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7" r:id="rId2"/>
    <p:sldId id="262" r:id="rId3"/>
    <p:sldId id="366" r:id="rId4"/>
    <p:sldId id="368" r:id="rId5"/>
    <p:sldId id="350" r:id="rId6"/>
    <p:sldId id="351" r:id="rId7"/>
    <p:sldId id="352" r:id="rId8"/>
    <p:sldId id="379" r:id="rId9"/>
    <p:sldId id="353" r:id="rId10"/>
    <p:sldId id="354" r:id="rId11"/>
    <p:sldId id="367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39" r:id="rId23"/>
    <p:sldId id="340" r:id="rId24"/>
    <p:sldId id="341" r:id="rId25"/>
    <p:sldId id="380" r:id="rId26"/>
    <p:sldId id="342" r:id="rId27"/>
    <p:sldId id="381" r:id="rId28"/>
    <p:sldId id="38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69" r:id="rId37"/>
    <p:sldId id="377" r:id="rId38"/>
    <p:sldId id="370" r:id="rId39"/>
    <p:sldId id="371" r:id="rId40"/>
    <p:sldId id="372" r:id="rId41"/>
    <p:sldId id="378" r:id="rId42"/>
    <p:sldId id="373" r:id="rId43"/>
    <p:sldId id="374" r:id="rId44"/>
    <p:sldId id="375" r:id="rId45"/>
    <p:sldId id="376" r:id="rId46"/>
    <p:sldId id="383" r:id="rId47"/>
    <p:sldId id="384" r:id="rId48"/>
    <p:sldId id="385" r:id="rId49"/>
    <p:sldId id="386" r:id="rId50"/>
    <p:sldId id="387" r:id="rId51"/>
    <p:sldId id="390" r:id="rId52"/>
    <p:sldId id="401" r:id="rId53"/>
    <p:sldId id="391" r:id="rId54"/>
    <p:sldId id="393" r:id="rId55"/>
    <p:sldId id="388" r:id="rId56"/>
    <p:sldId id="394" r:id="rId57"/>
    <p:sldId id="395" r:id="rId58"/>
    <p:sldId id="396" r:id="rId59"/>
    <p:sldId id="392" r:id="rId60"/>
    <p:sldId id="389" r:id="rId61"/>
    <p:sldId id="398" r:id="rId62"/>
    <p:sldId id="399" r:id="rId63"/>
    <p:sldId id="397" r:id="rId64"/>
    <p:sldId id="365" r:id="rId65"/>
    <p:sldId id="402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FFAB"/>
    <a:srgbClr val="660066"/>
    <a:srgbClr val="FFDDDD"/>
    <a:srgbClr val="DFC9FF"/>
    <a:srgbClr val="C9FFFF"/>
    <a:srgbClr val="FFCCFF"/>
    <a:srgbClr val="CCFF66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73F2-F816-4DF0-99DE-52BFB355578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D8CC-BBD2-481A-B6FB-8C0B96A7B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3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6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9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1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87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/6</a:t>
            </a:r>
            <a:r>
              <a:rPr lang="uk-UA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55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I:\!KH&#1059;%20&#1080;&#1084;%20&#1064;&#1077;&#1074;&#1095;&#1077;&#1085;&#1082;&#1072;\introduction%20in%20Python\Presentations\ifelse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5JMInXAtnQ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 smtClean="0">
                <a:ln/>
                <a:solidFill>
                  <a:prstClr val="white"/>
                </a:solidFill>
              </a:rPr>
              <a:t>. доцент</a:t>
            </a:r>
            <a:endParaRPr lang="uk-UA" sz="4800" b="1" dirty="0" smtClean="0">
              <a:ln/>
              <a:solidFill>
                <a:prstClr val="white"/>
              </a:solidFill>
            </a:endParaRPr>
          </a:p>
          <a:p>
            <a:pPr algn="ctr"/>
            <a:r>
              <a:rPr lang="en-US" sz="3200" b="1" dirty="0" smtClean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119" y="999757"/>
            <a:ext cx="8711514" cy="557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Заголовок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Відеодемонстрація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алгоритму </a:t>
            </a:r>
          </a:p>
          <a:p>
            <a:pPr algn="ctr">
              <a:lnSpc>
                <a:spcPct val="80000"/>
              </a:lnSpc>
            </a:pPr>
            <a:r>
              <a:rPr lang="ru-RU" b="1" dirty="0" smtClean="0">
                <a:solidFill>
                  <a:schemeClr val="tx1"/>
                </a:solidFill>
                <a:latin typeface="+mn-lt"/>
              </a:rPr>
              <a:t>«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Зроби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сніговика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»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072198" y="2786058"/>
            <a:ext cx="1857388" cy="18573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2928926" y="2928934"/>
            <a:ext cx="1143008" cy="11430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магнитный диск 34"/>
          <p:cNvSpPr/>
          <p:nvPr/>
        </p:nvSpPr>
        <p:spPr>
          <a:xfrm>
            <a:off x="4000496" y="5357826"/>
            <a:ext cx="500066" cy="61264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78631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14350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572000" y="5357826"/>
            <a:ext cx="214314" cy="35719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714876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857752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000628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143504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928794" y="3286124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8072462" y="3143248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" name="Группа 44"/>
          <p:cNvGrpSpPr/>
          <p:nvPr/>
        </p:nvGrpSpPr>
        <p:grpSpPr>
          <a:xfrm>
            <a:off x="4572000" y="5072074"/>
            <a:ext cx="1857388" cy="1785926"/>
            <a:chOff x="4572000" y="5072074"/>
            <a:chExt cx="1857388" cy="1785926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4572000" y="5143512"/>
              <a:ext cx="1785950" cy="171448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5400000" flipH="1" flipV="1">
              <a:off x="5822165" y="5179231"/>
              <a:ext cx="500066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00760" y="5214950"/>
              <a:ext cx="428628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5929322" y="5357826"/>
              <a:ext cx="500066" cy="2143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7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39 C -0.07083 -0.01551 -0.14149 -0.03241 -0.17604 -0.00301 C -0.21059 0.02639 -0.20312 0.14931 -0.20781 0.1787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7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6962 0.00671 0.13993 0.01343 0.1691 0.0166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02639 C -0.0243 0.12986 -0.05764 0.23357 -0.07778 0.26945 C -0.09791 0.30533 -0.07864 0.26898 -0.11163 0.24144 C -0.14462 0.21389 -0.24878 0.12685 -0.27621 0.10394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0.02691 0.09213 0.05382 0.18426 0.0908 0.2 C 0.1276 0.21574 0.20069 0.11226 0.22257 0.09467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3.05556E-6 0.00069 0.04271 -0.20047 0.08663 -0.39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C 0.02118 -0.11875 0.04271 -0.23681 0.05139 -0.2861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8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5 0.00324 C 0.02604 -0.09121 0.03611 -0.18542 0.04011 -0.222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0" y="1260239"/>
            <a:ext cx="2182680" cy="43375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08635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100" b="1" dirty="0">
                <a:solidFill>
                  <a:srgbClr val="000000"/>
                </a:solidFill>
              </a:rPr>
              <a:t>Приклад блок-</a:t>
            </a:r>
            <a:r>
              <a:rPr lang="ru-RU" sz="3100" b="1" dirty="0" err="1">
                <a:solidFill>
                  <a:srgbClr val="000000"/>
                </a:solidFill>
              </a:rPr>
              <a:t>схеми</a:t>
            </a:r>
            <a:r>
              <a:rPr lang="ru-RU" sz="3100" b="1" dirty="0">
                <a:solidFill>
                  <a:srgbClr val="000000"/>
                </a:solidFill>
              </a:rPr>
              <a:t> </a:t>
            </a:r>
            <a:r>
              <a:rPr lang="ru-RU" sz="3100" b="1" dirty="0" err="1">
                <a:solidFill>
                  <a:srgbClr val="000000"/>
                </a:solidFill>
              </a:rPr>
              <a:t>реалізації</a:t>
            </a:r>
            <a:r>
              <a:rPr lang="ru-RU" sz="3100" b="1" dirty="0">
                <a:solidFill>
                  <a:srgbClr val="000000"/>
                </a:solidFill>
              </a:rPr>
              <a:t> </a:t>
            </a:r>
            <a:r>
              <a:rPr lang="ru-RU" sz="3100" b="1" dirty="0" err="1">
                <a:solidFill>
                  <a:srgbClr val="000000"/>
                </a:solidFill>
              </a:rPr>
              <a:t>лінійного</a:t>
            </a:r>
            <a:r>
              <a:rPr lang="ru-RU" sz="3100" b="1" dirty="0">
                <a:solidFill>
                  <a:srgbClr val="000000"/>
                </a:solidFill>
              </a:rPr>
              <a:t> алгоритму </a:t>
            </a:r>
            <a:endParaRPr lang="ru-RU" sz="31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1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042512"/>
            <a:ext cx="89378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вибрати сценарій подальших дій залежно від істинності певного умовного твердження, називається </a:t>
            </a:r>
            <a:r>
              <a:rPr lang="uk-UA" sz="2400" i="1" dirty="0">
                <a:solidFill>
                  <a:srgbClr val="0000CC"/>
                </a:solidFill>
                <a:latin typeface="Arial" charset="0"/>
                <a:hlinkClick r:id="rId2" action="ppaction://hlinkfile"/>
              </a:rPr>
              <a:t>розгалуженням</a:t>
            </a:r>
            <a:r>
              <a:rPr lang="uk-UA" sz="2400" i="1" dirty="0" smtClean="0">
                <a:latin typeface="Arial" charset="0"/>
              </a:rPr>
              <a:t>.</a:t>
            </a:r>
            <a:r>
              <a:rPr lang="uk-UA" sz="2400" dirty="0" smtClean="0">
                <a:latin typeface="Arial" charset="0"/>
              </a:rPr>
              <a:t>    </a:t>
            </a:r>
            <a:endParaRPr lang="ru-RU" sz="2400" dirty="0">
              <a:latin typeface="Arial" charset="0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16" y="2832487"/>
            <a:ext cx="5782962" cy="351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6019800"/>
            <a:ext cx="298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Для візуалізації слід мати файл </a:t>
            </a:r>
            <a:r>
              <a:rPr lang="en-GB" sz="1200" dirty="0"/>
              <a:t>ifelse1.html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7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4859338" y="1125538"/>
            <a:ext cx="39243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На блок-схемі структури розгалуження позначаються </a:t>
            </a:r>
            <a:r>
              <a:rPr lang="uk-UA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ромбами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    Дві стрілки, які відгалужуються від ромба, позначені словами «Так» і «Ні».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7609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80728"/>
            <a:ext cx="4247778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891" y="937778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Двоальтернативне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6" y="1401914"/>
            <a:ext cx="7096125" cy="46958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8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1686" y="903682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Мультиальтернативне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55498"/>
            <a:ext cx="8458200" cy="51625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3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4"/>
          <p:cNvGraphicFramePr>
            <a:graphicFrameLocks noChangeAspect="1"/>
          </p:cNvGraphicFramePr>
          <p:nvPr>
            <p:extLst/>
          </p:nvPr>
        </p:nvGraphicFramePr>
        <p:xfrm>
          <a:off x="-6583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CorelDRAW" r:id="rId4" imgW="4394160" imgH="6656400" progId="CorelDraw.Graphic.10">
                  <p:embed/>
                </p:oleObj>
              </mc:Choice>
              <mc:Fallback>
                <p:oleObj name="CorelDRAW" r:id="rId4" imgW="4394160" imgH="665640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83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716016" y="328083"/>
            <a:ext cx="3952428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Алгоритм </a:t>
            </a:r>
            <a:r>
              <a:rPr lang="uk-UA" b="1" dirty="0" err="1" smtClean="0"/>
              <a:t>розв</a:t>
            </a:r>
            <a:r>
              <a:rPr lang="en-US" b="1" dirty="0"/>
              <a:t>’</a:t>
            </a:r>
            <a:r>
              <a:rPr lang="uk-UA" b="1" dirty="0" err="1"/>
              <a:t>язання</a:t>
            </a:r>
            <a:r>
              <a:rPr lang="uk-UA" b="1" dirty="0"/>
              <a:t> </a:t>
            </a:r>
            <a:endParaRPr lang="uk-UA" b="1" dirty="0" smtClean="0"/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квадратного рівняння</a:t>
            </a:r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 smtClean="0"/>
              <a:t>ax</a:t>
            </a:r>
            <a:r>
              <a:rPr lang="en-US" b="1" baseline="30000" dirty="0" smtClean="0"/>
              <a:t>2</a:t>
            </a:r>
            <a:r>
              <a:rPr lang="en-US" b="1" dirty="0" smtClean="0"/>
              <a:t>+bx+c=0</a:t>
            </a:r>
            <a:endParaRPr lang="ru-RU" b="1" dirty="0"/>
          </a:p>
        </p:txBody>
      </p:sp>
      <p:cxnSp>
        <p:nvCxnSpPr>
          <p:cNvPr id="9" name="Пряма сполучна лінія 8"/>
          <p:cNvCxnSpPr/>
          <p:nvPr/>
        </p:nvCxnSpPr>
        <p:spPr bwMode="auto">
          <a:xfrm>
            <a:off x="827584" y="573744"/>
            <a:ext cx="1836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7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89678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uk-UA" sz="2400" dirty="0"/>
              <a:t>Алгоритмічна структура повторення дає виконавцеві алгоритму вказівку </a:t>
            </a:r>
            <a:r>
              <a:rPr lang="uk-UA" sz="2400" dirty="0">
                <a:solidFill>
                  <a:srgbClr val="0000CC"/>
                </a:solidFill>
              </a:rPr>
              <a:t>повторювати</a:t>
            </a:r>
            <a:r>
              <a:rPr lang="uk-UA" sz="2400" dirty="0"/>
              <a:t> деякі дії, </a:t>
            </a:r>
            <a:r>
              <a:rPr lang="uk-UA" sz="2400" dirty="0" smtClean="0">
                <a:solidFill>
                  <a:srgbClr val="0000CC"/>
                </a:solidFill>
              </a:rPr>
              <a:t>поки </a:t>
            </a:r>
            <a:r>
              <a:rPr lang="uk-UA" sz="2400" dirty="0">
                <a:solidFill>
                  <a:srgbClr val="0000CC"/>
                </a:solidFill>
              </a:rPr>
              <a:t>певне умовне твердження істинне.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2" y="2093586"/>
            <a:ext cx="8807938" cy="4764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471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передумовою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8898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</a:t>
            </a:r>
            <a:r>
              <a:rPr lang="uk-UA" dirty="0" err="1" smtClean="0">
                <a:solidFill>
                  <a:srgbClr val="0000CC"/>
                </a:solidFill>
              </a:rPr>
              <a:t>післяумовою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3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26" y="1186249"/>
            <a:ext cx="5553075" cy="511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2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96989" y="2483012"/>
            <a:ext cx="8316912" cy="39857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300" dirty="0"/>
              <a:t>Позначимо </a:t>
            </a:r>
            <a:r>
              <a:rPr lang="uk-UA" sz="2300" dirty="0" smtClean="0"/>
              <a:t>найбільший </a:t>
            </a:r>
            <a:r>
              <a:rPr lang="uk-UA" sz="2300" dirty="0"/>
              <a:t>спільний дільник </a:t>
            </a:r>
            <a:r>
              <a:rPr lang="uk-UA" sz="2300" dirty="0" smtClean="0"/>
              <a:t>чисел </a:t>
            </a:r>
            <a:r>
              <a:rPr lang="uk-UA" sz="2300" i="1" dirty="0" smtClean="0">
                <a:solidFill>
                  <a:srgbClr val="0000CC"/>
                </a:solidFill>
              </a:rPr>
              <a:t>a</a:t>
            </a:r>
            <a:r>
              <a:rPr lang="uk-UA" sz="2300" dirty="0" smtClean="0"/>
              <a:t> </a:t>
            </a:r>
            <a:r>
              <a:rPr lang="uk-UA" sz="2300" dirty="0"/>
              <a:t>і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через </a:t>
            </a:r>
            <a:r>
              <a:rPr lang="uk-UA" sz="2300" dirty="0">
                <a:solidFill>
                  <a:srgbClr val="9900CC"/>
                </a:solidFill>
              </a:rPr>
              <a:t>НСД(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,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>
                <a:solidFill>
                  <a:srgbClr val="9900CC"/>
                </a:solidFill>
              </a:rPr>
              <a:t>),</a:t>
            </a:r>
            <a:r>
              <a:rPr lang="uk-UA" sz="2300" dirty="0"/>
              <a:t> </a:t>
            </a:r>
            <a:r>
              <a:rPr lang="uk-UA" sz="2300" dirty="0" smtClean="0"/>
              <a:t>остачу </a:t>
            </a:r>
            <a:r>
              <a:rPr lang="uk-UA" sz="2300" dirty="0"/>
              <a:t>від ділення </a:t>
            </a:r>
            <a:r>
              <a:rPr lang="uk-UA" sz="2300" i="1" dirty="0">
                <a:solidFill>
                  <a:srgbClr val="0000CC"/>
                </a:solidFill>
              </a:rPr>
              <a:t>a</a:t>
            </a:r>
            <a:r>
              <a:rPr lang="uk-UA" sz="2300" dirty="0"/>
              <a:t> на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— через 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dirty="0" err="1">
                <a:solidFill>
                  <a:srgbClr val="9900CC"/>
                </a:solidFill>
              </a:rPr>
              <a:t>mod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/>
              <a:t>. </a:t>
            </a:r>
          </a:p>
          <a:p>
            <a:pPr eaLnBrk="1" hangingPunct="1"/>
            <a:endParaRPr lang="uk-UA" sz="2300" dirty="0"/>
          </a:p>
          <a:p>
            <a:pPr eaLnBrk="1" hangingPunct="1"/>
            <a:r>
              <a:rPr lang="uk-UA" sz="2300" dirty="0"/>
              <a:t>Алгоритм Евкліда ґрунтується на тому факті, що </a:t>
            </a:r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 НСД(</a:t>
            </a:r>
            <a:r>
              <a:rPr lang="uk-UA" sz="2300" b="1" i="1" dirty="0"/>
              <a:t>b</a:t>
            </a:r>
            <a:r>
              <a:rPr lang="uk-UA" sz="2300" b="1" dirty="0"/>
              <a:t>, </a:t>
            </a:r>
            <a:r>
              <a:rPr lang="uk-UA" sz="2300" b="1" i="1" dirty="0"/>
              <a:t>a</a:t>
            </a:r>
            <a:r>
              <a:rPr lang="uk-UA" sz="2300" b="1" dirty="0"/>
              <a:t> </a:t>
            </a:r>
            <a:r>
              <a:rPr lang="uk-UA" sz="2300" b="1" dirty="0" err="1"/>
              <a:t>mod</a:t>
            </a:r>
            <a:r>
              <a:rPr lang="uk-UA" sz="2300" b="1" dirty="0"/>
              <a:t> </a:t>
            </a:r>
            <a:r>
              <a:rPr lang="uk-UA" sz="2300" b="1" i="1" dirty="0"/>
              <a:t>b</a:t>
            </a:r>
            <a:r>
              <a:rPr lang="uk-UA" sz="2300" b="1" dirty="0"/>
              <a:t>), якщо </a:t>
            </a:r>
            <a:r>
              <a:rPr lang="uk-UA" sz="2300" b="1" i="1" dirty="0"/>
              <a:t>b</a:t>
            </a:r>
            <a:r>
              <a:rPr lang="uk-UA" sz="2300" b="1" dirty="0"/>
              <a:t> </a:t>
            </a:r>
            <a:r>
              <a:rPr lang="en-US" sz="2300" b="1" dirty="0"/>
              <a:t>&lt;&gt;</a:t>
            </a:r>
            <a:r>
              <a:rPr lang="uk-UA" sz="2300" b="1" dirty="0"/>
              <a:t>0, </a:t>
            </a:r>
            <a:endParaRPr lang="uk-UA" sz="2300" b="1" dirty="0" smtClean="0"/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</a:t>
            </a:r>
            <a:r>
              <a:rPr lang="uk-UA" sz="2300" b="1" i="1" dirty="0"/>
              <a:t>a</a:t>
            </a:r>
            <a:r>
              <a:rPr lang="uk-UA" sz="2300" b="1" dirty="0"/>
              <a:t>, якщо </a:t>
            </a:r>
            <a:r>
              <a:rPr lang="uk-UA" sz="2300" b="1" i="1" dirty="0"/>
              <a:t>b</a:t>
            </a:r>
            <a:r>
              <a:rPr lang="uk-UA" sz="2300" b="1" dirty="0"/>
              <a:t> = 0. </a:t>
            </a:r>
          </a:p>
          <a:p>
            <a:pPr eaLnBrk="1" hangingPunct="1"/>
            <a:endParaRPr lang="en-US" sz="2300" dirty="0"/>
          </a:p>
          <a:p>
            <a:pPr eaLnBrk="1" hangingPunct="1"/>
            <a:r>
              <a:rPr lang="uk-UA" sz="2300" dirty="0">
                <a:solidFill>
                  <a:srgbClr val="339933"/>
                </a:solidFill>
              </a:rPr>
              <a:t>Наприклад</a:t>
            </a:r>
            <a:r>
              <a:rPr lang="uk-UA" sz="2300" dirty="0"/>
              <a:t>:</a:t>
            </a:r>
            <a:endParaRPr lang="ru-RU" sz="2300" dirty="0"/>
          </a:p>
          <a:p>
            <a:pPr eaLnBrk="1" hangingPunct="1"/>
            <a:r>
              <a:rPr lang="uk-UA" sz="2300" dirty="0"/>
              <a:t>НСД(12, 5) = </a:t>
            </a:r>
            <a:r>
              <a:rPr lang="uk-UA" sz="2300" dirty="0" err="1"/>
              <a:t>НСД</a:t>
            </a:r>
            <a:r>
              <a:rPr lang="uk-UA" sz="2300" dirty="0"/>
              <a:t>(5, 12 </a:t>
            </a:r>
            <a:r>
              <a:rPr lang="uk-UA" sz="2300" dirty="0" err="1"/>
              <a:t>mod</a:t>
            </a:r>
            <a:r>
              <a:rPr lang="uk-UA" sz="2300" dirty="0"/>
              <a:t> 5) = </a:t>
            </a:r>
            <a:endParaRPr lang="en-US" sz="2300" dirty="0"/>
          </a:p>
          <a:p>
            <a:pPr eaLnBrk="1" hangingPunct="1"/>
            <a:r>
              <a:rPr lang="uk-UA" sz="2300" dirty="0"/>
              <a:t>=НСД(5, 2)</a:t>
            </a:r>
            <a:r>
              <a:rPr lang="uk-UA" sz="2300" dirty="0" err="1"/>
              <a:t>=НСД</a:t>
            </a:r>
            <a:r>
              <a:rPr lang="uk-UA" sz="2300" dirty="0"/>
              <a:t>(2, 5 </a:t>
            </a:r>
            <a:r>
              <a:rPr lang="uk-UA" sz="2300" dirty="0" err="1"/>
              <a:t>mod</a:t>
            </a:r>
            <a:r>
              <a:rPr lang="uk-UA" sz="2300" dirty="0"/>
              <a:t> 2) = </a:t>
            </a:r>
            <a:endParaRPr lang="en-US" sz="2300" dirty="0"/>
          </a:p>
          <a:p>
            <a:pPr eaLnBrk="1" hangingPunct="1"/>
            <a:r>
              <a:rPr lang="uk-UA" sz="2300" dirty="0"/>
              <a:t>=НСД(2, 1) = НСД(1, 2 </a:t>
            </a:r>
            <a:r>
              <a:rPr lang="uk-UA" sz="2300" dirty="0" err="1"/>
              <a:t>mod</a:t>
            </a:r>
            <a:r>
              <a:rPr lang="uk-UA" sz="2300" dirty="0"/>
              <a:t> 1) =  НСД(1, 0) = </a:t>
            </a:r>
            <a:r>
              <a:rPr lang="uk-UA" sz="2300" dirty="0">
                <a:solidFill>
                  <a:srgbClr val="0000CC"/>
                </a:solidFill>
              </a:rPr>
              <a:t>1</a:t>
            </a:r>
            <a:r>
              <a:rPr lang="uk-UA" sz="2300" dirty="0"/>
              <a:t>.</a:t>
            </a:r>
          </a:p>
        </p:txBody>
      </p:sp>
      <p:sp>
        <p:nvSpPr>
          <p:cNvPr id="4" name="Левая фигурная скобка 3"/>
          <p:cNvSpPr/>
          <p:nvPr/>
        </p:nvSpPr>
        <p:spPr bwMode="auto">
          <a:xfrm>
            <a:off x="513923" y="3933056"/>
            <a:ext cx="260033" cy="714380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uk-UA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994" y="1028767"/>
            <a:ext cx="8956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200" b="1" dirty="0" smtClean="0">
                <a:solidFill>
                  <a:srgbClr val="0000CC"/>
                </a:solidFill>
              </a:rPr>
              <a:t>Приклад 6</a:t>
            </a:r>
            <a:r>
              <a:rPr lang="uk-UA" sz="2200" b="1" dirty="0" smtClean="0">
                <a:solidFill>
                  <a:srgbClr val="006600"/>
                </a:solidFill>
              </a:rPr>
              <a:t>.</a:t>
            </a:r>
            <a:endParaRPr lang="uk-UA" sz="2200" b="1" dirty="0">
              <a:solidFill>
                <a:srgbClr val="006600"/>
              </a:solidFill>
            </a:endParaRPr>
          </a:p>
          <a:p>
            <a:pPr eaLnBrk="1" hangingPunct="1"/>
            <a:r>
              <a:rPr lang="uk-UA" sz="2200" dirty="0" smtClean="0">
                <a:solidFill>
                  <a:srgbClr val="0000CC"/>
                </a:solidFill>
              </a:rPr>
              <a:t>Розглянемо алгоритм знаходження </a:t>
            </a:r>
            <a:r>
              <a:rPr lang="uk-UA" sz="2200" dirty="0">
                <a:solidFill>
                  <a:srgbClr val="0000CC"/>
                </a:solidFill>
              </a:rPr>
              <a:t>найбільшого спільного дільника двох натуральних чисел, застосувавши для її розв’язання </a:t>
            </a:r>
            <a:r>
              <a:rPr lang="uk-UA" sz="2200" b="1" dirty="0">
                <a:solidFill>
                  <a:srgbClr val="0000CC"/>
                </a:solidFill>
              </a:rPr>
              <a:t>алгоритм Евкліда</a:t>
            </a:r>
            <a:r>
              <a:rPr lang="uk-UA" sz="2200" dirty="0">
                <a:solidFill>
                  <a:srgbClr val="0000CC"/>
                </a:solidFill>
              </a:rPr>
              <a:t>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19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3914" y="239872"/>
            <a:ext cx="8103817" cy="470898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Лекція </a:t>
            </a:r>
            <a:r>
              <a:rPr lang="uk-UA" sz="6000" b="1" dirty="0" smtClean="0">
                <a:ln/>
                <a:solidFill>
                  <a:prstClr val="white"/>
                </a:solidFill>
              </a:rPr>
              <a:t>3</a:t>
            </a:r>
            <a:endParaRPr lang="uk-UA" sz="6000" b="1" dirty="0" smtClean="0">
              <a:ln/>
              <a:solidFill>
                <a:prstClr val="white"/>
              </a:solidFill>
            </a:endParaRP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Базові логічні </a:t>
            </a: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структури.</a:t>
            </a: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Розгалужені </a:t>
            </a:r>
            <a:r>
              <a:rPr lang="uk-UA" sz="6000" b="1" dirty="0" smtClean="0">
                <a:ln/>
                <a:solidFill>
                  <a:prstClr val="white"/>
                </a:solidFill>
              </a:rPr>
              <a:t>процеси.</a:t>
            </a: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Циклічні процеси</a:t>
            </a:r>
            <a:r>
              <a:rPr lang="uk-UA" sz="6000" b="1" dirty="0" smtClean="0">
                <a:ln/>
                <a:solidFill>
                  <a:prstClr val="white"/>
                </a:solidFill>
              </a:rPr>
              <a:t> </a:t>
            </a:r>
            <a:endParaRPr lang="ru-RU" sz="60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8540"/>
            <a:ext cx="8963025" cy="555461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8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 bwMode="auto">
          <a:xfrm>
            <a:off x="611560" y="1052736"/>
            <a:ext cx="8352928" cy="403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254000" sx="105000" sy="105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uk-UA" sz="2400" b="1" dirty="0" smtClean="0">
                <a:latin typeface="+mn-lt"/>
              </a:rPr>
              <a:t>Текстова форма запису алгоритму Евкліда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uk-UA" sz="2400" b="1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1.Прочитати значення</a:t>
            </a:r>
            <a:r>
              <a:rPr lang="uk-UA" sz="2400" i="1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двох чисел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2.Доки</a:t>
            </a:r>
            <a:r>
              <a:rPr lang="uk-UA" sz="2400" i="1" dirty="0" smtClean="0">
                <a:latin typeface="+mn-lt"/>
              </a:rPr>
              <a:t> дільник </a:t>
            </a:r>
            <a:r>
              <a:rPr lang="en-US" sz="2400" i="1" dirty="0" smtClean="0">
                <a:latin typeface="+mn-lt"/>
              </a:rPr>
              <a:t>&gt;</a:t>
            </a:r>
            <a:r>
              <a:rPr lang="uk-UA" sz="2400" dirty="0" smtClean="0">
                <a:latin typeface="+mn-lt"/>
              </a:rPr>
              <a:t> 0, виконувати такі дії: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2.1. Обчислити остачу від ділення двох чисел (</a:t>
            </a:r>
            <a:r>
              <a:rPr lang="uk-UA" sz="2400" i="1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c </a:t>
            </a:r>
            <a:r>
              <a:rPr lang="uk-UA" sz="2400" i="1" dirty="0" smtClean="0">
                <a:latin typeface="+mn-lt"/>
              </a:rPr>
              <a:t>= а</a:t>
            </a:r>
            <a:r>
              <a:rPr lang="uk-UA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mod b</a:t>
            </a:r>
            <a:r>
              <a:rPr lang="uk-UA" sz="2400" dirty="0" smtClean="0">
                <a:latin typeface="+mn-lt"/>
              </a:rPr>
              <a:t>)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2.2. Перше число замінити на друге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2.3.  Друге число замінити на остачу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3. Записати значення, що ділиться</a:t>
            </a:r>
            <a:r>
              <a:rPr lang="uk-UA" sz="2400" i="1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09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>
                <a:latin typeface="+mn-lt"/>
              </a:rPr>
              <a:t>Оператори мови </a:t>
            </a:r>
            <a:r>
              <a:rPr lang="en-US" sz="3600" b="1" dirty="0" smtClean="0">
                <a:latin typeface="+mn-lt"/>
              </a:rPr>
              <a:t>Python</a:t>
            </a:r>
            <a:endParaRPr lang="ru-RU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281" y="1057269"/>
            <a:ext cx="8573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/>
              <a:t>Оператори</a:t>
            </a:r>
            <a:r>
              <a:rPr lang="ru-RU" sz="2000" dirty="0"/>
              <a:t> є </a:t>
            </a:r>
            <a:r>
              <a:rPr lang="ru-RU" sz="2000" dirty="0" err="1"/>
              <a:t>конструкціями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маніпулювати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 smtClean="0"/>
              <a:t>операндів</a:t>
            </a:r>
            <a:r>
              <a:rPr lang="ru-RU" sz="2000" dirty="0" smtClean="0"/>
              <a:t>.</a:t>
            </a:r>
          </a:p>
          <a:p>
            <a:r>
              <a:rPr lang="uk-UA" sz="2000" dirty="0" smtClean="0"/>
              <a:t>Оператори є командами для </a:t>
            </a:r>
            <a:r>
              <a:rPr lang="uk-UA" sz="2000" dirty="0" err="1" smtClean="0"/>
              <a:t>комп</a:t>
            </a:r>
            <a:r>
              <a:rPr lang="en-US" sz="2000" dirty="0" smtClean="0"/>
              <a:t>’</a:t>
            </a:r>
            <a:r>
              <a:rPr lang="uk-UA" sz="2000" dirty="0" err="1" smtClean="0"/>
              <a:t>ютера</a:t>
            </a:r>
            <a:r>
              <a:rPr lang="uk-UA" sz="2000" dirty="0" smtClean="0"/>
              <a:t> і складають код програми. </a:t>
            </a:r>
            <a:endParaRPr lang="ru-RU" sz="2000" dirty="0" smtClean="0"/>
          </a:p>
          <a:p>
            <a:pPr algn="ctr"/>
            <a:r>
              <a:rPr lang="ru-RU" sz="2000" b="1" dirty="0" err="1" smtClean="0"/>
              <a:t>Інують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такі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типи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операторів</a:t>
            </a:r>
            <a:r>
              <a:rPr lang="ru-RU" sz="2000" b="1" dirty="0" smtClean="0"/>
              <a:t>: 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06600" y="218473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Арифметичні</a:t>
            </a:r>
            <a:r>
              <a:rPr lang="ru-RU" sz="2000" dirty="0"/>
              <a:t> </a:t>
            </a: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Оператори</a:t>
            </a:r>
            <a:r>
              <a:rPr lang="ru-RU" sz="2000" dirty="0" smtClean="0"/>
              <a:t> </a:t>
            </a:r>
            <a:r>
              <a:rPr lang="ru-RU" sz="2000" dirty="0" err="1"/>
              <a:t>порівняння</a:t>
            </a: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Оператори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присвоювання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Бітові</a:t>
            </a:r>
            <a:r>
              <a:rPr lang="ru-RU" sz="2000" dirty="0"/>
              <a:t> </a:t>
            </a:r>
            <a:r>
              <a:rPr lang="ru-RU" sz="2000" dirty="0" err="1" smtClean="0"/>
              <a:t>оператори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Логічні</a:t>
            </a:r>
            <a:r>
              <a:rPr lang="ru-RU" sz="2000" dirty="0"/>
              <a:t> </a:t>
            </a:r>
            <a:r>
              <a:rPr lang="ru-RU" sz="2000" dirty="0" err="1" smtClean="0"/>
              <a:t>оператори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 smtClean="0"/>
              <a:t>приналежності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 smtClean="0"/>
              <a:t>тотожності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61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4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Арифметичні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4745"/>
              </p:ext>
            </p:extLst>
          </p:nvPr>
        </p:nvGraphicFramePr>
        <p:xfrm>
          <a:off x="0" y="965200"/>
          <a:ext cx="9144000" cy="4616175"/>
        </p:xfrm>
        <a:graphic>
          <a:graphicData uri="http://schemas.openxmlformats.org/drawingml/2006/table">
            <a:tbl>
              <a:tblPr/>
              <a:tblGrid>
                <a:gridCol w="1270000"/>
                <a:gridCol w="3294731"/>
                <a:gridCol w="4579269"/>
              </a:tblGrid>
              <a:tr h="51998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505812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+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Додавання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15 + 5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20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-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Віднімання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15 - 5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10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*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Множення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*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25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8057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/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15 /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3</a:t>
                      </a:r>
                      <a:r>
                        <a:rPr lang="ru-RU" sz="2200" dirty="0">
                          <a:effectLst/>
                        </a:rPr>
                        <a:t/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5 / 2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 </a:t>
                      </a:r>
                    </a:p>
                    <a:p>
                      <a:r>
                        <a:rPr lang="ru-RU" sz="2200" dirty="0" smtClean="0">
                          <a:effectLst/>
                        </a:rPr>
                        <a:t>5.0 </a:t>
                      </a:r>
                      <a:r>
                        <a:rPr lang="ru-RU" sz="2200" dirty="0">
                          <a:effectLst/>
                        </a:rPr>
                        <a:t>/ 2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2.5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096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%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 по модулю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effectLst/>
                        </a:rPr>
                        <a:t>7 </a:t>
                      </a:r>
                      <a:r>
                        <a:rPr lang="ru-RU" sz="2200" dirty="0">
                          <a:effectLst/>
                        </a:rPr>
                        <a:t>% 2 в результате будет 1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13.2 % 5 в результате 3.2</a:t>
                      </a: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333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Піднесення</a:t>
                      </a:r>
                      <a:r>
                        <a:rPr lang="ru-RU" sz="2200" dirty="0" smtClean="0">
                          <a:effectLst/>
                        </a:rPr>
                        <a:t> до </a:t>
                      </a:r>
                      <a:r>
                        <a:rPr lang="ru-RU" sz="2200" dirty="0" err="1" smtClean="0">
                          <a:effectLst/>
                        </a:rPr>
                        <a:t>степеня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** 2 в результате будет </a:t>
                      </a:r>
                      <a:r>
                        <a:rPr lang="ru-RU" sz="2200" dirty="0" smtClean="0">
                          <a:effectLst/>
                        </a:rPr>
                        <a:t>25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75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//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Цілочисленне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 -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12 // 5 в результате будет </a:t>
                      </a:r>
                      <a:r>
                        <a:rPr lang="ru-RU" sz="2200" dirty="0" smtClean="0">
                          <a:effectLst/>
                        </a:rPr>
                        <a:t>2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5"/>
          <p:cNvSpPr txBox="1">
            <a:spLocks/>
          </p:cNvSpPr>
          <p:nvPr/>
        </p:nvSpPr>
        <p:spPr>
          <a:xfrm>
            <a:off x="8326419" y="6605337"/>
            <a:ext cx="817581" cy="25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600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/63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861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07434"/>
            <a:ext cx="8864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порівняння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51819"/>
              </p:ext>
            </p:extLst>
          </p:nvPr>
        </p:nvGraphicFramePr>
        <p:xfrm>
          <a:off x="0" y="878115"/>
          <a:ext cx="9144001" cy="4830364"/>
        </p:xfrm>
        <a:graphic>
          <a:graphicData uri="http://schemas.openxmlformats.org/drawingml/2006/table">
            <a:tbl>
              <a:tblPr/>
              <a:tblGrid>
                <a:gridCol w="1186543"/>
                <a:gridCol w="4261757"/>
                <a:gridCol w="3695701"/>
              </a:tblGrid>
              <a:tr h="460828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==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==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/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 == </a:t>
                      </a:r>
                      <a:r>
                        <a:rPr lang="ru-RU" sz="2200" dirty="0" err="1">
                          <a:effectLst/>
                        </a:rPr>
                        <a:t>False</a:t>
                      </a:r>
                      <a:r>
                        <a:rPr lang="ru-RU" sz="2200" dirty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False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!=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ні</a:t>
                      </a:r>
                      <a:r>
                        <a:rPr lang="ru-RU" sz="2200" dirty="0" smtClean="0">
                          <a:effectLst/>
                        </a:rPr>
                        <a:t>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12 !=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/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"</a:t>
                      </a:r>
                      <a:r>
                        <a:rPr lang="ru-RU" sz="2200" dirty="0" err="1">
                          <a:effectLst/>
                        </a:rPr>
                        <a:t>hi</a:t>
                      </a:r>
                      <a:r>
                        <a:rPr lang="ru-RU" sz="2200" dirty="0">
                          <a:effectLst/>
                        </a:rPr>
                        <a:t>" != "</a:t>
                      </a:r>
                      <a:r>
                        <a:rPr lang="ru-RU" sz="2200" dirty="0" err="1">
                          <a:effectLst/>
                        </a:rPr>
                        <a:t>Hi</a:t>
                      </a:r>
                      <a:r>
                        <a:rPr lang="ru-RU" sz="2200" dirty="0">
                          <a:effectLst/>
                        </a:rPr>
                        <a:t>"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461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&lt;&gt;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ні</a:t>
                      </a:r>
                      <a:r>
                        <a:rPr lang="ru-RU" sz="2200" dirty="0" smtClean="0">
                          <a:effectLst/>
                        </a:rPr>
                        <a:t>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12 &lt;&gt;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 </a:t>
                      </a:r>
                      <a:endParaRPr lang="ru-RU" sz="2200" dirty="0" smtClean="0">
                        <a:effectLst/>
                      </a:endParaRPr>
                    </a:p>
                    <a:p>
                      <a:r>
                        <a:rPr lang="ru-RU" sz="2200" dirty="0" err="1" smtClean="0">
                          <a:effectLst/>
                        </a:rPr>
                        <a:t>Подібний</a:t>
                      </a:r>
                      <a:r>
                        <a:rPr lang="ru-RU" sz="2200" dirty="0" smtClean="0">
                          <a:effectLst/>
                        </a:rPr>
                        <a:t> до оператору </a:t>
                      </a:r>
                      <a:r>
                        <a:rPr lang="ru-RU" sz="2200" dirty="0">
                          <a:effectLst/>
                        </a:rPr>
                        <a:t>!=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&gt;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більше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&gt; 2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582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07434"/>
            <a:ext cx="8864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порівняння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88177"/>
              </p:ext>
            </p:extLst>
          </p:nvPr>
        </p:nvGraphicFramePr>
        <p:xfrm>
          <a:off x="0" y="889002"/>
          <a:ext cx="9144001" cy="4557673"/>
        </p:xfrm>
        <a:graphic>
          <a:graphicData uri="http://schemas.openxmlformats.org/drawingml/2006/table">
            <a:tbl>
              <a:tblPr/>
              <a:tblGrid>
                <a:gridCol w="1219200"/>
                <a:gridCol w="4229100"/>
                <a:gridCol w="3695701"/>
              </a:tblGrid>
              <a:tr h="526141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менше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3 &lt;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"A" </a:t>
                      </a:r>
                      <a:r>
                        <a:rPr lang="ru-RU" sz="2200" dirty="0">
                          <a:effectLst/>
                        </a:rPr>
                        <a:t>&lt; "B" в результате будет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&gt;=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більше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 &gt;= 1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"</a:t>
                      </a:r>
                      <a:r>
                        <a:rPr lang="ru-RU" sz="2200" dirty="0">
                          <a:effectLst/>
                        </a:rPr>
                        <a:t>C" &gt;= "D"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False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3076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менше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4 &lt;=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-</a:t>
                      </a:r>
                      <a:r>
                        <a:rPr lang="ru-RU" sz="2200" dirty="0">
                          <a:effectLst/>
                        </a:rPr>
                        <a:t>0.001 &lt;= -36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False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7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присвоєння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56428"/>
              </p:ext>
            </p:extLst>
          </p:nvPr>
        </p:nvGraphicFramePr>
        <p:xfrm>
          <a:off x="1" y="932543"/>
          <a:ext cx="9143999" cy="4940250"/>
        </p:xfrm>
        <a:graphic>
          <a:graphicData uri="http://schemas.openxmlformats.org/drawingml/2006/table">
            <a:tbl>
              <a:tblPr/>
              <a:tblGrid>
                <a:gridCol w="1341054"/>
                <a:gridCol w="5034346"/>
                <a:gridCol w="2768599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23591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 операнда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c = </a:t>
                      </a:r>
                      <a:r>
                        <a:rPr lang="ru-RU" sz="2200" dirty="0" smtClean="0">
                          <a:effectLst/>
                        </a:rPr>
                        <a:t>23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35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Додасть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 операнда до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присвоїть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цю</a:t>
                      </a:r>
                      <a:r>
                        <a:rPr lang="ru-RU" sz="2200" dirty="0" smtClean="0">
                          <a:effectLst/>
                        </a:rPr>
                        <a:t> суму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+=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7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35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Віднімає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 операнда </a:t>
                      </a:r>
                      <a:r>
                        <a:rPr lang="ru-RU" sz="2200" dirty="0" err="1" smtClean="0">
                          <a:effectLst/>
                        </a:rPr>
                        <a:t>від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-= а </a:t>
                      </a:r>
                      <a:r>
                        <a:rPr lang="ru-RU" sz="2200" dirty="0" err="1" smtClean="0">
                          <a:effectLst/>
                        </a:rPr>
                        <a:t>результа</a:t>
                      </a:r>
                      <a:r>
                        <a:rPr lang="ru-RU" sz="2200" dirty="0" smtClean="0">
                          <a:effectLst/>
                        </a:rPr>
                        <a:t> буде 3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*=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effectLst/>
                        </a:rPr>
                        <a:t>Множить </a:t>
                      </a:r>
                      <a:r>
                        <a:rPr lang="ru-RU" sz="2200" dirty="0" err="1" smtClean="0">
                          <a:effectLst/>
                        </a:rPr>
                        <a:t>правий</a:t>
                      </a:r>
                      <a:r>
                        <a:rPr lang="ru-RU" sz="2200" dirty="0" smtClean="0">
                          <a:effectLst/>
                        </a:rPr>
                        <a:t> операнд на </a:t>
                      </a:r>
                      <a:r>
                        <a:rPr lang="ru-RU" sz="2200" dirty="0" err="1" smtClean="0">
                          <a:effectLst/>
                        </a:rPr>
                        <a:t>лівий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*=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10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Ділить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лівий</a:t>
                      </a:r>
                      <a:r>
                        <a:rPr lang="ru-RU" sz="2200" dirty="0" smtClean="0">
                          <a:effectLst/>
                        </a:rPr>
                        <a:t> операнд на </a:t>
                      </a:r>
                      <a:r>
                        <a:rPr lang="ru-RU" sz="2200" dirty="0" err="1" smtClean="0">
                          <a:effectLst/>
                        </a:rPr>
                        <a:t>правий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10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/=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5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95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присвоєння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9431"/>
              </p:ext>
            </p:extLst>
          </p:nvPr>
        </p:nvGraphicFramePr>
        <p:xfrm>
          <a:off x="1" y="910772"/>
          <a:ext cx="9143999" cy="3232954"/>
        </p:xfrm>
        <a:graphic>
          <a:graphicData uri="http://schemas.openxmlformats.org/drawingml/2006/table">
            <a:tbl>
              <a:tblPr/>
              <a:tblGrid>
                <a:gridCol w="1341054"/>
                <a:gridCol w="5034346"/>
                <a:gridCol w="2768599"/>
              </a:tblGrid>
              <a:tr h="537028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Ділить</a:t>
                      </a:r>
                      <a:r>
                        <a:rPr lang="ru-RU" sz="2200" dirty="0" smtClean="0">
                          <a:effectLst/>
                        </a:rPr>
                        <a:t> по модулю </a:t>
                      </a:r>
                      <a:r>
                        <a:rPr lang="ru-RU" sz="2200" dirty="0" err="1" smtClean="0">
                          <a:effectLst/>
                        </a:rPr>
                        <a:t>операнди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%=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1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4903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**=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Підносить</a:t>
                      </a:r>
                      <a:r>
                        <a:rPr lang="ru-RU" sz="2200" dirty="0" smtClean="0">
                          <a:effectLst/>
                        </a:rPr>
                        <a:t>  </a:t>
                      </a:r>
                      <a:r>
                        <a:rPr lang="ru-RU" sz="2200" dirty="0" err="1" smtClean="0">
                          <a:effectLst/>
                        </a:rPr>
                        <a:t>лівий</a:t>
                      </a:r>
                      <a:r>
                        <a:rPr lang="ru-RU" sz="2200" dirty="0" smtClean="0">
                          <a:effectLst/>
                        </a:rPr>
                        <a:t> операнд в </a:t>
                      </a:r>
                      <a:r>
                        <a:rPr lang="ru-RU" sz="2200" dirty="0" err="1" smtClean="0">
                          <a:effectLst/>
                        </a:rPr>
                        <a:t>степінь</a:t>
                      </a:r>
                      <a:r>
                        <a:rPr lang="ru-RU" sz="2200" dirty="0" smtClean="0">
                          <a:effectLst/>
                        </a:rPr>
                        <a:t> правого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3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**=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9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0604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//=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Производит целочисленное деление левого операнда на правый и присваивает результат левому операнду.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11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//= а </a:t>
                      </a:r>
                      <a:r>
                        <a:rPr lang="ru-RU" sz="2200" dirty="0" smtClean="0">
                          <a:effectLst/>
                        </a:rPr>
                        <a:t> результат буде 5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854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21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Побітові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15778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err="1"/>
              <a:t>Побітові</a:t>
            </a:r>
            <a:r>
              <a:rPr lang="ru-RU" sz="2100" dirty="0"/>
              <a:t> </a:t>
            </a:r>
            <a:r>
              <a:rPr lang="ru-RU" sz="2100" dirty="0" err="1"/>
              <a:t>оператори</a:t>
            </a:r>
            <a:r>
              <a:rPr lang="ru-RU" sz="2100" dirty="0"/>
              <a:t> </a:t>
            </a:r>
            <a:r>
              <a:rPr lang="ru-RU" sz="2100" dirty="0" err="1"/>
              <a:t>призначені</a:t>
            </a:r>
            <a:r>
              <a:rPr lang="ru-RU" sz="2100" dirty="0"/>
              <a:t> для </a:t>
            </a:r>
            <a:r>
              <a:rPr lang="ru-RU" sz="2100" dirty="0" err="1"/>
              <a:t>роботи</a:t>
            </a:r>
            <a:r>
              <a:rPr lang="ru-RU" sz="2100" dirty="0"/>
              <a:t> з </a:t>
            </a:r>
            <a:r>
              <a:rPr lang="ru-RU" sz="2100" dirty="0" err="1"/>
              <a:t>даними</a:t>
            </a:r>
            <a:r>
              <a:rPr lang="ru-RU" sz="2100" dirty="0"/>
              <a:t> в </a:t>
            </a:r>
            <a:r>
              <a:rPr lang="ru-RU" sz="2100" dirty="0" err="1" smtClean="0"/>
              <a:t>бітовій</a:t>
            </a:r>
            <a:r>
              <a:rPr lang="ru-RU" sz="2100" dirty="0" smtClean="0"/>
              <a:t> </a:t>
            </a:r>
            <a:r>
              <a:rPr lang="ru-RU" sz="2100" dirty="0"/>
              <a:t>(</a:t>
            </a:r>
            <a:r>
              <a:rPr lang="ru-RU" sz="2100" dirty="0" err="1" smtClean="0"/>
              <a:t>двійковій</a:t>
            </a:r>
            <a:r>
              <a:rPr lang="ru-RU" sz="2100" dirty="0" smtClean="0"/>
              <a:t>) </a:t>
            </a:r>
            <a:r>
              <a:rPr lang="ru-RU" sz="2100" dirty="0" err="1" smtClean="0"/>
              <a:t>системі</a:t>
            </a:r>
            <a:r>
              <a:rPr lang="ru-RU" sz="2100" dirty="0" smtClean="0"/>
              <a:t> </a:t>
            </a:r>
            <a:r>
              <a:rPr lang="ru-RU" sz="2100" dirty="0" err="1" smtClean="0"/>
              <a:t>числення</a:t>
            </a:r>
            <a:r>
              <a:rPr lang="ru-RU" sz="2100" dirty="0" smtClean="0"/>
              <a:t>. Нехай </a:t>
            </a:r>
            <a:r>
              <a:rPr lang="pt-BR" sz="2100" dirty="0" smtClean="0"/>
              <a:t>a </a:t>
            </a:r>
            <a:r>
              <a:rPr lang="pt-BR" sz="2100" dirty="0"/>
              <a:t>= 0011 </a:t>
            </a:r>
            <a:r>
              <a:rPr lang="pt-BR" sz="2100" dirty="0" smtClean="0"/>
              <a:t>1100</a:t>
            </a:r>
            <a:r>
              <a:rPr lang="uk-UA" sz="2100" dirty="0" smtClean="0"/>
              <a:t>,  </a:t>
            </a:r>
            <a:r>
              <a:rPr lang="pt-BR" sz="2100" dirty="0" smtClean="0"/>
              <a:t>b </a:t>
            </a:r>
            <a:r>
              <a:rPr lang="pt-BR" sz="2100" dirty="0"/>
              <a:t>= 0000 </a:t>
            </a:r>
            <a:r>
              <a:rPr lang="pt-BR" sz="2100" dirty="0" smtClean="0"/>
              <a:t>1101</a:t>
            </a:r>
            <a:endParaRPr lang="ru-RU" sz="21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06839"/>
              </p:ext>
            </p:extLst>
          </p:nvPr>
        </p:nvGraphicFramePr>
        <p:xfrm>
          <a:off x="1" y="1796754"/>
          <a:ext cx="9143999" cy="4654195"/>
        </p:xfrm>
        <a:graphic>
          <a:graphicData uri="http://schemas.openxmlformats.org/drawingml/2006/table">
            <a:tbl>
              <a:tblPr/>
              <a:tblGrid>
                <a:gridCol w="1359595"/>
                <a:gridCol w="4647505"/>
                <a:gridCol w="3136899"/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87305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"І" оператор, </a:t>
                      </a:r>
                      <a:r>
                        <a:rPr lang="ru-RU" sz="2100" dirty="0" err="1" smtClean="0">
                          <a:effectLst/>
                        </a:rPr>
                        <a:t>копіює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 в результат </a:t>
                      </a:r>
                      <a:r>
                        <a:rPr lang="ru-RU" sz="2100" dirty="0" err="1" smtClean="0">
                          <a:effectLst/>
                        </a:rPr>
                        <a:t>тільки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якщо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присутній</a:t>
                      </a:r>
                      <a:r>
                        <a:rPr lang="ru-RU" sz="2100" dirty="0" smtClean="0">
                          <a:effectLst/>
                        </a:rPr>
                        <a:t> в </a:t>
                      </a:r>
                      <a:r>
                        <a:rPr lang="ru-RU" sz="2100" dirty="0" err="1" smtClean="0">
                          <a:effectLst/>
                        </a:rPr>
                        <a:t>обох</a:t>
                      </a:r>
                      <a:r>
                        <a:rPr lang="ru-RU" sz="2100" dirty="0" smtClean="0">
                          <a:effectLst/>
                        </a:rPr>
                        <a:t> операндах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(a &amp; b) даст </a:t>
                      </a:r>
                      <a:r>
                        <a:rPr lang="ru-RU" sz="2100" dirty="0" smtClean="0">
                          <a:effectLst/>
                        </a:rPr>
                        <a:t>12</a:t>
                      </a:r>
                      <a:r>
                        <a:rPr lang="ru-RU" sz="2100" dirty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що</a:t>
                      </a:r>
                      <a:r>
                        <a:rPr lang="ru-RU" sz="2100" dirty="0" smtClean="0">
                          <a:effectLst/>
                        </a:rPr>
                        <a:t>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є </a:t>
                      </a:r>
                      <a:r>
                        <a:rPr lang="ru-RU" sz="2100" dirty="0">
                          <a:effectLst/>
                        </a:rPr>
                        <a:t>0000 1100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14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"АБО" оператор </a:t>
                      </a:r>
                      <a:r>
                        <a:rPr lang="ru-RU" sz="2100" dirty="0" err="1" smtClean="0">
                          <a:effectLst/>
                        </a:rPr>
                        <a:t>копіює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якщо</a:t>
                      </a:r>
                      <a:r>
                        <a:rPr lang="ru-RU" sz="2100" dirty="0" smtClean="0">
                          <a:effectLst/>
                        </a:rPr>
                        <a:t> той </a:t>
                      </a:r>
                      <a:r>
                        <a:rPr lang="ru-RU" sz="2100" dirty="0" err="1" smtClean="0">
                          <a:effectLst/>
                        </a:rPr>
                        <a:t>присутній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хоча</a:t>
                      </a:r>
                      <a:r>
                        <a:rPr lang="ru-RU" sz="2100" dirty="0" smtClean="0">
                          <a:effectLst/>
                        </a:rPr>
                        <a:t> б в одному </a:t>
                      </a:r>
                      <a:r>
                        <a:rPr lang="ru-RU" sz="2100" dirty="0" err="1" smtClean="0">
                          <a:effectLst/>
                        </a:rPr>
                        <a:t>операнді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(a | b) даст </a:t>
                      </a:r>
                      <a:r>
                        <a:rPr lang="ru-RU" sz="2100" dirty="0" smtClean="0">
                          <a:effectLst/>
                        </a:rPr>
                        <a:t>61</a:t>
                      </a:r>
                      <a:r>
                        <a:rPr lang="ru-RU" sz="2100" dirty="0">
                          <a:effectLst/>
                        </a:rPr>
                        <a:t>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0011 1101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14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"</a:t>
                      </a:r>
                      <a:r>
                        <a:rPr lang="ru-RU" sz="2100" dirty="0" err="1" smtClean="0">
                          <a:effectLst/>
                        </a:rPr>
                        <a:t>Виключне</a:t>
                      </a:r>
                      <a:r>
                        <a:rPr lang="ru-RU" sz="2100" dirty="0" smtClean="0">
                          <a:effectLst/>
                        </a:rPr>
                        <a:t> АБО" оператор </a:t>
                      </a:r>
                      <a:r>
                        <a:rPr lang="ru-RU" sz="2100" dirty="0" err="1" smtClean="0">
                          <a:effectLst/>
                        </a:rPr>
                        <a:t>копіює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тільки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якщо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він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присутній</a:t>
                      </a:r>
                      <a:r>
                        <a:rPr lang="ru-RU" sz="2100" dirty="0" smtClean="0">
                          <a:effectLst/>
                        </a:rPr>
                        <a:t> в одному з </a:t>
                      </a:r>
                      <a:r>
                        <a:rPr lang="ru-RU" sz="2100" dirty="0" err="1" smtClean="0">
                          <a:effectLst/>
                        </a:rPr>
                        <a:t>операндів</a:t>
                      </a:r>
                      <a:r>
                        <a:rPr lang="ru-RU" sz="2100" dirty="0" smtClean="0">
                          <a:effectLst/>
                        </a:rPr>
                        <a:t>, але не в </a:t>
                      </a:r>
                      <a:r>
                        <a:rPr lang="ru-RU" sz="2100" dirty="0" err="1" smtClean="0">
                          <a:effectLst/>
                        </a:rPr>
                        <a:t>обох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відразу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(a ^ b) даст </a:t>
                      </a:r>
                      <a:r>
                        <a:rPr lang="ru-RU" sz="2100" dirty="0" smtClean="0">
                          <a:effectLst/>
                        </a:rPr>
                        <a:t>49</a:t>
                      </a:r>
                      <a:r>
                        <a:rPr lang="ru-RU" sz="2100" dirty="0">
                          <a:effectLst/>
                        </a:rPr>
                        <a:t>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 </a:t>
                      </a:r>
                      <a:r>
                        <a:rPr lang="ru-RU" sz="2100" dirty="0">
                          <a:effectLst/>
                        </a:rPr>
                        <a:t>0011 0001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413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комплементарний</a:t>
                      </a:r>
                      <a:r>
                        <a:rPr lang="ru-RU" sz="2100" dirty="0" smtClean="0">
                          <a:effectLst/>
                        </a:rPr>
                        <a:t> оператор. Є </a:t>
                      </a:r>
                      <a:r>
                        <a:rPr lang="ru-RU" sz="2100" dirty="0" err="1" smtClean="0">
                          <a:effectLst/>
                        </a:rPr>
                        <a:t>унарним</a:t>
                      </a:r>
                      <a:r>
                        <a:rPr lang="ru-RU" sz="2100" dirty="0" smtClean="0">
                          <a:effectLst/>
                        </a:rPr>
                        <a:t> (</a:t>
                      </a:r>
                      <a:r>
                        <a:rPr lang="ru-RU" sz="2100" dirty="0" err="1" smtClean="0">
                          <a:effectLst/>
                        </a:rPr>
                        <a:t>тобто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йому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потрібен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тільки</a:t>
                      </a:r>
                      <a:r>
                        <a:rPr lang="ru-RU" sz="2100" dirty="0" smtClean="0">
                          <a:effectLst/>
                        </a:rPr>
                        <a:t> один операнд) </a:t>
                      </a:r>
                      <a:r>
                        <a:rPr lang="ru-RU" sz="2100" dirty="0" err="1" smtClean="0">
                          <a:effectLst/>
                        </a:rPr>
                        <a:t>змінює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біти</a:t>
                      </a:r>
                      <a:r>
                        <a:rPr lang="ru-RU" sz="2100" dirty="0" smtClean="0">
                          <a:effectLst/>
                        </a:rPr>
                        <a:t> на </a:t>
                      </a:r>
                      <a:r>
                        <a:rPr lang="ru-RU" sz="2100" dirty="0" err="1" smtClean="0">
                          <a:effectLst/>
                        </a:rPr>
                        <a:t>зворотні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(~a ) даст в </a:t>
                      </a:r>
                      <a:r>
                        <a:rPr lang="ru-RU" sz="2100" dirty="0" err="1" smtClean="0">
                          <a:effectLst/>
                        </a:rPr>
                        <a:t>результаті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-61,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 </a:t>
                      </a:r>
                      <a:r>
                        <a:rPr lang="ru-RU" sz="2100" dirty="0">
                          <a:effectLst/>
                        </a:rPr>
                        <a:t>1100 0011.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8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21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Побітові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0996"/>
              </p:ext>
            </p:extLst>
          </p:nvPr>
        </p:nvGraphicFramePr>
        <p:xfrm>
          <a:off x="0" y="1014212"/>
          <a:ext cx="9143999" cy="3189265"/>
        </p:xfrm>
        <a:graphic>
          <a:graphicData uri="http://schemas.openxmlformats.org/drawingml/2006/table">
            <a:tbl>
              <a:tblPr/>
              <a:tblGrid>
                <a:gridCol w="1359595"/>
                <a:gridCol w="4647505"/>
                <a:gridCol w="3136899"/>
              </a:tblGrid>
              <a:tr h="618645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16950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Побітовий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зсув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вліво</a:t>
                      </a:r>
                      <a:r>
                        <a:rPr lang="ru-RU" sz="2100" dirty="0" smtClean="0">
                          <a:effectLst/>
                        </a:rPr>
                        <a:t>. </a:t>
                      </a:r>
                      <a:r>
                        <a:rPr lang="ru-RU" sz="2100" dirty="0" err="1" smtClean="0">
                          <a:effectLst/>
                        </a:rPr>
                        <a:t>Значення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лівого</a:t>
                      </a:r>
                      <a:r>
                        <a:rPr lang="ru-RU" sz="2100" dirty="0" smtClean="0">
                          <a:effectLst/>
                        </a:rPr>
                        <a:t> операнда "</a:t>
                      </a:r>
                      <a:r>
                        <a:rPr lang="ru-RU" sz="2100" dirty="0" err="1" smtClean="0">
                          <a:effectLst/>
                        </a:rPr>
                        <a:t>зсувається</a:t>
                      </a:r>
                      <a:r>
                        <a:rPr lang="ru-RU" sz="2100" dirty="0" smtClean="0">
                          <a:effectLst/>
                        </a:rPr>
                        <a:t>" </a:t>
                      </a:r>
                      <a:r>
                        <a:rPr lang="ru-RU" sz="2100" dirty="0" err="1" smtClean="0">
                          <a:effectLst/>
                        </a:rPr>
                        <a:t>вліво</a:t>
                      </a:r>
                      <a:r>
                        <a:rPr lang="ru-RU" sz="2100" dirty="0" smtClean="0">
                          <a:effectLst/>
                        </a:rPr>
                        <a:t> на </a:t>
                      </a:r>
                      <a:r>
                        <a:rPr lang="ru-RU" sz="2100" dirty="0" err="1" smtClean="0">
                          <a:effectLst/>
                        </a:rPr>
                        <a:t>кількість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бітів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зазначених</a:t>
                      </a:r>
                      <a:r>
                        <a:rPr lang="ru-RU" sz="2100" dirty="0" smtClean="0">
                          <a:effectLst/>
                        </a:rPr>
                        <a:t> у правому </a:t>
                      </a:r>
                      <a:r>
                        <a:rPr lang="ru-RU" sz="2100" dirty="0" err="1" smtClean="0">
                          <a:effectLst/>
                        </a:rPr>
                        <a:t>операнді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a &lt;&lt; 2 в результате даст 240, </a:t>
                      </a:r>
                      <a:r>
                        <a:rPr lang="ru-RU" sz="2100" dirty="0" smtClean="0">
                          <a:effectLst/>
                        </a:rPr>
                        <a:t>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1111 0000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3829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Побітовий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зсув</a:t>
                      </a:r>
                      <a:r>
                        <a:rPr lang="ru-RU" sz="2100" dirty="0" smtClean="0">
                          <a:effectLst/>
                        </a:rPr>
                        <a:t> вправо. </a:t>
                      </a:r>
                      <a:r>
                        <a:rPr lang="ru-RU" sz="2100" dirty="0" err="1" smtClean="0">
                          <a:effectLst/>
                        </a:rPr>
                        <a:t>Значення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лівого</a:t>
                      </a:r>
                      <a:r>
                        <a:rPr lang="ru-RU" sz="2100" dirty="0" smtClean="0">
                          <a:effectLst/>
                        </a:rPr>
                        <a:t> операнда "</a:t>
                      </a:r>
                      <a:r>
                        <a:rPr lang="ru-RU" sz="2100" dirty="0" err="1" smtClean="0">
                          <a:effectLst/>
                        </a:rPr>
                        <a:t>зсувається</a:t>
                      </a:r>
                      <a:r>
                        <a:rPr lang="ru-RU" sz="2100" dirty="0" smtClean="0">
                          <a:effectLst/>
                        </a:rPr>
                        <a:t>" вправо на </a:t>
                      </a:r>
                      <a:r>
                        <a:rPr lang="ru-RU" sz="2100" dirty="0" err="1" smtClean="0">
                          <a:effectLst/>
                        </a:rPr>
                        <a:t>кількість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бітів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зазначених</a:t>
                      </a:r>
                      <a:r>
                        <a:rPr lang="ru-RU" sz="2100" dirty="0" smtClean="0">
                          <a:effectLst/>
                        </a:rPr>
                        <a:t> у правому </a:t>
                      </a:r>
                      <a:r>
                        <a:rPr lang="ru-RU" sz="2100" dirty="0" err="1" smtClean="0">
                          <a:effectLst/>
                        </a:rPr>
                        <a:t>операнді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a &gt;&gt; 2 даст 15,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  0000 1111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29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87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b="1" dirty="0" smtClean="0">
                <a:latin typeface="+mn-lt"/>
              </a:rPr>
              <a:t>Зміст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20838" y="1232654"/>
            <a:ext cx="5781904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200" b="1" dirty="0"/>
              <a:t>Поняття алгоритму та вимоги до </a:t>
            </a:r>
            <a:r>
              <a:rPr lang="uk-UA" sz="2200" b="1" dirty="0" smtClean="0"/>
              <a:t>нього</a:t>
            </a:r>
            <a:endParaRPr lang="en-US" sz="2200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200" b="1" dirty="0"/>
              <a:t>Властивості </a:t>
            </a:r>
            <a:r>
              <a:rPr lang="ru-RU" sz="2200" b="1" dirty="0" smtClean="0"/>
              <a:t>алгоритму</a:t>
            </a:r>
            <a:endParaRPr lang="en-US" sz="2200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200" b="1" dirty="0" err="1" smtClean="0">
                <a:solidFill>
                  <a:srgbClr val="000000"/>
                </a:solidFill>
              </a:rPr>
              <a:t>Бл</a:t>
            </a:r>
            <a:r>
              <a:rPr lang="ru-RU" sz="2200" b="1" dirty="0" err="1" smtClean="0">
                <a:solidFill>
                  <a:srgbClr val="000000"/>
                </a:solidFill>
              </a:rPr>
              <a:t>ок</a:t>
            </a:r>
            <a:r>
              <a:rPr lang="ru-RU" sz="2200" b="1" dirty="0" smtClean="0">
                <a:solidFill>
                  <a:srgbClr val="000000"/>
                </a:solidFill>
              </a:rPr>
              <a:t>-схема </a:t>
            </a:r>
            <a:r>
              <a:rPr lang="ru-RU" sz="2200" b="1" dirty="0" err="1">
                <a:solidFill>
                  <a:srgbClr val="000000"/>
                </a:solidFill>
              </a:rPr>
              <a:t>реалізації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лінійного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smtClean="0">
                <a:solidFill>
                  <a:srgbClr val="000000"/>
                </a:solidFill>
              </a:rPr>
              <a:t>алгоритму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200" b="1" dirty="0"/>
              <a:t>Базові алгоритмічні структури </a:t>
            </a:r>
            <a:endParaRPr lang="en-US" sz="22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>
                <a:solidFill>
                  <a:srgbClr val="000000"/>
                </a:solidFill>
              </a:rPr>
              <a:t>Арифметичні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оператори</a:t>
            </a:r>
            <a:r>
              <a:rPr lang="ru-RU" sz="2200" b="1" dirty="0">
                <a:solidFill>
                  <a:srgbClr val="000000"/>
                </a:solidFill>
              </a:rPr>
              <a:t> в </a:t>
            </a:r>
            <a:r>
              <a:rPr lang="en-GB" sz="2200" b="1" dirty="0" smtClean="0">
                <a:solidFill>
                  <a:srgbClr val="000000"/>
                </a:solidFill>
              </a:rPr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>
                <a:solidFill>
                  <a:srgbClr val="000000"/>
                </a:solidFill>
              </a:rPr>
              <a:t>Оператори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порівняння</a:t>
            </a:r>
            <a:r>
              <a:rPr lang="ru-RU" sz="2200" b="1" dirty="0">
                <a:solidFill>
                  <a:srgbClr val="000000"/>
                </a:solidFill>
              </a:rPr>
              <a:t> в </a:t>
            </a:r>
            <a:r>
              <a:rPr lang="en-GB" sz="2200" b="1" dirty="0">
                <a:solidFill>
                  <a:srgbClr val="000000"/>
                </a:solidFill>
              </a:rPr>
              <a:t>Python</a:t>
            </a:r>
            <a:endParaRPr lang="en-GB" sz="2200" b="1" dirty="0">
              <a:solidFill>
                <a:srgbClr val="2B5B8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>
                <a:solidFill>
                  <a:srgbClr val="000000"/>
                </a:solidFill>
              </a:rPr>
              <a:t>Оператори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присвоєння</a:t>
            </a:r>
            <a:r>
              <a:rPr lang="ru-RU" sz="2200" b="1" dirty="0">
                <a:solidFill>
                  <a:srgbClr val="000000"/>
                </a:solidFill>
              </a:rPr>
              <a:t> в </a:t>
            </a:r>
            <a:r>
              <a:rPr lang="en-GB" sz="2200" b="1" dirty="0">
                <a:solidFill>
                  <a:srgbClr val="000000"/>
                </a:solidFill>
              </a:rPr>
              <a:t>Python</a:t>
            </a:r>
            <a:endParaRPr lang="en-GB" sz="2200" b="1" dirty="0">
              <a:solidFill>
                <a:srgbClr val="2B5B8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>
                <a:solidFill>
                  <a:srgbClr val="000000"/>
                </a:solidFill>
              </a:rPr>
              <a:t>Побітові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оператори</a:t>
            </a:r>
            <a:r>
              <a:rPr lang="ru-RU" sz="2200" b="1" dirty="0">
                <a:solidFill>
                  <a:srgbClr val="000000"/>
                </a:solidFill>
              </a:rPr>
              <a:t> в </a:t>
            </a:r>
            <a:r>
              <a:rPr lang="en-GB" sz="2200" b="1" dirty="0">
                <a:solidFill>
                  <a:srgbClr val="000000"/>
                </a:solidFill>
              </a:rPr>
              <a:t>Python</a:t>
            </a:r>
            <a:endParaRPr lang="en-GB" sz="2200" b="1" dirty="0">
              <a:solidFill>
                <a:srgbClr val="2B5B8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/>
              <a:t>Логичні</a:t>
            </a:r>
            <a:r>
              <a:rPr lang="ru-RU" sz="2200" b="1" dirty="0"/>
              <a:t> </a:t>
            </a:r>
            <a:r>
              <a:rPr lang="ru-RU" sz="2200" b="1" dirty="0" err="1"/>
              <a:t>оператори</a:t>
            </a:r>
            <a:r>
              <a:rPr lang="ru-RU" sz="2200" b="1" dirty="0"/>
              <a:t> в </a:t>
            </a:r>
            <a:r>
              <a:rPr lang="en-GB" sz="2200" b="1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/>
              <a:t>Оператори</a:t>
            </a:r>
            <a:r>
              <a:rPr lang="ru-RU" sz="2200" b="1" dirty="0"/>
              <a:t> членства в </a:t>
            </a:r>
            <a:r>
              <a:rPr lang="ru-RU" sz="2200" b="1" dirty="0" err="1"/>
              <a:t>Python</a:t>
            </a:r>
            <a:endParaRPr lang="ru-RU" sz="2200" b="1" dirty="0"/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/>
              <a:t>Оператори</a:t>
            </a:r>
            <a:r>
              <a:rPr lang="ru-RU" sz="2200" b="1" dirty="0"/>
              <a:t> </a:t>
            </a:r>
            <a:r>
              <a:rPr lang="ru-RU" sz="2200" b="1" dirty="0" err="1"/>
              <a:t>тотожності</a:t>
            </a:r>
            <a:r>
              <a:rPr lang="ru-RU" sz="2200" b="1" dirty="0"/>
              <a:t> в </a:t>
            </a:r>
            <a:r>
              <a:rPr lang="ru-RU" sz="2200" b="1" dirty="0" err="1"/>
              <a:t>Python</a:t>
            </a:r>
            <a:endParaRPr lang="ru-RU" sz="2200" b="1" dirty="0"/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 smtClean="0"/>
              <a:t>Оператори</a:t>
            </a:r>
            <a:r>
              <a:rPr lang="ru-RU" sz="2200" b="1" dirty="0" smtClean="0"/>
              <a:t> </a:t>
            </a:r>
            <a:r>
              <a:rPr lang="ru-RU" sz="2200" b="1" dirty="0" err="1"/>
              <a:t>розгалуження</a:t>
            </a:r>
            <a:endParaRPr lang="ru-RU" sz="2200" b="1" dirty="0"/>
          </a:p>
          <a:p>
            <a:pPr marL="342900" indent="-342900">
              <a:buFont typeface="+mj-lt"/>
              <a:buAutoNum type="arabicPeriod"/>
            </a:pPr>
            <a:r>
              <a:rPr lang="uk-UA" sz="2200" b="1" dirty="0" smtClean="0">
                <a:solidFill>
                  <a:srgbClr val="000000"/>
                </a:solidFill>
              </a:rPr>
              <a:t>Оператори</a:t>
            </a:r>
            <a:r>
              <a:rPr lang="ru-RU" sz="2200" b="1" dirty="0" smtClean="0">
                <a:solidFill>
                  <a:srgbClr val="000000"/>
                </a:solidFill>
              </a:rPr>
              <a:t> цикла</a:t>
            </a:r>
            <a:endParaRPr lang="en-US" sz="2200" b="1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/>
              <a:t>Оператори</a:t>
            </a:r>
            <a:r>
              <a:rPr lang="ru-RU" sz="2200" b="1" dirty="0"/>
              <a:t> </a:t>
            </a:r>
            <a:r>
              <a:rPr lang="ru-RU" sz="2200" b="1" dirty="0" err="1"/>
              <a:t>break</a:t>
            </a:r>
            <a:r>
              <a:rPr lang="ru-RU" sz="2200" b="1" dirty="0"/>
              <a:t> і </a:t>
            </a:r>
            <a:r>
              <a:rPr lang="ru-RU" sz="2200" b="1" dirty="0" err="1"/>
              <a:t>continue</a:t>
            </a:r>
            <a:endParaRPr lang="ru-RU" sz="2200" b="1" dirty="0"/>
          </a:p>
          <a:p>
            <a:pPr marL="342900" indent="-342900">
              <a:buFont typeface="+mj-lt"/>
              <a:buAutoNum type="arabicPeriod"/>
            </a:pPr>
            <a:r>
              <a:rPr lang="ru-RU" sz="2200" b="1" dirty="0" err="1"/>
              <a:t>Помічники</a:t>
            </a:r>
            <a:r>
              <a:rPr lang="ru-RU" sz="2200" b="1" dirty="0"/>
              <a:t> цикла </a:t>
            </a:r>
            <a:r>
              <a:rPr lang="ru-RU" sz="2200" b="1" dirty="0" err="1"/>
              <a:t>for</a:t>
            </a:r>
            <a:r>
              <a:rPr lang="ru-RU" sz="2200" b="1" dirty="0"/>
              <a:t> в </a:t>
            </a:r>
            <a:r>
              <a:rPr lang="ru-RU" sz="2200" b="1" dirty="0" err="1" smtClean="0"/>
              <a:t>Python</a:t>
            </a:r>
            <a:endParaRPr lang="ru-RU" sz="2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2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45534"/>
            <a:ext cx="9253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Логичні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оператори</a:t>
            </a:r>
            <a:r>
              <a:rPr lang="ru-RU" sz="3600" b="1" dirty="0" smtClean="0"/>
              <a:t> </a:t>
            </a:r>
            <a:r>
              <a:rPr lang="ru-RU" sz="3600" b="1" dirty="0"/>
              <a:t>в </a:t>
            </a:r>
            <a:r>
              <a:rPr lang="en-GB" sz="3600" b="1" dirty="0"/>
              <a:t>Python</a:t>
            </a:r>
            <a:endParaRPr lang="en-GB" sz="3600" b="1" i="0" dirty="0"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50446"/>
              </p:ext>
            </p:extLst>
          </p:nvPr>
        </p:nvGraphicFramePr>
        <p:xfrm>
          <a:off x="0" y="936625"/>
          <a:ext cx="9144000" cy="4281170"/>
        </p:xfrm>
        <a:graphic>
          <a:graphicData uri="http://schemas.openxmlformats.org/drawingml/2006/table">
            <a:tbl>
              <a:tblPr/>
              <a:tblGrid>
                <a:gridCol w="1404564"/>
                <a:gridCol w="3611936"/>
                <a:gridCol w="4127500"/>
              </a:tblGrid>
              <a:tr h="53657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1359835">
                <a:tc>
                  <a:txBody>
                    <a:bodyPr/>
                    <a:lstStyle/>
                    <a:p>
                      <a:pPr algn="ctr"/>
                      <a:r>
                        <a:rPr lang="en-GB" sz="2200" b="1">
                          <a:solidFill>
                            <a:srgbClr val="FFFF00"/>
                          </a:solidFill>
                          <a:effectLst/>
                        </a:rPr>
                        <a:t>and</a:t>
                      </a:r>
                      <a:endParaRPr lang="en-GB" sz="22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Логічний</a:t>
                      </a:r>
                      <a:r>
                        <a:rPr lang="ru-RU" sz="2200" dirty="0" smtClean="0">
                          <a:effectLst/>
                        </a:rPr>
                        <a:t> оператор "І".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 </a:t>
                      </a:r>
                      <a:r>
                        <a:rPr lang="ru-RU" sz="2200" dirty="0" err="1" smtClean="0">
                          <a:effectLst/>
                        </a:rPr>
                        <a:t>істина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>
                          <a:effectLst/>
                        </a:rPr>
                        <a:t>True and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True and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and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and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GB" sz="2200" b="1">
                          <a:solidFill>
                            <a:srgbClr val="FFFF00"/>
                          </a:solidFill>
                          <a:effectLst/>
                        </a:rPr>
                        <a:t>or</a:t>
                      </a:r>
                      <a:endParaRPr lang="en-GB" sz="22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Логічний</a:t>
                      </a:r>
                      <a:r>
                        <a:rPr lang="ru-RU" sz="2200" dirty="0" smtClean="0">
                          <a:effectLst/>
                        </a:rPr>
                        <a:t> оператор "АБО".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хоча</a:t>
                      </a:r>
                      <a:r>
                        <a:rPr lang="ru-RU" sz="2200" dirty="0" smtClean="0">
                          <a:effectLst/>
                        </a:rPr>
                        <a:t> б один з </a:t>
                      </a:r>
                      <a:r>
                        <a:rPr lang="ru-RU" sz="2200" dirty="0" err="1" smtClean="0">
                          <a:effectLst/>
                        </a:rPr>
                        <a:t>операндів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істинний</a:t>
                      </a:r>
                      <a:r>
                        <a:rPr lang="ru-RU" sz="2200" dirty="0" smtClean="0">
                          <a:effectLst/>
                        </a:rPr>
                        <a:t>, то і весь </a:t>
                      </a:r>
                      <a:r>
                        <a:rPr lang="ru-RU" sz="2200" dirty="0" err="1" smtClean="0">
                          <a:effectLst/>
                        </a:rPr>
                        <a:t>вираз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>
                          <a:effectLst/>
                        </a:rPr>
                        <a:t>True or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True or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or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or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4149">
                <a:tc>
                  <a:txBody>
                    <a:bodyPr/>
                    <a:lstStyle/>
                    <a:p>
                      <a:pPr algn="ctr"/>
                      <a:r>
                        <a:rPr lang="en-GB" sz="2200" b="1">
                          <a:solidFill>
                            <a:srgbClr val="FFFF00"/>
                          </a:solidFill>
                          <a:effectLst/>
                        </a:rPr>
                        <a:t>not</a:t>
                      </a:r>
                      <a:endParaRPr lang="en-GB" sz="22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Логічний</a:t>
                      </a:r>
                      <a:r>
                        <a:rPr lang="ru-RU" sz="2200" dirty="0" smtClean="0">
                          <a:effectLst/>
                        </a:rPr>
                        <a:t> оператор "НІ". </a:t>
                      </a:r>
                      <a:r>
                        <a:rPr lang="ru-RU" sz="2200" dirty="0" err="1" smtClean="0">
                          <a:effectLst/>
                        </a:rPr>
                        <a:t>Змінює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логічне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операнда на </a:t>
                      </a:r>
                      <a:r>
                        <a:rPr lang="ru-RU" sz="2200" dirty="0" err="1" smtClean="0">
                          <a:effectLst/>
                        </a:rPr>
                        <a:t>протилежне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2200" dirty="0">
                          <a:effectLst/>
                        </a:rPr>
                        <a:t>not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False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not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True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004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836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членства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93275"/>
              </p:ext>
            </p:extLst>
          </p:nvPr>
        </p:nvGraphicFramePr>
        <p:xfrm>
          <a:off x="100265" y="2003425"/>
          <a:ext cx="8902698" cy="3865135"/>
        </p:xfrm>
        <a:graphic>
          <a:graphicData uri="http://schemas.openxmlformats.org/drawingml/2006/table">
            <a:tbl>
              <a:tblPr/>
              <a:tblGrid>
                <a:gridCol w="1361451"/>
                <a:gridCol w="3782049"/>
                <a:gridCol w="3759198"/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</a:tr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елемент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присутній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послідовності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інакше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хибність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>
                          <a:effectLst/>
                        </a:rPr>
                        <a:t>"cad" in "</a:t>
                      </a:r>
                      <a:r>
                        <a:rPr lang="en-GB" sz="2200" dirty="0" err="1">
                          <a:effectLst/>
                        </a:rPr>
                        <a:t>cadillac</a:t>
                      </a:r>
                      <a:r>
                        <a:rPr lang="en-GB" sz="2200" dirty="0">
                          <a:effectLst/>
                        </a:rPr>
                        <a:t>"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>
                          <a:effectLst/>
                        </a:rPr>
                        <a:t>True.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1 in [2,3,1,6]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"hi" in {"hi":2,"bye":1}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 2 in {"hi":2,"bye":1}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4752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not in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елемента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немає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послідовності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Результати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протилежні</a:t>
                      </a:r>
                      <a:r>
                        <a:rPr lang="ru-RU" sz="2200" dirty="0" smtClean="0">
                          <a:effectLst/>
                        </a:rPr>
                        <a:t> результатам оператора </a:t>
                      </a:r>
                      <a:r>
                        <a:rPr lang="ru-RU" sz="2200" dirty="0" err="1" smtClean="0">
                          <a:effectLst/>
                        </a:rPr>
                        <a:t>in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15900" y="1033165"/>
            <a:ext cx="8928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Оператори</a:t>
            </a:r>
            <a:r>
              <a:rPr lang="ru-RU" sz="2200" dirty="0" smtClean="0"/>
              <a:t> членства </a:t>
            </a:r>
            <a:r>
              <a:rPr lang="ru-RU" sz="2200" dirty="0" err="1"/>
              <a:t>призначені</a:t>
            </a:r>
            <a:r>
              <a:rPr lang="ru-RU" sz="2200" dirty="0"/>
              <a:t> для </a:t>
            </a:r>
            <a:r>
              <a:rPr lang="ru-RU" sz="2200" dirty="0" err="1"/>
              <a:t>перевірки</a:t>
            </a:r>
            <a:r>
              <a:rPr lang="ru-RU" sz="2200" dirty="0"/>
              <a:t> на </a:t>
            </a:r>
            <a:r>
              <a:rPr lang="ru-RU" sz="2200" dirty="0" err="1"/>
              <a:t>наявність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в </a:t>
            </a:r>
            <a:r>
              <a:rPr lang="ru-RU" sz="2200" dirty="0" err="1"/>
              <a:t>складових</a:t>
            </a:r>
            <a:r>
              <a:rPr lang="ru-RU" sz="2200" dirty="0"/>
              <a:t> типах </a:t>
            </a:r>
            <a:r>
              <a:rPr lang="ru-RU" sz="2200" dirty="0" err="1"/>
              <a:t>даних</a:t>
            </a:r>
            <a:r>
              <a:rPr lang="ru-RU" sz="2200" dirty="0"/>
              <a:t>, таких, як рядки, списки, </a:t>
            </a:r>
            <a:r>
              <a:rPr lang="ru-RU" sz="2200" dirty="0" err="1"/>
              <a:t>кортежі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словники: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18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2834"/>
            <a:ext cx="9127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тотожності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986135"/>
            <a:ext cx="9127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Оператори</a:t>
            </a:r>
            <a:r>
              <a:rPr lang="ru-RU" sz="2200" dirty="0"/>
              <a:t> </a:t>
            </a:r>
            <a:r>
              <a:rPr lang="ru-RU" sz="2200" dirty="0" err="1"/>
              <a:t>тотожності</a:t>
            </a:r>
            <a:r>
              <a:rPr lang="ru-RU" sz="2200" dirty="0"/>
              <a:t> </a:t>
            </a:r>
            <a:r>
              <a:rPr lang="ru-RU" sz="2200" dirty="0" err="1"/>
              <a:t>порівнюють</a:t>
            </a:r>
            <a:r>
              <a:rPr lang="ru-RU" sz="2200" dirty="0"/>
              <a:t> </a:t>
            </a:r>
            <a:r>
              <a:rPr lang="ru-RU" sz="2200" dirty="0" err="1"/>
              <a:t>розміщення</a:t>
            </a:r>
            <a:r>
              <a:rPr lang="ru-RU" sz="2200" dirty="0"/>
              <a:t> </a:t>
            </a:r>
            <a:r>
              <a:rPr lang="ru-RU" sz="2200" dirty="0" err="1"/>
              <a:t>двох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в </a:t>
            </a:r>
            <a:r>
              <a:rPr lang="ru-RU" sz="2200" dirty="0" err="1"/>
              <a:t>пам'яті</a:t>
            </a:r>
            <a:r>
              <a:rPr lang="ru-RU" sz="2200" dirty="0"/>
              <a:t> </a:t>
            </a:r>
            <a:r>
              <a:rPr lang="ru-RU" sz="2200" dirty="0" err="1"/>
              <a:t>комп'ютера</a:t>
            </a:r>
            <a:r>
              <a:rPr lang="ru-RU" sz="2200" dirty="0"/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83309"/>
              </p:ext>
            </p:extLst>
          </p:nvPr>
        </p:nvGraphicFramePr>
        <p:xfrm>
          <a:off x="303465" y="1851025"/>
          <a:ext cx="8407398" cy="3228975"/>
        </p:xfrm>
        <a:graphic>
          <a:graphicData uri="http://schemas.openxmlformats.org/drawingml/2006/table">
            <a:tbl>
              <a:tblPr/>
              <a:tblGrid>
                <a:gridCol w="1349819"/>
                <a:gridCol w="4112516"/>
                <a:gridCol w="2945063"/>
              </a:tblGrid>
              <a:tr h="466859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1090236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is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 </a:t>
                      </a:r>
                      <a:r>
                        <a:rPr lang="ru-RU" sz="2200" dirty="0" err="1" smtClean="0">
                          <a:effectLst/>
                        </a:rPr>
                        <a:t>вказують</a:t>
                      </a:r>
                      <a:r>
                        <a:rPr lang="ru-RU" sz="2200" dirty="0" smtClean="0">
                          <a:effectLst/>
                        </a:rPr>
                        <a:t> на один </a:t>
                      </a:r>
                      <a:r>
                        <a:rPr lang="ru-RU" sz="2200" dirty="0" err="1" smtClean="0">
                          <a:effectLst/>
                        </a:rPr>
                        <a:t>об'єкт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 smtClean="0">
                          <a:effectLst/>
                        </a:rPr>
                        <a:t>x is y </a:t>
                      </a:r>
                      <a:r>
                        <a:rPr lang="ru-RU" sz="2200" dirty="0" err="1" smtClean="0">
                          <a:effectLst/>
                        </a:rPr>
                        <a:t>поверне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id (x) </a:t>
                      </a:r>
                      <a:r>
                        <a:rPr lang="ru-RU" sz="2200" dirty="0" err="1" smtClean="0">
                          <a:effectLst/>
                        </a:rPr>
                        <a:t>дорівнюватиме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id (y).</a:t>
                      </a:r>
                      <a:endParaRPr lang="ru-RU" sz="22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1880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is not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хибність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 </a:t>
                      </a:r>
                      <a:r>
                        <a:rPr lang="ru-RU" sz="2200" dirty="0" err="1" smtClean="0">
                          <a:effectLst/>
                        </a:rPr>
                        <a:t>вказують</a:t>
                      </a:r>
                      <a:r>
                        <a:rPr lang="ru-RU" sz="2200" dirty="0" smtClean="0">
                          <a:effectLst/>
                        </a:rPr>
                        <a:t> на один </a:t>
                      </a:r>
                      <a:r>
                        <a:rPr lang="ru-RU" sz="2200" dirty="0" err="1" smtClean="0">
                          <a:effectLst/>
                        </a:rPr>
                        <a:t>об'єкт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>
                          <a:effectLst/>
                        </a:rPr>
                        <a:t>x </a:t>
                      </a:r>
                      <a:r>
                        <a:rPr lang="ru-RU" sz="2200" dirty="0" err="1">
                          <a:effectLst/>
                        </a:rPr>
                        <a:t>is</a:t>
                      </a:r>
                      <a:r>
                        <a:rPr lang="ru-RU" sz="2200" dirty="0">
                          <a:effectLst/>
                        </a:rPr>
                        <a:t> </a:t>
                      </a:r>
                      <a:r>
                        <a:rPr lang="ru-RU" sz="2200" dirty="0" err="1">
                          <a:effectLst/>
                        </a:rPr>
                        <a:t>not</a:t>
                      </a:r>
                      <a:r>
                        <a:rPr lang="ru-RU" sz="2200" dirty="0">
                          <a:effectLst/>
                        </a:rPr>
                        <a:t> y, </a:t>
                      </a:r>
                      <a:r>
                        <a:rPr lang="ru-RU" sz="2200" dirty="0" err="1" smtClean="0">
                          <a:effectLst/>
                        </a:rPr>
                        <a:t>поверне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id</a:t>
                      </a:r>
                      <a:r>
                        <a:rPr lang="ru-RU" sz="2200" dirty="0" smtClean="0">
                          <a:effectLst/>
                        </a:rPr>
                        <a:t>(x</a:t>
                      </a:r>
                      <a:r>
                        <a:rPr lang="ru-RU" sz="2200" dirty="0">
                          <a:effectLst/>
                        </a:rPr>
                        <a:t>) </a:t>
                      </a:r>
                      <a:r>
                        <a:rPr lang="ru-RU" sz="2200" dirty="0" smtClean="0">
                          <a:effectLst/>
                        </a:rPr>
                        <a:t>не </a:t>
                      </a:r>
                      <a:r>
                        <a:rPr lang="ru-RU" sz="2200" dirty="0" err="1" smtClean="0">
                          <a:effectLst/>
                        </a:rPr>
                        <a:t>дорівнюватиме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id</a:t>
                      </a:r>
                      <a:r>
                        <a:rPr lang="ru-RU" sz="2200" dirty="0" smtClean="0">
                          <a:effectLst/>
                        </a:rPr>
                        <a:t>(y</a:t>
                      </a:r>
                      <a:r>
                        <a:rPr lang="ru-RU" sz="2200" dirty="0">
                          <a:effectLst/>
                        </a:rPr>
                        <a:t>).</a:t>
                      </a: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255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16569" y="856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Пріоритет</a:t>
            </a:r>
            <a:r>
              <a:rPr lang="ru-RU" sz="3600" b="1" dirty="0"/>
              <a:t> </a:t>
            </a:r>
            <a:r>
              <a:rPr lang="ru-RU" sz="3600" b="1" dirty="0" err="1"/>
              <a:t>операторів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26977"/>
              </p:ext>
            </p:extLst>
          </p:nvPr>
        </p:nvGraphicFramePr>
        <p:xfrm>
          <a:off x="0" y="731993"/>
          <a:ext cx="9144000" cy="6122388"/>
        </p:xfrm>
        <a:graphic>
          <a:graphicData uri="http://schemas.openxmlformats.org/drawingml/2006/table">
            <a:tbl>
              <a:tblPr/>
              <a:tblGrid>
                <a:gridCol w="3048000"/>
                <a:gridCol w="6096000"/>
              </a:tblGrid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Піднесення</a:t>
                      </a:r>
                      <a:r>
                        <a:rPr lang="ru-RU" sz="2200" dirty="0" smtClean="0">
                          <a:effectLst/>
                        </a:rPr>
                        <a:t> у </a:t>
                      </a:r>
                      <a:r>
                        <a:rPr lang="ru-RU" sz="2200" dirty="0" err="1" smtClean="0">
                          <a:effectLst/>
                        </a:rPr>
                        <a:t>степінь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~ + -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Компліментарний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>
                          <a:effectLst/>
                        </a:rPr>
                        <a:t>оператор</a:t>
                      </a: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* / % //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Множення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діленняпо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>
                          <a:effectLst/>
                        </a:rPr>
                        <a:t>модулю, </a:t>
                      </a:r>
                      <a:r>
                        <a:rPr lang="ru-RU" sz="2200" dirty="0" err="1" smtClean="0">
                          <a:effectLst/>
                        </a:rPr>
                        <a:t>цілочислове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+ -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Додавання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віднімання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&gt;&gt; &lt;&lt;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Побітовий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зсув</a:t>
                      </a:r>
                      <a:r>
                        <a:rPr lang="ru-RU" sz="2200" dirty="0" smtClean="0">
                          <a:effectLst/>
                        </a:rPr>
                        <a:t> вправо і </a:t>
                      </a:r>
                      <a:r>
                        <a:rPr lang="ru-RU" sz="2200" dirty="0" err="1" smtClean="0">
                          <a:effectLst/>
                        </a:rPr>
                        <a:t>побітовий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зсув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вліво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&amp;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"І".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^ |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"</a:t>
                      </a:r>
                      <a:r>
                        <a:rPr lang="ru-RU" sz="2200" dirty="0" err="1" smtClean="0">
                          <a:effectLst/>
                        </a:rPr>
                        <a:t>Виключне</a:t>
                      </a:r>
                      <a:r>
                        <a:rPr lang="ru-RU" sz="2200" dirty="0" smtClean="0">
                          <a:effectLst/>
                        </a:rPr>
                        <a:t> АБО" і </a:t>
                      </a:r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"АБО"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&lt;= &lt; &gt; &gt;=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порівняння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&lt;&gt; == !=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рівності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= %= /= //= -= += *= **=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присвоювання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is </a:t>
                      </a:r>
                      <a:r>
                        <a:rPr lang="en-GB" sz="2200" b="1" dirty="0" err="1">
                          <a:solidFill>
                            <a:srgbClr val="FFFF00"/>
                          </a:solidFill>
                          <a:effectLst/>
                        </a:rPr>
                        <a:t>is</a:t>
                      </a:r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 not</a:t>
                      </a:r>
                      <a:endParaRPr lang="en-GB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тотожні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in not in</a:t>
                      </a:r>
                      <a:endParaRPr lang="en-GB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членства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not or and</a:t>
                      </a:r>
                      <a:endParaRPr lang="en-GB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Логічні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92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6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Оператор </a:t>
            </a:r>
            <a:r>
              <a:rPr lang="ru-RU" sz="3600" b="1" dirty="0" err="1" smtClean="0"/>
              <a:t>розгалуження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9135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1. </a:t>
            </a:r>
            <a:r>
              <a:rPr lang="ru-RU" sz="2200" b="1" dirty="0" err="1"/>
              <a:t>Конструкція</a:t>
            </a:r>
            <a:r>
              <a:rPr lang="ru-RU" sz="2200" b="1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if</a:t>
            </a:r>
          </a:p>
          <a:p>
            <a:r>
              <a:rPr lang="ru-RU" sz="2200" dirty="0"/>
              <a:t>Синтаксис оператора </a:t>
            </a:r>
            <a:r>
              <a:rPr lang="en-GB" sz="2200" dirty="0"/>
              <a:t>if </a:t>
            </a:r>
            <a:r>
              <a:rPr lang="ru-RU" sz="2200" dirty="0" err="1"/>
              <a:t>виглядає</a:t>
            </a:r>
            <a:r>
              <a:rPr lang="ru-RU" sz="2200" dirty="0"/>
              <a:t> так:</a:t>
            </a:r>
          </a:p>
          <a:p>
            <a:endParaRPr lang="en-GB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23753" y="5198186"/>
            <a:ext cx="7700503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 smtClean="0"/>
              <a:t>1. </a:t>
            </a:r>
            <a:r>
              <a:rPr lang="ru-RU" sz="2400" b="1" dirty="0" err="1" smtClean="0"/>
              <a:t>Після</a:t>
            </a:r>
            <a:r>
              <a:rPr lang="ru-RU" sz="2400" b="1" dirty="0" smtClean="0"/>
              <a:t> </a:t>
            </a:r>
            <a:r>
              <a:rPr lang="ru-RU" sz="2400" b="1" dirty="0" err="1"/>
              <a:t>виразу</a:t>
            </a:r>
            <a:r>
              <a:rPr lang="ru-RU" sz="2400" b="1" dirty="0"/>
              <a:t> </a:t>
            </a:r>
            <a:r>
              <a:rPr lang="ru-RU" sz="2400" b="1" dirty="0" err="1"/>
              <a:t>потрібно</a:t>
            </a:r>
            <a:r>
              <a:rPr lang="ru-RU" sz="2400" b="1" dirty="0"/>
              <a:t> </a:t>
            </a:r>
            <a:r>
              <a:rPr lang="ru-RU" sz="2400" b="1" dirty="0" err="1"/>
              <a:t>поставити</a:t>
            </a:r>
            <a:r>
              <a:rPr lang="ru-RU" sz="2400" b="1" dirty="0"/>
              <a:t> </a:t>
            </a:r>
            <a:r>
              <a:rPr lang="ru-RU" sz="2400" b="1" dirty="0" err="1"/>
              <a:t>двокрапку</a:t>
            </a:r>
            <a:r>
              <a:rPr lang="ru-RU" sz="2400" b="1" dirty="0"/>
              <a:t> </a:t>
            </a:r>
            <a:r>
              <a:rPr lang="ru-RU" sz="2400" b="1" dirty="0" smtClean="0"/>
              <a:t>":«</a:t>
            </a:r>
          </a:p>
          <a:p>
            <a:r>
              <a:rPr lang="ru-RU" sz="2400" b="1" dirty="0" smtClean="0"/>
              <a:t>2. Блок </a:t>
            </a:r>
            <a:r>
              <a:rPr lang="ru-RU" sz="2400" b="1" dirty="0"/>
              <a:t>коду, </a:t>
            </a:r>
            <a:r>
              <a:rPr lang="ru-RU" sz="2400" b="1" dirty="0" err="1"/>
              <a:t>який</a:t>
            </a:r>
            <a:r>
              <a:rPr lang="ru-RU" sz="2400" b="1" dirty="0"/>
              <a:t> </a:t>
            </a:r>
            <a:r>
              <a:rPr lang="ru-RU" sz="2400" b="1" dirty="0" err="1"/>
              <a:t>необхідно</a:t>
            </a:r>
            <a:r>
              <a:rPr lang="ru-RU" sz="2400" b="1" dirty="0"/>
              <a:t> </a:t>
            </a:r>
            <a:r>
              <a:rPr lang="ru-RU" sz="2400" b="1" dirty="0" err="1"/>
              <a:t>виконати</a:t>
            </a:r>
            <a:r>
              <a:rPr lang="ru-RU" sz="2400" b="1" dirty="0"/>
              <a:t>, в </a:t>
            </a:r>
            <a:r>
              <a:rPr lang="ru-RU" sz="2400" b="1" dirty="0" err="1"/>
              <a:t>разі</a:t>
            </a:r>
            <a:r>
              <a:rPr lang="ru-RU" sz="2400" b="1" dirty="0"/>
              <a:t> </a:t>
            </a:r>
            <a:r>
              <a:rPr lang="ru-RU" sz="2400" b="1" dirty="0" err="1" smtClean="0"/>
              <a:t>істинності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виразу</a:t>
            </a:r>
            <a:r>
              <a:rPr lang="ru-RU" sz="2400" b="1" dirty="0" smtClean="0"/>
              <a:t>, </a:t>
            </a:r>
            <a:r>
              <a:rPr lang="ru-RU" sz="2400" b="1" dirty="0" err="1"/>
              <a:t>відділяється</a:t>
            </a:r>
            <a:r>
              <a:rPr lang="ru-RU" sz="2400" b="1" dirty="0"/>
              <a:t> </a:t>
            </a:r>
            <a:r>
              <a:rPr lang="ru-RU" sz="2400" b="1" dirty="0" err="1"/>
              <a:t>чотирма</a:t>
            </a:r>
            <a:r>
              <a:rPr lang="ru-RU" sz="2400" b="1" dirty="0"/>
              <a:t> </a:t>
            </a:r>
            <a:r>
              <a:rPr lang="ru-RU" sz="2400" b="1" dirty="0" err="1"/>
              <a:t>пробілами</a:t>
            </a:r>
            <a:r>
              <a:rPr lang="ru-RU" sz="2400" b="1" dirty="0"/>
              <a:t> </a:t>
            </a:r>
            <a:r>
              <a:rPr lang="ru-RU" sz="2400" b="1" dirty="0" err="1"/>
              <a:t>зліва</a:t>
            </a:r>
            <a:r>
              <a:rPr lang="ru-RU" sz="2400" b="1" dirty="0" smtClean="0"/>
              <a:t>!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298958"/>
            <a:ext cx="1146175" cy="11719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5262" y="2917801"/>
            <a:ext cx="90487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Після</a:t>
            </a:r>
            <a:r>
              <a:rPr lang="ru-RU" sz="2000" dirty="0"/>
              <a:t> оператора </a:t>
            </a:r>
            <a:r>
              <a:rPr lang="en-GB" sz="2000" dirty="0"/>
              <a:t>if </a:t>
            </a:r>
            <a:r>
              <a:rPr lang="ru-RU" sz="2000" dirty="0" err="1"/>
              <a:t>записується</a:t>
            </a:r>
            <a:r>
              <a:rPr lang="ru-RU" sz="2000" dirty="0"/>
              <a:t> </a:t>
            </a:r>
            <a:r>
              <a:rPr lang="ru-RU" sz="2000" dirty="0" err="1"/>
              <a:t>логічне</a:t>
            </a:r>
            <a:r>
              <a:rPr lang="ru-RU" sz="2000" dirty="0"/>
              <a:t> </a:t>
            </a:r>
            <a:r>
              <a:rPr lang="ru-RU" sz="2000" dirty="0" err="1"/>
              <a:t>вираз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Логічний</a:t>
            </a:r>
            <a:r>
              <a:rPr lang="ru-RU" sz="2000" dirty="0"/>
              <a:t> </a:t>
            </a:r>
            <a:r>
              <a:rPr lang="ru-RU" sz="2000" dirty="0" err="1"/>
              <a:t>вираз</a:t>
            </a:r>
            <a:r>
              <a:rPr lang="ru-RU" sz="2000" dirty="0"/>
              <a:t> - </a:t>
            </a:r>
            <a:r>
              <a:rPr lang="ru-RU" sz="2000" dirty="0" err="1"/>
              <a:t>конструкція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, результатом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якої</a:t>
            </a:r>
            <a:r>
              <a:rPr lang="ru-RU" sz="2000" dirty="0"/>
              <a:t> є «</a:t>
            </a:r>
            <a:r>
              <a:rPr lang="ru-RU" sz="2000" b="1" dirty="0" err="1"/>
              <a:t>істина</a:t>
            </a:r>
            <a:r>
              <a:rPr lang="ru-RU" sz="2000" dirty="0"/>
              <a:t>» </a:t>
            </a:r>
            <a:r>
              <a:rPr lang="ru-RU" sz="2000" dirty="0" err="1"/>
              <a:t>або</a:t>
            </a:r>
            <a:r>
              <a:rPr lang="ru-RU" sz="2000" dirty="0"/>
              <a:t> «</a:t>
            </a:r>
            <a:r>
              <a:rPr lang="ru-RU" sz="2000" b="1" dirty="0" err="1"/>
              <a:t>хибність</a:t>
            </a:r>
            <a:r>
              <a:rPr lang="ru-RU" sz="2000" dirty="0"/>
              <a:t>».</a:t>
            </a:r>
          </a:p>
          <a:p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вираз</a:t>
            </a:r>
            <a:r>
              <a:rPr lang="ru-RU" sz="2000" dirty="0"/>
              <a:t> </a:t>
            </a:r>
            <a:r>
              <a:rPr lang="ru-RU" sz="2000" dirty="0" err="1"/>
              <a:t>істинний</a:t>
            </a:r>
            <a:r>
              <a:rPr lang="ru-RU" sz="2000" dirty="0"/>
              <a:t>, то </a:t>
            </a:r>
            <a:r>
              <a:rPr lang="ru-RU" sz="2000" dirty="0" err="1"/>
              <a:t>виконуються</a:t>
            </a:r>
            <a:r>
              <a:rPr lang="ru-RU" sz="2000" dirty="0"/>
              <a:t> </a:t>
            </a:r>
            <a:r>
              <a:rPr lang="ru-RU" sz="2000" dirty="0" err="1"/>
              <a:t>інструкції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визначаються</a:t>
            </a:r>
            <a:r>
              <a:rPr lang="ru-RU" sz="2000" dirty="0"/>
              <a:t> </a:t>
            </a:r>
            <a:r>
              <a:rPr lang="ru-RU" sz="2000" dirty="0" err="1"/>
              <a:t>даними</a:t>
            </a:r>
            <a:r>
              <a:rPr lang="ru-RU" sz="2000" dirty="0"/>
              <a:t> оператором. </a:t>
            </a:r>
          </a:p>
          <a:p>
            <a:r>
              <a:rPr lang="ru-RU" sz="2000" dirty="0" err="1"/>
              <a:t>Вираз</a:t>
            </a:r>
            <a:r>
              <a:rPr lang="ru-RU" sz="2000" dirty="0"/>
              <a:t> є </a:t>
            </a:r>
            <a:r>
              <a:rPr lang="ru-RU" sz="2000" b="1" dirty="0" err="1">
                <a:solidFill>
                  <a:srgbClr val="0000CC"/>
                </a:solidFill>
              </a:rPr>
              <a:t>істинним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результатом є число </a:t>
            </a:r>
            <a:r>
              <a:rPr lang="ru-RU" sz="2000" b="1" dirty="0">
                <a:solidFill>
                  <a:srgbClr val="0000CC"/>
                </a:solidFill>
              </a:rPr>
              <a:t>не </a:t>
            </a:r>
            <a:r>
              <a:rPr lang="ru-RU" sz="2000" b="1" dirty="0" err="1">
                <a:solidFill>
                  <a:srgbClr val="0000CC"/>
                </a:solidFill>
              </a:rPr>
              <a:t>рівне</a:t>
            </a:r>
            <a:r>
              <a:rPr lang="ru-RU" sz="2000" b="1" dirty="0">
                <a:solidFill>
                  <a:srgbClr val="0000CC"/>
                </a:solidFill>
              </a:rPr>
              <a:t> нулю</a:t>
            </a:r>
            <a:r>
              <a:rPr lang="ru-RU" sz="2000" dirty="0"/>
              <a:t>, </a:t>
            </a:r>
            <a:r>
              <a:rPr lang="ru-RU" sz="2000" b="1" dirty="0" err="1">
                <a:solidFill>
                  <a:srgbClr val="0000CC"/>
                </a:solidFill>
              </a:rPr>
              <a:t>непорожній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об'єкт</a:t>
            </a:r>
            <a:r>
              <a:rPr lang="ru-RU" sz="2000" b="1" dirty="0">
                <a:solidFill>
                  <a:srgbClr val="0000CC"/>
                </a:solidFill>
              </a:rPr>
              <a:t>, </a:t>
            </a:r>
            <a:r>
              <a:rPr lang="ru-RU" sz="2000" b="1" dirty="0" err="1">
                <a:solidFill>
                  <a:srgbClr val="0000CC"/>
                </a:solidFill>
              </a:rPr>
              <a:t>або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логічне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True</a:t>
            </a:r>
            <a:r>
              <a:rPr lang="en-GB" sz="2000" dirty="0"/>
              <a:t>. 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257800" y="1083692"/>
            <a:ext cx="23876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rgbClr val="0000CC"/>
                </a:solidFill>
              </a:rPr>
              <a:t>if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команда_1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команда_2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команда_</a:t>
            </a:r>
            <a:r>
              <a:rPr lang="en-GB" sz="22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763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6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Приклад </a:t>
            </a:r>
            <a:r>
              <a:rPr lang="ru-RU" sz="3200" b="1" dirty="0" err="1" smtClean="0"/>
              <a:t>застосування</a:t>
            </a:r>
            <a:r>
              <a:rPr lang="ru-RU" sz="3200" b="1" dirty="0" smtClean="0"/>
              <a:t> оператора </a:t>
            </a:r>
            <a:r>
              <a:rPr lang="ru-RU" sz="3200" b="1" dirty="0" err="1" smtClean="0"/>
              <a:t>розгалуження</a:t>
            </a:r>
            <a:endParaRPr lang="ru-RU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849"/>
            <a:ext cx="4216400" cy="2063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330200" y="988536"/>
            <a:ext cx="8699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</a:rPr>
              <a:t>Програма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запитує</a:t>
            </a:r>
            <a:r>
              <a:rPr lang="ru-RU" sz="2000" dirty="0">
                <a:solidFill>
                  <a:srgbClr val="000000"/>
                </a:solidFill>
              </a:rPr>
              <a:t> у </a:t>
            </a:r>
            <a:r>
              <a:rPr lang="ru-RU" sz="2000" dirty="0" err="1">
                <a:solidFill>
                  <a:srgbClr val="000000"/>
                </a:solidFill>
              </a:rPr>
              <a:t>користувача</a:t>
            </a:r>
            <a:r>
              <a:rPr lang="ru-RU" sz="2000" dirty="0">
                <a:solidFill>
                  <a:srgbClr val="000000"/>
                </a:solidFill>
              </a:rPr>
              <a:t> два числа, </a:t>
            </a:r>
            <a:r>
              <a:rPr lang="ru-RU" sz="2000" dirty="0" err="1" smtClean="0">
                <a:solidFill>
                  <a:srgbClr val="000000"/>
                </a:solidFill>
              </a:rPr>
              <a:t>порівнює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їх</a:t>
            </a:r>
            <a:r>
              <a:rPr lang="ru-RU" sz="2000" dirty="0">
                <a:solidFill>
                  <a:srgbClr val="000000"/>
                </a:solidFill>
              </a:rPr>
              <a:t> і </a:t>
            </a:r>
            <a:r>
              <a:rPr lang="ru-RU" sz="2000" dirty="0" err="1">
                <a:solidFill>
                  <a:srgbClr val="000000"/>
                </a:solidFill>
              </a:rPr>
              <a:t>якщо</a:t>
            </a:r>
            <a:r>
              <a:rPr lang="ru-RU" sz="2000" dirty="0">
                <a:solidFill>
                  <a:srgbClr val="000000"/>
                </a:solidFill>
              </a:rPr>
              <a:t> числа </a:t>
            </a:r>
            <a:r>
              <a:rPr lang="ru-RU" sz="2000" dirty="0" err="1">
                <a:solidFill>
                  <a:srgbClr val="000000"/>
                </a:solidFill>
              </a:rPr>
              <a:t>рівні</a:t>
            </a:r>
            <a:r>
              <a:rPr lang="ru-RU" sz="2000" dirty="0" smtClean="0">
                <a:solidFill>
                  <a:srgbClr val="000000"/>
                </a:solidFill>
              </a:rPr>
              <a:t>,, </a:t>
            </a:r>
            <a:r>
              <a:rPr lang="ru-RU" sz="2000" dirty="0">
                <a:solidFill>
                  <a:srgbClr val="000000"/>
                </a:solidFill>
              </a:rPr>
              <a:t>то </a:t>
            </a:r>
            <a:r>
              <a:rPr lang="ru-RU" sz="2000" dirty="0" err="1">
                <a:solidFill>
                  <a:srgbClr val="000000"/>
                </a:solidFill>
              </a:rPr>
              <a:t>виводиться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відповідне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повідомлення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45" y="1903849"/>
            <a:ext cx="4852455" cy="2998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68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1600" y="1046345"/>
            <a:ext cx="9042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2. </a:t>
            </a:r>
            <a:r>
              <a:rPr lang="ru-RU" sz="2200" b="1" dirty="0" err="1"/>
              <a:t>Конструкція</a:t>
            </a:r>
            <a:r>
              <a:rPr lang="ru-RU" sz="2200" b="1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if</a:t>
            </a:r>
            <a:r>
              <a:rPr lang="ru-RU" sz="2200" b="1" dirty="0">
                <a:solidFill>
                  <a:srgbClr val="0000CC"/>
                </a:solidFill>
              </a:rPr>
              <a:t> - </a:t>
            </a:r>
            <a:r>
              <a:rPr lang="ru-RU" sz="2200" b="1" dirty="0" err="1">
                <a:solidFill>
                  <a:srgbClr val="0000CC"/>
                </a:solidFill>
              </a:rPr>
              <a:t>else</a:t>
            </a:r>
            <a:endParaRPr lang="ru-RU" sz="2200" b="1" dirty="0">
              <a:solidFill>
                <a:srgbClr val="0000CC"/>
              </a:solidFill>
            </a:endParaRPr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/>
              <a:t>при </a:t>
            </a:r>
            <a:r>
              <a:rPr lang="ru-RU" sz="2200" dirty="0" err="1" smtClean="0"/>
              <a:t>істинній</a:t>
            </a:r>
            <a:r>
              <a:rPr lang="ru-RU" sz="2200" dirty="0" smtClean="0"/>
              <a:t> </a:t>
            </a:r>
            <a:r>
              <a:rPr lang="ru-RU" sz="2200" dirty="0" err="1" smtClean="0"/>
              <a:t>умові</a:t>
            </a:r>
            <a:r>
              <a:rPr lang="ru-RU" sz="2200" dirty="0" smtClean="0"/>
              <a:t>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виконати</a:t>
            </a:r>
            <a:r>
              <a:rPr lang="ru-RU" sz="2200" dirty="0"/>
              <a:t> один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інструкцій</a:t>
            </a:r>
            <a:r>
              <a:rPr lang="ru-RU" sz="2200" dirty="0"/>
              <a:t>, при </a:t>
            </a:r>
            <a:r>
              <a:rPr lang="ru-RU" sz="2200" dirty="0" err="1" smtClean="0"/>
              <a:t>помилковій</a:t>
            </a:r>
            <a:r>
              <a:rPr lang="ru-RU" sz="2200" dirty="0" smtClean="0"/>
              <a:t> – </a:t>
            </a:r>
            <a:r>
              <a:rPr lang="ru-RU" sz="2200" dirty="0" err="1" smtClean="0"/>
              <a:t>інший</a:t>
            </a:r>
            <a:r>
              <a:rPr lang="ru-RU" sz="2200" dirty="0" smtClean="0"/>
              <a:t>, то </a:t>
            </a:r>
            <a:r>
              <a:rPr lang="ru-RU" sz="2200" dirty="0" err="1"/>
              <a:t>використовується</a:t>
            </a:r>
            <a:r>
              <a:rPr lang="ru-RU" sz="2200" dirty="0"/>
              <a:t> </a:t>
            </a:r>
            <a:r>
              <a:rPr lang="ru-RU" sz="2200" dirty="0" err="1"/>
              <a:t>конструкція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- </a:t>
            </a:r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.</a:t>
            </a:r>
          </a:p>
          <a:p>
            <a:endParaRPr lang="ru-RU" sz="2200" dirty="0"/>
          </a:p>
          <a:p>
            <a:r>
              <a:rPr lang="ru-RU" sz="2200" dirty="0"/>
              <a:t>Синтаксис оператора </a:t>
            </a:r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- </a:t>
            </a:r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виглядає</a:t>
            </a:r>
            <a:r>
              <a:rPr lang="ru-RU" sz="2200" dirty="0"/>
              <a:t> так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Альтернативний</a:t>
            </a:r>
            <a:r>
              <a:rPr lang="ru-RU" sz="3600" b="1" dirty="0" smtClean="0"/>
              <a:t> оператор </a:t>
            </a:r>
            <a:r>
              <a:rPr lang="ru-RU" sz="3600" b="1" dirty="0" err="1" smtClean="0"/>
              <a:t>розгалуження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7000" y="2881241"/>
            <a:ext cx="2311400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логічне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команда_1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команда_2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команда_1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команда_2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71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1600" y="1046345"/>
            <a:ext cx="904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b="1" dirty="0" err="1"/>
              <a:t>Конструкція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if</a:t>
            </a:r>
            <a:r>
              <a:rPr lang="ru-RU" sz="2000" b="1" dirty="0">
                <a:solidFill>
                  <a:srgbClr val="0000CC"/>
                </a:solidFill>
              </a:rPr>
              <a:t> - </a:t>
            </a:r>
            <a:r>
              <a:rPr lang="ru-RU" sz="2000" b="1" dirty="0" err="1" smtClean="0">
                <a:solidFill>
                  <a:srgbClr val="0000CC"/>
                </a:solidFill>
              </a:rPr>
              <a:t>else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smtClean="0"/>
              <a:t>Приклад</a:t>
            </a:r>
            <a:r>
              <a:rPr lang="ru-RU" sz="3100" b="1" dirty="0" smtClean="0"/>
              <a:t> альтернативного  оператора </a:t>
            </a:r>
            <a:r>
              <a:rPr lang="ru-RU" sz="3100" b="1" dirty="0" err="1" smtClean="0"/>
              <a:t>розгалуження</a:t>
            </a:r>
            <a:endParaRPr lang="ru-RU" sz="31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00" y="1446455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запитує</a:t>
            </a:r>
            <a:r>
              <a:rPr lang="ru-RU" dirty="0"/>
              <a:t> у </a:t>
            </a:r>
            <a:r>
              <a:rPr lang="ru-RU" dirty="0" err="1"/>
              <a:t>користувача</a:t>
            </a:r>
            <a:r>
              <a:rPr lang="ru-RU" dirty="0"/>
              <a:t> два числа, </a:t>
            </a:r>
            <a:r>
              <a:rPr lang="ru-RU" dirty="0" err="1" smtClean="0"/>
              <a:t>порівнює</a:t>
            </a:r>
            <a:r>
              <a:rPr lang="ru-RU" dirty="0" smtClean="0"/>
              <a:t> </a:t>
            </a:r>
            <a:r>
              <a:rPr lang="ru-RU" dirty="0" err="1"/>
              <a:t>їх</a:t>
            </a:r>
            <a:r>
              <a:rPr lang="ru-RU" dirty="0"/>
              <a:t> і </a:t>
            </a:r>
            <a:r>
              <a:rPr lang="ru-RU" dirty="0" err="1"/>
              <a:t>якщо</a:t>
            </a:r>
            <a:r>
              <a:rPr lang="ru-RU" dirty="0"/>
              <a:t> числа </a:t>
            </a:r>
            <a:r>
              <a:rPr lang="ru-RU" dirty="0" err="1"/>
              <a:t>рівні</a:t>
            </a:r>
            <a:r>
              <a:rPr lang="ru-RU" dirty="0"/>
              <a:t>, </a:t>
            </a:r>
            <a:r>
              <a:rPr lang="ru-RU" dirty="0" err="1" smtClean="0"/>
              <a:t>виводиться</a:t>
            </a:r>
            <a:r>
              <a:rPr lang="ru-RU" dirty="0" smtClean="0"/>
              <a:t> </a:t>
            </a:r>
            <a:r>
              <a:rPr lang="ru-RU" dirty="0" err="1"/>
              <a:t>відповідне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. В </a:t>
            </a:r>
            <a:r>
              <a:rPr lang="ru-RU" dirty="0" err="1"/>
              <a:t>іншому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 smtClean="0"/>
              <a:t>виводиться</a:t>
            </a:r>
            <a:r>
              <a:rPr lang="ru-RU" dirty="0" smtClean="0"/>
              <a:t> </a:t>
            </a:r>
            <a:r>
              <a:rPr lang="ru-RU" dirty="0" err="1" smtClean="0"/>
              <a:t>повідомлення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числа не </a:t>
            </a:r>
            <a:r>
              <a:rPr lang="ru-RU" dirty="0" err="1"/>
              <a:t>рівні</a:t>
            </a:r>
            <a:r>
              <a:rPr lang="ru-RU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266260"/>
            <a:ext cx="3839485" cy="2420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492896"/>
            <a:ext cx="4267200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018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47513" y="1326456"/>
            <a:ext cx="3596487" cy="498700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ru-RU" sz="2200" b="1" dirty="0" err="1" smtClean="0">
                <a:solidFill>
                  <a:srgbClr val="0000CC"/>
                </a:solidFill>
              </a:rPr>
              <a:t>if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вираз_1: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</a:t>
            </a:r>
            <a:r>
              <a:rPr lang="ru-RU" sz="2200" dirty="0" smtClean="0">
                <a:solidFill>
                  <a:srgbClr val="0000CC"/>
                </a:solidFill>
              </a:rPr>
              <a:t>         ...</a:t>
            </a:r>
          </a:p>
          <a:p>
            <a:pPr>
              <a:lnSpc>
                <a:spcPct val="85000"/>
              </a:lnSpc>
            </a:pPr>
            <a:r>
              <a:rPr lang="ru-RU" sz="2200" dirty="0" smtClean="0">
                <a:solidFill>
                  <a:srgbClr val="0000CC"/>
                </a:solidFill>
              </a:rPr>
              <a:t>     </a:t>
            </a:r>
            <a:r>
              <a:rPr lang="ru-RU" sz="2200" dirty="0" err="1" smtClean="0">
                <a:solidFill>
                  <a:srgbClr val="0000CC"/>
                </a:solidFill>
              </a:rPr>
              <a:t>команда_n</a:t>
            </a:r>
            <a:endParaRPr lang="ru-RU" sz="2200" dirty="0" smtClean="0">
              <a:solidFill>
                <a:srgbClr val="0000CC"/>
              </a:solidFill>
            </a:endParaRPr>
          </a:p>
          <a:p>
            <a:pPr>
              <a:lnSpc>
                <a:spcPct val="85000"/>
              </a:lnSpc>
            </a:pPr>
            <a:r>
              <a:rPr lang="ru-RU" sz="2200" b="1" dirty="0" err="1" smtClean="0">
                <a:solidFill>
                  <a:srgbClr val="0000CC"/>
                </a:solidFill>
              </a:rPr>
              <a:t>elif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вираз_2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     ...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  <a:p>
            <a:pPr>
              <a:lnSpc>
                <a:spcPct val="85000"/>
              </a:lnSpc>
            </a:pPr>
            <a:r>
              <a:rPr lang="ru-RU" sz="2200" b="1" dirty="0" err="1">
                <a:solidFill>
                  <a:srgbClr val="0000CC"/>
                </a:solidFill>
              </a:rPr>
              <a:t>elif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вираз_3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    ...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  <a:p>
            <a:pPr>
              <a:lnSpc>
                <a:spcPct val="85000"/>
              </a:lnSpc>
            </a:pPr>
            <a:r>
              <a:rPr lang="ru-RU" sz="2200" b="1" dirty="0" err="1">
                <a:solidFill>
                  <a:srgbClr val="0000CC"/>
                </a:solidFill>
              </a:rPr>
              <a:t>else</a:t>
            </a:r>
            <a:r>
              <a:rPr lang="ru-RU" sz="2200" b="1" dirty="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команда_2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...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Мультиальтернативний</a:t>
            </a:r>
            <a:r>
              <a:rPr lang="ru-RU" sz="3200" b="1" dirty="0" smtClean="0"/>
              <a:t> оператор </a:t>
            </a:r>
            <a:r>
              <a:rPr lang="ru-RU" sz="3200" b="1" dirty="0" err="1" smtClean="0"/>
              <a:t>розгалуження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50" y="102663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3. </a:t>
            </a:r>
            <a:r>
              <a:rPr lang="ru-RU" sz="2200" b="1" dirty="0" err="1">
                <a:solidFill>
                  <a:srgbClr val="0000CC"/>
                </a:solidFill>
              </a:rPr>
              <a:t>Конструкція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if</a:t>
            </a:r>
            <a:r>
              <a:rPr lang="ru-RU" sz="2200" b="1" dirty="0">
                <a:solidFill>
                  <a:srgbClr val="0000CC"/>
                </a:solidFill>
              </a:rPr>
              <a:t> - </a:t>
            </a:r>
            <a:r>
              <a:rPr lang="ru-RU" sz="2200" b="1" dirty="0" err="1">
                <a:solidFill>
                  <a:srgbClr val="0000CC"/>
                </a:solidFill>
              </a:rPr>
              <a:t>elif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– </a:t>
            </a:r>
            <a:r>
              <a:rPr lang="ru-RU" sz="2200" b="1" dirty="0" err="1" smtClean="0">
                <a:solidFill>
                  <a:srgbClr val="0000CC"/>
                </a:solidFill>
              </a:rPr>
              <a:t>else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endParaRPr lang="ru-RU" sz="2200" b="1" dirty="0">
              <a:solidFill>
                <a:srgbClr val="0000CC"/>
              </a:solidFill>
            </a:endParaRPr>
          </a:p>
          <a:p>
            <a:r>
              <a:rPr lang="ru-RU" sz="2200" dirty="0" smtClean="0"/>
              <a:t> </a:t>
            </a:r>
            <a:r>
              <a:rPr lang="ru-RU" sz="2200" dirty="0"/>
              <a:t>Для </a:t>
            </a:r>
            <a:r>
              <a:rPr lang="ru-RU" sz="2200" dirty="0" err="1"/>
              <a:t>реалізації</a:t>
            </a:r>
            <a:r>
              <a:rPr lang="ru-RU" sz="2200" dirty="0"/>
              <a:t> </a:t>
            </a:r>
            <a:r>
              <a:rPr lang="ru-RU" sz="2200" dirty="0" err="1"/>
              <a:t>вибору</a:t>
            </a:r>
            <a:r>
              <a:rPr lang="ru-RU" sz="2200" dirty="0"/>
              <a:t> з </a:t>
            </a:r>
            <a:r>
              <a:rPr lang="ru-RU" sz="2200" dirty="0" err="1"/>
              <a:t>декількох</a:t>
            </a:r>
            <a:r>
              <a:rPr lang="ru-RU" sz="2200" dirty="0"/>
              <a:t> альтернатив </a:t>
            </a:r>
            <a:r>
              <a:rPr lang="ru-RU" sz="2200" dirty="0" err="1" smtClean="0"/>
              <a:t>використовують</a:t>
            </a:r>
            <a:r>
              <a:rPr lang="ru-RU" sz="2200" dirty="0" smtClean="0"/>
              <a:t> </a:t>
            </a:r>
            <a:r>
              <a:rPr lang="ru-RU" sz="2200" dirty="0" err="1"/>
              <a:t>конструкцію</a:t>
            </a:r>
            <a:r>
              <a:rPr lang="ru-RU" sz="2200" dirty="0"/>
              <a:t> </a:t>
            </a:r>
            <a:r>
              <a:rPr lang="ru-RU" sz="2200" b="1" dirty="0" err="1" smtClean="0"/>
              <a:t>if</a:t>
            </a:r>
            <a:r>
              <a:rPr lang="ru-RU" sz="2200" b="1" dirty="0" smtClean="0"/>
              <a:t> </a:t>
            </a:r>
            <a:r>
              <a:rPr lang="ru-RU" sz="2200" b="1" dirty="0"/>
              <a:t>- </a:t>
            </a:r>
            <a:r>
              <a:rPr lang="ru-RU" sz="2200" b="1" dirty="0" err="1"/>
              <a:t>elif</a:t>
            </a:r>
            <a:r>
              <a:rPr lang="ru-RU" sz="2200" b="1" dirty="0"/>
              <a:t> - </a:t>
            </a:r>
            <a:r>
              <a:rPr lang="ru-RU" sz="2200" b="1" dirty="0" err="1"/>
              <a:t>else</a:t>
            </a:r>
            <a:r>
              <a:rPr lang="ru-RU" sz="2200" b="1" dirty="0" smtClean="0"/>
              <a:t>.</a:t>
            </a:r>
            <a:endParaRPr lang="ru-RU" sz="2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84370" y="926346"/>
            <a:ext cx="4013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Синтаксис оператора </a:t>
            </a:r>
            <a:r>
              <a:rPr lang="ru-RU" sz="2000" b="1" dirty="0" err="1"/>
              <a:t>if</a:t>
            </a:r>
            <a:r>
              <a:rPr lang="ru-RU" sz="2000" b="1" dirty="0"/>
              <a:t> - </a:t>
            </a:r>
            <a:r>
              <a:rPr lang="ru-RU" sz="2000" b="1" dirty="0" err="1"/>
              <a:t>elif</a:t>
            </a:r>
            <a:r>
              <a:rPr lang="ru-RU" sz="2000" b="1" dirty="0"/>
              <a:t> - </a:t>
            </a:r>
            <a:r>
              <a:rPr lang="ru-RU" sz="2000" b="1" dirty="0" err="1"/>
              <a:t>else</a:t>
            </a:r>
            <a:r>
              <a:rPr lang="ru-RU" sz="2000" b="1" dirty="0"/>
              <a:t> 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5" y="3250584"/>
            <a:ext cx="4806042" cy="313317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07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мультиальтернативного</a:t>
            </a:r>
            <a:r>
              <a:rPr lang="ru-RU" sz="2700" b="1" dirty="0" smtClean="0"/>
              <a:t> 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450" y="914541"/>
            <a:ext cx="9055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err="1"/>
              <a:t>Програма</a:t>
            </a:r>
            <a:r>
              <a:rPr lang="ru-RU" sz="2100" dirty="0"/>
              <a:t> </a:t>
            </a:r>
            <a:r>
              <a:rPr lang="ru-RU" sz="2100" dirty="0" err="1"/>
              <a:t>запитує</a:t>
            </a:r>
            <a:r>
              <a:rPr lang="ru-RU" sz="2100" dirty="0"/>
              <a:t> число у </a:t>
            </a:r>
            <a:r>
              <a:rPr lang="ru-RU" sz="2100" dirty="0" err="1"/>
              <a:t>користувача</a:t>
            </a:r>
            <a:r>
              <a:rPr lang="ru-RU" sz="2100" dirty="0"/>
              <a:t> і </a:t>
            </a:r>
            <a:r>
              <a:rPr lang="ru-RU" sz="2100" dirty="0" err="1"/>
              <a:t>порівнює</a:t>
            </a:r>
            <a:r>
              <a:rPr lang="ru-RU" sz="2100" dirty="0"/>
              <a:t> </a:t>
            </a:r>
            <a:r>
              <a:rPr lang="ru-RU" sz="2100" dirty="0" err="1"/>
              <a:t>його</a:t>
            </a:r>
            <a:r>
              <a:rPr lang="ru-RU" sz="2100" dirty="0"/>
              <a:t> з </a:t>
            </a:r>
            <a:r>
              <a:rPr lang="ru-RU" sz="2100" dirty="0" smtClean="0"/>
              <a:t>нулем.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воно</a:t>
            </a:r>
            <a:r>
              <a:rPr lang="ru-RU" sz="2100" dirty="0"/>
              <a:t> </a:t>
            </a:r>
            <a:r>
              <a:rPr lang="ru-RU" sz="2100" dirty="0" err="1"/>
              <a:t>менше</a:t>
            </a:r>
            <a:r>
              <a:rPr lang="ru-RU" sz="2100" dirty="0"/>
              <a:t> нуля, то </a:t>
            </a:r>
            <a:r>
              <a:rPr lang="ru-RU" sz="2100" dirty="0" err="1"/>
              <a:t>виводиться</a:t>
            </a:r>
            <a:r>
              <a:rPr lang="ru-RU" sz="2100" dirty="0"/>
              <a:t> </a:t>
            </a:r>
            <a:r>
              <a:rPr lang="ru-RU" sz="2100" dirty="0" err="1"/>
              <a:t>повідомлення</a:t>
            </a:r>
            <a:r>
              <a:rPr lang="ru-RU" sz="2100" dirty="0"/>
              <a:t> про </a:t>
            </a:r>
            <a:r>
              <a:rPr lang="ru-RU" sz="2100" dirty="0" err="1"/>
              <a:t>це</a:t>
            </a:r>
            <a:r>
              <a:rPr lang="ru-RU" sz="2100" dirty="0"/>
              <a:t>.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smtClean="0"/>
              <a:t>перший </a:t>
            </a:r>
            <a:r>
              <a:rPr lang="ru-RU" sz="2100" dirty="0" err="1" smtClean="0"/>
              <a:t>логічний</a:t>
            </a:r>
            <a:r>
              <a:rPr lang="ru-RU" sz="2100" dirty="0" smtClean="0"/>
              <a:t> </a:t>
            </a:r>
            <a:r>
              <a:rPr lang="ru-RU" sz="2100" dirty="0" err="1" smtClean="0"/>
              <a:t>вираз</a:t>
            </a:r>
            <a:r>
              <a:rPr lang="ru-RU" sz="2100" dirty="0" smtClean="0"/>
              <a:t> </a:t>
            </a:r>
            <a:r>
              <a:rPr lang="ru-RU" sz="2100" dirty="0"/>
              <a:t>не </a:t>
            </a:r>
            <a:r>
              <a:rPr lang="ru-RU" sz="2100" dirty="0" err="1" smtClean="0"/>
              <a:t>істинний</a:t>
            </a:r>
            <a:r>
              <a:rPr lang="ru-RU" sz="2100" dirty="0" smtClean="0"/>
              <a:t>, </a:t>
            </a:r>
            <a:r>
              <a:rPr lang="ru-RU" sz="2100" dirty="0"/>
              <a:t>то </a:t>
            </a:r>
            <a:r>
              <a:rPr lang="ru-RU" sz="2100" dirty="0" err="1"/>
              <a:t>програма</a:t>
            </a:r>
            <a:r>
              <a:rPr lang="ru-RU" sz="2100" dirty="0"/>
              <a:t> переходить до другого </a:t>
            </a:r>
            <a:r>
              <a:rPr lang="ru-RU" sz="2100" dirty="0" smtClean="0"/>
              <a:t>a </a:t>
            </a:r>
            <a:r>
              <a:rPr lang="ru-RU" sz="2100" dirty="0"/>
              <a:t>== 0.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воно</a:t>
            </a:r>
            <a:r>
              <a:rPr lang="ru-RU" sz="2100" dirty="0"/>
              <a:t> </a:t>
            </a:r>
            <a:r>
              <a:rPr lang="ru-RU" sz="2100" dirty="0" err="1"/>
              <a:t>істинне</a:t>
            </a:r>
            <a:r>
              <a:rPr lang="ru-RU" sz="2100" dirty="0"/>
              <a:t>, то </a:t>
            </a:r>
            <a:r>
              <a:rPr lang="ru-RU" sz="2100" dirty="0" err="1"/>
              <a:t>програма</a:t>
            </a:r>
            <a:r>
              <a:rPr lang="ru-RU" sz="2100" dirty="0"/>
              <a:t> </a:t>
            </a:r>
            <a:r>
              <a:rPr lang="ru-RU" sz="2100" dirty="0" err="1"/>
              <a:t>виведе</a:t>
            </a:r>
            <a:r>
              <a:rPr lang="ru-RU" sz="2100" dirty="0"/>
              <a:t> </a:t>
            </a:r>
            <a:r>
              <a:rPr lang="ru-RU" sz="2100" dirty="0" err="1"/>
              <a:t>повідомлення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число </a:t>
            </a:r>
            <a:r>
              <a:rPr lang="ru-RU" sz="2100" dirty="0" err="1"/>
              <a:t>дорівнює</a:t>
            </a:r>
            <a:r>
              <a:rPr lang="ru-RU" sz="2100" dirty="0"/>
              <a:t> нулю, в </a:t>
            </a:r>
            <a:r>
              <a:rPr lang="ru-RU" sz="2100" dirty="0" err="1"/>
              <a:t>іншому</a:t>
            </a:r>
            <a:r>
              <a:rPr lang="ru-RU" sz="2100" dirty="0"/>
              <a:t> </a:t>
            </a:r>
            <a:r>
              <a:rPr lang="ru-RU" sz="2100" dirty="0" err="1"/>
              <a:t>випадку</a:t>
            </a:r>
            <a:r>
              <a:rPr lang="ru-RU" sz="2100" dirty="0"/>
              <a:t>,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обидва</a:t>
            </a:r>
            <a:r>
              <a:rPr lang="ru-RU" sz="2100" dirty="0"/>
              <a:t> </a:t>
            </a:r>
            <a:r>
              <a:rPr lang="ru-RU" sz="2100" dirty="0" err="1" smtClean="0"/>
              <a:t>логічних</a:t>
            </a:r>
            <a:r>
              <a:rPr lang="ru-RU" sz="2100" dirty="0" smtClean="0"/>
              <a:t> </a:t>
            </a:r>
            <a:r>
              <a:rPr lang="ru-RU" sz="2100" dirty="0" err="1"/>
              <a:t>вирази</a:t>
            </a:r>
            <a:r>
              <a:rPr lang="ru-RU" sz="2100" dirty="0"/>
              <a:t> </a:t>
            </a:r>
            <a:r>
              <a:rPr lang="ru-RU" sz="2100" dirty="0" err="1"/>
              <a:t>виявилися</a:t>
            </a:r>
            <a:r>
              <a:rPr lang="ru-RU" sz="2100" dirty="0"/>
              <a:t> </a:t>
            </a:r>
            <a:r>
              <a:rPr lang="ru-RU" sz="2100" dirty="0" err="1"/>
              <a:t>хибними</a:t>
            </a:r>
            <a:r>
              <a:rPr lang="ru-RU" sz="2100" dirty="0"/>
              <a:t>, то </a:t>
            </a:r>
            <a:r>
              <a:rPr lang="ru-RU" sz="2100" dirty="0" err="1"/>
              <a:t>програма</a:t>
            </a:r>
            <a:r>
              <a:rPr lang="ru-RU" sz="2100" dirty="0"/>
              <a:t> </a:t>
            </a:r>
            <a:r>
              <a:rPr lang="ru-RU" sz="2100" dirty="0" err="1"/>
              <a:t>виведе</a:t>
            </a:r>
            <a:r>
              <a:rPr lang="ru-RU" sz="2100" dirty="0"/>
              <a:t> </a:t>
            </a:r>
            <a:r>
              <a:rPr lang="ru-RU" sz="2100" dirty="0" err="1"/>
              <a:t>повідомлення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введене</a:t>
            </a:r>
            <a:r>
              <a:rPr lang="ru-RU" sz="2100" dirty="0"/>
              <a:t> число </a:t>
            </a:r>
            <a:r>
              <a:rPr lang="ru-RU" sz="2100" dirty="0" err="1"/>
              <a:t>більше</a:t>
            </a:r>
            <a:r>
              <a:rPr lang="ru-RU" sz="2100" dirty="0"/>
              <a:t> нуля.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3077564"/>
            <a:ext cx="4144308" cy="227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15" y="4126756"/>
            <a:ext cx="5573486" cy="2237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6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399" y="1028700"/>
            <a:ext cx="7403267" cy="5364162"/>
          </a:xfrm>
          <a:prstGeom prst="rect">
            <a:avLst/>
          </a:prstGeom>
          <a:ln w="28575">
            <a:noFill/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324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200" b="1" dirty="0">
                <a:latin typeface="Times New Roman" pitchFamily="18" charset="0"/>
              </a:rPr>
              <a:t>Процес розробки програмного забезпечення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109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мультиальтернативного</a:t>
            </a:r>
            <a:r>
              <a:rPr lang="ru-RU" sz="2700" b="1" dirty="0" smtClean="0"/>
              <a:t> 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400" y="984935"/>
            <a:ext cx="886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Дано 3 числа. </a:t>
            </a:r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мінімальне</a:t>
            </a:r>
            <a:r>
              <a:rPr lang="ru-RU" sz="2200" dirty="0"/>
              <a:t> </a:t>
            </a:r>
            <a:r>
              <a:rPr lang="ru-RU" sz="2200" dirty="0" err="1"/>
              <a:t>серед</a:t>
            </a:r>
            <a:r>
              <a:rPr lang="ru-RU" sz="2200" dirty="0"/>
              <a:t> них і </a:t>
            </a:r>
            <a:r>
              <a:rPr lang="ru-RU" sz="2200" dirty="0" err="1"/>
              <a:t>вивести</a:t>
            </a:r>
            <a:r>
              <a:rPr lang="ru-RU" sz="2200" dirty="0"/>
              <a:t> на </a:t>
            </a:r>
            <a:r>
              <a:rPr lang="ru-RU" sz="2200" dirty="0" err="1"/>
              <a:t>екран</a:t>
            </a:r>
            <a:r>
              <a:rPr lang="ru-RU" sz="22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415822"/>
            <a:ext cx="5781675" cy="50577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294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мультиальтернативного</a:t>
            </a:r>
            <a:r>
              <a:rPr lang="ru-RU" sz="2700" b="1" dirty="0" smtClean="0"/>
              <a:t> 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400" y="984935"/>
            <a:ext cx="886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Дано 3 числа. </a:t>
            </a:r>
            <a:r>
              <a:rPr lang="ru-RU" sz="2000" dirty="0" err="1"/>
              <a:t>Знайти</a:t>
            </a:r>
            <a:r>
              <a:rPr lang="ru-RU" sz="2000" dirty="0"/>
              <a:t> </a:t>
            </a:r>
            <a:r>
              <a:rPr lang="ru-RU" sz="2000" dirty="0" err="1"/>
              <a:t>мінімальне</a:t>
            </a:r>
            <a:r>
              <a:rPr lang="ru-RU" sz="2000" dirty="0"/>
              <a:t> </a:t>
            </a:r>
            <a:r>
              <a:rPr lang="ru-RU" sz="2000" dirty="0" err="1"/>
              <a:t>серед</a:t>
            </a:r>
            <a:r>
              <a:rPr lang="ru-RU" sz="2000" dirty="0"/>
              <a:t> них і </a:t>
            </a:r>
            <a:r>
              <a:rPr lang="ru-RU" sz="2000" dirty="0" err="1"/>
              <a:t>вивести</a:t>
            </a:r>
            <a:r>
              <a:rPr lang="ru-RU" sz="2000" dirty="0"/>
              <a:t> на </a:t>
            </a:r>
            <a:r>
              <a:rPr lang="ru-RU" sz="2000" dirty="0" err="1"/>
              <a:t>екран</a:t>
            </a:r>
            <a:r>
              <a:rPr lang="ru-RU" sz="2000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602827"/>
            <a:ext cx="3746500" cy="39538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2860624"/>
            <a:ext cx="3829828" cy="143827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108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err="1" smtClean="0"/>
              <a:t>Лабораторна</a:t>
            </a:r>
            <a:r>
              <a:rPr lang="ru-RU" sz="2700" b="1" dirty="0" smtClean="0"/>
              <a:t> робота №2. </a:t>
            </a:r>
            <a:r>
              <a:rPr lang="ru-RU" sz="2700" b="1" dirty="0" err="1" smtClean="0"/>
              <a:t>Процеси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4171" y="1075568"/>
            <a:ext cx="87956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розв’язки</a:t>
            </a:r>
            <a:r>
              <a:rPr lang="ru-RU" sz="2200" dirty="0"/>
              <a:t> квадратного </a:t>
            </a:r>
            <a:r>
              <a:rPr lang="ru-RU" sz="2200" dirty="0" err="1"/>
              <a:t>рівняння</a:t>
            </a:r>
            <a:r>
              <a:rPr lang="ru-RU" sz="2200" dirty="0"/>
              <a:t> </a:t>
            </a:r>
            <a:r>
              <a:rPr lang="ru-RU" sz="2200" dirty="0" smtClean="0"/>
              <a:t>, </a:t>
            </a:r>
            <a:r>
              <a:rPr lang="ru-RU" sz="2200" dirty="0" err="1"/>
              <a:t>коефіцієнти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є </a:t>
            </a:r>
            <a:r>
              <a:rPr lang="ru-RU" sz="2200" dirty="0" err="1"/>
              <a:t>дійсними</a:t>
            </a:r>
            <a:r>
              <a:rPr lang="ru-RU" sz="2200" dirty="0"/>
              <a:t> числами,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вводить </a:t>
            </a:r>
            <a:r>
              <a:rPr lang="ru-RU" sz="2200" dirty="0" err="1"/>
              <a:t>користувач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Залежно</a:t>
            </a:r>
            <a:r>
              <a:rPr lang="ru-RU" sz="2200" dirty="0" smtClean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значень</a:t>
            </a:r>
            <a:r>
              <a:rPr lang="ru-RU" sz="2200" dirty="0"/>
              <a:t> </a:t>
            </a:r>
            <a:r>
              <a:rPr lang="ru-RU" sz="2200" dirty="0" err="1"/>
              <a:t>коефіцієнтів</a:t>
            </a:r>
            <a:r>
              <a:rPr lang="ru-RU" sz="2200" dirty="0"/>
              <a:t> </a:t>
            </a:r>
            <a:r>
              <a:rPr lang="en-GB" sz="2200" dirty="0"/>
              <a:t>a, b, c </a:t>
            </a:r>
            <a:r>
              <a:rPr lang="ru-RU" sz="2200" dirty="0"/>
              <a:t>та </a:t>
            </a:r>
            <a:r>
              <a:rPr lang="ru-RU" sz="2200" dirty="0" err="1"/>
              <a:t>дискримінанта</a:t>
            </a:r>
            <a:r>
              <a:rPr lang="ru-RU" sz="2200" dirty="0"/>
              <a:t>   </a:t>
            </a:r>
            <a:r>
              <a:rPr lang="ru-RU" sz="2200" dirty="0" err="1"/>
              <a:t>можливі</a:t>
            </a:r>
            <a:r>
              <a:rPr lang="ru-RU" sz="2200" dirty="0"/>
              <a:t> </a:t>
            </a:r>
            <a:r>
              <a:rPr lang="ru-RU" sz="2200" dirty="0" err="1"/>
              <a:t>такі</a:t>
            </a:r>
            <a:r>
              <a:rPr lang="ru-RU" sz="2200" dirty="0"/>
              <a:t> </a:t>
            </a:r>
            <a:r>
              <a:rPr lang="ru-RU" sz="2200" dirty="0" err="1"/>
              <a:t>результати</a:t>
            </a:r>
            <a:r>
              <a:rPr lang="ru-RU" sz="2200" dirty="0"/>
              <a:t>: </a:t>
            </a:r>
            <a:endParaRPr lang="ru-RU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/>
              <a:t>всі</a:t>
            </a:r>
            <a:r>
              <a:rPr lang="ru-RU" sz="2200" dirty="0" smtClean="0"/>
              <a:t> </a:t>
            </a:r>
            <a:r>
              <a:rPr lang="ru-RU" sz="2200" dirty="0" err="1"/>
              <a:t>дійсні</a:t>
            </a:r>
            <a:r>
              <a:rPr lang="ru-RU" sz="2200" dirty="0"/>
              <a:t> числа є </a:t>
            </a:r>
            <a:r>
              <a:rPr lang="ru-RU" sz="2200" dirty="0" err="1"/>
              <a:t>коренями</a:t>
            </a:r>
            <a:r>
              <a:rPr lang="ru-RU" sz="2200" dirty="0"/>
              <a:t> (</a:t>
            </a:r>
            <a:r>
              <a:rPr lang="en-GB" sz="2200" dirty="0"/>
              <a:t>a = 0, b = 0, c=0), </a:t>
            </a:r>
            <a:endParaRPr lang="uk-UA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/>
              <a:t>коренів</a:t>
            </a:r>
            <a:r>
              <a:rPr lang="ru-RU" sz="2200" dirty="0" smtClean="0"/>
              <a:t> </a:t>
            </a:r>
            <a:r>
              <a:rPr lang="ru-RU" sz="2200" dirty="0" err="1"/>
              <a:t>немає</a:t>
            </a:r>
            <a:r>
              <a:rPr lang="ru-RU" sz="2200" dirty="0"/>
              <a:t> (</a:t>
            </a:r>
            <a:r>
              <a:rPr lang="en-GB" sz="2200" dirty="0"/>
              <a:t>a = 0, b = 0, c 0), </a:t>
            </a:r>
            <a:endParaRPr lang="uk-UA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/>
              <a:t>є </a:t>
            </a:r>
            <a:r>
              <a:rPr lang="ru-RU" sz="2200" dirty="0"/>
              <a:t>один </a:t>
            </a:r>
            <a:r>
              <a:rPr lang="ru-RU" sz="2200" dirty="0" err="1"/>
              <a:t>корінь</a:t>
            </a:r>
            <a:r>
              <a:rPr lang="ru-RU" sz="2200" dirty="0"/>
              <a:t> (</a:t>
            </a:r>
            <a:r>
              <a:rPr lang="en-GB" sz="2200" dirty="0"/>
              <a:t>a = 0, b 0), </a:t>
            </a:r>
            <a:endParaRPr lang="uk-UA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/>
              <a:t>є </a:t>
            </a:r>
            <a:r>
              <a:rPr lang="ru-RU" sz="2200" dirty="0"/>
              <a:t>два </a:t>
            </a:r>
            <a:r>
              <a:rPr lang="ru-RU" sz="2200" dirty="0" err="1"/>
              <a:t>різних</a:t>
            </a:r>
            <a:r>
              <a:rPr lang="ru-RU" sz="2200" dirty="0"/>
              <a:t> </a:t>
            </a:r>
            <a:r>
              <a:rPr lang="ru-RU" sz="2200" dirty="0" err="1"/>
              <a:t>дійсних</a:t>
            </a:r>
            <a:r>
              <a:rPr lang="ru-RU" sz="2200" dirty="0"/>
              <a:t> </a:t>
            </a:r>
            <a:r>
              <a:rPr lang="ru-RU" sz="2200" dirty="0" err="1"/>
              <a:t>корені</a:t>
            </a:r>
            <a:r>
              <a:rPr lang="ru-RU" sz="2200" dirty="0"/>
              <a:t> (</a:t>
            </a:r>
            <a:r>
              <a:rPr lang="en-GB" sz="2200" dirty="0"/>
              <a:t>a 0, d&gt;0), </a:t>
            </a:r>
            <a:endParaRPr lang="uk-UA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/>
              <a:t>два </a:t>
            </a:r>
            <a:r>
              <a:rPr lang="ru-RU" sz="2200" dirty="0" err="1"/>
              <a:t>дійсних</a:t>
            </a:r>
            <a:r>
              <a:rPr lang="ru-RU" sz="2200" dirty="0"/>
              <a:t> </a:t>
            </a:r>
            <a:r>
              <a:rPr lang="ru-RU" sz="2200" dirty="0" err="1"/>
              <a:t>корені</a:t>
            </a:r>
            <a:r>
              <a:rPr lang="ru-RU" sz="2200" dirty="0"/>
              <a:t> </a:t>
            </a:r>
            <a:r>
              <a:rPr lang="ru-RU" sz="2200" dirty="0" err="1"/>
              <a:t>збігаються</a:t>
            </a:r>
            <a:r>
              <a:rPr lang="ru-RU" sz="2200" dirty="0"/>
              <a:t> (</a:t>
            </a:r>
            <a:r>
              <a:rPr lang="en-GB" sz="2200" dirty="0"/>
              <a:t>a 0, d=0) </a:t>
            </a:r>
            <a:endParaRPr lang="uk-UA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/>
              <a:t>існує</a:t>
            </a:r>
            <a:r>
              <a:rPr lang="ru-RU" sz="2200" dirty="0" smtClean="0"/>
              <a:t> </a:t>
            </a:r>
            <a:r>
              <a:rPr lang="ru-RU" sz="2200" dirty="0"/>
              <a:t>два комплексно-</a:t>
            </a:r>
            <a:r>
              <a:rPr lang="ru-RU" sz="2200" dirty="0" err="1"/>
              <a:t>спряжених</a:t>
            </a:r>
            <a:r>
              <a:rPr lang="ru-RU" sz="2200" dirty="0"/>
              <a:t> </a:t>
            </a:r>
            <a:r>
              <a:rPr lang="ru-RU" sz="2200" dirty="0" err="1"/>
              <a:t>корені</a:t>
            </a:r>
            <a:r>
              <a:rPr lang="ru-RU" sz="2200" dirty="0"/>
              <a:t> (</a:t>
            </a:r>
            <a:r>
              <a:rPr lang="en-GB" sz="2200" dirty="0"/>
              <a:t>a 0, d &lt; 0</a:t>
            </a:r>
            <a:r>
              <a:rPr lang="en-GB" sz="2200" dirty="0" smtClean="0"/>
              <a:t>).</a:t>
            </a:r>
            <a:endParaRPr lang="en-GB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787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303" y="961293"/>
            <a:ext cx="5676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Блок-схема </a:t>
            </a:r>
            <a:r>
              <a:rPr lang="ru-RU" dirty="0" smtClean="0"/>
              <a:t>алгоритму</a:t>
            </a:r>
            <a:r>
              <a:rPr lang="en-US" dirty="0" smtClean="0"/>
              <a:t> </a:t>
            </a:r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язку</a:t>
            </a:r>
            <a:r>
              <a:rPr lang="uk-UA" dirty="0" smtClean="0"/>
              <a:t> квадратного рівняння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err="1" smtClean="0"/>
              <a:t>Лабораторна</a:t>
            </a:r>
            <a:r>
              <a:rPr lang="ru-RU" sz="2700" b="1" dirty="0" smtClean="0"/>
              <a:t> робота №2. </a:t>
            </a:r>
            <a:r>
              <a:rPr lang="ru-RU" sz="2700" b="1" dirty="0" err="1" smtClean="0"/>
              <a:t>Процеси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34884" y="1469571"/>
            <a:ext cx="107693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6214"/>
              </p:ext>
            </p:extLst>
          </p:nvPr>
        </p:nvGraphicFramePr>
        <p:xfrm>
          <a:off x="218247" y="1262627"/>
          <a:ext cx="8231360" cy="534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3" imgW="7000943" imgH="6238785" progId="Visio.Drawing.15">
                  <p:embed/>
                </p:oleObj>
              </mc:Choice>
              <mc:Fallback>
                <p:oleObj name="Visio" r:id="rId3" imgW="7000943" imgH="6238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47" y="1262627"/>
                        <a:ext cx="8231360" cy="53427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892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06590"/>
            <a:ext cx="3855585" cy="412740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err="1" smtClean="0"/>
              <a:t>Лабораторна</a:t>
            </a:r>
            <a:r>
              <a:rPr lang="ru-RU" sz="2700" b="1" dirty="0" smtClean="0"/>
              <a:t> робота №2. </a:t>
            </a:r>
            <a:r>
              <a:rPr lang="ru-RU" sz="2700" b="1" dirty="0" err="1" smtClean="0"/>
              <a:t>Процеси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72212" y="1170938"/>
            <a:ext cx="4871787" cy="52189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846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172" y="18505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Робота з </a:t>
            </a:r>
            <a:r>
              <a:rPr lang="ru-RU" sz="3600" b="1" dirty="0">
                <a:solidFill>
                  <a:srgbClr val="000000"/>
                </a:solidFill>
              </a:rPr>
              <a:t>циклами в </a:t>
            </a:r>
            <a:r>
              <a:rPr lang="ru-RU" sz="3600" b="1" dirty="0" err="1">
                <a:solidFill>
                  <a:srgbClr val="000000"/>
                </a:solidFill>
              </a:rPr>
              <a:t>Python</a:t>
            </a:r>
            <a:endParaRPr lang="ru-RU" sz="36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10947"/>
            <a:ext cx="9144000" cy="550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існують</a:t>
            </a:r>
            <a:r>
              <a:rPr lang="ru-RU" sz="2200" dirty="0"/>
              <a:t> два </a:t>
            </a:r>
            <a:r>
              <a:rPr lang="ru-RU" sz="2200" dirty="0" err="1"/>
              <a:t>типи</a:t>
            </a:r>
            <a:r>
              <a:rPr lang="ru-RU" sz="2200" dirty="0"/>
              <a:t> </a:t>
            </a:r>
            <a:r>
              <a:rPr lang="ru-RU" sz="2200" dirty="0" err="1"/>
              <a:t>циклічних</a:t>
            </a:r>
            <a:r>
              <a:rPr lang="ru-RU" sz="2200" dirty="0"/>
              <a:t> </a:t>
            </a:r>
            <a:r>
              <a:rPr lang="ru-RU" sz="2200" dirty="0" err="1"/>
              <a:t>виразів</a:t>
            </a:r>
            <a:r>
              <a:rPr lang="ru-RU" sz="22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>
                <a:solidFill>
                  <a:srgbClr val="0000CC"/>
                </a:solidFill>
              </a:rPr>
              <a:t>цикл </a:t>
            </a:r>
            <a:r>
              <a:rPr lang="ru-RU" sz="2200" dirty="0" err="1">
                <a:solidFill>
                  <a:srgbClr val="0000CC"/>
                </a:solidFill>
              </a:rPr>
              <a:t>while</a:t>
            </a:r>
            <a:endParaRPr lang="ru-RU" sz="2200" dirty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>
                <a:solidFill>
                  <a:srgbClr val="0000CC"/>
                </a:solidFill>
              </a:rPr>
              <a:t>цикл </a:t>
            </a:r>
            <a:r>
              <a:rPr lang="ru-RU" sz="2200" dirty="0" err="1">
                <a:solidFill>
                  <a:srgbClr val="0000CC"/>
                </a:solidFill>
              </a:rPr>
              <a:t>for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b="1" dirty="0"/>
              <a:t>1. Цикл </a:t>
            </a:r>
            <a:r>
              <a:rPr lang="ru-RU" sz="2200" b="1" dirty="0" err="1"/>
              <a:t>while</a:t>
            </a:r>
            <a:r>
              <a:rPr lang="ru-RU" sz="2200" b="1" dirty="0"/>
              <a:t> в </a:t>
            </a:r>
            <a:r>
              <a:rPr lang="ru-RU" sz="2200" b="1" dirty="0" err="1"/>
              <a:t>Python</a:t>
            </a:r>
            <a:endParaRPr lang="ru-RU" sz="2200" b="1" dirty="0"/>
          </a:p>
          <a:p>
            <a:r>
              <a:rPr lang="ru-RU" sz="2200" dirty="0"/>
              <a:t>    </a:t>
            </a:r>
            <a:r>
              <a:rPr lang="ru-RU" sz="2200" dirty="0" err="1"/>
              <a:t>Інструкція</a:t>
            </a:r>
            <a:r>
              <a:rPr lang="ru-RU" sz="2200" dirty="0"/>
              <a:t> </a:t>
            </a:r>
            <a:r>
              <a:rPr lang="ru-RU" sz="2200" dirty="0" err="1"/>
              <a:t>while</a:t>
            </a:r>
            <a:r>
              <a:rPr lang="ru-RU" sz="2200" dirty="0"/>
              <a:t> 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повторює</a:t>
            </a:r>
            <a:r>
              <a:rPr lang="ru-RU" sz="2200" dirty="0"/>
              <a:t> </a:t>
            </a:r>
            <a:r>
              <a:rPr lang="ru-RU" sz="2200" dirty="0" err="1"/>
              <a:t>вказаний</a:t>
            </a:r>
            <a:r>
              <a:rPr lang="ru-RU" sz="2200" dirty="0"/>
              <a:t> блок коду до тих </a:t>
            </a:r>
            <a:r>
              <a:rPr lang="ru-RU" sz="2200" dirty="0" err="1"/>
              <a:t>пір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</a:t>
            </a:r>
            <a:r>
              <a:rPr lang="ru-RU" sz="2200" dirty="0" err="1" smtClean="0"/>
              <a:t>вказаний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dirty="0" err="1" smtClean="0"/>
              <a:t>логічний</a:t>
            </a:r>
            <a:r>
              <a:rPr lang="ru-RU" sz="2200" dirty="0" smtClean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 буде </a:t>
            </a:r>
            <a:r>
              <a:rPr lang="ru-RU" sz="2200" dirty="0" err="1"/>
              <a:t>залишатися</a:t>
            </a:r>
            <a:r>
              <a:rPr lang="ru-RU" sz="2200" dirty="0"/>
              <a:t> </a:t>
            </a:r>
            <a:r>
              <a:rPr lang="ru-RU" sz="2200" dirty="0" err="1"/>
              <a:t>істинним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pPr lvl="1"/>
            <a:r>
              <a:rPr lang="ru-RU" sz="2200" dirty="0" err="1">
                <a:solidFill>
                  <a:srgbClr val="0000CC"/>
                </a:solidFill>
              </a:rPr>
              <a:t>while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логічний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 lvl="1"/>
            <a:r>
              <a:rPr lang="ru-RU" sz="2200" dirty="0" smtClean="0">
                <a:solidFill>
                  <a:srgbClr val="0000CC"/>
                </a:solidFill>
              </a:rPr>
              <a:t>команда </a:t>
            </a:r>
            <a:r>
              <a:rPr lang="ru-RU" sz="2200" dirty="0">
                <a:solidFill>
                  <a:srgbClr val="0000CC"/>
                </a:solidFill>
              </a:rPr>
              <a:t>1</a:t>
            </a:r>
          </a:p>
          <a:p>
            <a:pPr lvl="1"/>
            <a:r>
              <a:rPr lang="ru-RU" sz="2200" dirty="0">
                <a:solidFill>
                  <a:srgbClr val="0000CC"/>
                </a:solidFill>
              </a:rPr>
              <a:t>команда 2</a:t>
            </a:r>
          </a:p>
          <a:p>
            <a:pPr lvl="1"/>
            <a:r>
              <a:rPr lang="ru-RU" sz="2200" dirty="0">
                <a:solidFill>
                  <a:srgbClr val="0000CC"/>
                </a:solidFill>
              </a:rPr>
              <a:t>...</a:t>
            </a:r>
          </a:p>
          <a:p>
            <a:pPr lvl="1"/>
            <a:r>
              <a:rPr lang="ru-RU" sz="2200" dirty="0">
                <a:solidFill>
                  <a:srgbClr val="0000CC"/>
                </a:solidFill>
              </a:rPr>
              <a:t>команда n</a:t>
            </a:r>
          </a:p>
          <a:p>
            <a:r>
              <a:rPr lang="ru-RU" sz="2200" dirty="0"/>
              <a:t>    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ключового</a:t>
            </a:r>
            <a:r>
              <a:rPr lang="ru-RU" sz="2200" dirty="0"/>
              <a:t> слова </a:t>
            </a:r>
            <a:r>
              <a:rPr lang="ru-RU" sz="2200" b="1" dirty="0" err="1"/>
              <a:t>while</a:t>
            </a:r>
            <a:r>
              <a:rPr lang="ru-RU" sz="2200" dirty="0"/>
              <a:t> </a:t>
            </a:r>
            <a:r>
              <a:rPr lang="ru-RU" sz="2200" dirty="0" err="1"/>
              <a:t>вказується</a:t>
            </a:r>
            <a:r>
              <a:rPr lang="ru-RU" sz="2200" dirty="0"/>
              <a:t> </a:t>
            </a:r>
            <a:r>
              <a:rPr lang="ru-RU" sz="2200" dirty="0" err="1"/>
              <a:t>умовний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, і </a:t>
            </a:r>
            <a:r>
              <a:rPr lang="ru-RU" sz="2200" dirty="0" err="1"/>
              <a:t>поки</a:t>
            </a:r>
            <a:r>
              <a:rPr lang="ru-RU" sz="2200" dirty="0"/>
              <a:t> </a:t>
            </a:r>
            <a:r>
              <a:rPr lang="ru-RU" sz="2200" dirty="0" err="1"/>
              <a:t>цей</a:t>
            </a:r>
            <a:r>
              <a:rPr lang="ru-RU" sz="2200" dirty="0"/>
              <a:t> </a:t>
            </a:r>
            <a:r>
              <a:rPr lang="ru-RU" sz="2200" dirty="0" err="1"/>
              <a:t>вислів</a:t>
            </a:r>
            <a:r>
              <a:rPr lang="ru-RU" sz="2200" dirty="0"/>
              <a:t> </a:t>
            </a:r>
            <a:r>
              <a:rPr lang="ru-RU" sz="2200" dirty="0" err="1"/>
              <a:t>повертає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b="1" dirty="0" err="1"/>
              <a:t>True</a:t>
            </a:r>
            <a:r>
              <a:rPr lang="ru-RU" sz="2200" dirty="0"/>
              <a:t>, буде </a:t>
            </a:r>
            <a:r>
              <a:rPr lang="ru-RU" sz="2200" dirty="0" err="1"/>
              <a:t>виконуватися</a:t>
            </a:r>
            <a:r>
              <a:rPr lang="ru-RU" sz="2200" dirty="0"/>
              <a:t> блок </a:t>
            </a:r>
            <a:r>
              <a:rPr lang="ru-RU" sz="2200" dirty="0" err="1"/>
              <a:t>інструкцій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йде</a:t>
            </a:r>
            <a:r>
              <a:rPr lang="ru-RU" sz="2200" dirty="0"/>
              <a:t> </a:t>
            </a:r>
            <a:r>
              <a:rPr lang="ru-RU" sz="2200" dirty="0" err="1"/>
              <a:t>далі</a:t>
            </a:r>
            <a:r>
              <a:rPr lang="ru-RU" sz="2200" dirty="0" smtClean="0"/>
              <a:t>.</a:t>
            </a:r>
            <a:r>
              <a:rPr lang="ru-RU" sz="2200" dirty="0"/>
              <a:t>    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відносяться</a:t>
            </a:r>
            <a:r>
              <a:rPr lang="ru-RU" sz="2200" dirty="0"/>
              <a:t> до циклу </a:t>
            </a:r>
            <a:r>
              <a:rPr lang="ru-RU" sz="2200" b="1" dirty="0" err="1"/>
              <a:t>while</a:t>
            </a:r>
            <a:r>
              <a:rPr lang="ru-RU" sz="2200" dirty="0"/>
              <a:t>, </a:t>
            </a:r>
            <a:r>
              <a:rPr lang="ru-RU" sz="2200" dirty="0" err="1"/>
              <a:t>розташовуються</a:t>
            </a:r>
            <a:r>
              <a:rPr lang="ru-RU" sz="2200" dirty="0"/>
              <a:t> на </a:t>
            </a:r>
            <a:r>
              <a:rPr lang="ru-RU" sz="2200" dirty="0" err="1"/>
              <a:t>наступних</a:t>
            </a:r>
            <a:r>
              <a:rPr lang="ru-RU" sz="2200" dirty="0"/>
              <a:t> рядках і </a:t>
            </a:r>
            <a:r>
              <a:rPr lang="ru-RU" sz="2200" dirty="0" err="1"/>
              <a:t>повинні</a:t>
            </a:r>
            <a:r>
              <a:rPr lang="ru-RU" sz="2200" dirty="0"/>
              <a:t> </a:t>
            </a:r>
            <a:r>
              <a:rPr lang="ru-RU" sz="2200" dirty="0" err="1"/>
              <a:t>мати</a:t>
            </a:r>
            <a:r>
              <a:rPr lang="ru-RU" sz="2200" dirty="0"/>
              <a:t> </a:t>
            </a:r>
            <a:r>
              <a:rPr lang="ru-RU" sz="2200" dirty="0" err="1"/>
              <a:t>відступ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початку рядка (4 </a:t>
            </a:r>
            <a:r>
              <a:rPr lang="ru-RU" sz="2200" dirty="0" err="1" smtClean="0"/>
              <a:t>пробіли</a:t>
            </a:r>
            <a:r>
              <a:rPr lang="ru-RU" sz="2200" dirty="0" smtClean="0"/>
              <a:t>).</a:t>
            </a:r>
            <a:endParaRPr lang="ru-RU" sz="2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822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9" y="1197429"/>
            <a:ext cx="5869213" cy="17607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" y="3615549"/>
            <a:ext cx="8750318" cy="20667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461379" y="13177"/>
            <a:ext cx="4181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Цикл </a:t>
            </a:r>
            <a:r>
              <a:rPr lang="ru-RU" sz="3600" b="1" dirty="0" err="1"/>
              <a:t>while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676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80128" y="1221029"/>
            <a:ext cx="4321628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182505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a 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 a ==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CC"/>
                </a:solidFill>
                <a:cs typeface="Consolas" panose="020B06090202040302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("A")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13177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Нескінченний</a:t>
            </a:r>
            <a:r>
              <a:rPr lang="ru-RU" sz="3600" b="1" dirty="0" smtClean="0"/>
              <a:t> цикл </a:t>
            </a:r>
            <a:r>
              <a:rPr lang="ru-RU" sz="3600" b="1" dirty="0" err="1"/>
              <a:t>while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4" y="256086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4000" y="3074454"/>
            <a:ext cx="341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Чому зациклюється код?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92086" y="4814035"/>
            <a:ext cx="696685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 err="1"/>
              <a:t>Запам’ятайте</a:t>
            </a:r>
            <a:r>
              <a:rPr lang="ru-RU" sz="2100" b="1" i="1" dirty="0"/>
              <a:t>:</a:t>
            </a:r>
            <a:r>
              <a:rPr lang="ru-RU" sz="2100" dirty="0"/>
              <a:t> </a:t>
            </a:r>
            <a:r>
              <a:rPr lang="ru-RU" sz="2100" dirty="0" err="1"/>
              <a:t>виконання</a:t>
            </a:r>
            <a:r>
              <a:rPr lang="ru-RU" sz="2100" dirty="0"/>
              <a:t> </a:t>
            </a:r>
            <a:r>
              <a:rPr lang="ru-RU" sz="2100" dirty="0" err="1"/>
              <a:t>циклічного</a:t>
            </a:r>
            <a:r>
              <a:rPr lang="ru-RU" sz="2100" dirty="0"/>
              <a:t> коду повинно </a:t>
            </a:r>
            <a:r>
              <a:rPr lang="ru-RU" sz="2100" dirty="0" err="1"/>
              <a:t>змінювати</a:t>
            </a:r>
            <a:r>
              <a:rPr lang="ru-RU" sz="2100" dirty="0"/>
              <a:t> </a:t>
            </a:r>
            <a:r>
              <a:rPr lang="ru-RU" sz="2100" dirty="0" err="1" smtClean="0"/>
              <a:t>значення</a:t>
            </a:r>
            <a:r>
              <a:rPr lang="ru-RU" sz="2100" dirty="0" smtClean="0"/>
              <a:t> </a:t>
            </a:r>
            <a:r>
              <a:rPr lang="ru-RU" sz="2100" dirty="0" err="1"/>
              <a:t>змінної</a:t>
            </a:r>
            <a:r>
              <a:rPr lang="ru-RU" sz="2100" dirty="0"/>
              <a:t> </a:t>
            </a:r>
            <a:r>
              <a:rPr lang="ru-RU" sz="2100" dirty="0" err="1"/>
              <a:t>керування</a:t>
            </a:r>
            <a:r>
              <a:rPr lang="ru-RU" sz="2100" dirty="0"/>
              <a:t>. В </a:t>
            </a:r>
            <a:r>
              <a:rPr lang="ru-RU" sz="2100" dirty="0" err="1"/>
              <a:t>іншому</a:t>
            </a:r>
            <a:r>
              <a:rPr lang="ru-RU" sz="2100" dirty="0"/>
              <a:t> </a:t>
            </a:r>
            <a:r>
              <a:rPr lang="ru-RU" sz="2100" dirty="0" err="1"/>
              <a:t>випадку</a:t>
            </a:r>
            <a:r>
              <a:rPr lang="ru-RU" sz="2100" dirty="0"/>
              <a:t> </a:t>
            </a:r>
            <a:r>
              <a:rPr lang="ru-RU" sz="2100" dirty="0" err="1"/>
              <a:t>ви</a:t>
            </a:r>
            <a:r>
              <a:rPr lang="ru-RU" sz="2100" dirty="0"/>
              <a:t> </a:t>
            </a:r>
            <a:r>
              <a:rPr lang="ru-RU" sz="2100" dirty="0" err="1"/>
              <a:t>отримаєте</a:t>
            </a:r>
            <a:r>
              <a:rPr lang="ru-RU" sz="2100" dirty="0"/>
              <a:t> цикл без </a:t>
            </a:r>
            <a:r>
              <a:rPr lang="ru-RU" sz="2100" dirty="0" err="1"/>
              <a:t>кінця</a:t>
            </a:r>
            <a:r>
              <a:rPr lang="ru-RU" sz="2100" dirty="0"/>
              <a:t>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00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Цикл </a:t>
            </a:r>
            <a:r>
              <a:rPr lang="ru-RU" sz="3600" b="1" dirty="0" err="1" smtClean="0"/>
              <a:t>for</a:t>
            </a:r>
            <a:r>
              <a:rPr lang="ru-RU" sz="3600" b="1" dirty="0" smtClean="0"/>
              <a:t> в </a:t>
            </a:r>
            <a:r>
              <a:rPr lang="ru-RU" sz="3600" b="1" dirty="0" err="1" smtClean="0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8342" y="1132344"/>
            <a:ext cx="87956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   </a:t>
            </a:r>
            <a:r>
              <a:rPr lang="ru-RU" sz="2200" dirty="0"/>
              <a:t>Оператор </a:t>
            </a:r>
            <a:r>
              <a:rPr lang="en-GB" sz="2200" b="1" dirty="0">
                <a:solidFill>
                  <a:srgbClr val="0000CC"/>
                </a:solidFill>
              </a:rPr>
              <a:t>for</a:t>
            </a:r>
            <a:r>
              <a:rPr lang="en-GB" sz="2200" dirty="0"/>
              <a:t> </a:t>
            </a:r>
            <a:r>
              <a:rPr lang="ru-RU" sz="2200" dirty="0" err="1"/>
              <a:t>виконує</a:t>
            </a:r>
            <a:r>
              <a:rPr lang="ru-RU" sz="2200" dirty="0"/>
              <a:t> </a:t>
            </a:r>
            <a:r>
              <a:rPr lang="ru-RU" sz="2200" dirty="0" err="1"/>
              <a:t>вказаний</a:t>
            </a:r>
            <a:r>
              <a:rPr lang="ru-RU" sz="2200" dirty="0"/>
              <a:t>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інструкцій</a:t>
            </a:r>
            <a:r>
              <a:rPr lang="ru-RU" sz="2200" dirty="0"/>
              <a:t> </a:t>
            </a:r>
            <a:r>
              <a:rPr lang="ru-RU" sz="2200" dirty="0" err="1"/>
              <a:t>задану</a:t>
            </a:r>
            <a:r>
              <a:rPr lang="ru-RU" sz="220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разів</a:t>
            </a:r>
            <a:r>
              <a:rPr lang="ru-RU" sz="2200" dirty="0"/>
              <a:t>, </a:t>
            </a:r>
            <a:r>
              <a:rPr lang="ru-RU" sz="2200" dirty="0" smtClean="0"/>
              <a:t>яка </a:t>
            </a:r>
            <a:r>
              <a:rPr lang="ru-RU" sz="2200" dirty="0" err="1"/>
              <a:t>визначається</a:t>
            </a:r>
            <a:r>
              <a:rPr lang="ru-RU" sz="2200" dirty="0"/>
              <a:t> </a:t>
            </a:r>
            <a:r>
              <a:rPr lang="ru-RU" sz="2200" dirty="0" err="1"/>
              <a:t>кількістю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в </a:t>
            </a:r>
            <a:r>
              <a:rPr lang="ru-RU" sz="2200" dirty="0" err="1" smtClean="0"/>
              <a:t>наборі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smtClean="0"/>
              <a:t>в рядках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smtClean="0"/>
              <a:t>списках).</a:t>
            </a:r>
            <a:endParaRPr lang="ru-RU" sz="2200" dirty="0"/>
          </a:p>
          <a:p>
            <a:r>
              <a:rPr lang="ru-RU" sz="2200" dirty="0"/>
              <a:t>    Синтаксис циклу </a:t>
            </a:r>
            <a:r>
              <a:rPr lang="en-GB" sz="2200" dirty="0"/>
              <a:t>for:</a:t>
            </a:r>
          </a:p>
          <a:p>
            <a:pPr lvl="2"/>
            <a:r>
              <a:rPr lang="en-GB" sz="2200" dirty="0">
                <a:solidFill>
                  <a:srgbClr val="0000CC"/>
                </a:solidFill>
              </a:rPr>
              <a:t>for </a:t>
            </a:r>
            <a:r>
              <a:rPr lang="en-GB" sz="2200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in range ():</a:t>
            </a:r>
          </a:p>
          <a:p>
            <a:pPr lvl="2"/>
            <a:r>
              <a:rPr lang="en-GB" sz="2200" dirty="0">
                <a:solidFill>
                  <a:srgbClr val="0000CC"/>
                </a:solidFill>
              </a:rPr>
              <a:t>    </a:t>
            </a:r>
            <a:r>
              <a:rPr lang="ru-RU" sz="2200" dirty="0">
                <a:solidFill>
                  <a:srgbClr val="0000CC"/>
                </a:solidFill>
              </a:rPr>
              <a:t>команда 1</a:t>
            </a:r>
          </a:p>
          <a:p>
            <a:pPr lvl="2"/>
            <a:r>
              <a:rPr lang="ru-RU" sz="2200" dirty="0">
                <a:solidFill>
                  <a:srgbClr val="0000CC"/>
                </a:solidFill>
              </a:rPr>
              <a:t>    команда 2</a:t>
            </a:r>
          </a:p>
          <a:p>
            <a:pPr lvl="2"/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pPr lvl="2"/>
            <a:r>
              <a:rPr lang="ru-RU" sz="2200" dirty="0">
                <a:solidFill>
                  <a:srgbClr val="0000CC"/>
                </a:solidFill>
              </a:rPr>
              <a:t>   команда </a:t>
            </a:r>
            <a:r>
              <a:rPr lang="en-GB" sz="2200" dirty="0">
                <a:solidFill>
                  <a:srgbClr val="0000CC"/>
                </a:solidFill>
              </a:rPr>
              <a:t>n</a:t>
            </a:r>
          </a:p>
          <a:p>
            <a:endParaRPr lang="en-GB" sz="2200" dirty="0"/>
          </a:p>
          <a:p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en-GB" sz="2200" b="1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присвоюється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першого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range (),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чого</a:t>
            </a:r>
            <a:r>
              <a:rPr lang="ru-RU" sz="2200" dirty="0"/>
              <a:t> </a:t>
            </a:r>
            <a:r>
              <a:rPr lang="ru-RU" sz="2200" dirty="0" err="1"/>
              <a:t>виконуються</a:t>
            </a:r>
            <a:r>
              <a:rPr lang="ru-RU" sz="2200" dirty="0"/>
              <a:t> </a:t>
            </a:r>
            <a:r>
              <a:rPr lang="ru-RU" sz="2200" dirty="0" err="1"/>
              <a:t>команди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Потім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en-GB" sz="2200" b="1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присвоюється</a:t>
            </a:r>
            <a:r>
              <a:rPr lang="ru-RU" sz="2200" dirty="0"/>
              <a:t> </a:t>
            </a:r>
            <a:r>
              <a:rPr lang="ru-RU" sz="2200" dirty="0" err="1"/>
              <a:t>наступне</a:t>
            </a:r>
            <a:r>
              <a:rPr lang="ru-RU" sz="2200" dirty="0"/>
              <a:t> по порядку </a:t>
            </a:r>
            <a:r>
              <a:rPr lang="ru-RU" sz="2200" dirty="0" err="1"/>
              <a:t>значення</a:t>
            </a:r>
            <a:r>
              <a:rPr lang="ru-RU" sz="2200" dirty="0"/>
              <a:t> і так </a:t>
            </a:r>
            <a:r>
              <a:rPr lang="ru-RU" sz="2200" dirty="0" err="1"/>
              <a:t>далі</a:t>
            </a:r>
            <a:r>
              <a:rPr lang="ru-RU" sz="2200" dirty="0"/>
              <a:t> до тих </a:t>
            </a:r>
            <a:r>
              <a:rPr lang="ru-RU" sz="2200" dirty="0" err="1"/>
              <a:t>пір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не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перебрані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range ().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419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циклу </a:t>
            </a:r>
            <a:r>
              <a:rPr lang="ru-RU" sz="3600" b="1" dirty="0" err="1" smtClean="0"/>
              <a:t>for</a:t>
            </a:r>
            <a:r>
              <a:rPr lang="ru-RU" sz="3600" b="1" dirty="0" smtClean="0"/>
              <a:t> в </a:t>
            </a:r>
            <a:r>
              <a:rPr lang="ru-RU" sz="3600" b="1" dirty="0" err="1" smtClean="0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757" y="1040511"/>
            <a:ext cx="900248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 smtClean="0"/>
              <a:t>Задача</a:t>
            </a:r>
            <a:endParaRPr lang="ru-RU" sz="2200" b="1" dirty="0" smtClean="0"/>
          </a:p>
          <a:p>
            <a:r>
              <a:rPr lang="ru-RU" sz="2200" dirty="0" err="1" smtClean="0">
                <a:solidFill>
                  <a:srgbClr val="0000CC"/>
                </a:solidFill>
              </a:rPr>
              <a:t>Знайти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суму n </a:t>
            </a:r>
            <a:r>
              <a:rPr lang="ru-RU" sz="2200" dirty="0" err="1">
                <a:solidFill>
                  <a:srgbClr val="0000CC"/>
                </a:solidFill>
              </a:rPr>
              <a:t>елементів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наступного</a:t>
            </a:r>
            <a:r>
              <a:rPr lang="ru-RU" sz="2200" dirty="0">
                <a:solidFill>
                  <a:srgbClr val="0000CC"/>
                </a:solidFill>
              </a:rPr>
              <a:t> ряду чисел: 1 -0.5 0.25 -0.125 ... n. </a:t>
            </a:r>
            <a:r>
              <a:rPr lang="ru-RU" sz="2200" dirty="0" err="1">
                <a:solidFill>
                  <a:srgbClr val="0000CC"/>
                </a:solidFill>
              </a:rPr>
              <a:t>Кількість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елементів</a:t>
            </a:r>
            <a:r>
              <a:rPr lang="ru-RU" sz="2200" dirty="0">
                <a:solidFill>
                  <a:srgbClr val="0000CC"/>
                </a:solidFill>
              </a:rPr>
              <a:t> (n) вводиться з </a:t>
            </a:r>
            <a:r>
              <a:rPr lang="ru-RU" sz="2200" dirty="0" err="1">
                <a:solidFill>
                  <a:srgbClr val="0000CC"/>
                </a:solidFill>
              </a:rPr>
              <a:t>клавіатури</a:t>
            </a:r>
            <a:r>
              <a:rPr lang="ru-RU" sz="2200" dirty="0">
                <a:solidFill>
                  <a:srgbClr val="0000CC"/>
                </a:solidFill>
              </a:rPr>
              <a:t>. </a:t>
            </a:r>
            <a:r>
              <a:rPr lang="ru-RU" sz="2200" dirty="0" err="1">
                <a:solidFill>
                  <a:srgbClr val="0000CC"/>
                </a:solidFill>
              </a:rPr>
              <a:t>Вивести</a:t>
            </a:r>
            <a:r>
              <a:rPr lang="ru-RU" sz="2200" dirty="0">
                <a:solidFill>
                  <a:srgbClr val="0000CC"/>
                </a:solidFill>
              </a:rPr>
              <a:t> на </a:t>
            </a:r>
            <a:r>
              <a:rPr lang="ru-RU" sz="2200" dirty="0" err="1">
                <a:solidFill>
                  <a:srgbClr val="0000CC"/>
                </a:solidFill>
              </a:rPr>
              <a:t>екран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кожен</a:t>
            </a:r>
            <a:r>
              <a:rPr lang="ru-RU" sz="2200" dirty="0">
                <a:solidFill>
                  <a:srgbClr val="0000CC"/>
                </a:solidFill>
              </a:rPr>
              <a:t> член ряду і </a:t>
            </a:r>
            <a:r>
              <a:rPr lang="ru-RU" sz="2200" dirty="0" err="1">
                <a:solidFill>
                  <a:srgbClr val="0000CC"/>
                </a:solidFill>
              </a:rPr>
              <a:t>його</a:t>
            </a:r>
            <a:r>
              <a:rPr lang="ru-RU" sz="2200" dirty="0">
                <a:solidFill>
                  <a:srgbClr val="0000CC"/>
                </a:solidFill>
              </a:rPr>
              <a:t> суму. </a:t>
            </a:r>
            <a:r>
              <a:rPr lang="ru-RU" sz="2200" dirty="0" err="1">
                <a:solidFill>
                  <a:srgbClr val="0000CC"/>
                </a:solidFill>
              </a:rPr>
              <a:t>Вирішити</a:t>
            </a:r>
            <a:r>
              <a:rPr lang="ru-RU" sz="2200" dirty="0">
                <a:solidFill>
                  <a:srgbClr val="0000CC"/>
                </a:solidFill>
              </a:rPr>
              <a:t> задачу </a:t>
            </a:r>
            <a:r>
              <a:rPr lang="ru-RU" sz="2200" dirty="0" err="1">
                <a:solidFill>
                  <a:srgbClr val="0000CC"/>
                </a:solidFill>
              </a:rPr>
              <a:t>використовуючи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циклічну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конструкцію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.</a:t>
            </a:r>
          </a:p>
          <a:p>
            <a:r>
              <a:rPr lang="ru-RU" sz="2200" b="1" dirty="0" err="1"/>
              <a:t>Рішення</a:t>
            </a:r>
            <a:r>
              <a:rPr lang="ru-RU" sz="22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/>
              <a:t>В </a:t>
            </a:r>
            <a:r>
              <a:rPr lang="ru-RU" sz="2200" dirty="0" err="1"/>
              <a:t>даному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ряд чисел </a:t>
            </a:r>
            <a:r>
              <a:rPr lang="ru-RU" sz="2200" dirty="0" err="1"/>
              <a:t>складається</a:t>
            </a:r>
            <a:r>
              <a:rPr lang="ru-RU" sz="2200" dirty="0"/>
              <a:t> з </a:t>
            </a:r>
            <a:r>
              <a:rPr lang="ru-RU" sz="2200" dirty="0" err="1"/>
              <a:t>елементів</a:t>
            </a:r>
            <a:r>
              <a:rPr lang="ru-RU" sz="2200" dirty="0"/>
              <a:t>, де </a:t>
            </a:r>
            <a:r>
              <a:rPr lang="ru-RU" sz="2200" dirty="0" err="1"/>
              <a:t>кожен</a:t>
            </a:r>
            <a:r>
              <a:rPr lang="ru-RU" sz="2200" dirty="0"/>
              <a:t> </a:t>
            </a:r>
            <a:r>
              <a:rPr lang="ru-RU" sz="2200" dirty="0" err="1"/>
              <a:t>наступний</a:t>
            </a:r>
            <a:r>
              <a:rPr lang="ru-RU" sz="2200" dirty="0"/>
              <a:t> </a:t>
            </a:r>
            <a:r>
              <a:rPr lang="ru-RU" sz="2200" dirty="0" err="1"/>
              <a:t>менше</a:t>
            </a:r>
            <a:r>
              <a:rPr lang="ru-RU" sz="2200" dirty="0"/>
              <a:t> </a:t>
            </a:r>
            <a:r>
              <a:rPr lang="ru-RU" sz="2200" dirty="0" err="1"/>
              <a:t>попереднього</a:t>
            </a:r>
            <a:r>
              <a:rPr lang="ru-RU" sz="2200" dirty="0"/>
              <a:t> в два рази по модулю і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зворотний</a:t>
            </a:r>
            <a:r>
              <a:rPr lang="ru-RU" sz="2200" dirty="0"/>
              <a:t> знак. Значить,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наступний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, треба </a:t>
            </a:r>
            <a:r>
              <a:rPr lang="ru-RU" sz="2200" dirty="0" err="1"/>
              <a:t>попередній</a:t>
            </a:r>
            <a:r>
              <a:rPr lang="ru-RU" sz="2200" dirty="0"/>
              <a:t> </a:t>
            </a:r>
            <a:r>
              <a:rPr lang="ru-RU" sz="2200" dirty="0" err="1"/>
              <a:t>розділити</a:t>
            </a:r>
            <a:r>
              <a:rPr lang="ru-RU" sz="2200" dirty="0"/>
              <a:t> на -2.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На початку будь-</a:t>
            </a:r>
            <a:r>
              <a:rPr lang="ru-RU" sz="2200" dirty="0" err="1" smtClean="0"/>
              <a:t>якій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ru-RU" sz="2200" dirty="0"/>
              <a:t>треба </a:t>
            </a:r>
            <a:r>
              <a:rPr lang="ru-RU" sz="2200" dirty="0" err="1" smtClean="0"/>
              <a:t>присвоїти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першого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ряду (в </a:t>
            </a:r>
            <a:r>
              <a:rPr lang="ru-RU" sz="2200" dirty="0" err="1"/>
              <a:t>даному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1).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Далі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dirty="0" err="1"/>
              <a:t>додавати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до </a:t>
            </a:r>
            <a:r>
              <a:rPr lang="ru-RU" sz="2200" dirty="0" err="1"/>
              <a:t>змінної</a:t>
            </a:r>
            <a:r>
              <a:rPr lang="ru-RU" sz="2200" dirty="0"/>
              <a:t>, в </a:t>
            </a:r>
            <a:r>
              <a:rPr lang="ru-RU" sz="2200" dirty="0" err="1"/>
              <a:t>якій</a:t>
            </a:r>
            <a:r>
              <a:rPr lang="ru-RU" sz="2200" dirty="0"/>
              <a:t> </a:t>
            </a:r>
            <a:r>
              <a:rPr lang="ru-RU" sz="2200" dirty="0" err="1"/>
              <a:t>накопичується</a:t>
            </a:r>
            <a:r>
              <a:rPr lang="ru-RU" sz="2200" dirty="0"/>
              <a:t> сума,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чого</a:t>
            </a:r>
            <a:r>
              <a:rPr lang="ru-RU" sz="2200" dirty="0"/>
              <a:t> </a:t>
            </a:r>
            <a:r>
              <a:rPr lang="ru-RU" sz="2200" dirty="0" err="1" smtClean="0"/>
              <a:t>присвоїти</a:t>
            </a:r>
            <a:r>
              <a:rPr lang="ru-RU" sz="2200" dirty="0" smtClean="0"/>
              <a:t> </a:t>
            </a:r>
            <a:r>
              <a:rPr lang="ru-RU" sz="2200" dirty="0" err="1"/>
              <a:t>їй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наступного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ряду, </a:t>
            </a:r>
            <a:r>
              <a:rPr lang="ru-RU" sz="2200" dirty="0" err="1"/>
              <a:t>розділивши</a:t>
            </a:r>
            <a:r>
              <a:rPr lang="ru-RU" sz="2200" dirty="0"/>
              <a:t> </a:t>
            </a:r>
            <a:r>
              <a:rPr lang="ru-RU" sz="2200" dirty="0" err="1"/>
              <a:t>поточне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на -2.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Цикл </a:t>
            </a:r>
            <a:r>
              <a:rPr lang="ru-RU" sz="2200" dirty="0"/>
              <a:t>повинен </a:t>
            </a:r>
            <a:r>
              <a:rPr lang="ru-RU" sz="2200" dirty="0" err="1"/>
              <a:t>виконуватися</a:t>
            </a:r>
            <a:r>
              <a:rPr lang="ru-RU" sz="2200" dirty="0"/>
              <a:t> n раз.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17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Поняття алгоритму та вимоги до нього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624179" y="4678288"/>
            <a:ext cx="8026191" cy="1200329"/>
          </a:xfrm>
          <a:prstGeom prst="rect">
            <a:avLst/>
          </a:prstGeom>
          <a:noFill/>
          <a:ln w="76200" cmpd="tri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>
                <a:latin typeface="Arial" charset="0"/>
              </a:rPr>
              <a:t>Алгоpитм</a:t>
            </a:r>
            <a:r>
              <a:rPr lang="uk-UA" sz="2400">
                <a:latin typeface="Arial" charset="0"/>
              </a:rPr>
              <a:t> — це опис послідовності дій, які має виконати виконавець,  для одержання розв’язку задачі за скінченну кількість кроків.</a:t>
            </a:r>
            <a:r>
              <a:rPr lang="ru-RU" sz="2400">
                <a:latin typeface="Arial" charset="0"/>
              </a:rPr>
              <a:t> 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72995" y="1088130"/>
            <a:ext cx="8859794" cy="11541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  <a:cs typeface="Arial" pitchFamily="34" charset="0"/>
              </a:rPr>
              <a:t>Алгоритм — це основне поняття математики та обчислювальної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техніки. Згідно 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зі стандартом </a:t>
            </a:r>
            <a:r>
              <a:rPr lang="uk-UA" sz="2300" b="1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uk-UA" sz="23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 2382/1-84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алгоритм визначається так: </a:t>
            </a:r>
            <a:endParaRPr lang="uk-UA" sz="23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49357" y="2636912"/>
            <a:ext cx="8101013" cy="1154162"/>
          </a:xfrm>
          <a:prstGeom prst="rect">
            <a:avLst/>
          </a:prstGeom>
          <a:ln w="38100" cmpd="dbl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3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«Алгоритм – це скінченний </a:t>
            </a:r>
            <a:r>
              <a:rPr lang="uk-UA" sz="23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набір інструкцій, які описують процес розв’язування задачі за допомогою скінченної кількості операцій».</a:t>
            </a:r>
            <a:r>
              <a:rPr lang="uk-UA" sz="23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51910" y="40010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або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533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циклу </a:t>
            </a:r>
            <a:r>
              <a:rPr lang="ru-RU" sz="3600" b="1" dirty="0" err="1" smtClean="0"/>
              <a:t>for</a:t>
            </a:r>
            <a:r>
              <a:rPr lang="ru-RU" sz="3600" b="1" dirty="0" smtClean="0"/>
              <a:t> в </a:t>
            </a:r>
            <a:r>
              <a:rPr lang="ru-RU" sz="3600" b="1" dirty="0" err="1" smtClean="0"/>
              <a:t>Python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8" y="1094015"/>
            <a:ext cx="7625345" cy="19322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4" y="3834491"/>
            <a:ext cx="8476461" cy="1826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59233"/>
            <a:ext cx="88718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При </a:t>
            </a:r>
            <a:r>
              <a:rPr lang="ru-RU" sz="2200" dirty="0" err="1"/>
              <a:t>роботі</a:t>
            </a:r>
            <a:r>
              <a:rPr lang="ru-RU" sz="2200" dirty="0"/>
              <a:t> з циклами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</a:t>
            </a:r>
            <a:r>
              <a:rPr lang="ru-RU" sz="2200" dirty="0" err="1"/>
              <a:t>оператори</a:t>
            </a:r>
            <a:r>
              <a:rPr lang="ru-RU" sz="2200" dirty="0"/>
              <a:t> </a:t>
            </a:r>
            <a:r>
              <a:rPr lang="ru-RU" sz="2200" b="1" dirty="0" err="1"/>
              <a:t>break</a:t>
            </a:r>
            <a:r>
              <a:rPr lang="ru-RU" sz="2200" b="1" dirty="0"/>
              <a:t> і </a:t>
            </a:r>
            <a:r>
              <a:rPr lang="ru-RU" sz="2200" b="1" dirty="0" err="1"/>
              <a:t>continue</a:t>
            </a:r>
            <a:r>
              <a:rPr lang="ru-RU" sz="2200" b="1" dirty="0"/>
              <a:t>.</a:t>
            </a:r>
          </a:p>
          <a:p>
            <a:r>
              <a:rPr lang="ru-RU" sz="2200" dirty="0" smtClean="0"/>
              <a:t>Оператор </a:t>
            </a:r>
            <a:r>
              <a:rPr lang="ru-RU" sz="2200" b="1" dirty="0" err="1"/>
              <a:t>break</a:t>
            </a:r>
            <a:r>
              <a:rPr lang="ru-RU" sz="2200" dirty="0"/>
              <a:t> </a:t>
            </a:r>
            <a:r>
              <a:rPr lang="ru-RU" sz="2200" dirty="0" err="1"/>
              <a:t>призначений</a:t>
            </a:r>
            <a:r>
              <a:rPr lang="ru-RU" sz="2200" dirty="0"/>
              <a:t> для </a:t>
            </a:r>
            <a:r>
              <a:rPr lang="ru-RU" sz="2200" dirty="0" err="1"/>
              <a:t>дострокового</a:t>
            </a:r>
            <a:r>
              <a:rPr lang="ru-RU" sz="2200" dirty="0"/>
              <a:t> </a:t>
            </a:r>
            <a:r>
              <a:rPr lang="ru-RU" sz="2200" dirty="0" err="1"/>
              <a:t>переривання</a:t>
            </a:r>
            <a:r>
              <a:rPr lang="ru-RU" sz="2200" dirty="0"/>
              <a:t> </a:t>
            </a:r>
            <a:r>
              <a:rPr lang="ru-RU" sz="2200" dirty="0" err="1"/>
              <a:t>роботи</a:t>
            </a:r>
            <a:r>
              <a:rPr lang="ru-RU" sz="2200" dirty="0"/>
              <a:t> циклу </a:t>
            </a:r>
            <a:r>
              <a:rPr lang="ru-RU" sz="2200" b="1" dirty="0" err="1"/>
              <a:t>while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b="1" dirty="0" err="1" smtClean="0"/>
              <a:t>for</a:t>
            </a:r>
            <a:r>
              <a:rPr lang="ru-RU" sz="2200" b="1" dirty="0" smtClean="0"/>
              <a:t>.</a:t>
            </a:r>
          </a:p>
          <a:p>
            <a:r>
              <a:rPr lang="ru-RU" sz="2200" dirty="0" smtClean="0"/>
              <a:t>Оператор </a:t>
            </a:r>
            <a:r>
              <a:rPr lang="ru-RU" sz="2200" b="1" dirty="0" err="1"/>
              <a:t>continue</a:t>
            </a:r>
            <a:r>
              <a:rPr lang="ru-RU" sz="2200" dirty="0"/>
              <a:t> </a:t>
            </a:r>
            <a:r>
              <a:rPr lang="ru-RU" sz="2200" dirty="0" err="1"/>
              <a:t>запускає</a:t>
            </a:r>
            <a:r>
              <a:rPr lang="ru-RU" sz="2200" dirty="0"/>
              <a:t> цикл заново, при </a:t>
            </a:r>
            <a:r>
              <a:rPr lang="ru-RU" sz="2200" dirty="0" err="1"/>
              <a:t>цьому</a:t>
            </a:r>
            <a:r>
              <a:rPr lang="ru-RU" sz="2200" dirty="0"/>
              <a:t> код, </a:t>
            </a:r>
            <a:r>
              <a:rPr lang="ru-RU" sz="2200" dirty="0" err="1"/>
              <a:t>розташований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цього</a:t>
            </a:r>
            <a:r>
              <a:rPr lang="ru-RU" sz="2200" dirty="0"/>
              <a:t> оператора, не </a:t>
            </a:r>
            <a:r>
              <a:rPr lang="ru-RU" sz="2200" dirty="0" err="1"/>
              <a:t>виконується</a:t>
            </a:r>
            <a:r>
              <a:rPr lang="ru-RU" sz="2200" dirty="0"/>
              <a:t>.</a:t>
            </a:r>
          </a:p>
          <a:p>
            <a:endParaRPr lang="ru-RU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break</a:t>
            </a:r>
            <a:r>
              <a:rPr lang="ru-RU" sz="3600" b="1" dirty="0"/>
              <a:t> і </a:t>
            </a:r>
            <a:r>
              <a:rPr lang="ru-RU" sz="3600" b="1" dirty="0" err="1"/>
              <a:t>continue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4510" y="5573486"/>
            <a:ext cx="89994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Блок </a:t>
            </a:r>
            <a:r>
              <a:rPr lang="en-GB" sz="2200" b="1" dirty="0"/>
              <a:t>else</a:t>
            </a:r>
            <a:r>
              <a:rPr lang="en-GB" sz="2200" dirty="0"/>
              <a:t>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перевірити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виконався</a:t>
            </a:r>
            <a:r>
              <a:rPr lang="ru-RU" sz="2200" dirty="0"/>
              <a:t> цикл </a:t>
            </a:r>
            <a:r>
              <a:rPr lang="ru-RU" sz="2200" dirty="0" err="1" smtClean="0"/>
              <a:t>повністю</a:t>
            </a:r>
            <a:r>
              <a:rPr lang="ru-RU" sz="2200" dirty="0" smtClean="0"/>
              <a:t>.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/>
              <a:t>ключове</a:t>
            </a:r>
            <a:r>
              <a:rPr lang="ru-RU" sz="2200" dirty="0"/>
              <a:t> слово </a:t>
            </a:r>
            <a:r>
              <a:rPr lang="en-GB" sz="2200" b="1" dirty="0"/>
              <a:t>break</a:t>
            </a:r>
            <a:r>
              <a:rPr lang="en-GB" sz="2200" dirty="0"/>
              <a:t> </a:t>
            </a:r>
            <a:r>
              <a:rPr lang="ru-RU" sz="2200" dirty="0"/>
              <a:t>не </a:t>
            </a:r>
            <a:r>
              <a:rPr lang="ru-RU" sz="2200" dirty="0" err="1"/>
              <a:t>було</a:t>
            </a:r>
            <a:r>
              <a:rPr lang="ru-RU" sz="2200" dirty="0"/>
              <a:t> </a:t>
            </a:r>
            <a:r>
              <a:rPr lang="ru-RU" sz="2200" dirty="0" err="1"/>
              <a:t>викликане</a:t>
            </a:r>
            <a:r>
              <a:rPr lang="ru-RU" sz="2200" dirty="0"/>
              <a:t>, то буде </a:t>
            </a:r>
            <a:r>
              <a:rPr lang="ru-RU" sz="2200" dirty="0" err="1"/>
              <a:t>виконаний</a:t>
            </a:r>
            <a:r>
              <a:rPr lang="ru-RU" sz="2200" dirty="0"/>
              <a:t> блок </a:t>
            </a:r>
            <a:r>
              <a:rPr lang="en-GB" sz="2200" b="1" dirty="0"/>
              <a:t>else</a:t>
            </a:r>
            <a:r>
              <a:rPr lang="en-GB" sz="2200" dirty="0"/>
              <a:t>. </a:t>
            </a:r>
            <a:endParaRPr lang="ru-RU" sz="2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51</a:t>
            </a:fld>
            <a:r>
              <a:rPr lang="en-US" smtClean="0"/>
              <a:t>/63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1" y="2769670"/>
            <a:ext cx="3151413" cy="28038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2807375"/>
            <a:ext cx="3637465" cy="27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68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break</a:t>
            </a:r>
            <a:r>
              <a:rPr lang="ru-RU" sz="3600" b="1" dirty="0"/>
              <a:t> і </a:t>
            </a:r>
            <a:r>
              <a:rPr lang="ru-RU" sz="3600" b="1" dirty="0" err="1"/>
              <a:t>continue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9085" y="2403510"/>
            <a:ext cx="1785257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a = 0</a:t>
            </a:r>
          </a:p>
          <a:p>
            <a:r>
              <a:rPr lang="en-US" sz="2200" dirty="0">
                <a:solidFill>
                  <a:srgbClr val="0000CC"/>
                </a:solidFill>
              </a:rPr>
              <a:t>while a &gt;= 0: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if a == 7: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</a:t>
            </a:r>
            <a:r>
              <a:rPr lang="en-US" sz="2200" b="1" dirty="0">
                <a:solidFill>
                  <a:srgbClr val="0000CC"/>
                </a:solidFill>
              </a:rPr>
              <a:t>break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a += 1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print(‘</a:t>
            </a:r>
            <a:r>
              <a:rPr lang="uk-UA" sz="2200" dirty="0" smtClean="0">
                <a:solidFill>
                  <a:srgbClr val="0000CC"/>
                </a:solidFill>
              </a:rPr>
              <a:t>а</a:t>
            </a:r>
            <a:r>
              <a:rPr lang="en-US" sz="2200" dirty="0" smtClean="0">
                <a:solidFill>
                  <a:srgbClr val="0000CC"/>
                </a:solidFill>
              </a:rPr>
              <a:t>’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9714" y="1500721"/>
            <a:ext cx="4354286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&gt;&gt;&gt; </a:t>
            </a:r>
            <a:r>
              <a:rPr lang="en-GB" sz="2000" dirty="0">
                <a:solidFill>
                  <a:srgbClr val="0000CC"/>
                </a:solidFill>
              </a:rPr>
              <a:t>for n in range(2, 10):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for x in range(2, n):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    if n % x == 0: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        </a:t>
            </a:r>
            <a:r>
              <a:rPr lang="en-US" sz="2000" dirty="0" smtClean="0">
                <a:solidFill>
                  <a:srgbClr val="0000CC"/>
                </a:solidFill>
              </a:rPr>
              <a:t>p</a:t>
            </a:r>
            <a:r>
              <a:rPr lang="en-GB" sz="2000" dirty="0" err="1" smtClean="0">
                <a:solidFill>
                  <a:srgbClr val="0000CC"/>
                </a:solidFill>
              </a:rPr>
              <a:t>rint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>
                <a:solidFill>
                  <a:srgbClr val="0000CC"/>
                </a:solidFill>
              </a:rPr>
              <a:t>n, '</a:t>
            </a:r>
            <a:r>
              <a:rPr lang="ru-RU" sz="2000" dirty="0" err="1">
                <a:solidFill>
                  <a:srgbClr val="0000CC"/>
                </a:solidFill>
              </a:rPr>
              <a:t>дорівнює</a:t>
            </a:r>
            <a:r>
              <a:rPr lang="ru-RU" sz="2000" dirty="0">
                <a:solidFill>
                  <a:srgbClr val="0000CC"/>
                </a:solidFill>
              </a:rPr>
              <a:t>', </a:t>
            </a:r>
            <a:r>
              <a:rPr lang="en-GB" sz="2000" dirty="0">
                <a:solidFill>
                  <a:srgbClr val="0000CC"/>
                </a:solidFill>
              </a:rPr>
              <a:t>x, '*', </a:t>
            </a:r>
            <a:r>
              <a:rPr lang="en-GB" sz="2000" dirty="0" smtClean="0">
                <a:solidFill>
                  <a:srgbClr val="0000CC"/>
                </a:solidFill>
              </a:rPr>
              <a:t>n/x</a:t>
            </a:r>
            <a:r>
              <a:rPr lang="uk-UA" sz="2000" dirty="0" smtClean="0">
                <a:solidFill>
                  <a:srgbClr val="0000CC"/>
                </a:solidFill>
              </a:rPr>
              <a:t>)</a:t>
            </a:r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b="1" dirty="0">
                <a:solidFill>
                  <a:srgbClr val="0000CC"/>
                </a:solidFill>
              </a:rPr>
              <a:t>...             break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else: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...</a:t>
            </a:r>
            <a:r>
              <a:rPr lang="ru-RU" sz="2000" dirty="0" smtClean="0">
                <a:solidFill>
                  <a:srgbClr val="0000CC"/>
                </a:solidFill>
              </a:rPr>
              <a:t>..     </a:t>
            </a:r>
            <a:r>
              <a:rPr lang="en-US" sz="2000" dirty="0">
                <a:solidFill>
                  <a:srgbClr val="0000CC"/>
                </a:solidFill>
              </a:rPr>
              <a:t>p</a:t>
            </a:r>
            <a:r>
              <a:rPr lang="en-GB" sz="2000" dirty="0" err="1" smtClean="0">
                <a:solidFill>
                  <a:srgbClr val="0000CC"/>
                </a:solidFill>
              </a:rPr>
              <a:t>rint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>
                <a:solidFill>
                  <a:srgbClr val="0000CC"/>
                </a:solidFill>
              </a:rPr>
              <a:t>n, '</a:t>
            </a:r>
            <a:r>
              <a:rPr lang="ru-RU" sz="2000" dirty="0" err="1">
                <a:solidFill>
                  <a:srgbClr val="0000CC"/>
                </a:solidFill>
              </a:rPr>
              <a:t>просте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число‘)</a:t>
            </a:r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/>
              <a:t>... </a:t>
            </a:r>
          </a:p>
          <a:p>
            <a:r>
              <a:rPr lang="ru-RU" sz="2000" dirty="0">
                <a:solidFill>
                  <a:srgbClr val="FF0000"/>
                </a:solidFill>
              </a:rPr>
              <a:t>2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3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4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2 * 2</a:t>
            </a:r>
          </a:p>
          <a:p>
            <a:r>
              <a:rPr lang="ru-RU" sz="2000" dirty="0">
                <a:solidFill>
                  <a:srgbClr val="FF0000"/>
                </a:solidFill>
              </a:rPr>
              <a:t>5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6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2 * 3</a:t>
            </a:r>
          </a:p>
          <a:p>
            <a:r>
              <a:rPr lang="ru-RU" sz="2000" dirty="0">
                <a:solidFill>
                  <a:srgbClr val="FF0000"/>
                </a:solidFill>
              </a:rPr>
              <a:t>7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8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2 * 4</a:t>
            </a:r>
          </a:p>
          <a:p>
            <a:r>
              <a:rPr lang="ru-RU" sz="2000" dirty="0">
                <a:solidFill>
                  <a:srgbClr val="FF0000"/>
                </a:solidFill>
              </a:rPr>
              <a:t>9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3 *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52</a:t>
            </a:fld>
            <a:r>
              <a:rPr lang="en-US" smtClean="0"/>
              <a:t>/63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44286" y="1039056"/>
            <a:ext cx="2848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Приклад 1.</a:t>
            </a:r>
          </a:p>
          <a:p>
            <a:r>
              <a:rPr lang="uk-UA" sz="2400" dirty="0" smtClean="0"/>
              <a:t> </a:t>
            </a:r>
            <a:r>
              <a:rPr lang="en-US" sz="2400" dirty="0" smtClean="0"/>
              <a:t>7 </a:t>
            </a:r>
            <a:r>
              <a:rPr lang="uk-UA" sz="2400" dirty="0" smtClean="0"/>
              <a:t>разів надрукувати</a:t>
            </a:r>
          </a:p>
          <a:p>
            <a:r>
              <a:rPr lang="en-US" sz="2400" dirty="0" smtClean="0"/>
              <a:t>c</a:t>
            </a:r>
            <a:r>
              <a:rPr lang="uk-UA" sz="2400" dirty="0" err="1" smtClean="0"/>
              <a:t>имвол</a:t>
            </a:r>
            <a:r>
              <a:rPr lang="uk-UA" sz="2400" dirty="0" smtClean="0"/>
              <a:t> </a:t>
            </a:r>
            <a:r>
              <a:rPr lang="en-US" sz="2400" dirty="0" smtClean="0"/>
              <a:t>‘a’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74810" y="951198"/>
            <a:ext cx="546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Приклад 2. Перевірка числа на простоту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984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break</a:t>
            </a:r>
            <a:r>
              <a:rPr lang="ru-RU" sz="3600" b="1" dirty="0"/>
              <a:t> і </a:t>
            </a:r>
            <a:r>
              <a:rPr lang="ru-RU" sz="3600" b="1" dirty="0" err="1"/>
              <a:t>continue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3286" y="1116764"/>
            <a:ext cx="88065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Оператор </a:t>
            </a:r>
            <a:r>
              <a:rPr lang="ru-RU" sz="2200" b="1" dirty="0" err="1"/>
              <a:t>continue</a:t>
            </a:r>
            <a:r>
              <a:rPr lang="ru-RU" sz="2200" dirty="0"/>
              <a:t> </a:t>
            </a:r>
            <a:r>
              <a:rPr lang="ru-RU" sz="2200" dirty="0" err="1"/>
              <a:t>запускає</a:t>
            </a:r>
            <a:r>
              <a:rPr lang="ru-RU" sz="2200" dirty="0"/>
              <a:t> цикл заново, при </a:t>
            </a:r>
            <a:r>
              <a:rPr lang="ru-RU" sz="2200" dirty="0" err="1"/>
              <a:t>цьому</a:t>
            </a:r>
            <a:r>
              <a:rPr lang="ru-RU" sz="2200" dirty="0"/>
              <a:t> код, </a:t>
            </a:r>
            <a:r>
              <a:rPr lang="ru-RU" sz="2200" dirty="0" err="1"/>
              <a:t>розташований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цього</a:t>
            </a:r>
            <a:r>
              <a:rPr lang="ru-RU" sz="2200" dirty="0"/>
              <a:t> оператора, не </a:t>
            </a:r>
            <a:r>
              <a:rPr lang="ru-RU" sz="2200" dirty="0" err="1"/>
              <a:t>виконується</a:t>
            </a:r>
            <a:r>
              <a:rPr lang="ru-RU" sz="22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64771" y="1964009"/>
            <a:ext cx="2536371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smtClean="0">
                <a:solidFill>
                  <a:srgbClr val="0000CC"/>
                </a:solidFill>
              </a:rPr>
              <a:t>a = -1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while a &lt; 10: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a += 1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if a &gt;= 7: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    continue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print("A")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73286" y="2282622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/>
              <a:t>При запуску </a:t>
            </a:r>
            <a:r>
              <a:rPr lang="ru-RU" sz="2200" dirty="0" err="1"/>
              <a:t>даного</a:t>
            </a:r>
            <a:r>
              <a:rPr lang="ru-RU" sz="2200" dirty="0"/>
              <a:t> коду символ "А" буде </a:t>
            </a:r>
            <a:r>
              <a:rPr lang="ru-RU" sz="2200" dirty="0" err="1"/>
              <a:t>надруковано</a:t>
            </a:r>
            <a:r>
              <a:rPr lang="ru-RU" sz="2200" dirty="0"/>
              <a:t> 7 </a:t>
            </a:r>
            <a:r>
              <a:rPr lang="ru-RU" sz="2200" dirty="0" err="1"/>
              <a:t>разів</a:t>
            </a:r>
            <a:r>
              <a:rPr lang="ru-RU" sz="2200" dirty="0"/>
              <a:t>, </a:t>
            </a:r>
            <a:r>
              <a:rPr lang="ru-RU" sz="2200" dirty="0" err="1"/>
              <a:t>незважаючи</a:t>
            </a:r>
            <a:r>
              <a:rPr lang="ru-RU" sz="2200" dirty="0"/>
              <a:t> на те,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smtClean="0"/>
              <a:t>буде </a:t>
            </a:r>
            <a:r>
              <a:rPr lang="ru-RU" sz="2200" dirty="0" err="1"/>
              <a:t>виконано</a:t>
            </a:r>
            <a:r>
              <a:rPr lang="ru-RU" sz="2200" dirty="0"/>
              <a:t> 11 </a:t>
            </a:r>
            <a:r>
              <a:rPr lang="ru-RU" sz="2200" dirty="0" err="1"/>
              <a:t>проходів</a:t>
            </a:r>
            <a:r>
              <a:rPr lang="ru-RU" sz="2200" dirty="0"/>
              <a:t> циклу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688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600" b="1" dirty="0" err="1" smtClean="0">
                <a:solidFill>
                  <a:srgbClr val="444444"/>
                </a:solidFill>
              </a:rPr>
              <a:t>Помічники</a:t>
            </a:r>
            <a:r>
              <a:rPr lang="ru-RU" sz="3600" b="1" dirty="0" smtClean="0">
                <a:solidFill>
                  <a:srgbClr val="444444"/>
                </a:solidFill>
              </a:rPr>
              <a:t> </a:t>
            </a:r>
            <a:r>
              <a:rPr lang="ru-RU" sz="3600" b="1" dirty="0">
                <a:solidFill>
                  <a:srgbClr val="444444"/>
                </a:solidFill>
              </a:rPr>
              <a:t>цикла </a:t>
            </a:r>
            <a:r>
              <a:rPr lang="ru-RU" sz="3600" b="1" dirty="0" err="1">
                <a:solidFill>
                  <a:srgbClr val="444444"/>
                </a:solidFill>
              </a:rPr>
              <a:t>for</a:t>
            </a:r>
            <a:r>
              <a:rPr lang="ru-RU" sz="3600" b="1" dirty="0">
                <a:solidFill>
                  <a:srgbClr val="444444"/>
                </a:solidFill>
              </a:rPr>
              <a:t> в </a:t>
            </a:r>
            <a:r>
              <a:rPr lang="ru-RU" sz="3600" b="1" dirty="0" err="1">
                <a:solidFill>
                  <a:srgbClr val="444444"/>
                </a:solidFill>
              </a:rPr>
              <a:t>Python</a:t>
            </a:r>
            <a:endParaRPr lang="ru-RU" sz="3600" b="1" i="0" dirty="0">
              <a:solidFill>
                <a:srgbClr val="444444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6829" y="1434130"/>
            <a:ext cx="872060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Розглянемо</a:t>
            </a:r>
            <a:r>
              <a:rPr lang="ru-RU" sz="2200" dirty="0" smtClean="0"/>
              <a:t> </a:t>
            </a:r>
            <a:r>
              <a:rPr lang="ru-RU" sz="2200" dirty="0" err="1"/>
              <a:t>чотири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допоможуть</a:t>
            </a:r>
            <a:r>
              <a:rPr lang="ru-RU" sz="2200" dirty="0"/>
              <a:t> </a:t>
            </a:r>
            <a:r>
              <a:rPr lang="ru-RU" sz="2200" dirty="0" smtClean="0"/>
              <a:t>при </a:t>
            </a:r>
            <a:r>
              <a:rPr lang="ru-RU" sz="2200" dirty="0" err="1"/>
              <a:t>роботі</a:t>
            </a:r>
            <a:r>
              <a:rPr lang="ru-RU" sz="2200" dirty="0"/>
              <a:t> з циклом </a:t>
            </a:r>
            <a:r>
              <a:rPr lang="ru-RU" sz="2200" b="1" dirty="0" err="1"/>
              <a:t>for</a:t>
            </a:r>
            <a:r>
              <a:rPr lang="ru-RU" sz="2200" dirty="0"/>
              <a:t>, а в </a:t>
            </a:r>
            <a:r>
              <a:rPr lang="ru-RU" sz="2200" dirty="0" err="1"/>
              <a:t>деяких</a:t>
            </a:r>
            <a:r>
              <a:rPr lang="ru-RU" sz="2200" dirty="0"/>
              <a:t> </a:t>
            </a:r>
            <a:r>
              <a:rPr lang="ru-RU" sz="2200" dirty="0" err="1"/>
              <a:t>випадках</a:t>
            </a:r>
            <a:r>
              <a:rPr lang="ru-RU" sz="2200" dirty="0"/>
              <a:t> дозволять </a:t>
            </a:r>
            <a:r>
              <a:rPr lang="ru-RU" sz="2200" dirty="0" err="1"/>
              <a:t>взагалі</a:t>
            </a:r>
            <a:r>
              <a:rPr lang="ru-RU" sz="2200" dirty="0"/>
              <a:t> </a:t>
            </a:r>
            <a:r>
              <a:rPr lang="ru-RU" sz="2200" dirty="0" err="1"/>
              <a:t>відмовитися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 smtClean="0"/>
              <a:t>нього</a:t>
            </a:r>
            <a:r>
              <a:rPr lang="ru-RU" sz="2200" dirty="0" smtClean="0"/>
              <a:t>:</a:t>
            </a:r>
            <a:endParaRPr lang="ru-RU" sz="2200" dirty="0"/>
          </a:p>
          <a:p>
            <a:endParaRPr lang="ru-RU" sz="2200" dirty="0"/>
          </a:p>
          <a:p>
            <a:pPr lvl="4"/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b="1" dirty="0">
                <a:solidFill>
                  <a:srgbClr val="0000CC"/>
                </a:solidFill>
              </a:rPr>
              <a:t> ()</a:t>
            </a:r>
          </a:p>
          <a:p>
            <a:pPr lvl="4"/>
            <a:r>
              <a:rPr lang="ru-RU" sz="2200" b="1" dirty="0" err="1">
                <a:solidFill>
                  <a:srgbClr val="0000CC"/>
                </a:solidFill>
              </a:rPr>
              <a:t>enumerate</a:t>
            </a:r>
            <a:r>
              <a:rPr lang="ru-RU" sz="2200" b="1" dirty="0">
                <a:solidFill>
                  <a:srgbClr val="0000CC"/>
                </a:solidFill>
              </a:rPr>
              <a:t> ()</a:t>
            </a:r>
          </a:p>
          <a:p>
            <a:pPr lvl="4"/>
            <a:r>
              <a:rPr lang="ru-RU" sz="2200" b="1" dirty="0" err="1">
                <a:solidFill>
                  <a:srgbClr val="0000CC"/>
                </a:solidFill>
              </a:rPr>
              <a:t>map</a:t>
            </a:r>
            <a:r>
              <a:rPr lang="ru-RU" sz="2200" b="1" dirty="0">
                <a:solidFill>
                  <a:srgbClr val="0000CC"/>
                </a:solidFill>
              </a:rPr>
              <a:t> ()</a:t>
            </a:r>
          </a:p>
          <a:p>
            <a:pPr lvl="4"/>
            <a:r>
              <a:rPr lang="ru-RU" sz="2200" b="1" dirty="0" err="1">
                <a:solidFill>
                  <a:srgbClr val="0000CC"/>
                </a:solidFill>
              </a:rPr>
              <a:t>zip</a:t>
            </a:r>
            <a:r>
              <a:rPr lang="ru-RU" sz="2200" b="1" dirty="0">
                <a:solidFill>
                  <a:srgbClr val="0000CC"/>
                </a:solidFill>
              </a:rPr>
              <a:t> ()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926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2528" y="953072"/>
            <a:ext cx="895894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/>
              <a:t>- </a:t>
            </a:r>
            <a:r>
              <a:rPr lang="ru-RU" sz="2200" dirty="0" err="1"/>
              <a:t>потужний</a:t>
            </a:r>
            <a:r>
              <a:rPr lang="ru-RU" sz="2200" dirty="0"/>
              <a:t> </a:t>
            </a:r>
            <a:r>
              <a:rPr lang="ru-RU" sz="2200" dirty="0" err="1"/>
              <a:t>інструмент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отримувати</a:t>
            </a:r>
            <a:r>
              <a:rPr lang="ru-RU" sz="2200" dirty="0"/>
              <a:t> </a:t>
            </a:r>
            <a:r>
              <a:rPr lang="ru-RU" sz="2200" dirty="0" err="1"/>
              <a:t>послідовності</a:t>
            </a:r>
            <a:r>
              <a:rPr lang="ru-RU" sz="2200" dirty="0"/>
              <a:t> </a:t>
            </a:r>
            <a:r>
              <a:rPr lang="ru-RU" sz="2200" dirty="0" err="1"/>
              <a:t>цілих</a:t>
            </a:r>
            <a:r>
              <a:rPr lang="ru-RU" sz="2200" dirty="0"/>
              <a:t> чисел в </a:t>
            </a:r>
            <a:r>
              <a:rPr lang="ru-RU" sz="2200" dirty="0" err="1"/>
              <a:t>заданому</a:t>
            </a:r>
            <a:r>
              <a:rPr lang="ru-RU" sz="2200" dirty="0"/>
              <a:t> </a:t>
            </a:r>
            <a:r>
              <a:rPr lang="ru-RU" sz="2200" dirty="0" err="1"/>
              <a:t>діапазоні</a:t>
            </a:r>
            <a:r>
              <a:rPr lang="ru-RU" sz="2200" dirty="0"/>
              <a:t> з </a:t>
            </a:r>
            <a:r>
              <a:rPr lang="ru-RU" sz="2200" dirty="0" err="1"/>
              <a:t>певним</a:t>
            </a:r>
            <a:r>
              <a:rPr lang="ru-RU" sz="2200" dirty="0"/>
              <a:t> </a:t>
            </a:r>
            <a:r>
              <a:rPr lang="ru-RU" sz="2200" dirty="0" err="1"/>
              <a:t>кроком</a:t>
            </a:r>
            <a:r>
              <a:rPr lang="ru-RU" sz="2200" dirty="0"/>
              <a:t>, з доступом через </a:t>
            </a:r>
            <a:r>
              <a:rPr lang="ru-RU" sz="2200" dirty="0" err="1" smtClean="0"/>
              <a:t>ітератор</a:t>
            </a:r>
            <a:r>
              <a:rPr lang="ru-RU" sz="2200" dirty="0" smtClean="0"/>
              <a:t>.</a:t>
            </a:r>
          </a:p>
          <a:p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range()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чисел в </a:t>
            </a:r>
            <a:r>
              <a:rPr lang="ru-RU" sz="2200" dirty="0" err="1" smtClean="0"/>
              <a:t>заданому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діапазоні</a:t>
            </a:r>
            <a:r>
              <a:rPr lang="ru-RU" sz="2200" dirty="0" smtClean="0"/>
              <a:t> без </a:t>
            </a:r>
            <a:r>
              <a:rPr lang="ru-RU" sz="2200" dirty="0" err="1" smtClean="0"/>
              <a:t>необхідності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створювати</a:t>
            </a:r>
            <a:r>
              <a:rPr lang="ru-RU" sz="2200" dirty="0" smtClean="0"/>
              <a:t> і </a:t>
            </a:r>
            <a:r>
              <a:rPr lang="ru-RU" sz="2200" dirty="0" err="1" smtClean="0"/>
              <a:t>зберігати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велику</a:t>
            </a:r>
            <a:r>
              <a:rPr lang="ru-RU" sz="2200" dirty="0" smtClean="0"/>
              <a:t> структуру </a:t>
            </a:r>
            <a:r>
              <a:rPr lang="ru-RU" sz="2200" dirty="0" err="1" smtClean="0"/>
              <a:t>даних</a:t>
            </a:r>
            <a:r>
              <a:rPr lang="ru-RU" sz="2200" dirty="0" smtClean="0"/>
              <a:t> на </a:t>
            </a:r>
            <a:r>
              <a:rPr lang="ru-RU" sz="2200" dirty="0" err="1" smtClean="0"/>
              <a:t>зразок</a:t>
            </a:r>
            <a:r>
              <a:rPr lang="ru-RU" sz="2200" dirty="0" smtClean="0"/>
              <a:t> </a:t>
            </a:r>
            <a:r>
              <a:rPr lang="ru-RU" sz="2200" b="1" dirty="0" smtClean="0"/>
              <a:t>списку </a:t>
            </a:r>
            <a:r>
              <a:rPr lang="ru-RU" sz="2200" b="1" dirty="0" err="1" smtClean="0"/>
              <a:t>або</a:t>
            </a:r>
            <a:r>
              <a:rPr lang="ru-RU" sz="2200" b="1" dirty="0" smtClean="0"/>
              <a:t> кортежу. </a:t>
            </a:r>
          </a:p>
          <a:p>
            <a:pPr algn="ctr"/>
            <a:r>
              <a:rPr lang="ru-RU" sz="2200" b="1" dirty="0" smtClean="0"/>
              <a:t>Формат </a:t>
            </a:r>
            <a:r>
              <a:rPr lang="ru-RU" sz="2200" b="1" dirty="0" err="1" smtClean="0"/>
              <a:t>функції</a:t>
            </a:r>
            <a:r>
              <a:rPr lang="ru-RU" sz="2200" b="1" dirty="0" smtClean="0"/>
              <a:t> </a:t>
            </a:r>
          </a:p>
          <a:p>
            <a:pPr algn="ctr"/>
            <a:r>
              <a:rPr lang="en-GB" sz="2200" b="1" dirty="0" smtClean="0">
                <a:solidFill>
                  <a:srgbClr val="0000CC"/>
                </a:solidFill>
              </a:rPr>
              <a:t>range (start, end, step) 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endParaRPr lang="uk-UA" sz="2200" b="1" dirty="0">
              <a:solidFill>
                <a:srgbClr val="0000CC"/>
              </a:solidFill>
            </a:endParaRPr>
          </a:p>
          <a:p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>
                <a:solidFill>
                  <a:srgbClr val="0000CC"/>
                </a:solidFill>
              </a:rPr>
              <a:t>start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uk-UA" sz="2200" dirty="0" smtClean="0"/>
              <a:t>початок діапазону послідовності чисел. 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опустити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 smtClean="0"/>
              <a:t>start</a:t>
            </a:r>
            <a:r>
              <a:rPr lang="en-GB" sz="2200" dirty="0" smtClean="0"/>
              <a:t>, </a:t>
            </a:r>
            <a:r>
              <a:rPr lang="ru-RU" sz="2200" dirty="0" err="1" smtClean="0"/>
              <a:t>діапазон</a:t>
            </a:r>
            <a:r>
              <a:rPr lang="ru-RU" sz="2200" dirty="0" smtClean="0"/>
              <a:t> </a:t>
            </a:r>
            <a:r>
              <a:rPr lang="ru-RU" sz="2200" dirty="0" err="1" smtClean="0"/>
              <a:t>почнеться</a:t>
            </a:r>
            <a:r>
              <a:rPr lang="ru-RU" sz="2200" dirty="0" smtClean="0"/>
              <a:t> з 0. </a:t>
            </a:r>
          </a:p>
          <a:p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end</a:t>
            </a:r>
            <a:r>
              <a:rPr lang="uk-UA" sz="2200" dirty="0"/>
              <a:t> </a:t>
            </a:r>
            <a:r>
              <a:rPr lang="ru-RU" sz="2200" dirty="0" err="1" smtClean="0"/>
              <a:t>визначає</a:t>
            </a:r>
            <a:r>
              <a:rPr lang="ru-RU" sz="2200" dirty="0" smtClean="0"/>
              <a:t> </a:t>
            </a:r>
            <a:r>
              <a:rPr lang="ru-RU" sz="2200" dirty="0" err="1" smtClean="0"/>
              <a:t>останнє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, яке буде створено </a:t>
            </a:r>
            <a:r>
              <a:rPr lang="ru-RU" sz="2200" dirty="0" smtClean="0"/>
              <a:t>перед </a:t>
            </a:r>
            <a:r>
              <a:rPr lang="ru-RU" sz="2200" dirty="0" err="1" smtClean="0"/>
              <a:t>зупинкою</a:t>
            </a:r>
            <a:r>
              <a:rPr lang="ru-RU" sz="2200" dirty="0" smtClean="0"/>
              <a:t> </a:t>
            </a:r>
            <a:r>
              <a:rPr lang="ru-RU" sz="2200" dirty="0" err="1" smtClean="0"/>
              <a:t>роботи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smtClean="0"/>
              <a:t>. </a:t>
            </a:r>
            <a:endParaRPr lang="ru-RU" sz="2200" dirty="0" smtClean="0"/>
          </a:p>
          <a:p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 smtClean="0"/>
              <a:t>step</a:t>
            </a:r>
            <a:r>
              <a:rPr lang="en-GB" sz="2200" dirty="0" smtClean="0"/>
              <a:t> </a:t>
            </a:r>
            <a:r>
              <a:rPr lang="ru-RU" sz="2200" dirty="0" smtClean="0"/>
              <a:t>по </a:t>
            </a:r>
            <a:r>
              <a:rPr lang="ru-RU" sz="2200" dirty="0" err="1" smtClean="0"/>
              <a:t>замовчуванню</a:t>
            </a:r>
            <a:r>
              <a:rPr lang="ru-RU" sz="2200" dirty="0" smtClean="0"/>
              <a:t> </a:t>
            </a:r>
            <a:r>
              <a:rPr lang="ru-RU" sz="2200" dirty="0" err="1" smtClean="0"/>
              <a:t>дорівнює</a:t>
            </a:r>
            <a:r>
              <a:rPr lang="ru-RU" sz="2200" dirty="0" smtClean="0"/>
              <a:t> </a:t>
            </a:r>
            <a:r>
              <a:rPr lang="ru-RU" sz="2200" dirty="0" smtClean="0"/>
              <a:t>1</a:t>
            </a:r>
            <a:endParaRPr lang="en-US" sz="2200" dirty="0" smtClean="0"/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smtClean="0"/>
              <a:t>просто </a:t>
            </a:r>
            <a:r>
              <a:rPr lang="ru-RU" sz="2200" dirty="0" err="1" smtClean="0"/>
              <a:t>викликати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функцію</a:t>
            </a:r>
            <a:r>
              <a:rPr lang="ru-RU" sz="2200" dirty="0" smtClean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range(), </a:t>
            </a:r>
            <a:r>
              <a:rPr lang="ru-RU" sz="2200" dirty="0" smtClean="0"/>
              <a:t>то результату не буде </a:t>
            </a:r>
            <a:r>
              <a:rPr lang="ru-RU" sz="2200" dirty="0" err="1" smtClean="0"/>
              <a:t>отримано</a:t>
            </a:r>
            <a:r>
              <a:rPr lang="ru-RU" sz="2200" dirty="0" smtClean="0"/>
              <a:t>. 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636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</a:t>
            </a:r>
            <a:r>
              <a:rPr lang="ru-RU" sz="3600" b="1" dirty="0" err="1" smtClean="0"/>
              <a:t>ункція</a:t>
            </a:r>
            <a:r>
              <a:rPr lang="ru-RU" sz="3600" b="1" dirty="0" smtClean="0"/>
              <a:t> </a:t>
            </a:r>
            <a:r>
              <a:rPr lang="en-GB" sz="3600" b="1" dirty="0"/>
              <a:t>range()</a:t>
            </a:r>
            <a:endParaRPr lang="ru-RU" sz="36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55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702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3287" y="1054465"/>
            <a:ext cx="87303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/>
              <a:t>створює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себе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b="1" dirty="0" err="1" smtClean="0"/>
              <a:t>ітератор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видає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з </a:t>
            </a:r>
            <a:r>
              <a:rPr lang="ru-RU" sz="2200" dirty="0" err="1"/>
              <a:t>діапазону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визначається</a:t>
            </a:r>
            <a:r>
              <a:rPr lang="ru-RU" sz="2200" dirty="0"/>
              <a:t> аргументами </a:t>
            </a:r>
            <a:r>
              <a:rPr lang="ru-RU" sz="2200" dirty="0" err="1"/>
              <a:t>функції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636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</a:t>
            </a:r>
            <a:r>
              <a:rPr lang="ru-RU" sz="3600" b="1" dirty="0" err="1" smtClean="0"/>
              <a:t>ункція</a:t>
            </a:r>
            <a:r>
              <a:rPr lang="ru-RU" sz="3600" b="1" dirty="0" smtClean="0"/>
              <a:t> </a:t>
            </a:r>
            <a:r>
              <a:rPr lang="en-GB" sz="3600" b="1" dirty="0"/>
              <a:t>range()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67" y="2460225"/>
            <a:ext cx="5127433" cy="350879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906227"/>
            <a:ext cx="4016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</a:t>
            </a:r>
            <a:r>
              <a:rPr lang="ru-RU" sz="2200" dirty="0" smtClean="0"/>
              <a:t>:</a:t>
            </a:r>
          </a:p>
          <a:p>
            <a:pPr marL="457200" indent="-457200">
              <a:buAutoNum type="arabicPeriod"/>
            </a:pPr>
            <a:r>
              <a:rPr lang="ru-RU" sz="2200" dirty="0" err="1" smtClean="0"/>
              <a:t>Створимо</a:t>
            </a:r>
            <a:r>
              <a:rPr lang="ru-RU" sz="2200" dirty="0" smtClean="0"/>
              <a:t> об</a:t>
            </a:r>
            <a:r>
              <a:rPr lang="en-US" sz="2200" dirty="0" smtClean="0"/>
              <a:t>’</a:t>
            </a:r>
            <a:r>
              <a:rPr lang="uk-UA" sz="2200" dirty="0" smtClean="0"/>
              <a:t>є</a:t>
            </a:r>
            <a:r>
              <a:rPr lang="ru-RU" sz="2200" dirty="0" err="1" smtClean="0"/>
              <a:t>кт</a:t>
            </a:r>
            <a:r>
              <a:rPr lang="ru-RU" sz="2200" dirty="0"/>
              <a:t> </a:t>
            </a:r>
            <a:r>
              <a:rPr lang="en-GB" sz="2200" i="1" dirty="0"/>
              <a:t>range</a:t>
            </a:r>
            <a:r>
              <a:rPr lang="en-GB" sz="2200" dirty="0" smtClean="0"/>
              <a:t>.</a:t>
            </a:r>
            <a:endParaRPr lang="uk-UA" sz="2200" dirty="0" smtClean="0"/>
          </a:p>
          <a:p>
            <a:pPr marL="457200" indent="-457200">
              <a:buAutoNum type="arabicPeriod"/>
            </a:pPr>
            <a:r>
              <a:rPr lang="ru-RU" sz="2200" dirty="0" err="1"/>
              <a:t>Отримаємо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 smtClean="0"/>
              <a:t>ітератор</a:t>
            </a:r>
            <a:r>
              <a:rPr lang="ru-RU" sz="22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200" dirty="0" err="1"/>
              <a:t>Використовуючи</a:t>
            </a:r>
            <a:r>
              <a:rPr lang="ru-RU" sz="2200" dirty="0"/>
              <a:t> </a:t>
            </a:r>
            <a:r>
              <a:rPr lang="ru-RU" sz="2200" dirty="0" err="1"/>
              <a:t>next</a:t>
            </a:r>
            <a:r>
              <a:rPr lang="ru-RU" sz="2200" dirty="0"/>
              <a:t> (), </a:t>
            </a:r>
            <a:r>
              <a:rPr lang="ru-RU" sz="2200" dirty="0" err="1"/>
              <a:t>отримаємо</a:t>
            </a:r>
            <a:r>
              <a:rPr lang="ru-RU" sz="2200" dirty="0"/>
              <a:t> з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 smtClean="0"/>
              <a:t>елементи</a:t>
            </a:r>
            <a:r>
              <a:rPr lang="ru-RU" sz="2200" dirty="0" smtClean="0"/>
              <a:t>.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Продовжимо отримувати елементи діапазону до повідомлення</a:t>
            </a:r>
            <a:endParaRPr lang="ru-RU" sz="22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307771" y="4789714"/>
            <a:ext cx="1807029" cy="5442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121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3287" y="1054465"/>
            <a:ext cx="87303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Через </a:t>
            </a:r>
            <a:r>
              <a:rPr lang="ru-RU" sz="2200" dirty="0" err="1"/>
              <a:t>параметри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range</a:t>
            </a:r>
            <a:r>
              <a:rPr lang="ru-RU" sz="2200" b="1" dirty="0" smtClean="0">
                <a:solidFill>
                  <a:srgbClr val="0000CC"/>
                </a:solidFill>
              </a:rPr>
              <a:t>()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задати</a:t>
            </a:r>
            <a:r>
              <a:rPr lang="ru-RU" sz="2200" dirty="0"/>
              <a:t> </a:t>
            </a:r>
            <a:r>
              <a:rPr lang="ru-RU" sz="2200" dirty="0" err="1"/>
              <a:t>діапазон</a:t>
            </a:r>
            <a:r>
              <a:rPr lang="ru-RU" sz="2200" dirty="0"/>
              <a:t> і </a:t>
            </a:r>
            <a:r>
              <a:rPr lang="ru-RU" sz="2200" dirty="0" err="1"/>
              <a:t>крок</a:t>
            </a:r>
            <a:r>
              <a:rPr lang="ru-RU" sz="22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636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</a:t>
            </a:r>
            <a:r>
              <a:rPr lang="ru-RU" sz="3600" b="1" dirty="0" err="1" smtClean="0"/>
              <a:t>ункція</a:t>
            </a:r>
            <a:r>
              <a:rPr lang="ru-RU" sz="3600" b="1" dirty="0" smtClean="0"/>
              <a:t> </a:t>
            </a:r>
            <a:r>
              <a:rPr lang="en-GB" sz="3600" b="1" dirty="0"/>
              <a:t>range()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612313"/>
            <a:ext cx="401656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</a:t>
            </a:r>
            <a:r>
              <a:rPr lang="ru-RU" sz="2200" dirty="0" smtClean="0"/>
              <a:t>:</a:t>
            </a:r>
          </a:p>
          <a:p>
            <a:r>
              <a:rPr lang="ru-RU" sz="2200" dirty="0" smtClean="0"/>
              <a:t>1. </a:t>
            </a:r>
            <a:r>
              <a:rPr lang="ru-RU" sz="2200" dirty="0" err="1" smtClean="0"/>
              <a:t>Створимо</a:t>
            </a:r>
            <a:r>
              <a:rPr lang="ru-RU" sz="2200" dirty="0" smtClean="0"/>
              <a:t> об</a:t>
            </a:r>
            <a:r>
              <a:rPr lang="en-US" sz="2200" dirty="0" smtClean="0"/>
              <a:t>’</a:t>
            </a:r>
            <a:r>
              <a:rPr lang="uk-UA" sz="2200" dirty="0" err="1" smtClean="0"/>
              <a:t>єкт</a:t>
            </a:r>
            <a:r>
              <a:rPr lang="uk-UA" sz="2200" dirty="0" smtClean="0"/>
              <a:t> </a:t>
            </a:r>
            <a:r>
              <a:rPr lang="ru-RU" sz="2200" dirty="0" err="1" smtClean="0"/>
              <a:t>range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генерує</a:t>
            </a:r>
            <a:r>
              <a:rPr lang="ru-RU" sz="2200" dirty="0"/>
              <a:t> числа </a:t>
            </a:r>
            <a:r>
              <a:rPr lang="ru-RU" sz="2200" dirty="0" err="1"/>
              <a:t>від</a:t>
            </a:r>
            <a:r>
              <a:rPr lang="ru-RU" sz="2200" dirty="0"/>
              <a:t> 1 до 10 з </a:t>
            </a:r>
            <a:r>
              <a:rPr lang="ru-RU" sz="2200" dirty="0" err="1"/>
              <a:t>кроком</a:t>
            </a:r>
            <a:r>
              <a:rPr lang="ru-RU" sz="2200" dirty="0"/>
              <a:t> 3.</a:t>
            </a:r>
          </a:p>
          <a:p>
            <a:pPr marL="457200" indent="-457200">
              <a:buAutoNum type="arabicPeriod"/>
            </a:pPr>
            <a:r>
              <a:rPr lang="ru-RU" sz="2200" dirty="0" err="1" smtClean="0"/>
              <a:t>Отримаємо</a:t>
            </a:r>
            <a:r>
              <a:rPr lang="ru-RU" sz="2200" dirty="0" smtClean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 smtClean="0"/>
              <a:t>ітератор</a:t>
            </a:r>
            <a:r>
              <a:rPr lang="ru-RU" sz="22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200" dirty="0" err="1"/>
              <a:t>Використовуючи</a:t>
            </a:r>
            <a:r>
              <a:rPr lang="ru-RU" sz="2200" dirty="0"/>
              <a:t> </a:t>
            </a:r>
            <a:r>
              <a:rPr lang="ru-RU" sz="2200" dirty="0" err="1"/>
              <a:t>next</a:t>
            </a:r>
            <a:r>
              <a:rPr lang="ru-RU" sz="2200" dirty="0"/>
              <a:t> (), </a:t>
            </a:r>
            <a:r>
              <a:rPr lang="ru-RU" sz="2200" dirty="0" err="1"/>
              <a:t>отримаємо</a:t>
            </a:r>
            <a:r>
              <a:rPr lang="ru-RU" sz="2200" dirty="0"/>
              <a:t> з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 smtClean="0"/>
              <a:t>елементи</a:t>
            </a:r>
            <a:r>
              <a:rPr lang="ru-RU" sz="2200" dirty="0" smtClean="0"/>
              <a:t> з </a:t>
            </a:r>
            <a:r>
              <a:rPr lang="ru-RU" sz="2200" dirty="0" err="1" smtClean="0"/>
              <a:t>кроком</a:t>
            </a:r>
            <a:r>
              <a:rPr lang="ru-RU" sz="2200" dirty="0" smtClean="0"/>
              <a:t> 3.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Продовжимо отримувати елементи діапазону до повідомлення</a:t>
            </a:r>
            <a:endParaRPr lang="ru-RU" sz="22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351314" y="5170714"/>
            <a:ext cx="2467658" cy="21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72" y="1906227"/>
            <a:ext cx="4325028" cy="360419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61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636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</a:t>
            </a:r>
            <a:r>
              <a:rPr lang="ru-RU" sz="3600" b="1" dirty="0" err="1" smtClean="0"/>
              <a:t>ункція</a:t>
            </a:r>
            <a:r>
              <a:rPr lang="ru-RU" sz="3600" b="1" dirty="0" smtClean="0"/>
              <a:t> </a:t>
            </a:r>
            <a:r>
              <a:rPr lang="en-GB" sz="3600" b="1" dirty="0"/>
              <a:t>range()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086" y="1045926"/>
            <a:ext cx="89262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Об'єкт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ідеально</a:t>
            </a:r>
            <a:r>
              <a:rPr lang="ru-RU" sz="2200" dirty="0"/>
              <a:t> </a:t>
            </a:r>
            <a:r>
              <a:rPr lang="ru-RU" sz="2200" dirty="0" err="1"/>
              <a:t>підходить</a:t>
            </a:r>
            <a:r>
              <a:rPr lang="ru-RU" sz="2200" dirty="0"/>
              <a:t> для </a:t>
            </a:r>
            <a:r>
              <a:rPr lang="ru-RU" sz="2200" dirty="0" err="1"/>
              <a:t>використання</a:t>
            </a:r>
            <a:r>
              <a:rPr lang="ru-RU" sz="2200" dirty="0"/>
              <a:t> 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for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Робота </a:t>
            </a:r>
            <a:r>
              <a:rPr lang="ru-RU" sz="2200" dirty="0"/>
              <a:t>циклу </a:t>
            </a:r>
            <a:r>
              <a:rPr lang="ru-RU" sz="2200" b="1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організована</a:t>
            </a:r>
            <a:r>
              <a:rPr lang="ru-RU" sz="2200" dirty="0"/>
              <a:t> таким чином: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/>
              <a:t>отримуємо</a:t>
            </a:r>
            <a:r>
              <a:rPr lang="ru-RU" sz="2200" dirty="0" smtClean="0"/>
              <a:t> </a:t>
            </a:r>
            <a:r>
              <a:rPr lang="ru-RU" sz="2200" dirty="0" err="1" smtClean="0"/>
              <a:t>ітератор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об'єкта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надає</a:t>
            </a:r>
            <a:r>
              <a:rPr lang="ru-RU" sz="2200" dirty="0"/>
              <a:t> </a:t>
            </a:r>
            <a:r>
              <a:rPr lang="ru-RU" sz="2200" dirty="0" err="1"/>
              <a:t>дані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/>
              <a:t>використовуючи</a:t>
            </a:r>
            <a:r>
              <a:rPr lang="ru-RU" sz="2200" dirty="0"/>
              <a:t> </a:t>
            </a:r>
            <a:r>
              <a:rPr lang="ru-RU" sz="2200" dirty="0" err="1"/>
              <a:t>функцію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next</a:t>
            </a:r>
            <a:r>
              <a:rPr lang="ru-RU" sz="2200" b="1" dirty="0">
                <a:solidFill>
                  <a:srgbClr val="0000CC"/>
                </a:solidFill>
              </a:rPr>
              <a:t> (), </a:t>
            </a:r>
            <a:r>
              <a:rPr lang="ru-RU" sz="2200" dirty="0" err="1"/>
              <a:t>витягуємо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на </a:t>
            </a:r>
            <a:r>
              <a:rPr lang="ru-RU" sz="2200" dirty="0" err="1"/>
              <a:t>кожній</a:t>
            </a:r>
            <a:r>
              <a:rPr lang="ru-RU" sz="2200" dirty="0"/>
              <a:t> </a:t>
            </a:r>
            <a:r>
              <a:rPr lang="ru-RU" sz="2200" dirty="0" err="1"/>
              <a:t>ітерації</a:t>
            </a:r>
            <a:r>
              <a:rPr lang="ru-RU" sz="2200" dirty="0"/>
              <a:t> циклу;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стався</a:t>
            </a:r>
            <a:r>
              <a:rPr lang="ru-RU" sz="2200" dirty="0"/>
              <a:t> </a:t>
            </a:r>
            <a:r>
              <a:rPr lang="ru-RU" sz="2200" dirty="0" err="1"/>
              <a:t>викид</a:t>
            </a:r>
            <a:r>
              <a:rPr lang="ru-RU" sz="2200" dirty="0"/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StopIteration</a:t>
            </a:r>
            <a:r>
              <a:rPr lang="ru-RU" sz="2200" dirty="0"/>
              <a:t>, то </a:t>
            </a:r>
            <a:r>
              <a:rPr lang="ru-RU" sz="2200" dirty="0" err="1"/>
              <a:t>виходимо</a:t>
            </a:r>
            <a:r>
              <a:rPr lang="ru-RU" sz="2200" dirty="0"/>
              <a:t> з циклу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931" y="3405503"/>
            <a:ext cx="8720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Приклад: </a:t>
            </a:r>
            <a:r>
              <a:rPr lang="ru-RU" sz="2200" dirty="0" err="1"/>
              <a:t>виведемо</a:t>
            </a:r>
            <a:r>
              <a:rPr lang="ru-RU" sz="2200" dirty="0"/>
              <a:t> список </a:t>
            </a:r>
            <a:r>
              <a:rPr lang="ru-RU" sz="2200" dirty="0" err="1"/>
              <a:t>цілих</a:t>
            </a:r>
            <a:r>
              <a:rPr lang="ru-RU" sz="2200" dirty="0"/>
              <a:t> чисел </a:t>
            </a:r>
            <a:r>
              <a:rPr lang="ru-RU" sz="2200" dirty="0" err="1"/>
              <a:t>від</a:t>
            </a:r>
            <a:r>
              <a:rPr lang="ru-RU" sz="2200" dirty="0"/>
              <a:t> 0 до 2 на </a:t>
            </a:r>
            <a:r>
              <a:rPr lang="ru-RU" sz="2200" dirty="0" err="1"/>
              <a:t>екран</a:t>
            </a:r>
            <a:r>
              <a:rPr lang="ru-RU" sz="2200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" y="4072309"/>
            <a:ext cx="4266260" cy="18168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06" y="4064933"/>
            <a:ext cx="4348162" cy="187359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142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574" y="905413"/>
            <a:ext cx="9088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enumerate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/>
              <a:t>конструює</a:t>
            </a:r>
            <a:r>
              <a:rPr lang="ru-RU" sz="2200" dirty="0"/>
              <a:t> генератор по </a:t>
            </a:r>
            <a:r>
              <a:rPr lang="ru-RU" sz="2200" dirty="0" err="1" smtClean="0"/>
              <a:t>переданому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неї</a:t>
            </a:r>
            <a:r>
              <a:rPr lang="ru-RU" sz="2200" dirty="0"/>
              <a:t> (через аргумент) </a:t>
            </a:r>
            <a:r>
              <a:rPr lang="ru-RU" sz="2200" dirty="0" err="1" smtClean="0"/>
              <a:t>об'єкту</a:t>
            </a:r>
            <a:r>
              <a:rPr lang="ru-RU" sz="2200" dirty="0" smtClean="0"/>
              <a:t>. </a:t>
            </a:r>
          </a:p>
          <a:p>
            <a:r>
              <a:rPr lang="ru-RU" sz="2200" dirty="0" smtClean="0"/>
              <a:t>Вона </a:t>
            </a:r>
            <a:r>
              <a:rPr lang="ru-RU" sz="2200" dirty="0" err="1"/>
              <a:t>надає</a:t>
            </a:r>
            <a:r>
              <a:rPr lang="ru-RU" sz="2200" dirty="0"/>
              <a:t> </a:t>
            </a:r>
            <a:r>
              <a:rPr lang="ru-RU" sz="2200" dirty="0" err="1"/>
              <a:t>кортежі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складаються</a:t>
            </a:r>
            <a:r>
              <a:rPr lang="ru-RU" sz="2200" dirty="0"/>
              <a:t> з </a:t>
            </a:r>
            <a:r>
              <a:rPr lang="ru-RU" sz="2200" dirty="0" err="1"/>
              <a:t>двох</a:t>
            </a:r>
            <a:r>
              <a:rPr lang="ru-RU" sz="2200" dirty="0"/>
              <a:t> </a:t>
            </a:r>
            <a:r>
              <a:rPr lang="ru-RU" sz="2200" dirty="0" err="1" smtClean="0"/>
              <a:t>елементів</a:t>
            </a:r>
            <a:r>
              <a:rPr lang="ru-RU" sz="22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/>
              <a:t> </a:t>
            </a:r>
            <a:r>
              <a:rPr lang="ru-RU" sz="2200" dirty="0"/>
              <a:t>перший </a:t>
            </a:r>
            <a:r>
              <a:rPr lang="ru-RU" sz="2200" dirty="0" err="1" smtClean="0"/>
              <a:t>елемент</a:t>
            </a:r>
            <a:r>
              <a:rPr lang="ru-RU" sz="2200" dirty="0" smtClean="0"/>
              <a:t> </a:t>
            </a:r>
            <a:r>
              <a:rPr lang="ru-RU" sz="2200" dirty="0"/>
              <a:t>- </a:t>
            </a:r>
            <a:r>
              <a:rPr lang="ru-RU" sz="2200" dirty="0" err="1"/>
              <a:t>індекс</a:t>
            </a:r>
            <a:r>
              <a:rPr lang="ru-RU" sz="2200" dirty="0" smtClean="0"/>
              <a:t>,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/>
              <a:t> </a:t>
            </a:r>
            <a:r>
              <a:rPr lang="ru-RU" sz="2200" dirty="0" err="1"/>
              <a:t>другий</a:t>
            </a:r>
            <a:r>
              <a:rPr lang="ru-RU" sz="2200" dirty="0"/>
              <a:t> </a:t>
            </a:r>
            <a:r>
              <a:rPr lang="ru-RU" sz="2200" dirty="0" err="1" smtClean="0"/>
              <a:t>елемент</a:t>
            </a:r>
            <a:r>
              <a:rPr lang="ru-RU" sz="2200" dirty="0" smtClean="0"/>
              <a:t> - </a:t>
            </a:r>
            <a:r>
              <a:rPr lang="ru-RU" sz="2200" dirty="0" err="1"/>
              <a:t>значення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витягають</a:t>
            </a:r>
            <a:r>
              <a:rPr lang="ru-RU" sz="2200" dirty="0"/>
              <a:t>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1990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Функція</a:t>
            </a:r>
            <a:r>
              <a:rPr lang="ru-RU" sz="3600" b="1" dirty="0" smtClean="0"/>
              <a:t> </a:t>
            </a:r>
            <a:r>
              <a:rPr lang="ru-RU" sz="3600" b="1" dirty="0" err="1"/>
              <a:t>enumerate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6071" y="3439321"/>
            <a:ext cx="88718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</a:rPr>
              <a:t>Приклад: </a:t>
            </a:r>
            <a:r>
              <a:rPr lang="ru-RU" sz="2200" dirty="0" err="1">
                <a:solidFill>
                  <a:srgbClr val="008000"/>
                </a:solidFill>
              </a:rPr>
              <a:t>знайти</a:t>
            </a:r>
            <a:r>
              <a:rPr lang="ru-RU" sz="2200" dirty="0">
                <a:solidFill>
                  <a:srgbClr val="008000"/>
                </a:solidFill>
              </a:rPr>
              <a:t> в рядку перше </a:t>
            </a:r>
            <a:r>
              <a:rPr lang="ru-RU" sz="2200" dirty="0" err="1">
                <a:solidFill>
                  <a:srgbClr val="008000"/>
                </a:solidFill>
              </a:rPr>
              <a:t>входження</a:t>
            </a:r>
            <a:r>
              <a:rPr lang="ru-RU" sz="2200" dirty="0">
                <a:solidFill>
                  <a:srgbClr val="008000"/>
                </a:solidFill>
              </a:rPr>
              <a:t> символу 'o' і </a:t>
            </a:r>
            <a:r>
              <a:rPr lang="ru-RU" sz="2200" dirty="0" err="1">
                <a:solidFill>
                  <a:srgbClr val="008000"/>
                </a:solidFill>
              </a:rPr>
              <a:t>вивести</a:t>
            </a:r>
            <a:r>
              <a:rPr lang="ru-RU" sz="2200" dirty="0">
                <a:solidFill>
                  <a:srgbClr val="008000"/>
                </a:solidFill>
              </a:rPr>
              <a:t> номер </a:t>
            </a:r>
            <a:r>
              <a:rPr lang="ru-RU" sz="2200" dirty="0" err="1">
                <a:solidFill>
                  <a:srgbClr val="008000"/>
                </a:solidFill>
              </a:rPr>
              <a:t>його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позиції</a:t>
            </a:r>
            <a:r>
              <a:rPr lang="ru-RU" sz="2200" dirty="0" smtClean="0">
                <a:solidFill>
                  <a:srgbClr val="008000"/>
                </a:solidFill>
              </a:rPr>
              <a:t>. </a:t>
            </a:r>
            <a:r>
              <a:rPr lang="ru-RU" sz="2200" dirty="0" err="1" smtClean="0">
                <a:solidFill>
                  <a:srgbClr val="008000"/>
                </a:solidFill>
              </a:rPr>
              <a:t>Використати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 err="1" smtClean="0">
                <a:solidFill>
                  <a:srgbClr val="008000"/>
                </a:solidFill>
              </a:rPr>
              <a:t>звичайний</a:t>
            </a:r>
            <a:r>
              <a:rPr lang="ru-RU" sz="2200" dirty="0" smtClean="0">
                <a:solidFill>
                  <a:srgbClr val="008000"/>
                </a:solidFill>
              </a:rPr>
              <a:t> цикл </a:t>
            </a:r>
            <a:r>
              <a:rPr lang="en-US" sz="2200" b="1" dirty="0" smtClean="0">
                <a:solidFill>
                  <a:srgbClr val="0000CC"/>
                </a:solidFill>
              </a:rPr>
              <a:t>for</a:t>
            </a:r>
            <a:endParaRPr lang="ru-RU" sz="2200" b="1" dirty="0">
              <a:solidFill>
                <a:srgbClr val="0000CC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5" y="4255692"/>
            <a:ext cx="6520545" cy="23496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6" y="4856112"/>
            <a:ext cx="4506684" cy="17492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2680199"/>
            <a:ext cx="9007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enumerate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індекси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/>
              <a:t> при </a:t>
            </a:r>
            <a:r>
              <a:rPr lang="ru-RU" sz="2200" dirty="0" err="1"/>
              <a:t>обході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без </a:t>
            </a:r>
            <a:r>
              <a:rPr lang="ru-RU" sz="2200" dirty="0" err="1"/>
              <a:t>введення</a:t>
            </a:r>
            <a:r>
              <a:rPr lang="ru-RU" sz="2200" dirty="0"/>
              <a:t> </a:t>
            </a:r>
            <a:r>
              <a:rPr lang="ru-RU" sz="2200" dirty="0" err="1"/>
              <a:t>додаткових</a:t>
            </a:r>
            <a:r>
              <a:rPr lang="ru-RU" sz="2200" dirty="0"/>
              <a:t> </a:t>
            </a:r>
            <a:r>
              <a:rPr lang="ru-RU" sz="2200" dirty="0" err="1"/>
              <a:t>змінних</a:t>
            </a:r>
            <a:r>
              <a:rPr lang="ru-RU" sz="2200" dirty="0"/>
              <a:t>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59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95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50826" y="764704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Визначеність</a:t>
            </a:r>
            <a:r>
              <a:rPr lang="uk-UA" sz="2300" dirty="0" smtClean="0">
                <a:solidFill>
                  <a:srgbClr val="0D0D0D"/>
                </a:solidFill>
              </a:rPr>
              <a:t> — кожен крок алгоритму виконавець має інтерпрету­вати однозначно.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0825" y="1700808"/>
            <a:ext cx="8785225" cy="11223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Результативність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за скінченну кількість кроків алгоритм має приводити до отримання розв'язку задачі або зупинятися через не­можливість її розв'язання.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0826" y="2823171"/>
            <a:ext cx="8840788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Дискретність</a:t>
            </a:r>
            <a:r>
              <a:rPr lang="uk-UA" sz="2300" dirty="0" smtClean="0">
                <a:solidFill>
                  <a:srgbClr val="0D0D0D"/>
                </a:solidFill>
              </a:rPr>
              <a:t> — кроки обчислювального процесу мають бути відо­кремлені один від одного.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0826" y="3789040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Ефективність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під час розв'язання задачі може бути використаним лише обмежений обсяг комп'ютерних ресурсів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412" y="4581203"/>
            <a:ext cx="8783638" cy="115205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Масовість</a:t>
            </a:r>
            <a:r>
              <a:rPr lang="uk-UA" sz="2300" dirty="0" smtClean="0">
                <a:solidFill>
                  <a:srgbClr val="0D0D0D"/>
                </a:solidFill>
              </a:rPr>
              <a:t> — алгоритм розробляється у загальному вигляді для застосування не лише до окремої задачі, але й до деяко­го класу задач, що відрізняються лише вхідними даними.</a:t>
            </a:r>
          </a:p>
        </p:txBody>
      </p:sp>
      <p:sp>
        <p:nvSpPr>
          <p:cNvPr id="6451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8964612" cy="765175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Властивості </a:t>
            </a:r>
            <a:r>
              <a:rPr lang="ru-RU" sz="3600" b="1" dirty="0" smtClean="0">
                <a:latin typeface="+mn-lt"/>
              </a:rPr>
              <a:t>алгоритму</a:t>
            </a:r>
            <a:endParaRPr lang="uk-UA" sz="3600" b="1" dirty="0" smtClean="0"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825" y="5733256"/>
            <a:ext cx="8785225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Область </a:t>
            </a:r>
            <a:r>
              <a:rPr lang="uk-UA" sz="2300" b="1" i="1" dirty="0">
                <a:solidFill>
                  <a:srgbClr val="0D0D0D"/>
                </a:solidFill>
              </a:rPr>
              <a:t>застосовності </a:t>
            </a:r>
            <a:r>
              <a:rPr lang="uk-UA" sz="2300" b="1" i="1" dirty="0" smtClean="0">
                <a:solidFill>
                  <a:srgbClr val="0D0D0D"/>
                </a:solidFill>
              </a:rPr>
              <a:t>алгоритму </a:t>
            </a:r>
            <a:r>
              <a:rPr lang="uk-UA" sz="2300" dirty="0" smtClean="0">
                <a:solidFill>
                  <a:srgbClr val="0D0D0D"/>
                </a:solidFill>
              </a:rPr>
              <a:t>– область, якій належать  вхідні дані алгоритму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6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500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33192"/>
            <a:ext cx="887185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</a:rPr>
              <a:t>Приклад</a:t>
            </a:r>
            <a:r>
              <a:rPr lang="ru-RU" sz="2200" dirty="0"/>
              <a:t>: </a:t>
            </a:r>
            <a:r>
              <a:rPr lang="ru-RU" sz="2200" dirty="0" err="1">
                <a:solidFill>
                  <a:srgbClr val="008000"/>
                </a:solidFill>
              </a:rPr>
              <a:t>знайти</a:t>
            </a:r>
            <a:r>
              <a:rPr lang="ru-RU" sz="2200" dirty="0">
                <a:solidFill>
                  <a:srgbClr val="008000"/>
                </a:solidFill>
              </a:rPr>
              <a:t> в рядку перше </a:t>
            </a:r>
            <a:r>
              <a:rPr lang="ru-RU" sz="2200" dirty="0" err="1">
                <a:solidFill>
                  <a:srgbClr val="008000"/>
                </a:solidFill>
              </a:rPr>
              <a:t>входження</a:t>
            </a:r>
            <a:r>
              <a:rPr lang="ru-RU" sz="2200" dirty="0">
                <a:solidFill>
                  <a:srgbClr val="008000"/>
                </a:solidFill>
              </a:rPr>
              <a:t> символу 'o' і </a:t>
            </a:r>
            <a:r>
              <a:rPr lang="ru-RU" sz="2200" dirty="0" err="1">
                <a:solidFill>
                  <a:srgbClr val="008000"/>
                </a:solidFill>
              </a:rPr>
              <a:t>вивести</a:t>
            </a:r>
            <a:r>
              <a:rPr lang="ru-RU" sz="2200" dirty="0">
                <a:solidFill>
                  <a:srgbClr val="008000"/>
                </a:solidFill>
              </a:rPr>
              <a:t> номер </a:t>
            </a:r>
            <a:r>
              <a:rPr lang="ru-RU" sz="2200" dirty="0" err="1">
                <a:solidFill>
                  <a:srgbClr val="008000"/>
                </a:solidFill>
              </a:rPr>
              <a:t>його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позиції</a:t>
            </a:r>
            <a:r>
              <a:rPr lang="ru-RU" sz="2200" dirty="0" smtClean="0">
                <a:solidFill>
                  <a:srgbClr val="008000"/>
                </a:solidFill>
              </a:rPr>
              <a:t>. </a:t>
            </a:r>
            <a:r>
              <a:rPr lang="ru-RU" sz="2200" dirty="0" err="1" smtClean="0">
                <a:solidFill>
                  <a:srgbClr val="008000"/>
                </a:solidFill>
              </a:rPr>
              <a:t>Використати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uk-UA" sz="2200" dirty="0" smtClean="0">
                <a:solidFill>
                  <a:srgbClr val="008000"/>
                </a:solidFill>
              </a:rPr>
              <a:t>функцію </a:t>
            </a:r>
            <a:r>
              <a:rPr lang="en-GB" sz="2400" b="1" dirty="0">
                <a:solidFill>
                  <a:srgbClr val="0000CC"/>
                </a:solidFill>
              </a:rPr>
              <a:t>enumerate()</a:t>
            </a:r>
            <a:r>
              <a:rPr lang="en-GB" sz="2400" i="1" dirty="0"/>
              <a:t> 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1990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Функція</a:t>
            </a:r>
            <a:r>
              <a:rPr lang="ru-RU" sz="3600" b="1" dirty="0" smtClean="0"/>
              <a:t> </a:t>
            </a:r>
            <a:r>
              <a:rPr lang="ru-RU" sz="3600" b="1" dirty="0" err="1"/>
              <a:t>enumerate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663445"/>
            <a:ext cx="7932284" cy="42089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53" y="2497919"/>
            <a:ext cx="4033814" cy="301451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0486" y="5676779"/>
            <a:ext cx="905351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циклу </a:t>
            </a:r>
            <a:r>
              <a:rPr lang="ru-RU" b="1" dirty="0" err="1"/>
              <a:t>for</a:t>
            </a:r>
            <a:r>
              <a:rPr lang="ru-RU" dirty="0"/>
              <a:t> з </a:t>
            </a:r>
            <a:r>
              <a:rPr lang="ru-RU" dirty="0" err="1"/>
              <a:t>об'єкта</a:t>
            </a:r>
            <a:r>
              <a:rPr lang="ru-RU" dirty="0"/>
              <a:t>, </a:t>
            </a:r>
            <a:r>
              <a:rPr lang="ru-RU" dirty="0" err="1"/>
              <a:t>створеного</a:t>
            </a:r>
            <a:r>
              <a:rPr lang="ru-RU" dirty="0"/>
              <a:t> </a:t>
            </a:r>
            <a:r>
              <a:rPr lang="ru-RU" dirty="0" err="1"/>
              <a:t>функцією</a:t>
            </a:r>
            <a:r>
              <a:rPr lang="ru-RU" dirty="0"/>
              <a:t> </a:t>
            </a:r>
            <a:r>
              <a:rPr lang="ru-RU" b="1" dirty="0" err="1"/>
              <a:t>enumerate</a:t>
            </a:r>
            <a:r>
              <a:rPr lang="ru-RU" b="1" dirty="0"/>
              <a:t> (),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вилучатись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кортежі</a:t>
            </a:r>
            <a:r>
              <a:rPr lang="ru-RU" dirty="0"/>
              <a:t>: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вилучення</a:t>
            </a:r>
            <a:r>
              <a:rPr lang="ru-RU" dirty="0"/>
              <a:t> кортежу </a:t>
            </a:r>
            <a:r>
              <a:rPr lang="ru-RU" dirty="0">
                <a:solidFill>
                  <a:srgbClr val="FF0000"/>
                </a:solidFill>
              </a:rPr>
              <a:t>(4, '</a:t>
            </a:r>
            <a:r>
              <a:rPr lang="en-GB" dirty="0">
                <a:solidFill>
                  <a:srgbClr val="FF0000"/>
                </a:solidFill>
              </a:rPr>
              <a:t>o'), </a:t>
            </a:r>
            <a:r>
              <a:rPr lang="ru-RU" dirty="0"/>
              <a:t>на </a:t>
            </a:r>
            <a:r>
              <a:rPr lang="ru-RU" dirty="0" err="1"/>
              <a:t>екран</a:t>
            </a:r>
            <a:r>
              <a:rPr lang="ru-RU" dirty="0"/>
              <a:t> </a:t>
            </a:r>
            <a:r>
              <a:rPr lang="ru-RU" dirty="0" err="1"/>
              <a:t>виведеться</a:t>
            </a:r>
            <a:r>
              <a:rPr lang="ru-RU" dirty="0"/>
              <a:t> </a:t>
            </a:r>
            <a:r>
              <a:rPr lang="ru-RU" dirty="0" err="1" smtClean="0"/>
              <a:t>повідомлення</a:t>
            </a:r>
            <a:r>
              <a:rPr lang="ru-RU" dirty="0" smtClean="0"/>
              <a:t> про номер </a:t>
            </a:r>
            <a:r>
              <a:rPr lang="ru-RU" dirty="0" err="1" smtClean="0"/>
              <a:t>позиції</a:t>
            </a:r>
            <a:r>
              <a:rPr lang="ru-RU" dirty="0" smtClean="0"/>
              <a:t> </a:t>
            </a:r>
            <a:r>
              <a:rPr lang="ru-RU" dirty="0" err="1" smtClean="0"/>
              <a:t>шуканого</a:t>
            </a:r>
            <a:r>
              <a:rPr lang="ru-RU" dirty="0" smtClean="0"/>
              <a:t> символу і </a:t>
            </a:r>
            <a:r>
              <a:rPr lang="ru-RU" dirty="0"/>
              <a:t>цикл завершиться. 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024971" y="4837522"/>
            <a:ext cx="1094057" cy="1349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60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968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40772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Функція</a:t>
            </a:r>
            <a:r>
              <a:rPr lang="ru-RU" sz="3600" b="1" dirty="0" smtClean="0"/>
              <a:t>  </a:t>
            </a:r>
            <a:r>
              <a:rPr lang="en-US" sz="3600" b="1" dirty="0" smtClean="0"/>
              <a:t>zip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6199" y="1045196"/>
            <a:ext cx="90677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zip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/>
              <a:t>дозволяє</a:t>
            </a:r>
            <a:r>
              <a:rPr lang="ru-RU" sz="2200" dirty="0"/>
              <a:t> в одному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здійснювати </a:t>
            </a:r>
            <a:r>
              <a:rPr lang="ru-RU" sz="2200" dirty="0" err="1" smtClean="0"/>
              <a:t>паралельну</a:t>
            </a:r>
            <a:r>
              <a:rPr lang="ru-RU" sz="2200" dirty="0" smtClean="0"/>
              <a:t> </a:t>
            </a:r>
            <a:r>
              <a:rPr lang="ru-RU" sz="2200" dirty="0" err="1"/>
              <a:t>обробку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z</a:t>
            </a:r>
            <a:r>
              <a:rPr lang="ru-RU" sz="2200" b="1" dirty="0" err="1" smtClean="0">
                <a:solidFill>
                  <a:srgbClr val="0000CC"/>
                </a:solidFill>
              </a:rPr>
              <a:t>ip</a:t>
            </a:r>
            <a:r>
              <a:rPr lang="en-US" sz="2200" b="1" dirty="0" smtClean="0">
                <a:solidFill>
                  <a:srgbClr val="0000CC"/>
                </a:solidFill>
              </a:rPr>
              <a:t>()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приймає</a:t>
            </a:r>
            <a:r>
              <a:rPr lang="ru-RU" sz="2200" dirty="0"/>
              <a:t> в </a:t>
            </a:r>
            <a:r>
              <a:rPr lang="ru-RU" sz="2200" dirty="0" err="1"/>
              <a:t>якості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 </a:t>
            </a:r>
            <a:r>
              <a:rPr lang="ru-RU" sz="2200" dirty="0" err="1"/>
              <a:t>об'єкти</a:t>
            </a:r>
            <a:r>
              <a:rPr lang="ru-RU" sz="2200" dirty="0"/>
              <a:t>, </a:t>
            </a:r>
            <a:r>
              <a:rPr lang="ru-RU" sz="2200" dirty="0" err="1"/>
              <a:t>елементи</a:t>
            </a:r>
            <a:r>
              <a:rPr lang="ru-RU" sz="2200" dirty="0"/>
              <a:t>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 smtClean="0"/>
              <a:t>об'єдн</a:t>
            </a:r>
            <a:r>
              <a:rPr lang="uk-UA" sz="2200" dirty="0" err="1" smtClean="0"/>
              <a:t>уються</a:t>
            </a:r>
            <a:r>
              <a:rPr lang="uk-UA" sz="2200" dirty="0" smtClean="0"/>
              <a:t> 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 smtClean="0"/>
              <a:t>кортежі</a:t>
            </a:r>
            <a:r>
              <a:rPr lang="ru-RU" sz="2200" dirty="0" smtClean="0"/>
              <a:t>. </a:t>
            </a:r>
            <a:r>
              <a:rPr lang="ru-RU" sz="2200" dirty="0" err="1" smtClean="0"/>
              <a:t>Отриману</a:t>
            </a:r>
            <a:r>
              <a:rPr lang="ru-RU" sz="2200" dirty="0" smtClean="0"/>
              <a:t> </a:t>
            </a:r>
            <a:r>
              <a:rPr lang="ru-RU" sz="2200" dirty="0"/>
              <a:t>структуру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перетворити</a:t>
            </a:r>
            <a:r>
              <a:rPr lang="ru-RU" sz="2200" dirty="0"/>
              <a:t> в список </a:t>
            </a:r>
            <a:r>
              <a:rPr lang="ru-RU" sz="2200" dirty="0" err="1"/>
              <a:t>кортежів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необхідно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370" y="2951947"/>
            <a:ext cx="88936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smtClean="0">
                <a:solidFill>
                  <a:srgbClr val="008000"/>
                </a:solidFill>
              </a:rPr>
              <a:t>Приклад. Є </a:t>
            </a:r>
            <a:r>
              <a:rPr lang="ru-RU" sz="2100" dirty="0">
                <a:solidFill>
                  <a:srgbClr val="008000"/>
                </a:solidFill>
              </a:rPr>
              <a:t>два списки, </a:t>
            </a:r>
            <a:r>
              <a:rPr lang="ru-RU" sz="2100" dirty="0" err="1">
                <a:solidFill>
                  <a:srgbClr val="008000"/>
                </a:solidFill>
              </a:rPr>
              <a:t>побудуємо</a:t>
            </a:r>
            <a:r>
              <a:rPr lang="ru-RU" sz="2100" dirty="0">
                <a:solidFill>
                  <a:srgbClr val="008000"/>
                </a:solidFill>
              </a:rPr>
              <a:t> </a:t>
            </a:r>
            <a:r>
              <a:rPr lang="ru-RU" sz="2100" dirty="0" err="1">
                <a:solidFill>
                  <a:srgbClr val="008000"/>
                </a:solidFill>
              </a:rPr>
              <a:t>третій</a:t>
            </a:r>
            <a:r>
              <a:rPr lang="ru-RU" sz="2100" dirty="0">
                <a:solidFill>
                  <a:srgbClr val="008000"/>
                </a:solidFill>
              </a:rPr>
              <a:t>, </a:t>
            </a:r>
            <a:r>
              <a:rPr lang="ru-RU" sz="2100" dirty="0" err="1">
                <a:solidFill>
                  <a:srgbClr val="008000"/>
                </a:solidFill>
              </a:rPr>
              <a:t>кожен</a:t>
            </a:r>
            <a:r>
              <a:rPr lang="ru-RU" sz="2100" dirty="0">
                <a:solidFill>
                  <a:srgbClr val="008000"/>
                </a:solidFill>
              </a:rPr>
              <a:t> </a:t>
            </a:r>
            <a:r>
              <a:rPr lang="ru-RU" sz="2100" dirty="0" err="1">
                <a:solidFill>
                  <a:srgbClr val="008000"/>
                </a:solidFill>
              </a:rPr>
              <a:t>елемент</a:t>
            </a:r>
            <a:r>
              <a:rPr lang="ru-RU" sz="2100" dirty="0">
                <a:solidFill>
                  <a:srgbClr val="008000"/>
                </a:solidFill>
              </a:rPr>
              <a:t> </a:t>
            </a:r>
            <a:r>
              <a:rPr lang="ru-RU" sz="2100" dirty="0" err="1">
                <a:solidFill>
                  <a:srgbClr val="008000"/>
                </a:solidFill>
              </a:rPr>
              <a:t>якого</a:t>
            </a:r>
            <a:r>
              <a:rPr lang="ru-RU" sz="2100" dirty="0">
                <a:solidFill>
                  <a:srgbClr val="008000"/>
                </a:solidFill>
              </a:rPr>
              <a:t> буде </a:t>
            </a:r>
            <a:r>
              <a:rPr lang="ru-RU" sz="2100" dirty="0" err="1">
                <a:solidFill>
                  <a:srgbClr val="008000"/>
                </a:solidFill>
              </a:rPr>
              <a:t>формуватися</a:t>
            </a:r>
            <a:r>
              <a:rPr lang="ru-RU" sz="2100" dirty="0">
                <a:solidFill>
                  <a:srgbClr val="008000"/>
                </a:solidFill>
              </a:rPr>
              <a:t> як сума </a:t>
            </a:r>
            <a:r>
              <a:rPr lang="ru-RU" sz="2100" dirty="0" err="1">
                <a:solidFill>
                  <a:srgbClr val="008000"/>
                </a:solidFill>
              </a:rPr>
              <a:t>елемента</a:t>
            </a:r>
            <a:r>
              <a:rPr lang="ru-RU" sz="2100" dirty="0">
                <a:solidFill>
                  <a:srgbClr val="008000"/>
                </a:solidFill>
              </a:rPr>
              <a:t> з </a:t>
            </a:r>
            <a:r>
              <a:rPr lang="ru-RU" sz="2100" dirty="0" err="1">
                <a:solidFill>
                  <a:srgbClr val="008000"/>
                </a:solidFill>
              </a:rPr>
              <a:t>першого</a:t>
            </a:r>
            <a:r>
              <a:rPr lang="ru-RU" sz="2100" dirty="0">
                <a:solidFill>
                  <a:srgbClr val="008000"/>
                </a:solidFill>
              </a:rPr>
              <a:t> списку і </a:t>
            </a:r>
            <a:r>
              <a:rPr lang="ru-RU" sz="2100" dirty="0" err="1">
                <a:solidFill>
                  <a:srgbClr val="008000"/>
                </a:solidFill>
              </a:rPr>
              <a:t>елемента</a:t>
            </a:r>
            <a:r>
              <a:rPr lang="ru-RU" sz="2100" dirty="0">
                <a:solidFill>
                  <a:srgbClr val="008000"/>
                </a:solidFill>
              </a:rPr>
              <a:t> з другого, </a:t>
            </a:r>
            <a:r>
              <a:rPr lang="ru-RU" sz="2100" dirty="0" err="1">
                <a:solidFill>
                  <a:srgbClr val="008000"/>
                </a:solidFill>
              </a:rPr>
              <a:t>помноженого</a:t>
            </a:r>
            <a:r>
              <a:rPr lang="ru-RU" sz="2100" dirty="0">
                <a:solidFill>
                  <a:srgbClr val="008000"/>
                </a:solidFill>
              </a:rPr>
              <a:t> на два.</a:t>
            </a:r>
            <a:endParaRPr lang="ru-RU" sz="2100" dirty="0">
              <a:solidFill>
                <a:srgbClr val="008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9" y="3983743"/>
            <a:ext cx="6302829" cy="28328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49" y="4873497"/>
            <a:ext cx="3867150" cy="1943100"/>
          </a:xfrm>
          <a:prstGeom prst="rect">
            <a:avLst/>
          </a:prstGeom>
        </p:spPr>
      </p:pic>
      <p:sp>
        <p:nvSpPr>
          <p:cNvPr id="12" name="Номер слайда 11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61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7482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007239"/>
            <a:ext cx="9067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solidFill>
                  <a:srgbClr val="0000CC"/>
                </a:solidFill>
              </a:rPr>
              <a:t>lambda</a:t>
            </a:r>
            <a:r>
              <a:rPr lang="en-GB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/>
              <a:t>оператор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lambda</a:t>
            </a:r>
            <a:r>
              <a:rPr lang="en-GB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в </a:t>
            </a:r>
            <a:r>
              <a:rPr lang="en-GB" sz="2200" dirty="0"/>
              <a:t>Python </a:t>
            </a:r>
            <a:r>
              <a:rPr lang="uk-UA" sz="2200" dirty="0" smtClean="0"/>
              <a:t>- </a:t>
            </a:r>
            <a:r>
              <a:rPr lang="ru-RU" sz="2200" dirty="0" err="1" smtClean="0"/>
              <a:t>це</a:t>
            </a:r>
            <a:r>
              <a:rPr lang="ru-RU" sz="2200" dirty="0" smtClean="0"/>
              <a:t>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створити</a:t>
            </a:r>
            <a:r>
              <a:rPr lang="ru-RU" sz="2200" dirty="0"/>
              <a:t> </a:t>
            </a:r>
            <a:r>
              <a:rPr lang="ru-RU" sz="2200" b="1" dirty="0" err="1"/>
              <a:t>анонімну</a:t>
            </a:r>
            <a:r>
              <a:rPr lang="ru-RU" sz="2200" b="1" dirty="0"/>
              <a:t> </a:t>
            </a:r>
            <a:r>
              <a:rPr lang="ru-RU" sz="2200" b="1" dirty="0" err="1"/>
              <a:t>функцію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</a:t>
            </a:r>
            <a:r>
              <a:rPr lang="ru-RU" sz="2200" dirty="0" err="1"/>
              <a:t>функцію</a:t>
            </a:r>
            <a:r>
              <a:rPr lang="ru-RU" sz="2200" dirty="0"/>
              <a:t> без </a:t>
            </a:r>
            <a:r>
              <a:rPr lang="ru-RU" sz="2200" dirty="0" err="1"/>
              <a:t>імені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Такі</a:t>
            </a:r>
            <a:r>
              <a:rPr lang="ru-RU" sz="2200" dirty="0" smtClean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назвати</a:t>
            </a:r>
            <a:r>
              <a:rPr lang="ru-RU" sz="2200" dirty="0"/>
              <a:t> </a:t>
            </a:r>
            <a:r>
              <a:rPr lang="ru-RU" sz="2200" dirty="0" err="1"/>
              <a:t>одноразовими</a:t>
            </a:r>
            <a:r>
              <a:rPr lang="ru-RU" sz="2200" dirty="0"/>
              <a:t>, вони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</a:t>
            </a:r>
            <a:r>
              <a:rPr lang="ru-RU" sz="2200" dirty="0" err="1"/>
              <a:t>тільки</a:t>
            </a:r>
            <a:r>
              <a:rPr lang="ru-RU" sz="2200" dirty="0"/>
              <a:t> при </a:t>
            </a:r>
            <a:r>
              <a:rPr lang="ru-RU" sz="2200" dirty="0" err="1"/>
              <a:t>створенні</a:t>
            </a:r>
            <a:r>
              <a:rPr lang="ru-RU" sz="2200" dirty="0"/>
              <a:t>. Як правило, </a:t>
            </a:r>
            <a:r>
              <a:rPr lang="en-GB" sz="2200" dirty="0"/>
              <a:t>lambda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в </a:t>
            </a:r>
            <a:r>
              <a:rPr lang="ru-RU" sz="2200" dirty="0" err="1"/>
              <a:t>комбінації</a:t>
            </a:r>
            <a:r>
              <a:rPr lang="ru-RU" sz="2200" dirty="0"/>
              <a:t> з </a:t>
            </a:r>
            <a:r>
              <a:rPr lang="ru-RU" sz="2200" dirty="0" err="1"/>
              <a:t>функціями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filter, map, reduce</a:t>
            </a:r>
            <a:r>
              <a:rPr lang="en-GB" sz="2200" dirty="0"/>
              <a:t>.</a:t>
            </a:r>
          </a:p>
          <a:p>
            <a:endParaRPr lang="en-GB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8725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Lambda </a:t>
            </a:r>
            <a:r>
              <a:rPr lang="ru-RU" sz="3600" b="1" dirty="0" err="1"/>
              <a:t>вираз</a:t>
            </a:r>
            <a:r>
              <a:rPr lang="ru-RU" sz="3600" b="1" dirty="0"/>
              <a:t> в </a:t>
            </a:r>
            <a:r>
              <a:rPr lang="en-GB" sz="3600" b="1" dirty="0" smtClean="0"/>
              <a:t>Python</a:t>
            </a:r>
            <a:endParaRPr lang="en-GB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28857" y="2783336"/>
            <a:ext cx="4376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/>
              <a:t>Синтаксис </a:t>
            </a:r>
            <a:r>
              <a:rPr lang="en-GB" sz="2200" b="1" dirty="0"/>
              <a:t>lambda </a:t>
            </a:r>
            <a:r>
              <a:rPr lang="ru-RU" sz="2200" b="1" dirty="0" err="1" smtClean="0"/>
              <a:t>виразу</a:t>
            </a:r>
            <a:r>
              <a:rPr lang="ru-RU" sz="2200" b="1" dirty="0" smtClean="0"/>
              <a:t> </a:t>
            </a:r>
            <a:r>
              <a:rPr lang="ru-RU" sz="2200" b="1" dirty="0"/>
              <a:t>в </a:t>
            </a:r>
            <a:r>
              <a:rPr lang="en-GB" sz="2200" b="1" dirty="0"/>
              <a:t>Python</a:t>
            </a:r>
            <a:endParaRPr lang="ru-RU" sz="2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6012" y="3244207"/>
            <a:ext cx="36919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lambda arguments</a:t>
            </a:r>
            <a:r>
              <a:rPr lang="en-GB" sz="2200" b="1" dirty="0">
                <a:solidFill>
                  <a:srgbClr val="0000CC"/>
                </a:solidFill>
              </a:rPr>
              <a:t>:</a:t>
            </a:r>
            <a:r>
              <a:rPr lang="en-GB" sz="2200" dirty="0">
                <a:solidFill>
                  <a:srgbClr val="0000CC"/>
                </a:solidFill>
              </a:rPr>
              <a:t> expression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38100" y="3589127"/>
            <a:ext cx="9143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Як </a:t>
            </a:r>
            <a:r>
              <a:rPr lang="en-GB" sz="2200" i="1" dirty="0"/>
              <a:t>arguments</a:t>
            </a:r>
            <a:r>
              <a:rPr lang="en-GB" sz="2200" dirty="0"/>
              <a:t> </a:t>
            </a:r>
            <a:r>
              <a:rPr lang="ru-RU" sz="2200" dirty="0" err="1"/>
              <a:t>передається</a:t>
            </a:r>
            <a:r>
              <a:rPr lang="ru-RU" sz="2200" dirty="0"/>
              <a:t> список </a:t>
            </a:r>
            <a:r>
              <a:rPr lang="ru-RU" sz="2200" dirty="0" err="1"/>
              <a:t>аргументів</a:t>
            </a:r>
            <a:r>
              <a:rPr lang="ru-RU" sz="2200" dirty="0"/>
              <a:t>, </a:t>
            </a:r>
            <a:r>
              <a:rPr lang="ru-RU" sz="2200" dirty="0" err="1"/>
              <a:t>розділених</a:t>
            </a:r>
            <a:r>
              <a:rPr lang="ru-RU" sz="2200" dirty="0"/>
              <a:t> комою,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чого</a:t>
            </a:r>
            <a:r>
              <a:rPr lang="ru-RU" sz="2200" dirty="0"/>
              <a:t> над </a:t>
            </a:r>
            <a:r>
              <a:rPr lang="ru-RU" sz="2200" dirty="0" err="1"/>
              <a:t>переданими</a:t>
            </a:r>
            <a:r>
              <a:rPr lang="ru-RU" sz="2200" dirty="0"/>
              <a:t> аргументами </a:t>
            </a:r>
            <a:r>
              <a:rPr lang="ru-RU" sz="2200" dirty="0" err="1"/>
              <a:t>виконується</a:t>
            </a:r>
            <a:r>
              <a:rPr lang="ru-RU" sz="2200" dirty="0"/>
              <a:t> </a:t>
            </a:r>
            <a:r>
              <a:rPr lang="en-GB" sz="2200" i="1" dirty="0"/>
              <a:t>expression</a:t>
            </a:r>
            <a:r>
              <a:rPr lang="en-GB" sz="2200" dirty="0"/>
              <a:t>. </a:t>
            </a:r>
            <a:endParaRPr lang="uk-UA" sz="2200" dirty="0" smtClean="0"/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присвоїти</a:t>
            </a:r>
            <a:r>
              <a:rPr lang="ru-RU" sz="2200" dirty="0" smtClean="0"/>
              <a:t> </a:t>
            </a:r>
            <a:r>
              <a:rPr lang="en-GB" sz="2200" b="1" dirty="0">
                <a:solidFill>
                  <a:srgbClr val="0000CC"/>
                </a:solidFill>
              </a:rPr>
              <a:t>lambda-</a:t>
            </a:r>
            <a:r>
              <a:rPr lang="ru-RU" sz="2200" dirty="0" err="1"/>
              <a:t>функцію</a:t>
            </a:r>
            <a:r>
              <a:rPr lang="ru-RU" sz="2200" dirty="0"/>
              <a:t> </a:t>
            </a:r>
            <a:r>
              <a:rPr lang="ru-RU" sz="2200" b="1" dirty="0" err="1" smtClean="0"/>
              <a:t>змінній</a:t>
            </a:r>
            <a:r>
              <a:rPr lang="ru-RU" sz="2200" dirty="0" smtClean="0"/>
              <a:t>, </a:t>
            </a:r>
            <a:r>
              <a:rPr lang="ru-RU" sz="2200" dirty="0"/>
              <a:t>то </a:t>
            </a:r>
            <a:r>
              <a:rPr lang="ru-RU" sz="2200" dirty="0" err="1"/>
              <a:t>отримаємо</a:t>
            </a:r>
            <a:r>
              <a:rPr lang="ru-RU" sz="2200" dirty="0"/>
              <a:t> </a:t>
            </a:r>
            <a:r>
              <a:rPr lang="ru-RU" sz="2200" dirty="0" err="1"/>
              <a:t>поведінку</a:t>
            </a:r>
            <a:r>
              <a:rPr lang="ru-RU" sz="2200" dirty="0"/>
              <a:t> як у </a:t>
            </a:r>
            <a:r>
              <a:rPr lang="ru-RU" sz="2200" dirty="0" err="1" smtClean="0"/>
              <a:t>звичайної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76" y="4745383"/>
            <a:ext cx="4783931" cy="1785257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62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575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100" y="940469"/>
            <a:ext cx="9105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map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 smtClean="0"/>
              <a:t>застосовує</a:t>
            </a:r>
            <a:r>
              <a:rPr lang="ru-RU" sz="2200" dirty="0" smtClean="0"/>
              <a:t> </a:t>
            </a:r>
            <a:r>
              <a:rPr lang="ru-RU" sz="2200" dirty="0" err="1"/>
              <a:t>зазначену</a:t>
            </a:r>
            <a:r>
              <a:rPr lang="ru-RU" sz="2200" dirty="0"/>
              <a:t> </a:t>
            </a:r>
            <a:r>
              <a:rPr lang="ru-RU" sz="2200" dirty="0" err="1"/>
              <a:t>функцію</a:t>
            </a:r>
            <a:r>
              <a:rPr lang="ru-RU" sz="2200" dirty="0"/>
              <a:t> до кожного </a:t>
            </a:r>
            <a:r>
              <a:rPr lang="ru-RU" sz="2200" dirty="0" err="1"/>
              <a:t>елементу</a:t>
            </a:r>
            <a:r>
              <a:rPr lang="ru-RU" sz="2200" dirty="0"/>
              <a:t> </a:t>
            </a:r>
            <a:r>
              <a:rPr lang="ru-RU" sz="2200" dirty="0" err="1"/>
              <a:t>об'єкту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В </a:t>
            </a:r>
            <a:r>
              <a:rPr lang="ru-RU" sz="2200" dirty="0" err="1"/>
              <a:t>результаті</a:t>
            </a:r>
            <a:r>
              <a:rPr lang="ru-RU" sz="2200" dirty="0"/>
              <a:t> </a:t>
            </a:r>
            <a:r>
              <a:rPr lang="ru-RU" sz="2200" dirty="0" err="1"/>
              <a:t>отримаємо</a:t>
            </a:r>
            <a:r>
              <a:rPr lang="ru-RU" sz="2200" dirty="0"/>
              <a:t> список з </a:t>
            </a:r>
            <a:r>
              <a:rPr lang="ru-RU" sz="2200" dirty="0" err="1"/>
              <a:t>модифікованих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вихідного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200" y="140772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Функція</a:t>
            </a:r>
            <a:r>
              <a:rPr lang="ru-RU" sz="3600" b="1" dirty="0" smtClean="0"/>
              <a:t>  </a:t>
            </a:r>
            <a:r>
              <a:rPr lang="ru-RU" sz="3600" b="1" dirty="0" err="1" smtClean="0"/>
              <a:t>map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200" y="2509705"/>
            <a:ext cx="906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Приклад. </a:t>
            </a:r>
            <a:r>
              <a:rPr lang="ru-RU" sz="2200" dirty="0" err="1" smtClean="0">
                <a:solidFill>
                  <a:srgbClr val="008000"/>
                </a:solidFill>
              </a:rPr>
              <a:t>Вирішимо</a:t>
            </a:r>
            <a:r>
              <a:rPr lang="ru-RU" sz="2200" dirty="0" smtClean="0">
                <a:solidFill>
                  <a:srgbClr val="008000"/>
                </a:solidFill>
              </a:rPr>
              <a:t> </a:t>
            </a:r>
            <a:r>
              <a:rPr lang="ru-RU" sz="2200" dirty="0">
                <a:solidFill>
                  <a:srgbClr val="008000"/>
                </a:solidFill>
              </a:rPr>
              <a:t>задачу </a:t>
            </a:r>
            <a:r>
              <a:rPr lang="ru-RU" sz="2200" dirty="0" err="1">
                <a:solidFill>
                  <a:srgbClr val="008000"/>
                </a:solidFill>
              </a:rPr>
              <a:t>зведення</a:t>
            </a:r>
            <a:r>
              <a:rPr lang="ru-RU" sz="2200" dirty="0">
                <a:solidFill>
                  <a:srgbClr val="008000"/>
                </a:solidFill>
              </a:rPr>
              <a:t> в квадрат </a:t>
            </a:r>
            <a:r>
              <a:rPr lang="ru-RU" sz="2200" dirty="0" err="1">
                <a:solidFill>
                  <a:srgbClr val="008000"/>
                </a:solidFill>
              </a:rPr>
              <a:t>всіх</a:t>
            </a:r>
            <a:r>
              <a:rPr lang="ru-RU" sz="2200" dirty="0">
                <a:solidFill>
                  <a:srgbClr val="008000"/>
                </a:solidFill>
              </a:rPr>
              <a:t> </a:t>
            </a:r>
            <a:r>
              <a:rPr lang="ru-RU" sz="2200" dirty="0" err="1">
                <a:solidFill>
                  <a:srgbClr val="008000"/>
                </a:solidFill>
              </a:rPr>
              <a:t>елементів</a:t>
            </a:r>
            <a:r>
              <a:rPr lang="ru-RU" sz="2200" dirty="0">
                <a:solidFill>
                  <a:srgbClr val="008000"/>
                </a:solidFill>
              </a:rPr>
              <a:t> списку з </a:t>
            </a:r>
            <a:r>
              <a:rPr lang="ru-RU" sz="2200" dirty="0" err="1">
                <a:solidFill>
                  <a:srgbClr val="008000"/>
                </a:solidFill>
              </a:rPr>
              <a:t>використанням</a:t>
            </a:r>
            <a:r>
              <a:rPr lang="ru-RU" sz="2200" dirty="0">
                <a:solidFill>
                  <a:srgbClr val="008000"/>
                </a:solidFill>
              </a:rPr>
              <a:t> циклу </a:t>
            </a:r>
            <a:r>
              <a:rPr lang="ru-RU" sz="2200" dirty="0" err="1">
                <a:solidFill>
                  <a:srgbClr val="008000"/>
                </a:solidFill>
              </a:rPr>
              <a:t>for</a:t>
            </a:r>
            <a:r>
              <a:rPr lang="ru-RU" sz="2200" dirty="0">
                <a:solidFill>
                  <a:srgbClr val="008000"/>
                </a:solidFill>
              </a:rPr>
              <a:t>.</a:t>
            </a:r>
            <a:endParaRPr lang="ru-RU" sz="2200" dirty="0">
              <a:solidFill>
                <a:srgbClr val="008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9146"/>
            <a:ext cx="6634038" cy="31824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85" y="4155786"/>
            <a:ext cx="3989615" cy="2305826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63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067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211" y="1019352"/>
            <a:ext cx="9032789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dirty="0" smtClean="0"/>
              <a:t>Розробити </a:t>
            </a:r>
            <a:r>
              <a:rPr lang="uk-UA" dirty="0"/>
              <a:t>та намалювати в конспектах алгоритм задачі визначення  типу </a:t>
            </a:r>
            <a:r>
              <a:rPr lang="uk-UA" dirty="0" smtClean="0"/>
              <a:t>трикутника (прямокутний, рівнобедрений, рівносторонній, різносторонній, не існує) </a:t>
            </a:r>
            <a:r>
              <a:rPr lang="uk-UA" dirty="0"/>
              <a:t>за довжинами його </a:t>
            </a:r>
            <a:r>
              <a:rPr lang="uk-UA" dirty="0" smtClean="0"/>
              <a:t>сторін.</a:t>
            </a:r>
            <a:endParaRPr lang="ru-RU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dirty="0" smtClean="0"/>
              <a:t>Намалювати алгоритм </a:t>
            </a:r>
            <a:r>
              <a:rPr lang="uk-UA" dirty="0" err="1" smtClean="0"/>
              <a:t>бульбашкового</a:t>
            </a:r>
            <a:r>
              <a:rPr lang="uk-UA" dirty="0" smtClean="0"/>
              <a:t> </a:t>
            </a:r>
            <a:r>
              <a:rPr lang="uk-UA" dirty="0"/>
              <a:t>сортування </a:t>
            </a:r>
            <a:r>
              <a:rPr lang="uk-UA" dirty="0" smtClean="0"/>
              <a:t>за відео, що в лекції</a:t>
            </a:r>
            <a:r>
              <a:rPr lang="uk-UA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dirty="0" smtClean="0"/>
              <a:t>Ввести з клавіатури натуральне число та визначити, чи є воно парним.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dirty="0" smtClean="0"/>
              <a:t>Задати дійсні додатні </a:t>
            </a:r>
            <a:r>
              <a:rPr lang="uk-UA" dirty="0"/>
              <a:t>числа </a:t>
            </a:r>
            <a:r>
              <a:rPr lang="en-GB" dirty="0"/>
              <a:t>a, b, c, d. </a:t>
            </a:r>
            <a:r>
              <a:rPr lang="uk-UA" dirty="0" smtClean="0"/>
              <a:t>Визначити, </a:t>
            </a:r>
            <a:r>
              <a:rPr lang="uk-UA" dirty="0"/>
              <a:t>чи </a:t>
            </a:r>
            <a:r>
              <a:rPr lang="uk-UA" dirty="0" smtClean="0"/>
              <a:t>може прямокутник </a:t>
            </a:r>
            <a:r>
              <a:rPr lang="uk-UA" dirty="0"/>
              <a:t>зі сторонами </a:t>
            </a:r>
            <a:r>
              <a:rPr lang="en-GB" dirty="0"/>
              <a:t>a, b </a:t>
            </a:r>
            <a:r>
              <a:rPr lang="uk-UA" dirty="0"/>
              <a:t>вміститися всередині прямокутника зі сторонами </a:t>
            </a:r>
            <a:r>
              <a:rPr lang="en-GB" dirty="0"/>
              <a:t>c, d </a:t>
            </a:r>
            <a:r>
              <a:rPr lang="uk-UA" dirty="0"/>
              <a:t>так, щоб кожна сторона внутрішнього прямокутника </a:t>
            </a:r>
            <a:r>
              <a:rPr lang="uk-UA" dirty="0" smtClean="0"/>
              <a:t>була паралельна </a:t>
            </a:r>
            <a:r>
              <a:rPr lang="uk-UA" dirty="0"/>
              <a:t>або перпендикулярна стороні зовнішнього прямокутника. </a:t>
            </a:r>
            <a:endParaRPr lang="en-US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dirty="0"/>
              <a:t>Задана </a:t>
            </a:r>
            <a:r>
              <a:rPr lang="uk-UA" dirty="0"/>
              <a:t>послідовність цілих чисел, що закінчується нулем. </a:t>
            </a:r>
            <a:r>
              <a:rPr lang="uk-UA" dirty="0"/>
              <a:t>Знайти: </a:t>
            </a:r>
            <a:r>
              <a:rPr lang="uk-UA" dirty="0" smtClean="0"/>
              <a:t>суму </a:t>
            </a:r>
            <a:r>
              <a:rPr lang="uk-UA" dirty="0"/>
              <a:t>всіх чисел послідовності; </a:t>
            </a:r>
            <a:r>
              <a:rPr lang="uk-UA" dirty="0" smtClean="0"/>
              <a:t>кількість </a:t>
            </a:r>
            <a:r>
              <a:rPr lang="uk-UA" dirty="0"/>
              <a:t>всіх чисел </a:t>
            </a:r>
            <a:r>
              <a:rPr lang="uk-UA" dirty="0" smtClean="0"/>
              <a:t>послідовності</a:t>
            </a:r>
            <a:r>
              <a:rPr lang="en-US" dirty="0" smtClean="0"/>
              <a:t>;</a:t>
            </a:r>
            <a:r>
              <a:rPr lang="uk-UA" dirty="0" smtClean="0"/>
              <a:t> числа</a:t>
            </a:r>
            <a:r>
              <a:rPr lang="uk-UA" dirty="0"/>
              <a:t>, що кратні введеному з </a:t>
            </a:r>
            <a:r>
              <a:rPr lang="uk-UA" dirty="0" smtClean="0"/>
              <a:t>клавіатури</a:t>
            </a:r>
            <a:r>
              <a:rPr lang="en-US" dirty="0" smtClean="0"/>
              <a:t>.</a:t>
            </a:r>
            <a:endParaRPr lang="ru-RU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dirty="0"/>
              <a:t>Задана </a:t>
            </a:r>
            <a:r>
              <a:rPr lang="uk-UA" dirty="0"/>
              <a:t>послідовність додатних та від’ємних цілих чисел. </a:t>
            </a:r>
            <a:r>
              <a:rPr lang="uk-UA" dirty="0"/>
              <a:t>Знайти: </a:t>
            </a:r>
            <a:r>
              <a:rPr lang="uk-UA" dirty="0" smtClean="0"/>
              <a:t>суму </a:t>
            </a:r>
            <a:r>
              <a:rPr lang="uk-UA" dirty="0"/>
              <a:t>всіх додатних чисел послідовності; </a:t>
            </a:r>
            <a:r>
              <a:rPr lang="uk-UA" dirty="0" smtClean="0"/>
              <a:t>кількість </a:t>
            </a:r>
            <a:r>
              <a:rPr lang="uk-UA" dirty="0"/>
              <a:t>всіх від’ємних чисел </a:t>
            </a:r>
            <a:r>
              <a:rPr lang="uk-UA" dirty="0" smtClean="0"/>
              <a:t>послідовності</a:t>
            </a:r>
            <a:r>
              <a:rPr lang="en-US" dirty="0" smtClean="0"/>
              <a:t>; </a:t>
            </a:r>
            <a:r>
              <a:rPr lang="uk-UA" dirty="0" smtClean="0"/>
              <a:t>середнє </a:t>
            </a:r>
            <a:r>
              <a:rPr lang="uk-UA" dirty="0"/>
              <a:t>арифметичне додатних парних </a:t>
            </a:r>
            <a:r>
              <a:rPr lang="uk-UA" dirty="0" smtClean="0"/>
              <a:t>чисел</a:t>
            </a:r>
            <a:r>
              <a:rPr lang="en-US" dirty="0" smtClean="0"/>
              <a:t>.</a:t>
            </a:r>
            <a:endParaRPr lang="ru-RU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dirty="0"/>
              <a:t>Задати </a:t>
            </a:r>
            <a:r>
              <a:rPr lang="uk-UA" dirty="0"/>
              <a:t>з клавіатури два числа  А, В (</a:t>
            </a:r>
            <a:r>
              <a:rPr lang="en-US" dirty="0"/>
              <a:t>A</a:t>
            </a:r>
            <a:r>
              <a:rPr lang="ru-RU" dirty="0"/>
              <a:t>&lt;</a:t>
            </a:r>
            <a:r>
              <a:rPr lang="en-US" dirty="0"/>
              <a:t>B</a:t>
            </a:r>
            <a:r>
              <a:rPr lang="uk-UA" dirty="0"/>
              <a:t>). </a:t>
            </a:r>
            <a:r>
              <a:rPr lang="uk-UA" dirty="0" smtClean="0"/>
              <a:t>Знайти:</a:t>
            </a:r>
            <a:r>
              <a:rPr lang="en-US" dirty="0" smtClean="0"/>
              <a:t> </a:t>
            </a:r>
            <a:r>
              <a:rPr lang="uk-UA" dirty="0" smtClean="0"/>
              <a:t>суму </a:t>
            </a:r>
            <a:r>
              <a:rPr lang="uk-UA" dirty="0"/>
              <a:t>квадратів всіх цілих чисел від А до В включно; </a:t>
            </a:r>
            <a:r>
              <a:rPr lang="uk-UA" dirty="0" smtClean="0"/>
              <a:t>кількість </a:t>
            </a:r>
            <a:r>
              <a:rPr lang="uk-UA" dirty="0"/>
              <a:t>всіх </a:t>
            </a:r>
            <a:r>
              <a:rPr lang="ru-RU" dirty="0" err="1"/>
              <a:t>непарних</a:t>
            </a:r>
            <a:r>
              <a:rPr lang="ru-RU" dirty="0"/>
              <a:t> </a:t>
            </a:r>
            <a:r>
              <a:rPr lang="uk-UA" dirty="0"/>
              <a:t>чисел від А до В </a:t>
            </a:r>
            <a:r>
              <a:rPr lang="uk-UA" dirty="0" smtClean="0"/>
              <a:t>включно</a:t>
            </a:r>
            <a:r>
              <a:rPr lang="en-US" dirty="0" smtClean="0"/>
              <a:t>; </a:t>
            </a:r>
            <a:r>
              <a:rPr lang="uk-UA" dirty="0" smtClean="0"/>
              <a:t>найменший </a:t>
            </a:r>
            <a:r>
              <a:rPr lang="uk-UA" dirty="0"/>
              <a:t>спільний дільник чисел А, </a:t>
            </a:r>
            <a:r>
              <a:rPr lang="uk-UA" dirty="0" smtClean="0"/>
              <a:t>В.</a:t>
            </a:r>
            <a:endParaRPr lang="ru-RU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uk-UA" dirty="0" smtClean="0"/>
          </a:p>
          <a:p>
            <a:pPr>
              <a:spcAft>
                <a:spcPts val="600"/>
              </a:spcAft>
            </a:pPr>
            <a:endParaRPr lang="uk-UA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uk-UA" dirty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uk-UA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64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Критерії оцінювання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43059"/>
              </p:ext>
            </p:extLst>
          </p:nvPr>
        </p:nvGraphicFramePr>
        <p:xfrm>
          <a:off x="881743" y="1397000"/>
          <a:ext cx="73260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043"/>
                <a:gridCol w="3663043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Вид семестрової роботи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Максимальний бал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Лабораторні роботи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СРС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Індивідуальна творча робота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Разом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0" dirty="0" smtClean="0">
                          <a:solidFill>
                            <a:srgbClr val="0000CC"/>
                          </a:solidFill>
                        </a:rPr>
                        <a:t>Екзамен </a:t>
                      </a:r>
                      <a:endParaRPr lang="ru-RU" sz="2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0" dirty="0" smtClean="0">
                          <a:solidFill>
                            <a:srgbClr val="0000CC"/>
                          </a:solidFill>
                        </a:rPr>
                        <a:t>40</a:t>
                      </a:r>
                      <a:endParaRPr lang="ru-RU" sz="2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Разом </a:t>
                      </a:r>
                      <a:r>
                        <a:rPr lang="uk-UA" sz="2400" b="1" smtClean="0">
                          <a:solidFill>
                            <a:srgbClr val="FF0000"/>
                          </a:solidFill>
                        </a:rPr>
                        <a:t>за семестр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1367644" y="11247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https://www.youtube.com/watch?v=5JMInXAtnQg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0" y="16808"/>
            <a:ext cx="9144000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Відеодемонстрація</a:t>
            </a:r>
            <a:r>
              <a:rPr lang="ru-RU" sz="3200" b="1" dirty="0"/>
              <a:t> </a:t>
            </a:r>
            <a:r>
              <a:rPr lang="ru-RU" sz="3200" b="1" dirty="0" smtClean="0"/>
              <a:t>алгоритму </a:t>
            </a:r>
            <a:br>
              <a:rPr lang="ru-RU" sz="3200" b="1" dirty="0" smtClean="0"/>
            </a:br>
            <a:r>
              <a:rPr lang="ru-RU" sz="3200" b="1" dirty="0" smtClean="0"/>
              <a:t>«</a:t>
            </a:r>
            <a:r>
              <a:rPr lang="ru-RU" sz="3200" b="1" dirty="0" err="1" smtClean="0"/>
              <a:t>Бульбашкове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сортування</a:t>
            </a:r>
            <a:r>
              <a:rPr lang="ru-RU" sz="3200" b="1" dirty="0" smtClean="0"/>
              <a:t>» </a:t>
            </a:r>
            <a:endParaRPr lang="ru-RU" sz="3200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8" y="1700808"/>
            <a:ext cx="7992888" cy="4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7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1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543" y="1611086"/>
            <a:ext cx="7587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b="1" dirty="0" smtClean="0"/>
              <a:t>Лінійна структура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b="1" dirty="0" smtClean="0"/>
              <a:t>Структура розгалуження</a:t>
            </a:r>
          </a:p>
          <a:p>
            <a:pPr lvl="2"/>
            <a:r>
              <a:rPr lang="en-US" sz="2400" b="1" dirty="0" smtClean="0"/>
              <a:t>2.1. </a:t>
            </a:r>
            <a:r>
              <a:rPr lang="uk-UA" sz="2400" b="1" dirty="0" err="1" smtClean="0"/>
              <a:t>Двоальтернативне</a:t>
            </a:r>
            <a:r>
              <a:rPr lang="uk-UA" sz="2400" b="1" dirty="0" smtClean="0"/>
              <a:t> </a:t>
            </a:r>
            <a:r>
              <a:rPr lang="uk-UA" sz="2400" b="1" dirty="0" smtClean="0"/>
              <a:t>розгалуження</a:t>
            </a:r>
          </a:p>
          <a:p>
            <a:pPr lvl="2"/>
            <a:r>
              <a:rPr lang="en-US" sz="2400" b="1" dirty="0" smtClean="0"/>
              <a:t>2.2. </a:t>
            </a:r>
            <a:r>
              <a:rPr lang="uk-UA" sz="2400" b="1" dirty="0" err="1" smtClean="0"/>
              <a:t>Мультиальтернативне</a:t>
            </a:r>
            <a:r>
              <a:rPr lang="uk-UA" sz="2400" b="1" dirty="0" smtClean="0"/>
              <a:t> </a:t>
            </a:r>
            <a:r>
              <a:rPr lang="uk-UA" sz="2400" b="1" dirty="0" smtClean="0"/>
              <a:t>розгалуження</a:t>
            </a: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r>
              <a:rPr lang="uk-UA" sz="2400" b="1" dirty="0" smtClean="0"/>
              <a:t>Алгоритмічна </a:t>
            </a:r>
            <a:r>
              <a:rPr lang="uk-UA" sz="2400" b="1" dirty="0"/>
              <a:t>структура </a:t>
            </a:r>
            <a:r>
              <a:rPr lang="uk-UA" sz="2400" b="1" dirty="0" smtClean="0"/>
              <a:t>повторення</a:t>
            </a:r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8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80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453027"/>
            <a:ext cx="893783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</a:t>
            </a:r>
            <a:r>
              <a:rPr lang="uk-UA" sz="2400" dirty="0" smtClean="0">
                <a:latin typeface="Arial" charset="0"/>
              </a:rPr>
              <a:t>послідовно виконувати сценарій дій, називається </a:t>
            </a:r>
            <a:r>
              <a:rPr lang="uk-UA" sz="2400" b="1" dirty="0" smtClean="0">
                <a:latin typeface="Arial" charset="0"/>
              </a:rPr>
              <a:t>послідовною (лінійною) базовою структурою</a:t>
            </a:r>
            <a:r>
              <a:rPr lang="uk-UA" sz="2400" dirty="0" smtClean="0">
                <a:latin typeface="Arial" charset="0"/>
              </a:rPr>
              <a:t>.</a:t>
            </a:r>
          </a:p>
          <a:p>
            <a:pPr eaLnBrk="1" hangingPunct="1"/>
            <a:endParaRPr lang="uk-UA" sz="2400" dirty="0" smtClean="0">
              <a:solidFill>
                <a:srgbClr val="006600"/>
              </a:solidFill>
              <a:latin typeface="Arial" charset="0"/>
              <a:hlinkClick r:id="" action="ppaction://hlinkshowjump?jump=nextslide"/>
            </a:endParaRPr>
          </a:p>
          <a:p>
            <a:pPr algn="ctr" eaLnBrk="1" hangingPunct="1"/>
            <a:r>
              <a:rPr lang="uk-UA" sz="2400" dirty="0" smtClean="0">
                <a:solidFill>
                  <a:srgbClr val="006600"/>
                </a:solidFill>
                <a:latin typeface="Arial" charset="0"/>
                <a:hlinkClick r:id="" action="ppaction://hlinkshowjump?jump=nextslide"/>
              </a:rPr>
              <a:t>Приклад 1 послідовної базової логічної структури</a:t>
            </a:r>
            <a:endParaRPr lang="uk-UA" sz="2400" dirty="0" smtClean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Сам алгоритм будь-якої задачі – це послідовність базових логічних структур. </a:t>
            </a:r>
            <a:endParaRPr lang="ru-RU" sz="2400" dirty="0"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9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</TotalTime>
  <Words>3559</Words>
  <Application>Microsoft Office PowerPoint</Application>
  <PresentationFormat>Экран (4:3)</PresentationFormat>
  <Paragraphs>603</Paragraphs>
  <Slides>65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Times New Roman</vt:lpstr>
      <vt:lpstr>Wingdings</vt:lpstr>
      <vt:lpstr>1_Тема Office</vt:lpstr>
      <vt:lpstr>CorelDRAW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Поняття алгоритму та вимоги до нього</vt:lpstr>
      <vt:lpstr>Властивості алгоритму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169</cp:revision>
  <dcterms:created xsi:type="dcterms:W3CDTF">2019-08-18T18:50:23Z</dcterms:created>
  <dcterms:modified xsi:type="dcterms:W3CDTF">2019-09-24T22:10:33Z</dcterms:modified>
</cp:coreProperties>
</file>