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6" r:id="rId2"/>
    <p:sldId id="256" r:id="rId3"/>
    <p:sldId id="257" r:id="rId4"/>
    <p:sldId id="258" r:id="rId5"/>
    <p:sldId id="269" r:id="rId6"/>
    <p:sldId id="301" r:id="rId7"/>
    <p:sldId id="260" r:id="rId8"/>
    <p:sldId id="261" r:id="rId9"/>
    <p:sldId id="262" r:id="rId10"/>
    <p:sldId id="267" r:id="rId11"/>
    <p:sldId id="270" r:id="rId12"/>
    <p:sldId id="264" r:id="rId13"/>
    <p:sldId id="265" r:id="rId14"/>
    <p:sldId id="294" r:id="rId15"/>
    <p:sldId id="271" r:id="rId16"/>
    <p:sldId id="272" r:id="rId17"/>
    <p:sldId id="273" r:id="rId18"/>
    <p:sldId id="296" r:id="rId19"/>
    <p:sldId id="295" r:id="rId20"/>
    <p:sldId id="274" r:id="rId21"/>
    <p:sldId id="297" r:id="rId22"/>
    <p:sldId id="275" r:id="rId23"/>
    <p:sldId id="276" r:id="rId24"/>
    <p:sldId id="277" r:id="rId25"/>
    <p:sldId id="279" r:id="rId26"/>
    <p:sldId id="298" r:id="rId27"/>
    <p:sldId id="30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CE04F-A049-4A4C-9D89-850365E90209}" type="datetimeFigureOut">
              <a:rPr lang="uk-UA" smtClean="0"/>
              <a:t>11.10.2019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9184B-7DC2-4B02-BA03-5DF6C7E9805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576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 userDrawn="1"/>
        </p:nvSpPr>
        <p:spPr>
          <a:xfrm>
            <a:off x="0" y="764704"/>
            <a:ext cx="9143999" cy="580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>
            <a:off x="1670201" y="6557492"/>
            <a:ext cx="513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latin typeface="+mn-lt"/>
              </a:rPr>
              <a:t>Т.В. </a:t>
            </a:r>
            <a:r>
              <a:rPr lang="uk-UA" sz="1200" dirty="0" err="1" smtClean="0">
                <a:latin typeface="+mn-lt"/>
              </a:rPr>
              <a:t>Ковалюк</a:t>
            </a:r>
            <a:r>
              <a:rPr lang="uk-UA" sz="1200" dirty="0" smtClean="0">
                <a:latin typeface="+mn-lt"/>
              </a:rPr>
              <a:t>. Компонентне та аспектне-орієнтоване</a:t>
            </a:r>
            <a:r>
              <a:rPr lang="uk-UA" sz="1200" baseline="0" dirty="0" smtClean="0">
                <a:latin typeface="+mn-lt"/>
              </a:rPr>
              <a:t> програмування</a:t>
            </a:r>
            <a:endParaRPr lang="uk-UA" sz="1200" dirty="0">
              <a:latin typeface="+mn-lt"/>
            </a:endParaRPr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8450323" y="6565346"/>
            <a:ext cx="683568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FAFC4FA-C0CC-4020-8DF7-F412617EE277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624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3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 userDrawn="1"/>
        </p:nvSpPr>
        <p:spPr>
          <a:xfrm>
            <a:off x="107504" y="764704"/>
            <a:ext cx="8856984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 userDrawn="1"/>
        </p:nvSpPr>
        <p:spPr>
          <a:xfrm>
            <a:off x="1907704" y="6589048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err="1" smtClean="0"/>
              <a:t>Ковалюк</a:t>
            </a:r>
            <a:r>
              <a:rPr lang="uk-UA" sz="1200" dirty="0" smtClean="0"/>
              <a:t> Т.В. Компонентне та</a:t>
            </a:r>
            <a:r>
              <a:rPr lang="uk-UA" sz="1200" baseline="0" dirty="0" smtClean="0"/>
              <a:t> </a:t>
            </a:r>
            <a:r>
              <a:rPr lang="uk-UA" sz="1200" baseline="0" dirty="0" err="1" smtClean="0"/>
              <a:t>аспектно</a:t>
            </a:r>
            <a:r>
              <a:rPr lang="uk-UA" sz="1200" baseline="0" dirty="0" smtClean="0"/>
              <a:t>-орієнтоване програмування. НАУКМА 2019</a:t>
            </a:r>
            <a:endParaRPr lang="uk-UA" sz="1200" dirty="0"/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8513712" y="6513492"/>
            <a:ext cx="450776" cy="348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B0D7AF-B938-4225-A8CE-49ACEE03256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2F23-DB6E-49FB-B76E-E5CFA4081D6B}" type="datetime1">
              <a:rPr lang="ru-RU" smtClean="0"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D7AF-B938-4225-A8CE-49ACEE03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832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208767" y="476672"/>
            <a:ext cx="656557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Лекція</a:t>
            </a:r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 3.</a:t>
            </a:r>
          </a:p>
          <a:p>
            <a:pPr algn="ctr"/>
            <a:r>
              <a:rPr lang="uk-UA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О</a:t>
            </a:r>
            <a:r>
              <a:rPr lang="ru-RU" sz="4000" b="1" dirty="0" err="1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гляд</a:t>
            </a:r>
            <a:r>
              <a:rPr lang="ru-RU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технологій</a:t>
            </a:r>
            <a:endParaRPr lang="ru-RU" sz="4000" b="1" dirty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для 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кроссплатформних</a:t>
            </a:r>
            <a:endParaRPr lang="ru-RU" sz="4000" b="1" dirty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(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Компонентних</a:t>
            </a:r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) 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додатків</a:t>
            </a:r>
            <a:endParaRPr lang="ru-RU" sz="4000" b="1" dirty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3233" y="5186063"/>
            <a:ext cx="545386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/>
              <a:t>Ковалюк</a:t>
            </a:r>
            <a:r>
              <a:rPr lang="ru-RU" sz="2400" b="1" dirty="0" smtClean="0"/>
              <a:t> Т.В.</a:t>
            </a:r>
            <a:r>
              <a:rPr lang="en-US" sz="2400" b="1" dirty="0"/>
              <a:t>,</a:t>
            </a:r>
            <a:r>
              <a:rPr lang="ru-RU" sz="2400" b="1" dirty="0" smtClean="0"/>
              <a:t> </a:t>
            </a:r>
          </a:p>
          <a:p>
            <a:pPr algn="ctr"/>
            <a:r>
              <a:rPr lang="uk-UA" sz="2400" b="1" dirty="0" smtClean="0"/>
              <a:t>д</a:t>
            </a:r>
            <a:r>
              <a:rPr lang="ru-RU" sz="2400" b="1" dirty="0" err="1" smtClean="0"/>
              <a:t>оцент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кафедри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інформатики</a:t>
            </a:r>
            <a:r>
              <a:rPr lang="ru-RU" sz="2400" b="1" dirty="0" smtClean="0"/>
              <a:t> НАУКМА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218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6207" y="49791"/>
            <a:ext cx="6111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Технології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COM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DCOM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і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NET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19092"/>
            <a:ext cx="81186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C00000"/>
                </a:solidFill>
              </a:rPr>
              <a:t>COM (Component Object Model) - </a:t>
            </a:r>
            <a:r>
              <a:rPr lang="uk-UA" sz="2200" dirty="0"/>
              <a:t>це стандарт </a:t>
            </a:r>
            <a:r>
              <a:rPr lang="pt-BR" sz="2200" dirty="0"/>
              <a:t>Microsoft, </a:t>
            </a:r>
            <a:r>
              <a:rPr lang="uk-UA" sz="2200" dirty="0"/>
              <a:t>що визначає структуру і взаємодію компонентів програмного забезпечення в сучасних операційних системах </a:t>
            </a:r>
            <a:r>
              <a:rPr lang="pt-BR" sz="2200" dirty="0"/>
              <a:t>MS Windows.</a:t>
            </a:r>
          </a:p>
          <a:p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Архітектура сучасних </a:t>
            </a:r>
            <a:r>
              <a:rPr lang="pt-BR" sz="2200" dirty="0"/>
              <a:t>Windows-</a:t>
            </a:r>
            <a:r>
              <a:rPr lang="uk-UA" sz="2200" dirty="0"/>
              <a:t>додатків заснована на </a:t>
            </a:r>
            <a:r>
              <a:rPr lang="pt-BR" sz="2200" dirty="0"/>
              <a:t>COM.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Компоненти </a:t>
            </a:r>
            <a:r>
              <a:rPr lang="pt-BR" sz="2200" dirty="0"/>
              <a:t>COM </a:t>
            </a:r>
            <a:r>
              <a:rPr lang="uk-UA" sz="2200" dirty="0"/>
              <a:t>мають унікальністю і надають іншим компонентам </a:t>
            </a:r>
            <a:r>
              <a:rPr lang="pt-BR" sz="2200" dirty="0"/>
              <a:t>COM </a:t>
            </a:r>
            <a:r>
              <a:rPr lang="uk-UA" sz="2200" dirty="0"/>
              <a:t>стандартним чином описані інтерфейси, що дозволяють отримати доступ до методів цих компонентів.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200" dirty="0"/>
              <a:t>COM </a:t>
            </a:r>
            <a:r>
              <a:rPr lang="uk-UA" sz="2200" dirty="0"/>
              <a:t>визначає механізм зв'язку тільки між локальними компонентами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894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6207" y="49791"/>
            <a:ext cx="6111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Технології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COM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DCOM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і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NET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www.cs.cmu.edu/%7Eyhase/tech/iStudy_files/image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0" y="1201483"/>
            <a:ext cx="8568952" cy="3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6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4888" y="0"/>
            <a:ext cx="670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Технологія</a:t>
            </a:r>
            <a:r>
              <a:rPr lang="ru-RU" sz="3600" b="1" dirty="0" smtClean="0"/>
              <a:t> </a:t>
            </a:r>
            <a:r>
              <a:rPr lang="en-US" sz="3600" b="1" i="1" dirty="0"/>
              <a:t>Enterprise Java Beans</a:t>
            </a:r>
            <a:endParaRPr lang="ru-RU" sz="3600" b="1" dirty="0"/>
          </a:p>
        </p:txBody>
      </p:sp>
      <p:pic>
        <p:nvPicPr>
          <p:cNvPr id="2050" name="Picture 2" descr="https://encrypted-tbn3.gstatic.com/images?q=tbn:ANd9GcRzmt09RiO-3bEOJGVQgodoHJpuaaVvVqjPTAnBkneSpOLqtF5s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37446"/>
            <a:ext cx="4248472" cy="26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jpeg;base64,/9j/4AAQSkZJRgABAQAAAQABAAD/2wCEAAkGBhQSDxUUDxQWFRUUFBoUFRUQFBgYFhYQFRUXFRUXFRYYJyYeGBkjGRgXHzAgJCcpLCwsFSAxNTAqNSYrLCkBCQoKDgwOGg8PGjUgHCQqKSwpKSw1KSwpKSkpKS8qLCksKSksKSwsLCksKSwpLCksKSksLCwsLCksKSwsKSkpKf/AABEIAJ0BQgMBIgACEQEDEQH/xAAcAAACAgMBAQAAAAAAAAAAAAAABQQGAQIDBwj/xABQEAACAQMBAgcIDgUMAgMBAAABAgMABBESBSEGExUxU5PRFBYiNUFRdLMjMjM0VFVhgYKRkrTS01JxlKGkByQlQmJkc3WjsbLw4eJDY3IX/8QAGQEBAQEBAQEAAAAAAAAAAAAAAAECBAMF/8QAJhEBAQABBQACAwABBQAAAAAAAAECAxESE1EhMRRBYSIEQlKRwf/aAAwDAQACEQMRAD8A9Z2jdzd0RwwtGuqKSRmljZ/c2iUABXTHuhPOeatdN18Ittxx72k58ZI9258Vi9z3fFoxq7lnxqJA1cZbYzjfjNL7ngk5kd0dV415WkUgkEvDJFGw8zrrwT5VA8oFBOE8+M91WmObPEPjPX1tJJcqAWubUA8xNu4B8u4mffUK14NSG14mXi9QeFgdTSDTE8bN7ZVxkIRgZ56lbe4N90yQnWUSNZVYJgMwlVVwCQQBuOfmoOwS7PNPbnG7dbSc/XVhVuiccfbZxnHc0mcc2ccdzZ3Upk4KTrKhgkVI1m4zTqkDacwDSSMhvY43Xf8Ap8+MitIuBciL4DLkIqEB5VDxpNPIUZx4Sg8ah3eVMbwaB5xF309v+yyfnUcRd9Pb/ssn51KjwVlaMLJcOzeDqYSzLkLbNEMaSMeykPny435NONibOaFWV3LgvqXLMxC6EBBLkne4dvpUGvc9309v+yyfnUdz3fT2/wCyyfnU0ooFfc9309v+yyfnUdz3fT2/7LJ+dTSigV9z3fT2/wCyyfnUdz3fTW/7NJ+dTSiggbDu2lt0kkxqYHVoBC5BKnAJJA3ec1PpVwX95x/S9Y1NaAooooCiiigKKKKBNc3U7XRhhaJAsKSkyxPISXeRcDS6YACfLz1skd2eae3Pk3W0nONxHu3PmuLau7puLxq7ji06va6uNnxqx5M0hk4HXEQSOGTjEaUySFmaHDm3lR2Yw4LBpeKfmJ1FifPQWRorsc89v+zSc/N01ZSO7IyJ7cj5LaT86kdpwbuWlcyyeCJlI1u7cascsEikx70T3NyMeWTf5c7rwZuVQqsqluIEauzzeCwjCldAIUgsC+o+FluY4oHDJdjnnt/2aTnPN/8ANW3EXfTQfssn51J7TgtOCheQalAXXqcsEW6aZBvwDhCF3jnXzHFco+CVyYyrXBB0vpCyzHEpiCrIWJBPsgLlTkA82aBxM1yuNVxbDUcDVbuMnzDM+8114i76aD9lk/OqBwl2BLOymIxghGj1SZ3aypJK4ZJF8EZRgObcwzXCPgzccfIz3BKPMr4DuMxiYyaCBjThMJuJBHPQNuJu+mg/ZZPzqwYbvp7f9lk/OpLfcFbpoyq3LbpPB9kkH83CuIwzbyZFd9RON+hd+6mR2JILW5TjC0k3G6XZm3a9QjAz7UAHmAxvNB1PdXwi25s+9pPa+f3bm3jf8ta67kEA3Nrk4IHc75IPNgcfvpdtDYVxM5fEAxFxcSOGOFaWKU8YMFdSCPAxqUnBIwMHOz+DMsUsbKI9KpGrLx0m7RrzgaMPnX5dPmwBQMYWuW9pc2zY59Nu5/2nrEcly3tbm1Pk8G3c7zvHNP8AJXLgrsSW2iCS6TpRVBR2bOgYzpZRpz5gTUG14EGKKLRJmZFRS750+xwzIgQJpIAeUtv348vNQNpEugMme3GBk5tpAABznPHc1bLDdke72/7NJ+dVbi4CzMmm4kV/Y54h4cpws6QY3jG4PE5I80nyUyPBucyseNwhkDeDJLloxcJIFIzhNMStENPOH30DJorsDJnt/wBmk/Ori9zcRywCSSF0mlMZ0QujAcVJICGMjDnQeTy1Ej4NSJLxpkd8HUUMkpDeFOXXQzaPCR41wRjwK3W1aOPZySHLJKFby7xaTjGfk5vmoLHiis0UCibxjD6LP622pvSibxjD6LP622pvQFFFIbrhQVmkjSF34pgrMHjUaiiybgxzjDD99WY2/ES5TH5p9RVe76n+DP1sP4qO+l/g0nWQ/irfVn4x24erDRVe76X+DSdZD+Kjvpf4NJ1kP4qdWfh24erDRVe76X+DSdZD+Kjvpf4NJ1kP4qdWfh24erDRVe76X+DSdZD+Kjvpf4M/Wxfip1Z+Hbh6sNFVrv0VZYknieISsVV2ZGUMMe30k6QdQGTuyRVlzWLLPtuWX5hVwX95x/S9Y1NaVcF/ecf0vWNTWooooooCiiigKKKKBPB4yk9Ei9bPTik8HjKT0SL1s9OKAoooNAUVX5eFREkiJA7iNzGWDxgFgATgMc48IVjvqf4NJ1sP4q3NPK/UYupjLtasNFV7vpf4NJ1kP4qO+l/g0nWQ/iq9WfiduHqw0VXu+l/g0nWQ/io76X+DSdZD+KnVn4duHqw0VXu+p/gz9bD+Kjvpf4NJ1kP4qdWfh24erDRVe76X+DSdZD+KsQcMFM8cU0TxGUHQ7MjIWVlUKxUnSSWAGec7ufGZcMp9xZqY36qxUUUVhsUp217tZ+kn7tcU2pTtr3az9JP3a4oG1FFFAom8Yw+iz+ttqxLcXD3EiQtCqxhPdY3ZiWUsd6uoxzeSszeMYfRZ/W21R77jIrh2jmtlEgTK3GrUCoK5GGG4/qoJPE3nS23US/mUq72bnjZZOOgzK4cjiJMAiNI93snmQH56k8qT/CLH63/HUGLhNO0kq8dZDinCZ1Nhsxo+R4X9vH0TWsbZfhnOSz/JzmglinWOVo2DRvIDEjoQUeNcHUzZzxnyc1dcVmNnmnDySwPojZALcknw3jYlsscD2PH0q638qQwySybkjRpGIGSERSxwPKcCu3TzvH/JwamnLl/j9OOKMUvseEySNCrQTRNO5RBIE5uJM4fKMRpKD9efJWmyuFsNxeyWiJIJIzICWC6SYWVX5jkb2GMgZ31rtxZ6cjPFGKUnhhF7IeKm4uNmTjcJod0mWBwvhahh28oGQDit7bhjaMyo0gSR2dVRskni5HizlRgZaNsAmnbidWXhnijFQLThbazPEsDNJxzmNSsb4VxEJvC1AEAoQQcH6qe9z1eyVLp2fapbT37SgRt6NZ3JKHepJaFTkcx3HFXHgJMz7Ls3clma1hLMxySxjXJJPOaq+0of6Xt/Qrk/6kNWX+T7xRY+iQ+qWuPVu9dujNp/1/6l8F/ecf0vWNTWlXBf3nH9L1jU1rxe4ooooCiiigKKKKBPB4yk9Ei9bPTik8HjKT0SL1s9ODQJFurmWadYWhVYZBGOMjd2OYo5CSVdQPb4xjyV14m86S26iX8yoUhlhnmMc9qolkEmmfUHU8VHHg4YbsIDzeWjlSf4RY/W/wCOg4JwYuQ0jcdB7JIZD7BJuLBRgeyfJUR45Y5zFK0bexCQGJGXndlIIZmz7UeautvwnnYv7NZDRI0e9m36QPCHhcxz+6s24eWdpZJIX9jWMC3ycAMzZbLHnzj5q6NPPLefPw5dXDDa+jB81FKuGPBy4uOI7mcKI3YyKZHj1qUIUZUHOG376hX3B3aMgnUXCqrhuJVTpMeJYmiGsJq9zEqknPOvnrour/HPNL4+1iFGKRnY20zNN/OI1jeROJ0hSUh41S4wU9uI9Q35BJB3VGs9lbVd5tcwjTjtMWtYzIIFnOXUBMb4ubUTk45qds8On+rLijFIYdg7QSVOLmiEXGTs4Y5yJJHaIkFckhSm4EDcaZ8FtnXaQkbQkWSXVuKYwFwPKAv9bURu3AirNXdLpbftLxVW2yS11coxyo2W7AeQMZHyR5jlEOf7I81XfueqjtqLF9d/5Qx/1JameUsXDCyvQNhSlrSBmOS0MZJPOSUUkn56n0u4Oe8rf/Ai9WtMa+e+kKU7a92s/ST92uKbUp217tZ+kn7tcUDaiiigUTeMYfRZ/W21RSbfuyfujic4ixx2jONB5tW/z1Km8Yw+iz+ttqnz7Oic5kjRjzZdFJx+sigXarH+6/6VZ1WP91/0qmcjQdDF1adlKdk7IhM13mGPdcAD2Jebua3OObzk/XQaAQm+Tufive0uridHPxtvjOn5+f5aZyWgZSrAEEEEEZBB3EEHnGKkQbOjQ5jjRCdxKIFJHPg4FdtFbmW02YuG93VnvEsuLEfcsQQOXChceGRp1ZG/Ondz1Mg4OwI4dIkVwXYMo3hpscafpaVz+oU60UaKcv4nBX24IWpkeQ28WuX3RtAy/hBt/wBJVO7nIGc1kcErUOri3j1pq0tp3gyMzvg/KzMf1scU/wBFGiryOBFDwWtkKlIUGhldML7V44xEhXzERqq/qApjxFTNFGj/ALinM4KXtWL+mLb0C69ZBTj+T7xRY+iQ+rWoO1E/pu29BuvWW9MeAgxsuzA8lrEPmCCsW7tybJHBf3nH9L1jU1pVwX95x/S9Y1NaiiiiigKKKKAooooE8HjKT0SL1s9OKTweMpPRIvWz04oKzZtbd03fH8Rq7oXHGlNWnuaDHtt+Of8AfU3VY/3X/SphNs2Jzl442PnZFJ+sitORoOhi6tOyghlrL+6/6VQLZYTfv3PxeO5kzxOnGeNk59PlxXTYOyISbjMMe66kA9iXmAT5KdQWEaZ4tFTPPoQLnHnwN9WXZLN1S21weu5rpZIpYkjiil4ndIJBPLCYhrx4JUMdYI3+TFRNm8FtoqIONvdWh3M2NZ4yPUJIVUkA5BBRsnehxV+CD/oo0D/oq8meKj7M4L3vcN1BeXKzSTKyxOC+I9cejBLeFjVv3ZpTsz+T/aEFvHHBeJHi4eWTQGIMbKgVckb8FWOnSFOvfvr0/SP+ijSP+im5xeePwV2m0kpN8FSSVXQRFg0cQeQsi6lIBKsg82VphsTg/fR3Kvc3QliFukbR+FvnVEDOowAMsGO/J8LyVc9I/wCisaB/0U5HFC4iqZtyL+f3f+TMf9SavQNFUfb6/wBIXn+St62arc90mEWrg57yt/8AAi9WtMaXcHPeVv8A4EXq1pjWHoKU7a92s/ST92uKbUp217tZ+kn7tcUDaiiigUTeMYfRZ/W21N6UTeMYfRZ/W21N6AqocJeD0YuDc8Q04cBJo4hmTUoxHKi5AO7wWGebSf6pzb6KFm7zzua2+Lb3qB+Ojua2+Lb3qB+OvQ8UYrXKs8Y887mtvi296gfjrDQWoGTs68AG8kwAAAc+Tr3V6JioG2Y8wtjG4aiGGQyr4Wk7xz4pypximC1tvi686gfjrPclt8XXnUf+9XqyhKRqrHUVGM4xnG7m3+Su+KcqcY8+7ktvi686j/3o7jtvi686gfjr0HFGKcqcY+fuSdqW+2Wu7KzuDCHISOQDfbPjWmCx05xn5CAa9p4HWzx7PtUlUo6QRqytzqwQAg48oNOMUVloq4L+84/pesamtKuC/vOP6XrGprQFFFFAUUUUBRRRQJ4PGUnokXrZ6cUng8ZSeiRetnpxQFBoooKXt/g7Glw05t3nSY+yLCNUiTAAB1UkZRlABHkIB8pqB3NbfFt71A/HXodGKsysZ4x553NbfFt71A/HR3NbfFt71A/HXoeKMVeVOMedtBajn2deD5TAAP8AnW/clt8XXnUD8dXHbMGqPGVwCCwZSQw5gNxHMSD9GpdshCAMckAAkDGSBvON9OVOMUPuS2+LrzqP/ejuS2+LrzqP/evQcUYpypxjz7uS2+LrzqB+OvN7fYe1re/uJbezuGhmE0Oh8b7aTVpG8nSVyGHyj5TX0TijFS3dZJELYkBS1hRhhlhjUg84ZUUEH5xU2iioopTtr3az9JP3a4ptSnbXu1n6Sfu1xQNqKKKBRN4xh9Fn9bbU3pRN4xh9Fn9bbV0utuaZWjWGaQoAWMSqQNQyBlmG+gZ0ru+E1tFI0ckyK641KScjIBGcc24g/PWnL7fBLn7Ef46r5afj7h+5bnTLIrrhY+YQxRnPh7jlDW8MZldrdmM8rjN5Nz3vxtOnT9/ZWe/G06dPrPZSNb1uMCPHNGxQuONCgFVKqcFWO8F1+uu+s+c/XXRNCWbyua/6nKfFxNe/G06dPrPZUPanCe1eIhZ0JGCF1surHOpYcwIyPnqNrPnP10az5z9dX8aep+VfE+z4VWiRqpuEJA3kljk+Xed9du/G06dPrPZSrWfOfro1nzn66fjT0/Kvhr342nTp+/so78bTp0/f2Uq1nzn66NZ85+un439Pyr4d2fCW2lcJFMjO2SFB3kLvbGefA30zrzLbUhkvreI5AEE86upIdJlMSqynyEZz+47sg3fgptFriwtp5MB5oI5G0jA1OgY4HkGTXNnhxrp08+c3Z4L+84/pesamtKuC/vOP6XrGprWHoKKKKAooooCiiigTweMpPRIvWz04pPB4yk9Ei9bPTigKKUy8IcSOiQTyGNgjGNF0hiivgFmGfBda15fb4Jc/Yj/HQbXHCm2jdkkmRWU4YEnIPPg48uCK078bTp0+s9lV+Izh5j3Lc4kmaRcCP2rBQM+HuO410jvWMhR0ljYKHxKAMoSVyNLHyiujHSxy2+XNnq5Y/wC34PO/G06dPrPZR342nTp9Z7KoHCfh0bVwIozMNEhYo59jkRkQBgPJmRcnyZFcW4dTEXpSOP8Amms4aVtTrG2CcDeMjm3Y+Wr0477bp3Z/fFeNq8JrZ0GidCQwONbqD5DkjG4Zz+tRUm34WWiqF7oU4AGSWJOPKSd9UrhDwqntbeFxEJJJSQUjZyoxE8vgnGo7lxvFcF/lFjyy8XKWSOOQ6CCGMvFYVNRBPuq4YgA4PmpdHGfdO7O/WL0DvxtOnT6z2Ud+Np06fWeyvPD/AClxCLjGhnA1BcHQDgoz5B1Y5kYAZyTgAHNbtw+Ku4eJsJLNGQrZc8U0CoRkgLq47mPmqdWPp3Z/8XoHfjadOn7+yu9lwit5n0QzIz4LaQd+kbiQDzgEj668+sOH8cs8MISZWmXKlwAAQJCQd+/HFNvGRvFG2btjdvg4a2sXuYnHtlm4z/jiMAjyhmBpdGbbyrNe77WPU6KibKujLBFIwAMkaOQOYFkDED5N9S653SKU7a92s/ST92uKbUp217tZ+kn7tcUDaiiigUTeMYfRZ/W21cnuJIbmYi3mkVxGQ0XFkeCpBB1spz81dZvGMPos/rbatOIaW5mBllQIIwqxsAPCUknm56Dfl1/gdz9UP5lRV4XZZ1Frc5jbSw0xbmKq4Hum/wAFlO7z1O5F/wDvuOsHZXBeC6BmYTTgu2pjxvOwUICd36KgfNVm37S7/oruLlri5R+JljVIZEJmCDLPJCwC6WbO5G/dUjuatzZGO7VBJI6tBI5EjahqSWEKRu8zt9dT1h3jPn/dmunDOY47Ryamnbl8lMyqgBkZUBYLlyANTEKoyfKSQAKoP/8AUV4qRhbkGKMyEM+Aw7pW3Uq2N4JJJPkKkU4sLraumSSeCOVDKEiikTS4/nBUSsFXIjWLwsnJ3ZFdLva94vdAXZiycWdMShGxKpmYEZxpIKjjdS5Azg+EaXWv6XHRk+5uxb8IpHltEEUZF0rvqE7eAId8gxo3kAjA3b8g4xvs/ctVebat9E3sNgJF49VT2IoEhaCNn0BV1LmRnGTnBXfT/YW0biW4uI7i3MSRPiGTDYlXUwzluc4AO4Y8Ly1cdX1nLRn6Se5qO5aZcRWOIrfYx1KZtGDG1rcf3K5/5w1aP5PvFFj6JD6paSbUi/pi29BuvWQU7/k+8UWPokPq1rm1Mt66tLHZL4L+84/pesamtKuC/vOP6XrGprXk9hRRRQFFFFAUUUUCeDxlJ6JF62enFJ4PGUnokXrZ6cUFfguZIZ7n+bTSLJMJFaLiyCvERIfbOpB1I3kqRy6/wO5+qH8yuNrbNLPc6ppVEcwRVjcKoXiIX5sfpMx+epfIv/33HWDsoIMfC7UWAtbk6HKN4MW5xjI90+UVBeVp7oycVJGohWMccEBLcYzHGlm8hFNY+CyLq0zTjUxdsS87nGTzfIPqqEbcx3MiK7uBbiQCRtXh65Bu8u8Abq9cLJd3lqS2bDuX9VBtaqw4a3ixRlrB5GMKPIyl09kaISOoj0NjG9efnwN3k6x8NJ5ZmSK0fRFdcS0g1OJEVp0YKdKhWzGpzlgNeDg179rn6a227wjEFwsSoz6Y5Jphxb7o0hLxlGAKnU/g+XzVEtOG2sRt3JKokSVsn+qtvxhk1eDnmVCBjJ43dzVJt+HN00UTLs6XVIzakZ3XQA8KDeY+fMpyCN3Fsd4FbLw5uCcHZ8wxam4O998iqxMS+BvOpQuTg5Ybqx2f1qaX8TODG1heW/G8UYvDZCknPlMHUNw3HIxupt3NVel4YXS5aSzYARSnQomdjPFcCFQrhMaGQ6xkc2/yVm14V3TsmbV41dbdtGiQuOMmeKdWYqF8EKp8hAYeQ5Gpqs3Rpy2x4zIJTGpkUaVfSNQU84B8nOfrNVvbEOL66/yhj/qS12i4dXLRq/J0uSx1DU40qvEk4zHlmBlK6cAZibBI31225D/SF58mx29ZNUupvFmnYuvBz3lb/wCBF6taY0u4Oe8rf/Ai9WtMa5XYKU7a92s/ST92uKbUp217tZ+kn7tcUDaiiigUTeMYfRZ/W21b3ewQ8jSCWaMsAGEUmkHSMA4wd++tJvGMPos/rbam9An73P7zddd/4pfs/ZTPJcK1zc4imCL7MB4Jghffu373arRVO2yJbe7du6lgguCGDOkZVbhY1Qo7vzBkQFflVh5skp5Z7DEcnGGSWRtJQcdJqAUsrHAwOcqv1VP4uqbys3xtb/wvbRyu3xtb/wAL21va+s7zxcuKFHFCqbyu3xtb/wAL20crt8bW/wDC9tNr6m88XLiqOLqm8rt8bW/8L20crt8bW/8AC9tNr6bzxcuLo4qqbyu3xtb/AML20crt8bW/8L202vq7zxI2rFnbdsP7hdesgplwCXGyrIea1iH1RgV48/8AKk8G3wbuRJoIeMthLEqj2KUoxk8Dc2GVebyZr2LgI2dl2ZHN3NF/wFYbSOC/vOP6XrGprSrgv7zj+l6xqa0BRRRQFFFFAUUUUCeDxlJ6JF62enFJ4PGUnokXrZ6cUCibg6pkd1lnjMjBmEUulSwVUzjG46VX6qx3uf3m667/AMU4rBoKxsnZTSGbVc3PgTvGuJv6qhSPJ8tNLHYixSNJrkdmUJmaTVhFJYAc2N5NV7aHG211IDdrBDO5ljaRItPGYAkjZ35m3ah5wT+ia05Wb42t/wCF7a1Izclz0VqIgObd+r5Tk1TuWG+Nrf8Ahe2jldvja3/he2rtfU3nhftjbm09UhskEgS7mhaPix4MUawyxHJ3nUglXPnmX9GtF23tYMoNu5HcbFmEK7toNDJNH5d6q2iIjGCSSTTPlZvjW3/he2jldvjW3/he2nH+nL+IvBvbG0eNt475cNJOysDEq5g7i44MGXyrN4B3DGrG/nq+6KpnKzfGtv8AwvbRyu3xtb/wvbTa+m88XPi6pG30/pC8/wAmb1s1dRtZvja3/he2vLR/Kg67Tu1vHSRGt5rFZY1AAUNIYn8HcwLHeR5DnyVKs2r3jg57yt/8CL1a0xpdwc95W/8AgRerWmNZaFKdte7WfpJ+7XFNqU7a92s/ST92uKBtRRRQKJvGMPos/rbam9KJvGMPos/rbam9AVznt1dSrqrA84YAg437wa6UUEHkO36CLqk7KOQ7foIuqTsqdRQQeQ7foIuqTsrhe7IgWNmW3iJA3YhQ7+bOMcw5/mprWk3tT+o/7UCvZuyYGjBaCIkbiTAi6sczYxuyMH56k8h2/QRdUnZUm19zX/8AI/2FdaCDyHb9BF1SdlHIdv0EXVJ2VOooIQ2JB0EXVJ2VLjjCgBQABuAAwAPMAK2ooFXBf3nH9L/m1Nc0p4Ln+Zx/S9Y1d4nZtRMmnEhQeCvkOAN/OaCfRSmXacakhruMFd7BmiBA3c4J3c45/OK6W92shKx3CswAJCcWxAPMSBzDeProGVFQLeXX7nOrf/gIf9v+7668Q/SH7C0EqiohjbIzKd/N4C7zz7q6WjkqdRyQzDOMbgxA5qBdB4yk9Ei9bPTik8HjKT0SL1s9OKAooooOU9sjjEiqwznDqCMjmODUY7Dt+gi6pOyp1BoENns+FpnBgj0+QGBRpwdO86d+r2wphyHb9BF1SdldofdX/Uv+xqRQQeQ7foIuqTso5Dt+gi6pOyp1FBB5Dt+gi6pOyjkO36CLqk7KnUUEHkO36CLqk7KzyLB0MXVp2VNooMKuBgbgNwA81ZoooClO2vdrP0k/drim1Kdte7WfpJ+7XFA2ooooFE/jGH0af1ttTbNQr3ZKSOrlnVkVlBjdkOlypYHHPvVfqrlyGvS3HXv20DPNGaWchL0tx179tHIS9Lcde/bQM80ZpZyEvS3HXv20chL0tx179tAzzWrjII89LuQl6W469+2jkJeluOvftoJS2YAwGfd/bPNWe5B+m/2zUTkJeluOvfto5CXpbjr37aCX3IP03+2aO5B+m/2zUTkJeluOvfto5CXpbjr37aCX3IP03+2aO5f7b/bNROQl6W469+2jkNeluOvftoFmw9la7aIhyMBxk72GZDvQ/wBU7vlpguz1ljZHJwJtWQxDEowIyRg7yOcYqdY2axRrHHnSowMkk8+d5O8nND7PjJJMaEneSVBJNAs714+LkQMcSQC3PMSEBkIOTzt7IefzCuqcHog0rYy02sE5wQkgUMq/ojwFPzCpvJkXRp9gUcmRdGn2BQKm4LqwGqRiygqrKqKVBVV3YGOZfLnnPk3VztuBkSoqs7vpXRlj7ZC+sqfkJ3fMKc8mRdGn2BRyZF0afYFAp2XwUSCXjBJIx8Hc7ZHgRmMc/wAh8mOapB2YZMnUR4bbm3gYkJyg3aW+XfU7kyLok+wK7RQqowoAHmAwN/yUCSK2/pGTwn96xf1j0s9Nu5B+m/2zXC62MjycZqkV9AQmKRlygJYAgfKx+uufIa9Lcde/bQS+5B+m/wBs0dyD9N/tmonIS9Lcde/bRyEvS3HXv20EvuQfpv8AbNHcg/Tf7ZqJyEvS3HXv20chL0tx179tBNhgCkkEnOMljnm5v967ZpZyEvS3HXv20chL0tx179tAzzRmlnIS9Lcde/bRyEvS3HXv20DPNGaWchL0tx179tHIS9Lcde/bQM80ZpZyEvS3HXv20chL0tx179tAzzRmlnIS9Lcde/bRyEvS3HXv20DPNKdtH2az9JP3a4rfkJeluOvftrKbCQOjl5XMbalEkrMAxVkzg/2WI+egZUUUU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data:image/jpeg;base64,/9j/4AAQSkZJRgABAQAAAQABAAD/2wCEAAkGBhQSDxUUDxQWFRUUFBoUFRUQFBgYFhYQFRUXFRUXFRYYJyYeGBkjGRgXHzAgJCcpLCwsFSAxNTAqNSYrLCkBCQoKDgwOGg8PGjUgHCQqKSwpKSw1KSwpKSkpKS8qLCksKSksKSwsLCksKSwpLCksKSksLCwsLCksKSwsKSkpKf/AABEIAJ0BQgMBIgACEQEDEQH/xAAcAAACAgMBAQAAAAAAAAAAAAAABQQGAQIDBwj/xABQEAACAQMBAgcIDgUMAgMBAAABAgMABBESBSEGExUxU5PRFBYiNUFRdLMjMjM0VFVhgYKRkrTS01JxlKGkByQlQmJkc3WjsbLw4eJDY3IX/8QAGQEBAQEBAQEAAAAAAAAAAAAAAAECBAMF/8QAJhEBAQABBQACAwABBQAAAAAAAAECAxESE1EhMRRBYSIEQlKRwf/aAAwDAQACEQMRAD8A9Z2jdzd0RwwtGuqKSRmljZ/c2iUABXTHuhPOeatdN18Ittxx72k58ZI9258Vi9z3fFoxq7lnxqJA1cZbYzjfjNL7ngk5kd0dV415WkUgkEvDJFGw8zrrwT5VA8oFBOE8+M91WmObPEPjPX1tJJcqAWubUA8xNu4B8u4mffUK14NSG14mXi9QeFgdTSDTE8bN7ZVxkIRgZ56lbe4N90yQnWUSNZVYJgMwlVVwCQQBuOfmoOwS7PNPbnG7dbSc/XVhVuiccfbZxnHc0mcc2ccdzZ3Upk4KTrKhgkVI1m4zTqkDacwDSSMhvY43Xf8Ap8+MitIuBciL4DLkIqEB5VDxpNPIUZx4Sg8ah3eVMbwaB5xF309v+yyfnUcRd9Pb/ssn51KjwVlaMLJcOzeDqYSzLkLbNEMaSMeykPny435NONibOaFWV3LgvqXLMxC6EBBLkne4dvpUGvc9309v+yyfnUdz3fT2/wCyyfnU0ooFfc9309v+yyfnUdz3fT2/7LJ+dTSigV9z3fT2/wCyyfnUdz3fTW/7NJ+dTSiggbDu2lt0kkxqYHVoBC5BKnAJJA3ec1PpVwX95x/S9Y1NaAooooCiiigKKKKBNc3U7XRhhaJAsKSkyxPISXeRcDS6YACfLz1skd2eae3Pk3W0nONxHu3PmuLau7puLxq7ji06va6uNnxqx5M0hk4HXEQSOGTjEaUySFmaHDm3lR2Yw4LBpeKfmJ1FifPQWRorsc89v+zSc/N01ZSO7IyJ7cj5LaT86kdpwbuWlcyyeCJlI1u7cascsEikx70T3NyMeWTf5c7rwZuVQqsqluIEauzzeCwjCldAIUgsC+o+FluY4oHDJdjnnt/2aTnPN/8ANW3EXfTQfssn51J7TgtOCheQalAXXqcsEW6aZBvwDhCF3jnXzHFco+CVyYyrXBB0vpCyzHEpiCrIWJBPsgLlTkA82aBxM1yuNVxbDUcDVbuMnzDM+8114i76aD9lk/OqBwl2BLOymIxghGj1SZ3aypJK4ZJF8EZRgObcwzXCPgzccfIz3BKPMr4DuMxiYyaCBjThMJuJBHPQNuJu+mg/ZZPzqwYbvp7f9lk/OpLfcFbpoyq3LbpPB9kkH83CuIwzbyZFd9RON+hd+6mR2JILW5TjC0k3G6XZm3a9QjAz7UAHmAxvNB1PdXwi25s+9pPa+f3bm3jf8ta67kEA3Nrk4IHc75IPNgcfvpdtDYVxM5fEAxFxcSOGOFaWKU8YMFdSCPAxqUnBIwMHOz+DMsUsbKI9KpGrLx0m7RrzgaMPnX5dPmwBQMYWuW9pc2zY59Nu5/2nrEcly3tbm1Pk8G3c7zvHNP8AJXLgrsSW2iCS6TpRVBR2bOgYzpZRpz5gTUG14EGKKLRJmZFRS750+xwzIgQJpIAeUtv348vNQNpEugMme3GBk5tpAABznPHc1bLDdke72/7NJ+dVbi4CzMmm4kV/Y54h4cpws6QY3jG4PE5I80nyUyPBucyseNwhkDeDJLloxcJIFIzhNMStENPOH30DJorsDJnt/wBmk/Ori9zcRywCSSF0mlMZ0QujAcVJICGMjDnQeTy1Ej4NSJLxpkd8HUUMkpDeFOXXQzaPCR41wRjwK3W1aOPZySHLJKFby7xaTjGfk5vmoLHiis0UCibxjD6LP622pvSibxjD6LP622pvQFFFIbrhQVmkjSF34pgrMHjUaiiybgxzjDD99WY2/ES5TH5p9RVe76n+DP1sP4qO+l/g0nWQ/irfVn4x24erDRVe76X+DSdZD+Kjvpf4NJ1kP4qdWfh24erDRVe76X+DSdZD+Kjvpf4NJ1kP4qdWfh24erDRVe76X+DSdZD+Kjvpf4M/Wxfip1Z+Hbh6sNFVrv0VZYknieISsVV2ZGUMMe30k6QdQGTuyRVlzWLLPtuWX5hVwX95x/S9Y1NaVcF/ecf0vWNTWooooooCiiigKKKKBPB4yk9Ei9bPTik8HjKT0SL1s9OKAoooNAUVX5eFREkiJA7iNzGWDxgFgATgMc48IVjvqf4NJ1sP4q3NPK/UYupjLtasNFV7vpf4NJ1kP4qO+l/g0nWQ/iq9WfiduHqw0VXu+l/g0nWQ/io76X+DSdZD+KnVn4duHqw0VXu+p/gz9bD+Kjvpf4NJ1kP4qdWfh24erDRVe76X+DSdZD+KsQcMFM8cU0TxGUHQ7MjIWVlUKxUnSSWAGec7ufGZcMp9xZqY36qxUUUVhsUp217tZ+kn7tcU2pTtr3az9JP3a4oG1FFFAom8Yw+iz+ttqxLcXD3EiQtCqxhPdY3ZiWUsd6uoxzeSszeMYfRZ/W21R77jIrh2jmtlEgTK3GrUCoK5GGG4/qoJPE3nS23US/mUq72bnjZZOOgzK4cjiJMAiNI93snmQH56k8qT/CLH63/HUGLhNO0kq8dZDinCZ1Nhsxo+R4X9vH0TWsbZfhnOSz/JzmglinWOVo2DRvIDEjoQUeNcHUzZzxnyc1dcVmNnmnDySwPojZALcknw3jYlsscD2PH0q638qQwySybkjRpGIGSERSxwPKcCu3TzvH/JwamnLl/j9OOKMUvseEySNCrQTRNO5RBIE5uJM4fKMRpKD9efJWmyuFsNxeyWiJIJIzICWC6SYWVX5jkb2GMgZ31rtxZ6cjPFGKUnhhF7IeKm4uNmTjcJod0mWBwvhahh28oGQDit7bhjaMyo0gSR2dVRskni5HizlRgZaNsAmnbidWXhnijFQLThbazPEsDNJxzmNSsb4VxEJvC1AEAoQQcH6qe9z1eyVLp2fapbT37SgRt6NZ3JKHepJaFTkcx3HFXHgJMz7Ls3clma1hLMxySxjXJJPOaq+0of6Xt/Qrk/6kNWX+T7xRY+iQ+qWuPVu9dujNp/1/6l8F/ecf0vWNTWlXBf3nH9L1jU1rxe4ooooCiiigKKKKBPB4yk9Ei9bPTik8HjKT0SL1s9ODQJFurmWadYWhVYZBGOMjd2OYo5CSVdQPb4xjyV14m86S26iX8yoUhlhnmMc9qolkEmmfUHU8VHHg4YbsIDzeWjlSf4RY/W/wCOg4JwYuQ0jcdB7JIZD7BJuLBRgeyfJUR45Y5zFK0bexCQGJGXndlIIZmz7UeautvwnnYv7NZDRI0e9m36QPCHhcxz+6s24eWdpZJIX9jWMC3ycAMzZbLHnzj5q6NPPLefPw5dXDDa+jB81FKuGPBy4uOI7mcKI3YyKZHj1qUIUZUHOG376hX3B3aMgnUXCqrhuJVTpMeJYmiGsJq9zEqknPOvnrour/HPNL4+1iFGKRnY20zNN/OI1jeROJ0hSUh41S4wU9uI9Q35BJB3VGs9lbVd5tcwjTjtMWtYzIIFnOXUBMb4ubUTk45qds8On+rLijFIYdg7QSVOLmiEXGTs4Y5yJJHaIkFckhSm4EDcaZ8FtnXaQkbQkWSXVuKYwFwPKAv9bURu3AirNXdLpbftLxVW2yS11coxyo2W7AeQMZHyR5jlEOf7I81XfueqjtqLF9d/5Qx/1JameUsXDCyvQNhSlrSBmOS0MZJPOSUUkn56n0u4Oe8rf/Ai9WtMa+e+kKU7a92s/ST92uKbUp217tZ+kn7tcUDaiiigUTeMYfRZ/W21RSbfuyfujic4ixx2jONB5tW/z1Km8Yw+iz+ttqnz7Oic5kjRjzZdFJx+sigXarH+6/6VZ1WP91/0qmcjQdDF1adlKdk7IhM13mGPdcAD2Jebua3OObzk/XQaAQm+Tufive0uridHPxtvjOn5+f5aZyWgZSrAEEEEEZBB3EEHnGKkQbOjQ5jjRCdxKIFJHPg4FdtFbmW02YuG93VnvEsuLEfcsQQOXChceGRp1ZG/Ondz1Mg4OwI4dIkVwXYMo3hpscafpaVz+oU60UaKcv4nBX24IWpkeQ28WuX3RtAy/hBt/wBJVO7nIGc1kcErUOri3j1pq0tp3gyMzvg/KzMf1scU/wBFGiryOBFDwWtkKlIUGhldML7V44xEhXzERqq/qApjxFTNFGj/ALinM4KXtWL+mLb0C69ZBTj+T7xRY+iQ+rWoO1E/pu29BuvWW9MeAgxsuzA8lrEPmCCsW7tybJHBf3nH9L1jU1pVwX95x/S9Y1NaiiiiigKKKKAooooE8HjKT0SL1s9OKTweMpPRIvWz04oKzZtbd03fH8Rq7oXHGlNWnuaDHtt+Of8AfU3VY/3X/SphNs2Jzl442PnZFJ+sitORoOhi6tOyghlrL+6/6VQLZYTfv3PxeO5kzxOnGeNk59PlxXTYOyISbjMMe66kA9iXmAT5KdQWEaZ4tFTPPoQLnHnwN9WXZLN1S21weu5rpZIpYkjiil4ndIJBPLCYhrx4JUMdYI3+TFRNm8FtoqIONvdWh3M2NZ4yPUJIVUkA5BBRsnehxV+CD/oo0D/oq8meKj7M4L3vcN1BeXKzSTKyxOC+I9cejBLeFjVv3ZpTsz+T/aEFvHHBeJHi4eWTQGIMbKgVckb8FWOnSFOvfvr0/SP+ijSP+im5xeePwV2m0kpN8FSSVXQRFg0cQeQsi6lIBKsg82VphsTg/fR3Kvc3QliFukbR+FvnVEDOowAMsGO/J8LyVc9I/wCisaB/0U5HFC4iqZtyL+f3f+TMf9SavQNFUfb6/wBIXn+St62arc90mEWrg57yt/8AAi9WtMaXcHPeVv8A4EXq1pjWHoKU7a92s/ST92uKbUp217tZ+kn7tcUDaiiigUTeMYfRZ/W21N6UTeMYfRZ/W21N6AqocJeD0YuDc8Q04cBJo4hmTUoxHKi5AO7wWGebSf6pzb6KFm7zzua2+Lb3qB+Ojua2+Lb3qB+OvQ8UYrXKs8Y887mtvi296gfjrDQWoGTs68AG8kwAAAc+Tr3V6JioG2Y8wtjG4aiGGQyr4Wk7xz4pypximC1tvi686gfjrPclt8XXnUf+9XqyhKRqrHUVGM4xnG7m3+Su+KcqcY8+7ktvi686j/3o7jtvi686gfjr0HFGKcqcY+fuSdqW+2Wu7KzuDCHISOQDfbPjWmCx05xn5CAa9p4HWzx7PtUlUo6QRqytzqwQAg48oNOMUVloq4L+84/pesamtKuC/vOP6XrGprQFFFFAUUUUBRRRQJ4PGUnokXrZ6cUng8ZSeiRetnpxQFBoooKXt/g7Glw05t3nSY+yLCNUiTAAB1UkZRlABHkIB8pqB3NbfFt71A/HXodGKsysZ4x553NbfFt71A/HR3NbfFt71A/HXoeKMVeVOMedtBajn2deD5TAAP8AnW/clt8XXnUD8dXHbMGqPGVwCCwZSQw5gNxHMSD9GpdshCAMckAAkDGSBvON9OVOMUPuS2+LrzqP/ejuS2+LrzqP/evQcUYpypxjz7uS2+LrzqB+OvN7fYe1re/uJbezuGhmE0Oh8b7aTVpG8nSVyGHyj5TX0TijFS3dZJELYkBS1hRhhlhjUg84ZUUEH5xU2iioopTtr3az9JP3a4ptSnbXu1n6Sfu1xQNqKKKBRN4xh9Fn9bbU3pRN4xh9Fn9bbV0utuaZWjWGaQoAWMSqQNQyBlmG+gZ0ru+E1tFI0ckyK641KScjIBGcc24g/PWnL7fBLn7Ef46r5afj7h+5bnTLIrrhY+YQxRnPh7jlDW8MZldrdmM8rjN5Nz3vxtOnT9/ZWe/G06dPrPZSNb1uMCPHNGxQuONCgFVKqcFWO8F1+uu+s+c/XXRNCWbyua/6nKfFxNe/G06dPrPZUPanCe1eIhZ0JGCF1surHOpYcwIyPnqNrPnP10az5z9dX8aep+VfE+z4VWiRqpuEJA3kljk+Xed9du/G06dPrPZSrWfOfro1nzn66fjT0/Kvhr342nTp+/so78bTp0/f2Uq1nzn66NZ85+un439Pyr4d2fCW2lcJFMjO2SFB3kLvbGefA30zrzLbUhkvreI5AEE86upIdJlMSqynyEZz+47sg3fgptFriwtp5MB5oI5G0jA1OgY4HkGTXNnhxrp08+c3Z4L+84/pesamtKuC/vOP6XrGprWHoKKKKAooooCiiigTweMpPRIvWz04pPB4yk9Ei9bPTigKKUy8IcSOiQTyGNgjGNF0hiivgFmGfBda15fb4Jc/Yj/HQbXHCm2jdkkmRWU4YEnIPPg48uCK078bTp0+s9lV+Izh5j3Lc4kmaRcCP2rBQM+HuO410jvWMhR0ljYKHxKAMoSVyNLHyiujHSxy2+XNnq5Y/wC34PO/G06dPrPZR342nTp9Z7KoHCfh0bVwIozMNEhYo59jkRkQBgPJmRcnyZFcW4dTEXpSOP8Amms4aVtTrG2CcDeMjm3Y+Wr0477bp3Z/fFeNq8JrZ0GidCQwONbqD5DkjG4Zz+tRUm34WWiqF7oU4AGSWJOPKSd9UrhDwqntbeFxEJJJSQUjZyoxE8vgnGo7lxvFcF/lFjyy8XKWSOOQ6CCGMvFYVNRBPuq4YgA4PmpdHGfdO7O/WL0DvxtOnT6z2Ud+Np06fWeyvPD/AClxCLjGhnA1BcHQDgoz5B1Y5kYAZyTgAHNbtw+Ku4eJsJLNGQrZc8U0CoRkgLq47mPmqdWPp3Z/8XoHfjadOn7+yu9lwit5n0QzIz4LaQd+kbiQDzgEj668+sOH8cs8MISZWmXKlwAAQJCQd+/HFNvGRvFG2btjdvg4a2sXuYnHtlm4z/jiMAjyhmBpdGbbyrNe77WPU6KibKujLBFIwAMkaOQOYFkDED5N9S653SKU7a92s/ST92uKbUp217tZ+kn7tcUDaiiigUTeMYfRZ/W21cnuJIbmYi3mkVxGQ0XFkeCpBB1spz81dZvGMPos/rbatOIaW5mBllQIIwqxsAPCUknm56Dfl1/gdz9UP5lRV4XZZ1Frc5jbSw0xbmKq4Hum/wAFlO7z1O5F/wDvuOsHZXBeC6BmYTTgu2pjxvOwUICd36KgfNVm37S7/oruLlri5R+JljVIZEJmCDLPJCwC6WbO5G/dUjuatzZGO7VBJI6tBI5EjahqSWEKRu8zt9dT1h3jPn/dmunDOY47Ryamnbl8lMyqgBkZUBYLlyANTEKoyfKSQAKoP/8AUV4qRhbkGKMyEM+Aw7pW3Uq2N4JJJPkKkU4sLraumSSeCOVDKEiikTS4/nBUSsFXIjWLwsnJ3ZFdLva94vdAXZiycWdMShGxKpmYEZxpIKjjdS5Azg+EaXWv6XHRk+5uxb8IpHltEEUZF0rvqE7eAId8gxo3kAjA3b8g4xvs/ctVebat9E3sNgJF49VT2IoEhaCNn0BV1LmRnGTnBXfT/YW0biW4uI7i3MSRPiGTDYlXUwzluc4AO4Y8Ly1cdX1nLRn6Se5qO5aZcRWOIrfYx1KZtGDG1rcf3K5/5w1aP5PvFFj6JD6paSbUi/pi29BuvWQU7/k+8UWPokPq1rm1Mt66tLHZL4L+84/pesamtKuC/vOP6XrGprXk9hRRRQFFFFAUUUUCeDxlJ6JF62enFJ4PGUnokXrZ6cUFfguZIZ7n+bTSLJMJFaLiyCvERIfbOpB1I3kqRy6/wO5+qH8yuNrbNLPc6ppVEcwRVjcKoXiIX5sfpMx+epfIv/33HWDsoIMfC7UWAtbk6HKN4MW5xjI90+UVBeVp7oycVJGohWMccEBLcYzHGlm8hFNY+CyLq0zTjUxdsS87nGTzfIPqqEbcx3MiK7uBbiQCRtXh65Bu8u8Abq9cLJd3lqS2bDuX9VBtaqw4a3ixRlrB5GMKPIyl09kaISOoj0NjG9efnwN3k6x8NJ5ZmSK0fRFdcS0g1OJEVp0YKdKhWzGpzlgNeDg179rn6a227wjEFwsSoz6Y5Jphxb7o0hLxlGAKnU/g+XzVEtOG2sRt3JKokSVsn+qtvxhk1eDnmVCBjJ43dzVJt+HN00UTLs6XVIzakZ3XQA8KDeY+fMpyCN3Fsd4FbLw5uCcHZ8wxam4O998iqxMS+BvOpQuTg5Ybqx2f1qaX8TODG1heW/G8UYvDZCknPlMHUNw3HIxupt3NVel4YXS5aSzYARSnQomdjPFcCFQrhMaGQ6xkc2/yVm14V3TsmbV41dbdtGiQuOMmeKdWYqF8EKp8hAYeQ5Gpqs3Rpy2x4zIJTGpkUaVfSNQU84B8nOfrNVvbEOL66/yhj/qS12i4dXLRq/J0uSx1DU40qvEk4zHlmBlK6cAZibBI31225D/SF58mx29ZNUupvFmnYuvBz3lb/wCBF6taY0u4Oe8rf/Ai9WtMa5XYKU7a92s/ST92uKbUp217tZ+kn7tcUDaiiigUTeMYfRZ/W21b3ewQ8jSCWaMsAGEUmkHSMA4wd++tJvGMPos/rbam9An73P7zddd/4pfs/ZTPJcK1zc4imCL7MB4Jghffu373arRVO2yJbe7du6lgguCGDOkZVbhY1Qo7vzBkQFflVh5skp5Z7DEcnGGSWRtJQcdJqAUsrHAwOcqv1VP4uqbys3xtb/wvbRyu3xtb/wAL21va+s7zxcuKFHFCqbyu3xtb/wAL20crt8bW/wDC9tNr6m88XLiqOLqm8rt8bW/8L20crt8bW/8AC9tNr6bzxcuLo4qqbyu3xtb/AML20crt8bW/8L202vq7zxI2rFnbdsP7hdesgplwCXGyrIea1iH1RgV48/8AKk8G3wbuRJoIeMthLEqj2KUoxk8Dc2GVebyZr2LgI2dl2ZHN3NF/wFYbSOC/vOP6XrGprSrgv7zj+l6xqa0BRRRQFFFFAUUUUCeDxlJ6JF62enFJ4PGUnokXrZ6cUCibg6pkd1lnjMjBmEUulSwVUzjG46VX6qx3uf3m667/AMU4rBoKxsnZTSGbVc3PgTvGuJv6qhSPJ8tNLHYixSNJrkdmUJmaTVhFJYAc2N5NV7aHG211IDdrBDO5ljaRItPGYAkjZ35m3ah5wT+ia05Wb42t/wCF7a1Izclz0VqIgObd+r5Tk1TuWG+Nrf8Ahe2jldvja3/he2rtfU3nhftjbm09UhskEgS7mhaPix4MUawyxHJ3nUglXPnmX9GtF23tYMoNu5HcbFmEK7toNDJNH5d6q2iIjGCSSTTPlZvjW3/he2jldvjW3/he2nH+nL+IvBvbG0eNt475cNJOysDEq5g7i44MGXyrN4B3DGrG/nq+6KpnKzfGtv8AwvbRyu3xtb/wvbTa+m88XPi6pG30/pC8/wAmb1s1dRtZvja3/he2vLR/Kg67Tu1vHSRGt5rFZY1AAUNIYn8HcwLHeR5DnyVKs2r3jg57yt/8CL1a0xpdwc95W/8AgRerWmNZaFKdte7WfpJ+7XFNqU7a92s/ST92uKBtRRRQKJvGMPos/rbam9KJvGMPos/rbam9AVznt1dSrqrA84YAg437wa6UUEHkO36CLqk7KOQ7foIuqTsqdRQQeQ7foIuqTsrhe7IgWNmW3iJA3YhQ7+bOMcw5/mprWk3tT+o/7UCvZuyYGjBaCIkbiTAi6sczYxuyMH56k8h2/QRdUnZUm19zX/8AI/2FdaCDyHb9BF1SdlHIdv0EXVJ2VOooIQ2JB0EXVJ2VLjjCgBQABuAAwAPMAK2ooFXBf3nH9L/m1Nc0p4Ln+Zx/S9Y1d4nZtRMmnEhQeCvkOAN/OaCfRSmXacakhruMFd7BmiBA3c4J3c45/OK6W92shKx3CswAJCcWxAPMSBzDeProGVFQLeXX7nOrf/gIf9v+7668Q/SH7C0EqiohjbIzKd/N4C7zz7q6WjkqdRyQzDOMbgxA5qBdB4yk9Ei9bPTik8HjKT0SL1s9OKAooooOU9sjjEiqwznDqCMjmODUY7Dt+gi6pOyp1BoENns+FpnBgj0+QGBRpwdO86d+r2wphyHb9BF1SdldofdX/Uv+xqRQQeQ7foIuqTso5Dt+gi6pOyp1FBB5Dt+gi6pOyjkO36CLqk7KnUUEHkO36CLqk7KzyLB0MXVp2VNooMKuBgbgNwA81ZoooClO2vdrP0k/drim1Kdte7WfpJ+7XFA2ooooFE/jGH0af1ttTbNQr3ZKSOrlnVkVlBjdkOlypYHHPvVfqrlyGvS3HXv20DPNGaWchL0tx179tHIS9Lcde/bQM80ZpZyEvS3HXv20chL0tx179tAzzWrjII89LuQl6W469+2jkJeluOvftoJS2YAwGfd/bPNWe5B+m/2zUTkJeluOvfto5CXpbjr37aCX3IP03+2aO5B+m/2zUTkJeluOvfto5CXpbjr37aCX3IP03+2aO5f7b/bNROQl6W469+2jkNeluOvftoFmw9la7aIhyMBxk72GZDvQ/wBU7vlpguz1ljZHJwJtWQxDEowIyRg7yOcYqdY2axRrHHnSowMkk8+d5O8nND7PjJJMaEneSVBJNAs714+LkQMcSQC3PMSEBkIOTzt7IefzCuqcHog0rYy02sE5wQkgUMq/ojwFPzCpvJkXRp9gUcmRdGn2BQKm4LqwGqRiygqrKqKVBVV3YGOZfLnnPk3VztuBkSoqs7vpXRlj7ZC+sqfkJ3fMKc8mRdGn2BRyZF0afYFAp2XwUSCXjBJIx8Hc7ZHgRmMc/wAh8mOapB2YZMnUR4bbm3gYkJyg3aW+XfU7kyLok+wK7RQqowoAHmAwN/yUCSK2/pGTwn96xf1j0s9Nu5B+m/2zXC62MjycZqkV9AQmKRlygJYAgfKx+uufIa9Lcde/bQS+5B+m/wBs0dyD9N/tmonIS9Lcde/bRyEvS3HXv20EvuQfpv8AbNHcg/Tf7ZqJyEvS3HXv20chL0tx179tBNhgCkkEnOMljnm5v967ZpZyEvS3HXv20chL0tx179tAzzRmlnIS9Lcde/bRyEvS3HXv20DPNGaWchL0tx179tHIS9Lcde/bQM80ZpZyEvS3HXv20chL0tx179tAzzRmlnIS9Lcde/bRyEvS3HXv20DPNKdtH2az9JP3a4rfkJeluOvftrKbCQOjl5XMbalEkrMAxVkzg/2WI+egZUUU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data:image/jpeg;base64,/9j/4AAQSkZJRgABAQAAAQABAAD/2wCEAAkGBhQSDxUUDxQWFRUUFBoUFRUQFBgYFhYQFRUXFRUXFRYYJyYeGBkjGRgXHzAgJCcpLCwsFSAxNTAqNSYrLCkBCQoKDgwOGg8PGjUgHCQqKSwpKSw1KSwpKSkpKS8qLCksKSksKSwsLCksKSwpLCksKSksLCwsLCksKSwsKSkpKf/AABEIAJ0BQgMBIgACEQEDEQH/xAAcAAACAgMBAQAAAAAAAAAAAAAABQQGAQIDBwj/xABQEAACAQMBAgcIDgUMAgMBAAABAgMABBESBSEGExUxU5PRFBYiNUFRdLMjMjM0VFVhgYKRkrTS01JxlKGkByQlQmJkc3WjsbLw4eJDY3IX/8QAGQEBAQEBAQEAAAAAAAAAAAAAAAECBAMF/8QAJhEBAQABBQACAwABBQAAAAAAAAECAxESE1EhMRRBYSIEQlKRwf/aAAwDAQACEQMRAD8A9Z2jdzd0RwwtGuqKSRmljZ/c2iUABXTHuhPOeatdN18Ittxx72k58ZI9258Vi9z3fFoxq7lnxqJA1cZbYzjfjNL7ngk5kd0dV415WkUgkEvDJFGw8zrrwT5VA8oFBOE8+M91WmObPEPjPX1tJJcqAWubUA8xNu4B8u4mffUK14NSG14mXi9QeFgdTSDTE8bN7ZVxkIRgZ56lbe4N90yQnWUSNZVYJgMwlVVwCQQBuOfmoOwS7PNPbnG7dbSc/XVhVuiccfbZxnHc0mcc2ccdzZ3Upk4KTrKhgkVI1m4zTqkDacwDSSMhvY43Xf8Ap8+MitIuBciL4DLkIqEB5VDxpNPIUZx4Sg8ah3eVMbwaB5xF309v+yyfnUcRd9Pb/ssn51KjwVlaMLJcOzeDqYSzLkLbNEMaSMeykPny435NONibOaFWV3LgvqXLMxC6EBBLkne4dvpUGvc9309v+yyfnUdz3fT2/wCyyfnU0ooFfc9309v+yyfnUdz3fT2/7LJ+dTSigV9z3fT2/wCyyfnUdz3fTW/7NJ+dTSiggbDu2lt0kkxqYHVoBC5BKnAJJA3ec1PpVwX95x/S9Y1NaAooooCiiigKKKKBNc3U7XRhhaJAsKSkyxPISXeRcDS6YACfLz1skd2eae3Pk3W0nONxHu3PmuLau7puLxq7ji06va6uNnxqx5M0hk4HXEQSOGTjEaUySFmaHDm3lR2Yw4LBpeKfmJ1FifPQWRorsc89v+zSc/N01ZSO7IyJ7cj5LaT86kdpwbuWlcyyeCJlI1u7cascsEikx70T3NyMeWTf5c7rwZuVQqsqluIEauzzeCwjCldAIUgsC+o+FluY4oHDJdjnnt/2aTnPN/8ANW3EXfTQfssn51J7TgtOCheQalAXXqcsEW6aZBvwDhCF3jnXzHFco+CVyYyrXBB0vpCyzHEpiCrIWJBPsgLlTkA82aBxM1yuNVxbDUcDVbuMnzDM+8114i76aD9lk/OqBwl2BLOymIxghGj1SZ3aypJK4ZJF8EZRgObcwzXCPgzccfIz3BKPMr4DuMxiYyaCBjThMJuJBHPQNuJu+mg/ZZPzqwYbvp7f9lk/OpLfcFbpoyq3LbpPB9kkH83CuIwzbyZFd9RON+hd+6mR2JILW5TjC0k3G6XZm3a9QjAz7UAHmAxvNB1PdXwi25s+9pPa+f3bm3jf8ta67kEA3Nrk4IHc75IPNgcfvpdtDYVxM5fEAxFxcSOGOFaWKU8YMFdSCPAxqUnBIwMHOz+DMsUsbKI9KpGrLx0m7RrzgaMPnX5dPmwBQMYWuW9pc2zY59Nu5/2nrEcly3tbm1Pk8G3c7zvHNP8AJXLgrsSW2iCS6TpRVBR2bOgYzpZRpz5gTUG14EGKKLRJmZFRS750+xwzIgQJpIAeUtv348vNQNpEugMme3GBk5tpAABznPHc1bLDdke72/7NJ+dVbi4CzMmm4kV/Y54h4cpws6QY3jG4PE5I80nyUyPBucyseNwhkDeDJLloxcJIFIzhNMStENPOH30DJorsDJnt/wBmk/Ori9zcRywCSSF0mlMZ0QujAcVJICGMjDnQeTy1Ej4NSJLxpkd8HUUMkpDeFOXXQzaPCR41wRjwK3W1aOPZySHLJKFby7xaTjGfk5vmoLHiis0UCibxjD6LP622pvSibxjD6LP622pvQFFFIbrhQVmkjSF34pgrMHjUaiiybgxzjDD99WY2/ES5TH5p9RVe76n+DP1sP4qO+l/g0nWQ/irfVn4x24erDRVe76X+DSdZD+Kjvpf4NJ1kP4qdWfh24erDRVe76X+DSdZD+Kjvpf4NJ1kP4qdWfh24erDRVe76X+DSdZD+Kjvpf4M/Wxfip1Z+Hbh6sNFVrv0VZYknieISsVV2ZGUMMe30k6QdQGTuyRVlzWLLPtuWX5hVwX95x/S9Y1NaVcF/ecf0vWNTWooooooCiiigKKKKBPB4yk9Ei9bPTik8HjKT0SL1s9OKAoooNAUVX5eFREkiJA7iNzGWDxgFgATgMc48IVjvqf4NJ1sP4q3NPK/UYupjLtasNFV7vpf4NJ1kP4qO+l/g0nWQ/iq9WfiduHqw0VXu+l/g0nWQ/io76X+DSdZD+KnVn4duHqw0VXu+p/gz9bD+Kjvpf4NJ1kP4qdWfh24erDRVe76X+DSdZD+KsQcMFM8cU0TxGUHQ7MjIWVlUKxUnSSWAGec7ufGZcMp9xZqY36qxUUUVhsUp217tZ+kn7tcU2pTtr3az9JP3a4oG1FFFAom8Yw+iz+ttqxLcXD3EiQtCqxhPdY3ZiWUsd6uoxzeSszeMYfRZ/W21R77jIrh2jmtlEgTK3GrUCoK5GGG4/qoJPE3nS23US/mUq72bnjZZOOgzK4cjiJMAiNI93snmQH56k8qT/CLH63/HUGLhNO0kq8dZDinCZ1Nhsxo+R4X9vH0TWsbZfhnOSz/JzmglinWOVo2DRvIDEjoQUeNcHUzZzxnyc1dcVmNnmnDySwPojZALcknw3jYlsscD2PH0q638qQwySybkjRpGIGSERSxwPKcCu3TzvH/JwamnLl/j9OOKMUvseEySNCrQTRNO5RBIE5uJM4fKMRpKD9efJWmyuFsNxeyWiJIJIzICWC6SYWVX5jkb2GMgZ31rtxZ6cjPFGKUnhhF7IeKm4uNmTjcJod0mWBwvhahh28oGQDit7bhjaMyo0gSR2dVRskni5HizlRgZaNsAmnbidWXhnijFQLThbazPEsDNJxzmNSsb4VxEJvC1AEAoQQcH6qe9z1eyVLp2fapbT37SgRt6NZ3JKHepJaFTkcx3HFXHgJMz7Ls3clma1hLMxySxjXJJPOaq+0of6Xt/Qrk/6kNWX+T7xRY+iQ+qWuPVu9dujNp/1/6l8F/ecf0vWNTWlXBf3nH9L1jU1rxe4ooooCiiigKKKKBPB4yk9Ei9bPTik8HjKT0SL1s9ODQJFurmWadYWhVYZBGOMjd2OYo5CSVdQPb4xjyV14m86S26iX8yoUhlhnmMc9qolkEmmfUHU8VHHg4YbsIDzeWjlSf4RY/W/wCOg4JwYuQ0jcdB7JIZD7BJuLBRgeyfJUR45Y5zFK0bexCQGJGXndlIIZmz7UeautvwnnYv7NZDRI0e9m36QPCHhcxz+6s24eWdpZJIX9jWMC3ycAMzZbLHnzj5q6NPPLefPw5dXDDa+jB81FKuGPBy4uOI7mcKI3YyKZHj1qUIUZUHOG376hX3B3aMgnUXCqrhuJVTpMeJYmiGsJq9zEqknPOvnrour/HPNL4+1iFGKRnY20zNN/OI1jeROJ0hSUh41S4wU9uI9Q35BJB3VGs9lbVd5tcwjTjtMWtYzIIFnOXUBMb4ubUTk45qds8On+rLijFIYdg7QSVOLmiEXGTs4Y5yJJHaIkFckhSm4EDcaZ8FtnXaQkbQkWSXVuKYwFwPKAv9bURu3AirNXdLpbftLxVW2yS11coxyo2W7AeQMZHyR5jlEOf7I81XfueqjtqLF9d/5Qx/1JameUsXDCyvQNhSlrSBmOS0MZJPOSUUkn56n0u4Oe8rf/Ai9WtMa+e+kKU7a92s/ST92uKbUp217tZ+kn7tcUDaiiigUTeMYfRZ/W21RSbfuyfujic4ixx2jONB5tW/z1Km8Yw+iz+ttqnz7Oic5kjRjzZdFJx+sigXarH+6/6VZ1WP91/0qmcjQdDF1adlKdk7IhM13mGPdcAD2Jebua3OObzk/XQaAQm+Tufive0uridHPxtvjOn5+f5aZyWgZSrAEEEEEZBB3EEHnGKkQbOjQ5jjRCdxKIFJHPg4FdtFbmW02YuG93VnvEsuLEfcsQQOXChceGRp1ZG/Ondz1Mg4OwI4dIkVwXYMo3hpscafpaVz+oU60UaKcv4nBX24IWpkeQ28WuX3RtAy/hBt/wBJVO7nIGc1kcErUOri3j1pq0tp3gyMzvg/KzMf1scU/wBFGiryOBFDwWtkKlIUGhldML7V44xEhXzERqq/qApjxFTNFGj/ALinM4KXtWL+mLb0C69ZBTj+T7xRY+iQ+rWoO1E/pu29BuvWW9MeAgxsuzA8lrEPmCCsW7tybJHBf3nH9L1jU1pVwX95x/S9Y1NaiiiiigKKKKAooooE8HjKT0SL1s9OKTweMpPRIvWz04oKzZtbd03fH8Rq7oXHGlNWnuaDHtt+Of8AfU3VY/3X/SphNs2Jzl442PnZFJ+sitORoOhi6tOyghlrL+6/6VQLZYTfv3PxeO5kzxOnGeNk59PlxXTYOyISbjMMe66kA9iXmAT5KdQWEaZ4tFTPPoQLnHnwN9WXZLN1S21weu5rpZIpYkjiil4ndIJBPLCYhrx4JUMdYI3+TFRNm8FtoqIONvdWh3M2NZ4yPUJIVUkA5BBRsnehxV+CD/oo0D/oq8meKj7M4L3vcN1BeXKzSTKyxOC+I9cejBLeFjVv3ZpTsz+T/aEFvHHBeJHi4eWTQGIMbKgVckb8FWOnSFOvfvr0/SP+ijSP+im5xeePwV2m0kpN8FSSVXQRFg0cQeQsi6lIBKsg82VphsTg/fR3Kvc3QliFukbR+FvnVEDOowAMsGO/J8LyVc9I/wCisaB/0U5HFC4iqZtyL+f3f+TMf9SavQNFUfb6/wBIXn+St62arc90mEWrg57yt/8AAi9WtMaXcHPeVv8A4EXq1pjWHoKU7a92s/ST92uKbUp217tZ+kn7tcUDaiiigUTeMYfRZ/W21N6UTeMYfRZ/W21N6AqocJeD0YuDc8Q04cBJo4hmTUoxHKi5AO7wWGebSf6pzb6KFm7zzua2+Lb3qB+Ojua2+Lb3qB+OvQ8UYrXKs8Y887mtvi296gfjrDQWoGTs68AG8kwAAAc+Tr3V6JioG2Y8wtjG4aiGGQyr4Wk7xz4pypximC1tvi686gfjrPclt8XXnUf+9XqyhKRqrHUVGM4xnG7m3+Su+KcqcY8+7ktvi686j/3o7jtvi686gfjr0HFGKcqcY+fuSdqW+2Wu7KzuDCHISOQDfbPjWmCx05xn5CAa9p4HWzx7PtUlUo6QRqytzqwQAg48oNOMUVloq4L+84/pesamtKuC/vOP6XrGprQFFFFAUUUUBRRRQJ4PGUnokXrZ6cUng8ZSeiRetnpxQFBoooKXt/g7Glw05t3nSY+yLCNUiTAAB1UkZRlABHkIB8pqB3NbfFt71A/HXodGKsysZ4x553NbfFt71A/HR3NbfFt71A/HXoeKMVeVOMedtBajn2deD5TAAP8AnW/clt8XXnUD8dXHbMGqPGVwCCwZSQw5gNxHMSD9GpdshCAMckAAkDGSBvON9OVOMUPuS2+LrzqP/ejuS2+LrzqP/evQcUYpypxjz7uS2+LrzqB+OvN7fYe1re/uJbezuGhmE0Oh8b7aTVpG8nSVyGHyj5TX0TijFS3dZJELYkBS1hRhhlhjUg84ZUUEH5xU2iioopTtr3az9JP3a4ptSnbXu1n6Sfu1xQNqKKKBRN4xh9Fn9bbU3pRN4xh9Fn9bbV0utuaZWjWGaQoAWMSqQNQyBlmG+gZ0ru+E1tFI0ckyK641KScjIBGcc24g/PWnL7fBLn7Ef46r5afj7h+5bnTLIrrhY+YQxRnPh7jlDW8MZldrdmM8rjN5Nz3vxtOnT9/ZWe/G06dPrPZSNb1uMCPHNGxQuONCgFVKqcFWO8F1+uu+s+c/XXRNCWbyua/6nKfFxNe/G06dPrPZUPanCe1eIhZ0JGCF1surHOpYcwIyPnqNrPnP10az5z9dX8aep+VfE+z4VWiRqpuEJA3kljk+Xed9du/G06dPrPZSrWfOfro1nzn66fjT0/Kvhr342nTp+/so78bTp0/f2Uq1nzn66NZ85+un439Pyr4d2fCW2lcJFMjO2SFB3kLvbGefA30zrzLbUhkvreI5AEE86upIdJlMSqynyEZz+47sg3fgptFriwtp5MB5oI5G0jA1OgY4HkGTXNnhxrp08+c3Z4L+84/pesamtKuC/vOP6XrGprWHoKKKKAooooCiiigTweMpPRIvWz04pPB4yk9Ei9bPTigKKUy8IcSOiQTyGNgjGNF0hiivgFmGfBda15fb4Jc/Yj/HQbXHCm2jdkkmRWU4YEnIPPg48uCK078bTp0+s9lV+Izh5j3Lc4kmaRcCP2rBQM+HuO410jvWMhR0ljYKHxKAMoSVyNLHyiujHSxy2+XNnq5Y/wC34PO/G06dPrPZR342nTp9Z7KoHCfh0bVwIozMNEhYo59jkRkQBgPJmRcnyZFcW4dTEXpSOP8Amms4aVtTrG2CcDeMjm3Y+Wr0477bp3Z/fFeNq8JrZ0GidCQwONbqD5DkjG4Zz+tRUm34WWiqF7oU4AGSWJOPKSd9UrhDwqntbeFxEJJJSQUjZyoxE8vgnGo7lxvFcF/lFjyy8XKWSOOQ6CCGMvFYVNRBPuq4YgA4PmpdHGfdO7O/WL0DvxtOnT6z2Ud+Np06fWeyvPD/AClxCLjGhnA1BcHQDgoz5B1Y5kYAZyTgAHNbtw+Ku4eJsJLNGQrZc8U0CoRkgLq47mPmqdWPp3Z/8XoHfjadOn7+yu9lwit5n0QzIz4LaQd+kbiQDzgEj668+sOH8cs8MISZWmXKlwAAQJCQd+/HFNvGRvFG2btjdvg4a2sXuYnHtlm4z/jiMAjyhmBpdGbbyrNe77WPU6KibKujLBFIwAMkaOQOYFkDED5N9S653SKU7a92s/ST92uKbUp217tZ+kn7tcUDaiiigUTeMYfRZ/W21cnuJIbmYi3mkVxGQ0XFkeCpBB1spz81dZvGMPos/rbatOIaW5mBllQIIwqxsAPCUknm56Dfl1/gdz9UP5lRV4XZZ1Frc5jbSw0xbmKq4Hum/wAFlO7z1O5F/wDvuOsHZXBeC6BmYTTgu2pjxvOwUICd36KgfNVm37S7/oruLlri5R+JljVIZEJmCDLPJCwC6WbO5G/dUjuatzZGO7VBJI6tBI5EjahqSWEKRu8zt9dT1h3jPn/dmunDOY47Ryamnbl8lMyqgBkZUBYLlyANTEKoyfKSQAKoP/8AUV4qRhbkGKMyEM+Aw7pW3Uq2N4JJJPkKkU4sLraumSSeCOVDKEiikTS4/nBUSsFXIjWLwsnJ3ZFdLva94vdAXZiycWdMShGxKpmYEZxpIKjjdS5Azg+EaXWv6XHRk+5uxb8IpHltEEUZF0rvqE7eAId8gxo3kAjA3b8g4xvs/ctVebat9E3sNgJF49VT2IoEhaCNn0BV1LmRnGTnBXfT/YW0biW4uI7i3MSRPiGTDYlXUwzluc4AO4Y8Ly1cdX1nLRn6Se5qO5aZcRWOIrfYx1KZtGDG1rcf3K5/5w1aP5PvFFj6JD6paSbUi/pi29BuvWQU7/k+8UWPokPq1rm1Mt66tLHZL4L+84/pesamtKuC/vOP6XrGprXk9hRRRQFFFFAUUUUCeDxlJ6JF62enFJ4PGUnokXrZ6cUFfguZIZ7n+bTSLJMJFaLiyCvERIfbOpB1I3kqRy6/wO5+qH8yuNrbNLPc6ppVEcwRVjcKoXiIX5sfpMx+epfIv/33HWDsoIMfC7UWAtbk6HKN4MW5xjI90+UVBeVp7oycVJGohWMccEBLcYzHGlm8hFNY+CyLq0zTjUxdsS87nGTzfIPqqEbcx3MiK7uBbiQCRtXh65Bu8u8Abq9cLJd3lqS2bDuX9VBtaqw4a3ixRlrB5GMKPIyl09kaISOoj0NjG9efnwN3k6x8NJ5ZmSK0fRFdcS0g1OJEVp0YKdKhWzGpzlgNeDg179rn6a227wjEFwsSoz6Y5Jphxb7o0hLxlGAKnU/g+XzVEtOG2sRt3JKokSVsn+qtvxhk1eDnmVCBjJ43dzVJt+HN00UTLs6XVIzakZ3XQA8KDeY+fMpyCN3Fsd4FbLw5uCcHZ8wxam4O998iqxMS+BvOpQuTg5Ybqx2f1qaX8TODG1heW/G8UYvDZCknPlMHUNw3HIxupt3NVel4YXS5aSzYARSnQomdjPFcCFQrhMaGQ6xkc2/yVm14V3TsmbV41dbdtGiQuOMmeKdWYqF8EKp8hAYeQ5Gpqs3Rpy2x4zIJTGpkUaVfSNQU84B8nOfrNVvbEOL66/yhj/qS12i4dXLRq/J0uSx1DU40qvEk4zHlmBlK6cAZibBI31225D/SF58mx29ZNUupvFmnYuvBz3lb/wCBF6taY0u4Oe8rf/Ai9WtMa5XYKU7a92s/ST92uKbUp217tZ+kn7tcUDaiiigUTeMYfRZ/W21b3ewQ8jSCWaMsAGEUmkHSMA4wd++tJvGMPos/rbam9An73P7zddd/4pfs/ZTPJcK1zc4imCL7MB4Jghffu373arRVO2yJbe7du6lgguCGDOkZVbhY1Qo7vzBkQFflVh5skp5Z7DEcnGGSWRtJQcdJqAUsrHAwOcqv1VP4uqbys3xtb/wvbRyu3xtb/wAL21va+s7zxcuKFHFCqbyu3xtb/wAL20crt8bW/wDC9tNr6m88XLiqOLqm8rt8bW/8L20crt8bW/8AC9tNr6bzxcuLo4qqbyu3xtb/AML20crt8bW/8L202vq7zxI2rFnbdsP7hdesgplwCXGyrIea1iH1RgV48/8AKk8G3wbuRJoIeMthLEqj2KUoxk8Dc2GVebyZr2LgI2dl2ZHN3NF/wFYbSOC/vOP6XrGprSrgv7zj+l6xqa0BRRRQFFFFAUUUUCeDxlJ6JF62enFJ4PGUnokXrZ6cUCibg6pkd1lnjMjBmEUulSwVUzjG46VX6qx3uf3m667/AMU4rBoKxsnZTSGbVc3PgTvGuJv6qhSPJ8tNLHYixSNJrkdmUJmaTVhFJYAc2N5NV7aHG211IDdrBDO5ljaRItPGYAkjZ35m3ah5wT+ia05Wb42t/wCF7a1Izclz0VqIgObd+r5Tk1TuWG+Nrf8Ahe2jldvja3/he2rtfU3nhftjbm09UhskEgS7mhaPix4MUawyxHJ3nUglXPnmX9GtF23tYMoNu5HcbFmEK7toNDJNH5d6q2iIjGCSSTTPlZvjW3/he2jldvjW3/he2nH+nL+IvBvbG0eNt475cNJOysDEq5g7i44MGXyrN4B3DGrG/nq+6KpnKzfGtv8AwvbRyu3xtb/wvbTa+m88XPi6pG30/pC8/wAmb1s1dRtZvja3/he2vLR/Kg67Tu1vHSRGt5rFZY1AAUNIYn8HcwLHeR5DnyVKs2r3jg57yt/8CL1a0xpdwc95W/8AgRerWmNZaFKdte7WfpJ+7XFNqU7a92s/ST92uKBtRRRQKJvGMPos/rbam9KJvGMPos/rbam9AVznt1dSrqrA84YAg437wa6UUEHkO36CLqk7KOQ7foIuqTsqdRQQeQ7foIuqTsrhe7IgWNmW3iJA3YhQ7+bOMcw5/mprWk3tT+o/7UCvZuyYGjBaCIkbiTAi6sczYxuyMH56k8h2/QRdUnZUm19zX/8AI/2FdaCDyHb9BF1SdlHIdv0EXVJ2VOooIQ2JB0EXVJ2VLjjCgBQABuAAwAPMAK2ooFXBf3nH9L/m1Nc0p4Ln+Zx/S9Y1d4nZtRMmnEhQeCvkOAN/OaCfRSmXacakhruMFd7BmiBA3c4J3c45/OK6W92shKx3CswAJCcWxAPMSBzDeProGVFQLeXX7nOrf/gIf9v+7668Q/SH7C0EqiohjbIzKd/N4C7zz7q6WjkqdRyQzDOMbgxA5qBdB4yk9Ei9bPTik8HjKT0SL1s9OKAooooOU9sjjEiqwznDqCMjmODUY7Dt+gi6pOyp1BoENns+FpnBgj0+QGBRpwdO86d+r2wphyHb9BF1SdldofdX/Uv+xqRQQeQ7foIuqTso5Dt+gi6pOyp1FBB5Dt+gi6pOyjkO36CLqk7KnUUEHkO36CLqk7KzyLB0MXVp2VNooMKuBgbgNwA81ZoooClO2vdrP0k/drim1Kdte7WfpJ+7XFA2ooooFE/jGH0af1ttTbNQr3ZKSOrlnVkVlBjdkOlypYHHPvVfqrlyGvS3HXv20DPNGaWchL0tx179tHIS9Lcde/bQM80ZpZyEvS3HXv20chL0tx179tAzzWrjII89LuQl6W469+2jkJeluOvftoJS2YAwGfd/bPNWe5B+m/2zUTkJeluOvfto5CXpbjr37aCX3IP03+2aO5B+m/2zUTkJeluOvfto5CXpbjr37aCX3IP03+2aO5f7b/bNROQl6W469+2jkNeluOvftoFmw9la7aIhyMBxk72GZDvQ/wBU7vlpguz1ljZHJwJtWQxDEowIyRg7yOcYqdY2axRrHHnSowMkk8+d5O8nND7PjJJMaEneSVBJNAs714+LkQMcSQC3PMSEBkIOTzt7IefzCuqcHog0rYy02sE5wQkgUMq/ojwFPzCpvJkXRp9gUcmRdGn2BQKm4LqwGqRiygqrKqKVBVV3YGOZfLnnPk3VztuBkSoqs7vpXRlj7ZC+sqfkJ3fMKc8mRdGn2BRyZF0afYFAp2XwUSCXjBJIx8Hc7ZHgRmMc/wAh8mOapB2YZMnUR4bbm3gYkJyg3aW+XfU7kyLok+wK7RQqowoAHmAwN/yUCSK2/pGTwn96xf1j0s9Nu5B+m/2zXC62MjycZqkV9AQmKRlygJYAgfKx+uufIa9Lcde/bQS+5B+m/wBs0dyD9N/tmonIS9Lcde/bRyEvS3HXv20EvuQfpv8AbNHcg/Tf7ZqJyEvS3HXv20chL0tx179tBNhgCkkEnOMljnm5v967ZpZyEvS3HXv20chL0tx179tAzzRmlnIS9Lcde/bRyEvS3HXv20DPNGaWchL0tx179tHIS9Lcde/bQM80ZpZyEvS3HXv20chL0tx179tAzzRmlnIS9Lcde/bRyEvS3HXv20DPNKdtH2az9JP3a4rfkJeluOvftrKbCQOjl5XMbalEkrMAxVkzg/2WI+egZUUU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http://www.estylesoft.ru/images/Proxorov_item/j2ee_art_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5" y="775182"/>
            <a:ext cx="4447703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estylesoft.ru/images/Proxorov_item/j2ee_art_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" y="3099283"/>
            <a:ext cx="47625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estylesoft.com/pictures/j2ee_art_08.5120B8F3DAB94D1D811A392410602F9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30" y="752734"/>
            <a:ext cx="4457970" cy="23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mediaban.ru/magazine/depot/01_10/web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74" y="5970946"/>
            <a:ext cx="4286250" cy="9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7226" y="1196752"/>
            <a:ext cx="813690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EJB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компонентна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призначена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розгортання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розподілених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бізнес-додатків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заснованих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компонентах.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Додатки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створені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EJB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масштабованими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орієнтованими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транзакції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безпечними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многопользовательском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режимі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Ці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додатки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одного разу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написані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потім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розгорнуті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будь-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серверній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платформі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підтримує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специфікацію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EJB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Enterprise Java Beans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стандартна модель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серверних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компонентів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моніторів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компонентних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транзакцій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609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3684" y="1146232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b="1" dirty="0" err="1">
                <a:solidFill>
                  <a:srgbClr val="0000CC"/>
                </a:solidFill>
              </a:rPr>
              <a:t>Enterprise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b="1" dirty="0" err="1" smtClean="0">
                <a:solidFill>
                  <a:srgbClr val="0000CC"/>
                </a:solidFill>
              </a:rPr>
              <a:t>Bean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- компоненти </a:t>
            </a:r>
            <a:r>
              <a:rPr lang="uk-UA" sz="2000" dirty="0"/>
              <a:t>є </a:t>
            </a:r>
            <a:r>
              <a:rPr lang="uk-UA" sz="2000" b="1" dirty="0" err="1">
                <a:solidFill>
                  <a:srgbClr val="0000CC"/>
                </a:solidFill>
              </a:rPr>
              <a:t>Java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(</a:t>
            </a:r>
            <a:r>
              <a:rPr lang="uk-UA" sz="2000" b="1" dirty="0">
                <a:solidFill>
                  <a:srgbClr val="0000CC"/>
                </a:solidFill>
              </a:rPr>
              <a:t>J2EE</a:t>
            </a:r>
            <a:r>
              <a:rPr lang="uk-UA" sz="2000" dirty="0"/>
              <a:t>) об'єктами, що реалізують технологію </a:t>
            </a:r>
            <a:r>
              <a:rPr lang="uk-UA" sz="2000" b="1" dirty="0" err="1">
                <a:solidFill>
                  <a:srgbClr val="0000CC"/>
                </a:solidFill>
              </a:rPr>
              <a:t>Enterprise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b="1" dirty="0" err="1">
                <a:solidFill>
                  <a:srgbClr val="0000CC"/>
                </a:solidFill>
              </a:rPr>
              <a:t>Java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b="1" dirty="0" err="1">
                <a:solidFill>
                  <a:srgbClr val="0000CC"/>
                </a:solidFill>
              </a:rPr>
              <a:t>Beans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(</a:t>
            </a:r>
            <a:r>
              <a:rPr lang="uk-UA" sz="2000" b="1" dirty="0">
                <a:solidFill>
                  <a:srgbClr val="0000CC"/>
                </a:solidFill>
              </a:rPr>
              <a:t>EJB</a:t>
            </a:r>
            <a:r>
              <a:rPr lang="uk-UA" sz="200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/>
              <a:t>Кожен такий компонент виконується під управлінням сервера додатків, який повинен відповідати специфікації </a:t>
            </a:r>
            <a:r>
              <a:rPr lang="uk-UA" sz="2000" dirty="0">
                <a:solidFill>
                  <a:srgbClr val="0000CC"/>
                </a:solidFill>
              </a:rPr>
              <a:t>EJB-контейнера</a:t>
            </a:r>
            <a:r>
              <a:rPr lang="uk-UA" sz="2000" dirty="0"/>
              <a:t>, тобто підтримувати відповідний API - EJB </a:t>
            </a:r>
            <a:r>
              <a:rPr lang="uk-UA" sz="2000" b="1" dirty="0" err="1">
                <a:solidFill>
                  <a:srgbClr val="0000CC"/>
                </a:solidFill>
              </a:rPr>
              <a:t>Container</a:t>
            </a:r>
            <a:r>
              <a:rPr lang="uk-UA" sz="2000" b="1" dirty="0">
                <a:solidFill>
                  <a:srgbClr val="0000CC"/>
                </a:solidFill>
              </a:rPr>
              <a:t> API </a:t>
            </a:r>
            <a:r>
              <a:rPr lang="uk-UA" sz="2000" dirty="0"/>
              <a:t>(сервер додатків в такому випадку називають </a:t>
            </a:r>
            <a:r>
              <a:rPr lang="uk-UA" sz="2000" dirty="0" smtClean="0"/>
              <a:t>EJB-контейнером) компонентів </a:t>
            </a:r>
            <a:r>
              <a:rPr lang="uk-UA" sz="2000" dirty="0"/>
              <a:t>для моніторів компонентних транзакцій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72" y="3645024"/>
            <a:ext cx="5486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609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686" y="1052736"/>
            <a:ext cx="82807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200" dirty="0">
                <a:solidFill>
                  <a:srgbClr val="0000CC"/>
                </a:solidFill>
              </a:rPr>
              <a:t>EJB-</a:t>
            </a:r>
            <a:r>
              <a:rPr lang="en-US" sz="2200" dirty="0"/>
              <a:t> </a:t>
            </a:r>
            <a:r>
              <a:rPr lang="ru-RU" sz="2200" dirty="0">
                <a:solidFill>
                  <a:srgbClr val="0000CC"/>
                </a:solidFill>
              </a:rPr>
              <a:t>контейнер</a:t>
            </a:r>
            <a:r>
              <a:rPr lang="ru-RU" sz="2200" dirty="0"/>
              <a:t> </a:t>
            </a:r>
            <a:r>
              <a:rPr lang="ru-RU" sz="2200" dirty="0" err="1"/>
              <a:t>надає</a:t>
            </a:r>
            <a:r>
              <a:rPr lang="ru-RU" sz="2200" dirty="0"/>
              <a:t> </a:t>
            </a:r>
            <a:r>
              <a:rPr lang="ru-RU" sz="2200" dirty="0" err="1"/>
              <a:t>компонентів</a:t>
            </a:r>
            <a:r>
              <a:rPr lang="ru-RU" sz="2200" dirty="0"/>
              <a:t> (</a:t>
            </a:r>
            <a:r>
              <a:rPr lang="en-US" sz="2200" dirty="0">
                <a:solidFill>
                  <a:srgbClr val="0000CC"/>
                </a:solidFill>
              </a:rPr>
              <a:t>Enterprise Beans</a:t>
            </a:r>
            <a:r>
              <a:rPr lang="en-US" sz="2200" dirty="0"/>
              <a:t>) </a:t>
            </a:r>
            <a:r>
              <a:rPr lang="ru-RU" sz="2200" dirty="0" err="1"/>
              <a:t>сервіси</a:t>
            </a:r>
            <a:r>
              <a:rPr lang="ru-RU" sz="2200" dirty="0"/>
              <a:t> системного </a:t>
            </a:r>
            <a:r>
              <a:rPr lang="ru-RU" sz="2200" dirty="0" err="1"/>
              <a:t>рівня</a:t>
            </a:r>
            <a:r>
              <a:rPr lang="ru-RU" sz="2200" dirty="0"/>
              <a:t> (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багатопоточність</a:t>
            </a:r>
            <a:r>
              <a:rPr lang="ru-RU" sz="2200" dirty="0"/>
              <a:t>, </a:t>
            </a:r>
            <a:r>
              <a:rPr lang="ru-RU" sz="2200" dirty="0" err="1"/>
              <a:t>механізм</a:t>
            </a:r>
            <a:r>
              <a:rPr lang="ru-RU" sz="2200" dirty="0"/>
              <a:t> </a:t>
            </a:r>
            <a:r>
              <a:rPr lang="ru-RU" sz="2200" dirty="0" err="1"/>
              <a:t>транзакцій</a:t>
            </a:r>
            <a:r>
              <a:rPr lang="ru-RU" sz="2200" dirty="0"/>
              <a:t>), </a:t>
            </a:r>
            <a:r>
              <a:rPr lang="ru-RU" sz="2200" dirty="0" err="1"/>
              <a:t>залишаючись</a:t>
            </a:r>
            <a:r>
              <a:rPr lang="ru-RU" sz="2200" dirty="0"/>
              <a:t> при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прозорим</a:t>
            </a:r>
            <a:r>
              <a:rPr lang="ru-RU" sz="2200" dirty="0"/>
              <a:t> для </a:t>
            </a:r>
            <a:r>
              <a:rPr lang="ru-RU" sz="2200" dirty="0" err="1"/>
              <a:t>розробника</a:t>
            </a:r>
            <a:r>
              <a:rPr lang="ru-RU" sz="2200" dirty="0"/>
              <a:t> </a:t>
            </a:r>
            <a:r>
              <a:rPr lang="ru-RU" sz="2200" dirty="0" err="1"/>
              <a:t>додатків</a:t>
            </a:r>
            <a:r>
              <a:rPr lang="ru-RU" sz="2200" dirty="0"/>
              <a:t>.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системні</a:t>
            </a:r>
            <a:r>
              <a:rPr lang="ru-RU" sz="2200" dirty="0"/>
              <a:t> </a:t>
            </a:r>
            <a:r>
              <a:rPr lang="ru-RU" sz="2200" dirty="0" err="1"/>
              <a:t>сервіси</a:t>
            </a:r>
            <a:r>
              <a:rPr lang="ru-RU" sz="2200" dirty="0"/>
              <a:t> </a:t>
            </a:r>
            <a:r>
              <a:rPr lang="ru-RU" sz="2200" dirty="0" err="1"/>
              <a:t>дозволяють</a:t>
            </a:r>
            <a:r>
              <a:rPr lang="ru-RU" sz="2200" dirty="0"/>
              <a:t> </a:t>
            </a:r>
            <a:r>
              <a:rPr lang="ru-RU" sz="2200" dirty="0" err="1"/>
              <a:t>розробнику</a:t>
            </a:r>
            <a:r>
              <a:rPr lang="ru-RU" sz="2200" dirty="0"/>
              <a:t> </a:t>
            </a:r>
            <a:r>
              <a:rPr lang="ru-RU" sz="2200" dirty="0" err="1"/>
              <a:t>швидко</a:t>
            </a:r>
            <a:r>
              <a:rPr lang="ru-RU" sz="2200" dirty="0"/>
              <a:t> </a:t>
            </a:r>
            <a:r>
              <a:rPr lang="ru-RU" sz="2200" dirty="0" err="1"/>
              <a:t>створювати</a:t>
            </a:r>
            <a:r>
              <a:rPr lang="ru-RU" sz="2200" dirty="0"/>
              <a:t> і </a:t>
            </a:r>
            <a:r>
              <a:rPr lang="ru-RU" sz="2200" dirty="0" err="1"/>
              <a:t>розгортати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Enterprise Bean-</a:t>
            </a:r>
            <a:r>
              <a:rPr lang="ru-RU" sz="2200" dirty="0" err="1"/>
              <a:t>компоненти</a:t>
            </a:r>
            <a:r>
              <a:rPr lang="ru-RU" sz="2200" dirty="0"/>
              <a:t>: контейнер як </a:t>
            </a:r>
            <a:r>
              <a:rPr lang="ru-RU" sz="2200" dirty="0" err="1"/>
              <a:t>би</a:t>
            </a:r>
            <a:r>
              <a:rPr lang="ru-RU" sz="2200" dirty="0"/>
              <a:t> «</a:t>
            </a:r>
            <a:r>
              <a:rPr lang="ru-RU" sz="2200" dirty="0" err="1"/>
              <a:t>закриває</a:t>
            </a:r>
            <a:r>
              <a:rPr lang="ru-RU" sz="2200" dirty="0"/>
              <a:t>»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розробника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EJB</a:t>
            </a:r>
            <a:r>
              <a:rPr lang="en-US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складнощі</a:t>
            </a:r>
            <a:r>
              <a:rPr lang="ru-RU" sz="2200" dirty="0"/>
              <a:t> системного характеру (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багатопоточність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механізм</a:t>
            </a:r>
            <a:r>
              <a:rPr lang="ru-RU" sz="2200" dirty="0"/>
              <a:t> </a:t>
            </a:r>
            <a:r>
              <a:rPr lang="ru-RU" sz="2200" dirty="0" err="1"/>
              <a:t>транзакцій</a:t>
            </a:r>
            <a:r>
              <a:rPr lang="ru-RU" sz="2200" dirty="0"/>
              <a:t>), </a:t>
            </a:r>
            <a:r>
              <a:rPr lang="ru-RU" sz="2200" dirty="0" err="1"/>
              <a:t>дозволяючи</a:t>
            </a:r>
            <a:r>
              <a:rPr lang="ru-RU" sz="2200" dirty="0"/>
              <a:t> </a:t>
            </a:r>
            <a:r>
              <a:rPr lang="ru-RU" sz="2200" dirty="0" err="1"/>
              <a:t>йому</a:t>
            </a:r>
            <a:r>
              <a:rPr lang="ru-RU" sz="2200" dirty="0"/>
              <a:t> </a:t>
            </a:r>
            <a:r>
              <a:rPr lang="ru-RU" sz="2200" dirty="0" err="1"/>
              <a:t>зосередитися</a:t>
            </a:r>
            <a:r>
              <a:rPr lang="ru-RU" sz="2200" dirty="0"/>
              <a:t> </a:t>
            </a:r>
            <a:r>
              <a:rPr lang="ru-RU" sz="2200" dirty="0" err="1"/>
              <a:t>виключно</a:t>
            </a:r>
            <a:r>
              <a:rPr lang="ru-RU" sz="2200" dirty="0"/>
              <a:t> на </a:t>
            </a:r>
            <a:r>
              <a:rPr lang="ru-RU" sz="2200" dirty="0" err="1"/>
              <a:t>бізнес-логіці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597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609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pic>
        <p:nvPicPr>
          <p:cNvPr id="10242" name="Picture 2" descr="http://www.cs.cmu.edu/%7Eyhase/tech/iStudy_files/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089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609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pic>
        <p:nvPicPr>
          <p:cNvPr id="9218" name="Picture 2" descr="http://www.cs.cmu.edu/%7Eyhase/tech/iStudy_fil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8337655" cy="43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15816" y="724054"/>
            <a:ext cx="2480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/>
              <a:t>Компоненти</a:t>
            </a:r>
            <a:r>
              <a:rPr lang="ru-RU" sz="2400" b="1" dirty="0" smtClean="0"/>
              <a:t> </a:t>
            </a:r>
            <a:r>
              <a:rPr lang="ru-RU" sz="2400" b="1" dirty="0" smtClean="0"/>
              <a:t>J2EE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365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8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EJB</a:t>
            </a:r>
            <a:r>
              <a:rPr lang="en-US" sz="2200" dirty="0"/>
              <a:t> </a:t>
            </a:r>
            <a:r>
              <a:rPr lang="ru-RU" sz="2200" dirty="0"/>
              <a:t>є одним з </a:t>
            </a:r>
            <a:r>
              <a:rPr lang="ru-RU" sz="2200" dirty="0" err="1"/>
              <a:t>найважливіших</a:t>
            </a:r>
            <a:r>
              <a:rPr lang="ru-RU" sz="2200" dirty="0"/>
              <a:t> </a:t>
            </a:r>
            <a:r>
              <a:rPr lang="ru-RU" sz="2200" dirty="0" err="1"/>
              <a:t>компонентів</a:t>
            </a:r>
            <a:r>
              <a:rPr lang="ru-RU" sz="2200" dirty="0"/>
              <a:t> в рамках </a:t>
            </a:r>
            <a:r>
              <a:rPr lang="en-US" sz="2200" dirty="0"/>
              <a:t>J2EE.</a:t>
            </a:r>
          </a:p>
          <a:p>
            <a:r>
              <a:rPr lang="ru-RU" sz="2200" dirty="0"/>
              <a:t>Є </a:t>
            </a:r>
            <a:r>
              <a:rPr lang="ru-RU" sz="2200" dirty="0" err="1"/>
              <a:t>чотири</a:t>
            </a:r>
            <a:r>
              <a:rPr lang="ru-RU" sz="2200" dirty="0"/>
              <a:t>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контейнерів</a:t>
            </a:r>
            <a:r>
              <a:rPr lang="ru-RU" sz="2200" dirty="0"/>
              <a:t> в </a:t>
            </a:r>
            <a:r>
              <a:rPr lang="ru-RU" sz="2200" dirty="0" err="1"/>
              <a:t>цих</a:t>
            </a:r>
            <a:r>
              <a:rPr lang="ru-RU" sz="2200" dirty="0"/>
              <a:t> рамках: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rgbClr val="0000CC"/>
                </a:solidFill>
              </a:rPr>
              <a:t>аплети</a:t>
            </a:r>
            <a:r>
              <a:rPr lang="ru-RU" sz="2200" dirty="0">
                <a:solidFill>
                  <a:srgbClr val="0000CC"/>
                </a:solidFill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rgbClr val="0000CC"/>
                </a:solidFill>
              </a:rPr>
              <a:t>клієнтську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програму</a:t>
            </a:r>
            <a:r>
              <a:rPr lang="ru-RU" sz="2200" dirty="0">
                <a:solidFill>
                  <a:srgbClr val="0000CC"/>
                </a:solidFill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CC"/>
                </a:solidFill>
              </a:rPr>
              <a:t>веб- </a:t>
            </a:r>
            <a:r>
              <a:rPr lang="ru-RU" sz="2200" dirty="0" err="1">
                <a:solidFill>
                  <a:srgbClr val="0000CC"/>
                </a:solidFill>
              </a:rPr>
              <a:t>контейнери</a:t>
            </a:r>
            <a:endParaRPr lang="ru-RU" sz="2200" dirty="0">
              <a:solidFill>
                <a:srgbClr val="0000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</a:rPr>
              <a:t>EJB </a:t>
            </a:r>
            <a:r>
              <a:rPr lang="ru-RU" sz="2200" dirty="0" err="1">
                <a:solidFill>
                  <a:srgbClr val="0000CC"/>
                </a:solidFill>
              </a:rPr>
              <a:t>контейнери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r>
              <a:rPr lang="ru-RU" sz="2200" dirty="0" err="1">
                <a:solidFill>
                  <a:srgbClr val="C00000"/>
                </a:solidFill>
              </a:rPr>
              <a:t>Аплет</a:t>
            </a:r>
            <a:r>
              <a:rPr lang="ru-RU" sz="2200" dirty="0">
                <a:solidFill>
                  <a:srgbClr val="C00000"/>
                </a:solidFill>
              </a:rPr>
              <a:t>-контейнер</a:t>
            </a:r>
            <a:r>
              <a:rPr lang="ru-RU" sz="2200" dirty="0"/>
              <a:t> </a:t>
            </a:r>
            <a:r>
              <a:rPr lang="ru-RU" sz="2200" dirty="0" err="1"/>
              <a:t>являє</a:t>
            </a:r>
            <a:r>
              <a:rPr lang="ru-RU" sz="2200" dirty="0"/>
              <a:t> </a:t>
            </a:r>
            <a:r>
              <a:rPr lang="ru-RU" sz="2200" dirty="0" err="1"/>
              <a:t>функціональність</a:t>
            </a:r>
            <a:r>
              <a:rPr lang="ru-RU" sz="2200" dirty="0"/>
              <a:t> веб- браузера і </a:t>
            </a:r>
            <a:r>
              <a:rPr lang="ru-RU" sz="2200" dirty="0" err="1"/>
              <a:t>підключається</a:t>
            </a:r>
            <a:r>
              <a:rPr lang="ru-RU" sz="2200" dirty="0"/>
              <a:t> до веб-контейнера через протокол </a:t>
            </a:r>
            <a:r>
              <a:rPr lang="ru-RU" sz="2200" dirty="0" err="1"/>
              <a:t>передачі</a:t>
            </a:r>
            <a:r>
              <a:rPr lang="ru-RU" sz="2200" dirty="0"/>
              <a:t> </a:t>
            </a:r>
            <a:r>
              <a:rPr lang="ru-RU" sz="2200" dirty="0" err="1"/>
              <a:t>гіпертексту</a:t>
            </a:r>
            <a:r>
              <a:rPr lang="ru-RU" sz="2200" dirty="0"/>
              <a:t> (</a:t>
            </a:r>
            <a:r>
              <a:rPr lang="en-US" sz="2200" dirty="0"/>
              <a:t>HTTP)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Secure Sockets Layer </a:t>
            </a:r>
            <a:r>
              <a:rPr lang="en-US" sz="2200" dirty="0"/>
              <a:t>(SSL) </a:t>
            </a:r>
            <a:r>
              <a:rPr lang="ru-RU" sz="2200" dirty="0" err="1"/>
              <a:t>комунікаційні</a:t>
            </a:r>
            <a:r>
              <a:rPr lang="ru-RU" sz="2200" dirty="0"/>
              <a:t> </a:t>
            </a:r>
            <a:r>
              <a:rPr lang="ru-RU" sz="2200" dirty="0" err="1"/>
              <a:t>протоколи</a:t>
            </a:r>
            <a:r>
              <a:rPr lang="ru-RU" sz="2200" dirty="0"/>
              <a:t>.</a:t>
            </a:r>
            <a:endParaRPr lang="ru-RU" sz="2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568671" y="59150"/>
            <a:ext cx="609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724054"/>
            <a:ext cx="255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/>
              <a:t>Компоненти</a:t>
            </a:r>
            <a:r>
              <a:rPr lang="ru-RU" sz="2400" b="1" dirty="0" smtClean="0"/>
              <a:t> </a:t>
            </a:r>
            <a:r>
              <a:rPr lang="ru-RU" sz="2400" b="1" dirty="0" smtClean="0"/>
              <a:t>J2EE</a:t>
            </a:r>
            <a:endParaRPr lang="ru-RU" sz="2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8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>
                <a:solidFill>
                  <a:srgbClr val="0000CC"/>
                </a:solidFill>
              </a:rPr>
              <a:t>Контейнер </a:t>
            </a:r>
            <a:r>
              <a:rPr lang="ru-RU" sz="2200" dirty="0" err="1" smtClean="0">
                <a:solidFill>
                  <a:srgbClr val="0000CC"/>
                </a:solidFill>
              </a:rPr>
              <a:t>додатка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клієнта</a:t>
            </a:r>
            <a:r>
              <a:rPr lang="ru-RU" sz="2200" dirty="0"/>
              <a:t> </a:t>
            </a:r>
            <a:r>
              <a:rPr lang="ru-RU" sz="2200" dirty="0" err="1"/>
              <a:t>представляє</a:t>
            </a:r>
            <a:r>
              <a:rPr lang="ru-RU" sz="2200" dirty="0"/>
              <a:t> </a:t>
            </a:r>
            <a:r>
              <a:rPr lang="ru-RU" sz="2200" dirty="0" err="1"/>
              <a:t>прикладні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 </a:t>
            </a:r>
            <a:r>
              <a:rPr lang="en-US" sz="2200" dirty="0"/>
              <a:t>Java. </a:t>
            </a:r>
            <a:endParaRPr lang="uk-UA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Цей</a:t>
            </a:r>
            <a:r>
              <a:rPr lang="ru-RU" sz="2200" dirty="0" smtClean="0"/>
              <a:t> </a:t>
            </a:r>
            <a:r>
              <a:rPr lang="ru-RU" sz="2200" dirty="0"/>
              <a:t>контейнер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підключається</a:t>
            </a:r>
            <a:r>
              <a:rPr lang="ru-RU" sz="2200" dirty="0"/>
              <a:t> до веб-браузеру через </a:t>
            </a:r>
            <a:r>
              <a:rPr lang="en-US" sz="2200" dirty="0"/>
              <a:t>HTTP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протоколів</a:t>
            </a:r>
            <a:r>
              <a:rPr lang="ru-RU" sz="2200" dirty="0"/>
              <a:t> </a:t>
            </a:r>
            <a:r>
              <a:rPr lang="en-US" sz="2200" dirty="0"/>
              <a:t>SSL </a:t>
            </a:r>
            <a:r>
              <a:rPr lang="ru-RU" sz="2200" dirty="0" err="1"/>
              <a:t>зв'язку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Крім</a:t>
            </a:r>
            <a:r>
              <a:rPr lang="ru-RU" sz="2200" dirty="0"/>
              <a:t> того, </a:t>
            </a:r>
            <a:r>
              <a:rPr lang="ru-RU" sz="2200" dirty="0" err="1"/>
              <a:t>він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підключитися</a:t>
            </a:r>
            <a:r>
              <a:rPr lang="ru-RU" sz="2200" dirty="0"/>
              <a:t> до </a:t>
            </a:r>
            <a:r>
              <a:rPr lang="en-US" sz="2200" dirty="0">
                <a:solidFill>
                  <a:srgbClr val="0000CC"/>
                </a:solidFill>
              </a:rPr>
              <a:t>EJB </a:t>
            </a:r>
            <a:r>
              <a:rPr lang="ru-RU" sz="2200" dirty="0">
                <a:solidFill>
                  <a:srgbClr val="0000CC"/>
                </a:solidFill>
              </a:rPr>
              <a:t>контейнеру </a:t>
            </a:r>
            <a:r>
              <a:rPr lang="ru-RU" sz="2200" dirty="0"/>
              <a:t>через </a:t>
            </a:r>
            <a:r>
              <a:rPr lang="en-US" sz="2200" dirty="0">
                <a:solidFill>
                  <a:srgbClr val="0000CC"/>
                </a:solidFill>
              </a:rPr>
              <a:t>Remote Method Invocation (RMI)</a:t>
            </a:r>
            <a:r>
              <a:rPr lang="en-US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інтернет</a:t>
            </a:r>
            <a:r>
              <a:rPr lang="ru-RU" sz="2200" dirty="0"/>
              <a:t>-протокол </a:t>
            </a:r>
            <a:r>
              <a:rPr lang="en-US" sz="2200" dirty="0">
                <a:solidFill>
                  <a:srgbClr val="0000CC"/>
                </a:solidFill>
              </a:rPr>
              <a:t>Inter-ORB </a:t>
            </a:r>
            <a:r>
              <a:rPr lang="ru-RU" sz="2200" dirty="0" err="1">
                <a:solidFill>
                  <a:srgbClr val="0000CC"/>
                </a:solidFill>
              </a:rPr>
              <a:t>механізм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 Веб -</a:t>
            </a:r>
            <a:r>
              <a:rPr lang="ru-RU" sz="2200" dirty="0" err="1"/>
              <a:t>контейнери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підключатися</a:t>
            </a:r>
            <a:r>
              <a:rPr lang="ru-RU" sz="2200" dirty="0"/>
              <a:t> до </a:t>
            </a:r>
            <a:r>
              <a:rPr lang="en-US" sz="2200" dirty="0">
                <a:solidFill>
                  <a:srgbClr val="0000CC"/>
                </a:solidFill>
              </a:rPr>
              <a:t>EJB</a:t>
            </a:r>
            <a:r>
              <a:rPr lang="en-US" sz="2200" dirty="0"/>
              <a:t> </a:t>
            </a:r>
            <a:r>
              <a:rPr lang="ru-RU" sz="2200" dirty="0"/>
              <a:t>контейнера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механізму</a:t>
            </a:r>
            <a:r>
              <a:rPr lang="ru-RU" sz="2200" dirty="0"/>
              <a:t> </a:t>
            </a:r>
            <a:r>
              <a:rPr lang="ru-RU" sz="2200" dirty="0" err="1"/>
              <a:t>іменування</a:t>
            </a:r>
            <a:r>
              <a:rPr lang="ru-RU" sz="2200" dirty="0"/>
              <a:t>. </a:t>
            </a:r>
            <a:r>
              <a:rPr lang="ru-RU" sz="2200" dirty="0" err="1"/>
              <a:t>Логіка</a:t>
            </a:r>
            <a:r>
              <a:rPr lang="ru-RU" sz="2200" dirty="0"/>
              <a:t> </a:t>
            </a:r>
            <a:r>
              <a:rPr lang="ru-RU" sz="2200" dirty="0" err="1"/>
              <a:t>додатка</a:t>
            </a:r>
            <a:r>
              <a:rPr lang="ru-RU" sz="2200" dirty="0"/>
              <a:t> в веб-</a:t>
            </a:r>
            <a:r>
              <a:rPr lang="ru-RU" sz="2200" dirty="0" err="1"/>
              <a:t>контейнері</a:t>
            </a:r>
            <a:r>
              <a:rPr lang="ru-RU" sz="2200" dirty="0"/>
              <a:t> представлена ​​</a:t>
            </a:r>
            <a:r>
              <a:rPr lang="en-US" sz="2200" dirty="0" err="1">
                <a:solidFill>
                  <a:srgbClr val="0000CC"/>
                </a:solidFill>
              </a:rPr>
              <a:t>JavaServer</a:t>
            </a:r>
            <a:r>
              <a:rPr lang="en-US" sz="2200" dirty="0">
                <a:solidFill>
                  <a:srgbClr val="0000CC"/>
                </a:solidFill>
              </a:rPr>
              <a:t> Pages (JSP) </a:t>
            </a:r>
            <a:r>
              <a:rPr lang="ru-RU" sz="2200" dirty="0" err="1">
                <a:solidFill>
                  <a:srgbClr val="0000CC"/>
                </a:solidFill>
              </a:rPr>
              <a:t>або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Сервлетами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CC"/>
                </a:solidFill>
              </a:rPr>
              <a:t>EJB </a:t>
            </a:r>
            <a:r>
              <a:rPr lang="ru-RU" sz="2200" dirty="0">
                <a:solidFill>
                  <a:srgbClr val="0000CC"/>
                </a:solidFill>
              </a:rPr>
              <a:t>контейнер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компоненти</a:t>
            </a:r>
            <a:r>
              <a:rPr lang="ru-RU" sz="2200" dirty="0"/>
              <a:t> </a:t>
            </a:r>
            <a:r>
              <a:rPr lang="ru-RU" sz="2200" dirty="0" err="1"/>
              <a:t>рівня</a:t>
            </a:r>
            <a:r>
              <a:rPr lang="ru-RU" sz="2200" dirty="0"/>
              <a:t> </a:t>
            </a:r>
            <a:r>
              <a:rPr lang="ru-RU" sz="2200" dirty="0" err="1"/>
              <a:t>підприємства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функціонують</a:t>
            </a:r>
            <a:r>
              <a:rPr lang="ru-RU" sz="2200" dirty="0"/>
              <a:t> як </a:t>
            </a:r>
            <a:r>
              <a:rPr lang="ru-RU" sz="2200" dirty="0" err="1"/>
              <a:t>бізнес-логіки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>
                <a:solidFill>
                  <a:srgbClr val="0000CC"/>
                </a:solidFill>
              </a:rPr>
              <a:t>База </a:t>
            </a:r>
            <a:r>
              <a:rPr lang="ru-RU" sz="2200" dirty="0" err="1">
                <a:solidFill>
                  <a:srgbClr val="0000CC"/>
                </a:solidFill>
              </a:rPr>
              <a:t>даних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бути </a:t>
            </a:r>
            <a:r>
              <a:rPr lang="ru-RU" sz="2200" dirty="0" err="1"/>
              <a:t>доступні</a:t>
            </a:r>
            <a:r>
              <a:rPr lang="ru-RU" sz="2200" dirty="0"/>
              <a:t> через </a:t>
            </a:r>
            <a:r>
              <a:rPr lang="en-US" sz="2200" dirty="0">
                <a:solidFill>
                  <a:srgbClr val="0000CC"/>
                </a:solidFill>
              </a:rPr>
              <a:t>Java Database Connectivity (JDBC) </a:t>
            </a:r>
            <a:r>
              <a:rPr lang="ru-RU" sz="2200" dirty="0" err="1">
                <a:solidFill>
                  <a:srgbClr val="0000CC"/>
                </a:solidFill>
              </a:rPr>
              <a:t>механізм</a:t>
            </a:r>
            <a:r>
              <a:rPr lang="ru-RU" sz="2200" dirty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724054"/>
            <a:ext cx="2480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/>
              <a:t>Компоненти</a:t>
            </a:r>
            <a:r>
              <a:rPr lang="ru-RU" sz="2400" b="1" dirty="0" smtClean="0"/>
              <a:t> </a:t>
            </a:r>
            <a:r>
              <a:rPr lang="ru-RU" sz="2400" b="1" dirty="0" smtClean="0"/>
              <a:t>J2EE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9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1144084"/>
            <a:ext cx="50352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Технологія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CORBA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Технологія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SOAP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Технології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 / DCOM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і 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Технологія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JINI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2109"/>
            <a:ext cx="576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err="1" smtClean="0">
                <a:latin typeface="Arial" pitchFamily="34" charset="0"/>
                <a:cs typeface="Arial" pitchFamily="34" charset="0"/>
              </a:rPr>
              <a:t>Кросплатформні</a:t>
            </a: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 технології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IQEA8SERQUFBASEhUYEBIWFBAVEhQSFRYVFhcQEhUYHCcfGBokGhQUIC8gJCcpOCwvFh8xNTAqNSYrLikBCQoKDgwOGg8PGi0kHCIpLywsLTIuNCw1LCkvKTIpLCw0LCwtNTQ0KS0uKSwvLDUtLCkqKiwsLC4sNCwsLTUtLv/AABEIAK0BIwMBIgACEQEDEQH/xAAcAAEAAQUBAQAAAAAAAAAAAAAABwMEBQYIAQL/xABLEAABAwIDAwYGDggFBQAAAAABAAIDBBEFEiEGMUEHEyJRUmEUFzJxk9EVFjNCVFWBkZKipLHS0wgjQ1NyocHwJHSys+E0YmNzo//EABsBAQACAwEBAAAAAAAAAAAAAAADBAECBQYH/8QAOhEAAgECAgUJBQYHAAAAAAAAAAECAxEEURIhMUHRBRMUUmGRocHwIiNxgbEGFjIzQmIVJDRDguHx/9oADAMBAAIRAxEAPwCcUREAREQBERAEREAREQBERAFGnKpyqtoGupaUh1a4dN2hbTgjeeuS25vDeeAMlFcc4i4ummJJJMjySdSSXG5JO8rt8j4GOKm3PZG2rO//AAjqS0UWs0znuc5xLnOJLnEkuLiblxJ1JJ4r4VVF7Ho/aV7lJFVRZ6O8xcpIqqJ0d5i5SRVUTo7zFym1t1P36PYtRVf+ZH+2xQO1Tz+j5/0VX/mR/tsVDlmioYGT33X1NqbvIlREReBLQREQBERAEREAREQBERAEREAREQBERAEREAREQBERAEREB4VxxXe6y/xu+8rscrjiu91l/jd95Xqvs5tqfLzIK24oJZbDsFI1tfEZCwMyy5i90bW+5PsLv0vmy277LLUMTzXUs75ImxRyQNkZJUUz5eYLnGRzy2we27ZL31s5uliF1sVyn0erOm4q0YKV72u25JRStt9nx79IwurmkWRSLW1rH0rcz4yXYa7O50tO5nP848hroR0ueLMoa6/RJbppcYrAsIon08DpvdJJebcOebnGcuayWONhJytLek1wBsQQbEBV4ctrmpVKlNq0tGy9q+3Xuy+PYZdPXZM09FveD4Zh4kc+Tmi2OrjYQ+a0b4g6Jj5IxfNvL32eLFpGvQcDVwjZ7DnsBmLRI5k5e1tTC1sUrHERxh7n6gtA96+5dvsCBrU+0FCndypzsrbltabz3Ja+1pbQqTe8j9Fs+PYTStphJC5okD4egJmPJZLAJH3be/QlzM+TXXVawuvhMVDFU9OCa+O3PzI5R0XY+mqef0fP+iq/8yP9tigZqmnkTrXw0VQ5tiDVWcDx/VMI+4qty7/QP4r6m1L8RMiKxosXZLYXyu7J/oeKvl87LYREQBERAEREAREQBERAEREAREQBERAEREAREQBERAFru1G39DhrSamZoflJbCyz5nWuLBg3agi7rC4OuhWxKDf0gqDDmc0WsAxOUg/qy0XjBN3zsHlEkkB1rm2+zbIDFbQcuNZiE0dNQtNLFM5sYc0c5UuL3Bt2kaNOosG63991R5WR5ZJG3zWe4Zu1YkZvlWy8nmx9RHjtBDVQyRPY8TZXgsJbEC9r2k+UM7Ru6iOta3Xe6y/xu+8r1X2c21Pl5kFbcUURF60gCrUlbJC4uie5ji0tJa4tJad7SRwPUqKLWUVJaMldAEoiLYBERAfTVM3I5HfDas9mraf/AJtH9VDLV0ByG4NIzD5jNGQyeYPize/YGtAfbfa7dL7/ADLl8vSSwLT3tfU3pfiMzBGC5occrXEXNuG6/wDytwgiDWtaLkAbybn5SrPFsO51nRHSb5Pf1tVHA8QzDm3eU3dvuQOB7wvnhbMsiIgCIiAIiIAiIgCIiAIiIAiIgCIiAIiIAiIgCIqVTUtjY+SRwbGxpc9ziA1rWi5c4ncAATdAYnbHayHDKSSpmN8ukceZodLIfJjZf5zvsATwUU8lezEmKVcuNYiczQ8+DtcGFjnt6OfubHYBosNRe/R1x9Q6XavFyxrnNwylO8EA83e3ONBF88hbpcHKPNrNOIYfDFTxsaMjI2hsTG6NAAsG5dwFhv7lWxVZ0KMqiSdlfW7eJvTjpyUWfFdiEJkje2NsksdxHIWi7M9g7I4i4uAL2tdQTU8jGKue9whZq4n3aHib9pTNS0x5yIOB6RB10u3ff5gVtah+zXLWMTq1JJa2la2y13577k2LoU46Kic1eJXFv3LPTQ/iTxK4t+5Z6aH8S6VReu+8GKyj3PiUeaic1eJXFv3LPTQ/iTxK4t+5Z6aH8S6VRPvBiso9z4jmonNXiVxb9yz00P4k8SuLfuWemh/EulUT7wYrKPc+I5qJzV4lcW/cs9ND+JPEri37lnpofxLpVE+8GKyj3PiOaiQnsFyJSNm53Emt5uMgsgDmv5x3XIW6ZB1ceOm+a2tAAA0A3BeouZjMbVxclKq9mxbkbxio7AsFjNGY3iaPTUZu53at1Hj/AMrOr5kYHAgi4IsR3KmbFGgrBKwOG/c4dR6lcLXGONJNYkmN3829dusf3vWxNdcXG47kB6iIgCIiAIiIAiIgCIiAIiIAiIgCIiAIiIAoT5XdtJK6pjwXDzmc+QNqXsLtZLkGmdYaMb5Tzra1jbK6+3crvKAMMpDHEf8AG1DXNgsLljdzpyb6EX6PW62hAKxvIryfOo4nVtUHeGVLdGvzZ4oicxDrny3ENcb6iwG+6A23YjZGHCaJkDN4Geok1OeUtAe8dTeiABwAG83JuYGGplL3e5M0aNdf74/Iva6YzyCFnkg9M67xv+T+qy0MIY0NbuG5cV/z9bR/tQev90svgvFlpe5jf9T8FxPosBtcbt3cesL1EXZsVQiIsgIiIAiIgCIiAIiIAiIgLTE6LnYyNMw1YSSBm7zY6fItf2Q2kzmSnmbzU8V88bj5IG8tPFvG/wDxfa1Gm1tH7JzPNI0ZadrmzVeuVziLcxHl8sa9I62H1oqknGzXdmdDBUadbSjU1Lbp9X5b09ltt9mT2rBdqTWVUrYGXo4mkGoNwHzXHRj622vr5t1xfYVrOxGMRPhFOGCCenaGyQDd/wC1naa46311Ot7gnZlmm243buR42MYVXGMdFLZvus77Ne3VqyCIikKYREQBERAEREAREQBERAEREAWJ2p2lhw6llqZycjBoBq57zo2No6yfm1J0Cyksoa0ucQGtBLiSAABqSSdwXPmPV8u1WLx01OS2gpySXdEWjDmiSo43c7QMGvDddyAuuTnZmbHcQkxbEG3ga/8AVsyt5uR7dBE1pJ/VsFuGp43zKacWri0CNnuj+rgDpp3ryGCGhpo4omhkcbQ2NgAAuBxt8pJ868wmjNzNJ5btRv0B4/3wXKxtWdSawtF+0/xPqx4vcWKUVFc5LYtnay5w6hETLe+PlHv6h3K7RF0KNKFGCpwVkiGUnJ3YREUpqEREAREQBERAEREAREQBERAFSipmMbla1rW69ENAb0iSdBpqST8qqohm7tY1mopBS1LZQ0agtDrDNkJBdHfuNj/ZWxxShzQ5uoIuFTrKUSsLTx3HqPArD4TVGF5hk0BOnc71HRA23tM+iIhgIiIAiIgCIiAIiIAiIgCIucuUnb6roserH0kuTKyOJwBDmPyxXvI03aXNdI+3UR50BsfLVt4+WQYRQ3fJI4Nqcga4uJtlpm2ub3sXbuA61v8Aye7Fx4PRCPQzOAfVSb80mUXDTYHI3UAec7yVGH6P1HRyTz1E0zX4jd3NROuHtY4HnJm3Nnl1yDbyQD2lMNbKZ5BEzyQeme8f0/qqeMxXR4XSvJ6orN8MyWlT032bzynjNTKXu9zbo0dfd61ml8QwhjQ1ugG5faxgsLzEG5O85a5PN8FuFWppvVsWwIiK6RBERAEREAREQBERAEREAREQBERAEREAWLxvDs7c7R027+9vrHrWUXjnAC50HEoDH4NiPOts7y27+8cHetZFarVVDWTF8J0181zvt1jishs9OXOlzElxym5+X1oDNIiIAiIgCIiALHv2hpWkg1EAIJBBmiBBGhBGbetF5TeU4UodS0jgak6SyDUQg+9HXJ/p86g9zrkk6km5J1JJ3kniq9SuouyKtXEKDstZ1R7ZKT4TT+mh/EntkpPhNP6aH8S5WsllH0l5EXS3kdUnaSk+Ewemh/Eud49gJMUrqyomqKakglqJXh75Yi5wc9xvHFnva2t3Fu/iteslk6S8h0t5E64FsXhmGxh1IGSzEa1b3MkLQL3cx3kR8dW27zotqw7FqOJlvCafMfKPPRanu6W5QBs7trUUYDG2fCDfmncL78jhq3+Y7lsWTDMU3f4aqdw6LczuGnkyfyJ+ZcSeIqUcS69eF47Ita9Fb9Wb3s6MK8atJQptKW9PVd9jJn9slJ8Jp/TQ/iT2yUnwmn9ND+Jc7Y7sNU0t3FvORDXnGAkAf97d7fu71goocx7uJXWp4+FWOlCzRRq16lJ2nGx1hR4jFNfmpI5Mts2R7H2vuvlJtuVwot5DGAR1oHbi+6RSkrtOenFSJ6NTnIKWYREUhKEREAREQBERAEREAREQBERAFYOx6mBIM8IIJBBliBBGhB1WlcovKMKbNS0rr1B0lkG6Edlv/k/0+dQ443JJ1J3k6knrJVOtilB2Ws2UTpf2wUvwiD0sXrT2wUvwiD0sXrXM9ksoemvIzonQ1bJRP1bUQMd3SxZT5xm+5UMHxKGKVwdPBlLfKE0RBIItbpd5UAWSydNeQ0Tpj2wUvwiD0sXrT2wUvwiD0sXrXM9ksnTXkNE6Y9sFL8Ig9LF609sFL8Ig9LF61zPZVaemLzpu4nqWHjmtbQ0TpP2wUvwiD0sXrRQAymaABlHygEr1Q/xT9pnQNedqSTqSbknUkneSV5lHUvUWh5c8yjqTKOpegX0Gp6l6Gk6AG/UsXB85R1JlHUvpsZO4EjuBQMNr2NuuxslxrPnKOpMo6gvUWQZ/Bdtamms3NzkQ948k2HUx29v8x3LYGDDsS3f4epdw6LczvN5L/wCR/ktAVWPcqFbBwk9OHsyzXmt5chjpxjoVFpRyfk9xNHJxhZw/wtszgRI6MxuaHG4AeDcW0Oo+dbp7Mw9r6r/Uo/5G3maOqEpMgY6MMDyXZQQ8kNvu3LbdpNoMPw5gfVuijv5LcodI/wDgY0Fx89rLo4eOPVNWlC3an5M7GHlh3TTiml8VmZP2Zh7X1X+pPZmHtfVf6li9kMapsSpW1UUOSNz3taHtZmsxxbmIFwL2va6zPgEXYZ9Fqntyh1qfdLiWPc5PwKXszD2vqv8AUnszD2vqv9Sq+ARdhn0Wp4BF2GfRaluUOtT7pcR7nJ+BS9mYe19V/qT2Zh7X1X+pVfAIuwz6LU8Ai7DPotS3KHWp90uI9zk/ApezMPa+q/1J7Mw9r6r/AFKr4BF2GfRangEXYZ9FqW5Q61PulxHucn4FL2Zh7X1X+pPZmHtfVf6lV8Ai7DPotTwCLsM+i1Lcodan3S4j3OT8Cl7Mw9r6r/UnszD2vqv9Sq+ARdhn0Wq2xMQwQzTGNrhFG95aA25DGl1h8yW5Q61PulxHucn4FtUY6RJ0LOZYaEEa63sd6v6XFY5NAbO7J0Pyda0bZ7bOixV7BTSMikc3WnkLWShwvcNaPL01u2+m+2tt2pcHjZqRmd1nd8gXNwr5T6RJSs4X36l/jv8AqiapzGgrbfW054IvqdSdSTvJO8leZB1D5gvQvbceHWobkB85B1D5gmQdQ+YL6y7u/d3+Ze5T1G6XB8ZB1D5gmQdQ+YL7DTvsbLwC/wAm/wA3WlwfOQdQ+YJkHUPmC+rb+7f3edMpS4PnIOofMFcwDoqgQriHctJbAfaIijMmtIiLrHkzK4RUhsNSxrxHM/mubeTlu1rnF8Yf7wm7Te4vkI99Y3Yr80MjBMBU87GTMXFnORMi5sMDzbySO7NcHW2mvrO1eyEsTHPc+LKwXfYym125mahliH7muBs46A3VOrGnGV5PW3w8NS+fyLFOU2rRWw2GHaKnAJa8C9YXx9OWNocIYwJ5I2WPNOmY4lvAP3aWNvhuLtbDTNfNG1zZKsykSE81zlsrmQg5ZRfMQwgjzXWHdsm5sMkr5Yxkhjka0CV2YSOY1vTDctrvtdpOosbC5Fw/k/qQG3dFd0vNBhdK1xks45QHMAIOU2cDY7721VB08MlbT3+XCXwLfOV+r6v/AKPKkU7qQwCRgkpw18brx5JHv92jY4HMb2ba4/ZDdm01pXWI4e6BzWuLTnjZIxzb2cyRoc06gEaHcQFarqUIKMbp3T1+vqUasm3Zq1tQVWPcqSqx7lLIglsN52EosQlpK5uGzxQzZ4rmRhJcMsmjH6hh87D5woo2qwSupp3eHslEzybySFzucPFzZNQ/zglTxyH+RW/xxfdIpGxHDIamMxTxsljO9j2tc3z2PHvXWw35S9bzuYT8mPrec87CbFY3VUUctDXczTFzwyPwmpjsQ4hxyMYQLm53rYPFptN8Z/ba38tS9s/s/BQQCCmaWQhz3Nbmc6xe4uIBOtrlZJWC0Qf4tNpvjP7bW/lp4tNpvjP7bW/lqcEQEH+LTab4z+21v5aeLTab4z+21v5anBEBB/i02m+M/ttb+Wni02m+M/ttb+WpwRAQf4tNpvjP7bW/lp4tNpvjP7bW/lqcEQEH+LTab4z+21v5atcV5O9o44J3y4jmibE90jfDKw5mNaS5tiyxuARYqelQraRs0UkT75JGOY+xscrgWmx4aEoDi7DKCaeVkdOx8kzj0Gxhxfca3AGulr34WXS/Jfg+MwQsGIzsMVjlgeDLUt6g6YOsPMc+mmnDa9ntlaXD4xHSwsjbxIF3u73vPScfOVlSgOavUsziFbm1ilyxGBjOZBNwebDXxlnG7sxz9+/cFhgvV5CUFJp5Fg2ObEIy+pdzgMUjWimjuQY3B8Zabfs8ga67tM1r63V27F43TPkbI1sskU7JHlxAsxsrIjn457wnf+z4ABanGzM5rRYEkAEkBoubXJOgHeVlKrZqSMSFz4/1RIkH64FrgLgOuwWze9O48Cqc6FKNot+tS4fPuNrsu6evAjkayYRhs8HN3d+yia9rn5PfAktcW26RJ04KnUV7HN/w7xARUzPcCXNJY4tMbgffZQCMmvm1XxJsu9rTeRnOc5ExrBznSM2bL0y0NscuhBI7xx99qM1wM0eYuDWgmVpJdzlhZzBa/NP324HcbrHuL6Wl6t4jWVaLEW5qR3OhrI3uNSwjV5Mpc5xb+0zNIFhfLbhdVPZOMxQguAkhymn6V8nOZmljne95vLG/hYjrtbBVlGYnNBIOZjHtIvYse0OadQCNDuICoKbo8Je0n618WvgYuX2OTB9VUPa4Oa6V5a4G4LS4ltj5rebcqMO5W6uIdym0dGKjkYPtERag1pERdY8mAVlKraB8kJjdfM6we4OytLGuL2xiJoDW2cS6/ElYtFpKnGTTa2G0ZuN0t5kHY/UFpZzhyFpblAY1tiQ4nKBbMS1pzb9N6qt2oqRqJADzgkLhHAHGUXHOucGXLtTqd9z1rFItOYpv9K7jPOzzZXq618uQvN8jGsbo0WY3RreiBoBoqCIpUklZGjbethVY9ypKQOSXZWGslkln6TacsyxEDK5zsxBf1gZfJ43100O0YObUUZjTdSSijbuR7BJoKeaWVuVs7mGIHyixod0yOAObTr37rXkFEXYpw0IqKO/SpqnBRW4IiLckCIiAIiIAiIgCIiAIiIAvCvV4UBzUF6vAvV5QnPqOQtIcN7SCDodQbg2OhV7NjD3RlpvmdkD35rAsj9zjEYAa0N7vmVgi0cIyd2jJeuxuc/tCPJtYNaAWkuaWhoAaQXO1FvKPWvY8cnabteGnOH6Rwjpi/S0bv6TvpHrKsUWvNQ6q7hdlWoqnSZc5vlY1jdGizG6NboBuGipIikSS1IwFcQ+SrdSJyWbNxTB1TJ0jFJljYR0Q4AO5w9Z10HC1+q0lOk6slBBuxj6Lk3rJY2PtGwOFw17nNeBwzDKbddu9FMKLrrk6j2kem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6" name="Picture 4" descr="http://www.cs.cmu.edu/%7Eyhase/tech/iStudy_files/image02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8" y="1268760"/>
            <a:ext cx="6486195" cy="38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0"/>
            <a:ext cx="737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Інтероперабільна</a:t>
            </a:r>
            <a:r>
              <a:rPr lang="ru-RU" sz="3200" b="1" dirty="0" smtClean="0"/>
              <a:t> </a:t>
            </a:r>
            <a:r>
              <a:rPr lang="ru-RU" sz="3200" b="1" dirty="0" smtClean="0"/>
              <a:t>модель </a:t>
            </a:r>
            <a:r>
              <a:rPr lang="ru-RU" sz="3200" b="1" dirty="0" err="1" smtClean="0"/>
              <a:t>компонентів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09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116632"/>
            <a:ext cx="2792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 smtClean="0"/>
              <a:t>JINI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08720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err="1">
                <a:solidFill>
                  <a:srgbClr val="C00000"/>
                </a:solidFill>
              </a:rPr>
              <a:t>Jini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dirty="0" err="1"/>
              <a:t>являє</a:t>
            </a:r>
            <a:r>
              <a:rPr lang="ru-RU" sz="2200" dirty="0"/>
              <a:t> собою </a:t>
            </a:r>
            <a:r>
              <a:rPr lang="ru-RU" sz="2200" dirty="0" err="1"/>
              <a:t>технологію</a:t>
            </a:r>
            <a:r>
              <a:rPr lang="ru-RU" sz="2200" dirty="0"/>
              <a:t>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розподілених</a:t>
            </a:r>
            <a:r>
              <a:rPr lang="ru-RU" sz="2200" dirty="0"/>
              <a:t> систем, </a:t>
            </a:r>
            <a:r>
              <a:rPr lang="ru-RU" sz="2200" dirty="0" err="1"/>
              <a:t>орієнтовану</a:t>
            </a:r>
            <a:r>
              <a:rPr lang="ru-RU" sz="2200" dirty="0"/>
              <a:t> </a:t>
            </a:r>
            <a:r>
              <a:rPr lang="ru-RU" sz="2200" dirty="0" err="1"/>
              <a:t>виключно</a:t>
            </a:r>
            <a:r>
              <a:rPr lang="ru-RU" sz="2200" dirty="0"/>
              <a:t> на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i="1" dirty="0" err="1" smtClean="0">
                <a:solidFill>
                  <a:srgbClr val="0000CC"/>
                </a:solidFill>
              </a:rPr>
              <a:t>Java</a:t>
            </a:r>
            <a:r>
              <a:rPr lang="ru-RU" sz="2200" dirty="0"/>
              <a:t>.</a:t>
            </a:r>
          </a:p>
        </p:txBody>
      </p:sp>
      <p:pic>
        <p:nvPicPr>
          <p:cNvPr id="16386" name="Picture 2" descr="http://gsraj.tripod.com/jini/chapter/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3" y="2060848"/>
            <a:ext cx="56578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36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116632"/>
            <a:ext cx="2792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 smtClean="0"/>
              <a:t>JINI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24744"/>
            <a:ext cx="8496944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/>
              <a:t>Технологія</a:t>
            </a:r>
            <a:r>
              <a:rPr lang="ru-RU" sz="2000" dirty="0"/>
              <a:t> </a:t>
            </a:r>
            <a:r>
              <a:rPr lang="en-US" sz="2000" dirty="0" err="1"/>
              <a:t>Jini</a:t>
            </a:r>
            <a:r>
              <a:rPr lang="en-US" sz="2000" dirty="0"/>
              <a:t> </a:t>
            </a:r>
            <a:r>
              <a:rPr lang="ru-RU" sz="2000" dirty="0" err="1"/>
              <a:t>складається</a:t>
            </a:r>
            <a:r>
              <a:rPr lang="ru-RU" sz="2000" dirty="0"/>
              <a:t> з </a:t>
            </a:r>
            <a:r>
              <a:rPr lang="ru-RU" sz="2000" dirty="0" err="1"/>
              <a:t>трьох</a:t>
            </a:r>
            <a:r>
              <a:rPr lang="ru-RU" sz="2000" dirty="0"/>
              <a:t> </a:t>
            </a:r>
            <a:r>
              <a:rPr lang="ru-RU" sz="2000" dirty="0" err="1"/>
              <a:t>основних</a:t>
            </a:r>
            <a:r>
              <a:rPr lang="ru-RU" sz="2000" dirty="0"/>
              <a:t> </a:t>
            </a:r>
            <a:r>
              <a:rPr lang="ru-RU" sz="2000" dirty="0" err="1"/>
              <a:t>компонентів</a:t>
            </a:r>
            <a:r>
              <a:rPr lang="ru-RU" sz="2000" dirty="0"/>
              <a:t>:</a:t>
            </a:r>
          </a:p>
          <a:p>
            <a:pPr algn="ctr">
              <a:spcAft>
                <a:spcPts val="600"/>
              </a:spcAft>
            </a:pPr>
            <a:r>
              <a:rPr lang="ru-RU" sz="2000" b="1" dirty="0" err="1" smtClean="0">
                <a:solidFill>
                  <a:srgbClr val="0000CC"/>
                </a:solidFill>
              </a:rPr>
              <a:t>Інфраструктура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Включає</a:t>
            </a:r>
            <a:r>
              <a:rPr lang="ru-RU" sz="2000" dirty="0" smtClean="0"/>
              <a:t> </a:t>
            </a:r>
            <a:r>
              <a:rPr lang="ru-RU" sz="2000" dirty="0"/>
              <a:t>в себе </a:t>
            </a:r>
            <a:r>
              <a:rPr lang="ru-RU" sz="2000" dirty="0" err="1"/>
              <a:t>розподілену</a:t>
            </a:r>
            <a:r>
              <a:rPr lang="ru-RU" sz="2000" dirty="0"/>
              <a:t> систему </a:t>
            </a:r>
            <a:r>
              <a:rPr lang="ru-RU" sz="2000" dirty="0" err="1"/>
              <a:t>захисту</a:t>
            </a:r>
            <a:r>
              <a:rPr lang="ru-RU" sz="2000" dirty="0"/>
              <a:t>, яка </a:t>
            </a:r>
            <a:r>
              <a:rPr lang="ru-RU" sz="2000" dirty="0" err="1"/>
              <a:t>інтегрована</a:t>
            </a:r>
            <a:r>
              <a:rPr lang="ru-RU" sz="2000" dirty="0"/>
              <a:t> в </a:t>
            </a:r>
            <a:r>
              <a:rPr lang="en-US" sz="2000" dirty="0"/>
              <a:t>RMI </a:t>
            </a:r>
            <a:r>
              <a:rPr lang="en-US" sz="2000" dirty="0">
                <a:solidFill>
                  <a:srgbClr val="0000CC"/>
                </a:solidFill>
              </a:rPr>
              <a:t>(Remote Method Invocation),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собою </a:t>
            </a:r>
            <a:r>
              <a:rPr lang="ru-RU" sz="2000" dirty="0" err="1"/>
              <a:t>механізм</a:t>
            </a:r>
            <a:r>
              <a:rPr lang="ru-RU" sz="2000" dirty="0"/>
              <a:t> для </a:t>
            </a:r>
            <a:r>
              <a:rPr lang="ru-RU" sz="2000" dirty="0" err="1"/>
              <a:t>знаходження</a:t>
            </a:r>
            <a:r>
              <a:rPr lang="ru-RU" sz="2000" dirty="0"/>
              <a:t>, </a:t>
            </a:r>
            <a:r>
              <a:rPr lang="ru-RU" sz="2000" dirty="0" err="1"/>
              <a:t>активації</a:t>
            </a:r>
            <a:r>
              <a:rPr lang="ru-RU" sz="2000" dirty="0"/>
              <a:t> і </a:t>
            </a:r>
            <a:r>
              <a:rPr lang="ru-RU" sz="2000" dirty="0" err="1"/>
              <a:t>захоплення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 </a:t>
            </a:r>
            <a:r>
              <a:rPr lang="ru-RU" sz="2000" dirty="0" err="1"/>
              <a:t>сервісів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Інфраструктура</a:t>
            </a:r>
            <a:r>
              <a:rPr lang="ru-RU" sz="2000" dirty="0"/>
              <a:t> </a:t>
            </a:r>
            <a:r>
              <a:rPr lang="ru-RU" sz="2000" dirty="0" err="1"/>
              <a:t>складається</a:t>
            </a:r>
            <a:r>
              <a:rPr lang="ru-RU" sz="2000" dirty="0"/>
              <a:t> з </a:t>
            </a:r>
            <a:r>
              <a:rPr lang="ru-RU" sz="2000" dirty="0" err="1"/>
              <a:t>об'єктів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використовують</a:t>
            </a:r>
            <a:r>
              <a:rPr lang="ru-RU" sz="2000" dirty="0"/>
              <a:t> </a:t>
            </a:r>
            <a:r>
              <a:rPr lang="ru-RU" sz="2000" dirty="0" err="1"/>
              <a:t>протоколи</a:t>
            </a:r>
            <a:r>
              <a:rPr lang="ru-RU" sz="2000" dirty="0"/>
              <a:t> для </a:t>
            </a:r>
            <a:r>
              <a:rPr lang="ru-RU" sz="2000" dirty="0" err="1"/>
              <a:t>передачі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транзакцій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/>
              <a:t>На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транзакцій</a:t>
            </a:r>
            <a:r>
              <a:rPr lang="ru-RU" sz="2000" dirty="0"/>
              <a:t> </a:t>
            </a:r>
            <a:r>
              <a:rPr lang="ru-RU" sz="2000" dirty="0" err="1"/>
              <a:t>відбуваються</a:t>
            </a:r>
            <a:r>
              <a:rPr lang="ru-RU" sz="2000" dirty="0"/>
              <a:t> </a:t>
            </a:r>
            <a:r>
              <a:rPr lang="ru-RU" sz="2000" dirty="0" err="1"/>
              <a:t>запити</a:t>
            </a:r>
            <a:r>
              <a:rPr lang="ru-RU" sz="2000" dirty="0"/>
              <a:t> і передача </a:t>
            </a:r>
            <a:r>
              <a:rPr lang="ru-RU" sz="2000" dirty="0" err="1"/>
              <a:t>інформації</a:t>
            </a:r>
            <a:r>
              <a:rPr lang="ru-RU" sz="2000" dirty="0"/>
              <a:t>. Для </a:t>
            </a:r>
            <a:r>
              <a:rPr lang="ru-RU" sz="2000" dirty="0" err="1"/>
              <a:t>пошуку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 і </a:t>
            </a:r>
            <a:r>
              <a:rPr lang="ru-RU" sz="2000" dirty="0" err="1"/>
              <a:t>передачі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ними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менеджер </a:t>
            </a:r>
            <a:r>
              <a:rPr lang="ru-RU" sz="2000" dirty="0" err="1"/>
              <a:t>транзакцій</a:t>
            </a:r>
            <a:r>
              <a:rPr lang="ru-RU" sz="2000" dirty="0"/>
              <a:t> (</a:t>
            </a:r>
            <a:r>
              <a:rPr lang="en-US" sz="2000" dirty="0">
                <a:solidFill>
                  <a:srgbClr val="0000CC"/>
                </a:solidFill>
              </a:rPr>
              <a:t>transaction manager</a:t>
            </a:r>
            <a:r>
              <a:rPr lang="en-US" sz="2000" dirty="0"/>
              <a:t>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/>
              <a:t>Менеджер </a:t>
            </a:r>
            <a:r>
              <a:rPr lang="ru-RU" sz="2000" dirty="0" err="1"/>
              <a:t>транзакцій</a:t>
            </a:r>
            <a:r>
              <a:rPr lang="ru-RU" sz="2000" dirty="0"/>
              <a:t> повинен </a:t>
            </a:r>
            <a:r>
              <a:rPr lang="ru-RU" sz="2000" dirty="0" err="1"/>
              <a:t>координувати</a:t>
            </a:r>
            <a:r>
              <a:rPr lang="ru-RU" sz="2000" dirty="0"/>
              <a:t> роботу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запитів</a:t>
            </a:r>
            <a:r>
              <a:rPr lang="ru-RU" sz="2000" dirty="0"/>
              <a:t> і </a:t>
            </a:r>
            <a:r>
              <a:rPr lang="ru-RU" sz="2000" dirty="0" err="1"/>
              <a:t>передавати</a:t>
            </a:r>
            <a:r>
              <a:rPr lang="ru-RU" sz="2000" dirty="0"/>
              <a:t> </a:t>
            </a:r>
            <a:r>
              <a:rPr lang="ru-RU" sz="2000" dirty="0" err="1"/>
              <a:t>знайдені</a:t>
            </a:r>
            <a:r>
              <a:rPr lang="ru-RU" sz="2000" dirty="0"/>
              <a:t> за </a:t>
            </a:r>
            <a:r>
              <a:rPr lang="ru-RU" sz="2000" dirty="0" err="1"/>
              <a:t>цими</a:t>
            </a:r>
            <a:r>
              <a:rPr lang="ru-RU" sz="2000" dirty="0"/>
              <a:t> </a:t>
            </a:r>
            <a:r>
              <a:rPr lang="ru-RU" sz="2000" dirty="0" err="1"/>
              <a:t>запитами</a:t>
            </a:r>
            <a:r>
              <a:rPr lang="ru-RU" sz="2000" dirty="0"/>
              <a:t> </a:t>
            </a:r>
            <a:r>
              <a:rPr lang="ru-RU" sz="2000" dirty="0" err="1"/>
              <a:t>інформацію</a:t>
            </a:r>
            <a:r>
              <a:rPr lang="ru-RU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703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980728"/>
            <a:ext cx="8208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Модель </a:t>
            </a:r>
            <a:r>
              <a:rPr lang="ru-RU" sz="2200" dirty="0" err="1"/>
              <a:t>програмування</a:t>
            </a:r>
            <a:r>
              <a:rPr lang="ru-RU" sz="2200" dirty="0"/>
              <a:t> </a:t>
            </a:r>
            <a:r>
              <a:rPr lang="ru-RU" sz="2200" dirty="0" err="1"/>
              <a:t>використовує</a:t>
            </a:r>
            <a:r>
              <a:rPr lang="ru-RU" sz="2200" dirty="0"/>
              <a:t> </a:t>
            </a:r>
            <a:r>
              <a:rPr lang="ru-RU" sz="2200" dirty="0" err="1"/>
              <a:t>мову</a:t>
            </a:r>
            <a:r>
              <a:rPr lang="ru-RU" sz="2200" dirty="0"/>
              <a:t> </a:t>
            </a:r>
            <a:r>
              <a:rPr lang="ru-RU" sz="2200" dirty="0" err="1"/>
              <a:t>програмування</a:t>
            </a:r>
            <a:r>
              <a:rPr lang="ru-RU" sz="2200" dirty="0"/>
              <a:t> </a:t>
            </a:r>
            <a:r>
              <a:rPr lang="en-US" sz="2200" dirty="0"/>
              <a:t>Java </a:t>
            </a:r>
            <a:r>
              <a:rPr lang="ru-RU" sz="2200" dirty="0"/>
              <a:t>і </a:t>
            </a:r>
            <a:r>
              <a:rPr lang="ru-RU" sz="2200" dirty="0" err="1"/>
              <a:t>компоненти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JavaBeans</a:t>
            </a:r>
            <a:r>
              <a:rPr lang="en-US" sz="2200" dirty="0"/>
              <a:t> </a:t>
            </a:r>
            <a:r>
              <a:rPr lang="ru-RU" sz="2200" dirty="0"/>
              <a:t>для</a:t>
            </a:r>
          </a:p>
          <a:p>
            <a:r>
              <a:rPr lang="ru-RU" sz="2200" dirty="0" err="1"/>
              <a:t>організації</a:t>
            </a:r>
            <a:r>
              <a:rPr lang="ru-RU" sz="2200" dirty="0"/>
              <a:t> </a:t>
            </a:r>
            <a:r>
              <a:rPr lang="ru-RU" sz="2200" dirty="0" err="1"/>
              <a:t>інтерфейсів</a:t>
            </a:r>
            <a:r>
              <a:rPr lang="ru-RU" sz="2200" dirty="0"/>
              <a:t> </a:t>
            </a:r>
            <a:r>
              <a:rPr lang="ru-RU" sz="2200" dirty="0" err="1"/>
              <a:t>транзакцій</a:t>
            </a:r>
            <a:r>
              <a:rPr lang="ru-RU" sz="2200" dirty="0"/>
              <a:t> і </a:t>
            </a:r>
            <a:r>
              <a:rPr lang="ru-RU" sz="2200" dirty="0" err="1" smtClean="0"/>
              <a:t>написання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додатків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модель </a:t>
            </a:r>
            <a:r>
              <a:rPr lang="ru-RU" sz="2200" dirty="0" err="1" smtClean="0"/>
              <a:t>розподілених</a:t>
            </a:r>
            <a:r>
              <a:rPr lang="ru-RU" sz="2200" dirty="0" smtClean="0"/>
              <a:t> </a:t>
            </a:r>
            <a:r>
              <a:rPr lang="ru-RU" sz="2200" dirty="0" err="1" smtClean="0"/>
              <a:t>обчислень</a:t>
            </a:r>
            <a:r>
              <a:rPr lang="ru-RU" sz="2200" dirty="0"/>
              <a:t>;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75856" y="116632"/>
            <a:ext cx="2792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Технологія</a:t>
            </a:r>
            <a:r>
              <a:rPr lang="ru-RU" sz="3200" b="1" dirty="0" smtClean="0"/>
              <a:t> </a:t>
            </a:r>
            <a:r>
              <a:rPr lang="en-US" sz="3200" b="1" i="1" dirty="0" smtClean="0"/>
              <a:t>JINI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707153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</a:rPr>
              <a:t>Сервіси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мають</a:t>
            </a:r>
            <a:r>
              <a:rPr lang="ru-RU" sz="2200" dirty="0"/>
              <a:t> </a:t>
            </a:r>
            <a:r>
              <a:rPr lang="ru-RU" sz="2200" dirty="0" err="1"/>
              <a:t>певний</a:t>
            </a:r>
            <a:r>
              <a:rPr lang="ru-RU" sz="2200" dirty="0"/>
              <a:t> </a:t>
            </a:r>
            <a:r>
              <a:rPr lang="ru-RU" sz="2200" dirty="0" err="1"/>
              <a:t>уніфікований</a:t>
            </a:r>
            <a:r>
              <a:rPr lang="ru-RU" sz="2200" dirty="0"/>
              <a:t> </a:t>
            </a:r>
            <a:r>
              <a:rPr lang="ru-RU" sz="2200" dirty="0" err="1"/>
              <a:t>інтерфейс</a:t>
            </a:r>
            <a:r>
              <a:rPr lang="ru-RU" sz="2200" dirty="0"/>
              <a:t> і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методів</a:t>
            </a:r>
            <a:r>
              <a:rPr lang="ru-RU" sz="2200" dirty="0"/>
              <a:t>,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можливо</a:t>
            </a:r>
            <a:r>
              <a:rPr lang="ru-RU" sz="2200" dirty="0"/>
              <a:t> </a:t>
            </a:r>
            <a:r>
              <a:rPr lang="ru-RU" sz="2200" dirty="0" err="1"/>
              <a:t>спілкування</a:t>
            </a:r>
            <a:r>
              <a:rPr lang="ru-RU" sz="2200" dirty="0"/>
              <a:t> з ними.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/>
              <a:t>Реалізація</a:t>
            </a:r>
            <a:r>
              <a:rPr lang="ru-RU" sz="2200" dirty="0"/>
              <a:t> </a:t>
            </a:r>
            <a:r>
              <a:rPr lang="ru-RU" sz="2200" dirty="0" err="1"/>
              <a:t>сервісів</a:t>
            </a:r>
            <a:r>
              <a:rPr lang="ru-RU" sz="2200" dirty="0"/>
              <a:t> не </a:t>
            </a:r>
            <a:r>
              <a:rPr lang="ru-RU" sz="2200" dirty="0" err="1"/>
              <a:t>вимагає</a:t>
            </a:r>
            <a:r>
              <a:rPr lang="ru-RU" sz="2200" dirty="0"/>
              <a:t>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програмної</a:t>
            </a:r>
            <a:r>
              <a:rPr lang="ru-RU" sz="2200" dirty="0"/>
              <a:t> </a:t>
            </a:r>
            <a:r>
              <a:rPr lang="ru-RU" sz="2200" dirty="0" err="1"/>
              <a:t>моделі</a:t>
            </a:r>
            <a:r>
              <a:rPr lang="ru-RU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Jini</a:t>
            </a:r>
            <a:r>
              <a:rPr lang="en-US" sz="2200" dirty="0"/>
              <a:t>, </a:t>
            </a:r>
            <a:r>
              <a:rPr lang="ru-RU" sz="2200" dirty="0" err="1"/>
              <a:t>проте</a:t>
            </a:r>
            <a:r>
              <a:rPr lang="ru-RU" sz="2200" dirty="0"/>
              <a:t> </a:t>
            </a:r>
            <a:r>
              <a:rPr lang="ru-RU" sz="2200" dirty="0" err="1"/>
              <a:t>ця</a:t>
            </a:r>
            <a:r>
              <a:rPr lang="ru-RU" sz="2200" dirty="0"/>
              <a:t> модель </a:t>
            </a:r>
            <a:r>
              <a:rPr lang="ru-RU" sz="2200" dirty="0" err="1"/>
              <a:t>необхідна</a:t>
            </a:r>
            <a:r>
              <a:rPr lang="ru-RU" sz="2200" dirty="0"/>
              <a:t> при </a:t>
            </a:r>
            <a:r>
              <a:rPr lang="ru-RU" sz="2200" dirty="0" err="1"/>
              <a:t>взаємодії</a:t>
            </a:r>
            <a:r>
              <a:rPr lang="ru-RU" sz="2200" dirty="0"/>
              <a:t> </a:t>
            </a:r>
            <a:r>
              <a:rPr lang="ru-RU" sz="2200" dirty="0" err="1"/>
              <a:t>сервісів</a:t>
            </a:r>
            <a:r>
              <a:rPr lang="ru-RU" sz="2200" dirty="0"/>
              <a:t> </a:t>
            </a:r>
            <a:r>
              <a:rPr lang="ru-RU" sz="2200" dirty="0" err="1"/>
              <a:t>між</a:t>
            </a:r>
            <a:r>
              <a:rPr lang="ru-RU" sz="2200" dirty="0"/>
              <a:t> собою.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/>
              <a:t>Сервіси</a:t>
            </a:r>
            <a:r>
              <a:rPr lang="ru-RU" sz="2200" dirty="0"/>
              <a:t> в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</a:t>
            </a:r>
            <a:r>
              <a:rPr lang="ru-RU" sz="2200" dirty="0" err="1"/>
              <a:t>чимось</a:t>
            </a:r>
            <a:r>
              <a:rPr lang="ru-RU" sz="2200" dirty="0"/>
              <a:t> </a:t>
            </a:r>
            <a:r>
              <a:rPr lang="ru-RU" sz="2200" dirty="0" err="1"/>
              <a:t>подібні</a:t>
            </a:r>
            <a:r>
              <a:rPr lang="ru-RU" sz="2200" dirty="0"/>
              <a:t> до </a:t>
            </a:r>
            <a:r>
              <a:rPr lang="ru-RU" sz="2200" dirty="0" err="1"/>
              <a:t>процесів</a:t>
            </a:r>
            <a:r>
              <a:rPr lang="ru-RU" sz="2200" dirty="0"/>
              <a:t> у </a:t>
            </a:r>
            <a:r>
              <a:rPr lang="en-US" sz="2200" dirty="0"/>
              <a:t>Unix.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/>
              <a:t>Кожен</a:t>
            </a:r>
            <a:r>
              <a:rPr lang="ru-RU" sz="2200" dirty="0"/>
              <a:t> </a:t>
            </a:r>
            <a:r>
              <a:rPr lang="ru-RU" sz="2200" dirty="0" err="1"/>
              <a:t>сервіс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інші</a:t>
            </a:r>
            <a:r>
              <a:rPr lang="ru-RU" sz="2200" dirty="0"/>
              <a:t> </a:t>
            </a:r>
            <a:r>
              <a:rPr lang="ru-RU" sz="2200" dirty="0" err="1"/>
              <a:t>сервіси</a:t>
            </a:r>
            <a:r>
              <a:rPr lang="ru-RU" sz="2200" dirty="0"/>
              <a:t> для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своїх</a:t>
            </a:r>
            <a:r>
              <a:rPr lang="ru-RU" sz="2200" dirty="0"/>
              <a:t> </a:t>
            </a:r>
            <a:r>
              <a:rPr lang="ru-RU" sz="2200" dirty="0" err="1"/>
              <a:t>завдань</a:t>
            </a:r>
            <a:r>
              <a:rPr lang="ru-RU" sz="2200" dirty="0"/>
              <a:t>, а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породжувати</a:t>
            </a:r>
            <a:r>
              <a:rPr lang="ru-RU" sz="2200" dirty="0"/>
              <a:t> </a:t>
            </a:r>
            <a:r>
              <a:rPr lang="ru-RU" sz="2200" dirty="0" err="1"/>
              <a:t>нові</a:t>
            </a:r>
            <a:r>
              <a:rPr lang="ru-RU" sz="2200" dirty="0"/>
              <a:t> </a:t>
            </a:r>
            <a:r>
              <a:rPr lang="ru-RU" sz="2200" dirty="0" err="1"/>
              <a:t>сервіси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спеціалізуються</a:t>
            </a:r>
            <a:r>
              <a:rPr lang="ru-RU" sz="2200" dirty="0"/>
              <a:t> на </a:t>
            </a:r>
            <a:r>
              <a:rPr lang="ru-RU" sz="2200" dirty="0" err="1"/>
              <a:t>вирішенні</a:t>
            </a:r>
            <a:r>
              <a:rPr lang="ru-RU" sz="2200" dirty="0"/>
              <a:t> </a:t>
            </a:r>
            <a:r>
              <a:rPr lang="ru-RU" sz="2200" dirty="0" err="1"/>
              <a:t>певних</a:t>
            </a:r>
            <a:r>
              <a:rPr lang="ru-RU" sz="2200" dirty="0"/>
              <a:t> </a:t>
            </a:r>
            <a:r>
              <a:rPr lang="ru-RU" sz="2200" dirty="0" err="1"/>
              <a:t>питань</a:t>
            </a:r>
            <a:r>
              <a:rPr lang="ru-RU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167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gsraj.tripod.com/jini/chapter/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86038" cy="41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0039" y="0"/>
            <a:ext cx="350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Процес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роботи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Jini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8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980728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CC"/>
                </a:solidFill>
              </a:rPr>
              <a:t>Jini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використовує</a:t>
            </a:r>
            <a:r>
              <a:rPr lang="ru-RU" sz="2200" dirty="0"/>
              <a:t> </a:t>
            </a:r>
            <a:r>
              <a:rPr lang="ru-RU" sz="2200" dirty="0" err="1"/>
              <a:t>мову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Java</a:t>
            </a:r>
            <a:r>
              <a:rPr lang="en-US" sz="2200" dirty="0"/>
              <a:t>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забезпечити</a:t>
            </a:r>
            <a:r>
              <a:rPr lang="ru-RU" sz="2200" dirty="0"/>
              <a:t>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забезпечити</a:t>
            </a:r>
            <a:r>
              <a:rPr lang="ru-RU" sz="2200" dirty="0"/>
              <a:t> </a:t>
            </a:r>
            <a:r>
              <a:rPr lang="ru-RU" sz="2200" dirty="0" err="1"/>
              <a:t>можливість</a:t>
            </a:r>
            <a:r>
              <a:rPr lang="ru-RU" sz="2200" dirty="0"/>
              <a:t> </a:t>
            </a:r>
            <a:r>
              <a:rPr lang="ru-RU" sz="2200" dirty="0" err="1"/>
              <a:t>підключення</a:t>
            </a:r>
            <a:r>
              <a:rPr lang="ru-RU" sz="2200" dirty="0"/>
              <a:t> </a:t>
            </a:r>
            <a:r>
              <a:rPr lang="ru-RU" sz="2200" dirty="0" err="1"/>
              <a:t>пристроїв</a:t>
            </a:r>
            <a:r>
              <a:rPr lang="ru-RU" sz="2200" dirty="0"/>
              <a:t> до </a:t>
            </a:r>
            <a:r>
              <a:rPr lang="ru-RU" sz="2200" dirty="0" err="1"/>
              <a:t>мережі</a:t>
            </a:r>
            <a:r>
              <a:rPr lang="ru-RU" sz="2200" dirty="0"/>
              <a:t> в </a:t>
            </a:r>
            <a:r>
              <a:rPr lang="ru-RU" sz="2200" dirty="0" err="1"/>
              <a:t>режимі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plug-and-play</a:t>
            </a:r>
            <a:r>
              <a:rPr lang="en-US" sz="2200" dirty="0"/>
              <a:t>.</a:t>
            </a:r>
          </a:p>
          <a:p>
            <a:r>
              <a:rPr lang="ru-RU" sz="2200" dirty="0"/>
              <a:t>При такому </a:t>
            </a:r>
            <a:r>
              <a:rPr lang="ru-RU" sz="2200" dirty="0" err="1"/>
              <a:t>підході</a:t>
            </a:r>
            <a:r>
              <a:rPr lang="ru-RU" sz="2200" dirty="0"/>
              <a:t> </a:t>
            </a:r>
            <a:r>
              <a:rPr lang="ru-RU" sz="2200" dirty="0" err="1"/>
              <a:t>спільні</a:t>
            </a:r>
            <a:r>
              <a:rPr lang="ru-RU" sz="2200" dirty="0"/>
              <a:t> </a:t>
            </a:r>
            <a:r>
              <a:rPr lang="ru-RU" sz="2200" dirty="0" err="1"/>
              <a:t>пристрої</a:t>
            </a:r>
            <a:r>
              <a:rPr lang="ru-RU" sz="2200" dirty="0"/>
              <a:t> автоматично </a:t>
            </a:r>
            <a:r>
              <a:rPr lang="ru-RU" sz="2200" dirty="0" err="1"/>
              <a:t>стають</a:t>
            </a:r>
            <a:r>
              <a:rPr lang="ru-RU" sz="2200" dirty="0"/>
              <a:t> членами так </a:t>
            </a:r>
            <a:r>
              <a:rPr lang="ru-RU" sz="2200" dirty="0" err="1"/>
              <a:t>званої</a:t>
            </a:r>
            <a:r>
              <a:rPr lang="ru-RU" sz="2200" dirty="0"/>
              <a:t> </a:t>
            </a:r>
            <a:r>
              <a:rPr lang="ru-RU" sz="2200" b="1" dirty="0" err="1"/>
              <a:t>федерації</a:t>
            </a:r>
            <a:r>
              <a:rPr lang="ru-RU" sz="2200" dirty="0"/>
              <a:t>.</a:t>
            </a:r>
          </a:p>
          <a:p>
            <a:r>
              <a:rPr lang="ru-RU" sz="2200" b="1" dirty="0" err="1"/>
              <a:t>Федерація</a:t>
            </a:r>
            <a:r>
              <a:rPr lang="ru-RU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мережа </a:t>
            </a:r>
            <a:r>
              <a:rPr lang="ru-RU" sz="2200" dirty="0" err="1"/>
              <a:t>пристроїв</a:t>
            </a:r>
            <a:r>
              <a:rPr lang="ru-RU" sz="2200" dirty="0"/>
              <a:t> і </a:t>
            </a:r>
            <a:r>
              <a:rPr lang="ru-RU" sz="2200" dirty="0" err="1"/>
              <a:t>додатків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відповідно</a:t>
            </a:r>
            <a:r>
              <a:rPr lang="ru-RU" sz="2200" dirty="0"/>
              <a:t> до </a:t>
            </a:r>
            <a:r>
              <a:rPr lang="ru-RU" sz="2200" dirty="0" err="1"/>
              <a:t>специфікації</a:t>
            </a:r>
            <a:r>
              <a:rPr lang="ru-RU" sz="2200" dirty="0"/>
              <a:t> </a:t>
            </a:r>
            <a:r>
              <a:rPr lang="en-US" sz="2200" dirty="0" err="1"/>
              <a:t>Jini</a:t>
            </a:r>
            <a:r>
              <a:rPr lang="en-US" sz="2200" dirty="0"/>
              <a:t> </a:t>
            </a:r>
            <a:r>
              <a:rPr lang="ru-RU" sz="2200" dirty="0" err="1"/>
              <a:t>пропонують</a:t>
            </a:r>
            <a:r>
              <a:rPr lang="ru-RU" sz="2200" dirty="0"/>
              <a:t> один одному </a:t>
            </a:r>
            <a:r>
              <a:rPr lang="ru-RU" sz="2200" dirty="0" err="1"/>
              <a:t>певні</a:t>
            </a:r>
            <a:r>
              <a:rPr lang="ru-RU" sz="2200" dirty="0"/>
              <a:t> </a:t>
            </a:r>
            <a:r>
              <a:rPr lang="ru-RU" sz="2200" dirty="0" err="1"/>
              <a:t>послуги</a:t>
            </a:r>
            <a:r>
              <a:rPr lang="ru-RU" sz="2200" dirty="0"/>
              <a:t>.</a:t>
            </a:r>
          </a:p>
          <a:p>
            <a:r>
              <a:rPr lang="ru-RU" sz="2200" dirty="0"/>
              <a:t>У </a:t>
            </a:r>
            <a:r>
              <a:rPr lang="ru-RU" sz="2200" dirty="0" err="1"/>
              <a:t>федерацію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входити</a:t>
            </a:r>
            <a:r>
              <a:rPr lang="ru-RU" sz="2200" dirty="0"/>
              <a:t>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завгодно</a:t>
            </a:r>
            <a:r>
              <a:rPr lang="ru-RU" sz="22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файлові</a:t>
            </a:r>
            <a:r>
              <a:rPr lang="ru-RU" sz="2200" dirty="0"/>
              <a:t> </a:t>
            </a:r>
            <a:r>
              <a:rPr lang="ru-RU" sz="2200" dirty="0" err="1"/>
              <a:t>сервери</a:t>
            </a:r>
            <a:r>
              <a:rPr lang="ru-RU" sz="2200" dirty="0"/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настільні</a:t>
            </a:r>
            <a:r>
              <a:rPr lang="ru-RU" sz="2200" dirty="0"/>
              <a:t> ПК,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стільникові</a:t>
            </a:r>
            <a:r>
              <a:rPr lang="ru-RU" sz="2200" dirty="0"/>
              <a:t> </a:t>
            </a:r>
            <a:r>
              <a:rPr lang="ru-RU" sz="2200" dirty="0" err="1"/>
              <a:t>телефони</a:t>
            </a:r>
            <a:r>
              <a:rPr lang="ru-RU" sz="2200" dirty="0"/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дискові</a:t>
            </a:r>
            <a:r>
              <a:rPr lang="ru-RU" sz="2200" dirty="0" smtClean="0"/>
              <a:t> </a:t>
            </a:r>
            <a:r>
              <a:rPr lang="ru-RU" sz="2200" dirty="0" err="1"/>
              <a:t>масиви</a:t>
            </a:r>
            <a:r>
              <a:rPr lang="ru-RU" sz="2200" dirty="0"/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принтери</a:t>
            </a:r>
            <a:r>
              <a:rPr lang="ru-RU" sz="2200" dirty="0"/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програмні</a:t>
            </a:r>
            <a:r>
              <a:rPr lang="ru-RU" sz="2200" dirty="0"/>
              <a:t> </a:t>
            </a:r>
            <a:r>
              <a:rPr lang="ru-RU" sz="2200" dirty="0" err="1"/>
              <a:t>об'єкти</a:t>
            </a:r>
            <a:r>
              <a:rPr lang="ru-RU" sz="2200" dirty="0"/>
              <a:t>.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71056" y="56118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Як </a:t>
            </a:r>
            <a:r>
              <a:rPr lang="ru-RU" sz="3200" b="1" dirty="0" err="1" smtClean="0"/>
              <a:t>працює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Jini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44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208" y="1258888"/>
            <a:ext cx="79208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>
                <a:latin typeface="Arial" charset="0"/>
              </a:rPr>
              <a:t>Коли </a:t>
            </a:r>
            <a:r>
              <a:rPr lang="ru-RU" sz="2000" dirty="0" err="1">
                <a:latin typeface="Arial" charset="0"/>
              </a:rPr>
              <a:t>пристрій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наприклад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 smtClean="0">
                <a:latin typeface="Arial" charset="0"/>
              </a:rPr>
              <a:t>комп'ютер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приєднується</a:t>
            </a:r>
            <a:r>
              <a:rPr lang="ru-RU" sz="2000" dirty="0">
                <a:latin typeface="Arial" charset="0"/>
              </a:rPr>
              <a:t> до </a:t>
            </a:r>
            <a:r>
              <a:rPr lang="ru-RU" sz="2000" dirty="0" err="1">
                <a:latin typeface="Arial" charset="0"/>
              </a:rPr>
              <a:t>федерації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Jini</a:t>
            </a:r>
            <a:r>
              <a:rPr lang="en-US" sz="2000" dirty="0">
                <a:latin typeface="Arial" charset="0"/>
              </a:rPr>
              <a:t>, </a:t>
            </a:r>
            <a:r>
              <a:rPr lang="ru-RU" sz="2000" dirty="0" err="1" smtClean="0">
                <a:latin typeface="Arial" charset="0"/>
              </a:rPr>
              <a:t>він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посилає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 smtClean="0">
                <a:latin typeface="Arial" charset="0"/>
              </a:rPr>
              <a:t>широковельний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пакет, в </a:t>
            </a:r>
            <a:r>
              <a:rPr lang="ru-RU" sz="2000" dirty="0" err="1">
                <a:latin typeface="Arial" charset="0"/>
              </a:rPr>
              <a:t>якому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оголошує</a:t>
            </a:r>
            <a:r>
              <a:rPr lang="ru-RU" sz="2000" dirty="0">
                <a:latin typeface="Arial" charset="0"/>
              </a:rPr>
              <a:t> себе </a:t>
            </a:r>
            <a:r>
              <a:rPr lang="ru-RU" sz="2000" dirty="0" err="1">
                <a:latin typeface="Arial" charset="0"/>
              </a:rPr>
              <a:t>частиною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федерації</a:t>
            </a:r>
            <a:r>
              <a:rPr lang="ru-RU" sz="2000" dirty="0">
                <a:latin typeface="Arial" charset="0"/>
              </a:rPr>
              <a:t>. Так </a:t>
            </a:r>
            <a:r>
              <a:rPr lang="ru-RU" sz="2000" dirty="0" err="1">
                <a:latin typeface="Arial" charset="0"/>
              </a:rPr>
              <a:t>функціонує</a:t>
            </a:r>
            <a:r>
              <a:rPr lang="ru-RU" sz="2000" dirty="0">
                <a:latin typeface="Arial" charset="0"/>
              </a:rPr>
              <a:t> служба </a:t>
            </a:r>
            <a:r>
              <a:rPr lang="ru-RU" sz="2000" dirty="0" err="1">
                <a:latin typeface="Arial" charset="0"/>
              </a:rPr>
              <a:t>виявлення</a:t>
            </a:r>
            <a:r>
              <a:rPr lang="ru-RU" sz="2000" dirty="0">
                <a:latin typeface="Arial" charset="0"/>
              </a:rPr>
              <a:t> та </a:t>
            </a:r>
            <a:r>
              <a:rPr lang="ru-RU" sz="2000" dirty="0" err="1">
                <a:latin typeface="Arial" charset="0"/>
              </a:rPr>
              <a:t>приєднання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Discovery and Join Service </a:t>
            </a:r>
            <a:r>
              <a:rPr lang="ru-RU" sz="2000" dirty="0" err="1">
                <a:latin typeface="Arial" charset="0"/>
              </a:rPr>
              <a:t>федерації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</a:rPr>
              <a:t>Jini</a:t>
            </a:r>
            <a:r>
              <a:rPr lang="en-US" sz="2000" dirty="0">
                <a:latin typeface="Arial" charset="0"/>
              </a:rPr>
              <a:t>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dirty="0">
              <a:latin typeface="Arial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err="1">
                <a:latin typeface="Arial" charset="0"/>
              </a:rPr>
              <a:t>Потім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 smtClean="0">
                <a:latin typeface="Arial" charset="0"/>
              </a:rPr>
              <a:t>комп'ютер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посилає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посередника</a:t>
            </a:r>
            <a:r>
              <a:rPr lang="ru-RU" sz="2000" dirty="0">
                <a:latin typeface="Arial" charset="0"/>
              </a:rPr>
              <a:t> в службу перегляду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Lookup Service</a:t>
            </a:r>
            <a:r>
              <a:rPr lang="en-US" sz="2000" dirty="0">
                <a:latin typeface="Arial" charset="0"/>
              </a:rPr>
              <a:t>, </a:t>
            </a:r>
            <a:r>
              <a:rPr lang="ru-RU" sz="2000" dirty="0">
                <a:latin typeface="Arial" charset="0"/>
              </a:rPr>
              <a:t>яка, по </a:t>
            </a:r>
            <a:r>
              <a:rPr lang="ru-RU" sz="2000" dirty="0" err="1">
                <a:latin typeface="Arial" charset="0"/>
              </a:rPr>
              <a:t>суті</a:t>
            </a:r>
            <a:r>
              <a:rPr lang="ru-RU" sz="2000" dirty="0">
                <a:latin typeface="Arial" charset="0"/>
              </a:rPr>
              <a:t>, є </a:t>
            </a:r>
            <a:r>
              <a:rPr lang="ru-RU" sz="2000" dirty="0" err="1">
                <a:latin typeface="Arial" charset="0"/>
              </a:rPr>
              <a:t>тим</a:t>
            </a:r>
            <a:r>
              <a:rPr lang="ru-RU" sz="2000" dirty="0">
                <a:latin typeface="Arial" charset="0"/>
              </a:rPr>
              <a:t> простором, де </a:t>
            </a:r>
            <a:r>
              <a:rPr lang="ru-RU" sz="2000" dirty="0" err="1">
                <a:latin typeface="Arial" charset="0"/>
              </a:rPr>
              <a:t>реєструються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послуги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що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надаються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мережі</a:t>
            </a:r>
            <a:r>
              <a:rPr lang="ru-RU" sz="2000" dirty="0">
                <a:latin typeface="Arial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Arial" charset="0"/>
              </a:rPr>
              <a:t>Jini</a:t>
            </a:r>
            <a:r>
              <a:rPr lang="en-US" sz="2000" dirty="0">
                <a:latin typeface="Arial" charset="0"/>
              </a:rPr>
              <a:t>. </a:t>
            </a:r>
            <a:endParaRPr lang="uk-UA" sz="2000" dirty="0" smtClean="0">
              <a:latin typeface="Arial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000" dirty="0" err="1" smtClean="0">
                <a:latin typeface="Arial" charset="0"/>
              </a:rPr>
              <a:t>Посередник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реалізує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послуги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пропоновані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кожним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конкретним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пристроєм</a:t>
            </a:r>
            <a:r>
              <a:rPr lang="ru-RU" sz="2000" dirty="0">
                <a:latin typeface="Arial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71056" y="56118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Як </a:t>
            </a:r>
            <a:r>
              <a:rPr lang="ru-RU" sz="3200" b="1" dirty="0" err="1" smtClean="0"/>
              <a:t>працює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Jini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9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208" y="1206624"/>
            <a:ext cx="792088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charset="0"/>
              </a:rPr>
              <a:t>4. Коли </a:t>
            </a:r>
            <a:r>
              <a:rPr lang="ru-RU" sz="2000" dirty="0" err="1" smtClean="0">
                <a:latin typeface="Arial" charset="0"/>
              </a:rPr>
              <a:t>комп'ютеру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потрібно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мати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послугу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наприклад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друк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завдання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він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посилає</a:t>
            </a:r>
            <a:r>
              <a:rPr lang="ru-RU" sz="2000" dirty="0">
                <a:latin typeface="Arial" charset="0"/>
              </a:rPr>
              <a:t> запит, </a:t>
            </a:r>
            <a:r>
              <a:rPr lang="ru-RU" sz="2000" dirty="0" err="1">
                <a:latin typeface="Arial" charset="0"/>
              </a:rPr>
              <a:t>що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описує</a:t>
            </a:r>
            <a:r>
              <a:rPr lang="ru-RU" sz="2000" dirty="0">
                <a:latin typeface="Arial" charset="0"/>
              </a:rPr>
              <a:t> тип </a:t>
            </a:r>
            <a:r>
              <a:rPr lang="ru-RU" sz="2000" dirty="0" err="1">
                <a:latin typeface="Arial" charset="0"/>
              </a:rPr>
              <a:t>потрібної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йому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послуги</a:t>
            </a:r>
            <a:r>
              <a:rPr lang="ru-RU" sz="2000" dirty="0">
                <a:latin typeface="Arial" charset="0"/>
              </a:rPr>
              <a:t>. </a:t>
            </a:r>
            <a:r>
              <a:rPr lang="ru-RU" sz="2000" dirty="0" err="1">
                <a:latin typeface="Arial" charset="0"/>
              </a:rPr>
              <a:t>Цей</a:t>
            </a:r>
            <a:r>
              <a:rPr lang="ru-RU" sz="2000" dirty="0">
                <a:latin typeface="Arial" charset="0"/>
              </a:rPr>
              <a:t> запит </a:t>
            </a:r>
            <a:r>
              <a:rPr lang="ru-RU" sz="2000" dirty="0" err="1">
                <a:latin typeface="Arial" charset="0"/>
              </a:rPr>
              <a:t>відправляється</a:t>
            </a:r>
            <a:r>
              <a:rPr lang="ru-RU" sz="2000" dirty="0">
                <a:latin typeface="Arial" charset="0"/>
              </a:rPr>
              <a:t> в службу </a:t>
            </a:r>
            <a:r>
              <a:rPr lang="ru-RU" sz="2000" dirty="0" err="1">
                <a:latin typeface="Arial" charset="0"/>
              </a:rPr>
              <a:t>Lookup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Service</a:t>
            </a:r>
            <a:r>
              <a:rPr lang="ru-RU" sz="2000" dirty="0">
                <a:latin typeface="Arial" charset="0"/>
              </a:rPr>
              <a:t>, яка </a:t>
            </a:r>
            <a:r>
              <a:rPr lang="ru-RU" sz="2000" dirty="0" err="1">
                <a:latin typeface="Arial" charset="0"/>
              </a:rPr>
              <a:t>аналізує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його</a:t>
            </a:r>
            <a:r>
              <a:rPr lang="ru-RU" sz="2000" dirty="0">
                <a:latin typeface="Arial" charset="0"/>
              </a:rPr>
              <a:t> і </a:t>
            </a:r>
            <a:r>
              <a:rPr lang="ru-RU" sz="2000" dirty="0" err="1">
                <a:latin typeface="Arial" charset="0"/>
              </a:rPr>
              <a:t>вибирає</a:t>
            </a:r>
            <a:r>
              <a:rPr lang="ru-RU" sz="2000" dirty="0">
                <a:latin typeface="Arial" charset="0"/>
              </a:rPr>
              <a:t> в </a:t>
            </a:r>
            <a:r>
              <a:rPr lang="ru-RU" sz="2000" dirty="0" err="1">
                <a:latin typeface="Arial" charset="0"/>
              </a:rPr>
              <a:t>федерації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найбільш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ймовірного</a:t>
            </a:r>
            <a:r>
              <a:rPr lang="ru-RU" sz="2000" dirty="0">
                <a:latin typeface="Arial" charset="0"/>
              </a:rPr>
              <a:t> кандидата, </a:t>
            </a:r>
            <a:r>
              <a:rPr lang="ru-RU" sz="2000" dirty="0" err="1">
                <a:latin typeface="Arial" charset="0"/>
              </a:rPr>
              <a:t>здатного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забезпечити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цю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послугу</a:t>
            </a:r>
            <a:r>
              <a:rPr lang="ru-RU" sz="2000" dirty="0">
                <a:latin typeface="Arial" charset="0"/>
              </a:rPr>
              <a:t>. Коли </a:t>
            </a:r>
            <a:r>
              <a:rPr lang="ru-RU" sz="2000" dirty="0" err="1">
                <a:latin typeface="Arial" charset="0"/>
              </a:rPr>
              <a:t>зіставлення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виконано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відповідний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посередник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передається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>
                <a:latin typeface="Arial" charset="0"/>
              </a:rPr>
              <a:t>назад </a:t>
            </a:r>
            <a:r>
              <a:rPr lang="ru-RU" sz="2000" smtClean="0">
                <a:latin typeface="Arial" charset="0"/>
              </a:rPr>
              <a:t>до комп'ютера</a:t>
            </a:r>
            <a:r>
              <a:rPr lang="ru-RU" sz="2000" dirty="0">
                <a:latin typeface="Arial" charset="0"/>
              </a:rPr>
              <a:t>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endParaRPr lang="ru-RU" sz="2000" dirty="0">
              <a:latin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Arial" charset="0"/>
              </a:rPr>
              <a:t>5. </a:t>
            </a:r>
            <a:r>
              <a:rPr lang="ru-RU" sz="2000" dirty="0" err="1" smtClean="0">
                <a:latin typeface="Arial" charset="0"/>
              </a:rPr>
              <a:t>Повернений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посередник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встановлює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з'єднання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між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 smtClean="0">
                <a:latin typeface="Arial" charset="0"/>
              </a:rPr>
              <a:t>комп'ютером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ru-RU" sz="2000" dirty="0">
                <a:latin typeface="Arial" charset="0"/>
              </a:rPr>
              <a:t>і принтером. </a:t>
            </a:r>
            <a:r>
              <a:rPr lang="ru-RU" sz="2000" dirty="0" err="1">
                <a:latin typeface="Arial" charset="0"/>
              </a:rPr>
              <a:t>Посередник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сам </a:t>
            </a:r>
            <a:r>
              <a:rPr lang="ru-RU" sz="2000" dirty="0" err="1">
                <a:latin typeface="Arial" charset="0"/>
              </a:rPr>
              <a:t>містити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драйвери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або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програми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або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може</a:t>
            </a:r>
            <a:r>
              <a:rPr lang="ru-RU" sz="2000" dirty="0">
                <a:latin typeface="Arial" charset="0"/>
              </a:rPr>
              <a:t> просто </a:t>
            </a:r>
            <a:r>
              <a:rPr lang="ru-RU" sz="2000" dirty="0" err="1">
                <a:latin typeface="Arial" charset="0"/>
              </a:rPr>
              <a:t>служити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інтерфейсом</a:t>
            </a:r>
            <a:r>
              <a:rPr lang="ru-RU" sz="2000" dirty="0">
                <a:latin typeface="Arial" charset="0"/>
              </a:rPr>
              <a:t> до </a:t>
            </a:r>
            <a:r>
              <a:rPr lang="ru-RU" sz="2000" dirty="0" err="1">
                <a:latin typeface="Arial" charset="0"/>
              </a:rPr>
              <a:t>додатків</a:t>
            </a:r>
            <a:r>
              <a:rPr lang="ru-RU" sz="2000" dirty="0">
                <a:latin typeface="Arial" charset="0"/>
              </a:rPr>
              <a:t> на </a:t>
            </a:r>
            <a:r>
              <a:rPr lang="ru-RU" sz="2000" dirty="0" err="1">
                <a:latin typeface="Arial" charset="0"/>
              </a:rPr>
              <a:t>принтері</a:t>
            </a:r>
            <a:r>
              <a:rPr lang="ru-RU" sz="2000" dirty="0">
                <a:latin typeface="Arial" charset="0"/>
              </a:rPr>
              <a:t>. Але </a:t>
            </a:r>
            <a:r>
              <a:rPr lang="ru-RU" sz="2000" dirty="0" err="1">
                <a:latin typeface="Arial" charset="0"/>
              </a:rPr>
              <a:t>користувачі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цього</a:t>
            </a:r>
            <a:r>
              <a:rPr lang="ru-RU" sz="2000" dirty="0">
                <a:latin typeface="Arial" charset="0"/>
              </a:rPr>
              <a:t> не </a:t>
            </a:r>
            <a:r>
              <a:rPr lang="ru-RU" sz="2000" dirty="0" err="1">
                <a:latin typeface="Arial" charset="0"/>
              </a:rPr>
              <a:t>бачать</a:t>
            </a:r>
            <a:r>
              <a:rPr lang="ru-RU" sz="2000" dirty="0">
                <a:latin typeface="Arial" charset="0"/>
              </a:rPr>
              <a:t>. Вони просто </a:t>
            </a:r>
            <a:r>
              <a:rPr lang="ru-RU" sz="2000" dirty="0" err="1">
                <a:latin typeface="Arial" charset="0"/>
              </a:rPr>
              <a:t>ініціюють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взаємодію</a:t>
            </a:r>
            <a:r>
              <a:rPr lang="ru-RU" sz="2000" dirty="0">
                <a:latin typeface="Arial" charset="0"/>
              </a:rPr>
              <a:t> і </a:t>
            </a:r>
            <a:r>
              <a:rPr lang="ru-RU" sz="2000" dirty="0" err="1">
                <a:latin typeface="Arial" charset="0"/>
              </a:rPr>
              <a:t>отримують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можливість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друкувати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свої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документи</a:t>
            </a:r>
            <a:r>
              <a:rPr lang="ru-RU" sz="2000" dirty="0">
                <a:latin typeface="Arial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71056" y="56118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Як </a:t>
            </a:r>
            <a:r>
              <a:rPr lang="ru-RU" sz="3200" b="1" dirty="0" err="1" smtClean="0"/>
              <a:t>працює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Jini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99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0"/>
            <a:ext cx="5832174" cy="646331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Огляд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технології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9646" y="1008288"/>
            <a:ext cx="8208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CORBA (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Common Object Request Broker Architecture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-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це набір</a:t>
            </a:r>
          </a:p>
          <a:p>
            <a:r>
              <a:rPr lang="uk-UA" sz="2000" dirty="0">
                <a:latin typeface="Arial" pitchFamily="34" charset="0"/>
                <a:cs typeface="Arial" pitchFamily="34" charset="0"/>
              </a:rPr>
              <a:t>відкритих специфікацій інтерфейсів, що визначає архітектуру технології </a:t>
            </a:r>
            <a:r>
              <a:rPr lang="uk-UA" sz="2000" dirty="0" err="1">
                <a:latin typeface="Arial" pitchFamily="34" charset="0"/>
                <a:cs typeface="Arial" pitchFamily="34" charset="0"/>
              </a:rPr>
              <a:t>межпроцессного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і крос-платформного маніпулювання об'єктами.</a:t>
            </a:r>
          </a:p>
          <a:p>
            <a:r>
              <a:rPr lang="uk-UA" sz="2000" dirty="0">
                <a:latin typeface="Arial" pitchFamily="34" charset="0"/>
                <a:cs typeface="Arial" pitchFamily="34" charset="0"/>
              </a:rPr>
              <a:t>Розробниками даних інтерфейсів є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OMG </a:t>
            </a:r>
            <a:r>
              <a:rPr lang="uk-UA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X / Open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2794762"/>
            <a:ext cx="66247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Object Management Group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Inc.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OMG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галузевих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стандартів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специфікацій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метою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створення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програмного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4797152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X/Open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існуючих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створюваних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стандартів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всеосяжне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інтегроване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оточення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</a:t>
            </a:r>
            <a:r>
              <a:rPr lang="ru-RU" sz="20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Applications</a:t>
            </a:r>
            <a:r>
              <a:rPr lang="ru-RU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Environment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CAE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7606"/>
            <a:ext cx="1647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787755" y="2761714"/>
            <a:ext cx="213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http://www.omg.org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1" name="Стрелка вверх 10"/>
          <p:cNvSpPr/>
          <p:nvPr/>
        </p:nvSpPr>
        <p:spPr>
          <a:xfrm>
            <a:off x="1003424" y="3827206"/>
            <a:ext cx="144016" cy="969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4427" y="0"/>
            <a:ext cx="473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836712"/>
            <a:ext cx="8064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/>
              <a:t>CORBA</a:t>
            </a:r>
            <a:r>
              <a:rPr lang="ru-RU" sz="2200" i="1" dirty="0" smtClean="0"/>
              <a:t> </a:t>
            </a:r>
            <a:r>
              <a:rPr lang="ru-RU" sz="2200" dirty="0" err="1"/>
              <a:t>визначає</a:t>
            </a:r>
            <a:r>
              <a:rPr lang="ru-RU" sz="2200" dirty="0"/>
              <a:t>, </a:t>
            </a:r>
            <a:r>
              <a:rPr lang="ru-RU" sz="2200" dirty="0" err="1"/>
              <a:t>яким</a:t>
            </a:r>
            <a:r>
              <a:rPr lang="ru-RU" sz="2200" dirty="0"/>
              <a:t> чином </a:t>
            </a:r>
            <a:r>
              <a:rPr lang="ru-RU" sz="2200" dirty="0" err="1"/>
              <a:t>програмні</a:t>
            </a:r>
            <a:r>
              <a:rPr lang="ru-RU" sz="2200" dirty="0"/>
              <a:t> </a:t>
            </a:r>
            <a:r>
              <a:rPr lang="ru-RU" sz="2200" dirty="0" err="1"/>
              <a:t>компоненти</a:t>
            </a:r>
            <a:r>
              <a:rPr lang="ru-RU" sz="2200" dirty="0"/>
              <a:t>,</a:t>
            </a:r>
          </a:p>
          <a:p>
            <a:r>
              <a:rPr lang="ru-RU" sz="2200" dirty="0" err="1"/>
              <a:t>розподілені</a:t>
            </a:r>
            <a:r>
              <a:rPr lang="ru-RU" sz="2200" dirty="0"/>
              <a:t> по </a:t>
            </a:r>
            <a:r>
              <a:rPr lang="ru-RU" sz="2200" dirty="0" err="1"/>
              <a:t>мережі</a:t>
            </a:r>
            <a:r>
              <a:rPr lang="ru-RU" sz="2200" dirty="0"/>
              <a:t>,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взаємодіяти</a:t>
            </a:r>
            <a:r>
              <a:rPr lang="ru-RU" sz="2200" dirty="0"/>
              <a:t> один з одним </a:t>
            </a:r>
            <a:r>
              <a:rPr lang="ru-RU" sz="2200" dirty="0" err="1"/>
              <a:t>незалежно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оточуючих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операційних</a:t>
            </a:r>
            <a:r>
              <a:rPr lang="ru-RU" sz="2200" dirty="0"/>
              <a:t> систем і </a:t>
            </a:r>
            <a:r>
              <a:rPr lang="ru-RU" sz="2200" dirty="0" err="1"/>
              <a:t>мов</a:t>
            </a:r>
            <a:r>
              <a:rPr lang="ru-RU" sz="2200" dirty="0"/>
              <a:t> </a:t>
            </a:r>
            <a:r>
              <a:rPr lang="ru-RU" sz="2200" dirty="0" err="1"/>
              <a:t>реалізації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298938"/>
            <a:ext cx="8064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Центральним</a:t>
            </a:r>
            <a:r>
              <a:rPr lang="ru-RU" sz="2200" dirty="0"/>
              <a:t> </a:t>
            </a:r>
            <a:r>
              <a:rPr lang="ru-RU" sz="2200" dirty="0" err="1"/>
              <a:t>елементом</a:t>
            </a:r>
            <a:r>
              <a:rPr lang="ru-RU" sz="2200" dirty="0"/>
              <a:t> </a:t>
            </a:r>
            <a:r>
              <a:rPr lang="ru-RU" sz="2200" dirty="0" err="1"/>
              <a:t>архітектури</a:t>
            </a:r>
            <a:r>
              <a:rPr lang="ru-RU" sz="2200" dirty="0"/>
              <a:t> CORBA є </a:t>
            </a:r>
            <a:r>
              <a:rPr lang="ru-RU" sz="2200" i="1" dirty="0">
                <a:solidFill>
                  <a:srgbClr val="C00000"/>
                </a:solidFill>
              </a:rPr>
              <a:t>ORB</a:t>
            </a:r>
          </a:p>
          <a:p>
            <a:r>
              <a:rPr lang="ru-RU" sz="2200" dirty="0">
                <a:solidFill>
                  <a:srgbClr val="C00000"/>
                </a:solidFill>
              </a:rPr>
              <a:t>(</a:t>
            </a:r>
            <a:r>
              <a:rPr lang="ru-RU" sz="2200" i="1" dirty="0" err="1">
                <a:solidFill>
                  <a:srgbClr val="C00000"/>
                </a:solidFill>
              </a:rPr>
              <a:t>Object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Request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Broker</a:t>
            </a:r>
            <a:r>
              <a:rPr lang="ru-RU" sz="2200" dirty="0">
                <a:solidFill>
                  <a:srgbClr val="C00000"/>
                </a:solidFill>
              </a:rPr>
              <a:t>)</a:t>
            </a:r>
            <a:r>
              <a:rPr lang="ru-RU" sz="2200" dirty="0"/>
              <a:t> – </a:t>
            </a:r>
            <a:r>
              <a:rPr lang="ru-RU" sz="2200" dirty="0" err="1">
                <a:solidFill>
                  <a:srgbClr val="0000CC"/>
                </a:solidFill>
              </a:rPr>
              <a:t>програмне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забезпечення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що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забезпечує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зв'язок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між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об'єктами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743622"/>
            <a:ext cx="64293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4427" y="0"/>
            <a:ext cx="473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2639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Центральним</a:t>
            </a:r>
            <a:r>
              <a:rPr lang="ru-RU" sz="2200" dirty="0"/>
              <a:t> </a:t>
            </a:r>
            <a:r>
              <a:rPr lang="ru-RU" sz="2200" dirty="0" err="1"/>
              <a:t>елементом</a:t>
            </a:r>
            <a:r>
              <a:rPr lang="ru-RU" sz="2200" dirty="0"/>
              <a:t> </a:t>
            </a:r>
            <a:r>
              <a:rPr lang="ru-RU" sz="2200" dirty="0" err="1"/>
              <a:t>архітектури</a:t>
            </a:r>
            <a:r>
              <a:rPr lang="ru-RU" sz="2200" dirty="0"/>
              <a:t> </a:t>
            </a:r>
            <a:r>
              <a:rPr lang="en-US" sz="2200" dirty="0"/>
              <a:t>CORBA </a:t>
            </a:r>
            <a:r>
              <a:rPr lang="ru-RU" sz="2200" dirty="0"/>
              <a:t>є </a:t>
            </a:r>
            <a:r>
              <a:rPr lang="en-US" sz="2200" dirty="0"/>
              <a:t>ORB</a:t>
            </a:r>
          </a:p>
          <a:p>
            <a:r>
              <a:rPr lang="en-US" sz="2200" dirty="0"/>
              <a:t>(</a:t>
            </a:r>
            <a:r>
              <a:rPr lang="en-US" sz="2200" dirty="0">
                <a:solidFill>
                  <a:srgbClr val="0000CC"/>
                </a:solidFill>
              </a:rPr>
              <a:t>Object Request Broker</a:t>
            </a:r>
            <a:r>
              <a:rPr lang="en-US" sz="2200" dirty="0"/>
              <a:t>) - </a:t>
            </a:r>
            <a:r>
              <a:rPr lang="ru-RU" sz="2200" dirty="0" err="1"/>
              <a:t>програмне</a:t>
            </a:r>
            <a:r>
              <a:rPr lang="ru-RU" sz="2200" dirty="0"/>
              <a:t> </a:t>
            </a:r>
            <a:r>
              <a:rPr lang="ru-RU" sz="2200" dirty="0" err="1"/>
              <a:t>забезпечення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забезпечує</a:t>
            </a:r>
            <a:r>
              <a:rPr lang="ru-RU" sz="2200" dirty="0"/>
              <a:t> </a:t>
            </a:r>
            <a:r>
              <a:rPr lang="ru-RU" sz="2200" dirty="0" err="1"/>
              <a:t>зв'язок</a:t>
            </a:r>
            <a:r>
              <a:rPr lang="ru-RU" sz="2200" dirty="0"/>
              <a:t> </a:t>
            </a:r>
            <a:r>
              <a:rPr lang="ru-RU" sz="2200" dirty="0" err="1"/>
              <a:t>між</a:t>
            </a:r>
            <a:r>
              <a:rPr lang="ru-RU" sz="2200" dirty="0"/>
              <a:t> </a:t>
            </a:r>
            <a:r>
              <a:rPr lang="ru-RU" sz="2200" dirty="0" err="1"/>
              <a:t>об'єктами</a:t>
            </a:r>
            <a:r>
              <a:rPr lang="ru-RU" sz="2200" dirty="0"/>
              <a:t> і </a:t>
            </a:r>
            <a:r>
              <a:rPr lang="ru-RU" sz="2200" dirty="0" err="1"/>
              <a:t>дозволяє</a:t>
            </a:r>
            <a:r>
              <a:rPr lang="ru-RU" sz="22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віддалений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 за </a:t>
            </a:r>
            <a:r>
              <a:rPr lang="ru-RU" sz="2200" dirty="0" err="1"/>
              <a:t>Об'єктній</a:t>
            </a:r>
            <a:r>
              <a:rPr lang="ru-RU" sz="2200" dirty="0"/>
              <a:t> </a:t>
            </a:r>
            <a:r>
              <a:rPr lang="ru-RU" sz="2200" dirty="0" err="1"/>
              <a:t>Посиланням</a:t>
            </a:r>
            <a:r>
              <a:rPr lang="ru-RU" sz="2200" dirty="0"/>
              <a:t> (</a:t>
            </a:r>
            <a:r>
              <a:rPr lang="en-US" sz="2200" dirty="0">
                <a:solidFill>
                  <a:srgbClr val="0000CC"/>
                </a:solidFill>
              </a:rPr>
              <a:t>IOR -Interoperable Object Reference</a:t>
            </a:r>
            <a:r>
              <a:rPr lang="en-US" sz="2200" dirty="0"/>
              <a:t>),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викликати</a:t>
            </a:r>
            <a:r>
              <a:rPr lang="ru-RU" sz="2200" dirty="0"/>
              <a:t> метод </a:t>
            </a:r>
            <a:r>
              <a:rPr lang="ru-RU" sz="2200" dirty="0" err="1"/>
              <a:t>віддаленого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, передавши </a:t>
            </a:r>
            <a:r>
              <a:rPr lang="ru-RU" sz="2200" dirty="0" err="1"/>
              <a:t>йому</a:t>
            </a:r>
            <a:r>
              <a:rPr lang="ru-RU" sz="2200" dirty="0"/>
              <a:t> </a:t>
            </a:r>
            <a:r>
              <a:rPr lang="ru-RU" sz="2200" dirty="0" err="1"/>
              <a:t>вхідні</a:t>
            </a:r>
            <a:r>
              <a:rPr lang="ru-RU" sz="2200" dirty="0"/>
              <a:t> </a:t>
            </a:r>
            <a:r>
              <a:rPr lang="ru-RU" sz="2200" dirty="0" err="1"/>
              <a:t>параметри</a:t>
            </a:r>
            <a:r>
              <a:rPr lang="ru-RU" sz="2200" dirty="0"/>
              <a:t> (</a:t>
            </a:r>
            <a:r>
              <a:rPr lang="en-US" sz="2200" dirty="0">
                <a:solidFill>
                  <a:srgbClr val="0000CC"/>
                </a:solidFill>
              </a:rPr>
              <a:t>marshaling parameters</a:t>
            </a:r>
            <a:r>
              <a:rPr lang="en-US" sz="2200" dirty="0"/>
              <a:t>),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повертається</a:t>
            </a:r>
            <a:r>
              <a:rPr lang="ru-RU" sz="2200" dirty="0"/>
              <a:t> і </a:t>
            </a:r>
            <a:r>
              <a:rPr lang="ru-RU" sz="2200" dirty="0" err="1"/>
              <a:t>виходять</a:t>
            </a:r>
            <a:r>
              <a:rPr lang="ru-RU" sz="2200" dirty="0"/>
              <a:t> </a:t>
            </a:r>
            <a:r>
              <a:rPr lang="ru-RU" sz="2200" dirty="0" err="1"/>
              <a:t>параметри</a:t>
            </a:r>
            <a:r>
              <a:rPr lang="ru-RU" sz="2200" dirty="0"/>
              <a:t> (</a:t>
            </a:r>
            <a:r>
              <a:rPr lang="en-US" sz="2200" dirty="0" err="1">
                <a:solidFill>
                  <a:srgbClr val="0000CC"/>
                </a:solidFill>
              </a:rPr>
              <a:t>unmarshaling</a:t>
            </a:r>
            <a:r>
              <a:rPr lang="en-US" sz="2200" dirty="0">
                <a:solidFill>
                  <a:srgbClr val="0000CC"/>
                </a:solidFill>
              </a:rPr>
              <a:t> parameters</a:t>
            </a:r>
            <a:r>
              <a:rPr lang="en-US" sz="2200" dirty="0"/>
              <a:t>).</a:t>
            </a:r>
            <a:endParaRPr lang="ru-RU" sz="2200" dirty="0"/>
          </a:p>
        </p:txBody>
      </p:sp>
      <p:pic>
        <p:nvPicPr>
          <p:cNvPr id="5124" name="Picture 4" descr="http://www.cs.cmu.edu/%7Eyhase/tech/iStudy_files/image0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21960"/>
            <a:ext cx="5053891" cy="268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9185" y="836712"/>
            <a:ext cx="80648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dirty="0"/>
              <a:t>В </a:t>
            </a:r>
            <a:r>
              <a:rPr lang="ru-RU" sz="2000" dirty="0" err="1"/>
              <a:t>архітектурі</a:t>
            </a:r>
            <a:r>
              <a:rPr lang="ru-RU" sz="2000" dirty="0"/>
              <a:t> </a:t>
            </a:r>
            <a:r>
              <a:rPr lang="en-US" sz="2000" dirty="0"/>
              <a:t>CORBA-</a:t>
            </a:r>
            <a:r>
              <a:rPr lang="ru-RU" sz="2000" dirty="0" err="1" smtClean="0"/>
              <a:t>об'єкт</a:t>
            </a:r>
            <a:r>
              <a:rPr lang="ru-RU" sz="2000" dirty="0" smtClean="0"/>
              <a:t>, </a:t>
            </a:r>
            <a:r>
              <a:rPr lang="ru-RU" sz="2000" dirty="0" err="1" smtClean="0"/>
              <a:t>методи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якої</a:t>
            </a:r>
            <a:r>
              <a:rPr lang="ru-RU" sz="2000" dirty="0" smtClean="0"/>
              <a:t> </a:t>
            </a:r>
            <a:r>
              <a:rPr lang="ru-RU" sz="2000" dirty="0" err="1"/>
              <a:t>доступні</a:t>
            </a:r>
            <a:r>
              <a:rPr lang="ru-RU" sz="2000" dirty="0"/>
              <a:t> </a:t>
            </a:r>
            <a:r>
              <a:rPr lang="ru-RU" sz="2000" dirty="0" err="1" smtClean="0"/>
              <a:t>іншим</a:t>
            </a:r>
            <a:r>
              <a:rPr lang="ru-RU" sz="2000" dirty="0" smtClean="0"/>
              <a:t> </a:t>
            </a:r>
            <a:r>
              <a:rPr lang="ru-RU" sz="2000" dirty="0" err="1" smtClean="0"/>
              <a:t>об'єктам</a:t>
            </a:r>
            <a:r>
              <a:rPr lang="ru-RU" sz="2000" dirty="0" smtClean="0"/>
              <a:t>, </a:t>
            </a:r>
            <a:r>
              <a:rPr lang="ru-RU" sz="2000" dirty="0"/>
              <a:t>є </a:t>
            </a:r>
            <a:r>
              <a:rPr lang="ru-RU" sz="2000" dirty="0" err="1"/>
              <a:t>унікальна</a:t>
            </a:r>
            <a:r>
              <a:rPr lang="ru-RU" sz="2000" dirty="0"/>
              <a:t> за </a:t>
            </a:r>
            <a:r>
              <a:rPr lang="ru-RU" sz="2000" dirty="0" err="1"/>
              <a:t>всіма</a:t>
            </a:r>
            <a:r>
              <a:rPr lang="ru-RU" sz="2000" dirty="0"/>
              <a:t> </a:t>
            </a:r>
            <a:r>
              <a:rPr lang="ru-RU" sz="2000" dirty="0" err="1"/>
              <a:t>доступними</a:t>
            </a:r>
            <a:r>
              <a:rPr lang="ru-RU" sz="2000" dirty="0"/>
              <a:t> мережами </a:t>
            </a:r>
            <a:r>
              <a:rPr lang="ru-RU" sz="2000" dirty="0" err="1"/>
              <a:t>Об'єктна</a:t>
            </a:r>
            <a:r>
              <a:rPr lang="ru-RU" sz="2000" dirty="0"/>
              <a:t> система (</a:t>
            </a:r>
            <a:r>
              <a:rPr lang="en-US" sz="2000" b="1" dirty="0">
                <a:solidFill>
                  <a:srgbClr val="FF0000"/>
                </a:solidFill>
              </a:rPr>
              <a:t>IOR - Interoperable Object Reference</a:t>
            </a:r>
            <a:r>
              <a:rPr lang="en-US" sz="2000" dirty="0"/>
              <a:t>), </a:t>
            </a:r>
            <a:r>
              <a:rPr lang="uk-UA" sz="2000" dirty="0" smtClean="0"/>
              <a:t>за допомогою якої до об</a:t>
            </a:r>
            <a:r>
              <a:rPr lang="en-US" sz="2000" dirty="0" smtClean="0"/>
              <a:t>’</a:t>
            </a:r>
            <a:r>
              <a:rPr lang="uk-UA" sz="2000" dirty="0" smtClean="0"/>
              <a:t>є</a:t>
            </a:r>
            <a:r>
              <a:rPr lang="ru-RU" sz="2000" dirty="0" err="1" smtClean="0"/>
              <a:t>кта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звернутися</a:t>
            </a:r>
            <a:r>
              <a:rPr lang="ru-RU" sz="2000" dirty="0" smtClean="0"/>
              <a:t>.</a:t>
            </a:r>
            <a:endParaRPr lang="ru-RU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 smtClean="0"/>
              <a:t>Шукати</a:t>
            </a:r>
            <a:r>
              <a:rPr lang="ru-RU" sz="2000" dirty="0" smtClean="0"/>
              <a:t> </a:t>
            </a:r>
            <a:r>
              <a:rPr lang="en-US" sz="2000" dirty="0" smtClean="0"/>
              <a:t>CORBA-</a:t>
            </a:r>
            <a:r>
              <a:rPr lang="ru-RU" sz="2000" dirty="0" err="1" smtClean="0"/>
              <a:t>об'єкт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smtClean="0"/>
              <a:t>як </a:t>
            </a:r>
            <a:r>
              <a:rPr lang="en-US" sz="2000" dirty="0"/>
              <a:t>IOR, </a:t>
            </a:r>
            <a:r>
              <a:rPr lang="ru-RU" sz="2000" dirty="0"/>
              <a:t>так і за </a:t>
            </a:r>
            <a:r>
              <a:rPr lang="ru-RU" sz="2000" dirty="0" err="1"/>
              <a:t>символічними</a:t>
            </a:r>
            <a:r>
              <a:rPr lang="ru-RU" sz="2000" dirty="0"/>
              <a:t> </a:t>
            </a:r>
            <a:r>
              <a:rPr lang="ru-RU" sz="2000" dirty="0" err="1"/>
              <a:t>іменами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вони </a:t>
            </a:r>
            <a:r>
              <a:rPr lang="ru-RU" sz="2000" dirty="0" err="1"/>
              <a:t>зареєстровані</a:t>
            </a:r>
            <a:r>
              <a:rPr lang="ru-RU" sz="2000" dirty="0"/>
              <a:t> при </a:t>
            </a:r>
            <a:r>
              <a:rPr lang="ru-RU" sz="2000" dirty="0" err="1"/>
              <a:t>створенні</a:t>
            </a:r>
            <a:r>
              <a:rPr lang="ru-RU" sz="2000" dirty="0"/>
              <a:t> в </a:t>
            </a:r>
            <a:r>
              <a:rPr lang="ru-RU" sz="2000" dirty="0" err="1"/>
              <a:t>спеціальному</a:t>
            </a:r>
            <a:r>
              <a:rPr lang="ru-RU" sz="2000" dirty="0"/>
              <a:t> </a:t>
            </a:r>
            <a:r>
              <a:rPr lang="ru-RU" sz="2000" dirty="0" err="1" smtClean="0"/>
              <a:t>сервісі</a:t>
            </a:r>
            <a:r>
              <a:rPr lang="ru-RU" sz="2000" dirty="0" smtClean="0"/>
              <a:t> </a:t>
            </a:r>
            <a:r>
              <a:rPr lang="ru-RU" sz="2000" dirty="0" err="1" smtClean="0"/>
              <a:t>імен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en-US" sz="2000" dirty="0" err="1"/>
              <a:t>NameService</a:t>
            </a:r>
            <a:r>
              <a:rPr lang="en-US" sz="2000" dirty="0"/>
              <a:t>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 smtClean="0"/>
              <a:t>звернення</a:t>
            </a:r>
            <a:r>
              <a:rPr lang="ru-RU" sz="2000" dirty="0" smtClean="0"/>
              <a:t> до </a:t>
            </a:r>
            <a:r>
              <a:rPr lang="ru-RU" sz="2000" dirty="0" err="1" smtClean="0"/>
              <a:t>методів</a:t>
            </a:r>
            <a:r>
              <a:rPr lang="ru-RU" sz="2000" dirty="0" smtClean="0"/>
              <a:t> </a:t>
            </a:r>
            <a:r>
              <a:rPr lang="en-US" sz="2000" dirty="0" smtClean="0"/>
              <a:t>CORBA-</a:t>
            </a:r>
            <a:r>
              <a:rPr lang="ru-RU" sz="2000" dirty="0" err="1" smtClean="0"/>
              <a:t>об'єкту</a:t>
            </a:r>
            <a:r>
              <a:rPr lang="ru-RU" sz="2000" dirty="0" smtClean="0"/>
              <a:t> </a:t>
            </a:r>
            <a:r>
              <a:rPr lang="ru-RU" sz="2000" dirty="0" err="1"/>
              <a:t>останній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відкритий</a:t>
            </a:r>
            <a:r>
              <a:rPr lang="ru-RU" sz="2000" dirty="0"/>
              <a:t> для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 </a:t>
            </a:r>
            <a:r>
              <a:rPr lang="ru-RU" sz="2000" dirty="0" err="1" smtClean="0"/>
              <a:t>об'єктів</a:t>
            </a:r>
            <a:r>
              <a:rPr lang="ru-RU" sz="2000" dirty="0" smtClean="0"/>
              <a:t> </a:t>
            </a:r>
            <a:r>
              <a:rPr lang="en-US" sz="2000" dirty="0" smtClean="0"/>
              <a:t>CORBA</a:t>
            </a:r>
            <a:r>
              <a:rPr lang="ru-RU" sz="2000" dirty="0" smtClean="0"/>
              <a:t> </a:t>
            </a:r>
            <a:r>
              <a:rPr lang="ru-RU" sz="2000" dirty="0" err="1" smtClean="0"/>
              <a:t>інтерфейс</a:t>
            </a:r>
            <a:r>
              <a:rPr lang="ru-RU" sz="2000" dirty="0" smtClean="0"/>
              <a:t>. </a:t>
            </a: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/>
              <a:t>Інтерфейси</a:t>
            </a:r>
            <a:r>
              <a:rPr lang="ru-RU" sz="2000" dirty="0"/>
              <a:t> </a:t>
            </a:r>
            <a:r>
              <a:rPr lang="en-US" sz="2000" dirty="0"/>
              <a:t>CORBA-</a:t>
            </a:r>
            <a:r>
              <a:rPr lang="ru-RU" sz="2000" dirty="0" err="1" smtClean="0"/>
              <a:t>об'єктів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описувати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спеціально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визначеною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специфікацією</a:t>
            </a:r>
            <a:r>
              <a:rPr lang="ru-RU" sz="2000" dirty="0" smtClean="0"/>
              <a:t> </a:t>
            </a:r>
            <a:r>
              <a:rPr lang="en-US" sz="2000" dirty="0" smtClean="0"/>
              <a:t>CORBA </a:t>
            </a:r>
            <a:r>
              <a:rPr lang="ru-RU" sz="2000" dirty="0" err="1" smtClean="0"/>
              <a:t>мовою</a:t>
            </a:r>
            <a:r>
              <a:rPr lang="ru-RU" sz="2000" dirty="0" smtClean="0"/>
              <a:t> </a:t>
            </a:r>
            <a:r>
              <a:rPr lang="en-US" sz="2000" dirty="0"/>
              <a:t>IDL </a:t>
            </a:r>
            <a:r>
              <a:rPr lang="en-US" sz="2000" dirty="0" smtClean="0"/>
              <a:t>(</a:t>
            </a:r>
            <a:r>
              <a:rPr lang="en-US" sz="2000" i="1" dirty="0">
                <a:solidFill>
                  <a:srgbClr val="C00000"/>
                </a:solidFill>
              </a:rPr>
              <a:t>Interface Definition Language</a:t>
            </a:r>
            <a:r>
              <a:rPr lang="ru-RU" sz="2000" dirty="0" smtClean="0"/>
              <a:t>).</a:t>
            </a:r>
            <a:endParaRPr lang="ru-RU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CORBA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будувати</a:t>
            </a:r>
            <a:r>
              <a:rPr lang="ru-RU" sz="2000" dirty="0"/>
              <a:t> </a:t>
            </a:r>
            <a:r>
              <a:rPr lang="ru-RU" sz="2000" dirty="0" err="1"/>
              <a:t>розроблені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, </a:t>
            </a:r>
            <a:r>
              <a:rPr lang="ru-RU" sz="2000" dirty="0" err="1"/>
              <a:t>одночасно</a:t>
            </a:r>
            <a:r>
              <a:rPr lang="ru-RU" sz="2000" dirty="0"/>
              <a:t> </a:t>
            </a:r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en-US" sz="2000" dirty="0"/>
              <a:t>ORB </a:t>
            </a:r>
            <a:r>
              <a:rPr lang="ru-RU" sz="2000" dirty="0"/>
              <a:t>для </a:t>
            </a:r>
            <a:r>
              <a:rPr lang="ru-RU" sz="2000" dirty="0" err="1"/>
              <a:t>різних</a:t>
            </a:r>
            <a:r>
              <a:rPr lang="ru-RU" sz="2000" dirty="0"/>
              <a:t> </a:t>
            </a:r>
            <a:r>
              <a:rPr lang="ru-RU" sz="2000" dirty="0" err="1"/>
              <a:t>виробників</a:t>
            </a:r>
            <a:r>
              <a:rPr lang="ru-RU" sz="2000" dirty="0"/>
              <a:t>, </a:t>
            </a:r>
            <a:r>
              <a:rPr lang="ru-RU" sz="2000" dirty="0" smtClean="0"/>
              <a:t> </a:t>
            </a:r>
            <a:r>
              <a:rPr lang="ru-RU" sz="2000" dirty="0" err="1" smtClean="0"/>
              <a:t>будуючи</a:t>
            </a:r>
            <a:r>
              <a:rPr lang="ru-RU" sz="2000" dirty="0" smtClean="0"/>
              <a:t> </a:t>
            </a:r>
            <a:r>
              <a:rPr lang="ru-RU" sz="2000" dirty="0" err="1" smtClean="0"/>
              <a:t>системи</a:t>
            </a:r>
            <a:r>
              <a:rPr lang="ru-RU" sz="2000" dirty="0" smtClean="0"/>
              <a:t> </a:t>
            </a:r>
            <a:r>
              <a:rPr lang="ru-RU" sz="2000" dirty="0" err="1"/>
              <a:t>одночасно</a:t>
            </a:r>
            <a:r>
              <a:rPr lang="ru-RU" sz="2000" dirty="0"/>
              <a:t> на </a:t>
            </a:r>
            <a:r>
              <a:rPr lang="ru-RU" sz="2000" dirty="0" err="1"/>
              <a:t>різних</a:t>
            </a:r>
            <a:r>
              <a:rPr lang="ru-RU" sz="2000" dirty="0"/>
              <a:t> платформах і </a:t>
            </a:r>
            <a:r>
              <a:rPr lang="ru-RU" sz="2000" dirty="0" err="1"/>
              <a:t>різних</a:t>
            </a:r>
            <a:r>
              <a:rPr lang="ru-RU" sz="2000" dirty="0"/>
              <a:t> </a:t>
            </a:r>
            <a:r>
              <a:rPr lang="ru-RU" sz="2000" dirty="0" err="1" smtClean="0"/>
              <a:t>мережевих</a:t>
            </a:r>
            <a:r>
              <a:rPr lang="ru-RU" sz="2000" dirty="0" smtClean="0"/>
              <a:t> протоколах </a:t>
            </a:r>
            <a:r>
              <a:rPr lang="ru-RU" sz="2000" dirty="0"/>
              <a:t>(</a:t>
            </a:r>
            <a:r>
              <a:rPr lang="ru-RU" sz="2000" dirty="0" err="1"/>
              <a:t>це</a:t>
            </a:r>
            <a:r>
              <a:rPr lang="ru-RU" sz="2000" dirty="0"/>
              <a:t> в </a:t>
            </a:r>
            <a:r>
              <a:rPr lang="ru-RU" sz="2000" dirty="0" err="1"/>
              <a:t>термінології</a:t>
            </a:r>
            <a:r>
              <a:rPr lang="ru-RU" sz="2000" dirty="0"/>
              <a:t> </a:t>
            </a:r>
            <a:r>
              <a:rPr lang="en-US" sz="2000" dirty="0"/>
              <a:t>CORBA </a:t>
            </a:r>
            <a:r>
              <a:rPr lang="ru-RU" sz="2000" dirty="0" err="1"/>
              <a:t>називається</a:t>
            </a:r>
            <a:r>
              <a:rPr lang="ru-RU" sz="2000" dirty="0"/>
              <a:t> </a:t>
            </a:r>
            <a:r>
              <a:rPr lang="ru-RU" sz="2000" dirty="0" err="1"/>
              <a:t>інтероперабельною</a:t>
            </a:r>
            <a:r>
              <a:rPr lang="ru-RU" sz="2000" dirty="0"/>
              <a:t> - </a:t>
            </a:r>
            <a:r>
              <a:rPr lang="en-US" sz="2000" i="1" dirty="0">
                <a:solidFill>
                  <a:srgbClr val="C00000"/>
                </a:solidFill>
              </a:rPr>
              <a:t>interoperability</a:t>
            </a:r>
            <a:r>
              <a:rPr lang="ru-RU" sz="2000" dirty="0" smtClean="0"/>
              <a:t>).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04427" y="0"/>
            <a:ext cx="473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04427" y="0"/>
            <a:ext cx="473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04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/>
              <a:t>Основою </a:t>
            </a:r>
            <a:r>
              <a:rPr lang="uk-UA" sz="2000" dirty="0" err="1"/>
              <a:t>інтероперабельності</a:t>
            </a:r>
            <a:r>
              <a:rPr lang="uk-UA" sz="2000" dirty="0"/>
              <a:t> є протокол GIOP - </a:t>
            </a:r>
            <a:r>
              <a:rPr lang="uk-UA" sz="2000" b="1" dirty="0" err="1"/>
              <a:t>General</a:t>
            </a:r>
            <a:r>
              <a:rPr lang="uk-UA" sz="2000" b="1" dirty="0"/>
              <a:t> </a:t>
            </a:r>
            <a:r>
              <a:rPr lang="uk-UA" sz="2000" b="1" dirty="0" err="1"/>
              <a:t>inter</a:t>
            </a:r>
            <a:r>
              <a:rPr lang="uk-UA" sz="2000" b="1" dirty="0"/>
              <a:t>-ORB </a:t>
            </a:r>
            <a:r>
              <a:rPr lang="uk-UA" sz="2000" b="1" dirty="0" err="1"/>
              <a:t>Protocol</a:t>
            </a:r>
            <a:r>
              <a:rPr lang="uk-UA" sz="2000" dirty="0"/>
              <a:t>, призначений для зв'язку між об'єктами і ORB в мережі.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/>
              <a:t>Стандартизація комунікаційного протоколу дозволяє розробникам різних частин корпоративної системи абсолютно не піклуватися про </a:t>
            </a:r>
            <a:r>
              <a:rPr lang="uk-UA" sz="2000" dirty="0" smtClean="0"/>
              <a:t>використовуваних </a:t>
            </a:r>
            <a:r>
              <a:rPr lang="uk-UA" sz="2000" dirty="0" err="1"/>
              <a:t>ORBах</a:t>
            </a:r>
            <a:r>
              <a:rPr lang="uk-UA" sz="2000" dirty="0"/>
              <a:t> в інших частинах (ORB доменах) системи.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/>
              <a:t>Майже всі сучасні </a:t>
            </a:r>
            <a:r>
              <a:rPr lang="uk-UA" sz="2000" dirty="0" smtClean="0"/>
              <a:t>ORB </a:t>
            </a:r>
            <a:r>
              <a:rPr lang="uk-UA" sz="2000" dirty="0"/>
              <a:t>будуються на основі IIOP -</a:t>
            </a:r>
            <a:r>
              <a:rPr lang="uk-UA" sz="2000" b="1" dirty="0" err="1"/>
              <a:t>Internet</a:t>
            </a:r>
            <a:r>
              <a:rPr lang="uk-UA" sz="2000" b="1" dirty="0"/>
              <a:t> </a:t>
            </a:r>
            <a:r>
              <a:rPr lang="uk-UA" sz="2000" b="1" dirty="0" err="1"/>
              <a:t>inter</a:t>
            </a:r>
            <a:r>
              <a:rPr lang="uk-UA" sz="2000" b="1" dirty="0"/>
              <a:t>-ORB </a:t>
            </a:r>
            <a:r>
              <a:rPr lang="uk-UA" sz="2000" b="1" dirty="0" err="1"/>
              <a:t>Protocol</a:t>
            </a:r>
            <a:r>
              <a:rPr lang="uk-UA" sz="2000" b="1" dirty="0"/>
              <a:t> </a:t>
            </a:r>
            <a:r>
              <a:rPr lang="uk-UA" sz="2000" dirty="0"/>
              <a:t>(це версія загального протоколу GIOP, що передбачає використання в якості транспортного протоколу </a:t>
            </a:r>
            <a:r>
              <a:rPr lang="uk-UA" sz="2000" b="1" dirty="0"/>
              <a:t>TCP / IP</a:t>
            </a:r>
            <a:r>
              <a:rPr lang="uk-UA" sz="2000" dirty="0"/>
              <a:t>).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0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04427" y="0"/>
            <a:ext cx="473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12776"/>
            <a:ext cx="88924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Специфікація CORBA передбачає також ряд стандартизованих сервісів (</a:t>
            </a:r>
            <a:r>
              <a:rPr lang="uk-UA" sz="2000" dirty="0">
                <a:solidFill>
                  <a:srgbClr val="0000CC"/>
                </a:solidFill>
              </a:rPr>
              <a:t>CORBA </a:t>
            </a:r>
            <a:r>
              <a:rPr lang="uk-UA" sz="2000" dirty="0" err="1">
                <a:solidFill>
                  <a:srgbClr val="0000CC"/>
                </a:solidFill>
              </a:rPr>
              <a:t>Services</a:t>
            </a:r>
            <a:r>
              <a:rPr lang="uk-UA" sz="2000" dirty="0"/>
              <a:t>) і горизонтальних і вертикальних Загальних </a:t>
            </a:r>
            <a:r>
              <a:rPr lang="uk-UA" sz="2000" dirty="0" smtClean="0"/>
              <a:t>засобів (</a:t>
            </a:r>
            <a:r>
              <a:rPr lang="uk-UA" sz="2000" dirty="0" err="1" smtClean="0">
                <a:solidFill>
                  <a:srgbClr val="0000CC"/>
                </a:solidFill>
              </a:rPr>
              <a:t>Common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Facilities</a:t>
            </a:r>
            <a:r>
              <a:rPr lang="uk-UA" sz="2000" dirty="0"/>
              <a:t>).</a:t>
            </a:r>
          </a:p>
          <a:p>
            <a:r>
              <a:rPr lang="uk-UA" sz="2000" dirty="0"/>
              <a:t>Сервіси є звичайними </a:t>
            </a:r>
            <a:r>
              <a:rPr lang="uk-UA" sz="2000" dirty="0" smtClean="0"/>
              <a:t>CORBA-об'єктами </a:t>
            </a:r>
            <a:r>
              <a:rPr lang="uk-UA" sz="2000" dirty="0"/>
              <a:t>зі стандартизованими і написаними на IDL інтерфейсами.</a:t>
            </a:r>
          </a:p>
          <a:p>
            <a:r>
              <a:rPr lang="uk-UA" sz="2000" dirty="0"/>
              <a:t> До таких сервісів відноситься, наприклад: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</a:rPr>
              <a:t> сервіс імен </a:t>
            </a:r>
            <a:r>
              <a:rPr lang="uk-UA" sz="2000" dirty="0" err="1">
                <a:solidFill>
                  <a:srgbClr val="0000CC"/>
                </a:solidFill>
              </a:rPr>
              <a:t>NameService</a:t>
            </a:r>
            <a:r>
              <a:rPr lang="uk-UA" sz="2000" dirty="0">
                <a:solidFill>
                  <a:srgbClr val="0000CC"/>
                </a:solidFill>
              </a:rPr>
              <a:t>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</a:rPr>
              <a:t>сервіс повідомлень, що дозволяє </a:t>
            </a:r>
            <a:r>
              <a:rPr lang="uk-UA" sz="2000" dirty="0" smtClean="0">
                <a:solidFill>
                  <a:srgbClr val="0000CC"/>
                </a:solidFill>
              </a:rPr>
              <a:t>CORBA-об'єктам </a:t>
            </a:r>
            <a:r>
              <a:rPr lang="uk-UA" sz="2000" dirty="0">
                <a:solidFill>
                  <a:srgbClr val="0000CC"/>
                </a:solidFill>
              </a:rPr>
              <a:t>обмінюватися повідомленнями,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</a:rPr>
              <a:t>сервіс транзакцій, що дозволяє </a:t>
            </a:r>
            <a:r>
              <a:rPr lang="uk-UA" sz="2000" dirty="0" smtClean="0">
                <a:solidFill>
                  <a:srgbClr val="0000CC"/>
                </a:solidFill>
              </a:rPr>
              <a:t>CORBA-об'єктам </a:t>
            </a:r>
            <a:r>
              <a:rPr lang="uk-UA" sz="2000" dirty="0">
                <a:solidFill>
                  <a:srgbClr val="0000CC"/>
                </a:solidFill>
              </a:rPr>
              <a:t>організовувати транзакції.</a:t>
            </a:r>
          </a:p>
          <a:p>
            <a:r>
              <a:rPr lang="uk-UA" sz="2000" dirty="0"/>
              <a:t>У реальній системі не обов'язково повинні бути присутніми всі сервіси, їх набір залежить від необхідної функціональності. На сьогодні розроблено всього 14 об'єктних сервісів.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6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116631"/>
            <a:ext cx="3660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Технологія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SOAP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80728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/>
              <a:t>Основний</a:t>
            </a:r>
            <a:r>
              <a:rPr lang="ru-RU" sz="2200" dirty="0"/>
              <a:t> </a:t>
            </a:r>
            <a:r>
              <a:rPr lang="ru-RU" sz="2200" dirty="0" err="1"/>
              <a:t>зміст</a:t>
            </a:r>
            <a:r>
              <a:rPr lang="ru-RU" sz="2200" dirty="0"/>
              <a:t> </a:t>
            </a:r>
            <a:r>
              <a:rPr lang="en-US" sz="2200" dirty="0"/>
              <a:t>SOAP (</a:t>
            </a:r>
            <a:r>
              <a:rPr lang="en-US" sz="2200" dirty="0">
                <a:solidFill>
                  <a:srgbClr val="FF0000"/>
                </a:solidFill>
              </a:rPr>
              <a:t>Simple Object Access Protocol</a:t>
            </a:r>
            <a:r>
              <a:rPr lang="en-US" sz="2200" dirty="0"/>
              <a:t>) </a:t>
            </a:r>
            <a:r>
              <a:rPr lang="ru-RU" sz="2200" dirty="0" err="1"/>
              <a:t>складається</a:t>
            </a:r>
            <a:r>
              <a:rPr lang="ru-RU" sz="2200" dirty="0"/>
              <a:t> в </a:t>
            </a:r>
            <a:r>
              <a:rPr lang="ru-RU" sz="2200" dirty="0" err="1"/>
              <a:t>обміні</a:t>
            </a:r>
            <a:r>
              <a:rPr lang="ru-RU" sz="2200" dirty="0"/>
              <a:t> </a:t>
            </a:r>
            <a:r>
              <a:rPr lang="ru-RU" sz="2200" dirty="0" err="1"/>
              <a:t>повідомленнями</a:t>
            </a:r>
            <a:r>
              <a:rPr lang="ru-RU" sz="2200" dirty="0"/>
              <a:t> </a:t>
            </a:r>
            <a:r>
              <a:rPr lang="ru-RU" sz="2200" dirty="0" err="1"/>
              <a:t>між</a:t>
            </a:r>
            <a:r>
              <a:rPr lang="ru-RU" sz="2200" dirty="0"/>
              <a:t> </a:t>
            </a:r>
            <a:r>
              <a:rPr lang="ru-RU" sz="2200" dirty="0" err="1"/>
              <a:t>віддаленими</a:t>
            </a:r>
            <a:r>
              <a:rPr lang="ru-RU" sz="2200" dirty="0"/>
              <a:t> </a:t>
            </a:r>
            <a:r>
              <a:rPr lang="ru-RU" sz="2200" dirty="0" err="1"/>
              <a:t>об'єктами</a:t>
            </a:r>
            <a:r>
              <a:rPr lang="ru-RU" sz="2200" dirty="0"/>
              <a:t> по протоколу </a:t>
            </a:r>
            <a:r>
              <a:rPr lang="en-US" sz="2200" dirty="0"/>
              <a:t>HTTP </a:t>
            </a:r>
            <a:r>
              <a:rPr lang="ru-RU" sz="2200" dirty="0"/>
              <a:t>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en-US" sz="2200" dirty="0"/>
              <a:t>XML </a:t>
            </a:r>
            <a:r>
              <a:rPr lang="ru-RU" sz="2200" dirty="0"/>
              <a:t>в </a:t>
            </a:r>
            <a:r>
              <a:rPr lang="ru-RU" sz="2200" dirty="0" err="1"/>
              <a:t>якості</a:t>
            </a:r>
            <a:r>
              <a:rPr lang="ru-RU" sz="2200" dirty="0"/>
              <a:t> транспорту.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/>
              <a:t>Специфікація</a:t>
            </a:r>
            <a:r>
              <a:rPr lang="ru-RU" sz="2200" dirty="0"/>
              <a:t> </a:t>
            </a:r>
            <a:r>
              <a:rPr lang="en-US" sz="2200" dirty="0"/>
              <a:t>SOAP </a:t>
            </a:r>
            <a:r>
              <a:rPr lang="ru-RU" sz="2200" dirty="0" err="1"/>
              <a:t>підтримується</a:t>
            </a:r>
            <a:r>
              <a:rPr lang="ru-RU" sz="2200" dirty="0"/>
              <a:t> і </a:t>
            </a:r>
            <a:r>
              <a:rPr lang="ru-RU" sz="2200" dirty="0" err="1"/>
              <a:t>розвивається</a:t>
            </a:r>
            <a:r>
              <a:rPr lang="ru-RU" sz="2200" dirty="0"/>
              <a:t> </a:t>
            </a:r>
            <a:r>
              <a:rPr lang="ru-RU" sz="2200" dirty="0" err="1"/>
              <a:t>консорціумом</a:t>
            </a:r>
            <a:r>
              <a:rPr lang="ru-RU" sz="2200" dirty="0"/>
              <a:t> </a:t>
            </a:r>
            <a:r>
              <a:rPr lang="en-US" sz="2200" dirty="0">
                <a:solidFill>
                  <a:srgbClr val="0000CC"/>
                </a:solidFill>
              </a:rPr>
              <a:t>W3C (http://www.w3.org/TR/SOAP/).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/>
              <a:t>За </a:t>
            </a:r>
            <a:r>
              <a:rPr lang="ru-RU" sz="2200" dirty="0" err="1"/>
              <a:t>функціональним</a:t>
            </a:r>
            <a:r>
              <a:rPr lang="ru-RU" sz="2200" dirty="0"/>
              <a:t> </a:t>
            </a:r>
            <a:r>
              <a:rPr lang="ru-RU" sz="2200" dirty="0" err="1"/>
              <a:t>можливостям</a:t>
            </a:r>
            <a:r>
              <a:rPr lang="ru-RU" sz="2200" dirty="0"/>
              <a:t> </a:t>
            </a:r>
            <a:r>
              <a:rPr lang="ru-RU" sz="2200" dirty="0" err="1"/>
              <a:t>технологія</a:t>
            </a:r>
            <a:r>
              <a:rPr lang="ru-RU" sz="2200" dirty="0"/>
              <a:t> </a:t>
            </a:r>
            <a:r>
              <a:rPr lang="en-US" sz="2200" dirty="0"/>
              <a:t>SOAP </a:t>
            </a:r>
            <a:r>
              <a:rPr lang="ru-RU" sz="2200" dirty="0"/>
              <a:t>вельми схожа з першими </a:t>
            </a:r>
            <a:r>
              <a:rPr lang="ru-RU" sz="2200" dirty="0" err="1"/>
              <a:t>версіями</a:t>
            </a:r>
            <a:r>
              <a:rPr lang="ru-RU" sz="2200" dirty="0"/>
              <a:t> </a:t>
            </a:r>
            <a:r>
              <a:rPr lang="en-US" sz="2200" dirty="0"/>
              <a:t>CORBA. </a:t>
            </a:r>
            <a:r>
              <a:rPr lang="ru-RU" sz="2200" dirty="0" err="1"/>
              <a:t>Однак</a:t>
            </a:r>
            <a:r>
              <a:rPr lang="ru-RU" sz="2200" dirty="0"/>
              <a:t> у </a:t>
            </a:r>
            <a:r>
              <a:rPr lang="ru-RU" sz="2200" dirty="0" err="1"/>
              <a:t>неї</a:t>
            </a:r>
            <a:r>
              <a:rPr lang="ru-RU" sz="2200" dirty="0"/>
              <a:t> є </a:t>
            </a:r>
            <a:r>
              <a:rPr lang="ru-RU" sz="2200" dirty="0" err="1"/>
              <a:t>одне</a:t>
            </a:r>
            <a:r>
              <a:rPr lang="ru-RU" sz="2200" dirty="0"/>
              <a:t> </a:t>
            </a:r>
            <a:r>
              <a:rPr lang="ru-RU" sz="2200" dirty="0" err="1"/>
              <a:t>безперечне</a:t>
            </a:r>
            <a:r>
              <a:rPr lang="ru-RU" sz="2200" dirty="0"/>
              <a:t> </a:t>
            </a:r>
            <a:r>
              <a:rPr lang="ru-RU" sz="2200" dirty="0" err="1"/>
              <a:t>достоїнство</a:t>
            </a:r>
            <a:r>
              <a:rPr lang="ru-RU" sz="2200" dirty="0"/>
              <a:t>: простота. На </a:t>
            </a:r>
            <a:r>
              <a:rPr lang="ru-RU" sz="2200" dirty="0" err="1"/>
              <a:t>рівні</a:t>
            </a:r>
            <a:r>
              <a:rPr lang="ru-RU" sz="2200" dirty="0"/>
              <a:t> </a:t>
            </a:r>
            <a:r>
              <a:rPr lang="ru-RU" sz="2200" dirty="0" err="1"/>
              <a:t>передачі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в </a:t>
            </a:r>
            <a:r>
              <a:rPr lang="ru-RU" sz="2200" dirty="0" err="1"/>
              <a:t>глобальних</a:t>
            </a:r>
            <a:r>
              <a:rPr lang="ru-RU" sz="2200" dirty="0"/>
              <a:t> мережах, </a:t>
            </a:r>
            <a:r>
              <a:rPr lang="ru-RU" sz="2200" dirty="0" err="1"/>
              <a:t>між</a:t>
            </a:r>
            <a:r>
              <a:rPr lang="ru-RU" sz="2200" dirty="0"/>
              <a:t> </a:t>
            </a:r>
            <a:r>
              <a:rPr lang="ru-RU" sz="2200" dirty="0" err="1"/>
              <a:t>підприємствами</a:t>
            </a:r>
            <a:r>
              <a:rPr lang="ru-RU" sz="2200" dirty="0"/>
              <a:t>, де </a:t>
            </a:r>
            <a:r>
              <a:rPr lang="ru-RU" sz="2200" dirty="0" err="1"/>
              <a:t>великої</a:t>
            </a:r>
            <a:r>
              <a:rPr lang="ru-RU" sz="2200" dirty="0"/>
              <a:t> </a:t>
            </a:r>
            <a:r>
              <a:rPr lang="ru-RU" sz="2200" dirty="0" err="1"/>
              <a:t>складності</a:t>
            </a:r>
            <a:r>
              <a:rPr lang="ru-RU" sz="2200" dirty="0"/>
              <a:t> </a:t>
            </a:r>
            <a:r>
              <a:rPr lang="ru-RU" sz="2200" dirty="0" err="1"/>
              <a:t>взаємодія</a:t>
            </a:r>
            <a:r>
              <a:rPr lang="ru-RU" sz="2200" dirty="0"/>
              <a:t> не </a:t>
            </a:r>
            <a:r>
              <a:rPr lang="ru-RU" sz="2200" dirty="0" err="1"/>
              <a:t>передбачається</a:t>
            </a:r>
            <a:r>
              <a:rPr lang="ru-RU" sz="2200" dirty="0"/>
              <a:t> 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оптимальне</a:t>
            </a:r>
            <a:r>
              <a:rPr lang="ru-RU" sz="2200" dirty="0"/>
              <a:t> </a:t>
            </a:r>
            <a:r>
              <a:rPr lang="ru-RU" sz="2200" dirty="0" err="1"/>
              <a:t>рішення</a:t>
            </a:r>
            <a:r>
              <a:rPr lang="ru-RU" sz="2200" dirty="0"/>
              <a:t> по </a:t>
            </a:r>
            <a:r>
              <a:rPr lang="ru-RU" sz="2200" dirty="0" err="1"/>
              <a:t>співвідношенню</a:t>
            </a:r>
            <a:r>
              <a:rPr lang="ru-RU" sz="2200" dirty="0"/>
              <a:t> час </a:t>
            </a:r>
            <a:r>
              <a:rPr lang="ru-RU" sz="2200" dirty="0" err="1"/>
              <a:t>розробки</a:t>
            </a:r>
            <a:r>
              <a:rPr lang="ru-RU" sz="2200" dirty="0"/>
              <a:t> / </a:t>
            </a:r>
            <a:r>
              <a:rPr lang="ru-RU" sz="2200" dirty="0" err="1"/>
              <a:t>функціональність</a:t>
            </a:r>
            <a:r>
              <a:rPr lang="ru-RU" sz="22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/>
              <a:t>Існують</a:t>
            </a:r>
            <a:r>
              <a:rPr lang="ru-RU" sz="2200" dirty="0"/>
              <a:t> </a:t>
            </a:r>
            <a:r>
              <a:rPr lang="ru-RU" sz="2200" dirty="0" err="1"/>
              <a:t>численні</a:t>
            </a:r>
            <a:r>
              <a:rPr lang="ru-RU" sz="2200" dirty="0"/>
              <a:t> мости</a:t>
            </a:r>
            <a:r>
              <a:rPr lang="ru-RU" sz="2200" dirty="0" smtClean="0"/>
              <a:t>: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ru-RU" sz="2200" i="1" dirty="0" smtClean="0">
                <a:solidFill>
                  <a:srgbClr val="C00000"/>
                </a:solidFill>
              </a:rPr>
              <a:t>CORBA</a:t>
            </a:r>
            <a:r>
              <a:rPr lang="ru-RU" sz="2200" dirty="0" smtClean="0">
                <a:solidFill>
                  <a:srgbClr val="C00000"/>
                </a:solidFill>
              </a:rPr>
              <a:t>/</a:t>
            </a:r>
            <a:r>
              <a:rPr lang="ru-RU" sz="2200" i="1" dirty="0" smtClean="0">
                <a:solidFill>
                  <a:srgbClr val="C00000"/>
                </a:solidFill>
              </a:rPr>
              <a:t>SOAP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Wingdings" pitchFamily="2" charset="2"/>
              <a:buChar char="v"/>
            </a:pPr>
            <a:r>
              <a:rPr lang="ru-RU" sz="2200" i="1" dirty="0" smtClean="0">
                <a:solidFill>
                  <a:srgbClr val="C00000"/>
                </a:solidFill>
              </a:rPr>
              <a:t>C</a:t>
            </a:r>
            <a:r>
              <a:rPr lang="ru-RU" sz="2200" i="1" dirty="0">
                <a:solidFill>
                  <a:srgbClr val="C00000"/>
                </a:solidFill>
              </a:rPr>
              <a:t>++</a:t>
            </a:r>
            <a:r>
              <a:rPr lang="ru-RU" sz="2200" dirty="0">
                <a:solidFill>
                  <a:srgbClr val="C00000"/>
                </a:solidFill>
              </a:rPr>
              <a:t>/</a:t>
            </a:r>
            <a:r>
              <a:rPr lang="ru-RU" sz="2200" i="1" dirty="0">
                <a:solidFill>
                  <a:srgbClr val="C00000"/>
                </a:solidFill>
              </a:rPr>
              <a:t>SOAP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Wingdings" pitchFamily="2" charset="2"/>
              <a:buChar char="v"/>
            </a:pPr>
            <a:r>
              <a:rPr lang="ru-RU" sz="2200" i="1" dirty="0" err="1" smtClean="0">
                <a:solidFill>
                  <a:srgbClr val="C00000"/>
                </a:solidFill>
              </a:rPr>
              <a:t>Java</a:t>
            </a:r>
            <a:r>
              <a:rPr lang="ru-RU" sz="2200" dirty="0" smtClean="0">
                <a:solidFill>
                  <a:srgbClr val="C00000"/>
                </a:solidFill>
              </a:rPr>
              <a:t>/</a:t>
            </a:r>
            <a:r>
              <a:rPr lang="ru-RU" sz="2200" i="1" dirty="0" smtClean="0">
                <a:solidFill>
                  <a:srgbClr val="C00000"/>
                </a:solidFill>
              </a:rPr>
              <a:t>SOAP</a:t>
            </a:r>
            <a:r>
              <a:rPr lang="ru-RU" sz="22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1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1472</Words>
  <Application>Microsoft Office PowerPoint</Application>
  <PresentationFormat>Экран (4:3)</PresentationFormat>
  <Paragraphs>142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Teacher</cp:lastModifiedBy>
  <cp:revision>43</cp:revision>
  <dcterms:created xsi:type="dcterms:W3CDTF">2014-02-17T22:25:54Z</dcterms:created>
  <dcterms:modified xsi:type="dcterms:W3CDTF">2019-10-11T13:44:46Z</dcterms:modified>
</cp:coreProperties>
</file>