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sldIdLst>
    <p:sldId id="257" r:id="rId2"/>
    <p:sldId id="258" r:id="rId3"/>
    <p:sldId id="259" r:id="rId4"/>
    <p:sldId id="320" r:id="rId5"/>
    <p:sldId id="299" r:id="rId6"/>
    <p:sldId id="300" r:id="rId7"/>
    <p:sldId id="322" r:id="rId8"/>
    <p:sldId id="324" r:id="rId9"/>
    <p:sldId id="323" r:id="rId10"/>
    <p:sldId id="278" r:id="rId11"/>
    <p:sldId id="333" r:id="rId12"/>
    <p:sldId id="332" r:id="rId13"/>
    <p:sldId id="334" r:id="rId14"/>
    <p:sldId id="335" r:id="rId15"/>
    <p:sldId id="321" r:id="rId16"/>
    <p:sldId id="301" r:id="rId17"/>
    <p:sldId id="302" r:id="rId18"/>
    <p:sldId id="303" r:id="rId19"/>
    <p:sldId id="275" r:id="rId20"/>
    <p:sldId id="268" r:id="rId21"/>
    <p:sldId id="337" r:id="rId22"/>
    <p:sldId id="344" r:id="rId23"/>
    <p:sldId id="345" r:id="rId24"/>
    <p:sldId id="347" r:id="rId25"/>
    <p:sldId id="349" r:id="rId26"/>
    <p:sldId id="350" r:id="rId27"/>
    <p:sldId id="352" r:id="rId28"/>
    <p:sldId id="351" r:id="rId29"/>
    <p:sldId id="353" r:id="rId30"/>
    <p:sldId id="354" r:id="rId31"/>
    <p:sldId id="355" r:id="rId32"/>
    <p:sldId id="360" r:id="rId33"/>
    <p:sldId id="357" r:id="rId34"/>
    <p:sldId id="356" r:id="rId35"/>
    <p:sldId id="359" r:id="rId36"/>
    <p:sldId id="358" r:id="rId37"/>
    <p:sldId id="327" r:id="rId38"/>
    <p:sldId id="296" r:id="rId39"/>
    <p:sldId id="361" r:id="rId40"/>
    <p:sldId id="362" r:id="rId41"/>
    <p:sldId id="363" r:id="rId42"/>
    <p:sldId id="338" r:id="rId43"/>
    <p:sldId id="339" r:id="rId44"/>
    <p:sldId id="340" r:id="rId45"/>
    <p:sldId id="341" r:id="rId46"/>
    <p:sldId id="342" r:id="rId47"/>
    <p:sldId id="328" r:id="rId48"/>
    <p:sldId id="329" r:id="rId49"/>
    <p:sldId id="330" r:id="rId50"/>
    <p:sldId id="331" r:id="rId51"/>
    <p:sldId id="292" r:id="rId5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99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8" autoAdjust="0"/>
    <p:restoredTop sz="94660"/>
  </p:normalViewPr>
  <p:slideViewPr>
    <p:cSldViewPr>
      <p:cViewPr varScale="1">
        <p:scale>
          <a:sx n="94" d="100"/>
          <a:sy n="94" d="100"/>
        </p:scale>
        <p:origin x="10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30CD5BE-4BE1-41CC-B6F6-3434C1B40543}" type="datetimeFigureOut">
              <a:rPr lang="ru-RU"/>
              <a:pPr>
                <a:defRPr/>
              </a:pPr>
              <a:t>05.12.2020</a:t>
            </a:fld>
            <a:endParaRPr lang="ru-RU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C526A85-E694-49E1-BAA5-853BFC6E51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117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uk-UA" altLang="uk-UA" smtClean="0"/>
          </a:p>
        </p:txBody>
      </p:sp>
    </p:spTree>
    <p:extLst>
      <p:ext uri="{BB962C8B-B14F-4D97-AF65-F5344CB8AC3E}">
        <p14:creationId xmlns:p14="http://schemas.microsoft.com/office/powerpoint/2010/main" val="102723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954806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56414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387374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719837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93853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32601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889594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7009023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37131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102483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012673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7"/>
          <p:cNvGrpSpPr>
            <a:grpSpLocks/>
          </p:cNvGrpSpPr>
          <p:nvPr/>
        </p:nvGrpSpPr>
        <p:grpSpPr bwMode="auto">
          <a:xfrm>
            <a:off x="0" y="0"/>
            <a:ext cx="9144000" cy="906463"/>
            <a:chOff x="1776" y="274"/>
            <a:chExt cx="3984" cy="571"/>
          </a:xfrm>
        </p:grpSpPr>
        <p:sp>
          <p:nvSpPr>
            <p:cNvPr id="9" name="Прямоугольник с двумя скругленными противолежащими углами 8"/>
            <p:cNvSpPr/>
            <p:nvPr userDrawn="1"/>
          </p:nvSpPr>
          <p:spPr>
            <a:xfrm>
              <a:off x="1791" y="300"/>
              <a:ext cx="3969" cy="545"/>
            </a:xfrm>
            <a:prstGeom prst="round2DiagRect">
              <a:avLst>
                <a:gd name="adj1" fmla="val 3722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1" name="Прямоугольник с двумя скругленными противолежащими углами 10"/>
            <p:cNvSpPr/>
            <p:nvPr/>
          </p:nvSpPr>
          <p:spPr>
            <a:xfrm>
              <a:off x="1776" y="527"/>
              <a:ext cx="3818" cy="299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2" name="Прямоугольник с двумя скругленными противолежащими углами 11"/>
            <p:cNvSpPr/>
            <p:nvPr/>
          </p:nvSpPr>
          <p:spPr>
            <a:xfrm>
              <a:off x="1776" y="274"/>
              <a:ext cx="506" cy="552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</p:grpSp>
      <p:sp>
        <p:nvSpPr>
          <p:cNvPr id="1027" name="AutoShape 42" descr="9k="/>
          <p:cNvSpPr>
            <a:spLocks noChangeAspect="1" noChangeArrowheads="1"/>
          </p:cNvSpPr>
          <p:nvPr/>
        </p:nvSpPr>
        <p:spPr bwMode="auto">
          <a:xfrm>
            <a:off x="0" y="0"/>
            <a:ext cx="1314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uk-UA" altLang="uk-UA" sz="2000" smtClean="0"/>
          </a:p>
        </p:txBody>
      </p:sp>
      <p:sp>
        <p:nvSpPr>
          <p:cNvPr id="1028" name="AutoShape 44" descr="9k="/>
          <p:cNvSpPr>
            <a:spLocks noChangeAspect="1" noChangeArrowheads="1"/>
          </p:cNvSpPr>
          <p:nvPr/>
        </p:nvSpPr>
        <p:spPr bwMode="auto">
          <a:xfrm>
            <a:off x="0" y="0"/>
            <a:ext cx="1314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uk-UA" altLang="uk-UA" sz="2000" smtClean="0"/>
          </a:p>
        </p:txBody>
      </p:sp>
      <p:pic>
        <p:nvPicPr>
          <p:cNvPr id="1029" name="Picture 48" descr="ANd9GcSO0iJB03M2ZCJiA4L2BM72XLUqhg56WY6GIMkqR9u_4kGdN4X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85328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9" descr="ANd9GcT4eOXPURz-86_FeCDGiHuWw5j7wRp-GcxrIOGSidMVo5cIFR3NBxaoc9M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62"/>
          <p:cNvSpPr>
            <a:spLocks noChangeArrowheads="1"/>
          </p:cNvSpPr>
          <p:nvPr/>
        </p:nvSpPr>
        <p:spPr bwMode="auto">
          <a:xfrm>
            <a:off x="0" y="908050"/>
            <a:ext cx="9144000" cy="5689600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uk-UA" altLang="uk-UA" sz="2000" smtClean="0"/>
          </a:p>
        </p:txBody>
      </p:sp>
      <p:grpSp>
        <p:nvGrpSpPr>
          <p:cNvPr id="1032" name="Группа 55"/>
          <p:cNvGrpSpPr>
            <a:grpSpLocks/>
          </p:cNvGrpSpPr>
          <p:nvPr/>
        </p:nvGrpSpPr>
        <p:grpSpPr bwMode="auto">
          <a:xfrm>
            <a:off x="0" y="0"/>
            <a:ext cx="900113" cy="908050"/>
            <a:chOff x="282516" y="190456"/>
            <a:chExt cx="1000132" cy="1000132"/>
          </a:xfrm>
        </p:grpSpPr>
        <p:sp>
          <p:nvSpPr>
            <p:cNvPr id="13" name="Хорда 12"/>
            <p:cNvSpPr/>
            <p:nvPr/>
          </p:nvSpPr>
          <p:spPr>
            <a:xfrm>
              <a:off x="338961" y="218432"/>
              <a:ext cx="929576" cy="928445"/>
            </a:xfrm>
            <a:prstGeom prst="chord">
              <a:avLst>
                <a:gd name="adj1" fmla="val 7131849"/>
                <a:gd name="adj2" fmla="val 4448976"/>
              </a:avLst>
            </a:prstGeom>
            <a:gradFill flip="none" rotWithShape="1">
              <a:gsLst>
                <a:gs pos="0">
                  <a:srgbClr val="006699">
                    <a:shade val="30000"/>
                    <a:satMod val="115000"/>
                  </a:srgbClr>
                </a:gs>
                <a:gs pos="50000">
                  <a:srgbClr val="006699">
                    <a:shade val="67500"/>
                    <a:satMod val="115000"/>
                  </a:srgbClr>
                </a:gs>
                <a:gs pos="100000">
                  <a:srgbClr val="006699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4" name="Кольцо 13"/>
            <p:cNvSpPr/>
            <p:nvPr/>
          </p:nvSpPr>
          <p:spPr>
            <a:xfrm>
              <a:off x="282516" y="190456"/>
              <a:ext cx="1000132" cy="1000132"/>
            </a:xfrm>
            <a:prstGeom prst="donut">
              <a:avLst>
                <a:gd name="adj" fmla="val 14198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81837" y="361807"/>
              <a:ext cx="500948" cy="4283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alpha val="1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6" name="Кольцо 15"/>
            <p:cNvSpPr/>
            <p:nvPr/>
          </p:nvSpPr>
          <p:spPr>
            <a:xfrm>
              <a:off x="398933" y="302359"/>
              <a:ext cx="753186" cy="765835"/>
            </a:xfrm>
            <a:prstGeom prst="donut">
              <a:avLst>
                <a:gd name="adj" fmla="val 5909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19570648">
              <a:off x="471254" y="328587"/>
              <a:ext cx="292807" cy="21856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8" name="Овал 17"/>
            <p:cNvSpPr/>
            <p:nvPr/>
          </p:nvSpPr>
          <p:spPr>
            <a:xfrm rot="19038152">
              <a:off x="492421" y="356562"/>
              <a:ext cx="218724" cy="146873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9" name="Овал 18"/>
            <p:cNvSpPr/>
            <p:nvPr/>
          </p:nvSpPr>
          <p:spPr>
            <a:xfrm rot="19038152">
              <a:off x="536518" y="370550"/>
              <a:ext cx="104071" cy="90921"/>
            </a:xfrm>
            <a:prstGeom prst="ellipse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20" name="Овал 19"/>
            <p:cNvSpPr/>
            <p:nvPr/>
          </p:nvSpPr>
          <p:spPr>
            <a:xfrm rot="19038152">
              <a:off x="515351" y="360059"/>
              <a:ext cx="155223" cy="118897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15" cstate="email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4432" y="374590"/>
              <a:ext cx="445300" cy="620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3" name="Picture 2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32" y="374590"/>
              <a:ext cx="445300" cy="62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" name="Месяц 22"/>
            <p:cNvSpPr>
              <a:spLocks noChangeArrowheads="1"/>
            </p:cNvSpPr>
            <p:nvPr/>
          </p:nvSpPr>
          <p:spPr bwMode="auto">
            <a:xfrm rot="-5918434">
              <a:off x="617505" y="505989"/>
              <a:ext cx="365433" cy="615601"/>
            </a:xfrm>
            <a:prstGeom prst="moon">
              <a:avLst>
                <a:gd name="adj" fmla="val 59019"/>
              </a:avLst>
            </a:prstGeom>
            <a:solidFill>
              <a:schemeClr val="tx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uk-UA" altLang="uk-UA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3" name="Text Box 63"/>
          <p:cNvSpPr txBox="1">
            <a:spLocks noChangeArrowheads="1"/>
          </p:cNvSpPr>
          <p:nvPr/>
        </p:nvSpPr>
        <p:spPr bwMode="auto">
          <a:xfrm>
            <a:off x="5503863" y="6613525"/>
            <a:ext cx="36401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uk-UA" sz="1000" smtClean="0"/>
              <a:t>Сучасні парадигми програмування Ковалюк Т.В. НТУУ КПІ</a:t>
            </a:r>
            <a:endParaRPr lang="ru-RU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iki.agiledev.ru/lib/exe/detail.php?id=aop:aop_php&amp;cache=cache&amp;media=aop:fig1.pn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iki.agiledev.ru/lib/exe/detail.php?id=aop:aop_php&amp;cache=cache&amp;media=aop:fig3.p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iki.agiledev.ru/lib/exe/detail.php?id=aop:aop_php&amp;cache=cache&amp;media=aop:fig4.png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phpmaster.com/explore-aspect-oriented-programming-with-codeigniter-1/" TargetMode="External"/><Relationship Id="rId2" Type="http://schemas.openxmlformats.org/officeDocument/2006/relationships/hyperlink" Target="http://www.programsfactory.univ.kiev.ua/content/books/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iki.agiledev.ru/doku.php?id=aop:aop_ph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5"/>
          <p:cNvSpPr>
            <a:spLocks noChangeArrowheads="1" noChangeShapeType="1" noTextEdit="1"/>
          </p:cNvSpPr>
          <p:nvPr/>
        </p:nvSpPr>
        <p:spPr bwMode="auto">
          <a:xfrm>
            <a:off x="1431925" y="1125538"/>
            <a:ext cx="6337300" cy="16557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Компонентне та аспектне</a:t>
            </a:r>
          </a:p>
          <a:p>
            <a:pPr algn="ctr"/>
            <a:r>
              <a:rPr lang="ru-RU" sz="3600" kern="10"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</a:p>
        </p:txBody>
      </p:sp>
      <p:sp>
        <p:nvSpPr>
          <p:cNvPr id="2051" name="WordArt 6"/>
          <p:cNvSpPr>
            <a:spLocks noChangeArrowheads="1" noChangeShapeType="1" noTextEdit="1"/>
          </p:cNvSpPr>
          <p:nvPr/>
        </p:nvSpPr>
        <p:spPr bwMode="auto">
          <a:xfrm>
            <a:off x="2271713" y="5427663"/>
            <a:ext cx="4464050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Ковалюк Т.В. к.т.н., доцент </a:t>
            </a:r>
          </a:p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tkovalyuk@ukr.net</a:t>
            </a:r>
          </a:p>
        </p:txBody>
      </p:sp>
      <p:sp>
        <p:nvSpPr>
          <p:cNvPr id="2052" name="WordArt 5"/>
          <p:cNvSpPr>
            <a:spLocks noChangeArrowheads="1" noChangeShapeType="1" noTextEdit="1"/>
          </p:cNvSpPr>
          <p:nvPr/>
        </p:nvSpPr>
        <p:spPr bwMode="auto">
          <a:xfrm>
            <a:off x="468313" y="3500438"/>
            <a:ext cx="8424862" cy="576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ru-RU" sz="3600" b="1" kern="10" dirty="0" err="1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Лекція</a:t>
            </a:r>
            <a:r>
              <a:rPr lang="ru-RU" sz="3600" b="1" kern="10" dirty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8</a:t>
            </a:r>
            <a:r>
              <a:rPr lang="ru-RU" sz="3600" b="1" kern="10" dirty="0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. </a:t>
            </a:r>
            <a:r>
              <a:rPr lang="ru-RU" sz="3600" b="1" kern="10" dirty="0" err="1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Аспектно</a:t>
            </a:r>
            <a:r>
              <a:rPr lang="ru-RU" sz="3600" b="1" kern="10" dirty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–</a:t>
            </a:r>
            <a:r>
              <a:rPr lang="ru-RU" sz="3600" b="1" kern="10" dirty="0" err="1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орієнтоване</a:t>
            </a:r>
            <a:r>
              <a:rPr lang="ru-RU" sz="3600" b="1" kern="10" dirty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програмування</a:t>
            </a:r>
            <a:endParaRPr lang="ru-RU" sz="3600" b="1" kern="10" dirty="0">
              <a:solidFill>
                <a:srgbClr val="000099"/>
              </a:solidFill>
              <a:effectLst>
                <a:outerShdw blurRad="50800" dist="50800" dir="5400000" algn="ctr" rotWithShape="0">
                  <a:srgbClr val="FFFF00"/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23850" y="1268413"/>
            <a:ext cx="856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uk-UA" sz="2000"/>
              <a:t>Розглянемо приклад  коду контроллера, який створює об'єкт новини у веб-застосуванні. </a:t>
            </a:r>
          </a:p>
          <a:p>
            <a:pPr algn="ctr"/>
            <a:r>
              <a:rPr lang="ru-RU" altLang="uk-UA" sz="2000"/>
              <a:t>Бізнес-логіку можна записати так: 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971550" y="0"/>
            <a:ext cx="8172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uk-UA" sz="3000" b="1">
                <a:solidFill>
                  <a:schemeClr val="bg1"/>
                </a:solidFill>
              </a:rPr>
              <a:t>Приклад аспектно-орієнтованого підходу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539750" y="2420938"/>
            <a:ext cx="7993063" cy="2493962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ru-RU" altLang="uk-UA" sz="2000">
                <a:solidFill>
                  <a:srgbClr val="000099"/>
                </a:solidFill>
              </a:rPr>
              <a:t>class NewsController extends Controller { </a:t>
            </a:r>
          </a:p>
          <a:p>
            <a:pPr eaLnBrk="0" hangingPunct="0"/>
            <a:r>
              <a:rPr lang="ru-RU" altLang="uk-UA" sz="2000">
                <a:solidFill>
                  <a:srgbClr val="000099"/>
                </a:solidFill>
              </a:rPr>
              <a:t>      function create(){ </a:t>
            </a:r>
          </a:p>
          <a:p>
            <a:pPr eaLnBrk="0" hangingPunct="0"/>
            <a:r>
              <a:rPr lang="ru-RU" altLang="uk-UA" sz="2000">
                <a:solidFill>
                  <a:srgbClr val="000099"/>
                </a:solidFill>
              </a:rPr>
              <a:t>         $news = new News(); </a:t>
            </a:r>
          </a:p>
          <a:p>
            <a:pPr eaLnBrk="0" hangingPunct="0"/>
            <a:r>
              <a:rPr lang="ru-RU" altLang="uk-UA" sz="2000">
                <a:solidFill>
                  <a:srgbClr val="000099"/>
                </a:solidFill>
              </a:rPr>
              <a:t>         $news-&gt;setDate($this-&gt;request-&gt;get('date')); </a:t>
            </a:r>
          </a:p>
          <a:p>
            <a:pPr eaLnBrk="0" hangingPunct="0"/>
            <a:r>
              <a:rPr lang="ru-RU" altLang="uk-UA" sz="2000">
                <a:solidFill>
                  <a:srgbClr val="000099"/>
                </a:solidFill>
              </a:rPr>
              <a:t>         $news-&gt;setContent($this-&gt;request-&gt;get('content')); </a:t>
            </a:r>
          </a:p>
          <a:p>
            <a:pPr eaLnBrk="0" hangingPunct="0"/>
            <a:r>
              <a:rPr lang="ru-RU" altLang="uk-UA" sz="2000">
                <a:solidFill>
                  <a:srgbClr val="000099"/>
                </a:solidFill>
              </a:rPr>
              <a:t>         $news-&gt;save(); </a:t>
            </a:r>
          </a:p>
          <a:p>
            <a:pPr eaLnBrk="0" hangingPunct="0"/>
            <a:r>
              <a:rPr lang="ru-RU" altLang="uk-UA" sz="2000">
                <a:solidFill>
                  <a:srgbClr val="000099"/>
                </a:solidFill>
              </a:rPr>
              <a:t>    }</a:t>
            </a:r>
          </a:p>
          <a:p>
            <a:pPr eaLnBrk="0" hangingPunct="0"/>
            <a:r>
              <a:rPr lang="ru-RU" altLang="uk-UA" sz="2000">
                <a:solidFill>
                  <a:srgbClr val="000099"/>
                </a:solidFill>
              </a:rPr>
              <a:t> }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692275" y="908050"/>
          <a:ext cx="7056438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Фотография Photo Editor" r:id="rId3" imgW="4420217" imgH="4600000" progId="MSPhotoEd.3">
                  <p:embed/>
                </p:oleObj>
              </mc:Choice>
              <mc:Fallback>
                <p:oleObj name="Фотография Photo Editor" r:id="rId3" imgW="4420217" imgH="460000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7F9FA"/>
                          </a:clrFrom>
                          <a:clrTo>
                            <a:srgbClr val="F7F9FA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08050"/>
                        <a:ext cx="7056438" cy="5949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179388" y="2349500"/>
            <a:ext cx="15843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2000"/>
              <a:t>На практиці замість простого коду бізнес-логіка буде описана так:</a:t>
            </a:r>
            <a:endParaRPr lang="ru-RU" altLang="uk-UA" sz="2000"/>
          </a:p>
        </p:txBody>
      </p:sp>
      <p:sp>
        <p:nvSpPr>
          <p:cNvPr id="12292" name="AutoShape 7"/>
          <p:cNvSpPr>
            <a:spLocks noChangeArrowheads="1"/>
          </p:cNvSpPr>
          <p:nvPr/>
        </p:nvSpPr>
        <p:spPr bwMode="auto">
          <a:xfrm>
            <a:off x="971550" y="5300663"/>
            <a:ext cx="287338" cy="865187"/>
          </a:xfrm>
          <a:prstGeom prst="downArrow">
            <a:avLst>
              <a:gd name="adj1" fmla="val 50000"/>
              <a:gd name="adj2" fmla="val 752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  <p:sp>
        <p:nvSpPr>
          <p:cNvPr id="12293" name="AutoShape 9"/>
          <p:cNvSpPr>
            <a:spLocks noChangeArrowheads="1"/>
          </p:cNvSpPr>
          <p:nvPr/>
        </p:nvSpPr>
        <p:spPr bwMode="auto">
          <a:xfrm>
            <a:off x="1476375" y="357346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971550" y="0"/>
            <a:ext cx="8172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uk-UA" sz="3000" b="1">
                <a:solidFill>
                  <a:schemeClr val="bg1"/>
                </a:solidFill>
              </a:rPr>
              <a:t>Приклад аспектно-орієнтованого підходу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250825" y="981075"/>
            <a:ext cx="8424863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buFontTx/>
              <a:buAutoNum type="arabicPeriod"/>
            </a:pPr>
            <a:r>
              <a:rPr lang="ru-RU" altLang="ko-KR" sz="2000"/>
              <a:t>Перевірка авторизації користувача </a:t>
            </a:r>
          </a:p>
          <a:p>
            <a:pPr marL="381000" indent="-381000" algn="ctr"/>
            <a:r>
              <a:rPr lang="ru-RU" altLang="ko-KR" sz="2000">
                <a:solidFill>
                  <a:srgbClr val="000099"/>
                </a:solidFill>
              </a:rPr>
              <a:t>if($ctx→isUserAuthorized()).</a:t>
            </a:r>
          </a:p>
          <a:p>
            <a:pPr marL="381000" indent="-381000"/>
            <a:r>
              <a:rPr lang="ru-RU" altLang="ko-KR" sz="2000"/>
              <a:t>2.  Якщо користувач має достатні права, перед збереженням об'єкту стартує транзакція БД </a:t>
            </a:r>
          </a:p>
          <a:p>
            <a:pPr marL="381000" indent="-381000" algn="ctr"/>
            <a:r>
              <a:rPr lang="ru-RU" altLang="ko-KR" sz="2000">
                <a:solidFill>
                  <a:srgbClr val="000099"/>
                </a:solidFill>
              </a:rPr>
              <a:t>$ctx→startTransaction(),</a:t>
            </a:r>
            <a:r>
              <a:rPr lang="ru-RU" altLang="ko-KR" sz="2000"/>
              <a:t> </a:t>
            </a:r>
          </a:p>
          <a:p>
            <a:pPr marL="381000" indent="-381000"/>
            <a:r>
              <a:rPr lang="ru-RU" altLang="ko-KR" sz="2000"/>
              <a:t>      інакше помилка авторизації заноситься в журнал </a:t>
            </a:r>
          </a:p>
          <a:p>
            <a:pPr marL="381000" indent="-381000" algn="ctr"/>
            <a:r>
              <a:rPr lang="ru-RU" altLang="ko-KR" sz="2000">
                <a:solidFill>
                  <a:srgbClr val="000099"/>
                </a:solidFill>
              </a:rPr>
              <a:t>$ctx→log("Operation is not permitted")</a:t>
            </a:r>
          </a:p>
          <a:p>
            <a:pPr marL="381000" indent="-381000"/>
            <a:r>
              <a:rPr lang="ru-RU" altLang="ko-KR" sz="2000"/>
              <a:t>      і викидається виключення підсистеми авторизації.</a:t>
            </a:r>
          </a:p>
          <a:p>
            <a:pPr marL="381000" indent="-381000"/>
            <a:r>
              <a:rPr lang="ru-RU" altLang="ko-KR" sz="2000"/>
              <a:t>3.  Після створення новини, якщо усе пройшло успішно,  відбувається запис транзакції </a:t>
            </a:r>
          </a:p>
          <a:p>
            <a:pPr marL="381000" indent="-381000" algn="ctr"/>
            <a:r>
              <a:rPr lang="ru-RU" altLang="ko-KR" sz="2000">
                <a:solidFill>
                  <a:srgbClr val="000099"/>
                </a:solidFill>
              </a:rPr>
              <a:t>$ctx→commitTransaction().</a:t>
            </a:r>
          </a:p>
          <a:p>
            <a:pPr marL="381000" indent="-381000"/>
            <a:r>
              <a:rPr lang="ru-RU" altLang="ko-KR" sz="2000"/>
              <a:t>4.   У журнал записується успішність виконання дії </a:t>
            </a:r>
          </a:p>
          <a:p>
            <a:pPr marL="381000" indent="-381000" algn="ctr"/>
            <a:r>
              <a:rPr lang="ru-RU" altLang="ko-KR" sz="2000">
                <a:solidFill>
                  <a:srgbClr val="000099"/>
                </a:solidFill>
              </a:rPr>
              <a:t>$ctx→log("News created successfully")</a:t>
            </a:r>
          </a:p>
          <a:p>
            <a:pPr marL="381000" indent="-381000">
              <a:buFontTx/>
              <a:buAutoNum type="arabicPeriod" startAt="5"/>
            </a:pPr>
            <a:r>
              <a:rPr lang="ru-RU" altLang="ko-KR" sz="2000"/>
              <a:t>Якщо виникла помилка валідації новини, то відбувається відкат транзакції </a:t>
            </a:r>
          </a:p>
          <a:p>
            <a:pPr marL="381000" indent="-381000" algn="ctr"/>
            <a:r>
              <a:rPr lang="ru-RU" altLang="ko-KR" sz="2000">
                <a:solidFill>
                  <a:srgbClr val="000099"/>
                </a:solidFill>
              </a:rPr>
              <a:t>$ctx→rollbackTransaction()</a:t>
            </a:r>
          </a:p>
          <a:p>
            <a:pPr marL="381000" indent="-381000"/>
            <a:r>
              <a:rPr lang="ru-RU" altLang="ko-KR" sz="2000"/>
              <a:t>       і запис помилки в журнал </a:t>
            </a:r>
          </a:p>
          <a:p>
            <a:pPr marL="381000" indent="-381000" algn="ctr"/>
            <a:r>
              <a:rPr lang="ru-RU" altLang="ko-KR" sz="2000">
                <a:solidFill>
                  <a:srgbClr val="000099"/>
                </a:solidFill>
              </a:rPr>
              <a:t>ctx→log("News validation errror")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971550" y="0"/>
            <a:ext cx="8172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uk-UA" sz="3000" b="1">
                <a:solidFill>
                  <a:schemeClr val="bg1"/>
                </a:solidFill>
              </a:rPr>
              <a:t>Приклад аспектно-орієнтованого підходу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19138" y="892175"/>
            <a:ext cx="8424862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/>
            <a:r>
              <a:rPr lang="ru-RU" altLang="ko-KR" sz="2000"/>
              <a:t>Очевидно, що з цього опису можна виділити три функціональних ролі: </a:t>
            </a:r>
          </a:p>
          <a:p>
            <a:pPr marL="381000" indent="-381000"/>
            <a:endParaRPr lang="ru-RU" altLang="ko-KR" sz="2000"/>
          </a:p>
          <a:p>
            <a:pPr marL="1295400" lvl="2" indent="-381000">
              <a:buFont typeface="Wingdings" pitchFamily="2" charset="2"/>
              <a:buChar char="Ш"/>
            </a:pPr>
            <a:r>
              <a:rPr lang="ru-RU" altLang="ko-KR" sz="2000">
                <a:solidFill>
                  <a:srgbClr val="000099"/>
                </a:solidFill>
              </a:rPr>
              <a:t>Система авторизації і контролю доступу</a:t>
            </a:r>
          </a:p>
          <a:p>
            <a:pPr marL="1295400" lvl="2" indent="-381000">
              <a:buFont typeface="Wingdings" pitchFamily="2" charset="2"/>
              <a:buChar char="Ш"/>
            </a:pPr>
            <a:r>
              <a:rPr lang="ru-RU" altLang="ko-KR" sz="2000">
                <a:solidFill>
                  <a:srgbClr val="000099"/>
                </a:solidFill>
              </a:rPr>
              <a:t>Цілісність даних за допомогою транзакцій</a:t>
            </a:r>
          </a:p>
          <a:p>
            <a:pPr marL="1295400" lvl="2" indent="-381000">
              <a:buFont typeface="Wingdings" pitchFamily="2" charset="2"/>
              <a:buChar char="Ш"/>
            </a:pPr>
            <a:r>
              <a:rPr lang="ru-RU" altLang="ko-KR" sz="2000">
                <a:solidFill>
                  <a:srgbClr val="000099"/>
                </a:solidFill>
              </a:rPr>
              <a:t>Система журналювання</a:t>
            </a:r>
          </a:p>
          <a:p>
            <a:pPr marL="1295400" lvl="2" indent="-381000">
              <a:buFont typeface="Wingdings" pitchFamily="2" charset="2"/>
              <a:buChar char="Ш"/>
            </a:pPr>
            <a:endParaRPr lang="ru-RU" altLang="ko-KR" sz="2000">
              <a:solidFill>
                <a:srgbClr val="000099"/>
              </a:solidFill>
            </a:endParaRPr>
          </a:p>
          <a:p>
            <a:pPr marL="381000" indent="-381000"/>
            <a:r>
              <a:rPr lang="ru-RU" altLang="ko-KR" sz="2000"/>
              <a:t>Той самий функціонал в тій або іншій формі "розкиданий" і в інших модулях системи. </a:t>
            </a:r>
          </a:p>
          <a:p>
            <a:pPr marL="381000" indent="-381000"/>
            <a:r>
              <a:rPr lang="ru-RU" altLang="ko-KR" sz="2000"/>
              <a:t>Подібний стихійний функціонал, що складно піддається чіткій інкапсуляції, називають «</a:t>
            </a:r>
            <a:r>
              <a:rPr lang="ru-RU" altLang="ko-KR" sz="2000" b="1">
                <a:solidFill>
                  <a:srgbClr val="000099"/>
                </a:solidFill>
              </a:rPr>
              <a:t>наскрізним»( crosscutting concerns</a:t>
            </a:r>
            <a:r>
              <a:rPr lang="ru-RU" altLang="ko-KR" sz="2000"/>
              <a:t>). </a:t>
            </a:r>
          </a:p>
          <a:p>
            <a:pPr marL="381000" indent="-381000"/>
            <a:endParaRPr lang="ru-RU" altLang="ko-KR" sz="2000"/>
          </a:p>
          <a:p>
            <a:pPr marL="381000" indent="-381000" algn="ctr"/>
            <a:r>
              <a:rPr lang="ru-RU" altLang="ko-KR" sz="2000" b="1">
                <a:solidFill>
                  <a:srgbClr val="006600"/>
                </a:solidFill>
              </a:rPr>
              <a:t>Безперечно, що «наскрізна» функціональність приводить до розосередженого і заплутаного коду.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uk-UA" sz="3000" b="1">
                <a:solidFill>
                  <a:schemeClr val="bg1"/>
                </a:solidFill>
              </a:rPr>
              <a:t>Приклад аспектно-орієнтованого підходу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5651500" y="6237288"/>
            <a:ext cx="2892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1000"/>
              <a:t>http://wiki.agiledev.ru/doku.php?id=aop:aop_php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68313" y="900113"/>
            <a:ext cx="8424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 algn="ctr"/>
            <a:r>
              <a:rPr lang="ru-RU" altLang="ko-KR" sz="2000"/>
              <a:t>Взаємодія наскрізного функціонала з модулями застосування виглядає так: 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uk-UA" sz="3000" b="1">
                <a:solidFill>
                  <a:schemeClr val="bg1"/>
                </a:solidFill>
              </a:rPr>
              <a:t>Приклад аспектно-орієнтованого підходу</a:t>
            </a:r>
          </a:p>
        </p:txBody>
      </p:sp>
      <p:pic>
        <p:nvPicPr>
          <p:cNvPr id="15365" name="Picture 4" descr=":aop:fig1.png">
            <a:hlinkClick r:id="rId2" tooltip="aop:fig1.png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856932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539750" y="1273175"/>
            <a:ext cx="8424863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>
                <a:solidFill>
                  <a:srgbClr val="000099"/>
                </a:solidFill>
              </a:rPr>
              <a:t>Основа аспектно-орієнтованого підходу</a:t>
            </a:r>
            <a:r>
              <a:rPr lang="ru-RU" altLang="uk-UA" sz="2000"/>
              <a:t> полягає в ідентифікації спільності програмного коду у рамках яких-небудь аспектів і винесенні виділених процедур за межі основної бізнес-логіки. </a:t>
            </a:r>
          </a:p>
          <a:p>
            <a:pPr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>
                <a:solidFill>
                  <a:srgbClr val="000099"/>
                </a:solidFill>
              </a:rPr>
              <a:t>Процес аспектної орієнтації</a:t>
            </a:r>
            <a:r>
              <a:rPr lang="ru-RU" altLang="uk-UA" sz="2000"/>
              <a:t> і розробки програмного забезпечення може включати моделювання, дизайн, програмування, зворотний інженіринг, реінженіринг. </a:t>
            </a:r>
          </a:p>
          <a:p>
            <a:pPr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>
                <a:solidFill>
                  <a:srgbClr val="000099"/>
                </a:solidFill>
              </a:rPr>
              <a:t>Зона покриття аспектно-орієнтованої розробки</a:t>
            </a:r>
            <a:r>
              <a:rPr lang="ru-RU" altLang="uk-UA" sz="2000"/>
              <a:t> ПЗ включає застосування (</a:t>
            </a:r>
            <a:r>
              <a:rPr lang="en-US" altLang="uk-UA" sz="2000"/>
              <a:t>application</a:t>
            </a:r>
            <a:r>
              <a:rPr lang="ru-RU" altLang="uk-UA" sz="2000"/>
              <a:t>), компоненти, бази даних. </a:t>
            </a:r>
          </a:p>
          <a:p>
            <a:pPr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>
                <a:solidFill>
                  <a:srgbClr val="000099"/>
                </a:solidFill>
              </a:rPr>
              <a:t>Взаємодія та інтеграція</a:t>
            </a:r>
            <a:r>
              <a:rPr lang="ru-RU" altLang="uk-UA" sz="2000"/>
              <a:t> з іншими парадигмами здійснюється за допомогою фреймворков, генераторів, мов програмування і мов опису архітектури (ADL). 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679700" y="-107950"/>
            <a:ext cx="3605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Визначення АОП</a:t>
            </a:r>
            <a:endParaRPr lang="ru-RU" altLang="uk-UA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827088" y="1484313"/>
            <a:ext cx="7343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uk-UA" altLang="uk-UA" sz="2000"/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103313" y="0"/>
            <a:ext cx="8040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Базис аспектно-орієнтованого підходу</a:t>
            </a:r>
            <a:endParaRPr lang="ru-RU" altLang="uk-UA" sz="3200" b="1">
              <a:solidFill>
                <a:schemeClr val="bg1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68313" y="1268413"/>
            <a:ext cx="83534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uk-UA" sz="2000" dirty="0"/>
              <a:t>АОП – </a:t>
            </a:r>
            <a:r>
              <a:rPr lang="ru-RU" altLang="uk-UA" sz="2000" dirty="0" err="1"/>
              <a:t>методологія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базується</a:t>
            </a:r>
            <a:r>
              <a:rPr lang="ru-RU" altLang="uk-UA" sz="2000" dirty="0"/>
              <a:t>:</a:t>
            </a:r>
          </a:p>
          <a:p>
            <a:pPr>
              <a:spcBef>
                <a:spcPct val="50000"/>
              </a:spcBef>
            </a:pPr>
            <a:r>
              <a:rPr lang="ru-RU" altLang="uk-UA" sz="2000" dirty="0"/>
              <a:t>1.  </a:t>
            </a:r>
            <a:r>
              <a:rPr lang="ru-RU" altLang="uk-UA" sz="2000" dirty="0" err="1">
                <a:solidFill>
                  <a:srgbClr val="000099"/>
                </a:solidFill>
              </a:rPr>
              <a:t>о</a:t>
            </a:r>
            <a:r>
              <a:rPr lang="ru-RU" altLang="uk-UA" sz="2000" dirty="0" err="1" smtClean="0">
                <a:solidFill>
                  <a:srgbClr val="000099"/>
                </a:solidFill>
              </a:rPr>
              <a:t>б'єктно-орієнтоване</a:t>
            </a:r>
            <a:r>
              <a:rPr lang="ru-RU" altLang="uk-UA" sz="2000" dirty="0" smtClean="0">
                <a:solidFill>
                  <a:srgbClr val="000099"/>
                </a:solidFill>
              </a:rPr>
              <a:t> </a:t>
            </a:r>
            <a:r>
              <a:rPr lang="ru-RU" altLang="uk-UA" sz="2000" dirty="0" err="1">
                <a:solidFill>
                  <a:srgbClr val="000099"/>
                </a:solidFill>
              </a:rPr>
              <a:t>програмування</a:t>
            </a:r>
            <a:r>
              <a:rPr lang="ru-RU" altLang="uk-UA" sz="2000" dirty="0"/>
              <a:t> (</a:t>
            </a:r>
            <a:r>
              <a:rPr lang="ru-RU" altLang="uk-UA" sz="2000" dirty="0" err="1"/>
              <a:t>subject-oriented</a:t>
            </a:r>
            <a:endParaRPr lang="ru-RU" altLang="uk-UA" sz="2000" dirty="0"/>
          </a:p>
          <a:p>
            <a:pPr>
              <a:spcBef>
                <a:spcPct val="50000"/>
              </a:spcBef>
            </a:pPr>
            <a:r>
              <a:rPr lang="ru-RU" altLang="uk-UA" sz="2000" dirty="0" err="1"/>
              <a:t>programming</a:t>
            </a:r>
            <a:r>
              <a:rPr lang="ru-RU" altLang="uk-UA" sz="2000" dirty="0"/>
              <a:t>), </a:t>
            </a:r>
          </a:p>
          <a:p>
            <a:pPr>
              <a:spcBef>
                <a:spcPct val="50000"/>
              </a:spcBef>
            </a:pPr>
            <a:r>
              <a:rPr lang="ru-RU" altLang="uk-UA" sz="2000" dirty="0"/>
              <a:t>2. </a:t>
            </a:r>
            <a:r>
              <a:rPr lang="ru-RU" altLang="uk-UA" sz="2000" dirty="0" err="1">
                <a:solidFill>
                  <a:srgbClr val="000099"/>
                </a:solidFill>
              </a:rPr>
              <a:t>композиційні</a:t>
            </a:r>
            <a:r>
              <a:rPr lang="ru-RU" altLang="uk-UA" sz="2000" dirty="0">
                <a:solidFill>
                  <a:srgbClr val="000099"/>
                </a:solidFill>
              </a:rPr>
              <a:t> </a:t>
            </a:r>
            <a:r>
              <a:rPr lang="ru-RU" altLang="uk-UA" sz="2000" dirty="0" err="1">
                <a:solidFill>
                  <a:srgbClr val="000099"/>
                </a:solidFill>
              </a:rPr>
              <a:t>фільтри</a:t>
            </a:r>
            <a:r>
              <a:rPr lang="ru-RU" altLang="uk-UA" sz="2000" dirty="0"/>
              <a:t> (</a:t>
            </a:r>
            <a:r>
              <a:rPr lang="ru-RU" altLang="uk-UA" sz="2000" dirty="0" err="1"/>
              <a:t>composition</a:t>
            </a:r>
            <a:r>
              <a:rPr lang="ru-RU" altLang="uk-UA" sz="2000" dirty="0"/>
              <a:t> </a:t>
            </a:r>
            <a:r>
              <a:rPr lang="ru-RU" altLang="uk-UA" sz="2000" dirty="0" err="1"/>
              <a:t>filters</a:t>
            </a:r>
            <a:r>
              <a:rPr lang="ru-RU" altLang="uk-UA" sz="2000" dirty="0"/>
              <a:t>),</a:t>
            </a:r>
          </a:p>
          <a:p>
            <a:pPr>
              <a:spcBef>
                <a:spcPct val="50000"/>
              </a:spcBef>
            </a:pPr>
            <a:r>
              <a:rPr lang="ru-RU" altLang="uk-UA" sz="2000" dirty="0"/>
              <a:t>3. </a:t>
            </a:r>
            <a:r>
              <a:rPr lang="ru-RU" altLang="uk-UA" sz="2000" dirty="0" err="1">
                <a:solidFill>
                  <a:srgbClr val="000099"/>
                </a:solidFill>
              </a:rPr>
              <a:t>адаптивне</a:t>
            </a:r>
            <a:r>
              <a:rPr lang="ru-RU" altLang="uk-UA" sz="2000" dirty="0">
                <a:solidFill>
                  <a:srgbClr val="000099"/>
                </a:solidFill>
              </a:rPr>
              <a:t> </a:t>
            </a:r>
            <a:r>
              <a:rPr lang="ru-RU" altLang="uk-UA" sz="2000" dirty="0" err="1">
                <a:solidFill>
                  <a:srgbClr val="000099"/>
                </a:solidFill>
              </a:rPr>
              <a:t>програмування</a:t>
            </a:r>
            <a:r>
              <a:rPr lang="ru-RU" altLang="uk-UA" sz="2000" dirty="0"/>
              <a:t> (</a:t>
            </a:r>
            <a:r>
              <a:rPr lang="ru-RU" altLang="uk-UA" sz="2000" dirty="0" err="1"/>
              <a:t>adaptive</a:t>
            </a:r>
            <a:r>
              <a:rPr lang="ru-RU" altLang="uk-UA" sz="2000" dirty="0"/>
              <a:t> </a:t>
            </a:r>
            <a:r>
              <a:rPr lang="ru-RU" altLang="uk-UA" sz="2000" dirty="0" err="1"/>
              <a:t>programming</a:t>
            </a:r>
            <a:r>
              <a:rPr lang="ru-RU" altLang="uk-UA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ru-RU" altLang="uk-UA" sz="2000" dirty="0"/>
              <a:t>4. </a:t>
            </a:r>
            <a:r>
              <a:rPr lang="ru-RU" altLang="uk-UA" sz="2000" dirty="0" err="1">
                <a:solidFill>
                  <a:srgbClr val="000099"/>
                </a:solidFill>
              </a:rPr>
              <a:t>ментальне</a:t>
            </a:r>
            <a:r>
              <a:rPr lang="ru-RU" altLang="uk-UA" sz="2000" dirty="0">
                <a:solidFill>
                  <a:srgbClr val="000099"/>
                </a:solidFill>
              </a:rPr>
              <a:t> </a:t>
            </a:r>
            <a:r>
              <a:rPr lang="ru-RU" altLang="uk-UA" sz="2000" dirty="0" err="1">
                <a:solidFill>
                  <a:srgbClr val="000099"/>
                </a:solidFill>
              </a:rPr>
              <a:t>програмування</a:t>
            </a:r>
            <a:r>
              <a:rPr lang="ru-RU" altLang="uk-UA" sz="2000" dirty="0"/>
              <a:t> (</a:t>
            </a:r>
            <a:r>
              <a:rPr lang="ru-RU" altLang="uk-UA" sz="2000" dirty="0" err="1"/>
              <a:t>intentional</a:t>
            </a:r>
            <a:r>
              <a:rPr lang="ru-RU" altLang="uk-UA" sz="2000" dirty="0"/>
              <a:t> </a:t>
            </a:r>
            <a:r>
              <a:rPr lang="ru-RU" altLang="uk-UA" sz="2000" dirty="0" err="1"/>
              <a:t>programming</a:t>
            </a:r>
            <a:r>
              <a:rPr lang="ru-RU" altLang="uk-UA" sz="2000" dirty="0"/>
              <a:t>), </a:t>
            </a:r>
          </a:p>
          <a:p>
            <a:pPr>
              <a:spcBef>
                <a:spcPct val="50000"/>
              </a:spcBef>
            </a:pPr>
            <a:r>
              <a:rPr lang="ru-RU" altLang="uk-UA" sz="2000" dirty="0"/>
              <a:t>5. </a:t>
            </a:r>
            <a:r>
              <a:rPr lang="ru-RU" altLang="uk-UA" sz="2000" dirty="0" err="1">
                <a:solidFill>
                  <a:srgbClr val="000099"/>
                </a:solidFill>
              </a:rPr>
              <a:t>генеративне</a:t>
            </a:r>
            <a:r>
              <a:rPr lang="ru-RU" altLang="uk-UA" sz="2000" dirty="0">
                <a:solidFill>
                  <a:srgbClr val="000099"/>
                </a:solidFill>
              </a:rPr>
              <a:t> та </a:t>
            </a:r>
            <a:r>
              <a:rPr lang="ru-RU" altLang="uk-UA" sz="2000" dirty="0" err="1">
                <a:solidFill>
                  <a:srgbClr val="000099"/>
                </a:solidFill>
              </a:rPr>
              <a:t>трансформаційне</a:t>
            </a:r>
            <a:r>
              <a:rPr lang="ru-RU" altLang="uk-UA" sz="2000" dirty="0">
                <a:solidFill>
                  <a:srgbClr val="000099"/>
                </a:solidFill>
              </a:rPr>
              <a:t> </a:t>
            </a:r>
            <a:r>
              <a:rPr lang="ru-RU" altLang="uk-UA" sz="2000" dirty="0" err="1">
                <a:solidFill>
                  <a:srgbClr val="000099"/>
                </a:solidFill>
              </a:rPr>
              <a:t>програмування</a:t>
            </a:r>
            <a:r>
              <a:rPr lang="ru-RU" altLang="uk-UA" sz="2000" dirty="0"/>
              <a:t> (</a:t>
            </a:r>
            <a:r>
              <a:rPr lang="ru-RU" altLang="uk-UA" sz="2000" dirty="0" err="1"/>
              <a:t>generative</a:t>
            </a:r>
            <a:r>
              <a:rPr lang="ru-RU" altLang="uk-UA" sz="2000" dirty="0"/>
              <a:t> </a:t>
            </a:r>
            <a:r>
              <a:rPr lang="ru-RU" altLang="uk-UA" sz="2000" dirty="0" err="1"/>
              <a:t>programming</a:t>
            </a:r>
            <a:r>
              <a:rPr lang="ru-RU" altLang="uk-UA" sz="2000" dirty="0"/>
              <a:t>, </a:t>
            </a:r>
            <a:r>
              <a:rPr lang="ru-RU" altLang="uk-UA" sz="2000" dirty="0" err="1"/>
              <a:t>transformational</a:t>
            </a:r>
            <a:r>
              <a:rPr lang="ru-RU" altLang="uk-UA" sz="2000" dirty="0"/>
              <a:t> </a:t>
            </a:r>
            <a:r>
              <a:rPr lang="ru-RU" altLang="uk-UA" sz="2000" dirty="0" err="1"/>
              <a:t>programming</a:t>
            </a:r>
            <a:r>
              <a:rPr lang="ru-RU" altLang="uk-UA" sz="2000" dirty="0"/>
              <a:t>).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395288" y="1341438"/>
            <a:ext cx="8353425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buClr>
                <a:srgbClr val="990000"/>
              </a:buClr>
              <a:buFont typeface="Wingdings" pitchFamily="2" charset="2"/>
              <a:buChar char="q"/>
            </a:pPr>
            <a:r>
              <a:rPr lang="ru-RU" altLang="uk-UA" sz="2000"/>
              <a:t>  Для розроблення програм за допомогою аспектно-орієнтованого підходу потрібно відділити  функціональність  модульного рівня від наскрізної функціональності системного рівня. </a:t>
            </a:r>
          </a:p>
          <a:p>
            <a:pPr>
              <a:spcBef>
                <a:spcPct val="25000"/>
              </a:spcBef>
              <a:buClr>
                <a:srgbClr val="990000"/>
              </a:buClr>
              <a:buFont typeface="Wingdings" pitchFamily="2" charset="2"/>
              <a:buChar char="q"/>
            </a:pPr>
            <a:r>
              <a:rPr lang="ru-RU" altLang="uk-UA" sz="2000"/>
              <a:t> Реалізувати </a:t>
            </a:r>
            <a:r>
              <a:rPr lang="ru-RU" altLang="uk-UA" sz="2000">
                <a:solidFill>
                  <a:srgbClr val="000099"/>
                </a:solidFill>
              </a:rPr>
              <a:t>бізнес-логіку системи</a:t>
            </a:r>
            <a:r>
              <a:rPr lang="ru-RU" altLang="uk-UA" sz="2000"/>
              <a:t> за допомогою класів, використовуючи </a:t>
            </a:r>
            <a:r>
              <a:rPr lang="ru-RU" altLang="uk-UA" sz="2000">
                <a:solidFill>
                  <a:srgbClr val="000099"/>
                </a:solidFill>
              </a:rPr>
              <a:t>об’єктно-орієнтований підхід</a:t>
            </a:r>
            <a:r>
              <a:rPr lang="ru-RU" altLang="uk-UA" sz="2000"/>
              <a:t>, а усю </a:t>
            </a:r>
            <a:r>
              <a:rPr lang="ru-RU" altLang="uk-UA" sz="2000">
                <a:solidFill>
                  <a:srgbClr val="000099"/>
                </a:solidFill>
              </a:rPr>
              <a:t>наскрізну функціональність</a:t>
            </a:r>
            <a:r>
              <a:rPr lang="ru-RU" altLang="uk-UA" sz="2000"/>
              <a:t> використовуючи </a:t>
            </a:r>
            <a:r>
              <a:rPr lang="ru-RU" altLang="uk-UA" sz="2000">
                <a:solidFill>
                  <a:srgbClr val="000099"/>
                </a:solidFill>
              </a:rPr>
              <a:t>АОП</a:t>
            </a:r>
            <a:r>
              <a:rPr lang="ru-RU" altLang="uk-UA" sz="2000"/>
              <a:t>. </a:t>
            </a:r>
          </a:p>
          <a:p>
            <a:pPr>
              <a:spcBef>
                <a:spcPct val="25000"/>
              </a:spcBef>
              <a:buClr>
                <a:srgbClr val="990000"/>
              </a:buClr>
              <a:buFont typeface="Wingdings" pitchFamily="2" charset="2"/>
              <a:buChar char="q"/>
            </a:pPr>
            <a:r>
              <a:rPr lang="ru-RU" altLang="uk-UA" sz="2000"/>
              <a:t>  Класи об'єктно-орієнтованого підходу (</a:t>
            </a:r>
            <a:r>
              <a:rPr lang="ru-RU" altLang="uk-UA" sz="2000">
                <a:solidFill>
                  <a:srgbClr val="000099"/>
                </a:solidFill>
              </a:rPr>
              <a:t>ООП</a:t>
            </a:r>
            <a:r>
              <a:rPr lang="ru-RU" altLang="uk-UA" sz="2000"/>
              <a:t>) інкапсулюватимуть у собі </a:t>
            </a:r>
            <a:r>
              <a:rPr lang="ru-RU" altLang="uk-UA" sz="2000">
                <a:solidFill>
                  <a:srgbClr val="000099"/>
                </a:solidFill>
              </a:rPr>
              <a:t>основну функціональність</a:t>
            </a:r>
            <a:r>
              <a:rPr lang="ru-RU" altLang="uk-UA" sz="2000"/>
              <a:t> системи, а в </a:t>
            </a:r>
            <a:r>
              <a:rPr lang="ru-RU" altLang="uk-UA" sz="2000">
                <a:solidFill>
                  <a:srgbClr val="000099"/>
                </a:solidFill>
              </a:rPr>
              <a:t>аспекти</a:t>
            </a:r>
            <a:r>
              <a:rPr lang="ru-RU" altLang="uk-UA" sz="2000"/>
              <a:t> буде винесена </a:t>
            </a:r>
            <a:r>
              <a:rPr lang="ru-RU" altLang="uk-UA" sz="2000">
                <a:solidFill>
                  <a:srgbClr val="000099"/>
                </a:solidFill>
              </a:rPr>
              <a:t>наскрізна функціональність</a:t>
            </a:r>
            <a:r>
              <a:rPr lang="ru-RU" altLang="uk-UA" sz="2000"/>
              <a:t>. </a:t>
            </a:r>
          </a:p>
          <a:p>
            <a:pPr>
              <a:spcBef>
                <a:spcPct val="25000"/>
              </a:spcBef>
              <a:buClr>
                <a:srgbClr val="990000"/>
              </a:buClr>
              <a:buFont typeface="Wingdings" pitchFamily="2" charset="2"/>
              <a:buChar char="q"/>
            </a:pPr>
            <a:r>
              <a:rPr lang="ru-RU" altLang="uk-UA" sz="2000"/>
              <a:t>  Основний код системи і код аспектів буде інтегрований у готовий продукт використовуючи </a:t>
            </a:r>
            <a:r>
              <a:rPr lang="ru-RU" altLang="uk-UA" sz="2000">
                <a:solidFill>
                  <a:srgbClr val="000099"/>
                </a:solidFill>
              </a:rPr>
              <a:t>вплітання аспектів</a:t>
            </a:r>
            <a:r>
              <a:rPr lang="ru-RU" altLang="uk-UA" sz="2000"/>
              <a:t> (aspect weaving), яке може відбуватися під час компіляції чи динамічно.</a:t>
            </a:r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2679700" y="-36513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Інтеграція АОП та ООП</a:t>
            </a:r>
            <a:endParaRPr lang="ru-RU" altLang="uk-UA" sz="3200" b="1">
              <a:solidFill>
                <a:schemeClr val="bg1"/>
              </a:solidFill>
            </a:endParaRPr>
          </a:p>
        </p:txBody>
      </p:sp>
      <p:sp>
        <p:nvSpPr>
          <p:cNvPr id="18436" name="AutoShape 7"/>
          <p:cNvSpPr>
            <a:spLocks noChangeArrowheads="1"/>
          </p:cNvSpPr>
          <p:nvPr/>
        </p:nvSpPr>
        <p:spPr bwMode="auto">
          <a:xfrm>
            <a:off x="4067175" y="5589588"/>
            <a:ext cx="288925" cy="647700"/>
          </a:xfrm>
          <a:prstGeom prst="downArrow">
            <a:avLst>
              <a:gd name="adj1" fmla="val 50000"/>
              <a:gd name="adj2" fmla="val 56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96975"/>
            <a:ext cx="741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679700" y="-36513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Інтеграція АОП та ООП</a:t>
            </a:r>
            <a:endParaRPr lang="ru-RU" altLang="uk-UA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95288" y="981075"/>
            <a:ext cx="84248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 sz="2000"/>
              <a:t>Автоматичне компонування аспектів і традиційних модулів програми - компонентів є ключовою властивістю АОП, яка визначає основну перевагу цієї технології: </a:t>
            </a:r>
            <a:r>
              <a:rPr lang="ru-RU" altLang="uk-UA" sz="2000" b="1">
                <a:solidFill>
                  <a:srgbClr val="000099"/>
                </a:solidFill>
              </a:rPr>
              <a:t>робить можливою інкапсуляцію наскрізної функціональності в окремих програмних модулях.</a:t>
            </a:r>
          </a:p>
        </p:txBody>
      </p:sp>
      <p:pic>
        <p:nvPicPr>
          <p:cNvPr id="20483" name="Picture 5" descr="Процесс компоновки аспектных и традиционных модулей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92375"/>
            <a:ext cx="792003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990600" y="0"/>
            <a:ext cx="8153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uk-UA" sz="2700" b="1">
                <a:solidFill>
                  <a:schemeClr val="bg1"/>
                </a:solidFill>
              </a:rPr>
              <a:t>Компонування аспектів і традиційних модулів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3779838" y="4763"/>
            <a:ext cx="1274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uk-UA" sz="3200" b="1">
                <a:solidFill>
                  <a:schemeClr val="bg1"/>
                </a:solidFill>
              </a:rPr>
              <a:t>Зміст</a:t>
            </a:r>
            <a:endParaRPr lang="ru-RU" altLang="uk-UA" sz="3200" b="1">
              <a:solidFill>
                <a:schemeClr val="bg1"/>
              </a:solidFill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83568" y="1484784"/>
            <a:ext cx="7920037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uk-UA" sz="2400"/>
              <a:t>1 </a:t>
            </a:r>
            <a:r>
              <a:rPr lang="uk-UA" altLang="uk-UA" sz="2400"/>
              <a:t>Визначення АОП</a:t>
            </a:r>
          </a:p>
          <a:p>
            <a:pPr eaLnBrk="1" hangingPunct="1"/>
            <a:r>
              <a:rPr lang="ru-RU" altLang="uk-UA" sz="2400"/>
              <a:t>2 Аспектно-орієнтована декомпозиція предметного середовища та наскрізна функціональність</a:t>
            </a:r>
          </a:p>
          <a:p>
            <a:pPr eaLnBrk="1" hangingPunct="1"/>
            <a:r>
              <a:rPr lang="ru-RU" altLang="uk-UA" sz="2400"/>
              <a:t>3 Приклад аспектно-орієнтованого підходу </a:t>
            </a:r>
          </a:p>
          <a:p>
            <a:pPr eaLnBrk="1" hangingPunct="1"/>
            <a:r>
              <a:rPr lang="ru-RU" altLang="uk-UA" sz="2400"/>
              <a:t>4 </a:t>
            </a:r>
            <a:r>
              <a:rPr lang="uk-UA" altLang="uk-UA" sz="2400"/>
              <a:t>Базис аспектно-орієнтованого підходу</a:t>
            </a:r>
            <a:endParaRPr lang="ru-RU" altLang="uk-UA" sz="2400"/>
          </a:p>
          <a:p>
            <a:pPr eaLnBrk="1" hangingPunct="1"/>
            <a:r>
              <a:rPr lang="ru-RU" altLang="uk-UA" sz="2400"/>
              <a:t>5 </a:t>
            </a:r>
            <a:r>
              <a:rPr lang="uk-UA" altLang="uk-UA" sz="2400"/>
              <a:t>Інтеграція АОП та ООП</a:t>
            </a:r>
            <a:endParaRPr lang="ru-RU" altLang="uk-UA" sz="2400"/>
          </a:p>
          <a:p>
            <a:pPr eaLnBrk="1" hangingPunct="1"/>
            <a:r>
              <a:rPr lang="ru-RU" altLang="uk-UA" sz="2400"/>
              <a:t>6 Базові елементи АОП</a:t>
            </a:r>
          </a:p>
          <a:p>
            <a:pPr eaLnBrk="1" hangingPunct="1"/>
            <a:r>
              <a:rPr lang="ru-RU" altLang="uk-UA" sz="2400"/>
              <a:t>7. Особливості мови AspectJ</a:t>
            </a:r>
          </a:p>
          <a:p>
            <a:pPr eaLnBrk="1" hangingPunct="1"/>
            <a:r>
              <a:rPr lang="ru-RU" altLang="uk-UA" sz="2400"/>
              <a:t>8. </a:t>
            </a:r>
            <a:r>
              <a:rPr lang="uk-UA" altLang="uk-UA" sz="2400"/>
              <a:t>Принципи та технологія розробки ПЗ засобами АОП</a:t>
            </a:r>
          </a:p>
          <a:p>
            <a:pPr eaLnBrk="1" hangingPunct="1"/>
            <a:r>
              <a:rPr lang="uk-UA" altLang="uk-UA" sz="2400"/>
              <a:t>9. Переваги та недоліки АОП</a:t>
            </a:r>
            <a:endParaRPr lang="ru-RU" altLang="uk-UA" sz="24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50825" y="1125538"/>
            <a:ext cx="85693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 sz="2000"/>
              <a:t>Різним аспектам програмної системи можуть відповідати й різні парадигми програмування: об’єктно-орієнтовані, структурні й ін. </a:t>
            </a:r>
            <a:r>
              <a:rPr lang="ru-RU" altLang="uk-UA" sz="2000" b="1">
                <a:solidFill>
                  <a:srgbClr val="000099"/>
                </a:solidFill>
              </a:rPr>
              <a:t>Утворюється мультипарадигменна концепція  розробки системи</a:t>
            </a:r>
            <a:r>
              <a:rPr lang="ru-RU" altLang="uk-UA" sz="2000"/>
              <a:t> </a:t>
            </a:r>
          </a:p>
          <a:p>
            <a:r>
              <a:rPr lang="ru-RU" altLang="uk-UA" sz="2000">
                <a:solidFill>
                  <a:srgbClr val="006600"/>
                </a:solidFill>
              </a:rPr>
              <a:t>Наприклад, </a:t>
            </a:r>
          </a:p>
          <a:p>
            <a:r>
              <a:rPr lang="ru-RU" altLang="uk-UA" sz="2000">
                <a:solidFill>
                  <a:srgbClr val="006600"/>
                </a:solidFill>
              </a:rPr>
              <a:t>Програма Р</a:t>
            </a:r>
            <a:r>
              <a:rPr lang="ru-RU" altLang="uk-UA" sz="2000" baseline="-30000">
                <a:solidFill>
                  <a:srgbClr val="006600"/>
                </a:solidFill>
              </a:rPr>
              <a:t>1</a:t>
            </a:r>
            <a:r>
              <a:rPr lang="ru-RU" altLang="uk-UA" sz="2000">
                <a:solidFill>
                  <a:srgbClr val="006600"/>
                </a:solidFill>
              </a:rPr>
              <a:t> містить у собі аспект, що здійснює  звертання до деякої точки програми Р</a:t>
            </a:r>
            <a:r>
              <a:rPr lang="ru-RU" altLang="uk-UA" sz="2000" baseline="-30000">
                <a:solidFill>
                  <a:srgbClr val="006600"/>
                </a:solidFill>
              </a:rPr>
              <a:t>2</a:t>
            </a:r>
            <a:r>
              <a:rPr lang="ru-RU" altLang="uk-UA" sz="2000">
                <a:solidFill>
                  <a:srgbClr val="006600"/>
                </a:solidFill>
              </a:rPr>
              <a:t>, </a:t>
            </a:r>
          </a:p>
          <a:p>
            <a:r>
              <a:rPr lang="ru-RU" altLang="uk-UA" sz="2000">
                <a:solidFill>
                  <a:srgbClr val="006600"/>
                </a:solidFill>
              </a:rPr>
              <a:t>Програма Р</a:t>
            </a:r>
            <a:r>
              <a:rPr lang="ru-RU" altLang="uk-UA" sz="2000" baseline="-30000">
                <a:solidFill>
                  <a:srgbClr val="006600"/>
                </a:solidFill>
              </a:rPr>
              <a:t>2</a:t>
            </a:r>
            <a:r>
              <a:rPr lang="ru-RU" altLang="uk-UA" sz="2000">
                <a:solidFill>
                  <a:srgbClr val="006600"/>
                </a:solidFill>
              </a:rPr>
              <a:t> після отримання інформації записує її у захищену БД, </a:t>
            </a:r>
          </a:p>
          <a:p>
            <a:r>
              <a:rPr lang="ru-RU" altLang="uk-UA" sz="2000">
                <a:solidFill>
                  <a:srgbClr val="006600"/>
                </a:solidFill>
              </a:rPr>
              <a:t>Аспект програми Р</a:t>
            </a:r>
            <a:r>
              <a:rPr lang="ru-RU" altLang="uk-UA" sz="2000" baseline="-30000">
                <a:solidFill>
                  <a:srgbClr val="006600"/>
                </a:solidFill>
              </a:rPr>
              <a:t>2 </a:t>
            </a:r>
            <a:r>
              <a:rPr lang="ru-RU" altLang="uk-UA" sz="2000">
                <a:solidFill>
                  <a:srgbClr val="006600"/>
                </a:solidFill>
              </a:rPr>
              <a:t>забезпечує взаємодію з програмою Р</a:t>
            </a:r>
            <a:r>
              <a:rPr lang="ru-RU" altLang="uk-UA" sz="2000" baseline="-30000">
                <a:solidFill>
                  <a:srgbClr val="006600"/>
                </a:solidFill>
              </a:rPr>
              <a:t>3</a:t>
            </a:r>
          </a:p>
          <a:p>
            <a:r>
              <a:rPr lang="ru-RU" altLang="uk-UA" sz="2000" baseline="-30000">
                <a:solidFill>
                  <a:srgbClr val="006600"/>
                </a:solidFill>
              </a:rPr>
              <a:t> </a:t>
            </a:r>
            <a:r>
              <a:rPr lang="ru-RU" altLang="uk-UA" sz="2000">
                <a:solidFill>
                  <a:srgbClr val="006600"/>
                </a:solidFill>
              </a:rPr>
              <a:t>Програма Р</a:t>
            </a:r>
            <a:r>
              <a:rPr lang="ru-RU" altLang="uk-UA" sz="2000" baseline="-30000">
                <a:solidFill>
                  <a:srgbClr val="006600"/>
                </a:solidFill>
              </a:rPr>
              <a:t>3</a:t>
            </a:r>
            <a:r>
              <a:rPr lang="ru-RU" altLang="uk-UA" sz="2000">
                <a:solidFill>
                  <a:srgbClr val="006600"/>
                </a:solidFill>
              </a:rPr>
              <a:t> записує </a:t>
            </a:r>
            <a:r>
              <a:rPr lang="ru-RU" altLang="ko-KR" sz="2000">
                <a:solidFill>
                  <a:srgbClr val="006600"/>
                </a:solidFill>
              </a:rPr>
              <a:t>необхідні дані</a:t>
            </a:r>
            <a:r>
              <a:rPr lang="uk-UA" altLang="ko-KR" sz="2000">
                <a:solidFill>
                  <a:srgbClr val="006600"/>
                </a:solidFill>
              </a:rPr>
              <a:t> </a:t>
            </a:r>
            <a:r>
              <a:rPr lang="ru-RU" altLang="ko-KR" sz="2000">
                <a:solidFill>
                  <a:srgbClr val="006600"/>
                </a:solidFill>
              </a:rPr>
              <a:t>у </a:t>
            </a:r>
            <a:r>
              <a:rPr lang="uk-UA" altLang="ko-KR" sz="2000">
                <a:solidFill>
                  <a:srgbClr val="006600"/>
                </a:solidFill>
              </a:rPr>
              <a:t>БД</a:t>
            </a:r>
            <a:r>
              <a:rPr lang="ru-RU" altLang="ko-KR" sz="2000">
                <a:solidFill>
                  <a:srgbClr val="006600"/>
                </a:solidFill>
              </a:rPr>
              <a:t> </a:t>
            </a:r>
            <a:r>
              <a:rPr lang="ru-RU" altLang="uk-UA" sz="2000">
                <a:solidFill>
                  <a:srgbClr val="006600"/>
                </a:solidFill>
              </a:rPr>
              <a:t>  </a:t>
            </a:r>
            <a:r>
              <a:rPr lang="ru-RU" altLang="uk-UA" sz="2000"/>
              <a:t>                                          </a:t>
            </a:r>
          </a:p>
        </p:txBody>
      </p:sp>
      <p:pic>
        <p:nvPicPr>
          <p:cNvPr id="21507" name="Picture 3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05263"/>
            <a:ext cx="7343775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15975" y="0"/>
            <a:ext cx="832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2800" b="1">
                <a:solidFill>
                  <a:schemeClr val="bg1"/>
                </a:solidFill>
              </a:rPr>
              <a:t>Мультипарадигменна концепція  розробки ПЗ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1835150" y="0"/>
            <a:ext cx="6580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uk-UA" sz="3200" b="1">
                <a:solidFill>
                  <a:schemeClr val="bg1"/>
                </a:solidFill>
              </a:rPr>
              <a:t>Загальні поняття і терміни АОП</a:t>
            </a:r>
            <a:endParaRPr lang="ru-RU" altLang="uk-UA" sz="3200">
              <a:solidFill>
                <a:schemeClr val="bg1"/>
              </a:solidFill>
            </a:endParaRP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684213" y="1404938"/>
            <a:ext cx="7596187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uk-UA" sz="2000" b="1" dirty="0" err="1">
                <a:solidFill>
                  <a:srgbClr val="000099"/>
                </a:solidFill>
              </a:rPr>
              <a:t>Базові</a:t>
            </a:r>
            <a:r>
              <a:rPr lang="ru-RU" altLang="uk-UA" sz="2000" b="1" dirty="0">
                <a:solidFill>
                  <a:srgbClr val="000099"/>
                </a:solidFill>
              </a:rPr>
              <a:t> </a:t>
            </a:r>
            <a:r>
              <a:rPr lang="ru-RU" altLang="uk-UA" sz="2000" b="1" dirty="0" err="1">
                <a:solidFill>
                  <a:srgbClr val="000099"/>
                </a:solidFill>
              </a:rPr>
              <a:t>поняття</a:t>
            </a:r>
            <a:r>
              <a:rPr lang="ru-RU" altLang="uk-UA" sz="2000" b="1" dirty="0">
                <a:solidFill>
                  <a:srgbClr val="000099"/>
                </a:solidFill>
              </a:rPr>
              <a:t> та </a:t>
            </a:r>
            <a:r>
              <a:rPr lang="ru-RU" altLang="uk-UA" sz="2000" b="1" dirty="0" err="1">
                <a:solidFill>
                  <a:srgbClr val="000099"/>
                </a:solidFill>
              </a:rPr>
              <a:t>терміни</a:t>
            </a:r>
            <a:r>
              <a:rPr lang="ru-RU" altLang="uk-UA" sz="2000" b="1" dirty="0">
                <a:solidFill>
                  <a:srgbClr val="000099"/>
                </a:solidFill>
              </a:rPr>
              <a:t> АОП:</a:t>
            </a:r>
          </a:p>
          <a:p>
            <a:endParaRPr lang="ru-RU" altLang="uk-UA" sz="2000" b="1" dirty="0">
              <a:solidFill>
                <a:srgbClr val="000099"/>
              </a:solidFill>
            </a:endParaRPr>
          </a:p>
          <a:p>
            <a:pPr lvl="4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 dirty="0">
                <a:solidFill>
                  <a:srgbClr val="000099"/>
                </a:solidFill>
              </a:rPr>
              <a:t> </a:t>
            </a:r>
            <a:r>
              <a:rPr lang="ru-RU" altLang="uk-UA" sz="2000" dirty="0" err="1">
                <a:solidFill>
                  <a:srgbClr val="000099"/>
                </a:solidFill>
              </a:rPr>
              <a:t>Join</a:t>
            </a:r>
            <a:r>
              <a:rPr lang="en-US" altLang="uk-UA" sz="2000" dirty="0">
                <a:solidFill>
                  <a:srgbClr val="000099"/>
                </a:solidFill>
              </a:rPr>
              <a:t>P</a:t>
            </a:r>
            <a:r>
              <a:rPr lang="ru-RU" altLang="uk-UA" sz="2000" dirty="0" err="1">
                <a:solidFill>
                  <a:srgbClr val="000099"/>
                </a:solidFill>
              </a:rPr>
              <a:t>oint</a:t>
            </a:r>
            <a:endParaRPr lang="ru-RU" altLang="uk-UA" sz="2000" dirty="0">
              <a:solidFill>
                <a:srgbClr val="000099"/>
              </a:solidFill>
            </a:endParaRPr>
          </a:p>
          <a:p>
            <a:pPr lvl="4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 dirty="0">
                <a:solidFill>
                  <a:srgbClr val="000099"/>
                </a:solidFill>
              </a:rPr>
              <a:t> </a:t>
            </a:r>
            <a:r>
              <a:rPr lang="ru-RU" altLang="uk-UA" sz="2000" dirty="0" err="1">
                <a:solidFill>
                  <a:srgbClr val="000099"/>
                </a:solidFill>
              </a:rPr>
              <a:t>Pointcut</a:t>
            </a:r>
            <a:endParaRPr lang="en-US" altLang="uk-UA" sz="2000" dirty="0">
              <a:solidFill>
                <a:srgbClr val="000099"/>
              </a:solidFill>
            </a:endParaRPr>
          </a:p>
          <a:p>
            <a:pPr lvl="4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 dirty="0">
                <a:solidFill>
                  <a:srgbClr val="000099"/>
                </a:solidFill>
              </a:rPr>
              <a:t> </a:t>
            </a:r>
            <a:r>
              <a:rPr lang="ru-RU" altLang="uk-UA" sz="2000" dirty="0" err="1">
                <a:solidFill>
                  <a:srgbClr val="000099"/>
                </a:solidFill>
              </a:rPr>
              <a:t>Advice</a:t>
            </a:r>
            <a:endParaRPr lang="en-US" altLang="uk-UA" sz="2000" dirty="0">
              <a:solidFill>
                <a:srgbClr val="000099"/>
              </a:solidFill>
            </a:endParaRPr>
          </a:p>
          <a:p>
            <a:pPr lvl="4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 dirty="0">
                <a:solidFill>
                  <a:srgbClr val="000099"/>
                </a:solidFill>
              </a:rPr>
              <a:t> </a:t>
            </a:r>
            <a:r>
              <a:rPr lang="ru-RU" altLang="uk-UA" sz="2000" dirty="0" err="1">
                <a:solidFill>
                  <a:srgbClr val="000099"/>
                </a:solidFill>
              </a:rPr>
              <a:t>Aspect</a:t>
            </a:r>
            <a:endParaRPr lang="en-US" altLang="uk-UA" sz="2000" dirty="0">
              <a:solidFill>
                <a:srgbClr val="000099"/>
              </a:solidFill>
            </a:endParaRPr>
          </a:p>
          <a:p>
            <a:pPr lvl="4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 err="1">
                <a:solidFill>
                  <a:srgbClr val="000099"/>
                </a:solidFill>
              </a:rPr>
              <a:t>Introduction</a:t>
            </a:r>
            <a:endParaRPr lang="ru-RU" altLang="ko-KR" sz="2000" dirty="0">
              <a:solidFill>
                <a:srgbClr val="000099"/>
              </a:solidFill>
            </a:endParaRPr>
          </a:p>
          <a:p>
            <a:pPr lvl="4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 err="1">
                <a:solidFill>
                  <a:srgbClr val="000099"/>
                </a:solidFill>
              </a:rPr>
              <a:t>Weaving</a:t>
            </a: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endParaRPr lang="en-US" altLang="ko-KR" sz="2000" dirty="0">
              <a:solidFill>
                <a:srgbClr val="000099"/>
              </a:solidFill>
              <a:ea typeface="굴림" pitchFamily="34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835150" y="0"/>
            <a:ext cx="6580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uk-UA" sz="3200" b="1">
                <a:solidFill>
                  <a:schemeClr val="bg1"/>
                </a:solidFill>
              </a:rPr>
              <a:t>Загальні поняття і терміни АОП</a:t>
            </a:r>
            <a:endParaRPr lang="ru-RU" altLang="uk-UA" sz="3200">
              <a:solidFill>
                <a:schemeClr val="bg1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74675" y="1268413"/>
            <a:ext cx="8569325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 sz="2000" b="1"/>
              <a:t>JoinPoint - фундаментальне поняття АОП, під яким розуміють будь-яку точку виконання програми, що чітко ідентифікується.</a:t>
            </a:r>
            <a:r>
              <a:rPr lang="ru-RU" altLang="uk-UA" sz="2000"/>
              <a:t> </a:t>
            </a:r>
          </a:p>
          <a:p>
            <a:endParaRPr lang="ru-RU" altLang="uk-UA" sz="2000"/>
          </a:p>
          <a:p>
            <a:r>
              <a:rPr lang="ru-RU" altLang="uk-UA" sz="2000"/>
              <a:t>Наприклад: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ь"/>
            </a:pPr>
            <a:r>
              <a:rPr lang="ru-RU" altLang="uk-UA" sz="2000"/>
              <a:t> виклик методу або тіло методу;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ь"/>
            </a:pPr>
            <a:r>
              <a:rPr lang="ru-RU" altLang="uk-UA" sz="2000"/>
              <a:t> присвоєння або повернення значення змінної;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ь"/>
            </a:pPr>
            <a:r>
              <a:rPr lang="ru-RU" altLang="uk-UA" sz="2000"/>
              <a:t> конструктори, 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ь"/>
            </a:pPr>
            <a:r>
              <a:rPr lang="ru-RU" altLang="uk-UA" sz="2000"/>
              <a:t> виняткові ситуації, 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ь"/>
            </a:pPr>
            <a:r>
              <a:rPr lang="ru-RU" altLang="uk-UA" sz="2000"/>
              <a:t> умовні перевірки, 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ь"/>
            </a:pPr>
            <a:r>
              <a:rPr lang="ru-RU" altLang="uk-UA" sz="2000"/>
              <a:t> оператори і інш. </a:t>
            </a:r>
          </a:p>
          <a:p>
            <a:endParaRPr lang="ru-RU" altLang="uk-UA" sz="2000"/>
          </a:p>
          <a:p>
            <a:r>
              <a:rPr lang="ru-RU" altLang="uk-UA" sz="2000" b="1"/>
              <a:t>JoinPoint</a:t>
            </a:r>
            <a:r>
              <a:rPr lang="ru-RU" altLang="uk-UA" sz="2000"/>
              <a:t> є точками можливої ін'єкції </a:t>
            </a:r>
            <a:r>
              <a:rPr lang="uk-UA" altLang="uk-UA" sz="2000"/>
              <a:t>нас</a:t>
            </a:r>
            <a:r>
              <a:rPr lang="ru-RU" altLang="uk-UA" sz="2000"/>
              <a:t>крізної функціональності. </a:t>
            </a:r>
            <a:endParaRPr lang="en-US" altLang="uk-UA" sz="2000"/>
          </a:p>
          <a:p>
            <a:endParaRPr lang="en-US" altLang="ko-KR" sz="2000">
              <a:ea typeface="굴림" pitchFamily="34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35150" y="0"/>
            <a:ext cx="6580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uk-UA" sz="3200" b="1">
                <a:solidFill>
                  <a:schemeClr val="bg1"/>
                </a:solidFill>
              </a:rPr>
              <a:t>Загальні поняття і терміни АОП</a:t>
            </a:r>
            <a:endParaRPr lang="ru-RU" altLang="uk-UA" sz="3200">
              <a:solidFill>
                <a:schemeClr val="bg1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19250" y="2997200"/>
            <a:ext cx="4932363" cy="16256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 sz="2000" dirty="0" err="1">
                <a:solidFill>
                  <a:srgbClr val="000099"/>
                </a:solidFill>
              </a:rPr>
              <a:t>class</a:t>
            </a:r>
            <a:r>
              <a:rPr lang="ru-RU" altLang="uk-UA" sz="2000" dirty="0">
                <a:solidFill>
                  <a:srgbClr val="000099"/>
                </a:solidFill>
              </a:rPr>
              <a:t> </a:t>
            </a:r>
            <a:r>
              <a:rPr lang="ru-RU" altLang="uk-UA" sz="2000" dirty="0" err="1">
                <a:solidFill>
                  <a:srgbClr val="000099"/>
                </a:solidFill>
              </a:rPr>
              <a:t>Account</a:t>
            </a:r>
            <a:r>
              <a:rPr lang="ru-RU" altLang="uk-UA" sz="2000" dirty="0">
                <a:solidFill>
                  <a:srgbClr val="000099"/>
                </a:solidFill>
              </a:rPr>
              <a:t> {    </a:t>
            </a:r>
          </a:p>
          <a:p>
            <a:r>
              <a:rPr lang="ru-RU" altLang="uk-UA" sz="2000" dirty="0">
                <a:solidFill>
                  <a:srgbClr val="000099"/>
                </a:solidFill>
              </a:rPr>
              <a:t>     </a:t>
            </a:r>
            <a:r>
              <a:rPr lang="en-US" altLang="uk-UA" sz="2000" dirty="0">
                <a:solidFill>
                  <a:srgbClr val="000099"/>
                </a:solidFill>
              </a:rPr>
              <a:t>function credit</a:t>
            </a:r>
            <a:r>
              <a:rPr lang="uk-UA" altLang="uk-UA" sz="2000" dirty="0">
                <a:solidFill>
                  <a:srgbClr val="000099"/>
                </a:solidFill>
              </a:rPr>
              <a:t> </a:t>
            </a:r>
            <a:r>
              <a:rPr lang="en-US" altLang="uk-UA" sz="2000" dirty="0">
                <a:solidFill>
                  <a:srgbClr val="000099"/>
                </a:solidFill>
              </a:rPr>
              <a:t>(</a:t>
            </a:r>
            <a:r>
              <a:rPr lang="uk-UA" altLang="uk-UA" sz="2000" dirty="0">
                <a:solidFill>
                  <a:srgbClr val="000099"/>
                </a:solidFill>
              </a:rPr>
              <a:t> </a:t>
            </a:r>
            <a:r>
              <a:rPr lang="en-US" altLang="uk-UA" sz="2000" dirty="0">
                <a:solidFill>
                  <a:srgbClr val="000099"/>
                </a:solidFill>
              </a:rPr>
              <a:t>$amount)</a:t>
            </a:r>
            <a:r>
              <a:rPr lang="uk-UA" altLang="uk-UA" sz="2000" dirty="0">
                <a:solidFill>
                  <a:srgbClr val="000099"/>
                </a:solidFill>
              </a:rPr>
              <a:t> </a:t>
            </a:r>
            <a:r>
              <a:rPr lang="en-US" altLang="uk-UA" sz="2000" dirty="0">
                <a:solidFill>
                  <a:srgbClr val="000099"/>
                </a:solidFill>
              </a:rPr>
              <a:t>{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uk-UA" altLang="uk-UA" sz="2000" dirty="0">
                <a:solidFill>
                  <a:srgbClr val="000099"/>
                </a:solidFill>
              </a:rPr>
              <a:t>    </a:t>
            </a:r>
            <a:r>
              <a:rPr lang="en-US" altLang="uk-UA" sz="2000" dirty="0">
                <a:solidFill>
                  <a:srgbClr val="000099"/>
                </a:solidFill>
              </a:rPr>
              <a:t>    $this -&gt;balance += $amount;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    }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}</a:t>
            </a:r>
            <a:endParaRPr lang="en-US" altLang="ko-KR" sz="2000" dirty="0">
              <a:solidFill>
                <a:srgbClr val="000099"/>
              </a:solidFill>
              <a:ea typeface="굴림" pitchFamily="34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63713" y="1341438"/>
            <a:ext cx="47291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ea typeface="굴림" pitchFamily="34" charset="-127"/>
              </a:rPr>
              <a:t>Joinpoint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точками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в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прикладі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є</a:t>
            </a:r>
            <a:r>
              <a:rPr lang="en-US" altLang="ko-KR" sz="2000">
                <a:ea typeface="굴림" pitchFamily="34" charset="-127"/>
              </a:rPr>
              <a:t>: </a:t>
            </a:r>
            <a:endParaRPr lang="uk-UA" altLang="ko-KR" sz="2000"/>
          </a:p>
          <a:p>
            <a:pPr>
              <a:buClr>
                <a:srgbClr val="990000"/>
              </a:buClr>
              <a:buFont typeface="Wingdings" pitchFamily="2" charset="2"/>
              <a:buChar char="ь"/>
            </a:pPr>
            <a:r>
              <a:rPr lang="uk-UA" altLang="ko-KR" sz="2000"/>
              <a:t>            </a:t>
            </a:r>
            <a:r>
              <a:rPr lang="ru-RU" altLang="ko-KR" sz="2000"/>
              <a:t>виконання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тіла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методу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en-US" altLang="ko-KR" sz="2000">
                <a:solidFill>
                  <a:srgbClr val="000099"/>
                </a:solidFill>
                <a:ea typeface="굴림" pitchFamily="34" charset="-127"/>
              </a:rPr>
              <a:t>credit</a:t>
            </a:r>
            <a:r>
              <a:rPr lang="en-US" altLang="ko-KR" sz="2000">
                <a:ea typeface="굴림" pitchFamily="34" charset="-127"/>
              </a:rPr>
              <a:t>, </a:t>
            </a:r>
            <a:endParaRPr lang="uk-UA" altLang="ko-KR" sz="2000"/>
          </a:p>
          <a:p>
            <a:pPr>
              <a:buClr>
                <a:srgbClr val="990000"/>
              </a:buClr>
              <a:buFont typeface="Wingdings" pitchFamily="2" charset="2"/>
              <a:buChar char="ь"/>
            </a:pPr>
            <a:r>
              <a:rPr lang="uk-UA" altLang="ko-KR" sz="2000"/>
              <a:t>            </a:t>
            </a:r>
            <a:r>
              <a:rPr lang="ru-RU" altLang="ko-KR" sz="2000"/>
              <a:t>доступ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до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атрибуту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en-US" altLang="ko-KR" sz="2000">
                <a:solidFill>
                  <a:srgbClr val="000099"/>
                </a:solidFill>
                <a:ea typeface="굴림" pitchFamily="34" charset="-127"/>
              </a:rPr>
              <a:t>balance</a:t>
            </a:r>
            <a:r>
              <a:rPr lang="ru-RU" altLang="ko-KR" sz="2000"/>
              <a:t> </a:t>
            </a:r>
            <a:r>
              <a:rPr lang="ru-RU" altLang="uk-UA" sz="2000"/>
              <a:t>. </a:t>
            </a:r>
            <a:endParaRPr lang="en-US" altLang="uk-UA" sz="20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835150" y="0"/>
            <a:ext cx="6580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uk-UA" sz="3200" b="1">
                <a:solidFill>
                  <a:schemeClr val="bg1"/>
                </a:solidFill>
              </a:rPr>
              <a:t>Загальні поняття і терміни АОП</a:t>
            </a:r>
            <a:endParaRPr lang="ru-RU" altLang="uk-UA" sz="3200">
              <a:solidFill>
                <a:schemeClr val="bg1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50825" y="1357313"/>
            <a:ext cx="838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uk-UA" sz="2000" b="1"/>
              <a:t>Pointcut - набір (зріз) точок JoinPoint що задовольняють заданій умові.</a:t>
            </a:r>
            <a:endParaRPr lang="ru-RU" altLang="uk-UA" sz="200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23850" y="2344738"/>
            <a:ext cx="8424863" cy="3408362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ru-RU" altLang="uk-UA" sz="2000"/>
              <a:t>Приклад </a:t>
            </a:r>
            <a:r>
              <a:rPr lang="ru-RU" altLang="uk-UA" sz="2000">
                <a:solidFill>
                  <a:srgbClr val="000099"/>
                </a:solidFill>
              </a:rPr>
              <a:t>pointcut зрізу</a:t>
            </a:r>
            <a:r>
              <a:rPr lang="ru-RU" altLang="uk-UA" sz="2000"/>
              <a:t>, що викликає виконання методу </a:t>
            </a:r>
            <a:r>
              <a:rPr lang="ru-RU" altLang="uk-UA" sz="2000">
                <a:solidFill>
                  <a:srgbClr val="000099"/>
                </a:solidFill>
              </a:rPr>
              <a:t>credit</a:t>
            </a:r>
            <a:r>
              <a:rPr lang="ru-RU" altLang="uk-UA" sz="2000"/>
              <a:t> : </a:t>
            </a:r>
          </a:p>
          <a:p>
            <a:pPr algn="ctr"/>
            <a:r>
              <a:rPr lang="ru-RU" altLang="uk-UA" sz="2000">
                <a:solidFill>
                  <a:srgbClr val="000099"/>
                </a:solidFill>
              </a:rPr>
              <a:t>exec(Account::credit(*)) </a:t>
            </a:r>
          </a:p>
          <a:p>
            <a:pPr algn="ctr"/>
            <a:endParaRPr lang="ru-RU" altLang="uk-UA" sz="2000">
              <a:solidFill>
                <a:srgbClr val="000099"/>
              </a:solidFill>
            </a:endParaRPr>
          </a:p>
          <a:p>
            <a:r>
              <a:rPr lang="ru-RU" altLang="uk-UA" sz="2000"/>
              <a:t>Зрізи pointcut можуть бути як </a:t>
            </a:r>
            <a:r>
              <a:rPr lang="ru-RU" altLang="uk-UA" sz="2000" b="1"/>
              <a:t>анонімними</a:t>
            </a:r>
            <a:r>
              <a:rPr lang="ru-RU" altLang="uk-UA" sz="2000"/>
              <a:t> так і </a:t>
            </a:r>
            <a:r>
              <a:rPr lang="ru-RU" altLang="uk-UA" sz="2000" b="1"/>
              <a:t>іменованими</a:t>
            </a:r>
            <a:r>
              <a:rPr lang="ru-RU" altLang="uk-UA" sz="2000"/>
              <a:t>. </a:t>
            </a:r>
          </a:p>
          <a:p>
            <a:r>
              <a:rPr lang="ru-RU" altLang="uk-UA" sz="2000">
                <a:solidFill>
                  <a:srgbClr val="000099"/>
                </a:solidFill>
              </a:rPr>
              <a:t>Іменовані pointcut</a:t>
            </a:r>
            <a:r>
              <a:rPr lang="ru-RU" altLang="uk-UA" sz="2000"/>
              <a:t> правила дозволяють повторно використовувати зрізи за допомогою деякого ідентифікатора:</a:t>
            </a:r>
          </a:p>
          <a:p>
            <a:pPr algn="ctr"/>
            <a:r>
              <a:rPr lang="ru-RU" altLang="uk-UA" sz="2000">
                <a:solidFill>
                  <a:srgbClr val="000099"/>
                </a:solidFill>
              </a:rPr>
              <a:t>poincut credi</a:t>
            </a:r>
            <a:r>
              <a:rPr lang="en-US" altLang="uk-UA" sz="2000">
                <a:solidFill>
                  <a:srgbClr val="000099"/>
                </a:solidFill>
              </a:rPr>
              <a:t>t</a:t>
            </a:r>
            <a:r>
              <a:rPr lang="ru-RU" altLang="uk-UA" sz="2000">
                <a:solidFill>
                  <a:srgbClr val="000099"/>
                </a:solidFill>
              </a:rPr>
              <a:t> : exec(Account ::credit(*)) </a:t>
            </a:r>
          </a:p>
          <a:p>
            <a:pPr algn="ctr"/>
            <a:endParaRPr lang="ru-RU" altLang="uk-UA" sz="2000">
              <a:solidFill>
                <a:srgbClr val="000099"/>
              </a:solidFill>
            </a:endParaRPr>
          </a:p>
          <a:p>
            <a:r>
              <a:rPr lang="ru-RU" altLang="uk-UA" sz="2000"/>
              <a:t>Рointcut зрізи можна порівняти з SQL запитами. </a:t>
            </a:r>
          </a:p>
          <a:p>
            <a:r>
              <a:rPr lang="ru-RU" altLang="uk-UA" sz="2000"/>
              <a:t>Якщо SQL використовують для вибірки даних з БД, то у разі pointcut вибирають joinpoint точки за певними правилами.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835150" y="0"/>
            <a:ext cx="6580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uk-UA" sz="3200" b="1">
                <a:solidFill>
                  <a:schemeClr val="bg1"/>
                </a:solidFill>
              </a:rPr>
              <a:t>Загальні поняття і терміни АОП</a:t>
            </a:r>
            <a:endParaRPr lang="ru-RU" altLang="uk-UA" sz="3200">
              <a:solidFill>
                <a:schemeClr val="bg1"/>
              </a:solidFill>
            </a:endParaRP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23850" y="1196975"/>
            <a:ext cx="84248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ru-RU" altLang="uk-UA" sz="2000" b="1">
                <a:solidFill>
                  <a:srgbClr val="000099"/>
                </a:solidFill>
              </a:rPr>
              <a:t>Advice</a:t>
            </a:r>
            <a:r>
              <a:rPr lang="ru-RU" altLang="uk-UA" sz="2000" b="1"/>
              <a:t> - код, що виконується для кожної </a:t>
            </a:r>
            <a:r>
              <a:rPr lang="en-US" altLang="uk-UA" sz="2000" b="1"/>
              <a:t>J</a:t>
            </a:r>
            <a:r>
              <a:rPr lang="ru-RU" altLang="uk-UA" sz="2000" b="1"/>
              <a:t>oin</a:t>
            </a:r>
            <a:r>
              <a:rPr lang="en-US" altLang="uk-UA" sz="2000" b="1"/>
              <a:t>P</a:t>
            </a:r>
            <a:r>
              <a:rPr lang="ru-RU" altLang="uk-UA" sz="2000" b="1"/>
              <a:t>oint точки, що входить в певний </a:t>
            </a:r>
            <a:r>
              <a:rPr lang="en-US" altLang="uk-UA" sz="2000" b="1"/>
              <a:t>P</a:t>
            </a:r>
            <a:r>
              <a:rPr lang="ru-RU" altLang="uk-UA" sz="2000" b="1"/>
              <a:t>ointcut. </a:t>
            </a:r>
          </a:p>
          <a:p>
            <a:r>
              <a:rPr lang="ru-RU" altLang="uk-UA" sz="2000"/>
              <a:t>Advice може виконуватися до (</a:t>
            </a:r>
            <a:r>
              <a:rPr lang="ru-RU" altLang="uk-UA" sz="2000" b="1">
                <a:solidFill>
                  <a:srgbClr val="000099"/>
                </a:solidFill>
              </a:rPr>
              <a:t>before</a:t>
            </a:r>
            <a:r>
              <a:rPr lang="ru-RU" altLang="uk-UA" sz="2000"/>
              <a:t>), потім (</a:t>
            </a:r>
            <a:r>
              <a:rPr lang="ru-RU" altLang="uk-UA" sz="2000" b="1">
                <a:solidFill>
                  <a:srgbClr val="000099"/>
                </a:solidFill>
              </a:rPr>
              <a:t>after</a:t>
            </a:r>
            <a:r>
              <a:rPr lang="ru-RU" altLang="uk-UA" sz="2000"/>
              <a:t>) або замість (</a:t>
            </a:r>
            <a:r>
              <a:rPr lang="ru-RU" altLang="uk-UA" sz="2000" b="1">
                <a:solidFill>
                  <a:srgbClr val="000099"/>
                </a:solidFill>
              </a:rPr>
              <a:t>around</a:t>
            </a:r>
            <a:r>
              <a:rPr lang="ru-RU" altLang="uk-UA" sz="2000"/>
              <a:t>) </a:t>
            </a:r>
            <a:r>
              <a:rPr lang="en-US" altLang="uk-UA" sz="2000"/>
              <a:t>J</a:t>
            </a:r>
            <a:r>
              <a:rPr lang="ru-RU" altLang="uk-UA" sz="2000"/>
              <a:t>oin</a:t>
            </a:r>
            <a:r>
              <a:rPr lang="en-US" altLang="uk-UA" sz="2000"/>
              <a:t>P</a:t>
            </a:r>
            <a:r>
              <a:rPr lang="ru-RU" altLang="uk-UA" sz="2000"/>
              <a:t>oint точки. </a:t>
            </a:r>
          </a:p>
          <a:p>
            <a:r>
              <a:rPr lang="ru-RU" altLang="uk-UA" sz="2000"/>
              <a:t>Зовні advice дуже схожий з традиційним </a:t>
            </a:r>
            <a:r>
              <a:rPr lang="en-US" altLang="uk-UA" sz="2000"/>
              <a:t>O</a:t>
            </a:r>
            <a:r>
              <a:rPr lang="ru-RU" altLang="uk-UA" sz="2000"/>
              <a:t>ОП методом.</a:t>
            </a:r>
            <a:r>
              <a:rPr lang="ru-RU" altLang="uk-UA" sz="2000" b="1"/>
              <a:t> </a:t>
            </a:r>
            <a:endParaRPr lang="ru-RU" altLang="uk-UA" sz="2000"/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395288" y="3141663"/>
            <a:ext cx="8064500" cy="31496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uk-UA" sz="2000" dirty="0"/>
              <a:t>П</a:t>
            </a:r>
            <a:r>
              <a:rPr lang="ru-RU" altLang="uk-UA" sz="2000" dirty="0" err="1"/>
              <a:t>риклад</a:t>
            </a:r>
            <a:r>
              <a:rPr lang="ru-RU" altLang="uk-UA" sz="2000" dirty="0"/>
              <a:t> для </a:t>
            </a:r>
            <a:r>
              <a:rPr lang="ru-RU" altLang="uk-UA" sz="2000" b="1" dirty="0" err="1"/>
              <a:t>анонімного</a:t>
            </a:r>
            <a:r>
              <a:rPr lang="ru-RU" altLang="uk-UA" sz="2000" b="1" dirty="0"/>
              <a:t> </a:t>
            </a:r>
            <a:r>
              <a:rPr lang="ru-RU" altLang="uk-UA" sz="2000" b="1" dirty="0" err="1"/>
              <a:t>pointcut</a:t>
            </a:r>
            <a:r>
              <a:rPr lang="ru-RU" altLang="uk-UA" sz="2000" b="1" dirty="0"/>
              <a:t> </a:t>
            </a:r>
            <a:r>
              <a:rPr lang="ru-RU" altLang="uk-UA" sz="2000" b="1" dirty="0" err="1"/>
              <a:t>зрізу</a:t>
            </a:r>
            <a:r>
              <a:rPr lang="ru-RU" altLang="uk-UA" sz="2000" b="1" dirty="0"/>
              <a:t>:</a:t>
            </a:r>
            <a:r>
              <a:rPr lang="ru-RU" altLang="uk-UA" sz="2000" dirty="0"/>
              <a:t> </a:t>
            </a:r>
          </a:p>
          <a:p>
            <a:r>
              <a:rPr lang="ru-RU" altLang="uk-UA" sz="2000" dirty="0">
                <a:solidFill>
                  <a:srgbClr val="000099"/>
                </a:solidFill>
              </a:rPr>
              <a:t>       </a:t>
            </a:r>
            <a:r>
              <a:rPr lang="ru-RU" altLang="uk-UA" sz="2000" dirty="0" err="1">
                <a:solidFill>
                  <a:srgbClr val="000099"/>
                </a:solidFill>
              </a:rPr>
              <a:t>before</a:t>
            </a:r>
            <a:r>
              <a:rPr lang="ru-RU" altLang="uk-UA" sz="2000" dirty="0">
                <a:solidFill>
                  <a:srgbClr val="000099"/>
                </a:solidFill>
              </a:rPr>
              <a:t>() : </a:t>
            </a:r>
            <a:r>
              <a:rPr lang="ru-RU" altLang="uk-UA" sz="2000" dirty="0" err="1">
                <a:solidFill>
                  <a:srgbClr val="000099"/>
                </a:solidFill>
              </a:rPr>
              <a:t>exec</a:t>
            </a:r>
            <a:r>
              <a:rPr lang="ru-RU" altLang="uk-UA" sz="2000" dirty="0">
                <a:solidFill>
                  <a:srgbClr val="000099"/>
                </a:solidFill>
              </a:rPr>
              <a:t>(</a:t>
            </a:r>
            <a:r>
              <a:rPr lang="ru-RU" altLang="uk-UA" sz="2000" dirty="0" err="1">
                <a:solidFill>
                  <a:srgbClr val="000099"/>
                </a:solidFill>
              </a:rPr>
              <a:t>Account</a:t>
            </a:r>
            <a:r>
              <a:rPr lang="ru-RU" altLang="uk-UA" sz="2000" dirty="0">
                <a:solidFill>
                  <a:srgbClr val="000099"/>
                </a:solidFill>
              </a:rPr>
              <a:t>::</a:t>
            </a:r>
            <a:r>
              <a:rPr lang="ru-RU" altLang="uk-UA" sz="2000" dirty="0" err="1">
                <a:solidFill>
                  <a:srgbClr val="000099"/>
                </a:solidFill>
              </a:rPr>
              <a:t>credit</a:t>
            </a:r>
            <a:r>
              <a:rPr lang="ru-RU" altLang="uk-UA" sz="2000" dirty="0">
                <a:solidFill>
                  <a:srgbClr val="000099"/>
                </a:solidFill>
              </a:rPr>
              <a:t>(*)) { </a:t>
            </a:r>
          </a:p>
          <a:p>
            <a:r>
              <a:rPr lang="ru-RU" altLang="uk-UA" sz="2000" dirty="0">
                <a:solidFill>
                  <a:srgbClr val="000099"/>
                </a:solidFill>
              </a:rPr>
              <a:t>                </a:t>
            </a:r>
            <a:r>
              <a:rPr lang="ru-RU" altLang="uk-UA" sz="2000" dirty="0" err="1">
                <a:solidFill>
                  <a:srgbClr val="000099"/>
                </a:solidFill>
              </a:rPr>
              <a:t>echo</a:t>
            </a:r>
            <a:r>
              <a:rPr lang="ru-RU" altLang="uk-UA" sz="2000" dirty="0">
                <a:solidFill>
                  <a:srgbClr val="000099"/>
                </a:solidFill>
              </a:rPr>
              <a:t>("Зараз буде </a:t>
            </a:r>
            <a:r>
              <a:rPr lang="ru-RU" altLang="uk-UA" sz="2000" dirty="0" err="1">
                <a:solidFill>
                  <a:srgbClr val="000099"/>
                </a:solidFill>
              </a:rPr>
              <a:t>виконаний</a:t>
            </a:r>
            <a:r>
              <a:rPr lang="ru-RU" altLang="uk-UA" sz="2000" dirty="0">
                <a:solidFill>
                  <a:srgbClr val="000099"/>
                </a:solidFill>
              </a:rPr>
              <a:t> метод </a:t>
            </a:r>
            <a:r>
              <a:rPr lang="ru-RU" altLang="uk-UA" sz="2000" dirty="0" err="1">
                <a:solidFill>
                  <a:srgbClr val="000099"/>
                </a:solidFill>
              </a:rPr>
              <a:t>credit</a:t>
            </a:r>
            <a:r>
              <a:rPr lang="ru-RU" altLang="uk-UA" sz="2000" dirty="0">
                <a:solidFill>
                  <a:srgbClr val="000099"/>
                </a:solidFill>
              </a:rPr>
              <a:t>");</a:t>
            </a:r>
          </a:p>
          <a:p>
            <a:r>
              <a:rPr lang="ru-RU" altLang="uk-UA" sz="2000" dirty="0">
                <a:solidFill>
                  <a:srgbClr val="000099"/>
                </a:solidFill>
              </a:rPr>
              <a:t>      } </a:t>
            </a:r>
          </a:p>
          <a:p>
            <a:r>
              <a:rPr lang="ru-RU" altLang="uk-UA" sz="2000" dirty="0"/>
              <a:t>Той </a:t>
            </a:r>
            <a:r>
              <a:rPr lang="ru-RU" altLang="uk-UA" sz="2000" dirty="0" err="1"/>
              <a:t>самий</a:t>
            </a:r>
            <a:r>
              <a:rPr lang="ru-RU" altLang="uk-UA" sz="2000" dirty="0"/>
              <a:t> приклад з </a:t>
            </a:r>
            <a:r>
              <a:rPr lang="ru-RU" altLang="uk-UA" sz="2000" dirty="0" err="1"/>
              <a:t>використанням</a:t>
            </a:r>
            <a:r>
              <a:rPr lang="ru-RU" altLang="uk-UA" sz="2000" dirty="0"/>
              <a:t> </a:t>
            </a:r>
            <a:r>
              <a:rPr lang="ru-RU" altLang="uk-UA" sz="2000" b="1" dirty="0" err="1"/>
              <a:t>іменованого</a:t>
            </a:r>
            <a:r>
              <a:rPr lang="ru-RU" altLang="uk-UA" sz="2000" b="1" dirty="0"/>
              <a:t> </a:t>
            </a:r>
            <a:r>
              <a:rPr lang="ru-RU" altLang="uk-UA" sz="2000" b="1" dirty="0" err="1"/>
              <a:t>pointcut</a:t>
            </a:r>
            <a:r>
              <a:rPr lang="ru-RU" altLang="uk-UA" sz="2000" b="1" dirty="0"/>
              <a:t> </a:t>
            </a:r>
            <a:r>
              <a:rPr lang="ru-RU" altLang="uk-UA" sz="2000" b="1" dirty="0" err="1"/>
              <a:t>зрізу</a:t>
            </a:r>
            <a:r>
              <a:rPr lang="ru-RU" altLang="uk-UA" sz="2000" dirty="0"/>
              <a:t>: </a:t>
            </a:r>
          </a:p>
          <a:p>
            <a:r>
              <a:rPr lang="ru-RU" altLang="uk-UA" sz="2000" dirty="0">
                <a:solidFill>
                  <a:srgbClr val="000099"/>
                </a:solidFill>
              </a:rPr>
              <a:t>       </a:t>
            </a:r>
            <a:r>
              <a:rPr lang="ru-RU" altLang="uk-UA" sz="2000" dirty="0" err="1">
                <a:solidFill>
                  <a:srgbClr val="000099"/>
                </a:solidFill>
              </a:rPr>
              <a:t>before</a:t>
            </a:r>
            <a:r>
              <a:rPr lang="ru-RU" altLang="uk-UA" sz="2000" dirty="0">
                <a:solidFill>
                  <a:srgbClr val="000099"/>
                </a:solidFill>
              </a:rPr>
              <a:t>() : </a:t>
            </a:r>
            <a:r>
              <a:rPr lang="ru-RU" altLang="uk-UA" sz="2000" dirty="0" err="1">
                <a:solidFill>
                  <a:srgbClr val="000099"/>
                </a:solidFill>
              </a:rPr>
              <a:t>credit</a:t>
            </a:r>
            <a:r>
              <a:rPr lang="ru-RU" altLang="uk-UA" sz="2000" dirty="0">
                <a:solidFill>
                  <a:srgbClr val="000099"/>
                </a:solidFill>
              </a:rPr>
              <a:t>  {</a:t>
            </a:r>
          </a:p>
          <a:p>
            <a:r>
              <a:rPr lang="ru-RU" altLang="uk-UA" sz="2000" dirty="0">
                <a:solidFill>
                  <a:srgbClr val="000099"/>
                </a:solidFill>
              </a:rPr>
              <a:t>              </a:t>
            </a:r>
            <a:r>
              <a:rPr lang="ru-RU" altLang="uk-UA" sz="2000" dirty="0" err="1">
                <a:solidFill>
                  <a:srgbClr val="000099"/>
                </a:solidFill>
              </a:rPr>
              <a:t>echo</a:t>
            </a:r>
            <a:r>
              <a:rPr lang="ru-RU" altLang="uk-UA" sz="2000" dirty="0">
                <a:solidFill>
                  <a:srgbClr val="000099"/>
                </a:solidFill>
              </a:rPr>
              <a:t>("Зараз буде </a:t>
            </a:r>
            <a:r>
              <a:rPr lang="ru-RU" altLang="uk-UA" sz="2000" dirty="0" err="1">
                <a:solidFill>
                  <a:srgbClr val="000099"/>
                </a:solidFill>
              </a:rPr>
              <a:t>виконаний</a:t>
            </a:r>
            <a:r>
              <a:rPr lang="ru-RU" altLang="uk-UA" sz="2000" dirty="0">
                <a:solidFill>
                  <a:srgbClr val="000099"/>
                </a:solidFill>
              </a:rPr>
              <a:t> метод </a:t>
            </a:r>
            <a:r>
              <a:rPr lang="ru-RU" altLang="uk-UA" sz="2000" dirty="0" err="1">
                <a:solidFill>
                  <a:srgbClr val="000099"/>
                </a:solidFill>
              </a:rPr>
              <a:t>credit</a:t>
            </a:r>
            <a:r>
              <a:rPr lang="ru-RU" altLang="uk-UA" sz="2000" dirty="0">
                <a:solidFill>
                  <a:srgbClr val="000099"/>
                </a:solidFill>
              </a:rPr>
              <a:t>");</a:t>
            </a:r>
          </a:p>
          <a:p>
            <a:r>
              <a:rPr lang="ru-RU" altLang="uk-UA" sz="2000" dirty="0">
                <a:solidFill>
                  <a:srgbClr val="000099"/>
                </a:solidFill>
              </a:rPr>
              <a:t> } </a:t>
            </a:r>
          </a:p>
          <a:p>
            <a:r>
              <a:rPr lang="ru-RU" altLang="uk-UA" sz="2000" dirty="0" err="1"/>
              <a:t>Цей</a:t>
            </a:r>
            <a:r>
              <a:rPr lang="ru-RU" altLang="uk-UA" sz="2000" dirty="0"/>
              <a:t> </a:t>
            </a:r>
            <a:r>
              <a:rPr lang="ru-RU" altLang="uk-UA" sz="2000" b="1" dirty="0" err="1"/>
              <a:t>advice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виведе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повідомлення</a:t>
            </a:r>
            <a:r>
              <a:rPr lang="ru-RU" altLang="uk-UA" sz="2000" dirty="0"/>
              <a:t> перед </a:t>
            </a:r>
            <a:r>
              <a:rPr lang="ru-RU" altLang="uk-UA" sz="2000" dirty="0" err="1"/>
              <a:t>кожним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виконанням</a:t>
            </a:r>
            <a:r>
              <a:rPr lang="ru-RU" altLang="uk-UA" sz="2000" dirty="0"/>
              <a:t> методу </a:t>
            </a:r>
            <a:r>
              <a:rPr lang="ru-RU" altLang="uk-UA" sz="2000" dirty="0" err="1"/>
              <a:t>Account</a:t>
            </a:r>
            <a:r>
              <a:rPr lang="ru-RU" altLang="uk-UA" sz="2000" dirty="0"/>
              <a:t>::</a:t>
            </a:r>
            <a:r>
              <a:rPr lang="ru-RU" altLang="uk-UA" sz="2000" dirty="0" err="1"/>
              <a:t>credit</a:t>
            </a:r>
            <a:r>
              <a:rPr lang="ru-RU" altLang="uk-UA" sz="2000" dirty="0"/>
              <a:t>().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835150" y="0"/>
            <a:ext cx="6580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uk-UA" sz="3200" b="1">
                <a:solidFill>
                  <a:schemeClr val="bg1"/>
                </a:solidFill>
              </a:rPr>
              <a:t>Загальні поняття і терміни АОП</a:t>
            </a:r>
            <a:endParaRPr lang="ru-RU" altLang="uk-UA" sz="3200">
              <a:solidFill>
                <a:schemeClr val="bg1"/>
              </a:solidFill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611188" y="981075"/>
            <a:ext cx="7777162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 sz="2000" b="1">
                <a:solidFill>
                  <a:srgbClr val="000099"/>
                </a:solidFill>
              </a:rPr>
              <a:t>Aspect</a:t>
            </a:r>
            <a:r>
              <a:rPr lang="ru-RU" altLang="uk-UA" sz="2000"/>
              <a:t> - </a:t>
            </a:r>
            <a:r>
              <a:rPr lang="ru-RU" altLang="uk-UA" sz="2000" b="1"/>
              <a:t>модуль</a:t>
            </a:r>
            <a:r>
              <a:rPr lang="en-US" altLang="uk-UA" sz="2000" b="1"/>
              <a:t> </a:t>
            </a:r>
            <a:r>
              <a:rPr lang="ru-RU" altLang="uk-UA" sz="2000" b="1"/>
              <a:t>в</a:t>
            </a:r>
            <a:r>
              <a:rPr lang="en-US" altLang="uk-UA" sz="2000" b="1"/>
              <a:t> </a:t>
            </a:r>
            <a:r>
              <a:rPr lang="ru-RU" altLang="uk-UA" sz="2000" b="1"/>
              <a:t>термінах</a:t>
            </a:r>
            <a:r>
              <a:rPr lang="en-US" altLang="uk-UA" sz="2000" b="1"/>
              <a:t> </a:t>
            </a:r>
            <a:r>
              <a:rPr lang="ru-RU" altLang="uk-UA" sz="2000" b="1"/>
              <a:t>АОП</a:t>
            </a:r>
            <a:r>
              <a:rPr lang="en-US" altLang="uk-UA" sz="2000" b="1"/>
              <a:t>, </a:t>
            </a:r>
            <a:r>
              <a:rPr lang="ru-RU" altLang="uk-UA" sz="2000" b="1"/>
              <a:t>деякий</a:t>
            </a:r>
            <a:r>
              <a:rPr lang="en-US" altLang="uk-UA" sz="2000" b="1"/>
              <a:t> </a:t>
            </a:r>
            <a:r>
              <a:rPr lang="ru-RU" altLang="uk-UA" sz="2000" b="1"/>
              <a:t>аналог</a:t>
            </a:r>
            <a:r>
              <a:rPr lang="en-US" altLang="uk-UA" sz="2000" b="1"/>
              <a:t> </a:t>
            </a:r>
            <a:r>
              <a:rPr lang="ru-RU" altLang="uk-UA" sz="2000" b="1"/>
              <a:t>класу</a:t>
            </a:r>
            <a:r>
              <a:rPr lang="en-US" altLang="uk-UA" sz="2000" b="1"/>
              <a:t>, </a:t>
            </a:r>
            <a:r>
              <a:rPr lang="ru-RU" altLang="uk-UA" sz="2000" b="1"/>
              <a:t>який</a:t>
            </a:r>
            <a:r>
              <a:rPr lang="en-US" altLang="uk-UA" sz="2000" b="1"/>
              <a:t> </a:t>
            </a:r>
            <a:r>
              <a:rPr lang="ru-RU" altLang="uk-UA" sz="2000" b="1"/>
              <a:t>інкапсулює</a:t>
            </a:r>
            <a:r>
              <a:rPr lang="en-US" altLang="uk-UA" sz="2000" b="1"/>
              <a:t> </a:t>
            </a:r>
            <a:r>
              <a:rPr lang="ru-RU" altLang="uk-UA" sz="2000" b="1"/>
              <a:t>в</a:t>
            </a:r>
            <a:r>
              <a:rPr lang="en-US" altLang="uk-UA" sz="2000" b="1"/>
              <a:t> </a:t>
            </a:r>
            <a:r>
              <a:rPr lang="ru-RU" altLang="uk-UA" sz="2000" b="1"/>
              <a:t>собі</a:t>
            </a:r>
            <a:r>
              <a:rPr lang="en-US" altLang="uk-UA" sz="2000" b="1"/>
              <a:t> </a:t>
            </a:r>
            <a:r>
              <a:rPr lang="ru-RU" altLang="uk-UA" sz="2000" b="1"/>
              <a:t>правила</a:t>
            </a:r>
            <a:r>
              <a:rPr lang="en-US" altLang="uk-UA" sz="2000" b="1"/>
              <a:t> </a:t>
            </a:r>
            <a:r>
              <a:rPr lang="ru-RU" altLang="uk-UA" sz="2000" b="1"/>
              <a:t>переплетення </a:t>
            </a:r>
            <a:r>
              <a:rPr lang="en-US" altLang="uk-UA" sz="2000" b="1"/>
              <a:t>(weaving) </a:t>
            </a:r>
            <a:r>
              <a:rPr lang="ru-RU" altLang="uk-UA" sz="2000" b="1"/>
              <a:t>деякого</a:t>
            </a:r>
            <a:r>
              <a:rPr lang="en-US" altLang="uk-UA" sz="2000" b="1"/>
              <a:t> </a:t>
            </a:r>
            <a:r>
              <a:rPr lang="uk-UA" altLang="uk-UA" sz="2000" b="1"/>
              <a:t>нас</a:t>
            </a:r>
            <a:r>
              <a:rPr lang="ru-RU" altLang="uk-UA" sz="2000" b="1"/>
              <a:t>крізного</a:t>
            </a:r>
            <a:r>
              <a:rPr lang="en-US" altLang="uk-UA" sz="2000" b="1"/>
              <a:t> </a:t>
            </a:r>
            <a:r>
              <a:rPr lang="ru-RU" altLang="uk-UA" sz="2000" b="1"/>
              <a:t>функціонала</a:t>
            </a:r>
            <a:r>
              <a:rPr lang="en-US" altLang="uk-UA" sz="2000" b="1"/>
              <a:t>. </a:t>
            </a:r>
            <a:endParaRPr lang="uk-UA" altLang="uk-UA" sz="2000" b="1"/>
          </a:p>
          <a:p>
            <a:endParaRPr lang="ru-RU" altLang="uk-UA" sz="2000" b="1"/>
          </a:p>
          <a:p>
            <a:r>
              <a:rPr lang="ru-RU" altLang="uk-UA" sz="2000"/>
              <a:t>У аспектах задаються:</a:t>
            </a:r>
          </a:p>
          <a:p>
            <a:pPr lvl="1">
              <a:buFont typeface="Wingdings" pitchFamily="2" charset="2"/>
              <a:buChar char="Ш"/>
            </a:pPr>
            <a:r>
              <a:rPr lang="ru-RU" altLang="uk-UA" sz="2000"/>
              <a:t> зрізи точок виконання (Pointcut),</a:t>
            </a:r>
          </a:p>
          <a:p>
            <a:pPr lvl="1">
              <a:buFont typeface="Wingdings" pitchFamily="2" charset="2"/>
              <a:buChar char="Ш"/>
            </a:pPr>
            <a:r>
              <a:rPr lang="ru-RU" altLang="uk-UA" sz="2000"/>
              <a:t> інструкції, які виконуються в точках виконання (Advice).</a:t>
            </a:r>
          </a:p>
          <a:p>
            <a:pPr lvl="1">
              <a:buFont typeface="Wingdings" pitchFamily="2" charset="2"/>
              <a:buChar char="Ш"/>
            </a:pPr>
            <a:r>
              <a:rPr lang="ru-RU" altLang="uk-UA" sz="2000"/>
              <a:t> </a:t>
            </a:r>
            <a:r>
              <a:rPr lang="en-US" altLang="uk-UA" sz="2000"/>
              <a:t>introduction </a:t>
            </a:r>
            <a:r>
              <a:rPr lang="ru-RU" altLang="uk-UA" sz="2000"/>
              <a:t>правила</a:t>
            </a:r>
            <a:r>
              <a:rPr lang="en-US" altLang="uk-UA" sz="2000"/>
              <a:t>.</a:t>
            </a:r>
            <a:r>
              <a:rPr lang="en-US" altLang="uk-UA" sz="2000">
                <a:solidFill>
                  <a:srgbClr val="000099"/>
                </a:solidFill>
              </a:rPr>
              <a:t> </a:t>
            </a:r>
            <a:endParaRPr lang="ru-RU" altLang="uk-UA" sz="2000">
              <a:solidFill>
                <a:srgbClr val="000099"/>
              </a:solidFill>
            </a:endParaRPr>
          </a:p>
          <a:p>
            <a:endParaRPr lang="ru-RU" altLang="uk-UA" sz="2000">
              <a:solidFill>
                <a:srgbClr val="000099"/>
              </a:solidFill>
            </a:endParaRPr>
          </a:p>
          <a:p>
            <a:r>
              <a:rPr lang="ru-RU" altLang="ko-KR" sz="2000"/>
              <a:t>Аспект - одиниця, що нагадує клас в ООП: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ь"/>
            </a:pPr>
            <a:r>
              <a:rPr lang="ru-RU" altLang="ko-KR" sz="2000"/>
              <a:t> сполучає елементи pointcut і елементи advice разом, 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ь"/>
            </a:pPr>
            <a:r>
              <a:rPr lang="ru-RU" altLang="ko-KR" sz="2000"/>
              <a:t> формує модуль на зрізі системи </a:t>
            </a:r>
            <a:endParaRPr lang="ru-RU" altLang="uk-UA" sz="2000"/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187450" y="4941888"/>
            <a:ext cx="6408738" cy="16256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uk-UA" sz="2000">
                <a:solidFill>
                  <a:srgbClr val="000099"/>
                </a:solidFill>
              </a:rPr>
              <a:t>aspect ExampleAspect {   </a:t>
            </a:r>
            <a:endParaRPr lang="uk-UA" altLang="uk-UA" sz="2000">
              <a:solidFill>
                <a:srgbClr val="000099"/>
              </a:solidFill>
            </a:endParaRPr>
          </a:p>
          <a:p>
            <a:pPr eaLnBrk="0" hangingPunct="0"/>
            <a:r>
              <a:rPr lang="uk-UA" altLang="uk-UA" sz="2000">
                <a:solidFill>
                  <a:srgbClr val="000099"/>
                </a:solidFill>
              </a:rPr>
              <a:t>     </a:t>
            </a:r>
            <a:r>
              <a:rPr lang="en-US" altLang="uk-UA" sz="2000">
                <a:solidFill>
                  <a:srgbClr val="000099"/>
                </a:solidFill>
              </a:rPr>
              <a:t> before() : exec(Account::credit(*)){</a:t>
            </a:r>
            <a:endParaRPr lang="uk-UA" altLang="uk-UA" sz="2000">
              <a:solidFill>
                <a:srgbClr val="000099"/>
              </a:solidFill>
            </a:endParaRPr>
          </a:p>
          <a:p>
            <a:pPr eaLnBrk="0" hangingPunct="0"/>
            <a:r>
              <a:rPr lang="uk-UA" altLang="uk-UA" sz="2000">
                <a:solidFill>
                  <a:srgbClr val="000099"/>
                </a:solidFill>
              </a:rPr>
              <a:t>     </a:t>
            </a:r>
            <a:r>
              <a:rPr lang="en-US" altLang="uk-UA" sz="2000">
                <a:solidFill>
                  <a:srgbClr val="000099"/>
                </a:solidFill>
              </a:rPr>
              <a:t>        </a:t>
            </a:r>
            <a:r>
              <a:rPr lang="ru-RU" altLang="uk-UA" sz="2000">
                <a:solidFill>
                  <a:srgbClr val="000099"/>
                </a:solidFill>
              </a:rPr>
              <a:t>echo("Зараз буде виконаний метод credit");    </a:t>
            </a:r>
          </a:p>
          <a:p>
            <a:pPr eaLnBrk="0" hangingPunct="0"/>
            <a:r>
              <a:rPr lang="ru-RU" altLang="uk-UA" sz="2000">
                <a:solidFill>
                  <a:srgbClr val="000099"/>
                </a:solidFill>
              </a:rPr>
              <a:t>     }</a:t>
            </a:r>
          </a:p>
          <a:p>
            <a:pPr eaLnBrk="0" hangingPunct="0"/>
            <a:r>
              <a:rPr lang="ru-RU" altLang="uk-UA" sz="2000">
                <a:solidFill>
                  <a:srgbClr val="000099"/>
                </a:solidFill>
              </a:rPr>
              <a:t>  } </a:t>
            </a:r>
            <a:r>
              <a:rPr lang="en-US" altLang="uk-UA" sz="2000">
                <a:solidFill>
                  <a:srgbClr val="000099"/>
                </a:solidFill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835150" y="0"/>
            <a:ext cx="6580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uk-UA" sz="3200" b="1">
                <a:solidFill>
                  <a:schemeClr val="bg1"/>
                </a:solidFill>
              </a:rPr>
              <a:t>Загальні поняття і терміни АОП</a:t>
            </a:r>
            <a:endParaRPr lang="ru-RU" altLang="uk-UA" sz="3200">
              <a:solidFill>
                <a:schemeClr val="bg1"/>
              </a:solidFill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95288" y="1420813"/>
            <a:ext cx="84978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ru-RU" altLang="uk-UA" sz="2000" b="1">
                <a:solidFill>
                  <a:srgbClr val="000099"/>
                </a:solidFill>
              </a:rPr>
              <a:t> Weaving</a:t>
            </a:r>
            <a:r>
              <a:rPr lang="ru-RU" altLang="uk-UA" sz="2000"/>
              <a:t> - </a:t>
            </a:r>
            <a:r>
              <a:rPr lang="ru-RU" altLang="uk-UA" sz="2000" b="1"/>
              <a:t>процес "вплітання" аспектів в логіку застосування.</a:t>
            </a:r>
          </a:p>
          <a:p>
            <a:pPr eaLnBrk="0" hangingPunct="0">
              <a:buFont typeface="Wingdings" pitchFamily="2" charset="2"/>
              <a:buChar char="v"/>
            </a:pPr>
            <a:endParaRPr lang="ru-RU" altLang="uk-UA" sz="2000" b="1"/>
          </a:p>
          <a:p>
            <a:pPr eaLnBrk="0" hangingPunct="0">
              <a:buFont typeface="Wingdings" pitchFamily="2" charset="2"/>
              <a:buChar char="v"/>
            </a:pPr>
            <a:r>
              <a:rPr lang="ru-RU" altLang="uk-UA" sz="2000"/>
              <a:t> Процес "вплітання" може відбуватися на рівні початкових кодів або ж на рівні віртуальної машини (у разі PHP, це рівень виконання </a:t>
            </a:r>
            <a:r>
              <a:rPr lang="ru-RU" altLang="uk-UA" sz="2000">
                <a:solidFill>
                  <a:srgbClr val="000099"/>
                </a:solidFill>
              </a:rPr>
              <a:t>opcode</a:t>
            </a:r>
            <a:r>
              <a:rPr lang="ru-RU" altLang="uk-UA" sz="2000"/>
              <a:t> інструкцій). </a:t>
            </a:r>
          </a:p>
          <a:p>
            <a:pPr eaLnBrk="0" hangingPunct="0">
              <a:buFont typeface="Wingdings" pitchFamily="2" charset="2"/>
              <a:buChar char="v"/>
            </a:pPr>
            <a:endParaRPr lang="ru-RU" altLang="uk-UA" sz="20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835150" y="0"/>
            <a:ext cx="6580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uk-UA" sz="3200" b="1">
                <a:solidFill>
                  <a:schemeClr val="bg1"/>
                </a:solidFill>
              </a:rPr>
              <a:t>Загальні поняття і терміни АОП</a:t>
            </a:r>
            <a:endParaRPr lang="ru-RU" altLang="uk-UA" sz="3200">
              <a:solidFill>
                <a:schemeClr val="bg1"/>
              </a:solidFill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4213" y="1341438"/>
            <a:ext cx="7777162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 sz="2000" b="1"/>
              <a:t>Introduction</a:t>
            </a:r>
            <a:r>
              <a:rPr lang="ru-RU" altLang="uk-UA" sz="2000"/>
              <a:t> – </a:t>
            </a:r>
            <a:r>
              <a:rPr lang="ru-RU" altLang="uk-UA" sz="2000" b="1"/>
              <a:t>інструкція</a:t>
            </a:r>
            <a:r>
              <a:rPr lang="en-US" altLang="uk-UA" sz="2000" b="1"/>
              <a:t> (</a:t>
            </a:r>
            <a:r>
              <a:rPr lang="uk-UA" altLang="uk-UA" sz="2000" b="1"/>
              <a:t>правила</a:t>
            </a:r>
            <a:r>
              <a:rPr lang="en-US" altLang="uk-UA" sz="2000" b="1"/>
              <a:t>)</a:t>
            </a:r>
            <a:r>
              <a:rPr lang="ru-RU" altLang="uk-UA" sz="2000" b="1"/>
              <a:t> для зміни статичної структури класів, інтерфейсів і аспектів. </a:t>
            </a:r>
          </a:p>
          <a:p>
            <a:endParaRPr lang="ru-RU" altLang="uk-UA" sz="2000" b="1"/>
          </a:p>
          <a:p>
            <a:r>
              <a:rPr lang="ru-RU" altLang="uk-UA" sz="2000"/>
              <a:t>Застосовується для того, що б додати додатковий інтерфейс до існуючого класу, або змінити ланцюг спадкоємців. </a:t>
            </a:r>
          </a:p>
          <a:p>
            <a:endParaRPr lang="ru-RU" altLang="uk-UA" sz="2000"/>
          </a:p>
          <a:p>
            <a:r>
              <a:rPr lang="ru-RU" altLang="uk-UA" sz="2000" b="1"/>
              <a:t>Introduction</a:t>
            </a:r>
            <a:r>
              <a:rPr lang="ru-RU" altLang="uk-UA" sz="2000"/>
              <a:t> визначає з</a:t>
            </a:r>
            <a:r>
              <a:rPr lang="ru-RU" altLang="ko-KR" sz="2000"/>
              <a:t>датність аспекту змінювати структуру, наприклад, Java -класу шляхом додавання нових полів, методів, і ієрархію класу. </a:t>
            </a:r>
            <a:endParaRPr lang="ru-RU" altLang="uk-UA" sz="20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395288" y="1196975"/>
            <a:ext cx="84978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ru-RU" altLang="uk-UA" sz="2000"/>
              <a:t> Процес розбиття функціональних вимог на аспекти з їх наступним сплетенням в кінцевий код додатка можна умовно представити у вигляді двох призм: </a:t>
            </a:r>
          </a:p>
        </p:txBody>
      </p:sp>
      <p:pic>
        <p:nvPicPr>
          <p:cNvPr id="30723" name="Picture 4" descr=":aop:fig3.png">
            <a:hlinkClick r:id="rId2" tooltip="aop:fig3.png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16113"/>
            <a:ext cx="77041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395288" y="5084763"/>
            <a:ext cx="87487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ru-RU" altLang="ko-KR" sz="2000"/>
              <a:t>У першій призмі монолітні функціональні вимоги розбиваються на вузькоспеціалізовані аспекти. Якщо замислитися, то і бізнес логіка, по суті, також є аспектом. Аспекти проходять етап імплементації і в другій призмі сплітаються разом в результуюче кінцеве застосування 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1908175" y="-14288"/>
            <a:ext cx="5922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ko-KR" sz="2800" b="1">
                <a:solidFill>
                  <a:schemeClr val="bg1"/>
                </a:solidFill>
              </a:rPr>
              <a:t>Вплітання аспектів в phpAspect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250825" y="1557338"/>
            <a:ext cx="341947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uk-UA" sz="2000"/>
              <a:t>Для вирішення проблеми розробки, модернізації та супроводу </a:t>
            </a:r>
            <a:r>
              <a:rPr lang="ru-RU" altLang="uk-UA" sz="2000">
                <a:solidFill>
                  <a:srgbClr val="000099"/>
                </a:solidFill>
              </a:rPr>
              <a:t>складних програмних систем</a:t>
            </a:r>
            <a:r>
              <a:rPr lang="ru-RU" altLang="uk-UA" sz="2000"/>
              <a:t> можна використати технологію </a:t>
            </a:r>
            <a:r>
              <a:rPr lang="ru-RU" altLang="uk-UA" sz="2000" b="1"/>
              <a:t>аспектно-орієнтованого програмування</a:t>
            </a:r>
            <a:r>
              <a:rPr lang="ru-RU" altLang="uk-UA" sz="2000"/>
              <a:t>.</a:t>
            </a:r>
          </a:p>
          <a:p>
            <a:pPr algn="ctr"/>
            <a:endParaRPr lang="ru-RU" altLang="uk-UA" sz="2000" i="1">
              <a:solidFill>
                <a:srgbClr val="000099"/>
              </a:solidFill>
            </a:endParaRPr>
          </a:p>
          <a:p>
            <a:pPr algn="ctr"/>
            <a:r>
              <a:rPr lang="ru-RU" altLang="ko-KR" sz="2000"/>
              <a:t>Завдання AO</a:t>
            </a:r>
            <a:r>
              <a:rPr lang="uk-UA" altLang="ko-KR" sz="2000"/>
              <a:t>П</a:t>
            </a:r>
            <a:r>
              <a:rPr lang="ru-RU" altLang="ko-KR" sz="2000"/>
              <a:t> в тому, щоб </a:t>
            </a:r>
            <a:r>
              <a:rPr lang="ru-RU" altLang="ko-KR" sz="2000" b="1">
                <a:solidFill>
                  <a:srgbClr val="FF0000"/>
                </a:solidFill>
              </a:rPr>
              <a:t>виділити </a:t>
            </a:r>
            <a:r>
              <a:rPr lang="uk-UA" altLang="ko-KR" sz="2000" b="1">
                <a:solidFill>
                  <a:srgbClr val="FF0000"/>
                </a:solidFill>
              </a:rPr>
              <a:t>нас</a:t>
            </a:r>
            <a:r>
              <a:rPr lang="ru-RU" altLang="ko-KR" sz="2000" b="1">
                <a:solidFill>
                  <a:srgbClr val="FF0000"/>
                </a:solidFill>
              </a:rPr>
              <a:t>крізну функціональність і винести її за межі бізнес-логіки застосування</a:t>
            </a:r>
            <a:r>
              <a:rPr lang="ru-RU" altLang="uk-UA" sz="2000" b="1">
                <a:solidFill>
                  <a:srgbClr val="FF0000"/>
                </a:solidFill>
              </a:rPr>
              <a:t>.</a:t>
            </a:r>
          </a:p>
          <a:p>
            <a:pPr algn="ctr"/>
            <a:endParaRPr lang="ru-RU" altLang="uk-UA" b="1"/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2679700" y="-107950"/>
            <a:ext cx="3605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Визначення АОП</a:t>
            </a:r>
            <a:endParaRPr lang="ru-RU" altLang="uk-UA" sz="3200" b="1">
              <a:solidFill>
                <a:schemeClr val="bg1"/>
              </a:solidFill>
            </a:endParaRP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3779838" y="5661025"/>
            <a:ext cx="50403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uk-UA" sz="1000"/>
              <a:t>http://www.spring-source.ru/docs_simple.php?type=manual&amp;theme=docs_simple&amp;docs_simple=beginning_chap01_p05</a:t>
            </a:r>
          </a:p>
        </p:txBody>
      </p:sp>
      <p:pic>
        <p:nvPicPr>
          <p:cNvPr id="4101" name="Picture 9" descr="Spring Аспектно-ориентированное программирова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196975"/>
            <a:ext cx="51911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Oval 10"/>
          <p:cNvSpPr>
            <a:spLocks noChangeArrowheads="1"/>
          </p:cNvSpPr>
          <p:nvPr/>
        </p:nvSpPr>
        <p:spPr bwMode="auto">
          <a:xfrm>
            <a:off x="6948488" y="1341438"/>
            <a:ext cx="2016125" cy="51831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7164388" y="981075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1600">
                <a:solidFill>
                  <a:srgbClr val="FF0000"/>
                </a:solidFill>
              </a:rPr>
              <a:t>Бізнес-логіка</a:t>
            </a:r>
            <a:endParaRPr lang="ru-RU" altLang="uk-UA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1908175" y="-14288"/>
            <a:ext cx="5922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ko-KR" sz="2800" b="1">
                <a:solidFill>
                  <a:schemeClr val="bg1"/>
                </a:solidFill>
              </a:rPr>
              <a:t>Вплітання аспектів в phpAspect </a:t>
            </a:r>
          </a:p>
        </p:txBody>
      </p:sp>
      <p:pic>
        <p:nvPicPr>
          <p:cNvPr id="31747" name="Picture 5" descr=":aop:fig4.png">
            <a:hlinkClick r:id="rId2" tooltip="aop:fig4.png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613"/>
            <a:ext cx="842486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5219700" y="6165850"/>
            <a:ext cx="3444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1200"/>
              <a:t>http://wiki.agiledev.ru/doku.php?id=aop:aop_php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468313" y="4198938"/>
            <a:ext cx="8675687" cy="22352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/>
              <a:t> На вхід phpAspect компілятора поступає початковий код програми разом з аспектами</a:t>
            </a:r>
          </a:p>
          <a:p>
            <a:pPr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/>
              <a:t> За допомогою Parse_Tree PECL модуля відбувається аналіз початкових кодів програми і аспектів з наступною генерацією синтаксичних дерев у вигляді XML.</a:t>
            </a:r>
          </a:p>
          <a:p>
            <a:pPr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/>
              <a:t> Для переплетення початкового і аспектного дерев використовується XSLT трансформація.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1979613" y="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Можливості мови</a:t>
            </a:r>
            <a:r>
              <a:rPr lang="ru-RU" altLang="uk-UA" sz="3200" b="1">
                <a:solidFill>
                  <a:schemeClr val="bg1"/>
                </a:solidFill>
              </a:rPr>
              <a:t> AspectJ </a:t>
            </a: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755650" y="1547813"/>
            <a:ext cx="8064500" cy="22352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ru-RU" altLang="ko-KR" sz="2000" b="1">
                <a:solidFill>
                  <a:srgbClr val="000099"/>
                </a:solidFill>
              </a:rPr>
              <a:t>AspectJ </a:t>
            </a:r>
            <a:r>
              <a:rPr lang="ru-RU" altLang="ko-KR" sz="2000"/>
              <a:t>- це просте і практичне розширення мови Java, яке додає до Java можливості АОП, що надаються. </a:t>
            </a:r>
          </a:p>
          <a:p>
            <a:pPr eaLnBrk="0" hangingPunct="0"/>
            <a:endParaRPr lang="ru-RU" altLang="ko-KR" sz="2000"/>
          </a:p>
          <a:p>
            <a:pPr eaLnBrk="0" hangingPunct="0"/>
            <a:r>
              <a:rPr lang="ru-RU" altLang="ko-KR" sz="2000"/>
              <a:t>Пакет AspectJ складається з:</a:t>
            </a:r>
          </a:p>
          <a:p>
            <a:pPr lvl="1" eaLnBrk="0" hangingPunct="0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ko-KR" sz="2000"/>
              <a:t>компілятора (ajc), </a:t>
            </a:r>
          </a:p>
          <a:p>
            <a:pPr lvl="1" eaLnBrk="0" hangingPunct="0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ko-KR" sz="2000"/>
              <a:t>відладчика (ajdb), </a:t>
            </a:r>
          </a:p>
          <a:p>
            <a:pPr lvl="1" eaLnBrk="0" hangingPunct="0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ko-KR" sz="2000"/>
              <a:t>генератора документації (ajdoc).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68313" y="2119313"/>
            <a:ext cx="8208962" cy="35179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30000"/>
              </a:spcBef>
            </a:pPr>
            <a:r>
              <a:rPr lang="ru-RU" altLang="uk-UA" sz="2000" b="1">
                <a:solidFill>
                  <a:srgbClr val="000099"/>
                </a:solidFill>
              </a:rPr>
              <a:t>before</a:t>
            </a:r>
            <a:r>
              <a:rPr lang="ru-RU" altLang="uk-UA" sz="2000"/>
              <a:t>.  Набір інструкцій виконується перед виконанням інструкцій що входять в описувану точку виконання. </a:t>
            </a:r>
          </a:p>
          <a:p>
            <a:pPr>
              <a:spcBef>
                <a:spcPct val="30000"/>
              </a:spcBef>
            </a:pPr>
            <a:r>
              <a:rPr lang="ru-RU" altLang="uk-UA" sz="2000" b="1">
                <a:solidFill>
                  <a:srgbClr val="000099"/>
                </a:solidFill>
              </a:rPr>
              <a:t>afterreturning</a:t>
            </a:r>
            <a:r>
              <a:rPr lang="ru-RU" altLang="uk-UA" sz="2000"/>
              <a:t>. Набір інструкцій виконується після повернення значення з описуваної точки виконання.</a:t>
            </a:r>
          </a:p>
          <a:p>
            <a:pPr>
              <a:spcBef>
                <a:spcPct val="30000"/>
              </a:spcBef>
            </a:pPr>
            <a:r>
              <a:rPr lang="ru-RU" altLang="uk-UA" sz="2000" b="1">
                <a:solidFill>
                  <a:srgbClr val="000099"/>
                </a:solidFill>
              </a:rPr>
              <a:t>afterthrowing</a:t>
            </a:r>
            <a:r>
              <a:rPr lang="ru-RU" altLang="uk-UA" sz="2000"/>
              <a:t>. Набір інструкцій виконується після виникнення виняткової ситуації в описуваній точці виконання.</a:t>
            </a:r>
          </a:p>
          <a:p>
            <a:pPr>
              <a:spcBef>
                <a:spcPct val="30000"/>
              </a:spcBef>
            </a:pPr>
            <a:r>
              <a:rPr lang="ru-RU" altLang="uk-UA" sz="2000" b="1">
                <a:solidFill>
                  <a:srgbClr val="000099"/>
                </a:solidFill>
              </a:rPr>
              <a:t>after</a:t>
            </a:r>
            <a:r>
              <a:rPr lang="ru-RU" altLang="uk-UA" sz="2000"/>
              <a:t>. Набір інструкцій виконується після повернення з описуваної точки виконання у будь-якому випадку. </a:t>
            </a:r>
          </a:p>
          <a:p>
            <a:pPr>
              <a:spcBef>
                <a:spcPct val="30000"/>
              </a:spcBef>
            </a:pPr>
            <a:r>
              <a:rPr lang="ru-RU" altLang="uk-UA" sz="2000" b="1">
                <a:solidFill>
                  <a:srgbClr val="000099"/>
                </a:solidFill>
              </a:rPr>
              <a:t>around</a:t>
            </a:r>
            <a:r>
              <a:rPr lang="ru-RU" altLang="uk-UA" sz="2000"/>
              <a:t>. Набір інструкцій виконується замість описуваної точки виконання.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79613" y="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Можливості мови</a:t>
            </a:r>
            <a:r>
              <a:rPr lang="ru-RU" altLang="uk-UA" sz="3200" b="1">
                <a:solidFill>
                  <a:schemeClr val="bg1"/>
                </a:solidFill>
              </a:rPr>
              <a:t> AspectJ 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1268413"/>
            <a:ext cx="9450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ru-RU" altLang="uk-UA" sz="2000"/>
              <a:t>Мова AspectJ дозволяє описувати </a:t>
            </a:r>
            <a:r>
              <a:rPr lang="ru-RU" altLang="ko-KR" sz="2000">
                <a:solidFill>
                  <a:srgbClr val="000099"/>
                </a:solidFill>
              </a:rPr>
              <a:t>Advice </a:t>
            </a:r>
            <a:r>
              <a:rPr lang="ru-RU" altLang="uk-UA" sz="2000">
                <a:solidFill>
                  <a:srgbClr val="000099"/>
                </a:solidFill>
              </a:rPr>
              <a:t>інструкції</a:t>
            </a:r>
            <a:r>
              <a:rPr lang="ru-RU" altLang="uk-UA" sz="2000"/>
              <a:t> за наступними правилами: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11188" y="976313"/>
            <a:ext cx="6697662" cy="55880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uk-UA" sz="2000">
                <a:solidFill>
                  <a:srgbClr val="000099"/>
                </a:solidFill>
              </a:rPr>
              <a:t>class Line implements FigureElement {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            private Point p1, p2;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            Point getP1() { return p1; }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            Point getP2() { return p2; }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            void setP1(Point p1){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uk-UA" altLang="uk-UA" sz="2000">
                <a:solidFill>
                  <a:srgbClr val="000099"/>
                </a:solidFill>
              </a:rPr>
              <a:t>   </a:t>
            </a:r>
            <a:r>
              <a:rPr lang="en-US" altLang="uk-UA" sz="2000">
                <a:solidFill>
                  <a:srgbClr val="000099"/>
                </a:solidFill>
              </a:rPr>
              <a:t>              this.p1 = p1;            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uk-UA" altLang="uk-UA" sz="2000">
                <a:solidFill>
                  <a:srgbClr val="000099"/>
                </a:solidFill>
              </a:rPr>
              <a:t>            </a:t>
            </a:r>
            <a:r>
              <a:rPr lang="en-US" altLang="uk-UA" sz="2000">
                <a:solidFill>
                  <a:srgbClr val="000099"/>
                </a:solidFill>
              </a:rPr>
              <a:t>}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            void setP2(Point p2){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uk-UA" altLang="uk-UA" sz="2000">
                <a:solidFill>
                  <a:srgbClr val="000099"/>
                </a:solidFill>
              </a:rPr>
              <a:t>   </a:t>
            </a:r>
            <a:r>
              <a:rPr lang="en-US" altLang="uk-UA" sz="2000">
                <a:solidFill>
                  <a:srgbClr val="000099"/>
                </a:solidFill>
              </a:rPr>
              <a:t>              this.p2 = p2;          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uk-UA" altLang="uk-UA" sz="2000">
                <a:solidFill>
                  <a:srgbClr val="000099"/>
                </a:solidFill>
              </a:rPr>
              <a:t>         </a:t>
            </a:r>
            <a:r>
              <a:rPr lang="en-US" altLang="uk-UA" sz="2000">
                <a:solidFill>
                  <a:srgbClr val="000099"/>
                </a:solidFill>
              </a:rPr>
              <a:t>  } 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   }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class Point implements FigureElement {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            private int x = 0, y = 0;       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uk-UA" altLang="uk-UA" sz="2000">
                <a:solidFill>
                  <a:srgbClr val="000099"/>
                </a:solidFill>
              </a:rPr>
              <a:t>   </a:t>
            </a:r>
            <a:r>
              <a:rPr lang="en-US" altLang="uk-UA" sz="2000">
                <a:solidFill>
                  <a:srgbClr val="000099"/>
                </a:solidFill>
              </a:rPr>
              <a:t>     int getX() { return x; }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        int getY() { return y; }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        void setX(int x)</a:t>
            </a:r>
            <a:r>
              <a:rPr lang="uk-UA" altLang="uk-UA" sz="2000">
                <a:solidFill>
                  <a:srgbClr val="000099"/>
                </a:solidFill>
              </a:rPr>
              <a:t> </a:t>
            </a:r>
            <a:r>
              <a:rPr lang="en-US" altLang="uk-UA" sz="2000">
                <a:solidFill>
                  <a:srgbClr val="000099"/>
                </a:solidFill>
              </a:rPr>
              <a:t>{this.x = x; }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        void setY(int y){this.y = y; } 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  }</a:t>
            </a:r>
            <a:endParaRPr lang="uk-UA" altLang="uk-UA" sz="2000">
              <a:solidFill>
                <a:srgbClr val="000099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763713" y="0"/>
            <a:ext cx="6275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Приклад коду мовою</a:t>
            </a:r>
            <a:r>
              <a:rPr lang="ru-RU" altLang="uk-UA" sz="3200" b="1">
                <a:solidFill>
                  <a:schemeClr val="bg1"/>
                </a:solidFill>
              </a:rPr>
              <a:t> AspectJ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68313" y="1557338"/>
            <a:ext cx="6696075" cy="37592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uk-UA" sz="2000"/>
              <a:t>aspect DisplayUpdating {  </a:t>
            </a:r>
            <a:endParaRPr lang="uk-UA" altLang="uk-UA" sz="2000"/>
          </a:p>
          <a:p>
            <a:r>
              <a:rPr lang="en-US" altLang="uk-UA" sz="2000"/>
              <a:t>          pointcut move</a:t>
            </a:r>
            <a:r>
              <a:rPr lang="uk-UA" altLang="uk-UA" sz="2000"/>
              <a:t> </a:t>
            </a:r>
            <a:r>
              <a:rPr lang="en-US" altLang="uk-UA" sz="2000"/>
              <a:t>(FigureElement figElt) :</a:t>
            </a:r>
            <a:endParaRPr lang="uk-UA" altLang="uk-UA" sz="2000"/>
          </a:p>
          <a:p>
            <a:r>
              <a:rPr lang="uk-UA" altLang="uk-UA" sz="2000"/>
              <a:t>        </a:t>
            </a:r>
            <a:r>
              <a:rPr lang="en-US" altLang="uk-UA" sz="2000"/>
              <a:t>     target(figElt)&amp;&amp; </a:t>
            </a:r>
            <a:endParaRPr lang="uk-UA" altLang="uk-UA" sz="2000"/>
          </a:p>
          <a:p>
            <a:r>
              <a:rPr lang="uk-UA" altLang="uk-UA" sz="2000"/>
              <a:t>    </a:t>
            </a:r>
            <a:r>
              <a:rPr lang="en-US" altLang="uk-UA" sz="2000"/>
              <a:t>             (call(void FigureElement.moveBy(int, int) || </a:t>
            </a:r>
            <a:endParaRPr lang="uk-UA" altLang="uk-UA" sz="2000"/>
          </a:p>
          <a:p>
            <a:r>
              <a:rPr lang="uk-UA" altLang="uk-UA" sz="2000"/>
              <a:t>                  </a:t>
            </a:r>
            <a:r>
              <a:rPr lang="en-US" altLang="uk-UA" sz="2000"/>
              <a:t>call(void Line.setP1(Point))            ||</a:t>
            </a:r>
            <a:endParaRPr lang="uk-UA" altLang="uk-UA" sz="2000"/>
          </a:p>
          <a:p>
            <a:r>
              <a:rPr lang="uk-UA" altLang="uk-UA" sz="2000"/>
              <a:t>   </a:t>
            </a:r>
            <a:r>
              <a:rPr lang="en-US" altLang="uk-UA" sz="2000"/>
              <a:t>               call(void Line.setP2(Point))            ||</a:t>
            </a:r>
            <a:endParaRPr lang="uk-UA" altLang="uk-UA" sz="2000"/>
          </a:p>
          <a:p>
            <a:r>
              <a:rPr lang="uk-UA" altLang="uk-UA" sz="2000"/>
              <a:t>   </a:t>
            </a:r>
            <a:r>
              <a:rPr lang="en-US" altLang="uk-UA" sz="2000"/>
              <a:t>               call(void Point.setX(int))              ||</a:t>
            </a:r>
            <a:endParaRPr lang="uk-UA" altLang="uk-UA" sz="2000"/>
          </a:p>
          <a:p>
            <a:r>
              <a:rPr lang="uk-UA" altLang="uk-UA" sz="2000"/>
              <a:t>   </a:t>
            </a:r>
            <a:r>
              <a:rPr lang="en-US" altLang="uk-UA" sz="2000"/>
              <a:t>               call(void Point.setY(int)));</a:t>
            </a:r>
            <a:endParaRPr lang="uk-UA" altLang="uk-UA" sz="2000"/>
          </a:p>
          <a:p>
            <a:r>
              <a:rPr lang="en-US" altLang="uk-UA" sz="2000"/>
              <a:t>            after(FigureElement fe) returning: move(fe){</a:t>
            </a:r>
            <a:endParaRPr lang="uk-UA" altLang="uk-UA" sz="2000"/>
          </a:p>
          <a:p>
            <a:r>
              <a:rPr lang="uk-UA" altLang="uk-UA" sz="2000"/>
              <a:t>     </a:t>
            </a:r>
            <a:r>
              <a:rPr lang="en-US" altLang="uk-UA" sz="2000"/>
              <a:t>   </a:t>
            </a:r>
            <a:r>
              <a:rPr lang="uk-UA" altLang="uk-UA" sz="2000"/>
              <a:t>         </a:t>
            </a:r>
            <a:r>
              <a:rPr lang="en-US" altLang="uk-UA" sz="2000"/>
              <a:t>Display.update(fe);</a:t>
            </a:r>
            <a:endParaRPr lang="uk-UA" altLang="uk-UA" sz="2000"/>
          </a:p>
          <a:p>
            <a:r>
              <a:rPr lang="en-US" altLang="uk-UA" sz="2000"/>
              <a:t>            }</a:t>
            </a:r>
            <a:endParaRPr lang="uk-UA" altLang="uk-UA" sz="2000"/>
          </a:p>
          <a:p>
            <a:r>
              <a:rPr lang="en-US" altLang="uk-UA" sz="2000"/>
              <a:t>}</a:t>
            </a:r>
            <a:endParaRPr lang="ru-RU" altLang="uk-UA" sz="200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63713" y="0"/>
            <a:ext cx="6275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Приклад коду мовою</a:t>
            </a:r>
            <a:r>
              <a:rPr lang="ru-RU" altLang="uk-UA" sz="3200" b="1">
                <a:solidFill>
                  <a:schemeClr val="bg1"/>
                </a:solidFill>
              </a:rPr>
              <a:t> AspectJ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827088" y="0"/>
            <a:ext cx="7053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Приклад аспекту на зрізі системи </a:t>
            </a:r>
            <a:endParaRPr lang="ru-RU" altLang="uk-UA" sz="3200" b="1">
              <a:solidFill>
                <a:schemeClr val="bg1"/>
              </a:solidFill>
            </a:endParaRPr>
          </a:p>
        </p:txBody>
      </p:sp>
      <p:pic>
        <p:nvPicPr>
          <p:cNvPr id="36867" name="Picture 4" descr="Аспект DisplayUpdating на срезе системы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7488238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3779838" y="908050"/>
            <a:ext cx="4741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2400"/>
              <a:t>Програма графічного редактору</a:t>
            </a:r>
            <a:endParaRPr lang="ru-RU" altLang="uk-UA" sz="24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395288" y="1341438"/>
            <a:ext cx="8351837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 eaLnBrk="0" hangingPunct="0"/>
            <a:r>
              <a:rPr lang="ru-RU" altLang="ko-KR" sz="2000"/>
              <a:t>При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розробці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програмних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систем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з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використанням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засобів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мови</a:t>
            </a:r>
            <a:r>
              <a:rPr lang="en-US" altLang="ko-KR" sz="2000">
                <a:ea typeface="굴림" pitchFamily="34" charset="-127"/>
              </a:rPr>
              <a:t> AspectJ </a:t>
            </a:r>
            <a:r>
              <a:rPr lang="ru-RU" altLang="ko-KR" sz="2000"/>
              <a:t>можна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повністю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наслідувати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три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принципи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розробки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аспектного</a:t>
            </a:r>
            <a:r>
              <a:rPr lang="en-US" altLang="ko-KR" sz="2000">
                <a:ea typeface="굴림" pitchFamily="34" charset="-127"/>
              </a:rPr>
              <a:t> </a:t>
            </a:r>
            <a:r>
              <a:rPr lang="ru-RU" altLang="ko-KR" sz="2000"/>
              <a:t>підходу</a:t>
            </a:r>
            <a:r>
              <a:rPr lang="en-US" altLang="ko-KR" sz="2000">
                <a:ea typeface="굴림" pitchFamily="34" charset="-127"/>
              </a:rPr>
              <a:t> :</a:t>
            </a:r>
            <a:endParaRPr lang="uk-UA" altLang="ko-KR" sz="2000"/>
          </a:p>
          <a:p>
            <a:pPr marL="838200" lvl="1" indent="-381000" eaLnBrk="0" hangingPunct="0">
              <a:buFontTx/>
              <a:buAutoNum type="arabicPeriod"/>
            </a:pPr>
            <a:r>
              <a:rPr lang="ru-RU" altLang="ko-KR" sz="2000" b="1"/>
              <a:t>виділяти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в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окремі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модулі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uk-UA" altLang="ko-KR" sz="2000" b="1"/>
              <a:t>нас</a:t>
            </a:r>
            <a:r>
              <a:rPr lang="ru-RU" altLang="ko-KR" sz="2000" b="1"/>
              <a:t>крізну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функціональність</a:t>
            </a:r>
            <a:r>
              <a:rPr lang="en-US" altLang="ko-KR" sz="2000" b="1">
                <a:ea typeface="굴림" pitchFamily="34" charset="-127"/>
              </a:rPr>
              <a:t> - </a:t>
            </a:r>
            <a:r>
              <a:rPr lang="ru-RU" altLang="ko-KR" sz="2000" b="1"/>
              <a:t>провести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аспектну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декомпозицію</a:t>
            </a:r>
            <a:r>
              <a:rPr lang="en-US" altLang="ko-KR" sz="2000" b="1">
                <a:ea typeface="굴림" pitchFamily="34" charset="-127"/>
              </a:rPr>
              <a:t>; </a:t>
            </a:r>
            <a:endParaRPr lang="uk-UA" altLang="ko-KR" sz="2000" b="1"/>
          </a:p>
          <a:p>
            <a:pPr marL="838200" lvl="1" indent="-381000" eaLnBrk="0" hangingPunct="0">
              <a:buFontTx/>
              <a:buAutoNum type="arabicPeriod"/>
            </a:pPr>
            <a:r>
              <a:rPr lang="ru-RU" altLang="ko-KR" sz="2000" b="1"/>
              <a:t>реалізувати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кожну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вимогу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окремо</a:t>
            </a:r>
            <a:r>
              <a:rPr lang="en-US" altLang="ko-KR" sz="2000" b="1">
                <a:ea typeface="굴림" pitchFamily="34" charset="-127"/>
              </a:rPr>
              <a:t>; </a:t>
            </a:r>
            <a:endParaRPr lang="uk-UA" altLang="ko-KR" sz="2000" b="1"/>
          </a:p>
          <a:p>
            <a:pPr marL="838200" lvl="1" indent="-381000" eaLnBrk="0" hangingPunct="0">
              <a:buFontTx/>
              <a:buAutoNum type="arabicPeriod"/>
            </a:pPr>
            <a:r>
              <a:rPr lang="ru-RU" altLang="ko-KR" sz="2000" b="1"/>
              <a:t>інтегрувати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аспекти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в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програмний</a:t>
            </a:r>
            <a:r>
              <a:rPr lang="en-US" altLang="ko-KR" sz="2000" b="1">
                <a:ea typeface="굴림" pitchFamily="34" charset="-127"/>
              </a:rPr>
              <a:t> </a:t>
            </a:r>
            <a:r>
              <a:rPr lang="ru-RU" altLang="ko-KR" sz="2000" b="1"/>
              <a:t>код</a:t>
            </a:r>
            <a:r>
              <a:rPr lang="en-US" altLang="ko-KR" sz="2000">
                <a:ea typeface="굴림" pitchFamily="34" charset="-127"/>
              </a:rPr>
              <a:t>. </a:t>
            </a:r>
            <a:endParaRPr lang="uk-UA" altLang="ko-KR" sz="2000"/>
          </a:p>
          <a:p>
            <a:pPr marL="381000" indent="-381000" eaLnBrk="0" hangingPunct="0"/>
            <a:endParaRPr lang="uk-UA" altLang="ko-KR" sz="2000"/>
          </a:p>
          <a:p>
            <a:pPr marL="381000" indent="-381000" eaLnBrk="0" hangingPunct="0"/>
            <a:r>
              <a:rPr lang="ru-RU" altLang="ko-KR" sz="2000"/>
              <a:t>У прикладі з графічним редактором на етапі аспектної декомпозиції була виявлена наскрізна функціональність - </a:t>
            </a:r>
            <a:r>
              <a:rPr lang="ru-RU" altLang="ko-KR" sz="2000">
                <a:solidFill>
                  <a:srgbClr val="000099"/>
                </a:solidFill>
              </a:rPr>
              <a:t>оновлення дисплея</a:t>
            </a:r>
            <a:r>
              <a:rPr lang="ru-RU" altLang="ko-KR" sz="2000"/>
              <a:t>. </a:t>
            </a:r>
          </a:p>
          <a:p>
            <a:pPr marL="381000" indent="-381000" eaLnBrk="0" hangingPunct="0"/>
            <a:r>
              <a:rPr lang="ru-RU" altLang="ko-KR" sz="2000"/>
              <a:t>Ця вимога була реалізована в аспектному модулі </a:t>
            </a:r>
            <a:r>
              <a:rPr lang="ru-RU" altLang="ko-KR" sz="2000">
                <a:solidFill>
                  <a:srgbClr val="000099"/>
                </a:solidFill>
              </a:rPr>
              <a:t>DisplayUpdating.</a:t>
            </a:r>
            <a:r>
              <a:rPr lang="ru-RU" altLang="ko-KR" sz="2000"/>
              <a:t> </a:t>
            </a:r>
          </a:p>
          <a:p>
            <a:pPr marL="381000" indent="-381000" eaLnBrk="0" hangingPunct="0"/>
            <a:r>
              <a:rPr lang="ru-RU" altLang="ko-KR" sz="2000"/>
              <a:t>У цьому аспекті визначається зріз точок </a:t>
            </a:r>
            <a:r>
              <a:rPr lang="ru-RU" altLang="ko-KR" sz="2000">
                <a:solidFill>
                  <a:srgbClr val="000099"/>
                </a:solidFill>
              </a:rPr>
              <a:t>move(.),</a:t>
            </a:r>
            <a:r>
              <a:rPr lang="ru-RU" altLang="ko-KR" sz="2000"/>
              <a:t> які включають точки виконання програми, після яких буде вбудована необхідна наскрізна функціональність 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827088" y="0"/>
            <a:ext cx="7932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Принципи розробки ПЗ засобами АОП</a:t>
            </a:r>
            <a:endParaRPr lang="ru-RU" altLang="uk-UA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250825" y="1509713"/>
            <a:ext cx="4968875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ru-RU" altLang="uk-UA" sz="2000" b="1">
                <a:solidFill>
                  <a:srgbClr val="000099"/>
                </a:solidFill>
              </a:rPr>
              <a:t>Задача</a:t>
            </a:r>
            <a:r>
              <a:rPr lang="ru-RU" altLang="uk-UA" sz="2000"/>
              <a:t>: потрібно зняти свідчення таймера на вході і на виході усіх методів класів Model, Document, Record, Dispatcher. </a:t>
            </a:r>
          </a:p>
          <a:p>
            <a:pPr eaLnBrk="0" hangingPunct="0"/>
            <a:r>
              <a:rPr lang="uk-UA" altLang="uk-UA" sz="2000" b="1">
                <a:solidFill>
                  <a:srgbClr val="000099"/>
                </a:solidFill>
              </a:rPr>
              <a:t>Реалізація</a:t>
            </a:r>
            <a:endParaRPr lang="ru-RU" altLang="uk-UA" sz="2000" b="1">
              <a:solidFill>
                <a:srgbClr val="000099"/>
              </a:solidFill>
            </a:endParaRPr>
          </a:p>
          <a:p>
            <a:pPr eaLnBrk="0" hangingPunct="0"/>
            <a:r>
              <a:rPr lang="ru-RU" altLang="uk-UA" sz="2000"/>
              <a:t>1. Створитмо </a:t>
            </a:r>
            <a:r>
              <a:rPr lang="ru-RU" altLang="uk-UA" sz="2000" b="1"/>
              <a:t>аспект</a:t>
            </a:r>
            <a:r>
              <a:rPr lang="ru-RU" altLang="uk-UA" sz="2000"/>
              <a:t> Logging. </a:t>
            </a:r>
          </a:p>
          <a:p>
            <a:pPr eaLnBrk="0" hangingPunct="0"/>
            <a:r>
              <a:rPr lang="ru-RU" altLang="uk-UA" sz="2000"/>
              <a:t>Потрібно завести до нього Pointcut з перерахуванням усіх необхідних функцій.</a:t>
            </a:r>
          </a:p>
          <a:p>
            <a:pPr eaLnBrk="0" hangingPunct="0"/>
            <a:r>
              <a:rPr lang="ru-RU" altLang="uk-UA" sz="2000"/>
              <a:t>2. Тепер можна описати для цього </a:t>
            </a:r>
            <a:r>
              <a:rPr lang="ru-RU" altLang="uk-UA" sz="2000" b="1"/>
              <a:t>Pointcut</a:t>
            </a:r>
            <a:r>
              <a:rPr lang="ru-RU" altLang="uk-UA" sz="2000"/>
              <a:t>. </a:t>
            </a:r>
          </a:p>
          <a:p>
            <a:pPr eaLnBrk="0" hangingPunct="0"/>
            <a:r>
              <a:rPr lang="ru-RU" altLang="uk-UA" sz="2000"/>
              <a:t>3. Створюємо </a:t>
            </a:r>
            <a:r>
              <a:rPr lang="ru-RU" altLang="uk-UA" sz="2000" b="1"/>
              <a:t>Advice</a:t>
            </a:r>
            <a:r>
              <a:rPr lang="ru-RU" altLang="uk-UA" sz="2000"/>
              <a:t> на вході в методи із списку Pointcut (Before) і на виході з них (After). </a:t>
            </a:r>
          </a:p>
          <a:p>
            <a:pPr eaLnBrk="0" hangingPunct="0"/>
            <a:r>
              <a:rPr lang="ru-RU" altLang="uk-UA" sz="2000"/>
              <a:t>. 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476375" y="0"/>
            <a:ext cx="56086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b="1">
                <a:solidFill>
                  <a:schemeClr val="bg1"/>
                </a:solidFill>
              </a:rPr>
              <a:t>Приклад  аспектної декомпозиції</a:t>
            </a:r>
            <a:endParaRPr lang="ru-RU" altLang="uk-UA" b="1">
              <a:solidFill>
                <a:schemeClr val="bg1"/>
              </a:solidFill>
            </a:endParaRP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827088" y="404813"/>
            <a:ext cx="700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2000" b="1"/>
              <a:t>Виділення аспекту моніторингу продуктивності сайту</a:t>
            </a:r>
          </a:p>
        </p:txBody>
      </p:sp>
      <p:graphicFrame>
        <p:nvGraphicFramePr>
          <p:cNvPr id="38917" name="Object 9"/>
          <p:cNvGraphicFramePr>
            <a:graphicFrameLocks noChangeAspect="1"/>
          </p:cNvGraphicFramePr>
          <p:nvPr/>
        </p:nvGraphicFramePr>
        <p:xfrm>
          <a:off x="5219700" y="1196975"/>
          <a:ext cx="36195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Точечный рисунок" r:id="rId3" imgW="3619048" imgH="4791744" progId="Paint.Picture">
                  <p:embed/>
                </p:oleObj>
              </mc:Choice>
              <mc:Fallback>
                <p:oleObj name="Точечный рисунок" r:id="rId3" imgW="3619048" imgH="479174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196975"/>
                        <a:ext cx="36195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1908175" y="0"/>
            <a:ext cx="579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ko-KR" sz="3200" b="1">
                <a:solidFill>
                  <a:schemeClr val="bg1"/>
                </a:solidFill>
              </a:rPr>
              <a:t>Приклад роботи phpAspect 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323850" y="2060575"/>
            <a:ext cx="4321175" cy="3103563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en-US" altLang="uk-UA" sz="2000">
                <a:solidFill>
                  <a:srgbClr val="000099"/>
                </a:solidFill>
              </a:rPr>
              <a:t>&lt;?php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class HelloWorld {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uk-UA" altLang="uk-UA" sz="2000">
                <a:solidFill>
                  <a:srgbClr val="000099"/>
                </a:solidFill>
              </a:rPr>
              <a:t>   </a:t>
            </a:r>
            <a:r>
              <a:rPr lang="en-US" altLang="uk-UA" sz="2000">
                <a:solidFill>
                  <a:srgbClr val="000099"/>
                </a:solidFill>
              </a:rPr>
              <a:t>    function say() { 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uk-UA" altLang="uk-UA" sz="2000">
                <a:solidFill>
                  <a:srgbClr val="000099"/>
                </a:solidFill>
              </a:rPr>
              <a:t>      </a:t>
            </a:r>
            <a:r>
              <a:rPr lang="en-US" altLang="uk-UA" sz="2000">
                <a:solidFill>
                  <a:srgbClr val="000099"/>
                </a:solidFill>
              </a:rPr>
              <a:t>       echo "Hello!\n";   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uk-UA" altLang="uk-UA" sz="2000">
                <a:solidFill>
                  <a:srgbClr val="000099"/>
                </a:solidFill>
              </a:rPr>
              <a:t>   </a:t>
            </a:r>
            <a:r>
              <a:rPr lang="en-US" altLang="uk-UA" sz="2000">
                <a:solidFill>
                  <a:srgbClr val="000099"/>
                </a:solidFill>
              </a:rPr>
              <a:t> }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}</a:t>
            </a:r>
            <a:endParaRPr lang="uk-UA" altLang="uk-UA" sz="2000">
              <a:solidFill>
                <a:srgbClr val="000099"/>
              </a:solidFill>
            </a:endParaRPr>
          </a:p>
          <a:p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$hello = new HelloWorld();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$hello -&gt;say();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?&gt;</a:t>
            </a:r>
            <a:r>
              <a:rPr lang="ru-RU" altLang="uk-UA" sz="200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395288" y="1196975"/>
            <a:ext cx="516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2000"/>
              <a:t>1. Є  скрипт hello.php в директорії hello/src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5626100" y="2484438"/>
            <a:ext cx="3016250" cy="665162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r>
              <a:rPr lang="en-US" altLang="uk-UA" sz="2000">
                <a:solidFill>
                  <a:srgbClr val="000099"/>
                </a:solidFill>
              </a:rPr>
              <a:t> $ php hello/src/hello.php</a:t>
            </a:r>
            <a:endParaRPr lang="uk-UA" altLang="uk-UA" sz="2000">
              <a:solidFill>
                <a:srgbClr val="000099"/>
              </a:solidFill>
            </a:endParaRPr>
          </a:p>
          <a:p>
            <a:r>
              <a:rPr lang="en-US" altLang="uk-UA" sz="2000">
                <a:solidFill>
                  <a:srgbClr val="000099"/>
                </a:solidFill>
              </a:rPr>
              <a:t>Hello!</a:t>
            </a:r>
            <a:r>
              <a:rPr lang="ru-RU" altLang="uk-UA" sz="200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5580063" y="1341438"/>
            <a:ext cx="3300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2000"/>
              <a:t>Спробуємо</a:t>
            </a:r>
            <a:r>
              <a:rPr lang="en-US" altLang="uk-UA" sz="2000"/>
              <a:t> </a:t>
            </a:r>
            <a:r>
              <a:rPr lang="ru-RU" altLang="uk-UA" sz="2000"/>
              <a:t>виконати</a:t>
            </a:r>
            <a:r>
              <a:rPr lang="en-US" altLang="uk-UA" sz="2000"/>
              <a:t> </a:t>
            </a:r>
            <a:r>
              <a:rPr lang="ru-RU" altLang="uk-UA" sz="2000"/>
              <a:t>його</a:t>
            </a:r>
            <a:r>
              <a:rPr lang="en-US" altLang="uk-UA" sz="2000"/>
              <a:t>:</a:t>
            </a:r>
            <a:endParaRPr lang="ru-RU" altLang="uk-UA" sz="20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908175" y="0"/>
            <a:ext cx="579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ko-KR" sz="3200" b="1">
                <a:solidFill>
                  <a:schemeClr val="bg1"/>
                </a:solidFill>
              </a:rPr>
              <a:t>Приклад роботи phpAspect </a:t>
            </a:r>
          </a:p>
        </p:txBody>
      </p:sp>
      <p:sp>
        <p:nvSpPr>
          <p:cNvPr id="40963" name="Rectangle 7"/>
          <p:cNvSpPr>
            <a:spLocks noChangeArrowheads="1"/>
          </p:cNvSpPr>
          <p:nvPr/>
        </p:nvSpPr>
        <p:spPr bwMode="auto">
          <a:xfrm>
            <a:off x="539750" y="1196975"/>
            <a:ext cx="8137525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ru-RU" altLang="uk-UA" sz="2000"/>
              <a:t>2. Тепер напишемо простий аспект, який здійснює трасування роботи об'єкту HelloWorld. </a:t>
            </a:r>
          </a:p>
          <a:p>
            <a:r>
              <a:rPr lang="ru-RU" altLang="uk-UA" sz="2000"/>
              <a:t>Таким аспектом буде hello/src/trace.aspect.php</a:t>
            </a:r>
            <a:r>
              <a:rPr lang="en-US" altLang="uk-UA" sz="2000"/>
              <a:t>        </a:t>
            </a:r>
            <a:endParaRPr lang="ru-RU" altLang="uk-UA" sz="2000"/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684213" y="2420938"/>
            <a:ext cx="6983412" cy="28448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uk-UA" sz="2000" dirty="0">
                <a:solidFill>
                  <a:srgbClr val="000099"/>
                </a:solidFill>
              </a:rPr>
              <a:t>&lt;?</a:t>
            </a:r>
            <a:r>
              <a:rPr lang="en-US" altLang="uk-UA" sz="2000" dirty="0" err="1">
                <a:solidFill>
                  <a:srgbClr val="000099"/>
                </a:solidFill>
              </a:rPr>
              <a:t>php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FF0000"/>
                </a:solidFill>
              </a:rPr>
              <a:t>aspect</a:t>
            </a:r>
            <a:r>
              <a:rPr lang="en-US" altLang="uk-UA" sz="2000" dirty="0">
                <a:solidFill>
                  <a:srgbClr val="000099"/>
                </a:solidFill>
              </a:rPr>
              <a:t> Trace{ 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       </a:t>
            </a:r>
            <a:r>
              <a:rPr lang="en-US" altLang="uk-UA" sz="2000" dirty="0" err="1">
                <a:solidFill>
                  <a:srgbClr val="FF0000"/>
                </a:solidFill>
              </a:rPr>
              <a:t>pointcut</a:t>
            </a:r>
            <a:r>
              <a:rPr lang="en-US" altLang="uk-UA" sz="2000" dirty="0">
                <a:solidFill>
                  <a:srgbClr val="FF0000"/>
                </a:solidFill>
              </a:rPr>
              <a:t> </a:t>
            </a:r>
            <a:r>
              <a:rPr lang="en-US" altLang="uk-UA" sz="2000" dirty="0" err="1">
                <a:solidFill>
                  <a:srgbClr val="000099"/>
                </a:solidFill>
              </a:rPr>
              <a:t>traceNew</a:t>
            </a:r>
            <a:r>
              <a:rPr lang="en-US" altLang="uk-UA" sz="2000" dirty="0">
                <a:solidFill>
                  <a:srgbClr val="000099"/>
                </a:solidFill>
              </a:rPr>
              <a:t>: new(*(0));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       </a:t>
            </a:r>
            <a:r>
              <a:rPr lang="en-US" altLang="uk-UA" sz="2000" dirty="0" err="1">
                <a:solidFill>
                  <a:srgbClr val="FF0000"/>
                </a:solidFill>
              </a:rPr>
              <a:t>pointcut</a:t>
            </a:r>
            <a:r>
              <a:rPr lang="en-US" altLang="uk-UA" sz="2000" dirty="0">
                <a:solidFill>
                  <a:srgbClr val="FF0000"/>
                </a:solidFill>
              </a:rPr>
              <a:t> </a:t>
            </a:r>
            <a:r>
              <a:rPr lang="en-US" altLang="uk-UA" sz="2000" dirty="0" err="1">
                <a:solidFill>
                  <a:srgbClr val="000099"/>
                </a:solidFill>
              </a:rPr>
              <a:t>traceSay</a:t>
            </a:r>
            <a:r>
              <a:rPr lang="en-US" altLang="uk-UA" sz="2000" dirty="0">
                <a:solidFill>
                  <a:srgbClr val="000099"/>
                </a:solidFill>
              </a:rPr>
              <a:t>: call(*</a:t>
            </a:r>
            <a:r>
              <a:rPr lang="uk-UA" altLang="uk-UA" sz="2000" dirty="0">
                <a:solidFill>
                  <a:srgbClr val="000099"/>
                </a:solidFill>
              </a:rPr>
              <a:t> </a:t>
            </a:r>
            <a:r>
              <a:rPr lang="en-US" altLang="uk-UA" sz="2000" dirty="0">
                <a:solidFill>
                  <a:srgbClr val="000099"/>
                </a:solidFill>
              </a:rPr>
              <a:t>-&gt;</a:t>
            </a:r>
            <a:r>
              <a:rPr lang="uk-UA" altLang="uk-UA" sz="2000" dirty="0">
                <a:solidFill>
                  <a:srgbClr val="000099"/>
                </a:solidFill>
              </a:rPr>
              <a:t> </a:t>
            </a:r>
            <a:r>
              <a:rPr lang="en-US" altLang="uk-UA" sz="2000" dirty="0">
                <a:solidFill>
                  <a:srgbClr val="000099"/>
                </a:solidFill>
              </a:rPr>
              <a:t>say(0)); 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       </a:t>
            </a:r>
            <a:r>
              <a:rPr lang="en-US" altLang="uk-UA" sz="2000" dirty="0">
                <a:solidFill>
                  <a:srgbClr val="FF0000"/>
                </a:solidFill>
              </a:rPr>
              <a:t>after</a:t>
            </a:r>
            <a:r>
              <a:rPr lang="en-US" altLang="uk-UA" sz="2000" dirty="0">
                <a:solidFill>
                  <a:srgbClr val="000099"/>
                </a:solidFill>
              </a:rPr>
              <a:t>() : </a:t>
            </a:r>
            <a:r>
              <a:rPr lang="en-US" altLang="uk-UA" sz="2000" dirty="0" err="1">
                <a:solidFill>
                  <a:srgbClr val="000099"/>
                </a:solidFill>
              </a:rPr>
              <a:t>traceNew</a:t>
            </a:r>
            <a:r>
              <a:rPr lang="en-US" altLang="uk-UA" sz="2000" dirty="0">
                <a:solidFill>
                  <a:srgbClr val="000099"/>
                </a:solidFill>
              </a:rPr>
              <a:t>{   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             echo "After a construction of " .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             </a:t>
            </a:r>
            <a:r>
              <a:rPr lang="en-US" altLang="uk-UA" sz="2000" dirty="0" err="1">
                <a:solidFill>
                  <a:srgbClr val="000099"/>
                </a:solidFill>
              </a:rPr>
              <a:t>get_class</a:t>
            </a:r>
            <a:r>
              <a:rPr lang="en-US" altLang="uk-UA" sz="2000" dirty="0">
                <a:solidFill>
                  <a:srgbClr val="000099"/>
                </a:solidFill>
              </a:rPr>
              <a:t>($</a:t>
            </a:r>
            <a:r>
              <a:rPr lang="en-US" altLang="uk-UA" sz="2000" dirty="0" err="1">
                <a:solidFill>
                  <a:srgbClr val="000099"/>
                </a:solidFill>
              </a:rPr>
              <a:t>thisJoinPoint</a:t>
            </a:r>
            <a:r>
              <a:rPr lang="en-US" altLang="uk-UA" sz="2000" dirty="0">
                <a:solidFill>
                  <a:srgbClr val="000099"/>
                </a:solidFill>
              </a:rPr>
              <a:t> -&gt;</a:t>
            </a:r>
            <a:r>
              <a:rPr lang="en-US" altLang="uk-UA" sz="2000" dirty="0" err="1">
                <a:solidFill>
                  <a:srgbClr val="000099"/>
                </a:solidFill>
              </a:rPr>
              <a:t>getObject</a:t>
            </a:r>
            <a:r>
              <a:rPr lang="en-US" altLang="uk-UA" sz="2000" dirty="0">
                <a:solidFill>
                  <a:srgbClr val="000099"/>
                </a:solidFill>
              </a:rPr>
              <a:t>())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             "\n";        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}</a:t>
            </a:r>
            <a:endParaRPr lang="uk-UA" altLang="uk-UA" sz="2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468313" y="1582738"/>
            <a:ext cx="8424862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 sz="2000" i="1">
                <a:solidFill>
                  <a:srgbClr val="000099"/>
                </a:solidFill>
              </a:rPr>
              <a:t>Аспектно-орієнтоване програмування</a:t>
            </a:r>
            <a:r>
              <a:rPr lang="ru-RU" altLang="uk-UA" sz="2000"/>
              <a:t> (АОП)  – це парадигма побудови гнучких до змін програмних систем шляхом додавання нових аспектів (функцій), що забезпечують:</a:t>
            </a:r>
          </a:p>
          <a:p>
            <a:pPr lvl="1">
              <a:buFont typeface="Wingdings" pitchFamily="2" charset="2"/>
              <a:buChar char="v"/>
            </a:pPr>
            <a:r>
              <a:rPr lang="uk-UA" altLang="uk-UA" sz="2000">
                <a:solidFill>
                  <a:srgbClr val="000099"/>
                </a:solidFill>
              </a:rPr>
              <a:t>наскрізну функціональність</a:t>
            </a:r>
            <a:endParaRPr lang="ru-RU" altLang="uk-UA" sz="2000">
              <a:solidFill>
                <a:srgbClr val="000099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ru-RU" altLang="uk-UA" sz="2000">
                <a:solidFill>
                  <a:srgbClr val="000099"/>
                </a:solidFill>
              </a:rPr>
              <a:t>безпеку, </a:t>
            </a:r>
          </a:p>
          <a:p>
            <a:pPr lvl="1">
              <a:buFont typeface="Wingdings" pitchFamily="2" charset="2"/>
              <a:buChar char="v"/>
            </a:pPr>
            <a:r>
              <a:rPr lang="ru-RU" altLang="uk-UA" sz="2000">
                <a:solidFill>
                  <a:srgbClr val="000099"/>
                </a:solidFill>
              </a:rPr>
              <a:t>взаємодію компонентів з іншим середовищем,</a:t>
            </a:r>
          </a:p>
          <a:p>
            <a:pPr lvl="1">
              <a:buFont typeface="Wingdings" pitchFamily="2" charset="2"/>
              <a:buChar char="v"/>
            </a:pPr>
            <a:r>
              <a:rPr lang="ru-RU" altLang="uk-UA" sz="2000">
                <a:solidFill>
                  <a:srgbClr val="000099"/>
                </a:solidFill>
              </a:rPr>
              <a:t>синхронізацію одночасного доступу частин ПС до даних,</a:t>
            </a:r>
          </a:p>
          <a:p>
            <a:pPr lvl="1">
              <a:buFont typeface="Wingdings" pitchFamily="2" charset="2"/>
              <a:buChar char="v"/>
            </a:pPr>
            <a:r>
              <a:rPr lang="ru-RU" altLang="uk-UA" sz="2000">
                <a:solidFill>
                  <a:srgbClr val="000099"/>
                </a:solidFill>
              </a:rPr>
              <a:t>виклик нових компонентів із загальносистемних середовищ</a:t>
            </a:r>
            <a:r>
              <a:rPr lang="ru-RU" altLang="uk-UA" sz="2000"/>
              <a:t>.</a:t>
            </a:r>
          </a:p>
          <a:p>
            <a:endParaRPr lang="ru-RU" altLang="uk-UA" sz="2000"/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2679700" y="-107950"/>
            <a:ext cx="3605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Визначення АОП</a:t>
            </a:r>
            <a:endParaRPr lang="ru-RU" altLang="uk-UA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908175" y="0"/>
            <a:ext cx="579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ko-KR" sz="3200" b="1">
                <a:solidFill>
                  <a:schemeClr val="bg1"/>
                </a:solidFill>
              </a:rPr>
              <a:t>Приклад роботи phpAspect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39750" y="981075"/>
            <a:ext cx="8137525" cy="5548313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en-US" altLang="uk-UA" sz="1800">
                <a:solidFill>
                  <a:srgbClr val="000099"/>
                </a:solidFill>
              </a:rPr>
              <a:t>before() : traceSay{  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en-US" altLang="uk-UA" sz="1800">
                <a:solidFill>
                  <a:srgbClr val="000099"/>
                </a:solidFill>
              </a:rPr>
              <a:t>              echo "Before a saying of " .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en-US" altLang="uk-UA" sz="1800">
                <a:solidFill>
                  <a:srgbClr val="000099"/>
                </a:solidFill>
              </a:rPr>
              <a:t>              get_class($thisJoinPoint -&gt;getTarget()).       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en-US" altLang="uk-UA" sz="1800">
                <a:solidFill>
                  <a:srgbClr val="000099"/>
                </a:solidFill>
              </a:rPr>
              <a:t> </a:t>
            </a:r>
            <a:r>
              <a:rPr lang="uk-UA" altLang="uk-UA" sz="1800">
                <a:solidFill>
                  <a:srgbClr val="000099"/>
                </a:solidFill>
              </a:rPr>
              <a:t>     </a:t>
            </a:r>
            <a:r>
              <a:rPr lang="en-US" altLang="uk-UA" sz="1800">
                <a:solidFill>
                  <a:srgbClr val="000099"/>
                </a:solidFill>
              </a:rPr>
              <a:t>        "\n";       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en-US" altLang="uk-UA" sz="1800">
                <a:solidFill>
                  <a:srgbClr val="000099"/>
                </a:solidFill>
              </a:rPr>
              <a:t> }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en-US" altLang="uk-UA" sz="1800">
                <a:solidFill>
                  <a:srgbClr val="000099"/>
                </a:solidFill>
              </a:rPr>
              <a:t>around() : traceSay{ 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en-US" altLang="uk-UA" sz="1800">
                <a:solidFill>
                  <a:srgbClr val="000099"/>
                </a:solidFill>
              </a:rPr>
              <a:t>               echo "Around a saying of  " .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en-US" altLang="uk-UA" sz="1800">
                <a:solidFill>
                  <a:srgbClr val="000099"/>
                </a:solidFill>
              </a:rPr>
              <a:t>                get_class($thisJoinPoint -&gt;getTarget()).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uk-UA" altLang="uk-UA" sz="1800">
                <a:solidFill>
                  <a:srgbClr val="000099"/>
                </a:solidFill>
              </a:rPr>
              <a:t>                </a:t>
            </a:r>
            <a:r>
              <a:rPr lang="en-US" altLang="uk-UA" sz="1800">
                <a:solidFill>
                  <a:srgbClr val="000099"/>
                </a:solidFill>
              </a:rPr>
              <a:t>"\n";    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uk-UA" altLang="uk-UA" sz="1800">
                <a:solidFill>
                  <a:srgbClr val="000099"/>
                </a:solidFill>
              </a:rPr>
              <a:t>                </a:t>
            </a:r>
            <a:r>
              <a:rPr lang="en-US" altLang="uk-UA" sz="1800">
                <a:solidFill>
                  <a:srgbClr val="000099"/>
                </a:solidFill>
              </a:rPr>
              <a:t>$res = proceed(); 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uk-UA" altLang="uk-UA" sz="1800">
                <a:solidFill>
                  <a:srgbClr val="000099"/>
                </a:solidFill>
              </a:rPr>
              <a:t>  </a:t>
            </a:r>
            <a:r>
              <a:rPr lang="en-US" altLang="uk-UA" sz="1800">
                <a:solidFill>
                  <a:srgbClr val="000099"/>
                </a:solidFill>
              </a:rPr>
              <a:t>               echo "\nend around\n"; 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uk-UA" altLang="uk-UA" sz="1800">
                <a:solidFill>
                  <a:srgbClr val="000099"/>
                </a:solidFill>
              </a:rPr>
              <a:t>   </a:t>
            </a:r>
            <a:r>
              <a:rPr lang="en-US" altLang="uk-UA" sz="1800">
                <a:solidFill>
                  <a:srgbClr val="000099"/>
                </a:solidFill>
              </a:rPr>
              <a:t>              return $res; 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en-US" altLang="uk-UA" sz="1800">
                <a:solidFill>
                  <a:srgbClr val="000099"/>
                </a:solidFill>
              </a:rPr>
              <a:t>       }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en-US" altLang="uk-UA" sz="1800">
                <a:solidFill>
                  <a:srgbClr val="000099"/>
                </a:solidFill>
              </a:rPr>
              <a:t>        after() : traceSay{     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uk-UA" altLang="uk-UA" sz="1800">
                <a:solidFill>
                  <a:srgbClr val="000099"/>
                </a:solidFill>
              </a:rPr>
              <a:t>  </a:t>
            </a:r>
            <a:r>
              <a:rPr lang="en-US" altLang="uk-UA" sz="1800">
                <a:solidFill>
                  <a:srgbClr val="000099"/>
                </a:solidFill>
              </a:rPr>
              <a:t>           echo "After a saying of " .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en-US" altLang="uk-UA" sz="1800">
                <a:solidFill>
                  <a:srgbClr val="000099"/>
                </a:solidFill>
              </a:rPr>
              <a:t>             get_class($thisJoinPoint -&gt;getTarget()).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uk-UA" altLang="uk-UA" sz="1800">
                <a:solidFill>
                  <a:srgbClr val="000099"/>
                </a:solidFill>
              </a:rPr>
              <a:t>    </a:t>
            </a:r>
            <a:r>
              <a:rPr lang="en-US" altLang="uk-UA" sz="1800">
                <a:solidFill>
                  <a:srgbClr val="000099"/>
                </a:solidFill>
              </a:rPr>
              <a:t>        "\n";       </a:t>
            </a:r>
            <a:endParaRPr lang="uk-UA" altLang="uk-UA" sz="1800">
              <a:solidFill>
                <a:srgbClr val="000099"/>
              </a:solidFill>
            </a:endParaRPr>
          </a:p>
          <a:p>
            <a:r>
              <a:rPr lang="uk-UA" altLang="uk-UA" sz="1800">
                <a:solidFill>
                  <a:srgbClr val="000099"/>
                </a:solidFill>
              </a:rPr>
              <a:t>   </a:t>
            </a:r>
            <a:r>
              <a:rPr lang="en-US" altLang="uk-UA" sz="1800">
                <a:solidFill>
                  <a:srgbClr val="000099"/>
                </a:solidFill>
              </a:rPr>
              <a:t> </a:t>
            </a:r>
            <a:r>
              <a:rPr lang="ru-RU" altLang="uk-UA" sz="1800">
                <a:solidFill>
                  <a:srgbClr val="000099"/>
                </a:solidFill>
              </a:rPr>
              <a:t>}</a:t>
            </a:r>
          </a:p>
          <a:p>
            <a:r>
              <a:rPr lang="ru-RU" altLang="uk-UA" sz="1800">
                <a:solidFill>
                  <a:srgbClr val="000099"/>
                </a:solidFill>
              </a:rPr>
              <a:t>}</a:t>
            </a:r>
          </a:p>
          <a:p>
            <a:r>
              <a:rPr lang="ru-RU" altLang="uk-UA" sz="1800">
                <a:solidFill>
                  <a:srgbClr val="000099"/>
                </a:solidFill>
              </a:rPr>
              <a:t>?&gt;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908175" y="0"/>
            <a:ext cx="579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altLang="ko-KR" sz="3200" b="1">
                <a:solidFill>
                  <a:schemeClr val="bg1"/>
                </a:solidFill>
              </a:rPr>
              <a:t>Приклад роботи phpAspect 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1116013" y="1196975"/>
            <a:ext cx="7345362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ru-RU" altLang="uk-UA" sz="2000"/>
              <a:t>3. Вплетемо аспекти в код, виконавши команду: </a:t>
            </a:r>
          </a:p>
          <a:p>
            <a:pPr algn="ctr"/>
            <a:r>
              <a:rPr lang="ru-RU" altLang="uk-UA" sz="2000">
                <a:solidFill>
                  <a:srgbClr val="000099"/>
                </a:solidFill>
              </a:rPr>
              <a:t>$ php phpaspect.php hello/src hello/src hello/bin </a:t>
            </a:r>
            <a:r>
              <a:rPr lang="en-US" altLang="uk-UA" sz="2000"/>
              <a:t> </a:t>
            </a:r>
            <a:endParaRPr lang="ru-RU" altLang="uk-UA" sz="2000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1619250" y="2997200"/>
            <a:ext cx="4562475" cy="22352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uk-UA" sz="2000" dirty="0">
                <a:solidFill>
                  <a:srgbClr val="000099"/>
                </a:solidFill>
              </a:rPr>
              <a:t>$ </a:t>
            </a:r>
            <a:r>
              <a:rPr lang="en-US" altLang="uk-UA" sz="2000" dirty="0" err="1">
                <a:solidFill>
                  <a:srgbClr val="000099"/>
                </a:solidFill>
              </a:rPr>
              <a:t>php</a:t>
            </a:r>
            <a:r>
              <a:rPr lang="en-US" altLang="uk-UA" sz="2000" dirty="0">
                <a:solidFill>
                  <a:srgbClr val="000099"/>
                </a:solidFill>
              </a:rPr>
              <a:t> hello/bin/</a:t>
            </a:r>
            <a:r>
              <a:rPr lang="en-US" altLang="uk-UA" sz="2000" dirty="0" err="1">
                <a:solidFill>
                  <a:srgbClr val="000099"/>
                </a:solidFill>
              </a:rPr>
              <a:t>hello.php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After a construction of </a:t>
            </a:r>
            <a:r>
              <a:rPr lang="en-US" altLang="uk-UA" sz="2000" dirty="0" err="1">
                <a:solidFill>
                  <a:srgbClr val="000099"/>
                </a:solidFill>
              </a:rPr>
              <a:t>HelloWorld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Before a saying of </a:t>
            </a:r>
            <a:r>
              <a:rPr lang="en-US" altLang="uk-UA" sz="2000" dirty="0" err="1">
                <a:solidFill>
                  <a:srgbClr val="000099"/>
                </a:solidFill>
              </a:rPr>
              <a:t>HelloWorld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Around a saying of  </a:t>
            </a:r>
            <a:r>
              <a:rPr lang="en-US" altLang="uk-UA" sz="2000" dirty="0" err="1">
                <a:solidFill>
                  <a:srgbClr val="000099"/>
                </a:solidFill>
              </a:rPr>
              <a:t>HelloWorld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Hello!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end around</a:t>
            </a:r>
            <a:endParaRPr lang="uk-UA" altLang="uk-UA" sz="2000" dirty="0">
              <a:solidFill>
                <a:srgbClr val="000099"/>
              </a:solidFill>
            </a:endParaRPr>
          </a:p>
          <a:p>
            <a:r>
              <a:rPr lang="en-US" altLang="uk-UA" sz="2000" dirty="0">
                <a:solidFill>
                  <a:srgbClr val="000099"/>
                </a:solidFill>
              </a:rPr>
              <a:t>After a saying of </a:t>
            </a:r>
            <a:r>
              <a:rPr lang="en-US" altLang="uk-UA" sz="2000" dirty="0" err="1">
                <a:solidFill>
                  <a:srgbClr val="000099"/>
                </a:solidFill>
              </a:rPr>
              <a:t>HelloWorld</a:t>
            </a:r>
            <a:r>
              <a:rPr lang="ru-RU" altLang="uk-UA" sz="2000" dirty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1258888" y="2133600"/>
            <a:ext cx="6219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2000"/>
              <a:t>4. Виконаємо сплетений код з директорії hello/bin :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/>
          </p:cNvSpPr>
          <p:nvPr/>
        </p:nvSpPr>
        <p:spPr bwMode="auto">
          <a:xfrm>
            <a:off x="468313" y="1412875"/>
            <a:ext cx="856773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AspectC++.</a:t>
            </a:r>
            <a:r>
              <a:rPr lang="ru-RU" altLang="uk-UA" sz="2000">
                <a:cs typeface="Times New Roman" pitchFamily="18" charset="0"/>
              </a:rPr>
              <a:t> Це аспектно-орієнтоване розширення мови </a:t>
            </a:r>
            <a:r>
              <a:rPr lang="en-US" altLang="uk-UA" sz="2000">
                <a:cs typeface="Times New Roman" pitchFamily="18" charset="0"/>
              </a:rPr>
              <a:t>C</a:t>
            </a:r>
            <a:r>
              <a:rPr lang="ru-RU" altLang="uk-UA" sz="2000">
                <a:cs typeface="Times New Roman" pitchFamily="18" charset="0"/>
              </a:rPr>
              <a:t>++.</a:t>
            </a: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AspectR</a:t>
            </a:r>
            <a:r>
              <a:rPr lang="ru-RU" altLang="uk-UA" sz="2000">
                <a:cs typeface="Times New Roman" pitchFamily="18" charset="0"/>
              </a:rPr>
              <a:t>. Система аспектно-орієнтованого програмування на основі мови Ruby, яка дозволяє в класах обертати код навколо існуючих методів. </a:t>
            </a: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AspectS</a:t>
            </a:r>
            <a:r>
              <a:rPr lang="ru-RU" altLang="uk-UA" sz="2000">
                <a:cs typeface="Times New Roman" pitchFamily="18" charset="0"/>
              </a:rPr>
              <a:t>. Це один з перших прототипів, який дає можливість аспектно-орієнтованого програмування в середовищі Squeak/Smalltalk.</a:t>
            </a: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Apostle</a:t>
            </a:r>
            <a:r>
              <a:rPr lang="ru-RU" altLang="uk-UA" sz="2000">
                <a:cs typeface="Times New Roman" pitchFamily="18" charset="0"/>
              </a:rPr>
              <a:t> система близька до AspectJ, яка є АОП розширенням мови Smalltalk.</a:t>
            </a: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AspectC</a:t>
            </a:r>
            <a:r>
              <a:rPr lang="ru-RU" altLang="uk-UA" sz="2000">
                <a:cs typeface="Times New Roman" pitchFamily="18" charset="0"/>
              </a:rPr>
              <a:t>. Просте АОП розширення мови С, схоже на AspectJ.</a:t>
            </a: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AspectC#</a:t>
            </a:r>
            <a:r>
              <a:rPr lang="ru-RU" altLang="uk-UA" sz="2000">
                <a:cs typeface="Times New Roman" pitchFamily="18" charset="0"/>
              </a:rPr>
              <a:t> реалізація, що додає підтримку аспектів до мови C#.</a:t>
            </a: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uk-UA" altLang="uk-UA" sz="2000">
              <a:cs typeface="Times New Roman" pitchFamily="18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113088" y="3175"/>
            <a:ext cx="2751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uk-UA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Реалізації АОП </a:t>
            </a:r>
            <a:endParaRPr lang="uk-UA" altLang="uk-UA" sz="28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306388" y="981075"/>
            <a:ext cx="85677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Caesar</a:t>
            </a:r>
            <a:r>
              <a:rPr lang="ru-RU" altLang="uk-UA" sz="2000">
                <a:latin typeface="Times New Roman" pitchFamily="18" charset="0"/>
                <a:cs typeface="Times New Roman" pitchFamily="18" charset="0"/>
              </a:rPr>
              <a:t>. Аспектно-орієнтована мова програмування, яка фокусується на  багатосторонньому підході до декомпозиції і повторному використанні аспектного коду.</a:t>
            </a:r>
            <a:endParaRPr lang="uk-UA" altLang="uk-UA" sz="20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DemeterJ та DJ. </a:t>
            </a:r>
            <a:r>
              <a:rPr lang="ru-RU" altLang="uk-UA" sz="2000">
                <a:latin typeface="Times New Roman" pitchFamily="18" charset="0"/>
                <a:cs typeface="Times New Roman" pitchFamily="18" charset="0"/>
              </a:rPr>
              <a:t>Робляться кроки у бік структурної інкапсуляції наскрізної  функціональності.</a:t>
            </a:r>
            <a:endParaRPr lang="uk-UA" altLang="uk-UA" sz="20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Hyper/J</a:t>
            </a:r>
            <a:r>
              <a:rPr lang="ru-RU" altLang="uk-UA" sz="2000">
                <a:latin typeface="Times New Roman" pitchFamily="18" charset="0"/>
                <a:cs typeface="Times New Roman" pitchFamily="18" charset="0"/>
              </a:rPr>
              <a:t>. Надає підтримку "багатовимірного" розподілу і інтеграції концепцій для стандартної java -платформи.</a:t>
            </a:r>
            <a:endParaRPr lang="uk-UA" altLang="uk-UA" sz="20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JAC.</a:t>
            </a:r>
            <a:r>
              <a:rPr lang="ru-RU" altLang="uk-UA" sz="2000">
                <a:latin typeface="Times New Roman" pitchFamily="18" charset="0"/>
                <a:cs typeface="Times New Roman" pitchFamily="18" charset="0"/>
              </a:rPr>
              <a:t> Є основою, написаною на мові Java, для створення розподілених аспектно-орієнтованих програмних систем.</a:t>
            </a:r>
            <a:endParaRPr lang="uk-UA" altLang="uk-UA" sz="20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JMangler</a:t>
            </a:r>
            <a:r>
              <a:rPr lang="ru-RU" altLang="uk-UA" sz="2000">
                <a:latin typeface="Times New Roman" pitchFamily="18" charset="0"/>
                <a:cs typeface="Times New Roman" pitchFamily="18" charset="0"/>
              </a:rPr>
              <a:t>. Є каркас на мові Java для перетворення програм на етапі завантаження, з підтримкою безконфліктної композиції з незалежної один від одного розроблених аспектів (що реалізовуються у вигляді перетворюючих компонентів системи JMangler). Також є можливість інтеграції аспектів в базові класи Java .</a:t>
            </a:r>
            <a:endParaRPr lang="uk-UA" altLang="uk-UA" sz="20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MixJuice</a:t>
            </a:r>
            <a:r>
              <a:rPr lang="ru-RU" altLang="uk-UA" sz="2000">
                <a:latin typeface="Times New Roman" pitchFamily="18" charset="0"/>
                <a:cs typeface="Times New Roman" pitchFamily="18" charset="0"/>
              </a:rPr>
              <a:t> це розширення мови Java, що базується на механізмі  пошуку відмінностей в модулях. </a:t>
            </a:r>
            <a:endParaRPr lang="uk-UA" altLang="uk-UA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3113088" y="3175"/>
            <a:ext cx="2751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uk-UA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Реалізації АОП </a:t>
            </a:r>
            <a:endParaRPr lang="uk-UA" altLang="uk-UA" sz="28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468313" y="1125538"/>
            <a:ext cx="8567737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MozartProgramming System</a:t>
            </a:r>
            <a:r>
              <a:rPr lang="ru-RU" altLang="uk-UA" sz="2000">
                <a:cs typeface="Times New Roman" pitchFamily="18" charset="0"/>
              </a:rPr>
              <a:t> це розширена платформа для розробки "розумних і інтелектуальних" розподілених застосувань.</a:t>
            </a: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PROSE</a:t>
            </a:r>
            <a:r>
              <a:rPr lang="ru-RU" altLang="uk-UA" sz="2000">
                <a:cs typeface="Times New Roman" pitchFamily="18" charset="0"/>
              </a:rPr>
              <a:t> - аспектно-орієнтована платформа, що базується на віртуальній машині Java, і що дозволяє динамічне вбудовування і вичленення аспектного коду.</a:t>
            </a: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Pythius</a:t>
            </a:r>
            <a:r>
              <a:rPr lang="ru-RU" altLang="uk-UA" sz="2000">
                <a:cs typeface="Times New Roman" pitchFamily="18" charset="0"/>
              </a:rPr>
              <a:t> проект з відкритим початковим кодом, що додає принципи АОП до мови Python.</a:t>
            </a: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SmartTools</a:t>
            </a:r>
            <a:r>
              <a:rPr lang="ru-RU" altLang="uk-UA" sz="2000">
                <a:cs typeface="Times New Roman" pitchFamily="18" charset="0"/>
              </a:rPr>
              <a:t> - аспектно і XML орієнтований генератор семантичних каркасів.</a:t>
            </a: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UMLAUT</a:t>
            </a:r>
            <a:r>
              <a:rPr lang="ru-RU" altLang="uk-UA" sz="2000">
                <a:cs typeface="Times New Roman" pitchFamily="18" charset="0"/>
              </a:rPr>
              <a:t> є системою, яка дозволяє вбудовувати багатовимірні високорівневі UML проектні моделі  в моделі відповідні для кожного конкретного випадку реалізації.</a:t>
            </a:r>
            <a:endParaRPr lang="uk-UA" altLang="uk-UA" sz="200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altLang="uk-UA" sz="2000">
                <a:solidFill>
                  <a:srgbClr val="000099"/>
                </a:solidFill>
                <a:cs typeface="Times New Roman" pitchFamily="18" charset="0"/>
              </a:rPr>
              <a:t>Weave.NET</a:t>
            </a:r>
            <a:r>
              <a:rPr lang="ru-RU" altLang="uk-UA" sz="2000">
                <a:cs typeface="Times New Roman" pitchFamily="18" charset="0"/>
              </a:rPr>
              <a:t> проект, спрямований на дослідження механізму підтримки АОП без прив'язки до конкретної мови програмування усередині компонентної моделі .NET Framework.</a:t>
            </a:r>
            <a:endParaRPr lang="uk-UA" altLang="uk-UA" sz="2000">
              <a:cs typeface="Times New Roman" pitchFamily="18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113088" y="3175"/>
            <a:ext cx="2751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uk-UA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Реалізації АОП </a:t>
            </a:r>
            <a:endParaRPr lang="uk-UA" altLang="uk-UA" sz="28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50825" y="1212850"/>
            <a:ext cx="48260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 sz="2000"/>
              <a:t>1. Декомпозиція функціональних задач із умовою багаторазового застосування модулів і виділених аспектів виконання (паралельно, синхронно тощо).</a:t>
            </a:r>
          </a:p>
          <a:p>
            <a:r>
              <a:rPr lang="ru-RU" altLang="uk-UA" sz="2000"/>
              <a:t>2. Аналіз мов специфікації аспектів для опису виділених аспектів й інших задач предметної області</a:t>
            </a:r>
          </a:p>
          <a:p>
            <a:r>
              <a:rPr lang="ru-RU" altLang="uk-UA" sz="2000"/>
              <a:t>3. Визначення точок вбудовування аспектів у компоненти й формування посилань і зв'язків з іншими елементами предметної області</a:t>
            </a:r>
          </a:p>
          <a:p>
            <a:r>
              <a:rPr lang="ru-RU" altLang="uk-UA" sz="2000"/>
              <a:t>4. Розроблення фільтрів для їх подання на боці сервера в цілях керування відповідно заданими аспектами.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187450" y="0"/>
            <a:ext cx="724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2800" b="1">
                <a:solidFill>
                  <a:schemeClr val="bg1"/>
                </a:solidFill>
              </a:rPr>
              <a:t>Технологія розробки ПС методами АОП</a:t>
            </a:r>
          </a:p>
        </p:txBody>
      </p:sp>
      <p:pic>
        <p:nvPicPr>
          <p:cNvPr id="47108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052513"/>
            <a:ext cx="3484563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Line 5"/>
          <p:cNvSpPr>
            <a:spLocks noChangeShapeType="1"/>
          </p:cNvSpPr>
          <p:nvPr/>
        </p:nvSpPr>
        <p:spPr bwMode="auto">
          <a:xfrm flipV="1">
            <a:off x="4500563" y="1341438"/>
            <a:ext cx="7191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flipV="1">
            <a:off x="4284663" y="4292600"/>
            <a:ext cx="1008062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4643438" y="3213100"/>
            <a:ext cx="5048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4716463" y="2420938"/>
            <a:ext cx="4318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50825" y="1125538"/>
            <a:ext cx="48260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 sz="2000"/>
              <a:t>5. Визначення механізмів композиції (викликів процедур, методів, зчеплень) функціональних модулів, КПВ й аспектів у точках їхнього з'єднання, як фрагментів керування виконанням або звертання із цих точок до інших модулів.</a:t>
            </a:r>
          </a:p>
          <a:p>
            <a:r>
              <a:rPr lang="ru-RU" altLang="uk-UA" sz="2000"/>
              <a:t>6. Створення об'єктної або компонентної моделі, доповнення її вхідними й вихідними фільтрами повідомлень, що посилають об'єктам повідомлення з завданням виконання методів або аспектів.</a:t>
            </a:r>
          </a:p>
          <a:p>
            <a:r>
              <a:rPr lang="ru-RU" altLang="uk-UA" sz="2000"/>
              <a:t>7. Компіляція, спільне налагодження модулів і аспектів, після чого композиція їх у готовий програмний продукт.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87450" y="0"/>
            <a:ext cx="724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2800" b="1">
                <a:solidFill>
                  <a:schemeClr val="bg1"/>
                </a:solidFill>
              </a:rPr>
              <a:t>Технологія розробки ПС методами АОП</a:t>
            </a:r>
          </a:p>
        </p:txBody>
      </p:sp>
      <p:pic>
        <p:nvPicPr>
          <p:cNvPr id="48132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052513"/>
            <a:ext cx="3484562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 flipV="1">
            <a:off x="4427538" y="5229225"/>
            <a:ext cx="6492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79388" y="1268413"/>
            <a:ext cx="896461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altLang="uk-UA" sz="2000"/>
              <a:t>Поліпшення декомпозиції системи на окремі модулі: АОП дозволяє інкапсулювати функціональність, яка не може бути представлена у вигляді окремої процедури або компонента. </a:t>
            </a:r>
          </a:p>
          <a:p>
            <a:pPr marL="342900" indent="-342900">
              <a:buFontTx/>
              <a:buAutoNum type="arabicPeriod"/>
            </a:pPr>
            <a:r>
              <a:rPr lang="ru-RU" altLang="uk-UA" sz="2000"/>
              <a:t>АОП дозволяє реалізувати кожну вимогу окремо з мінімальним зв'язуванням, в результаті виходить модуль, що містить цю вимогу до системи без зовнішніх зайвих залежностей, навіть якщо ця вимога - крізна функціональність. При такій реалізації модулі містять мінімальну кількість дубльованого коду. Оскільки кожна вимога реалізується окремо, це дозволяє уникнути заплутаного коду. В результаті виходить система, яку легше розуміти і підтримувати.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619250" y="0"/>
            <a:ext cx="601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3200" b="1">
                <a:solidFill>
                  <a:schemeClr val="bg1"/>
                </a:solidFill>
              </a:rPr>
              <a:t>Переваги використання АОП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79388" y="1096963"/>
            <a:ext cx="8964612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ru-RU" altLang="uk-UA" sz="2000"/>
              <a:t>Спрощення супроводу програмної системи і внесення до неї змін: Оскільки можуть існувати модулі, на які можуть впливати аспекти, стає досить легко додавати нову функціональність шляхом створення нових аспектів. </a:t>
            </a:r>
          </a:p>
          <a:p>
            <a:pPr marL="342900" indent="-342900">
              <a:buFontTx/>
              <a:buAutoNum type="arabicPeriod" startAt="3"/>
            </a:pPr>
            <a:r>
              <a:rPr lang="ru-RU" altLang="uk-UA" sz="2000"/>
              <a:t>Якщо додається новий модуль в систему, то існуючі аспекти починають впливати і на нього без додаткових зусиль. </a:t>
            </a:r>
          </a:p>
          <a:p>
            <a:pPr marL="342900" indent="-342900">
              <a:buFontTx/>
              <a:buAutoNum type="arabicPeriod" startAt="3"/>
            </a:pPr>
            <a:r>
              <a:rPr lang="ru-RU" altLang="uk-UA" sz="2000"/>
              <a:t>При використанні АОП системний архітектор може відкласти рішення, що стосуються потенційно можливих вимог, оскільки згодом ці рішення зможуть бути реалізовані як окремі аспекти, що не торкнеться існуючої функціональності.</a:t>
            </a:r>
          </a:p>
          <a:p>
            <a:pPr marL="342900" indent="-342900">
              <a:buFontTx/>
              <a:buAutoNum type="arabicPeriod" startAt="3"/>
            </a:pPr>
            <a:r>
              <a:rPr lang="ru-RU" altLang="uk-UA" sz="2000"/>
              <a:t>Поява можливостей повторного використання коду, що реалізовує наскрізну функціональність, виходить з того, що при використанні АОП наскрізна функціональність може бути реалізована у вигляді аспектів і у вигляді слабозв'язаних модулів.</a:t>
            </a:r>
          </a:p>
          <a:p>
            <a:pPr marL="342900" indent="-342900" eaLnBrk="0" hangingPunct="0">
              <a:buFontTx/>
              <a:buAutoNum type="arabicPeriod" startAt="3"/>
            </a:pPr>
            <a:endParaRPr lang="ru-RU" altLang="uk-UA" sz="200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619250" y="0"/>
            <a:ext cx="601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3200" b="1">
                <a:solidFill>
                  <a:schemeClr val="bg1"/>
                </a:solidFill>
              </a:rPr>
              <a:t>Переваги використання АОП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95288" y="981075"/>
            <a:ext cx="8748712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altLang="uk-UA" sz="2000"/>
              <a:t>Не повністю пропрацювала методологія АОП-розробки програм. В даний момент закінчений компілятор тільки для декількох мов, що обмежує застосування цієї технології. З іншого боку, реалізація концепцій АОП тільки на рівні мовних розширень представляється неповною і неефективною. Перспективнішим варто рахувати проникнення самих базових ідей АОП і використання їх на різних рівнях засобів розробки - мов С++, Pascal), платформ (.NET, Java), і технологій (COM, CORBA і так далі), по аналогії із вже традиційним використанням ООП.</a:t>
            </a:r>
          </a:p>
          <a:p>
            <a:pPr marL="342900" indent="-342900">
              <a:buFontTx/>
              <a:buAutoNum type="arabicPeriod"/>
            </a:pPr>
            <a:r>
              <a:rPr lang="ru-RU" altLang="uk-UA" sz="2000"/>
              <a:t>Недостатньо якісна реалізація розширень мов. Нині існуючі реалізації АОП-розширень для різних мов і платформ розрізняються по своїх можливостях, але можна виділити загальні риси: кожна реалізація АОП повинна надати механізм опису логіки наскрізної  функціональності і механізм опису точок програми, в яких ця логіка застосовуватиметься. </a:t>
            </a:r>
          </a:p>
          <a:p>
            <a:pPr marL="342900" indent="-342900">
              <a:buFontTx/>
              <a:buAutoNum type="arabicPeriod"/>
            </a:pPr>
            <a:r>
              <a:rPr lang="ru-RU" altLang="uk-UA" sz="2000"/>
              <a:t>Не повністю досліджені випадки, коли аспекти зручно і доцільно було б застосувати.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835150" y="0"/>
            <a:ext cx="533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2800" b="1">
                <a:solidFill>
                  <a:schemeClr val="bg1"/>
                </a:solidFill>
              </a:rPr>
              <a:t>Недоліки аспектного підходу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1412875"/>
            <a:ext cx="86423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 sz="2000" b="1"/>
              <a:t>Аспект</a:t>
            </a:r>
            <a:r>
              <a:rPr lang="ru-RU" altLang="uk-UA" sz="2000"/>
              <a:t> – це блок коду, що інкапсулює наскрізну поведінку у складі класів та модулів, що повторно використовуються.</a:t>
            </a:r>
          </a:p>
          <a:p>
            <a:endParaRPr lang="ru-RU" altLang="uk-UA" sz="2000"/>
          </a:p>
          <a:p>
            <a:pPr algn="ctr"/>
            <a:r>
              <a:rPr lang="ru-RU" altLang="uk-UA" sz="2000" b="1"/>
              <a:t>Аспектом може бути:</a:t>
            </a:r>
          </a:p>
          <a:p>
            <a:endParaRPr lang="ru-RU" altLang="uk-UA" sz="2000" b="1"/>
          </a:p>
          <a:p>
            <a:pPr lvl="1">
              <a:buFont typeface="Wingdings" pitchFamily="2" charset="2"/>
              <a:buChar char="v"/>
            </a:pPr>
            <a:r>
              <a:rPr lang="ru-RU" altLang="uk-UA" sz="2000"/>
              <a:t> </a:t>
            </a:r>
            <a:r>
              <a:rPr lang="ru-RU" altLang="uk-UA" sz="2000">
                <a:solidFill>
                  <a:srgbClr val="000099"/>
                </a:solidFill>
              </a:rPr>
              <a:t>компонент повторного використання, </a:t>
            </a:r>
          </a:p>
          <a:p>
            <a:pPr lvl="1">
              <a:buFont typeface="Wingdings" pitchFamily="2" charset="2"/>
              <a:buChar char="v"/>
            </a:pPr>
            <a:r>
              <a:rPr lang="ru-RU" altLang="uk-UA" sz="2000">
                <a:solidFill>
                  <a:srgbClr val="000099"/>
                </a:solidFill>
              </a:rPr>
              <a:t> фрагмент програми, що реалізує концепцію взаємодії   </a:t>
            </a:r>
          </a:p>
          <a:p>
            <a:pPr lvl="1">
              <a:buFont typeface="Wingdings" pitchFamily="2" charset="2"/>
              <a:buNone/>
            </a:pPr>
            <a:r>
              <a:rPr lang="ru-RU" altLang="uk-UA" sz="2000">
                <a:solidFill>
                  <a:srgbClr val="000099"/>
                </a:solidFill>
              </a:rPr>
              <a:t>     компонентів у середовищі, захисту даних.</a:t>
            </a:r>
            <a:br>
              <a:rPr lang="ru-RU" altLang="uk-UA" sz="2000">
                <a:solidFill>
                  <a:srgbClr val="000099"/>
                </a:solidFill>
              </a:rPr>
            </a:br>
            <a:endParaRPr lang="ru-RU" altLang="uk-UA" sz="2000">
              <a:solidFill>
                <a:srgbClr val="000099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679700" y="-107950"/>
            <a:ext cx="350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Поняття аспекта</a:t>
            </a:r>
            <a:endParaRPr lang="ru-RU" altLang="uk-UA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95288" y="1401763"/>
            <a:ext cx="8748712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 startAt="4"/>
            </a:pPr>
            <a:r>
              <a:rPr lang="ru-RU" altLang="uk-UA" sz="2000"/>
              <a:t>Кожна реалізація по-своєму визначає види точок зв'язування, в яких можна застосувати аспект, а також вирішує питання їх опису, що утрудняє розуміння і використання загальних принципів АОП.</a:t>
            </a:r>
          </a:p>
          <a:p>
            <a:pPr marL="342900" indent="-342900">
              <a:buFontTx/>
              <a:buAutoNum type="arabicPeriod" startAt="4"/>
            </a:pPr>
            <a:r>
              <a:rPr lang="ru-RU" altLang="uk-UA" sz="2000"/>
              <a:t>Недостатньо пропрацював механізм прив'язки аспектів до компонент. У поширених нині АОП-реалізаціях точки зв'язування описуються в термінах програмних конструкцій - класів, методів, полів класу. При цьому виходить тісний зв'язок між аспектом і компонентом, до якого він застосовується. Логіка прив'язки аспекту до цієї точки коду виражена неявно і цілком визначається програмною конструкцією, в термінах якої побудований опис. </a:t>
            </a:r>
          </a:p>
          <a:p>
            <a:pPr marL="342900" indent="-342900">
              <a:buFontTx/>
              <a:buAutoNum type="arabicPeriod" startAt="4"/>
            </a:pPr>
            <a:r>
              <a:rPr lang="ru-RU" altLang="uk-UA" sz="2000"/>
              <a:t>Тісний зв'язок між аспектом і компонентом робить аспект залежним від компонента і при цьому порушується одна з основних ідей АОП - незалежність компонентів від застосовуваних до нього аспектів.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835150" y="0"/>
            <a:ext cx="533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uk-UA" sz="2800" b="1">
                <a:solidFill>
                  <a:schemeClr val="bg1"/>
                </a:solidFill>
              </a:rPr>
              <a:t>Недоліки аспектного підходу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50825" y="981075"/>
            <a:ext cx="8569325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uk-UA" sz="1600" dirty="0"/>
              <a:t>1. Лаврищева </a:t>
            </a:r>
            <a:r>
              <a:rPr lang="ru-RU" altLang="uk-UA" sz="1600" dirty="0" smtClean="0"/>
              <a:t>К</a:t>
            </a:r>
            <a:r>
              <a:rPr lang="en-US" altLang="uk-UA" sz="1600" dirty="0" smtClean="0"/>
              <a:t>.</a:t>
            </a:r>
            <a:r>
              <a:rPr lang="ru-RU" altLang="uk-UA" sz="1600" dirty="0" smtClean="0"/>
              <a:t> М</a:t>
            </a:r>
            <a:r>
              <a:rPr lang="en-US" altLang="uk-UA" sz="1600" dirty="0" smtClean="0"/>
              <a:t>.</a:t>
            </a:r>
            <a:r>
              <a:rPr lang="ru-RU" altLang="uk-UA" sz="1600" dirty="0" smtClean="0"/>
              <a:t> </a:t>
            </a:r>
            <a:r>
              <a:rPr lang="ru-RU" altLang="uk-UA" sz="1600" dirty="0" err="1" smtClean="0">
                <a:hlinkClick r:id="rId2"/>
              </a:rPr>
              <a:t>Програмна</a:t>
            </a:r>
            <a:r>
              <a:rPr lang="ru-RU" altLang="uk-UA" sz="1600" dirty="0" smtClean="0">
                <a:hlinkClick r:id="rId2"/>
              </a:rPr>
              <a:t> </a:t>
            </a:r>
            <a:r>
              <a:rPr lang="ru-RU" altLang="uk-UA" sz="1600" dirty="0" err="1" smtClean="0">
                <a:hlinkClick r:id="rId2"/>
              </a:rPr>
              <a:t>інженерія</a:t>
            </a:r>
            <a:r>
              <a:rPr lang="en-US" altLang="uk-UA" sz="1600" dirty="0" smtClean="0"/>
              <a:t>. </a:t>
            </a:r>
            <a:r>
              <a:rPr lang="ru-RU" altLang="uk-UA" sz="1600" dirty="0" err="1" smtClean="0">
                <a:hlinkClick r:id="rId2"/>
              </a:rPr>
              <a:t>Підручник</a:t>
            </a:r>
            <a:r>
              <a:rPr lang="ru-RU" altLang="uk-UA" sz="1600" dirty="0" smtClean="0">
                <a:hlinkClick r:id="rId2"/>
              </a:rPr>
              <a:t> </a:t>
            </a:r>
            <a:endParaRPr lang="ru-RU" altLang="uk-UA" sz="1600" dirty="0"/>
          </a:p>
          <a:p>
            <a:r>
              <a:rPr lang="ru-RU" altLang="uk-UA" sz="1600" dirty="0"/>
              <a:t>2. В.С. Яковина, Д.В. </a:t>
            </a:r>
            <a:r>
              <a:rPr lang="ru-RU" altLang="uk-UA" sz="1600" dirty="0" err="1"/>
              <a:t>Федасюк</a:t>
            </a:r>
            <a:r>
              <a:rPr lang="ru-RU" altLang="uk-UA" sz="1600" dirty="0"/>
              <a:t>, Н.М. </a:t>
            </a:r>
            <a:r>
              <a:rPr lang="ru-RU" altLang="uk-UA" sz="1600" dirty="0" err="1"/>
              <a:t>Мамроха</a:t>
            </a:r>
            <a:r>
              <a:rPr lang="ru-RU" altLang="uk-UA" sz="1600" dirty="0"/>
              <a:t>. </a:t>
            </a:r>
            <a:r>
              <a:rPr lang="ru-RU" altLang="uk-UA" sz="1600" dirty="0" err="1"/>
              <a:t>Аналіз</a:t>
            </a:r>
            <a:r>
              <a:rPr lang="ru-RU" altLang="uk-UA" sz="1600" dirty="0"/>
              <a:t> </a:t>
            </a:r>
            <a:r>
              <a:rPr lang="ru-RU" altLang="uk-UA" sz="1600" dirty="0" err="1"/>
              <a:t>використання</a:t>
            </a:r>
            <a:r>
              <a:rPr lang="ru-RU" altLang="uk-UA" sz="1600" dirty="0"/>
              <a:t> </a:t>
            </a:r>
            <a:r>
              <a:rPr lang="ru-RU" altLang="uk-UA" sz="1600" dirty="0" err="1"/>
              <a:t>аспектно-орієнтованого</a:t>
            </a:r>
            <a:r>
              <a:rPr lang="ru-RU" altLang="uk-UA" sz="1600" dirty="0"/>
              <a:t> </a:t>
            </a:r>
            <a:r>
              <a:rPr lang="ru-RU" altLang="uk-UA" sz="1600" dirty="0" err="1"/>
              <a:t>програмування</a:t>
            </a:r>
            <a:r>
              <a:rPr lang="ru-RU" altLang="uk-UA" sz="1600" dirty="0"/>
              <a:t> як </a:t>
            </a:r>
            <a:r>
              <a:rPr lang="ru-RU" altLang="uk-UA" sz="1600" dirty="0" err="1"/>
              <a:t>засобу</a:t>
            </a:r>
            <a:r>
              <a:rPr lang="ru-RU" altLang="uk-UA" sz="1600" dirty="0"/>
              <a:t> </a:t>
            </a:r>
            <a:r>
              <a:rPr lang="ru-RU" altLang="uk-UA" sz="1600" dirty="0" err="1"/>
              <a:t>підвищення</a:t>
            </a:r>
            <a:r>
              <a:rPr lang="ru-RU" altLang="uk-UA" sz="1600" dirty="0"/>
              <a:t> </a:t>
            </a:r>
            <a:r>
              <a:rPr lang="ru-RU" altLang="uk-UA" sz="1600" dirty="0" err="1"/>
              <a:t>надійності</a:t>
            </a:r>
            <a:r>
              <a:rPr lang="ru-RU" altLang="uk-UA" sz="1600" dirty="0"/>
              <a:t> </a:t>
            </a:r>
            <a:r>
              <a:rPr lang="ru-RU" altLang="uk-UA" sz="1600" dirty="0" err="1"/>
              <a:t>програмного</a:t>
            </a:r>
            <a:r>
              <a:rPr lang="ru-RU" altLang="uk-UA" sz="1600" dirty="0"/>
              <a:t> </a:t>
            </a:r>
            <a:r>
              <a:rPr lang="ru-RU" altLang="uk-UA" sz="1600" dirty="0" err="1"/>
              <a:t>забезпечення</a:t>
            </a:r>
            <a:r>
              <a:rPr lang="en-US" altLang="uk-UA" sz="1600" dirty="0"/>
              <a:t>//</a:t>
            </a:r>
            <a:r>
              <a:rPr lang="uk-UA" altLang="uk-UA" sz="1600" dirty="0"/>
              <a:t> </a:t>
            </a:r>
            <a:r>
              <a:rPr lang="ru-RU" altLang="uk-UA" sz="1600" dirty="0" err="1"/>
              <a:t>Інженерія</a:t>
            </a:r>
            <a:r>
              <a:rPr lang="ru-RU" altLang="uk-UA" sz="1600" dirty="0"/>
              <a:t> </a:t>
            </a:r>
            <a:r>
              <a:rPr lang="ru-RU" altLang="uk-UA" sz="1600" dirty="0" err="1"/>
              <a:t>програмного</a:t>
            </a:r>
            <a:r>
              <a:rPr lang="ru-RU" altLang="uk-UA" sz="1600" dirty="0"/>
              <a:t> </a:t>
            </a:r>
            <a:r>
              <a:rPr lang="ru-RU" altLang="uk-UA" sz="1600" dirty="0" err="1"/>
              <a:t>забезпечення</a:t>
            </a:r>
            <a:r>
              <a:rPr lang="ru-RU" altLang="uk-UA" sz="1600" dirty="0"/>
              <a:t>. № 2, 2010</a:t>
            </a:r>
          </a:p>
          <a:p>
            <a:r>
              <a:rPr lang="ru-RU" altLang="uk-UA" sz="1600" dirty="0"/>
              <a:t>3. </a:t>
            </a:r>
            <a:r>
              <a:rPr lang="ru-RU" altLang="uk-UA" sz="1600" dirty="0" err="1"/>
              <a:t>Homepage</a:t>
            </a:r>
            <a:r>
              <a:rPr lang="ru-RU" altLang="uk-UA" sz="1600" dirty="0"/>
              <a:t> </a:t>
            </a:r>
            <a:r>
              <a:rPr lang="ru-RU" altLang="uk-UA" sz="1600" dirty="0" err="1"/>
              <a:t>of</a:t>
            </a:r>
            <a:r>
              <a:rPr lang="ru-RU" altLang="uk-UA" sz="1600" dirty="0"/>
              <a:t> </a:t>
            </a:r>
            <a:r>
              <a:rPr lang="ru-RU" altLang="uk-UA" sz="1600" dirty="0" err="1"/>
              <a:t>the</a:t>
            </a:r>
            <a:r>
              <a:rPr lang="ru-RU" altLang="uk-UA" sz="1600" dirty="0"/>
              <a:t> </a:t>
            </a:r>
            <a:r>
              <a:rPr lang="ru-RU" altLang="uk-UA" sz="1600" dirty="0" err="1"/>
              <a:t>Subject-Oriented</a:t>
            </a:r>
            <a:r>
              <a:rPr lang="ru-RU" altLang="uk-UA" sz="1600" dirty="0"/>
              <a:t> </a:t>
            </a:r>
            <a:r>
              <a:rPr lang="ru-RU" altLang="uk-UA" sz="1600" dirty="0" err="1"/>
              <a:t>Programming</a:t>
            </a:r>
            <a:r>
              <a:rPr lang="ru-RU" altLang="uk-UA" sz="1600" dirty="0"/>
              <a:t> </a:t>
            </a:r>
            <a:r>
              <a:rPr lang="ru-RU" altLang="uk-UA" sz="1600" dirty="0" err="1"/>
              <a:t>Project</a:t>
            </a:r>
            <a:r>
              <a:rPr lang="ru-RU" altLang="uk-UA" sz="1600" dirty="0"/>
              <a:t>, [</a:t>
            </a:r>
            <a:r>
              <a:rPr lang="ru-RU" altLang="uk-UA" sz="1600" dirty="0" err="1"/>
              <a:t>Електронний</a:t>
            </a:r>
            <a:r>
              <a:rPr lang="ru-RU" altLang="uk-UA" sz="1600" dirty="0"/>
              <a:t> ресурс]. – Режим доступу: </a:t>
            </a:r>
            <a:r>
              <a:rPr lang="ru-RU" altLang="uk-UA" sz="1600" dirty="0">
                <a:solidFill>
                  <a:srgbClr val="000099"/>
                </a:solidFill>
              </a:rPr>
              <a:t>http://www.research.ibm.com/sop/.</a:t>
            </a:r>
          </a:p>
          <a:p>
            <a:r>
              <a:rPr lang="ru-RU" altLang="uk-UA" sz="1600" dirty="0"/>
              <a:t>4. </a:t>
            </a:r>
            <a:r>
              <a:rPr lang="ru-RU" altLang="uk-UA" sz="1600" i="1" dirty="0"/>
              <a:t>K. </a:t>
            </a:r>
            <a:r>
              <a:rPr lang="ru-RU" altLang="uk-UA" sz="1600" i="1" dirty="0" err="1"/>
              <a:t>Leiberherr</a:t>
            </a:r>
            <a:r>
              <a:rPr lang="ru-RU" altLang="uk-UA" sz="1600" dirty="0"/>
              <a:t>. </a:t>
            </a:r>
            <a:r>
              <a:rPr lang="ru-RU" altLang="uk-UA" sz="1600" dirty="0" err="1"/>
              <a:t>Component</a:t>
            </a:r>
            <a:r>
              <a:rPr lang="ru-RU" altLang="uk-UA" sz="1600" dirty="0"/>
              <a:t> </a:t>
            </a:r>
            <a:r>
              <a:rPr lang="ru-RU" altLang="uk-UA" sz="1600" dirty="0" err="1"/>
              <a:t>Enhancement</a:t>
            </a:r>
            <a:r>
              <a:rPr lang="ru-RU" altLang="uk-UA" sz="1600" dirty="0"/>
              <a:t>: </a:t>
            </a:r>
            <a:r>
              <a:rPr lang="ru-RU" altLang="uk-UA" sz="1600" dirty="0" err="1"/>
              <a:t>An</a:t>
            </a:r>
            <a:r>
              <a:rPr lang="ru-RU" altLang="uk-UA" sz="1600" dirty="0"/>
              <a:t> </a:t>
            </a:r>
            <a:r>
              <a:rPr lang="ru-RU" altLang="uk-UA" sz="1600" dirty="0" err="1"/>
              <a:t>Adaptive</a:t>
            </a:r>
            <a:r>
              <a:rPr lang="ru-RU" altLang="uk-UA" sz="1600" dirty="0"/>
              <a:t> </a:t>
            </a:r>
            <a:r>
              <a:rPr lang="ru-RU" altLang="uk-UA" sz="1600" dirty="0" err="1"/>
              <a:t>Reusability</a:t>
            </a:r>
            <a:r>
              <a:rPr lang="ru-RU" altLang="uk-UA" sz="1600" dirty="0"/>
              <a:t> </a:t>
            </a:r>
            <a:r>
              <a:rPr lang="ru-RU" altLang="uk-UA" sz="1600" dirty="0" err="1"/>
              <a:t>Mechanism</a:t>
            </a:r>
            <a:r>
              <a:rPr lang="ru-RU" altLang="uk-UA" sz="1600" dirty="0"/>
              <a:t> </a:t>
            </a:r>
            <a:r>
              <a:rPr lang="ru-RU" altLang="uk-UA" sz="1600" dirty="0" err="1"/>
              <a:t>for</a:t>
            </a:r>
            <a:r>
              <a:rPr lang="ru-RU" altLang="uk-UA" sz="1600" dirty="0"/>
              <a:t> </a:t>
            </a:r>
            <a:r>
              <a:rPr lang="ru-RU" altLang="uk-UA" sz="1600" dirty="0" err="1"/>
              <a:t>Groups</a:t>
            </a:r>
            <a:r>
              <a:rPr lang="ru-RU" altLang="uk-UA" sz="1600" dirty="0"/>
              <a:t> </a:t>
            </a:r>
            <a:r>
              <a:rPr lang="ru-RU" altLang="uk-UA" sz="1600" dirty="0" err="1"/>
              <a:t>of</a:t>
            </a:r>
            <a:r>
              <a:rPr lang="ru-RU" altLang="uk-UA" sz="1600" dirty="0"/>
              <a:t> </a:t>
            </a:r>
            <a:r>
              <a:rPr lang="ru-RU" altLang="uk-UA" sz="1600" dirty="0" err="1"/>
              <a:t>Collaborating</a:t>
            </a:r>
            <a:r>
              <a:rPr lang="ru-RU" altLang="uk-UA" sz="1600" dirty="0"/>
              <a:t> </a:t>
            </a:r>
            <a:r>
              <a:rPr lang="ru-RU" altLang="uk-UA" sz="1600" dirty="0" err="1"/>
              <a:t>Classes</a:t>
            </a:r>
            <a:r>
              <a:rPr lang="ru-RU" altLang="uk-UA" sz="1600" dirty="0"/>
              <a:t> // </a:t>
            </a:r>
            <a:r>
              <a:rPr lang="ru-RU" altLang="uk-UA" sz="1600" dirty="0" err="1"/>
              <a:t>Information</a:t>
            </a:r>
            <a:r>
              <a:rPr lang="ru-RU" altLang="uk-UA" sz="1600" dirty="0"/>
              <a:t> </a:t>
            </a:r>
            <a:r>
              <a:rPr lang="ru-RU" altLang="uk-UA" sz="1600" dirty="0" err="1"/>
              <a:t>Processing</a:t>
            </a:r>
            <a:r>
              <a:rPr lang="ru-RU" altLang="uk-UA" sz="1600" dirty="0"/>
              <a:t> '92, 12th </a:t>
            </a:r>
            <a:r>
              <a:rPr lang="ru-RU" altLang="uk-UA" sz="1600" dirty="0" err="1"/>
              <a:t>World</a:t>
            </a:r>
            <a:r>
              <a:rPr lang="ru-RU" altLang="uk-UA" sz="1600" dirty="0"/>
              <a:t> </a:t>
            </a:r>
            <a:r>
              <a:rPr lang="ru-RU" altLang="uk-UA" sz="1600" dirty="0" err="1"/>
              <a:t>Computer</a:t>
            </a:r>
            <a:r>
              <a:rPr lang="ru-RU" altLang="uk-UA" sz="1600" dirty="0"/>
              <a:t> </a:t>
            </a:r>
            <a:r>
              <a:rPr lang="ru-RU" altLang="uk-UA" sz="1600" dirty="0" err="1"/>
              <a:t>Congress</a:t>
            </a:r>
            <a:r>
              <a:rPr lang="ru-RU" altLang="uk-UA" sz="1600" dirty="0"/>
              <a:t>,</a:t>
            </a:r>
          </a:p>
          <a:p>
            <a:r>
              <a:rPr lang="ru-RU" altLang="uk-UA" sz="1600" dirty="0" err="1"/>
              <a:t>Madrid</a:t>
            </a:r>
            <a:r>
              <a:rPr lang="ru-RU" altLang="uk-UA" sz="1600" dirty="0"/>
              <a:t>, </a:t>
            </a:r>
            <a:r>
              <a:rPr lang="ru-RU" altLang="uk-UA" sz="1600" dirty="0" err="1"/>
              <a:t>Spain</a:t>
            </a:r>
            <a:r>
              <a:rPr lang="ru-RU" altLang="uk-UA" sz="1600" dirty="0"/>
              <a:t>, J. </a:t>
            </a:r>
            <a:r>
              <a:rPr lang="ru-RU" altLang="uk-UA" sz="1600" dirty="0" err="1"/>
              <a:t>van</a:t>
            </a:r>
            <a:r>
              <a:rPr lang="ru-RU" altLang="uk-UA" sz="1600" dirty="0"/>
              <a:t> </a:t>
            </a:r>
            <a:r>
              <a:rPr lang="ru-RU" altLang="uk-UA" sz="1600" dirty="0" err="1"/>
              <a:t>Leeuwen</a:t>
            </a:r>
            <a:r>
              <a:rPr lang="ru-RU" altLang="uk-UA" sz="1600" dirty="0"/>
              <a:t> (</a:t>
            </a:r>
            <a:r>
              <a:rPr lang="ru-RU" altLang="uk-UA" sz="1600" dirty="0" err="1"/>
              <a:t>Ed</a:t>
            </a:r>
            <a:r>
              <a:rPr lang="ru-RU" altLang="uk-UA" sz="1600" dirty="0"/>
              <a:t>.), </a:t>
            </a:r>
            <a:r>
              <a:rPr lang="ru-RU" altLang="uk-UA" sz="1600" dirty="0" err="1"/>
              <a:t>Elsevier</a:t>
            </a:r>
            <a:r>
              <a:rPr lang="ru-RU" altLang="uk-UA" sz="1600" dirty="0"/>
              <a:t>, 1992, pp.179–185.</a:t>
            </a:r>
          </a:p>
          <a:p>
            <a:r>
              <a:rPr lang="en-US" altLang="uk-UA" sz="1600" dirty="0"/>
              <a:t>5</a:t>
            </a:r>
            <a:r>
              <a:rPr lang="ru-RU" altLang="uk-UA" sz="1600" dirty="0"/>
              <a:t>. </a:t>
            </a:r>
            <a:r>
              <a:rPr lang="ru-RU" altLang="uk-UA" sz="1600" dirty="0" err="1"/>
              <a:t>Explore</a:t>
            </a:r>
            <a:r>
              <a:rPr lang="ru-RU" altLang="uk-UA" sz="1600" dirty="0"/>
              <a:t> </a:t>
            </a:r>
            <a:r>
              <a:rPr lang="ru-RU" altLang="uk-UA" sz="1600" dirty="0" err="1"/>
              <a:t>Aspect</a:t>
            </a:r>
            <a:r>
              <a:rPr lang="ru-RU" altLang="uk-UA" sz="1600" dirty="0"/>
              <a:t> </a:t>
            </a:r>
            <a:r>
              <a:rPr lang="ru-RU" altLang="uk-UA" sz="1600" dirty="0" err="1"/>
              <a:t>Oriented</a:t>
            </a:r>
            <a:r>
              <a:rPr lang="ru-RU" altLang="uk-UA" sz="1600" dirty="0"/>
              <a:t> </a:t>
            </a:r>
            <a:r>
              <a:rPr lang="ru-RU" altLang="uk-UA" sz="1600" dirty="0" err="1"/>
              <a:t>Programming</a:t>
            </a:r>
            <a:r>
              <a:rPr lang="ru-RU" altLang="uk-UA" sz="1600" dirty="0"/>
              <a:t> </a:t>
            </a:r>
            <a:r>
              <a:rPr lang="ru-RU" altLang="uk-UA" sz="1600" dirty="0" err="1"/>
              <a:t>with</a:t>
            </a:r>
            <a:r>
              <a:rPr lang="ru-RU" altLang="uk-UA" sz="1600" dirty="0"/>
              <a:t> </a:t>
            </a:r>
            <a:r>
              <a:rPr lang="ru-RU" altLang="uk-UA" sz="1600" dirty="0" err="1"/>
              <a:t>CodeIgniter</a:t>
            </a:r>
            <a:r>
              <a:rPr lang="ru-RU" altLang="uk-UA" sz="1600" dirty="0"/>
              <a:t>. [</a:t>
            </a:r>
            <a:r>
              <a:rPr lang="ru-RU" altLang="uk-UA" sz="1600" dirty="0" err="1"/>
              <a:t>Електронний</a:t>
            </a:r>
            <a:r>
              <a:rPr lang="ru-RU" altLang="uk-UA" sz="1600" dirty="0"/>
              <a:t> ресурс]. – Режим доступу </a:t>
            </a:r>
            <a:r>
              <a:rPr lang="ru-RU" altLang="uk-UA" sz="1600" dirty="0">
                <a:hlinkClick r:id="rId3"/>
              </a:rPr>
              <a:t>http://phpmaster.com/explore-aspect-oriented-programming-with-codeigniter-1/</a:t>
            </a:r>
            <a:endParaRPr lang="ru-RU" altLang="uk-UA" sz="1600" dirty="0"/>
          </a:p>
          <a:p>
            <a:r>
              <a:rPr lang="en-US" altLang="uk-UA" sz="1600" dirty="0"/>
              <a:t>6</a:t>
            </a:r>
            <a:r>
              <a:rPr lang="ru-RU" altLang="uk-UA" sz="1600" dirty="0"/>
              <a:t>. </a:t>
            </a:r>
            <a:r>
              <a:rPr lang="ru-RU" altLang="uk-UA" sz="1600" dirty="0" err="1"/>
              <a:t>Аспектно</a:t>
            </a:r>
            <a:r>
              <a:rPr lang="ru-RU" altLang="uk-UA" sz="1600" dirty="0"/>
              <a:t> Ориентированное Программирование (АОП) в PHP. [</a:t>
            </a:r>
            <a:r>
              <a:rPr lang="ru-RU" altLang="uk-UA" sz="1600" dirty="0" err="1"/>
              <a:t>Електронний</a:t>
            </a:r>
            <a:r>
              <a:rPr lang="ru-RU" altLang="uk-UA" sz="1600" dirty="0"/>
              <a:t> ресурс]. – Режим доступу: </a:t>
            </a:r>
            <a:r>
              <a:rPr lang="ru-RU" altLang="uk-UA" sz="1600" dirty="0">
                <a:hlinkClick r:id="rId4"/>
              </a:rPr>
              <a:t>http://wiki.agiledev.ru/doku.php?id=aop:aop_php</a:t>
            </a:r>
            <a:r>
              <a:rPr lang="ru-RU" altLang="uk-UA" sz="1600" dirty="0"/>
              <a:t>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635375" y="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2000" b="1">
                <a:solidFill>
                  <a:schemeClr val="bg1"/>
                </a:solidFill>
              </a:rPr>
              <a:t>Джерела</a:t>
            </a:r>
            <a:endParaRPr lang="ru-RU" altLang="uk-UA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611188" y="1366838"/>
            <a:ext cx="82454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 b="1"/>
              <a:t>Аспектний модуль</a:t>
            </a:r>
            <a:r>
              <a:rPr lang="ru-RU" altLang="uk-UA" sz="2000"/>
              <a:t> - це результат аспектної декомпозиції, на етапі якої виявляються які-небудь явища, поняття, події, які можуть бути застосовані до групи компонентів, отриманих після об'єктної декомпозиції. </a:t>
            </a:r>
          </a:p>
          <a:p>
            <a:pPr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 b="1"/>
              <a:t>Аспект</a:t>
            </a:r>
            <a:r>
              <a:rPr lang="ru-RU" altLang="uk-UA" sz="2000"/>
              <a:t> є мовною концепцією, схожою з класом, але тільки більш високого рівня абстракції. </a:t>
            </a:r>
          </a:p>
          <a:p>
            <a:pPr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 b="1"/>
              <a:t>Аспекти</a:t>
            </a:r>
            <a:r>
              <a:rPr lang="ru-RU" altLang="uk-UA" sz="2000"/>
              <a:t> можуть зачіпати багато компонентів і використовують точки вставки для реалізації регулярних дій, які зазвичай розосереджені за усім текстом програми.</a:t>
            </a:r>
          </a:p>
          <a:p>
            <a:pPr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uk-UA" sz="2000"/>
              <a:t>Аспекти можна асоціювати з виконанням різних ролей взаємодіючими особами, що наближає аспект до ролі </a:t>
            </a:r>
            <a:r>
              <a:rPr lang="ru-RU" altLang="uk-UA" sz="2000" b="1"/>
              <a:t>програмного агента,</a:t>
            </a:r>
            <a:r>
              <a:rPr lang="ru-RU" altLang="uk-UA" sz="2000"/>
              <a:t> який виконує додаткові функції при визначенні архітектури системи та  якості компонентів.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2987675" y="0"/>
            <a:ext cx="350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Поняття аспекта</a:t>
            </a:r>
            <a:endParaRPr lang="ru-RU" altLang="uk-UA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 descr="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4033838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10"/>
          <p:cNvSpPr>
            <a:spLocks noChangeArrowheads="1"/>
          </p:cNvSpPr>
          <p:nvPr/>
        </p:nvSpPr>
        <p:spPr bwMode="auto">
          <a:xfrm>
            <a:off x="4716463" y="1628775"/>
            <a:ext cx="41052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buClr>
                <a:srgbClr val="006600"/>
              </a:buClr>
              <a:buFont typeface="Wingdings" pitchFamily="2" charset="2"/>
              <a:buChar char="q"/>
            </a:pPr>
            <a:r>
              <a:rPr lang="ru-RU" altLang="ko-KR" sz="2000"/>
              <a:t>   Допустимо, що для деякої кількості функцій веб-застосування  потрібно перетворення вхідних даних з XML в масиви. </a:t>
            </a:r>
          </a:p>
          <a:p>
            <a:pPr eaLnBrk="0" hangingPunct="0">
              <a:buClr>
                <a:srgbClr val="006600"/>
              </a:buClr>
              <a:buFont typeface="Wingdings" pitchFamily="2" charset="2"/>
              <a:buChar char="q"/>
            </a:pPr>
            <a:r>
              <a:rPr lang="ru-RU" altLang="ko-KR" sz="2000"/>
              <a:t>    Аспект XML-парсинга зачіпає лише невелику кількість функцій і не припускає істотного розвитку. </a:t>
            </a:r>
          </a:p>
          <a:p>
            <a:pPr eaLnBrk="0" hangingPunct="0">
              <a:buClr>
                <a:srgbClr val="006600"/>
              </a:buClr>
              <a:buFont typeface="Wingdings" pitchFamily="2" charset="2"/>
              <a:buChar char="q"/>
            </a:pPr>
            <a:r>
              <a:rPr lang="ru-RU" altLang="ko-KR" sz="2000"/>
              <a:t>   Найлогічніше визначити процедуру XML-парсинга в методі кореневого класу (або ж зовнішнього класу) і викликати його в міру необхідності. </a:t>
            </a: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1187450" y="0"/>
            <a:ext cx="725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3200" b="1">
                <a:solidFill>
                  <a:schemeClr val="bg1"/>
                </a:solidFill>
              </a:rPr>
              <a:t>Об</a:t>
            </a:r>
            <a:r>
              <a:rPr lang="en-US" altLang="uk-UA" sz="3200" b="1">
                <a:solidFill>
                  <a:schemeClr val="bg1"/>
                </a:solidFill>
              </a:rPr>
              <a:t>’</a:t>
            </a:r>
            <a:r>
              <a:rPr lang="uk-UA" altLang="uk-UA" sz="3200" b="1">
                <a:solidFill>
                  <a:schemeClr val="bg1"/>
                </a:solidFill>
              </a:rPr>
              <a:t>єктно-орієнтовна декомпозиція</a:t>
            </a:r>
            <a:endParaRPr lang="ru-RU" altLang="uk-UA" sz="3200" b="1">
              <a:solidFill>
                <a:schemeClr val="bg1"/>
              </a:solidFill>
            </a:endParaRPr>
          </a:p>
        </p:txBody>
      </p:sp>
      <p:sp>
        <p:nvSpPr>
          <p:cNvPr id="8197" name="Text Box 12"/>
          <p:cNvSpPr txBox="1">
            <a:spLocks noChangeArrowheads="1"/>
          </p:cNvSpPr>
          <p:nvPr/>
        </p:nvSpPr>
        <p:spPr bwMode="auto">
          <a:xfrm>
            <a:off x="611188" y="981075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2000">
                <a:solidFill>
                  <a:srgbClr val="006600"/>
                </a:solidFill>
              </a:rPr>
              <a:t>Приклад діаграми класів веб-застосування</a:t>
            </a:r>
            <a:endParaRPr lang="ru-RU" altLang="uk-UA" sz="200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5538"/>
            <a:ext cx="4103688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4643438" y="1249363"/>
            <a:ext cx="4249737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6600"/>
              </a:buClr>
              <a:buFont typeface="Wingdings" pitchFamily="2" charset="2"/>
              <a:buChar char="q"/>
            </a:pPr>
            <a:r>
              <a:rPr lang="en-US" altLang="uk-UA" sz="2000" dirty="0"/>
              <a:t> </a:t>
            </a:r>
            <a:r>
              <a:rPr lang="ru-RU" altLang="uk-UA" sz="2000" dirty="0"/>
              <a:t>Нехай </a:t>
            </a:r>
            <a:r>
              <a:rPr lang="ru-RU" altLang="uk-UA" sz="2000" dirty="0" err="1"/>
              <a:t>потрібно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проводити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моніторинг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продуктивності</a:t>
            </a:r>
            <a:r>
              <a:rPr lang="ru-RU" altLang="uk-UA" sz="2000" dirty="0"/>
              <a:t> веб-</a:t>
            </a:r>
            <a:r>
              <a:rPr lang="ru-RU" altLang="uk-UA" sz="2000" dirty="0" err="1"/>
              <a:t>застосування</a:t>
            </a:r>
            <a:r>
              <a:rPr lang="ru-RU" altLang="uk-UA" sz="2000" dirty="0"/>
              <a:t>. </a:t>
            </a:r>
          </a:p>
          <a:p>
            <a:pPr>
              <a:buClr>
                <a:srgbClr val="006600"/>
              </a:buClr>
              <a:buFont typeface="Wingdings" pitchFamily="2" charset="2"/>
              <a:buChar char="q"/>
            </a:pPr>
            <a:r>
              <a:rPr lang="en-US" altLang="uk-UA" sz="2000" dirty="0"/>
              <a:t> </a:t>
            </a:r>
            <a:r>
              <a:rPr lang="ru-RU" altLang="uk-UA" sz="2000" dirty="0"/>
              <a:t>На </a:t>
            </a:r>
            <a:r>
              <a:rPr lang="ru-RU" altLang="uk-UA" sz="2000" dirty="0" err="1"/>
              <a:t>вимогу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адміністратора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потрібно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зняти</a:t>
            </a:r>
            <a:r>
              <a:rPr lang="ru-RU" altLang="uk-UA" sz="2000" dirty="0"/>
              <a:t> </a:t>
            </a:r>
            <a:r>
              <a:rPr lang="ru-RU" altLang="uk-UA" sz="2000" dirty="0" err="1"/>
              <a:t>свідчення</a:t>
            </a:r>
            <a:r>
              <a:rPr lang="ru-RU" altLang="uk-UA" sz="2000" dirty="0"/>
              <a:t> на </a:t>
            </a:r>
            <a:r>
              <a:rPr lang="ru-RU" altLang="uk-UA" sz="2000" dirty="0" err="1"/>
              <a:t>усіх</a:t>
            </a:r>
            <a:r>
              <a:rPr lang="ru-RU" altLang="uk-UA" sz="2000" dirty="0"/>
              <a:t> входах і </a:t>
            </a:r>
            <a:r>
              <a:rPr lang="ru-RU" altLang="uk-UA" sz="2000" dirty="0" err="1"/>
              <a:t>виходах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виконуваних</a:t>
            </a:r>
            <a:r>
              <a:rPr lang="ru-RU" altLang="uk-UA" sz="2000" dirty="0"/>
              <a:t> </a:t>
            </a:r>
            <a:r>
              <a:rPr lang="ru-RU" altLang="uk-UA" sz="2000" dirty="0" err="1"/>
              <a:t>функцій</a:t>
            </a:r>
            <a:r>
              <a:rPr lang="ru-RU" altLang="uk-UA" sz="2000" dirty="0"/>
              <a:t>.</a:t>
            </a:r>
          </a:p>
          <a:p>
            <a:pPr>
              <a:buClr>
                <a:srgbClr val="006600"/>
              </a:buClr>
              <a:buFont typeface="Wingdings" pitchFamily="2" charset="2"/>
              <a:buChar char="q"/>
            </a:pPr>
            <a:r>
              <a:rPr lang="en-US" altLang="uk-UA" sz="2000" dirty="0"/>
              <a:t> </a:t>
            </a:r>
            <a:r>
              <a:rPr lang="ru-RU" altLang="uk-UA" sz="2000" dirty="0"/>
              <a:t>Нехай </a:t>
            </a:r>
            <a:r>
              <a:rPr lang="ru-RU" altLang="uk-UA" sz="2000" dirty="0" err="1"/>
              <a:t>раптом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виникне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необхідність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задіювати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протоколювання</a:t>
            </a:r>
            <a:r>
              <a:rPr lang="ru-RU" altLang="uk-UA" sz="2000" dirty="0"/>
              <a:t> </a:t>
            </a:r>
            <a:r>
              <a:rPr lang="ru-RU" altLang="uk-UA" sz="2000" dirty="0" err="1"/>
              <a:t>системних</a:t>
            </a:r>
            <a:r>
              <a:rPr lang="ru-RU" altLang="uk-UA" sz="2000" dirty="0"/>
              <a:t> </a:t>
            </a:r>
            <a:r>
              <a:rPr lang="ru-RU" altLang="uk-UA" sz="2000" dirty="0" err="1"/>
              <a:t>транзакцій</a:t>
            </a:r>
            <a:r>
              <a:rPr lang="ru-RU" altLang="uk-UA" sz="2000" dirty="0"/>
              <a:t> для </a:t>
            </a:r>
            <a:r>
              <a:rPr lang="ru-RU" altLang="uk-UA" sz="2000" dirty="0" err="1"/>
              <a:t>заданих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випадків</a:t>
            </a:r>
            <a:r>
              <a:rPr lang="ru-RU" altLang="uk-UA" sz="2000" dirty="0"/>
              <a:t>.</a:t>
            </a:r>
          </a:p>
          <a:p>
            <a:pPr>
              <a:buClr>
                <a:srgbClr val="006600"/>
              </a:buClr>
              <a:buFont typeface="Wingdings" pitchFamily="2" charset="2"/>
              <a:buChar char="q"/>
            </a:pPr>
            <a:r>
              <a:rPr lang="en-US" altLang="uk-UA" sz="2000" dirty="0"/>
              <a:t> </a:t>
            </a:r>
            <a:r>
              <a:rPr lang="ru-RU" altLang="uk-UA" sz="2000" dirty="0"/>
              <a:t>При ОО </a:t>
            </a:r>
            <a:r>
              <a:rPr lang="ru-RU" altLang="uk-UA" sz="2000" dirty="0" err="1"/>
              <a:t>підході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доведеться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згадувати</a:t>
            </a:r>
            <a:r>
              <a:rPr lang="ru-RU" altLang="uk-UA" sz="2000" dirty="0"/>
              <a:t> </a:t>
            </a:r>
            <a:r>
              <a:rPr lang="ru-RU" altLang="uk-UA" sz="2000" dirty="0" err="1"/>
              <a:t>усі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деталі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програмної</a:t>
            </a:r>
            <a:r>
              <a:rPr lang="ru-RU" altLang="uk-UA" sz="2000" dirty="0"/>
              <a:t> </a:t>
            </a:r>
            <a:r>
              <a:rPr lang="ru-RU" altLang="uk-UA" sz="2000" dirty="0" err="1"/>
              <a:t>архітектури</a:t>
            </a:r>
            <a:r>
              <a:rPr lang="ru-RU" altLang="uk-UA" sz="2000" dirty="0"/>
              <a:t> і </a:t>
            </a:r>
            <a:r>
              <a:rPr lang="ru-RU" altLang="uk-UA" sz="2000" dirty="0" err="1">
                <a:solidFill>
                  <a:srgbClr val="000099"/>
                </a:solidFill>
              </a:rPr>
              <a:t>реорганізовувати</a:t>
            </a:r>
            <a:r>
              <a:rPr lang="ru-RU" altLang="uk-UA" sz="2000" dirty="0">
                <a:solidFill>
                  <a:srgbClr val="000099"/>
                </a:solidFill>
              </a:rPr>
              <a:t> </a:t>
            </a:r>
            <a:r>
              <a:rPr lang="ru-RU" altLang="uk-UA" sz="2000" dirty="0" err="1">
                <a:solidFill>
                  <a:srgbClr val="000099"/>
                </a:solidFill>
              </a:rPr>
              <a:t>її</a:t>
            </a:r>
            <a:r>
              <a:rPr lang="ru-RU" altLang="uk-UA" sz="2000" dirty="0">
                <a:solidFill>
                  <a:srgbClr val="000099"/>
                </a:solidFill>
              </a:rPr>
              <a:t>. 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900113" y="0"/>
            <a:ext cx="82438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b="1">
                <a:solidFill>
                  <a:schemeClr val="bg1"/>
                </a:solidFill>
              </a:rPr>
              <a:t>Неприйнятна об</a:t>
            </a:r>
            <a:r>
              <a:rPr lang="en-US" altLang="uk-UA" b="1">
                <a:solidFill>
                  <a:schemeClr val="bg1"/>
                </a:solidFill>
              </a:rPr>
              <a:t>’</a:t>
            </a:r>
            <a:r>
              <a:rPr lang="uk-UA" altLang="uk-UA" b="1">
                <a:solidFill>
                  <a:schemeClr val="bg1"/>
                </a:solidFill>
              </a:rPr>
              <a:t>єктно-орієнтовна декомпозиція</a:t>
            </a:r>
            <a:endParaRPr lang="ru-RU" altLang="uk-UA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41052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4572000" y="1179513"/>
            <a:ext cx="45720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 eaLnBrk="0" hangingPunct="0">
              <a:buFontTx/>
              <a:buAutoNum type="arabicPeriod"/>
            </a:pPr>
            <a:r>
              <a:rPr lang="ru-RU" altLang="uk-UA" sz="2000"/>
              <a:t>Виділяють програмні процедури, обслуговуючі систему, наприклад, у рамках аспекту безпеки і виносять їх з основних класів. </a:t>
            </a:r>
          </a:p>
          <a:p>
            <a:pPr marL="381000" indent="-381000" eaLnBrk="0" hangingPunct="0">
              <a:buFontTx/>
              <a:buAutoNum type="arabicPeriod"/>
            </a:pPr>
            <a:r>
              <a:rPr lang="ru-RU" altLang="uk-UA" sz="2000"/>
              <a:t>Виділяють та виносять з основних класів процедури  аспекту контролю вхідних даних. </a:t>
            </a:r>
          </a:p>
          <a:p>
            <a:pPr marL="381000" indent="-381000" eaLnBrk="0" hangingPunct="0">
              <a:buFontTx/>
              <a:buAutoNum type="arabicPeriod"/>
            </a:pPr>
            <a:r>
              <a:rPr lang="ru-RU" altLang="uk-UA" sz="2000"/>
              <a:t>При кожному проході звільняють бізнес-логіку системи, роблять її наочнішою. </a:t>
            </a:r>
          </a:p>
          <a:p>
            <a:pPr marL="381000" indent="-381000" eaLnBrk="0" hangingPunct="0">
              <a:buFontTx/>
              <a:buAutoNum type="arabicPeriod"/>
            </a:pPr>
            <a:r>
              <a:rPr lang="ru-RU" altLang="uk-UA" sz="2000"/>
              <a:t>Фактично отримують в результаті наочну бізнес-логіку в основних класах системи і акуратно розфасовану наскрізну функціональність поза базовою моделлю. 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1042988" y="0"/>
            <a:ext cx="7418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uk-UA" altLang="ko-KR" sz="3200" b="1">
                <a:solidFill>
                  <a:schemeClr val="bg1"/>
                </a:solidFill>
              </a:rPr>
              <a:t>Нас</a:t>
            </a:r>
            <a:r>
              <a:rPr lang="ru-RU" altLang="ko-KR" sz="3200" b="1">
                <a:solidFill>
                  <a:schemeClr val="bg1"/>
                </a:solidFill>
              </a:rPr>
              <a:t>крізна функціональність в АОП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1">
  <a:themeElements>
    <a:clrScheme name="ua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ua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a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ukraine flag 2</Template>
  <TotalTime>2011</TotalTime>
  <Words>3640</Words>
  <Application>Microsoft Office PowerPoint</Application>
  <PresentationFormat>Экран (4:3)</PresentationFormat>
  <Paragraphs>395</Paragraphs>
  <Slides>51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51</vt:i4>
      </vt:variant>
    </vt:vector>
  </HeadingPairs>
  <TitlesOfParts>
    <vt:vector size="59" baseType="lpstr">
      <vt:lpstr>굴림</vt:lpstr>
      <vt:lpstr>Arial</vt:lpstr>
      <vt:lpstr>Calibri</vt:lpstr>
      <vt:lpstr>Times New Roman</vt:lpstr>
      <vt:lpstr>Wingdings</vt:lpstr>
      <vt:lpstr>ua1</vt:lpstr>
      <vt:lpstr>Фотография Photo Editor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80</cp:revision>
  <dcterms:created xsi:type="dcterms:W3CDTF">2012-09-27T18:46:34Z</dcterms:created>
  <dcterms:modified xsi:type="dcterms:W3CDTF">2020-12-05T19:02:18Z</dcterms:modified>
</cp:coreProperties>
</file>