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8" r:id="rId2"/>
    <p:sldId id="317" r:id="rId3"/>
    <p:sldId id="318" r:id="rId4"/>
    <p:sldId id="258" r:id="rId5"/>
    <p:sldId id="301" r:id="rId6"/>
    <p:sldId id="302" r:id="rId7"/>
    <p:sldId id="303" r:id="rId8"/>
    <p:sldId id="349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3" r:id="rId21"/>
    <p:sldId id="315" r:id="rId22"/>
    <p:sldId id="316" r:id="rId23"/>
    <p:sldId id="319" r:id="rId24"/>
    <p:sldId id="320" r:id="rId25"/>
    <p:sldId id="321" r:id="rId26"/>
    <p:sldId id="322" r:id="rId27"/>
    <p:sldId id="324" r:id="rId28"/>
    <p:sldId id="325" r:id="rId29"/>
    <p:sldId id="326" r:id="rId30"/>
    <p:sldId id="327" r:id="rId31"/>
    <p:sldId id="350" r:id="rId32"/>
    <p:sldId id="328" r:id="rId33"/>
    <p:sldId id="329" r:id="rId34"/>
    <p:sldId id="347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336600"/>
    <a:srgbClr val="FFFFCC"/>
    <a:srgbClr val="A5002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 autoAdjust="0"/>
    <p:restoredTop sz="94075" autoAdjust="0"/>
  </p:normalViewPr>
  <p:slideViewPr>
    <p:cSldViewPr>
      <p:cViewPr varScale="1">
        <p:scale>
          <a:sx n="88" d="100"/>
          <a:sy n="88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C7BE-35C1-4840-9F3C-D31408B967D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74BE-D6F6-42C6-9BFD-62A15397B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5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674BE-D6F6-42C6-9BFD-62A15397BA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2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000" dirty="0" smtClean="0"/>
              <a:t>Метод </a:t>
            </a:r>
            <a:r>
              <a:rPr lang="ru-RU" sz="1000" dirty="0" err="1" smtClean="0"/>
              <a:t>create</a:t>
            </a:r>
            <a:r>
              <a:rPr lang="ru-RU" sz="1000" dirty="0" smtClean="0"/>
              <a:t>() соответствует методу </a:t>
            </a:r>
            <a:r>
              <a:rPr lang="ru-RU" sz="1000" b="1" dirty="0" err="1" smtClean="0"/>
              <a:t>ejbCreate</a:t>
            </a:r>
            <a:r>
              <a:rPr lang="ru-RU" sz="1000" b="1" dirty="0" smtClean="0"/>
              <a:t>()</a:t>
            </a:r>
            <a:r>
              <a:rPr lang="ru-RU" sz="1000" dirty="0" smtClean="0"/>
              <a:t> в </a:t>
            </a:r>
            <a:r>
              <a:rPr lang="ru-RU" sz="1000" dirty="0" err="1" smtClean="0"/>
              <a:t>entity-бине</a:t>
            </a:r>
            <a:r>
              <a:rPr lang="ru-RU" sz="1000" dirty="0" smtClean="0"/>
              <a:t>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000" dirty="0" smtClean="0"/>
              <a:t>Установки параметров в обоих методах идентичны.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000" dirty="0" smtClean="0"/>
              <a:t>Когда клиент вызывает </a:t>
            </a:r>
            <a:r>
              <a:rPr lang="ru-RU" sz="1000" b="1" dirty="0" err="1" smtClean="0"/>
              <a:t>BooksHome.create</a:t>
            </a:r>
            <a:r>
              <a:rPr lang="ru-RU" sz="1000" b="1" dirty="0" smtClean="0"/>
              <a:t>(),</a:t>
            </a:r>
            <a:r>
              <a:rPr lang="ru-RU" sz="1000" dirty="0" smtClean="0"/>
              <a:t> контейнер находит экземпляр </a:t>
            </a:r>
            <a:r>
              <a:rPr lang="ru-RU" sz="1000" dirty="0" err="1" smtClean="0"/>
              <a:t>entity-бина</a:t>
            </a:r>
            <a:r>
              <a:rPr lang="ru-RU" sz="1000" dirty="0" smtClean="0"/>
              <a:t> и вызывает </a:t>
            </a:r>
            <a:r>
              <a:rPr lang="ru-RU" sz="1000" b="1" dirty="0" err="1" smtClean="0"/>
              <a:t>BooksHome.ejbCreate</a:t>
            </a:r>
            <a:r>
              <a:rPr lang="ru-RU" sz="1000" b="1" dirty="0" smtClean="0"/>
              <a:t>().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000" dirty="0" smtClean="0"/>
              <a:t>Для управляемых контейнером </a:t>
            </a:r>
            <a:r>
              <a:rPr lang="ru-RU" sz="1000" dirty="0" err="1" smtClean="0"/>
              <a:t>entity-бинов</a:t>
            </a:r>
            <a:r>
              <a:rPr lang="ru-RU" sz="1000" dirty="0" smtClean="0"/>
              <a:t> метод </a:t>
            </a:r>
            <a:r>
              <a:rPr lang="ru-RU" sz="1000" b="1" dirty="0" err="1" smtClean="0"/>
              <a:t>ejbCreate</a:t>
            </a:r>
            <a:r>
              <a:rPr lang="ru-RU" sz="1000" b="1" dirty="0" smtClean="0"/>
              <a:t>()</a:t>
            </a:r>
            <a:r>
              <a:rPr lang="ru-RU" sz="1000" dirty="0" smtClean="0"/>
              <a:t> возвращает </a:t>
            </a:r>
            <a:r>
              <a:rPr lang="ru-RU" sz="1000" dirty="0" err="1" smtClean="0"/>
              <a:t>void</a:t>
            </a:r>
            <a:r>
              <a:rPr lang="ru-RU" sz="1000" dirty="0" smtClean="0"/>
              <a:t>, в отличие от случаев управляемой контейнером </a:t>
            </a:r>
            <a:r>
              <a:rPr lang="ru-RU" sz="1000" dirty="0" err="1" smtClean="0"/>
              <a:t>персистентности</a:t>
            </a:r>
            <a:r>
              <a:rPr lang="ru-RU" sz="1000" dirty="0" smtClean="0"/>
              <a:t>, когда он возвращает исходный </a:t>
            </a:r>
            <a:r>
              <a:rPr lang="ru-RU" sz="1000" dirty="0" err="1" smtClean="0"/>
              <a:t>key</a:t>
            </a:r>
            <a:r>
              <a:rPr lang="ru-RU" sz="1000" dirty="0" smtClean="0"/>
              <a:t> </a:t>
            </a:r>
            <a:r>
              <a:rPr lang="ru-RU" sz="1000" dirty="0" err="1" smtClean="0"/>
              <a:t>object</a:t>
            </a:r>
            <a:r>
              <a:rPr lang="ru-RU" sz="1000" dirty="0" smtClean="0"/>
              <a:t>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000" dirty="0" smtClean="0"/>
              <a:t>Первое, что делает клиент, это с помощью JNDI находит </a:t>
            </a:r>
            <a:r>
              <a:rPr lang="ru-RU" sz="1000" dirty="0" err="1" smtClean="0"/>
              <a:t>home</a:t>
            </a:r>
            <a:r>
              <a:rPr lang="ru-RU" sz="1000" dirty="0" smtClean="0"/>
              <a:t>-объект для требуемого </a:t>
            </a:r>
            <a:r>
              <a:rPr lang="ru-RU" sz="1000" dirty="0" err="1" smtClean="0"/>
              <a:t>бина</a:t>
            </a:r>
            <a:r>
              <a:rPr lang="ru-RU" sz="1000" dirty="0" smtClean="0"/>
              <a:t>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000" dirty="0" err="1" smtClean="0"/>
              <a:t>BooksHome</a:t>
            </a:r>
            <a:r>
              <a:rPr lang="ru-RU" sz="1000" dirty="0" smtClean="0"/>
              <a:t>-интерфейс содержит методы </a:t>
            </a:r>
            <a:r>
              <a:rPr lang="ru-RU" sz="1000" b="1" dirty="0" err="1" smtClean="0"/>
              <a:t>create</a:t>
            </a:r>
            <a:r>
              <a:rPr lang="ru-RU" sz="1000" b="1" dirty="0" smtClean="0"/>
              <a:t>(),</a:t>
            </a:r>
            <a:r>
              <a:rPr lang="ru-RU" sz="1000" dirty="0" smtClean="0"/>
              <a:t> которые будут вызываться всегда, когда клиенту понадобится новый бин.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000" dirty="0" smtClean="0"/>
              <a:t>Этот метод реализуется в </a:t>
            </a:r>
            <a:r>
              <a:rPr lang="ru-RU" sz="1000" b="1" dirty="0" err="1" smtClean="0"/>
              <a:t>EJBHome</a:t>
            </a:r>
            <a:r>
              <a:rPr lang="ru-RU" sz="1000" dirty="0" smtClean="0"/>
              <a:t> и всякий раз при своей инициализации вызывает метод </a:t>
            </a:r>
            <a:r>
              <a:rPr lang="ru-RU" sz="1000" b="1" dirty="0" err="1" smtClean="0"/>
              <a:t>ejbCreate</a:t>
            </a:r>
            <a:r>
              <a:rPr lang="ru-RU" sz="1000" b="1" dirty="0" smtClean="0"/>
              <a:t>().</a:t>
            </a:r>
            <a:r>
              <a:rPr lang="ru-RU" sz="1000" dirty="0" smtClean="0"/>
              <a:t> </a:t>
            </a:r>
          </a:p>
          <a:p>
            <a:endParaRPr lang="ru-RU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674BE-D6F6-42C6-9BFD-62A15397BA8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7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674BE-D6F6-42C6-9BFD-62A15397BA8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65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46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955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911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8DE72B-A3F1-4AFD-9677-75263CC768D2}" type="slidenum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 userDrawn="1"/>
        </p:nvSpPr>
        <p:spPr>
          <a:xfrm>
            <a:off x="143507" y="697593"/>
            <a:ext cx="8856984" cy="596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8460432" y="6597352"/>
            <a:ext cx="683568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FAFC4FA-C0CC-4020-8DF7-F412617EE277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63888" y="6657945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Ковалюк</a:t>
            </a:r>
            <a:r>
              <a:rPr lang="ru-RU" sz="1200" dirty="0" smtClean="0"/>
              <a:t> Т.В. </a:t>
            </a:r>
            <a:r>
              <a:rPr lang="ru-RU" sz="1200" dirty="0" err="1" smtClean="0"/>
              <a:t>Компоненентне</a:t>
            </a:r>
            <a:r>
              <a:rPr lang="ru-RU" sz="1200" dirty="0" smtClean="0"/>
              <a:t> </a:t>
            </a:r>
            <a:r>
              <a:rPr lang="ru-RU" sz="1200" dirty="0" err="1" smtClean="0"/>
              <a:t>програмування</a:t>
            </a:r>
            <a:r>
              <a:rPr lang="ru-RU" sz="1200" dirty="0" smtClean="0"/>
              <a:t>. НАУКМА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797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80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3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06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68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53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21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16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1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 userDrawn="1"/>
          </p:nvGraphicFramePr>
          <p:xfrm>
            <a:off x="0" y="0"/>
            <a:ext cx="576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Фотография Photo Editor" r:id="rId15" imgW="5068007" imgH="3228571" progId="MSPhotoEd.3">
                    <p:embed/>
                  </p:oleObj>
                </mc:Choice>
                <mc:Fallback>
                  <p:oleObj name="Фотография Photo Editor" r:id="rId15" imgW="5068007" imgH="3228571" progId="MSPhotoEd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5"/>
            <p:cNvGraphicFramePr>
              <a:graphicFrameLocks noChangeAspect="1"/>
            </p:cNvGraphicFramePr>
            <p:nvPr userDrawn="1"/>
          </p:nvGraphicFramePr>
          <p:xfrm>
            <a:off x="0" y="0"/>
            <a:ext cx="576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Точечный рисунок" r:id="rId17" imgW="7400000" imgH="485586" progId="Paint.Picture">
                    <p:embed/>
                  </p:oleObj>
                </mc:Choice>
                <mc:Fallback>
                  <p:oleObj name="Точечный рисунок" r:id="rId17" imgW="7400000" imgH="485586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6"/>
            <p:cNvGraphicFramePr>
              <a:graphicFrameLocks noChangeAspect="1"/>
            </p:cNvGraphicFramePr>
            <p:nvPr userDrawn="1"/>
          </p:nvGraphicFramePr>
          <p:xfrm>
            <a:off x="0" y="0"/>
            <a:ext cx="521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Точечный рисунок" r:id="rId19" imgW="1762371" imgH="2591162" progId="Paint.Picture">
                    <p:embed/>
                  </p:oleObj>
                </mc:Choice>
                <mc:Fallback>
                  <p:oleObj name="Точечный рисунок" r:id="rId19" imgW="1762371" imgH="2591162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21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3346450" y="6553200"/>
            <a:ext cx="579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1400">
                <a:solidFill>
                  <a:schemeClr val="bg1"/>
                </a:solidFill>
              </a:rPr>
              <a:t>Кросс-платформенное программирование. Ковалюк Т.В. НТУУ КПИ</a:t>
            </a:r>
            <a:endParaRPr lang="ru-RU" sz="1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kovalyuk@ukr.n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%20lec8%20EJB%20part1/&#1083;&#1077;&#1082;8%20&#1056;&#1077;&#1072;&#1083;&#1080;&#1079;&#1072;&#1094;&#1080;&#1103;%20entity.doc" TargetMode="External"/><Relationship Id="rId2" Type="http://schemas.openxmlformats.org/officeDocument/2006/relationships/hyperlink" Target="&#1083;&#1077;&#1082;6%20&#1056;&#1077;&#1072;&#1083;&#1080;&#1079;&#1072;&#1094;&#1080;&#1103;%20entity.doc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ample%20lec8%20EJB%20part1/&#1083;&#1077;&#1082;8%20&#1054;&#1087;&#1080;&#1089;&#1072;&#1085;&#1080;&#1077;%20&#1088;&#1072;&#1079;&#1074;&#1105;&#1088;&#1090;&#1099;&#1074;&#1072;&#1085;&#1080;&#1103;%20Books%20EJB.doc" TargetMode="External"/><Relationship Id="rId2" Type="http://schemas.openxmlformats.org/officeDocument/2006/relationships/hyperlink" Target="&#1083;&#1077;&#1082;6%20&#1054;&#1087;&#1080;&#1089;&#1072;&#1085;&#1080;&#1077;%20&#1088;&#1072;&#1079;&#1074;&#1105;&#1088;&#1090;&#1099;&#1074;&#1072;&#1085;&#1080;&#1103;%20Books%20EJB.doc" TargetMode="Externa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example%20lec8%20EJB%20part1/&#1083;&#1077;&#1082;8%20&#1042;&#1080;&#1076;%20&#1082;&#1086;&#1085;&#1089;&#1086;&#1083;&#1080;%20&#1101;&#1082;&#1088;&#1072;&#1085;&#1072;.doc" TargetMode="External"/><Relationship Id="rId2" Type="http://schemas.openxmlformats.org/officeDocument/2006/relationships/hyperlink" Target="&#1083;&#1077;&#1082;6%20&#1042;&#1080;&#1076;%20&#1082;&#1086;&#1085;&#1089;&#1086;&#1083;&#1080;%20&#1101;&#1082;&#1088;&#1072;&#1085;&#1072;.doc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%20lec8%20EJB%20part1/&#1083;&#1077;&#1082;8%20&#1050;&#1083;&#1080;&#1077;&#1085;&#1090;&#1089;&#1082;&#1086;&#1077;%20&#1087;&#1088;&#1080;&#1083;&#1086;&#1078;&#1077;&#1085;&#1080;&#1077;%20BooksTest%20%20entity.doc" TargetMode="External"/><Relationship Id="rId2" Type="http://schemas.openxmlformats.org/officeDocument/2006/relationships/hyperlink" Target="&#1083;&#1077;&#1082;6%20&#1050;&#1083;&#1080;&#1077;&#1085;&#1090;&#1089;&#1082;&#1086;&#1077;%20&#1087;&#1088;&#1080;&#1083;&#1086;&#1078;&#1077;&#1085;&#1080;&#1077;%20BooksTest%20%20entity.doc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78187" y="476672"/>
            <a:ext cx="7626768" cy="3170099"/>
          </a:xfrm>
          <a:prstGeom prst="rect">
            <a:avLst/>
          </a:prstGeom>
          <a:effectLst>
            <a:outerShdw blurRad="50800" dist="50800" dir="5400000" algn="ctr" rotWithShape="0">
              <a:srgbClr val="FFFF00"/>
            </a:outer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4000" b="1" dirty="0" smtClean="0">
                <a:ln>
                  <a:solidFill>
                    <a:srgbClr val="8064A2"/>
                  </a:solidFill>
                </a:ln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Лекція </a:t>
            </a:r>
            <a:r>
              <a:rPr lang="uk-UA" sz="4000" b="1" dirty="0">
                <a:ln>
                  <a:solidFill>
                    <a:srgbClr val="8064A2"/>
                  </a:solidFill>
                </a:ln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uk-UA" sz="4000" b="1" dirty="0" smtClean="0">
                <a:ln>
                  <a:solidFill>
                    <a:srgbClr val="8064A2"/>
                  </a:solidFill>
                </a:ln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uk-UA" sz="4000" b="1" dirty="0">
              <a:ln>
                <a:solidFill>
                  <a:srgbClr val="8064A2"/>
                </a:solidFill>
              </a:ln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uk-UA" sz="4000" b="1" dirty="0">
              <a:ln>
                <a:solidFill>
                  <a:srgbClr val="8064A2"/>
                </a:solidFill>
              </a:ln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4000" b="1" kern="10" spc="720" dirty="0" smtClean="0">
                <a:effectLst>
                  <a:outerShdw dist="56796" dir="1593903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Технологsя </a:t>
            </a:r>
          </a:p>
          <a:p>
            <a:pPr algn="ctr"/>
            <a:r>
              <a:rPr lang="fr-FR" sz="4000" b="1" kern="10" spc="720" dirty="0" smtClean="0">
                <a:effectLst>
                  <a:outerShdw dist="56796" dir="1593903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Enterprise Java Beans</a:t>
            </a:r>
          </a:p>
          <a:p>
            <a:pPr algn="ctr"/>
            <a:r>
              <a:rPr lang="fr-FR" sz="4000" b="1" kern="10" spc="720" dirty="0" smtClean="0">
                <a:effectLst>
                  <a:outerShdw dist="56796" dir="1593903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(</a:t>
            </a:r>
            <a:r>
              <a:rPr lang="ru-RU" sz="4000" b="1" dirty="0" err="1" smtClean="0"/>
              <a:t>Entity</a:t>
            </a:r>
            <a:r>
              <a:rPr lang="ru-RU" sz="4000" b="1" dirty="0" smtClean="0"/>
              <a:t>-</a:t>
            </a:r>
            <a:r>
              <a:rPr lang="en-US" sz="4000" b="1" dirty="0" smtClean="0"/>
              <a:t>bean</a:t>
            </a:r>
            <a:r>
              <a:rPr lang="fr-FR" sz="4000" b="1" kern="10" spc="720" dirty="0" smtClean="0">
                <a:effectLst>
                  <a:outerShdw dist="56796" dir="1593903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, част</a:t>
            </a:r>
            <a:r>
              <a:rPr lang="uk-UA" sz="4000" b="1" kern="10" spc="720" dirty="0" err="1" smtClean="0">
                <a:effectLst>
                  <a:outerShdw dist="56796" dir="1593903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ина</a:t>
            </a:r>
            <a:r>
              <a:rPr lang="fr-FR" sz="4000" b="1" kern="10" spc="720" dirty="0" smtClean="0">
                <a:effectLst>
                  <a:outerShdw dist="56796" dir="1593903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1)</a:t>
            </a:r>
            <a:endParaRPr lang="ru-RU" sz="4000" b="1" kern="10" spc="720" dirty="0">
              <a:effectLst>
                <a:outerShdw dist="56796" dir="1593903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1251" y="491706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2400" b="1" dirty="0" err="1">
                <a:solidFill>
                  <a:prstClr val="black"/>
                </a:solidFill>
                <a:latin typeface="Calibri"/>
                <a:cs typeface="+mn-cs"/>
              </a:rPr>
              <a:t>Ковалюк</a:t>
            </a:r>
            <a:r>
              <a:rPr lang="ru-RU" sz="2400" b="1" dirty="0">
                <a:solidFill>
                  <a:prstClr val="black"/>
                </a:solidFill>
                <a:latin typeface="Calibri"/>
                <a:cs typeface="+mn-cs"/>
              </a:rPr>
              <a:t> Т.В.</a:t>
            </a:r>
            <a:r>
              <a:rPr lang="en-US" sz="2400" b="1" dirty="0">
                <a:solidFill>
                  <a:prstClr val="black"/>
                </a:solidFill>
                <a:latin typeface="Calibri"/>
                <a:cs typeface="+mn-cs"/>
              </a:rPr>
              <a:t>,</a:t>
            </a:r>
            <a:r>
              <a:rPr lang="ru-RU" sz="2400" b="1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2400" b="1" dirty="0">
                <a:solidFill>
                  <a:prstClr val="black"/>
                </a:solidFill>
                <a:latin typeface="Calibri"/>
                <a:cs typeface="+mn-cs"/>
              </a:rPr>
              <a:t>д</a:t>
            </a:r>
            <a:r>
              <a:rPr lang="ru-RU" sz="2400" b="1" dirty="0" err="1">
                <a:solidFill>
                  <a:prstClr val="black"/>
                </a:solidFill>
                <a:latin typeface="Calibri"/>
                <a:cs typeface="+mn-cs"/>
              </a:rPr>
              <a:t>оцент</a:t>
            </a:r>
            <a:r>
              <a:rPr lang="ru-RU" sz="2400" b="1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ru-RU" sz="2400" b="1" dirty="0" err="1" smtClean="0">
                <a:solidFill>
                  <a:prstClr val="black"/>
                </a:solidFill>
                <a:latin typeface="Calibri"/>
                <a:cs typeface="+mn-cs"/>
              </a:rPr>
              <a:t>кафедр</a:t>
            </a:r>
            <a:r>
              <a:rPr lang="ru-RU" sz="2400" b="1" dirty="0" err="1">
                <a:solidFill>
                  <a:prstClr val="black"/>
                </a:solidFill>
                <a:latin typeface="Calibri"/>
              </a:rPr>
              <a:t>и</a:t>
            </a:r>
            <a:r>
              <a:rPr lang="ru-RU" sz="2400" b="1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ru-RU" sz="2400" b="1" dirty="0" err="1" smtClean="0">
                <a:solidFill>
                  <a:prstClr val="black"/>
                </a:solidFill>
                <a:latin typeface="Calibri"/>
                <a:cs typeface="+mn-cs"/>
              </a:rPr>
              <a:t>і</a:t>
            </a:r>
            <a:r>
              <a:rPr lang="ru-RU" sz="2400" b="1" dirty="0" err="1" smtClean="0">
                <a:solidFill>
                  <a:prstClr val="black"/>
                </a:solidFill>
                <a:latin typeface="Calibri"/>
              </a:rPr>
              <a:t>нформатики</a:t>
            </a:r>
            <a:r>
              <a:rPr lang="ru-RU" sz="2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Calibri"/>
              </a:rPr>
              <a:t>НАУКМА </a:t>
            </a:r>
            <a:r>
              <a:rPr lang="en-US" sz="2400" b="1" smtClean="0">
                <a:solidFill>
                  <a:prstClr val="black"/>
                </a:solidFill>
                <a:latin typeface="Calibri"/>
                <a:cs typeface="+mn-cs"/>
                <a:hlinkClick r:id="rId3"/>
              </a:rPr>
              <a:t>tkovalyuk@ukr.net</a:t>
            </a:r>
            <a:r>
              <a:rPr lang="en-US" sz="2400" b="1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512" y="1478230"/>
            <a:ext cx="8785101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Настоящий EJB содержится сам по себе в контейнере EJB и никогда не должен быть напрямую доступен никому кроме контейнера.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Хотя прямой доступ может быть возможен, это не рекомендуется, так как разрывает связь (контракт) между бином и контейнером.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Контейнер EJB должен служить связующим звеном между всеми доступами к EJB.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По этой причине разработчик EJB не реализует </a:t>
            </a:r>
            <a:r>
              <a:rPr lang="ru-RU" dirty="0" err="1"/>
              <a:t>remote</a:t>
            </a:r>
            <a:r>
              <a:rPr lang="ru-RU" dirty="0"/>
              <a:t>-интерфейс в самом EJB.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Код для </a:t>
            </a:r>
            <a:r>
              <a:rPr lang="ru-RU" dirty="0" err="1"/>
              <a:t>remote</a:t>
            </a:r>
            <a:r>
              <a:rPr lang="ru-RU" dirty="0"/>
              <a:t>-интерфейса генерируется автоматически средствами, предоставляемыми производителем контейнера, в форме </a:t>
            </a:r>
            <a:r>
              <a:rPr lang="ru-RU" dirty="0" err="1"/>
              <a:t>EJBObject</a:t>
            </a:r>
            <a:r>
              <a:rPr lang="ru-RU" dirty="0"/>
              <a:t>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Это предотвращает от случайного прямого доступа клиентов или других </a:t>
            </a:r>
            <a:r>
              <a:rPr lang="ru-RU" dirty="0" err="1"/>
              <a:t>бинов</a:t>
            </a:r>
            <a:r>
              <a:rPr lang="ru-RU" dirty="0"/>
              <a:t>.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857250" y="1588"/>
            <a:ext cx="758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/>
              <a:t>О</a:t>
            </a:r>
            <a:r>
              <a:rPr lang="ru-RU" sz="2800" b="1" dirty="0" err="1"/>
              <a:t>сновные</a:t>
            </a:r>
            <a:r>
              <a:rPr lang="ru-RU" sz="2800" b="1" dirty="0"/>
              <a:t> компоненты архитектуры EJB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4313" y="1000125"/>
            <a:ext cx="8713787" cy="4708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b="1" dirty="0"/>
              <a:t>Клиенты EJB </a:t>
            </a:r>
            <a:r>
              <a:rPr lang="ru-RU" dirty="0"/>
              <a:t>находят определенный контейнер EJB, который содержит EJB, через </a:t>
            </a:r>
            <a:r>
              <a:rPr lang="ru-RU" dirty="0" err="1">
                <a:solidFill>
                  <a:srgbClr val="C00000"/>
                </a:solidFill>
              </a:rPr>
              <a:t>Java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Naming</a:t>
            </a:r>
            <a:r>
              <a:rPr lang="ru-RU" dirty="0">
                <a:solidFill>
                  <a:srgbClr val="C00000"/>
                </a:solidFill>
              </a:rPr>
              <a:t>  </a:t>
            </a:r>
            <a:r>
              <a:rPr lang="ru-RU" dirty="0" err="1">
                <a:solidFill>
                  <a:srgbClr val="C00000"/>
                </a:solidFill>
              </a:rPr>
              <a:t>and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Directory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Interface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(JNDI) (перевод: </a:t>
            </a:r>
            <a:r>
              <a:rPr lang="ru-RU" dirty="0" err="1"/>
              <a:t>Java</a:t>
            </a:r>
            <a:r>
              <a:rPr lang="ru-RU" dirty="0"/>
              <a:t>-интерфейс именования и каталогов).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Затем они используют контейнер EJB для вызовов методов </a:t>
            </a:r>
            <a:r>
              <a:rPr lang="ru-RU" dirty="0" err="1"/>
              <a:t>бина</a:t>
            </a:r>
            <a:r>
              <a:rPr lang="ru-RU" dirty="0"/>
              <a:t> (реализация бизнес-логики).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Клиент EJB только получает ссылку на  экземпляр </a:t>
            </a:r>
            <a:r>
              <a:rPr lang="ru-RU" dirty="0" err="1"/>
              <a:t>EJBObject</a:t>
            </a:r>
            <a:r>
              <a:rPr lang="ru-RU" dirty="0"/>
              <a:t> и никогда в действительности не получает ссылку на текущий экземпляр собственно EJB.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Когда клиент </a:t>
            </a:r>
            <a:r>
              <a:rPr lang="ru-RU" dirty="0" err="1"/>
              <a:t>вызвает</a:t>
            </a:r>
            <a:r>
              <a:rPr lang="ru-RU" dirty="0"/>
              <a:t> метод, экземпляр </a:t>
            </a:r>
            <a:r>
              <a:rPr lang="ru-RU" dirty="0" err="1"/>
              <a:t>EJBObject</a:t>
            </a:r>
            <a:r>
              <a:rPr lang="ru-RU" dirty="0"/>
              <a:t> принимает запрос и перенаправляет его соответствующему экземпляру </a:t>
            </a:r>
            <a:r>
              <a:rPr lang="ru-RU" dirty="0" err="1"/>
              <a:t>бина</a:t>
            </a:r>
            <a:r>
              <a:rPr lang="ru-RU" dirty="0"/>
              <a:t>, предоставляя всю необходимую дополнительную функциональность.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Клиент использует </a:t>
            </a:r>
            <a:r>
              <a:rPr lang="ru-RU" dirty="0" err="1"/>
              <a:t>home</a:t>
            </a:r>
            <a:r>
              <a:rPr lang="ru-RU" dirty="0"/>
              <a:t>-объект для нахождения, создания, или разрушения экземпляров EJB.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Затем он использует экземпляр </a:t>
            </a:r>
            <a:r>
              <a:rPr lang="ru-RU" dirty="0" err="1"/>
              <a:t>EJBObject</a:t>
            </a:r>
            <a:r>
              <a:rPr lang="ru-RU" dirty="0"/>
              <a:t> для вызова бизнес-методов экземпляра </a:t>
            </a:r>
            <a:r>
              <a:rPr lang="ru-RU" dirty="0" err="1"/>
              <a:t>бина</a:t>
            </a:r>
            <a:r>
              <a:rPr lang="ru-RU" dirty="0"/>
              <a:t>.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857250" y="1588"/>
            <a:ext cx="758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/>
              <a:t>О</a:t>
            </a:r>
            <a:r>
              <a:rPr lang="ru-RU" sz="2800" b="1" dirty="0" err="1"/>
              <a:t>сновные</a:t>
            </a:r>
            <a:r>
              <a:rPr lang="ru-RU" sz="2800" b="1" dirty="0"/>
              <a:t> компоненты архитектуры EJB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786063" y="0"/>
            <a:ext cx="3752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/>
              <a:t>Компоненты EJB</a:t>
            </a:r>
            <a:r>
              <a:rPr lang="ru-RU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79388" y="852488"/>
            <a:ext cx="8785225" cy="2862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b="1" i="1"/>
              <a:t>Home-интерфейс и</a:t>
            </a:r>
            <a:r>
              <a:rPr lang="ru-RU"/>
              <a:t> </a:t>
            </a:r>
            <a:r>
              <a:rPr lang="ru-RU" b="1" i="1"/>
              <a:t>Home-объект</a:t>
            </a:r>
            <a:endParaRPr lang="ru-RU"/>
          </a:p>
          <a:p>
            <a:r>
              <a:rPr lang="ru-RU"/>
              <a:t>Когда у клиента EJB возникает потребность воспользоваться услугами EJB, он с помощью home-интерфейса создаёт EJB. </a:t>
            </a:r>
          </a:p>
          <a:p>
            <a:r>
              <a:rPr lang="ru-RU"/>
              <a:t>Клиент использует один из методов create(), которые определяет home-интерфейс. </a:t>
            </a:r>
          </a:p>
          <a:p>
            <a:r>
              <a:rPr lang="ru-RU"/>
              <a:t>Реализация home-интерфейса осуществляется с помощью объекта, называющегося home-объектом. </a:t>
            </a:r>
          </a:p>
          <a:p>
            <a:r>
              <a:rPr lang="ru-RU"/>
              <a:t>Экземпляр такого home-объекта создаётся на сервере и в качестве factory (построителя) предоставляется клиенту для создания бина.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786063" y="0"/>
            <a:ext cx="3752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/>
              <a:t>Компоненты EJB</a:t>
            </a:r>
            <a:r>
              <a:rPr lang="ru-RU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636588"/>
            <a:ext cx="9144000" cy="558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800" dirty="0"/>
              <a:t>Клиент EJB </a:t>
            </a:r>
            <a:r>
              <a:rPr lang="ru-RU" sz="1800" b="1" dirty="0"/>
              <a:t>определяет местонахождение </a:t>
            </a:r>
            <a:r>
              <a:rPr lang="ru-RU" sz="1800" b="1" dirty="0" err="1"/>
              <a:t>home</a:t>
            </a:r>
            <a:r>
              <a:rPr lang="ru-RU" sz="1800" b="1" dirty="0"/>
              <a:t>-объекта с помощью JNDI</a:t>
            </a:r>
            <a:r>
              <a:rPr lang="ru-RU" sz="1800" dirty="0"/>
              <a:t>, так как ссылка на этот </a:t>
            </a:r>
            <a:r>
              <a:rPr lang="ru-RU" sz="1800" dirty="0" err="1"/>
              <a:t>home</a:t>
            </a:r>
            <a:r>
              <a:rPr lang="ru-RU" sz="1800" dirty="0"/>
              <a:t>-объект помещается в службе имён (</a:t>
            </a:r>
            <a:r>
              <a:rPr lang="ru-RU" sz="1800" dirty="0" err="1"/>
              <a:t>naming</a:t>
            </a:r>
            <a:r>
              <a:rPr lang="ru-RU" sz="1800" dirty="0"/>
              <a:t> </a:t>
            </a:r>
            <a:r>
              <a:rPr lang="ru-RU" sz="1800" dirty="0" err="1"/>
              <a:t>service</a:t>
            </a:r>
            <a:r>
              <a:rPr lang="ru-RU" sz="1800" dirty="0"/>
              <a:t>). </a:t>
            </a:r>
          </a:p>
          <a:p>
            <a:r>
              <a:rPr lang="ru-RU" sz="1800" dirty="0"/>
              <a:t>Соответствующее местоположение и имя </a:t>
            </a:r>
            <a:r>
              <a:rPr lang="ru-RU" sz="1800" dirty="0" err="1"/>
              <a:t>factory</a:t>
            </a:r>
            <a:r>
              <a:rPr lang="ru-RU" sz="1800" dirty="0"/>
              <a:t>-класса для контекста JNDI предоставляется клиенту изначально. </a:t>
            </a:r>
          </a:p>
          <a:p>
            <a:r>
              <a:rPr lang="ru-RU" sz="1800" dirty="0"/>
              <a:t>Кроме знания места и имени класса, клиент должен иметь представление о том, как найти этот </a:t>
            </a:r>
            <a:r>
              <a:rPr lang="ru-RU" sz="1800" dirty="0" err="1"/>
              <a:t>home</a:t>
            </a:r>
            <a:r>
              <a:rPr lang="ru-RU" sz="1800" dirty="0"/>
              <a:t>-объект в структуре дерева имён (</a:t>
            </a:r>
            <a:r>
              <a:rPr lang="ru-RU" sz="1800" dirty="0" err="1"/>
              <a:t>naming</a:t>
            </a:r>
            <a:r>
              <a:rPr lang="ru-RU" sz="1800" dirty="0"/>
              <a:t> </a:t>
            </a:r>
            <a:r>
              <a:rPr lang="ru-RU" sz="1800" dirty="0" err="1"/>
              <a:t>tree</a:t>
            </a:r>
            <a:r>
              <a:rPr lang="ru-RU" sz="1800" dirty="0"/>
              <a:t>).</a:t>
            </a:r>
          </a:p>
          <a:p>
            <a:r>
              <a:rPr lang="ru-RU" sz="1800" dirty="0"/>
              <a:t>Специалист по внедрению EJB устанавливает и запускает компонент EJB на сервере EJB, указывая конкретное место расположения на дереве имён типа "</a:t>
            </a:r>
            <a:r>
              <a:rPr lang="ru-RU" sz="1800" dirty="0" err="1"/>
              <a:t>cup</a:t>
            </a:r>
            <a:r>
              <a:rPr lang="ru-RU" sz="1800" dirty="0"/>
              <a:t>/chap8/</a:t>
            </a:r>
            <a:r>
              <a:rPr lang="ru-RU" sz="1800" dirty="0" err="1"/>
              <a:t>Account</a:t>
            </a:r>
            <a:r>
              <a:rPr lang="ru-RU" sz="1800" dirty="0"/>
              <a:t>". </a:t>
            </a:r>
          </a:p>
          <a:p>
            <a:r>
              <a:rPr lang="ru-RU" sz="1800" dirty="0"/>
              <a:t>Затем клиент EJB должен получить это полное имя для установления местонахождения, чтобы получить ссылку на </a:t>
            </a:r>
            <a:r>
              <a:rPr lang="ru-RU" sz="1800" dirty="0" err="1"/>
              <a:t>home</a:t>
            </a:r>
            <a:r>
              <a:rPr lang="ru-RU" sz="1800" dirty="0"/>
              <a:t>-объект "</a:t>
            </a:r>
            <a:r>
              <a:rPr lang="ru-RU" sz="1800" dirty="0" err="1"/>
              <a:t>Account</a:t>
            </a:r>
            <a:r>
              <a:rPr lang="ru-RU" sz="1800" dirty="0"/>
              <a:t>".</a:t>
            </a:r>
          </a:p>
          <a:p>
            <a:endParaRPr lang="ru-RU" sz="1800" dirty="0"/>
          </a:p>
          <a:p>
            <a:r>
              <a:rPr lang="ru-RU" sz="1800" dirty="0"/>
              <a:t>Пример1</a:t>
            </a:r>
          </a:p>
          <a:p>
            <a:r>
              <a:rPr lang="ru-RU" sz="1800" dirty="0">
                <a:solidFill>
                  <a:srgbClr val="008000"/>
                </a:solidFill>
              </a:rPr>
              <a:t>Код, с помощью которого клиент создаёт бин, используя </a:t>
            </a:r>
            <a:r>
              <a:rPr lang="ru-RU" sz="1800" dirty="0" err="1">
                <a:solidFill>
                  <a:srgbClr val="008000"/>
                </a:solidFill>
              </a:rPr>
              <a:t>home</a:t>
            </a:r>
            <a:r>
              <a:rPr lang="ru-RU" sz="1800" dirty="0">
                <a:solidFill>
                  <a:srgbClr val="008000"/>
                </a:solidFill>
              </a:rPr>
              <a:t>-объект:</a:t>
            </a:r>
          </a:p>
          <a:p>
            <a:r>
              <a:rPr lang="ru-RU" sz="1800" dirty="0">
                <a:solidFill>
                  <a:srgbClr val="008000"/>
                </a:solidFill>
              </a:rPr>
              <a:t>// </a:t>
            </a:r>
            <a:r>
              <a:rPr lang="ru-RU" sz="1800" dirty="0" err="1">
                <a:solidFill>
                  <a:srgbClr val="008000"/>
                </a:solidFill>
              </a:rPr>
              <a:t>get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the</a:t>
            </a:r>
            <a:r>
              <a:rPr lang="ru-RU" sz="1800" dirty="0">
                <a:solidFill>
                  <a:srgbClr val="008000"/>
                </a:solidFill>
              </a:rPr>
              <a:t> JNDI </a:t>
            </a:r>
            <a:r>
              <a:rPr lang="ru-RU" sz="1800" dirty="0" err="1">
                <a:solidFill>
                  <a:srgbClr val="008000"/>
                </a:solidFill>
              </a:rPr>
              <a:t>naming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context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err="1">
                <a:solidFill>
                  <a:srgbClr val="0000CC"/>
                </a:solidFill>
              </a:rPr>
              <a:t>Context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initialCtx</a:t>
            </a:r>
            <a:r>
              <a:rPr lang="ru-RU" sz="1800" dirty="0">
                <a:solidFill>
                  <a:srgbClr val="0000CC"/>
                </a:solidFill>
              </a:rPr>
              <a:t> = </a:t>
            </a:r>
            <a:r>
              <a:rPr lang="ru-RU" sz="1800" b="1" dirty="0" err="1">
                <a:solidFill>
                  <a:srgbClr val="0000CC"/>
                </a:solidFill>
              </a:rPr>
              <a:t>new</a:t>
            </a:r>
            <a:r>
              <a:rPr lang="ru-RU" sz="1800" b="1" dirty="0">
                <a:solidFill>
                  <a:srgbClr val="0000CC"/>
                </a:solidFill>
              </a:rPr>
              <a:t> </a:t>
            </a:r>
            <a:r>
              <a:rPr lang="ru-RU" sz="1800" b="1" dirty="0" err="1">
                <a:solidFill>
                  <a:srgbClr val="0000CC"/>
                </a:solidFill>
              </a:rPr>
              <a:t>InitialContext</a:t>
            </a:r>
            <a:r>
              <a:rPr lang="ru-RU" sz="1800" b="1" dirty="0">
                <a:solidFill>
                  <a:srgbClr val="0000CC"/>
                </a:solidFill>
              </a:rPr>
              <a:t> ();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// </a:t>
            </a:r>
            <a:r>
              <a:rPr lang="ru-RU" sz="1800" dirty="0" err="1"/>
              <a:t>use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context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</a:t>
            </a:r>
            <a:r>
              <a:rPr lang="ru-RU" sz="1800" dirty="0" err="1"/>
              <a:t>lookup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EJB </a:t>
            </a:r>
            <a:r>
              <a:rPr lang="ru-RU" sz="1800" dirty="0" err="1"/>
              <a:t>Home</a:t>
            </a:r>
            <a:r>
              <a:rPr lang="ru-RU" sz="1800" dirty="0"/>
              <a:t> </a:t>
            </a:r>
            <a:r>
              <a:rPr lang="ru-RU" sz="1800" dirty="0" err="1"/>
              <a:t>interface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err="1">
                <a:solidFill>
                  <a:srgbClr val="0000CC"/>
                </a:solidFill>
              </a:rPr>
              <a:t>AccountHome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home</a:t>
            </a:r>
            <a:r>
              <a:rPr lang="ru-RU" sz="1800" dirty="0">
                <a:solidFill>
                  <a:srgbClr val="0000CC"/>
                </a:solidFill>
              </a:rPr>
              <a:t> =</a:t>
            </a:r>
            <a:r>
              <a:rPr lang="ru-RU" sz="1800" b="1" dirty="0">
                <a:solidFill>
                  <a:srgbClr val="0000CC"/>
                </a:solidFill>
              </a:rPr>
              <a:t>(</a:t>
            </a:r>
            <a:r>
              <a:rPr lang="ru-RU" sz="1800" b="1" dirty="0" err="1">
                <a:solidFill>
                  <a:srgbClr val="0000CC"/>
                </a:solidFill>
              </a:rPr>
              <a:t>AccountHome</a:t>
            </a:r>
            <a:r>
              <a:rPr lang="ru-RU" sz="1800" b="1" dirty="0">
                <a:solidFill>
                  <a:srgbClr val="0000CC"/>
                </a:solidFill>
              </a:rPr>
              <a:t>)</a:t>
            </a:r>
            <a:r>
              <a:rPr lang="ru-RU" sz="1800" b="1" dirty="0" err="1">
                <a:solidFill>
                  <a:srgbClr val="0000CC"/>
                </a:solidFill>
              </a:rPr>
              <a:t>initialCtx.lookup</a:t>
            </a:r>
            <a:r>
              <a:rPr lang="ru-RU" sz="1800" b="1" dirty="0">
                <a:solidFill>
                  <a:srgbClr val="0000CC"/>
                </a:solidFill>
              </a:rPr>
              <a:t> ("</a:t>
            </a:r>
            <a:r>
              <a:rPr lang="ru-RU" sz="1800" b="1" dirty="0" err="1">
                <a:solidFill>
                  <a:srgbClr val="0000CC"/>
                </a:solidFill>
              </a:rPr>
              <a:t>com</a:t>
            </a:r>
            <a:r>
              <a:rPr lang="ru-RU" sz="1800" b="1" dirty="0">
                <a:solidFill>
                  <a:srgbClr val="0000CC"/>
                </a:solidFill>
              </a:rPr>
              <a:t>/~</a:t>
            </a:r>
            <a:r>
              <a:rPr lang="ru-RU" sz="1800" b="1" dirty="0" err="1">
                <a:solidFill>
                  <a:srgbClr val="0000CC"/>
                </a:solidFill>
              </a:rPr>
              <a:t>gopalan</a:t>
            </a:r>
            <a:r>
              <a:rPr lang="ru-RU" sz="1800" b="1" dirty="0">
                <a:solidFill>
                  <a:srgbClr val="0000CC"/>
                </a:solidFill>
              </a:rPr>
              <a:t>/</a:t>
            </a:r>
            <a:r>
              <a:rPr lang="ru-RU" sz="1800" b="1" dirty="0" err="1">
                <a:solidFill>
                  <a:srgbClr val="0000CC"/>
                </a:solidFill>
              </a:rPr>
              <a:t>Account</a:t>
            </a:r>
            <a:r>
              <a:rPr lang="ru-RU" sz="1800" b="1" dirty="0">
                <a:solidFill>
                  <a:srgbClr val="0000CC"/>
                </a:solidFill>
              </a:rPr>
              <a:t>");</a:t>
            </a:r>
            <a:r>
              <a:rPr lang="ru-RU" sz="1800" dirty="0">
                <a:solidFill>
                  <a:srgbClr val="0000CC"/>
                </a:solidFill>
              </a:rPr>
              <a:t/>
            </a:r>
            <a:br>
              <a:rPr lang="ru-RU" sz="1800" dirty="0">
                <a:solidFill>
                  <a:srgbClr val="0000CC"/>
                </a:solidFill>
              </a:rPr>
            </a:br>
            <a:r>
              <a:rPr lang="ru-RU" sz="1800" dirty="0">
                <a:solidFill>
                  <a:srgbClr val="008000"/>
                </a:solidFill>
              </a:rPr>
              <a:t>// </a:t>
            </a:r>
            <a:r>
              <a:rPr lang="ru-RU" sz="1800" dirty="0" err="1">
                <a:solidFill>
                  <a:srgbClr val="008000"/>
                </a:solidFill>
              </a:rPr>
              <a:t>use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the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Home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Interface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to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create</a:t>
            </a:r>
            <a:r>
              <a:rPr lang="ru-RU" sz="1800" dirty="0">
                <a:solidFill>
                  <a:srgbClr val="008000"/>
                </a:solidFill>
              </a:rPr>
              <a:t> a </a:t>
            </a:r>
            <a:r>
              <a:rPr lang="ru-RU" sz="1800" dirty="0" err="1">
                <a:solidFill>
                  <a:srgbClr val="008000"/>
                </a:solidFill>
              </a:rPr>
              <a:t>Session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bean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object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err="1">
                <a:solidFill>
                  <a:srgbClr val="0000CC"/>
                </a:solidFill>
              </a:rPr>
              <a:t>Account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account</a:t>
            </a:r>
            <a:r>
              <a:rPr lang="ru-RU" sz="1800" dirty="0">
                <a:solidFill>
                  <a:srgbClr val="0000CC"/>
                </a:solidFill>
              </a:rPr>
              <a:t> = </a:t>
            </a:r>
            <a:r>
              <a:rPr lang="ru-RU" sz="1800" dirty="0" err="1">
                <a:solidFill>
                  <a:srgbClr val="0000CC"/>
                </a:solidFill>
              </a:rPr>
              <a:t>home.create</a:t>
            </a:r>
            <a:r>
              <a:rPr lang="ru-RU" sz="1800" dirty="0">
                <a:solidFill>
                  <a:srgbClr val="0000CC"/>
                </a:solidFill>
              </a:rPr>
              <a:t> (1234, "</a:t>
            </a:r>
            <a:r>
              <a:rPr lang="ru-RU" sz="1800" dirty="0" err="1">
                <a:solidFill>
                  <a:srgbClr val="0000CC"/>
                </a:solidFill>
              </a:rPr>
              <a:t>Athul</a:t>
            </a:r>
            <a:r>
              <a:rPr lang="ru-RU" sz="1800" dirty="0">
                <a:solidFill>
                  <a:srgbClr val="0000CC"/>
                </a:solidFill>
              </a:rPr>
              <a:t>", 1000671.54d);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714625" y="0"/>
            <a:ext cx="4425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/>
              <a:t>Поиск Home-объекта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07504" y="394692"/>
            <a:ext cx="8785671" cy="64633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800" dirty="0"/>
              <a:t>Сам </a:t>
            </a:r>
            <a:r>
              <a:rPr lang="ru-RU" sz="1800" dirty="0" err="1"/>
              <a:t>home</a:t>
            </a:r>
            <a:r>
              <a:rPr lang="ru-RU" sz="1800" dirty="0"/>
              <a:t>-объект - это реализация интерфейса, который расширяет интерфейс </a:t>
            </a:r>
            <a:r>
              <a:rPr lang="ru-RU" sz="1800" dirty="0" err="1">
                <a:solidFill>
                  <a:srgbClr val="C00000"/>
                </a:solidFill>
              </a:rPr>
              <a:t>javax.ejb.EJBHome</a:t>
            </a:r>
            <a:r>
              <a:rPr lang="ru-RU" sz="1800" dirty="0">
                <a:solidFill>
                  <a:srgbClr val="C00000"/>
                </a:solidFill>
              </a:rPr>
              <a:t>. </a:t>
            </a:r>
          </a:p>
          <a:p>
            <a:r>
              <a:rPr lang="ru-RU" sz="1800" dirty="0"/>
              <a:t>В нём есть необходимые для работы методы </a:t>
            </a:r>
            <a:endParaRPr lang="ru-RU" sz="18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ru-RU" sz="1800" dirty="0" err="1" smtClean="0"/>
              <a:t>create</a:t>
            </a:r>
            <a:r>
              <a:rPr lang="ru-RU" sz="1800" dirty="0"/>
              <a:t>(), </a:t>
            </a:r>
            <a:endParaRPr lang="ru-RU" sz="18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ru-RU" sz="1800" dirty="0" err="1" smtClean="0"/>
              <a:t>find</a:t>
            </a:r>
            <a:r>
              <a:rPr lang="ru-RU" sz="1800" dirty="0"/>
              <a:t>() </a:t>
            </a:r>
            <a:endParaRPr lang="ru-RU" sz="18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ru-RU" sz="1800" dirty="0" err="1" smtClean="0"/>
              <a:t>remove</a:t>
            </a:r>
            <a:r>
              <a:rPr lang="ru-RU" sz="1800" dirty="0"/>
              <a:t>(), </a:t>
            </a:r>
            <a:endParaRPr lang="ru-RU" sz="1800" dirty="0" smtClean="0"/>
          </a:p>
          <a:p>
            <a:r>
              <a:rPr lang="ru-RU" sz="1800" dirty="0" smtClean="0"/>
              <a:t>каждый </a:t>
            </a:r>
            <a:r>
              <a:rPr lang="ru-RU" sz="1800" dirty="0"/>
              <a:t>из которых соответствует </a:t>
            </a:r>
            <a:endParaRPr lang="ru-RU" sz="18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ru-RU" sz="1800" dirty="0" err="1" smtClean="0"/>
              <a:t>ejbCreate</a:t>
            </a:r>
            <a:r>
              <a:rPr lang="ru-RU" sz="1800" dirty="0"/>
              <a:t>(), </a:t>
            </a:r>
            <a:endParaRPr lang="ru-RU" sz="18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ru-RU" sz="1800" dirty="0" err="1" smtClean="0"/>
              <a:t>ejbFind</a:t>
            </a:r>
            <a:r>
              <a:rPr lang="ru-RU" sz="1800" dirty="0"/>
              <a:t>() </a:t>
            </a:r>
            <a:endParaRPr lang="ru-RU" sz="18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ru-RU" sz="1800" dirty="0" err="1" smtClean="0"/>
              <a:t>ejbRemove</a:t>
            </a:r>
            <a:r>
              <a:rPr lang="ru-RU" sz="1800" dirty="0" smtClean="0"/>
              <a:t>(),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с той же сигнатурой, что указана в реализации конкретного создаваемого </a:t>
            </a:r>
            <a:r>
              <a:rPr lang="ru-RU" sz="1800" dirty="0" err="1"/>
              <a:t>бина</a:t>
            </a:r>
            <a:r>
              <a:rPr lang="ru-RU" sz="1800" dirty="0"/>
              <a:t>. </a:t>
            </a:r>
          </a:p>
          <a:p>
            <a:r>
              <a:rPr lang="ru-RU" sz="1800" dirty="0"/>
              <a:t>Также здесь представлены методы для получения метаданных этого </a:t>
            </a:r>
            <a:r>
              <a:rPr lang="ru-RU" sz="1800" dirty="0" err="1"/>
              <a:t>бина</a:t>
            </a:r>
            <a:r>
              <a:rPr lang="ru-RU" sz="1800" dirty="0"/>
              <a:t>. А интерфейс </a:t>
            </a:r>
            <a:r>
              <a:rPr lang="ru-RU" sz="1800" dirty="0" err="1"/>
              <a:t>EJBHome</a:t>
            </a:r>
            <a:r>
              <a:rPr lang="ru-RU" sz="1800" dirty="0"/>
              <a:t> определяется в спецификации так, как это показано в </a:t>
            </a:r>
          </a:p>
          <a:p>
            <a:endParaRPr lang="ru-RU" sz="1800" dirty="0"/>
          </a:p>
          <a:p>
            <a:r>
              <a:rPr lang="ru-RU" sz="1800" dirty="0"/>
              <a:t>Примере 2:</a:t>
            </a:r>
            <a:endParaRPr lang="ru-RU" sz="1800" b="1" dirty="0"/>
          </a:p>
          <a:p>
            <a:r>
              <a:rPr lang="ru-RU" sz="1800" b="1" dirty="0" err="1"/>
              <a:t>public</a:t>
            </a:r>
            <a:r>
              <a:rPr lang="ru-RU" sz="1800" dirty="0"/>
              <a:t> </a:t>
            </a:r>
            <a:r>
              <a:rPr lang="ru-RU" sz="1800" b="1" dirty="0" err="1"/>
              <a:t>interface</a:t>
            </a:r>
            <a:r>
              <a:rPr lang="ru-RU" sz="1800" dirty="0"/>
              <a:t> </a:t>
            </a:r>
            <a:r>
              <a:rPr lang="ru-RU" sz="1800" b="1" dirty="0" err="1"/>
              <a:t>javax.ejb.EJBHome</a:t>
            </a:r>
            <a:r>
              <a:rPr lang="ru-RU" sz="1800" dirty="0"/>
              <a:t> </a:t>
            </a:r>
            <a:r>
              <a:rPr lang="ru-RU" sz="1800" b="1" dirty="0" err="1"/>
              <a:t>extends</a:t>
            </a:r>
            <a:r>
              <a:rPr lang="ru-RU" sz="1800" dirty="0"/>
              <a:t> </a:t>
            </a:r>
            <a:r>
              <a:rPr lang="ru-RU" sz="1800" b="1" dirty="0" err="1"/>
              <a:t>Remote</a:t>
            </a:r>
            <a:r>
              <a:rPr lang="ru-RU" sz="1800" dirty="0"/>
              <a:t> </a:t>
            </a:r>
            <a:r>
              <a:rPr lang="ru-RU" sz="1800" b="1" dirty="0"/>
              <a:t>{</a:t>
            </a:r>
            <a:r>
              <a:rPr lang="ru-RU" sz="1800" dirty="0"/>
              <a:t> </a:t>
            </a:r>
          </a:p>
          <a:p>
            <a:r>
              <a:rPr lang="ru-RU" sz="1800" dirty="0"/>
              <a:t>  </a:t>
            </a:r>
            <a:r>
              <a:rPr lang="ru-RU" sz="1800" b="1" dirty="0" err="1"/>
              <a:t>public</a:t>
            </a:r>
            <a:r>
              <a:rPr lang="ru-RU" sz="1800" dirty="0"/>
              <a:t> </a:t>
            </a:r>
            <a:r>
              <a:rPr lang="ru-RU" sz="1800" b="1" dirty="0" err="1"/>
              <a:t>abstract</a:t>
            </a:r>
            <a:r>
              <a:rPr lang="ru-RU" sz="1800" dirty="0"/>
              <a:t> </a:t>
            </a:r>
            <a:r>
              <a:rPr lang="ru-RU" sz="1800" b="1" dirty="0" err="1"/>
              <a:t>void</a:t>
            </a:r>
            <a:r>
              <a:rPr lang="ru-RU" sz="1800" dirty="0"/>
              <a:t> </a:t>
            </a:r>
            <a:r>
              <a:rPr lang="ru-RU" sz="1800" b="1" dirty="0" err="1"/>
              <a:t>remove</a:t>
            </a:r>
            <a:r>
              <a:rPr lang="ru-RU" sz="1800" dirty="0"/>
              <a:t> </a:t>
            </a:r>
            <a:r>
              <a:rPr lang="ru-RU" sz="1800" b="1" dirty="0"/>
              <a:t>(</a:t>
            </a:r>
            <a:r>
              <a:rPr lang="ru-RU" sz="1800" b="1" dirty="0" err="1"/>
              <a:t>Handle</a:t>
            </a:r>
            <a:r>
              <a:rPr lang="ru-RU" sz="1800" b="1" dirty="0"/>
              <a:t> </a:t>
            </a:r>
            <a:r>
              <a:rPr lang="ru-RU" sz="1800" b="1" dirty="0" err="1"/>
              <a:t>handle</a:t>
            </a:r>
            <a:r>
              <a:rPr lang="ru-RU" sz="1800" b="1" dirty="0"/>
              <a:t>)</a:t>
            </a:r>
            <a:r>
              <a:rPr lang="ru-RU" sz="1800" dirty="0"/>
              <a:t>  </a:t>
            </a:r>
          </a:p>
          <a:p>
            <a:r>
              <a:rPr lang="ru-RU" sz="1800" dirty="0"/>
              <a:t>     </a:t>
            </a:r>
            <a:r>
              <a:rPr lang="ru-RU" sz="1800" b="1" dirty="0" err="1"/>
              <a:t>throws</a:t>
            </a:r>
            <a:r>
              <a:rPr lang="ru-RU" sz="1800" dirty="0"/>
              <a:t> </a:t>
            </a:r>
            <a:r>
              <a:rPr lang="ru-RU" sz="1800" dirty="0" err="1"/>
              <a:t>RemoteException</a:t>
            </a:r>
            <a:r>
              <a:rPr lang="ru-RU" sz="1800" b="1" dirty="0"/>
              <a:t>,</a:t>
            </a:r>
            <a:r>
              <a:rPr lang="ru-RU" sz="1800" dirty="0"/>
              <a:t> </a:t>
            </a:r>
            <a:r>
              <a:rPr lang="ru-RU" sz="1800" dirty="0" err="1"/>
              <a:t>RemoveException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</a:p>
          <a:p>
            <a:r>
              <a:rPr lang="ru-RU" sz="1800" b="1" dirty="0" err="1"/>
              <a:t>public</a:t>
            </a:r>
            <a:r>
              <a:rPr lang="ru-RU" sz="1800" dirty="0"/>
              <a:t> </a:t>
            </a:r>
            <a:r>
              <a:rPr lang="ru-RU" sz="1800" b="1" dirty="0" err="1"/>
              <a:t>abstract</a:t>
            </a:r>
            <a:r>
              <a:rPr lang="ru-RU" sz="1800" dirty="0"/>
              <a:t> </a:t>
            </a:r>
            <a:r>
              <a:rPr lang="ru-RU" sz="1800" b="1" dirty="0" err="1"/>
              <a:t>void</a:t>
            </a:r>
            <a:r>
              <a:rPr lang="ru-RU" sz="1800" dirty="0"/>
              <a:t> </a:t>
            </a:r>
            <a:r>
              <a:rPr lang="ru-RU" sz="1800" b="1" dirty="0" err="1"/>
              <a:t>remove</a:t>
            </a:r>
            <a:r>
              <a:rPr lang="ru-RU" sz="1800" dirty="0"/>
              <a:t> </a:t>
            </a:r>
            <a:r>
              <a:rPr lang="ru-RU" sz="1800" b="1" dirty="0"/>
              <a:t>(</a:t>
            </a:r>
            <a:r>
              <a:rPr lang="ru-RU" sz="1800" b="1" dirty="0" err="1"/>
              <a:t>Object</a:t>
            </a:r>
            <a:r>
              <a:rPr lang="ru-RU" sz="1800" b="1" dirty="0"/>
              <a:t> </a:t>
            </a:r>
            <a:r>
              <a:rPr lang="ru-RU" sz="1800" b="1" dirty="0" err="1"/>
              <a:t>primaryKey</a:t>
            </a:r>
            <a:r>
              <a:rPr lang="ru-RU" sz="1800" b="1" dirty="0"/>
              <a:t>)</a:t>
            </a:r>
            <a:r>
              <a:rPr lang="ru-RU" sz="1800" dirty="0"/>
              <a:t>  </a:t>
            </a:r>
          </a:p>
          <a:p>
            <a:r>
              <a:rPr lang="ru-RU" sz="1800" dirty="0"/>
              <a:t>    </a:t>
            </a:r>
            <a:r>
              <a:rPr lang="ru-RU" sz="1800" b="1" dirty="0" err="1"/>
              <a:t>throws</a:t>
            </a:r>
            <a:r>
              <a:rPr lang="ru-RU" sz="1800" dirty="0"/>
              <a:t> </a:t>
            </a:r>
            <a:r>
              <a:rPr lang="ru-RU" sz="1800" dirty="0" err="1"/>
              <a:t>RemoteException</a:t>
            </a:r>
            <a:r>
              <a:rPr lang="ru-RU" sz="1800" b="1" dirty="0" err="1"/>
              <a:t>,</a:t>
            </a:r>
            <a:r>
              <a:rPr lang="ru-RU" sz="1800" dirty="0" err="1"/>
              <a:t>RemoveException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</a:p>
          <a:p>
            <a:r>
              <a:rPr lang="ru-RU" sz="1800" b="1" dirty="0" err="1"/>
              <a:t>public</a:t>
            </a:r>
            <a:r>
              <a:rPr lang="ru-RU" sz="1800" dirty="0"/>
              <a:t> </a:t>
            </a:r>
            <a:r>
              <a:rPr lang="ru-RU" sz="1800" b="1" dirty="0" err="1"/>
              <a:t>abstract</a:t>
            </a:r>
            <a:r>
              <a:rPr lang="ru-RU" sz="1800" dirty="0"/>
              <a:t> </a:t>
            </a:r>
            <a:r>
              <a:rPr lang="ru-RU" sz="1800" b="1" dirty="0" err="1"/>
              <a:t>EJBMetaData</a:t>
            </a:r>
            <a:r>
              <a:rPr lang="ru-RU" sz="1800" b="1" dirty="0"/>
              <a:t> </a:t>
            </a:r>
            <a:r>
              <a:rPr lang="ru-RU" sz="1800" b="1" dirty="0" err="1"/>
              <a:t>getEJBMetaData</a:t>
            </a:r>
            <a:r>
              <a:rPr lang="ru-RU" sz="1800" dirty="0"/>
              <a:t> </a:t>
            </a:r>
            <a:r>
              <a:rPr lang="ru-RU" sz="1800" b="1" dirty="0"/>
              <a:t>()</a:t>
            </a:r>
            <a:r>
              <a:rPr lang="ru-RU" sz="1800" dirty="0"/>
              <a:t>  </a:t>
            </a:r>
          </a:p>
          <a:p>
            <a:r>
              <a:rPr lang="ru-RU" sz="1800" dirty="0"/>
              <a:t>   </a:t>
            </a:r>
            <a:r>
              <a:rPr lang="ru-RU" sz="1800" b="1" dirty="0" err="1"/>
              <a:t>throws</a:t>
            </a:r>
            <a:r>
              <a:rPr lang="ru-RU" sz="1800" dirty="0"/>
              <a:t> </a:t>
            </a:r>
            <a:r>
              <a:rPr lang="ru-RU" sz="1800" dirty="0" err="1"/>
              <a:t>RemoteException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</a:p>
          <a:p>
            <a:r>
              <a:rPr lang="ru-RU" sz="1800" b="1" dirty="0"/>
              <a:t>}</a:t>
            </a:r>
            <a:r>
              <a:rPr lang="ru-RU" sz="1800" dirty="0"/>
              <a:t>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928688" y="0"/>
            <a:ext cx="6791283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3200" b="1" dirty="0"/>
              <a:t>Определение</a:t>
            </a:r>
            <a:r>
              <a:rPr lang="ru-RU" sz="3200" dirty="0"/>
              <a:t> </a:t>
            </a:r>
            <a:r>
              <a:rPr lang="ru-RU" sz="3200" b="1" dirty="0"/>
              <a:t>Home-интерфейса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812800" y="-58738"/>
            <a:ext cx="7178675" cy="94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ru-RU" sz="2800" b="1" dirty="0"/>
              <a:t>Описание обычного </a:t>
            </a:r>
            <a:r>
              <a:rPr lang="ru-RU" sz="2800" b="1" dirty="0" err="1"/>
              <a:t>home</a:t>
            </a:r>
            <a:r>
              <a:rPr lang="ru-RU" sz="2800" b="1" dirty="0"/>
              <a:t>-интерфейса </a:t>
            </a:r>
          </a:p>
          <a:p>
            <a:pPr algn="ctr">
              <a:defRPr/>
            </a:pPr>
            <a:r>
              <a:rPr lang="ru-RU" sz="2800" b="1" dirty="0"/>
              <a:t>для компонента EJB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95288" y="1435100"/>
            <a:ext cx="8424862" cy="2563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800" b="1" dirty="0" err="1"/>
              <a:t>import</a:t>
            </a:r>
            <a:r>
              <a:rPr lang="ru-RU" sz="1800" dirty="0"/>
              <a:t> </a:t>
            </a:r>
            <a:r>
              <a:rPr lang="ru-RU" sz="1800" dirty="0" err="1"/>
              <a:t>javax</a:t>
            </a:r>
            <a:r>
              <a:rPr lang="ru-RU" sz="1800" b="1" dirty="0" err="1"/>
              <a:t>.</a:t>
            </a:r>
            <a:r>
              <a:rPr lang="ru-RU" sz="1800" dirty="0" err="1"/>
              <a:t>ejb</a:t>
            </a:r>
            <a:r>
              <a:rPr lang="ru-RU" sz="1800" b="1" dirty="0"/>
              <a:t>.</a:t>
            </a:r>
            <a:r>
              <a:rPr lang="ru-RU" sz="1800" dirty="0"/>
              <a:t>*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</a:p>
          <a:p>
            <a:r>
              <a:rPr lang="ru-RU" sz="1800" b="1" dirty="0" err="1"/>
              <a:t>import</a:t>
            </a:r>
            <a:r>
              <a:rPr lang="ru-RU" sz="1800" dirty="0"/>
              <a:t> </a:t>
            </a:r>
            <a:r>
              <a:rPr lang="ru-RU" sz="1800" dirty="0" err="1"/>
              <a:t>java</a:t>
            </a:r>
            <a:r>
              <a:rPr lang="ru-RU" sz="1800" b="1" dirty="0" err="1"/>
              <a:t>.</a:t>
            </a:r>
            <a:r>
              <a:rPr lang="ru-RU" sz="1800" dirty="0" err="1"/>
              <a:t>rmi</a:t>
            </a:r>
            <a:r>
              <a:rPr lang="ru-RU" sz="1800" b="1" dirty="0"/>
              <a:t>.</a:t>
            </a:r>
            <a:r>
              <a:rPr lang="ru-RU" sz="1800" dirty="0"/>
              <a:t>*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</a:p>
          <a:p>
            <a:r>
              <a:rPr lang="ru-RU" sz="1800" b="1" dirty="0" err="1"/>
              <a:t>public</a:t>
            </a:r>
            <a:r>
              <a:rPr lang="ru-RU" sz="1800" dirty="0"/>
              <a:t> </a:t>
            </a:r>
            <a:r>
              <a:rPr lang="ru-RU" sz="1800" b="1" dirty="0" err="1"/>
              <a:t>interface</a:t>
            </a:r>
            <a:r>
              <a:rPr lang="ru-RU" sz="1800" dirty="0"/>
              <a:t> </a:t>
            </a:r>
            <a:r>
              <a:rPr lang="ru-RU" sz="1800" b="1" dirty="0" err="1"/>
              <a:t>AccountHome</a:t>
            </a:r>
            <a:r>
              <a:rPr lang="ru-RU" sz="1800" dirty="0"/>
              <a:t> </a:t>
            </a:r>
            <a:r>
              <a:rPr lang="ru-RU" sz="1800" b="1" dirty="0" err="1"/>
              <a:t>extends</a:t>
            </a:r>
            <a:r>
              <a:rPr lang="ru-RU" sz="1800" dirty="0"/>
              <a:t> </a:t>
            </a:r>
            <a:r>
              <a:rPr lang="ru-RU" sz="1800" b="1" dirty="0" err="1"/>
              <a:t>EJBHome</a:t>
            </a:r>
            <a:r>
              <a:rPr lang="ru-RU" sz="1800" dirty="0"/>
              <a:t> </a:t>
            </a:r>
            <a:r>
              <a:rPr lang="ru-RU" sz="1800" b="1" dirty="0"/>
              <a:t>{</a:t>
            </a:r>
            <a:r>
              <a:rPr lang="ru-RU" sz="1800" dirty="0"/>
              <a:t> </a:t>
            </a:r>
          </a:p>
          <a:p>
            <a:r>
              <a:rPr lang="ru-RU" sz="1800" dirty="0"/>
              <a:t>     </a:t>
            </a:r>
            <a:r>
              <a:rPr lang="ru-RU" sz="1800" b="1" dirty="0" err="1"/>
              <a:t>Account</a:t>
            </a:r>
            <a:r>
              <a:rPr lang="ru-RU" sz="1800" b="1" dirty="0"/>
              <a:t> </a:t>
            </a:r>
            <a:r>
              <a:rPr lang="ru-RU" sz="1800" b="1" dirty="0" err="1"/>
              <a:t>create</a:t>
            </a:r>
            <a:r>
              <a:rPr lang="ru-RU" sz="1800" b="1" dirty="0"/>
              <a:t>(</a:t>
            </a:r>
            <a:r>
              <a:rPr lang="ru-RU" sz="1800" b="1" dirty="0" err="1"/>
              <a:t>int</a:t>
            </a:r>
            <a:r>
              <a:rPr lang="ru-RU" sz="1800" dirty="0"/>
              <a:t> </a:t>
            </a:r>
            <a:r>
              <a:rPr lang="ru-RU" sz="1800" b="1" dirty="0" err="1"/>
              <a:t>accountNo</a:t>
            </a:r>
            <a:r>
              <a:rPr lang="ru-RU" sz="1800" b="1" dirty="0"/>
              <a:t>,</a:t>
            </a:r>
            <a:r>
              <a:rPr lang="ru-RU" sz="1800" dirty="0"/>
              <a:t> </a:t>
            </a:r>
            <a:r>
              <a:rPr lang="ru-RU" sz="1800" b="1" dirty="0" err="1"/>
              <a:t>String</a:t>
            </a:r>
            <a:r>
              <a:rPr lang="ru-RU" sz="1800" b="1" dirty="0"/>
              <a:t> </a:t>
            </a:r>
            <a:r>
              <a:rPr lang="ru-RU" sz="1800" b="1" dirty="0" err="1"/>
              <a:t>customer</a:t>
            </a:r>
            <a:r>
              <a:rPr lang="ru-RU" sz="1800" b="1" dirty="0"/>
              <a:t>)</a:t>
            </a:r>
            <a:r>
              <a:rPr lang="ru-RU" sz="1800" dirty="0"/>
              <a:t> </a:t>
            </a:r>
          </a:p>
          <a:p>
            <a:r>
              <a:rPr lang="ru-RU" sz="1800" dirty="0"/>
              <a:t>       </a:t>
            </a:r>
            <a:r>
              <a:rPr lang="ru-RU" sz="1800" b="1" dirty="0" err="1"/>
              <a:t>throws</a:t>
            </a:r>
            <a:r>
              <a:rPr lang="ru-RU" sz="1800" dirty="0"/>
              <a:t> </a:t>
            </a:r>
            <a:r>
              <a:rPr lang="ru-RU" sz="1800" dirty="0" err="1"/>
              <a:t>CreateException</a:t>
            </a:r>
            <a:r>
              <a:rPr lang="ru-RU" sz="1800" b="1" dirty="0"/>
              <a:t>,</a:t>
            </a:r>
            <a:r>
              <a:rPr lang="ru-RU" sz="1800" dirty="0"/>
              <a:t> </a:t>
            </a:r>
            <a:r>
              <a:rPr lang="ru-RU" sz="1800" dirty="0" err="1"/>
              <a:t>RemoteException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</a:p>
          <a:p>
            <a:r>
              <a:rPr lang="ru-RU" sz="1800" dirty="0"/>
              <a:t>    </a:t>
            </a:r>
            <a:r>
              <a:rPr lang="ru-RU" sz="1800" b="1" dirty="0" err="1"/>
              <a:t>Account</a:t>
            </a:r>
            <a:r>
              <a:rPr lang="ru-RU" sz="1800" b="1" dirty="0"/>
              <a:t> </a:t>
            </a:r>
            <a:r>
              <a:rPr lang="ru-RU" sz="1800" b="1" dirty="0" err="1"/>
              <a:t>create</a:t>
            </a:r>
            <a:r>
              <a:rPr lang="ru-RU" sz="1800" b="1" dirty="0"/>
              <a:t>(</a:t>
            </a:r>
            <a:r>
              <a:rPr lang="ru-RU" sz="1800" b="1" dirty="0" err="1"/>
              <a:t>int</a:t>
            </a:r>
            <a:r>
              <a:rPr lang="ru-RU" sz="1800" dirty="0"/>
              <a:t> </a:t>
            </a:r>
            <a:r>
              <a:rPr lang="ru-RU" sz="1800" b="1" dirty="0" err="1"/>
              <a:t>accountNo</a:t>
            </a:r>
            <a:r>
              <a:rPr lang="ru-RU" sz="1800" b="1" dirty="0"/>
              <a:t>,</a:t>
            </a:r>
            <a:r>
              <a:rPr lang="ru-RU" sz="1800" dirty="0"/>
              <a:t> </a:t>
            </a:r>
            <a:r>
              <a:rPr lang="ru-RU" sz="1800" b="1" dirty="0" err="1"/>
              <a:t>String</a:t>
            </a:r>
            <a:r>
              <a:rPr lang="ru-RU" sz="1800" b="1" dirty="0"/>
              <a:t> </a:t>
            </a:r>
            <a:r>
              <a:rPr lang="ru-RU" sz="1800" b="1" dirty="0" err="1"/>
              <a:t>customer</a:t>
            </a:r>
            <a:r>
              <a:rPr lang="ru-RU" sz="1800" b="1" dirty="0"/>
              <a:t>,</a:t>
            </a:r>
            <a:r>
              <a:rPr lang="ru-RU" sz="1800" dirty="0"/>
              <a:t> </a:t>
            </a:r>
            <a:r>
              <a:rPr lang="ru-RU" sz="1800" b="1" dirty="0" err="1"/>
              <a:t>double</a:t>
            </a:r>
            <a:r>
              <a:rPr lang="ru-RU" sz="1800" dirty="0"/>
              <a:t> </a:t>
            </a:r>
            <a:r>
              <a:rPr lang="ru-RU" sz="1800" b="1" dirty="0" err="1"/>
              <a:t>startingBalance</a:t>
            </a:r>
            <a:r>
              <a:rPr lang="ru-RU" sz="1800" b="1" dirty="0"/>
              <a:t>)</a:t>
            </a:r>
          </a:p>
          <a:p>
            <a:r>
              <a:rPr lang="ru-RU" sz="1800" b="1" dirty="0"/>
              <a:t>      </a:t>
            </a:r>
            <a:r>
              <a:rPr lang="ru-RU" sz="1800" dirty="0"/>
              <a:t> </a:t>
            </a:r>
            <a:r>
              <a:rPr lang="ru-RU" sz="1800" b="1" dirty="0" err="1"/>
              <a:t>throws</a:t>
            </a:r>
            <a:r>
              <a:rPr lang="ru-RU" sz="1800" dirty="0"/>
              <a:t> </a:t>
            </a:r>
            <a:r>
              <a:rPr lang="ru-RU" sz="1800" dirty="0" err="1"/>
              <a:t>CreateException</a:t>
            </a:r>
            <a:r>
              <a:rPr lang="ru-RU" sz="1800" b="1" dirty="0"/>
              <a:t>,</a:t>
            </a:r>
            <a:r>
              <a:rPr lang="ru-RU" sz="1800" dirty="0"/>
              <a:t> </a:t>
            </a:r>
            <a:r>
              <a:rPr lang="ru-RU" sz="1800" dirty="0" err="1"/>
              <a:t>RemoteException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</a:p>
          <a:p>
            <a:r>
              <a:rPr lang="ru-RU" sz="1800" dirty="0"/>
              <a:t>   </a:t>
            </a:r>
            <a:r>
              <a:rPr lang="ru-RU" sz="1800" b="1" dirty="0" err="1"/>
              <a:t>Account</a:t>
            </a:r>
            <a:r>
              <a:rPr lang="ru-RU" sz="1800" b="1" dirty="0"/>
              <a:t> </a:t>
            </a:r>
            <a:r>
              <a:rPr lang="ru-RU" sz="1800" b="1" dirty="0" err="1"/>
              <a:t>findByPrimaryKey</a:t>
            </a:r>
            <a:r>
              <a:rPr lang="ru-RU" sz="1800" b="1" dirty="0"/>
              <a:t>(</a:t>
            </a:r>
            <a:r>
              <a:rPr lang="ru-RU" sz="1800" b="1" dirty="0" err="1"/>
              <a:t>AccountPK</a:t>
            </a:r>
            <a:r>
              <a:rPr lang="ru-RU" sz="1800" b="1" dirty="0"/>
              <a:t> </a:t>
            </a:r>
            <a:r>
              <a:rPr lang="ru-RU" sz="1800" b="1" dirty="0" err="1"/>
              <a:t>accountNo</a:t>
            </a:r>
            <a:r>
              <a:rPr lang="ru-RU" sz="1800" b="1" dirty="0"/>
              <a:t>)</a:t>
            </a:r>
            <a:r>
              <a:rPr lang="ru-RU" sz="1800" dirty="0"/>
              <a:t> </a:t>
            </a:r>
          </a:p>
          <a:p>
            <a:r>
              <a:rPr lang="ru-RU" sz="1800" dirty="0"/>
              <a:t>      </a:t>
            </a:r>
            <a:r>
              <a:rPr lang="ru-RU" sz="1800" b="1" dirty="0" err="1"/>
              <a:t>throws</a:t>
            </a:r>
            <a:r>
              <a:rPr lang="ru-RU" sz="1800" dirty="0"/>
              <a:t> </a:t>
            </a:r>
            <a:r>
              <a:rPr lang="ru-RU" sz="1800" dirty="0" err="1"/>
              <a:t>FinderException</a:t>
            </a:r>
            <a:r>
              <a:rPr lang="ru-RU" sz="1800" b="1" dirty="0"/>
              <a:t>,</a:t>
            </a:r>
            <a:r>
              <a:rPr lang="ru-RU" sz="1800" dirty="0"/>
              <a:t> </a:t>
            </a:r>
            <a:r>
              <a:rPr lang="ru-RU" sz="1800" dirty="0" err="1"/>
              <a:t>RemoteException</a:t>
            </a:r>
            <a:r>
              <a:rPr lang="ru-RU" sz="1800" b="1" dirty="0"/>
              <a:t>;</a:t>
            </a:r>
            <a:r>
              <a:rPr lang="ru-RU" sz="1800" dirty="0"/>
              <a:t> </a:t>
            </a:r>
            <a:r>
              <a:rPr lang="ru-RU" sz="1800" b="1" dirty="0"/>
              <a:t>}</a:t>
            </a:r>
            <a:r>
              <a:rPr lang="ru-RU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989013"/>
            <a:ext cx="8893175" cy="173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/>
              <a:t>EJBObject - это видимый в сети объект с собственной ст</a:t>
            </a:r>
            <a:r>
              <a:rPr lang="uk-UA" sz="1800"/>
              <a:t>р</a:t>
            </a:r>
            <a:r>
              <a:rPr lang="ru-RU" sz="1800"/>
              <a:t>уктурой и наполнением, действующий как proxy бина.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/>
              <a:t>Имеющийся у бина remote-интерфейс расширяет интерфейс javax.ejb.EJBObject, делая таким образом класс EJBObject специфическим для данного класса бина.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/>
              <a:t>Для каждого бина EJB существует стандартный класс EJBObject.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500438" y="0"/>
            <a:ext cx="2236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/>
              <a:t>EJBObject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388" y="1304925"/>
            <a:ext cx="8750300" cy="405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dirty="0" err="1"/>
              <a:t>Enterprise-бины</a:t>
            </a:r>
            <a:r>
              <a:rPr lang="ru-RU" dirty="0"/>
              <a:t> представляют собой конструктивные элементы, которые могут использоваться как самостоятельно так и в сочетании с другими </a:t>
            </a:r>
            <a:r>
              <a:rPr lang="ru-RU" dirty="0" err="1"/>
              <a:t>бинами</a:t>
            </a:r>
            <a:r>
              <a:rPr lang="ru-RU" dirty="0"/>
              <a:t> в целях создания сложных, надёжных, многоуровневых тонко-клиентских приложений. </a:t>
            </a:r>
          </a:p>
          <a:p>
            <a:r>
              <a:rPr lang="ru-RU" dirty="0"/>
              <a:t>Компонент EJB - это отрезок кода, имеющий поля и методы для реализации каждого модуля бизнес-логики. Они могут быть как постоянными так и непостоянными. 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Существует два вида </a:t>
            </a:r>
            <a:r>
              <a:rPr lang="ru-RU" dirty="0" err="1"/>
              <a:t>enterprise-бинов</a:t>
            </a:r>
            <a:r>
              <a:rPr lang="ru-RU" dirty="0"/>
              <a:t>: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 </a:t>
            </a:r>
            <a:r>
              <a:rPr lang="ru-RU" b="1" dirty="0" err="1"/>
              <a:t>Entity-бины</a:t>
            </a:r>
            <a:r>
              <a:rPr lang="ru-RU" dirty="0"/>
              <a:t> — компоненты, предназначенные для моделирования бизнес объектов.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  </a:t>
            </a:r>
            <a:r>
              <a:rPr lang="ru-RU" b="1" dirty="0" err="1"/>
              <a:t>Session-бины</a:t>
            </a:r>
            <a:r>
              <a:rPr lang="ru-RU" dirty="0"/>
              <a:t> — компоненты общего назначения для работы на серверной стороне.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143125" y="0"/>
            <a:ext cx="5153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 b="1"/>
              <a:t>Entity-бин и Session-бин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2035175" y="1223963"/>
            <a:ext cx="132159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7400"/>
              <a:t> </a:t>
            </a:r>
            <a:r>
              <a:rPr lang="ru-RU" sz="180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9459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893175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4313" y="0"/>
            <a:ext cx="911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400" b="1"/>
              <a:t>В</a:t>
            </a:r>
            <a:r>
              <a:rPr lang="ru-RU" sz="2400" b="1"/>
              <a:t>заимодействие session-бинов и entity-бинов в среде EJB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23850" y="875588"/>
            <a:ext cx="8820150" cy="48013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800" b="1" dirty="0" err="1"/>
              <a:t>Enterprise</a:t>
            </a:r>
            <a:r>
              <a:rPr lang="ru-RU" sz="1800" b="1" dirty="0"/>
              <a:t> </a:t>
            </a:r>
            <a:r>
              <a:rPr lang="ru-RU" sz="1800" b="1" dirty="0" err="1"/>
              <a:t>JavaBeans</a:t>
            </a:r>
            <a:r>
              <a:rPr lang="ru-RU" sz="1800" dirty="0"/>
              <a:t> (также часто употребляется в виде аббревиатуры EJB) — спецификация технологии написания и поддержки серверных компонентов, содержащих бизнес-логику. </a:t>
            </a:r>
            <a:endParaRPr lang="ru-RU" sz="1800" dirty="0" smtClean="0"/>
          </a:p>
          <a:p>
            <a:r>
              <a:rPr lang="ru-RU" sz="1800" dirty="0" smtClean="0"/>
              <a:t>Является </a:t>
            </a:r>
            <a:r>
              <a:rPr lang="ru-RU" sz="1800" dirty="0"/>
              <a:t>частью </a:t>
            </a:r>
            <a:r>
              <a:rPr lang="ru-RU" sz="1800" i="1" dirty="0" err="1"/>
              <a:t>Java</a:t>
            </a:r>
            <a:r>
              <a:rPr lang="ru-RU" sz="1800" i="1" dirty="0"/>
              <a:t> EE</a:t>
            </a:r>
            <a:r>
              <a:rPr lang="ru-RU" sz="1800" dirty="0"/>
              <a:t>.</a:t>
            </a:r>
          </a:p>
          <a:p>
            <a:r>
              <a:rPr lang="ru-RU" sz="1800" dirty="0"/>
              <a:t>Эта технология обычно применяется, когда бизнес-логика требует как минимум один из следующих </a:t>
            </a:r>
            <a:r>
              <a:rPr lang="ru-RU" sz="1800" dirty="0" smtClean="0"/>
              <a:t>сервисов:</a:t>
            </a:r>
            <a:endParaRPr lang="ru-RU" sz="1800" dirty="0"/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поддержка сохранности данных (</a:t>
            </a:r>
            <a:r>
              <a:rPr lang="ru-RU" sz="1800" dirty="0" err="1"/>
              <a:t>persistence</a:t>
            </a:r>
            <a:r>
              <a:rPr lang="ru-RU" sz="1800" dirty="0"/>
              <a:t>); данные должны быть в сохранности даже после остановки программы, чаще всего достигается с помощью использования базы данных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поддержка распределённых транзакций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поддержка конкурентного изменения данных и </a:t>
            </a:r>
            <a:r>
              <a:rPr lang="ru-RU" sz="1800" dirty="0" err="1"/>
              <a:t>многопоточность</a:t>
            </a:r>
            <a:r>
              <a:rPr lang="ru-RU" sz="1800" dirty="0"/>
              <a:t>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поддержка событий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поддержка именования и каталогов (JNDI)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безопасность и ограничение доступа к данным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поддержка автоматизированной установки на сервер приложений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удалённый доступ </a:t>
            </a:r>
          </a:p>
          <a:p>
            <a:pPr eaLnBrk="0" hangingPunct="0"/>
            <a:endParaRPr lang="ru-RU" sz="1800" dirty="0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2643188" y="0"/>
            <a:ext cx="4416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 b="1" dirty="0" err="1"/>
              <a:t>Enterprise</a:t>
            </a:r>
            <a:r>
              <a:rPr lang="ru-RU" sz="1800" b="1" dirty="0"/>
              <a:t> </a:t>
            </a:r>
            <a:r>
              <a:rPr lang="ru-RU" sz="3200" b="1" dirty="0" err="1"/>
              <a:t>JavaBeans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2"/>
          <p:cNvSpPr>
            <a:spLocks noChangeArrowheads="1"/>
          </p:cNvSpPr>
          <p:nvPr/>
        </p:nvSpPr>
        <p:spPr bwMode="auto">
          <a:xfrm>
            <a:off x="0" y="1697038"/>
            <a:ext cx="7315200" cy="0"/>
          </a:xfrm>
          <a:prstGeom prst="rect">
            <a:avLst/>
          </a:prstGeom>
          <a:solidFill>
            <a:srgbClr val="FF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26658" name="Group 34"/>
          <p:cNvGraphicFramePr>
            <a:graphicFrameLocks noGrp="1"/>
          </p:cNvGraphicFramePr>
          <p:nvPr/>
        </p:nvGraphicFramePr>
        <p:xfrm>
          <a:off x="0" y="692150"/>
          <a:ext cx="9144000" cy="5699680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Session Bean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Entity Bean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40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Элементы данных бина содержат диалоговое состояние.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Элементы данных бина представляют конкретные данные структуры домена.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Бин может обрабатывать обращение к базе только одного клиента.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Бин обрабатывает обращение к базе нескольких клиентов одновременно.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118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Так как они решают вопросы коммуникации одного клиента, они могут хранить информацию о состоянии для данного клиента.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Так как они используются большим количеством клиентом, они не хранят информацию о соостоянии для каждого отдельного клиента.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4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Взаимодействие между бином и его клиентом происходит на прямую один-на-один.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Взаимодействие между бином и строкой в базе домена происходит напрямую один-на-один.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640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Жизнедеятельность бина ограничена жизненным циклом его клиента.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Бин хранится до тех пор, пока хранятся данные в базе данных.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Session-бины могут содержать информацию о транзакции.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Entity-бины являются транзактными.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640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Session-бины погибают при сбоях или отключениях сервера.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Entity-бины не боятся сбоев или отключений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56" name="Rectangle 144"/>
          <p:cNvSpPr>
            <a:spLocks noChangeArrowheads="1"/>
          </p:cNvSpPr>
          <p:nvPr/>
        </p:nvSpPr>
        <p:spPr bwMode="auto">
          <a:xfrm>
            <a:off x="581025" y="0"/>
            <a:ext cx="8562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ru-RU" sz="3200" b="1"/>
              <a:t>Различия между Session и Entity-бинами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42875" y="696913"/>
            <a:ext cx="8858250" cy="6134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b="1" i="1" dirty="0" err="1"/>
              <a:t>Еntity</a:t>
            </a:r>
            <a:r>
              <a:rPr lang="ru-RU" sz="1800" b="1" i="1" dirty="0"/>
              <a:t>-бин</a:t>
            </a:r>
            <a:r>
              <a:rPr lang="ru-RU" sz="1800" dirty="0"/>
              <a:t> представляет собой перманентные данные, хранящиеся в структуре домена, а также методы для обработки этих данных.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en-US" sz="1800" b="1" dirty="0"/>
              <a:t>E</a:t>
            </a:r>
            <a:r>
              <a:rPr lang="ru-RU" sz="1800" b="1" dirty="0" err="1"/>
              <a:t>ntity</a:t>
            </a:r>
            <a:r>
              <a:rPr lang="ru-RU" sz="1800" b="1" dirty="0"/>
              <a:t>-бин</a:t>
            </a:r>
            <a:r>
              <a:rPr lang="ru-RU" sz="1800" dirty="0"/>
              <a:t> указывает путь к конкретным данным в модели домена. В контексте релятивных баз данных, для каждой строки таблицы существует свой отдельный бин. </a:t>
            </a:r>
            <a:endParaRPr lang="en-US" sz="1800" dirty="0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dirty="0"/>
              <a:t>Каждый </a:t>
            </a:r>
            <a:r>
              <a:rPr lang="ru-RU" sz="1800" b="1" dirty="0" err="1"/>
              <a:t>entity</a:t>
            </a:r>
            <a:r>
              <a:rPr lang="ru-RU" sz="1800" b="1" dirty="0"/>
              <a:t>-бин</a:t>
            </a:r>
            <a:r>
              <a:rPr lang="ru-RU" sz="1800" dirty="0"/>
              <a:t> определяется своим первичным ключом. </a:t>
            </a:r>
            <a:endParaRPr lang="en-US" sz="1800" dirty="0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b="1" dirty="0" err="1"/>
              <a:t>Entity-бины</a:t>
            </a:r>
            <a:r>
              <a:rPr lang="ru-RU" sz="1800" b="1" dirty="0"/>
              <a:t> </a:t>
            </a:r>
            <a:r>
              <a:rPr lang="ru-RU" sz="1800" dirty="0"/>
              <a:t>создаются с помощью построителя объектов (</a:t>
            </a:r>
            <a:r>
              <a:rPr lang="ru-RU" sz="1800" dirty="0" err="1"/>
              <a:t>object</a:t>
            </a:r>
            <a:r>
              <a:rPr lang="ru-RU" sz="1800" dirty="0"/>
              <a:t> </a:t>
            </a:r>
            <a:r>
              <a:rPr lang="ru-RU" sz="1800" dirty="0" err="1"/>
              <a:t>factory</a:t>
            </a:r>
            <a:r>
              <a:rPr lang="ru-RU" sz="1800" dirty="0"/>
              <a:t>) - метода </a:t>
            </a:r>
            <a:r>
              <a:rPr lang="ru-RU" sz="1800" dirty="0" err="1"/>
              <a:t>create</a:t>
            </a:r>
            <a:r>
              <a:rPr lang="ru-RU" sz="1800" dirty="0"/>
              <a:t>(). Эти </a:t>
            </a:r>
            <a:r>
              <a:rPr lang="ru-RU" sz="1800" dirty="0" err="1"/>
              <a:t>бины</a:t>
            </a:r>
            <a:r>
              <a:rPr lang="ru-RU" sz="1800" dirty="0"/>
              <a:t> также либо сами перманентны, либо передают эту функцию своему контейнеру.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b="1" dirty="0" err="1"/>
              <a:t>Entity-бины</a:t>
            </a:r>
            <a:r>
              <a:rPr lang="ru-RU" sz="1800" dirty="0"/>
              <a:t> всегда имеют какое-либо состояние, которое может быть зафиксировано и сохранено.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dirty="0"/>
              <a:t>Одним </a:t>
            </a:r>
            <a:r>
              <a:rPr lang="ru-RU" sz="1800" dirty="0" err="1"/>
              <a:t>entity</a:t>
            </a:r>
            <a:r>
              <a:rPr lang="ru-RU" sz="1800" dirty="0"/>
              <a:t>-бином могут пользоваться сразу несколько клиентов EJB одновременно. </a:t>
            </a:r>
            <a:endParaRPr lang="en-US" sz="1800" dirty="0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b="1" dirty="0"/>
              <a:t>Срок действия</a:t>
            </a:r>
            <a:r>
              <a:rPr lang="ru-RU" sz="1800" dirty="0"/>
              <a:t> </a:t>
            </a:r>
            <a:r>
              <a:rPr lang="ru-RU" sz="1800" dirty="0" err="1"/>
              <a:t>бина</a:t>
            </a:r>
            <a:r>
              <a:rPr lang="ru-RU" sz="1800" dirty="0"/>
              <a:t> ничем не ограничен, даже жизненным циклом виртуальной машины, в рамках которой он выполняется. </a:t>
            </a:r>
            <a:endParaRPr lang="en-US" sz="1800" dirty="0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dirty="0"/>
              <a:t>Сбой виртуальной машины может только стать сигналом начала процедуры возврата в исходное состояние (</a:t>
            </a:r>
            <a:r>
              <a:rPr lang="ru-RU" sz="1800" dirty="0" err="1"/>
              <a:t>rollback</a:t>
            </a:r>
            <a:r>
              <a:rPr lang="ru-RU" sz="1800" dirty="0"/>
              <a:t>) текущей транзакции, но не сможет ни уничтожить сам бин, ни изменить ссылку, по которой к нему обращаются клиенты. Более того, клиент сможет обратиться к </a:t>
            </a:r>
            <a:r>
              <a:rPr lang="ru-RU" sz="1800" dirty="0" err="1"/>
              <a:t>бину</a:t>
            </a:r>
            <a:r>
              <a:rPr lang="ru-RU" sz="1800" dirty="0"/>
              <a:t> позднее, пользуясь той же ссылкой, так как она содержит уникальный для </a:t>
            </a:r>
            <a:r>
              <a:rPr lang="ru-RU" sz="1800" dirty="0" err="1"/>
              <a:t>бина</a:t>
            </a:r>
            <a:r>
              <a:rPr lang="ru-RU" sz="1800" dirty="0"/>
              <a:t> первичный ключ, позволяющий </a:t>
            </a:r>
            <a:r>
              <a:rPr lang="ru-RU" sz="1800" dirty="0" err="1"/>
              <a:t>enterprise-бину</a:t>
            </a:r>
            <a:r>
              <a:rPr lang="ru-RU" sz="1800" dirty="0"/>
              <a:t> или его контейнеру, перезагружать его состояние. </a:t>
            </a:r>
            <a:endParaRPr lang="en-US" sz="1800" dirty="0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800" dirty="0"/>
              <a:t>Таким образом, </a:t>
            </a:r>
            <a:r>
              <a:rPr lang="ru-RU" sz="1800" dirty="0" err="1"/>
              <a:t>entity-бинам</a:t>
            </a:r>
            <a:r>
              <a:rPr lang="ru-RU" sz="1800" dirty="0"/>
              <a:t> не страшны </a:t>
            </a:r>
            <a:r>
              <a:rPr lang="ru-RU" sz="1800" b="1" dirty="0"/>
              <a:t>системные сбои</a:t>
            </a:r>
            <a:r>
              <a:rPr lang="ru-RU" sz="1800" dirty="0"/>
              <a:t> или отключения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429000" y="0"/>
            <a:ext cx="224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Entity-бины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51520" y="692696"/>
            <a:ext cx="8712968" cy="5940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dirty="0" err="1"/>
              <a:t>Персистентность</a:t>
            </a:r>
            <a:r>
              <a:rPr lang="ru-RU" dirty="0"/>
              <a:t> </a:t>
            </a:r>
            <a:r>
              <a:rPr lang="ru-RU" dirty="0" err="1"/>
              <a:t>entity-бинов</a:t>
            </a:r>
            <a:r>
              <a:rPr lang="ru-RU" dirty="0"/>
              <a:t> может быть двух видов:</a:t>
            </a:r>
          </a:p>
          <a:p>
            <a:endParaRPr lang="ru-RU" dirty="0"/>
          </a:p>
          <a:p>
            <a:r>
              <a:rPr lang="ru-RU" b="1" i="1" dirty="0"/>
              <a:t>1. </a:t>
            </a:r>
            <a:r>
              <a:rPr lang="ru-RU" b="1" i="1" dirty="0" err="1"/>
              <a:t>Персистентность</a:t>
            </a:r>
            <a:r>
              <a:rPr lang="ru-RU" b="1" i="1" dirty="0"/>
              <a:t>, управляемая контейнером (</a:t>
            </a:r>
            <a:r>
              <a:rPr lang="ru-RU" b="1" i="1" dirty="0" err="1"/>
              <a:t>Container-managedpersistence</a:t>
            </a:r>
            <a:r>
              <a:rPr lang="ru-RU" dirty="0"/>
              <a:t>): </a:t>
            </a:r>
            <a:endParaRPr lang="en-US" dirty="0"/>
          </a:p>
          <a:p>
            <a:pPr>
              <a:buClr>
                <a:srgbClr val="0000CC"/>
              </a:buClr>
              <a:buFont typeface="Wingdings" pitchFamily="2" charset="2"/>
              <a:buChar char="Ø"/>
            </a:pPr>
            <a:r>
              <a:rPr lang="ru-RU" dirty="0"/>
              <a:t>В этом случае за сохранение состояния </a:t>
            </a:r>
            <a:r>
              <a:rPr lang="ru-RU" dirty="0" err="1"/>
              <a:t>entity-бина</a:t>
            </a:r>
            <a:r>
              <a:rPr lang="ru-RU" dirty="0"/>
              <a:t> отвечает контейнер EJB. Здесь реализация </a:t>
            </a:r>
            <a:r>
              <a:rPr lang="ru-RU" dirty="0" err="1"/>
              <a:t>бина</a:t>
            </a:r>
            <a:r>
              <a:rPr lang="ru-RU" dirty="0"/>
              <a:t> будет зависеть от источника данных.</a:t>
            </a:r>
            <a:endParaRPr lang="en-US" dirty="0"/>
          </a:p>
          <a:p>
            <a:pPr>
              <a:buClr>
                <a:srgbClr val="0000CC"/>
              </a:buClr>
              <a:buFont typeface="Wingdings" pitchFamily="2" charset="2"/>
              <a:buChar char="Ø"/>
            </a:pPr>
            <a:r>
              <a:rPr lang="ru-RU" dirty="0"/>
              <a:t> Все управляемые контейнером поля должны быть указаны в описании установки и внедрения (</a:t>
            </a:r>
            <a:r>
              <a:rPr lang="ru-RU" dirty="0" err="1"/>
              <a:t>deployment</a:t>
            </a:r>
            <a:r>
              <a:rPr lang="ru-RU" dirty="0"/>
              <a:t> </a:t>
            </a:r>
            <a:r>
              <a:rPr lang="ru-RU" dirty="0" err="1"/>
              <a:t>descriptor</a:t>
            </a:r>
            <a:r>
              <a:rPr lang="ru-RU" dirty="0"/>
              <a:t>), чтобы контейнер осуществлял управление </a:t>
            </a:r>
            <a:r>
              <a:rPr lang="ru-RU" dirty="0" err="1"/>
              <a:t>персистентностью</a:t>
            </a:r>
            <a:r>
              <a:rPr lang="ru-RU" dirty="0"/>
              <a:t> автоматически.</a:t>
            </a:r>
            <a:endParaRPr lang="en-US" dirty="0"/>
          </a:p>
          <a:p>
            <a:endParaRPr lang="ru-RU" dirty="0"/>
          </a:p>
          <a:p>
            <a:r>
              <a:rPr lang="ru-RU" b="1" i="1" dirty="0"/>
              <a:t>2. </a:t>
            </a:r>
            <a:r>
              <a:rPr lang="ru-RU" b="1" i="1" dirty="0" err="1"/>
              <a:t>Персистентность</a:t>
            </a:r>
            <a:r>
              <a:rPr lang="ru-RU" b="1" i="1" dirty="0"/>
              <a:t>, управляемая бином (</a:t>
            </a:r>
            <a:r>
              <a:rPr lang="ru-RU" b="1" i="1" dirty="0" err="1"/>
              <a:t>Bean-managedpersistence</a:t>
            </a:r>
            <a:r>
              <a:rPr lang="ru-RU" dirty="0"/>
              <a:t>): </a:t>
            </a:r>
            <a:endParaRPr lang="en-US" dirty="0"/>
          </a:p>
          <a:p>
            <a:pPr>
              <a:buClr>
                <a:srgbClr val="0000CC"/>
              </a:buClr>
              <a:buFont typeface="Wingdings" pitchFamily="2" charset="2"/>
              <a:buChar char="Ø"/>
            </a:pPr>
            <a:r>
              <a:rPr lang="ru-RU" dirty="0"/>
              <a:t>В этом же случае, сам бин отвечает за сохранность своего состояния, а контейнеру не нужно генерировать никакие обращения к базе данных.</a:t>
            </a:r>
            <a:endParaRPr lang="en-US" dirty="0"/>
          </a:p>
          <a:p>
            <a:pPr>
              <a:buClr>
                <a:srgbClr val="0000CC"/>
              </a:buClr>
              <a:buFont typeface="Wingdings" pitchFamily="2" charset="2"/>
              <a:buChar char="Ø"/>
            </a:pPr>
            <a:r>
              <a:rPr lang="ru-RU" dirty="0"/>
              <a:t> Следовательно, данная имплементация менее гибка чем предыдущая, так как требует, чтобы отвечающий за это код был частью кода </a:t>
            </a:r>
            <a:r>
              <a:rPr lang="ru-RU" dirty="0" err="1"/>
              <a:t>бина</a:t>
            </a:r>
            <a:r>
              <a:rPr lang="ru-RU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5938" y="0"/>
            <a:ext cx="5596084" cy="584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 dirty="0" smtClean="0"/>
              <a:t>Устойчивость </a:t>
            </a:r>
            <a:r>
              <a:rPr lang="ru-RU" sz="3200" b="1" dirty="0"/>
              <a:t>entity-бинов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23850" y="981075"/>
            <a:ext cx="8424863" cy="3444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endParaRPr lang="ru-RU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К еntity-бинам может обращаться одновременно большое количество пользователей.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Entity-бины могут участвовать в транзакциях.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Entity-бины представляют данные в структуре домена.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Entity-бины перманентны. Они существуют до тех пор, пока существуют данные в структуре домена.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Entity-бины не подвергаются влиянию системных сбоев. Клиент не теряет данные в результате сбоя или отключения сервера EJB.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Entity-бины имеют постоянные объектные ссылки, которые содержат неизменяемый ключ данного бина.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258888" y="0"/>
            <a:ext cx="638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 b="1"/>
              <a:t>Характеристиками </a:t>
            </a:r>
            <a:r>
              <a:rPr lang="en-US" sz="3200" b="1"/>
              <a:t> </a:t>
            </a:r>
            <a:r>
              <a:rPr lang="ru-RU" sz="3200" b="1"/>
              <a:t>Entity-бина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50825" y="669925"/>
            <a:ext cx="8642350" cy="618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i="1"/>
              <a:t>Session-бин</a:t>
            </a:r>
            <a:r>
              <a:rPr lang="ru-RU"/>
              <a:t> создаётся клиентом и в большинстве случаев существует только на протяжении срока выполнения одного сеанса.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Он осуществляет операции от лица клиента.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В число таких операций входят обращение к базе данных или выполнение числовых операций в соответствии с какими-либо формулами.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Хотя эти бины могут быть транзактными, они не восстанавливаются после системного сбоя.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Они могут не иметь состояния, или поддерживать диалоговое состоняние среди методов и транзакций.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Контейнер управляет диалоговым состоянием session-бина, если тот должен быть удалён из памяти.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Session-бин должен сам управлять своей персистентностью.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Каждый session-бин обычно связан с одним клиентом EJB, отвечающим за его создание и удаление.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</a:t>
            </a:r>
            <a:r>
              <a:rPr lang="en-US"/>
              <a:t>S</a:t>
            </a:r>
            <a:r>
              <a:rPr lang="ru-RU"/>
              <a:t>ession-бины являются "смертными" и не могут пережить виртуальную машину в которой они создаются. </a:t>
            </a:r>
            <a:endParaRPr lang="en-US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Бин может либо сохранять своё состояние, либо оставаться без него. И кроме того они "умирают" при системных сбоях или отключениях.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714625" y="0"/>
            <a:ext cx="2968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 dirty="0"/>
              <a:t>Session-бины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95288" y="692150"/>
            <a:ext cx="8424862" cy="5883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b="1" i="1"/>
              <a:t>Не имеющие состояния (Statelesssessionbeans</a:t>
            </a:r>
            <a:r>
              <a:rPr lang="ru-RU" i="1"/>
              <a:t> )</a:t>
            </a:r>
            <a:r>
              <a:rPr lang="ru-RU"/>
              <a:t>: </a:t>
            </a:r>
          </a:p>
          <a:p>
            <a:r>
              <a:rPr lang="ru-RU"/>
              <a:t>Бины данного типа не имеют внутреннего состояния. Исходя из этого факта, такие бины не нуждаются в процедуре перевода в пассивное состояние и могут использоваться для обслуживания большого количества клиентов.</a:t>
            </a:r>
          </a:p>
          <a:p>
            <a:endParaRPr lang="ru-RU"/>
          </a:p>
          <a:p>
            <a:r>
              <a:rPr lang="ru-RU" b="1" i="1"/>
              <a:t>Имеющие состояние (Statefulsessionbeans</a:t>
            </a:r>
            <a:r>
              <a:rPr lang="ru-RU" i="1"/>
              <a:t> )</a:t>
            </a:r>
            <a:r>
              <a:rPr lang="ru-RU"/>
              <a:t>: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/>
              <a:t>Бины этого типа имеют внутреннее состояние, а следовательно, должны подвергаться переводу в пассивное или активное состояние.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/>
              <a:t>Так как они могут сохранять своё состояние, они могут также называться </a:t>
            </a:r>
            <a:r>
              <a:rPr lang="ru-RU" b="1" i="1"/>
              <a:t>persistentsessionbeans</a:t>
            </a:r>
            <a:r>
              <a:rPr lang="ru-RU"/>
              <a:t>.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/>
              <a:t>Для каждого такого session-бина может существовать только один клиент EJB. Такие бины могут сохраняться и восстанавливаться в процессе клиентских сеансов.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/>
              <a:t>Метод </a:t>
            </a:r>
            <a:r>
              <a:rPr lang="ru-RU" b="1"/>
              <a:t>getHandle()</a:t>
            </a:r>
            <a:r>
              <a:rPr lang="ru-RU"/>
              <a:t> возвращает обработанный экземпляр объекта бина, который может использоваться для хранения состояния бина.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/>
              <a:t>В последствии для повторного получения бина из перманентной базы вызывается метод </a:t>
            </a:r>
            <a:r>
              <a:rPr lang="ru-RU" b="1"/>
              <a:t>getEJBObject()</a:t>
            </a:r>
            <a:r>
              <a:rPr lang="ru-RU"/>
              <a:t>,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195513" y="0"/>
            <a:ext cx="4333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/>
              <a:t>Вид</a:t>
            </a:r>
            <a:r>
              <a:rPr lang="uk-UA" sz="3200" b="1"/>
              <a:t>ы</a:t>
            </a:r>
            <a:r>
              <a:rPr lang="ru-RU" sz="3200" b="1"/>
              <a:t> session-бинов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-43881" y="610136"/>
            <a:ext cx="9144000" cy="5940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Ш"/>
            </a:pPr>
            <a:r>
              <a:rPr lang="ru-RU" sz="1900" dirty="0" err="1"/>
              <a:t>Session-бины</a:t>
            </a:r>
            <a:r>
              <a:rPr lang="ru-RU" sz="1900" dirty="0"/>
              <a:t> работают от лица отдельных клиентов. Экземпляр такого </a:t>
            </a:r>
            <a:r>
              <a:rPr lang="ru-RU" sz="1900" dirty="0" err="1"/>
              <a:t>бина</a:t>
            </a:r>
            <a:r>
              <a:rPr lang="ru-RU" sz="1900" dirty="0"/>
              <a:t> является расширением клиента, который его создаёт.</a:t>
            </a:r>
          </a:p>
          <a:p>
            <a:pPr>
              <a:buFont typeface="Wingdings" pitchFamily="2" charset="2"/>
              <a:buChar char="Ш"/>
            </a:pPr>
            <a:r>
              <a:rPr lang="ru-RU" sz="1900" dirty="0" err="1"/>
              <a:t>Session-бины</a:t>
            </a:r>
            <a:r>
              <a:rPr lang="ru-RU" sz="1900" dirty="0"/>
              <a:t> могут хранить информацию о транзакциях.</a:t>
            </a:r>
          </a:p>
          <a:p>
            <a:pPr>
              <a:buFont typeface="Wingdings" pitchFamily="2" charset="2"/>
              <a:buChar char="Ш"/>
            </a:pPr>
            <a:r>
              <a:rPr lang="ru-RU" sz="1900" dirty="0" err="1"/>
              <a:t>Session-бины</a:t>
            </a:r>
            <a:r>
              <a:rPr lang="ru-RU" sz="1900" dirty="0"/>
              <a:t> могут обновлять данные в соответствующей базе данных.</a:t>
            </a:r>
          </a:p>
          <a:p>
            <a:pPr>
              <a:buFont typeface="Wingdings" pitchFamily="2" charset="2"/>
              <a:buChar char="Ш"/>
            </a:pPr>
            <a:r>
              <a:rPr lang="ru-RU" sz="1900" dirty="0" err="1"/>
              <a:t>Session-бины</a:t>
            </a:r>
            <a:r>
              <a:rPr lang="ru-RU" sz="1900" dirty="0"/>
              <a:t> относительно недолговечны. Жизненный цикл </a:t>
            </a:r>
            <a:r>
              <a:rPr lang="ru-RU" sz="1900" dirty="0" err="1"/>
              <a:t>неимеющего</a:t>
            </a:r>
            <a:r>
              <a:rPr lang="ru-RU" sz="1900" dirty="0"/>
              <a:t> состояния </a:t>
            </a:r>
            <a:r>
              <a:rPr lang="ru-RU" sz="1900" dirty="0" err="1"/>
              <a:t>бина</a:t>
            </a:r>
            <a:r>
              <a:rPr lang="ru-RU" sz="1900" dirty="0"/>
              <a:t> ограничен циклом его клиента.</a:t>
            </a:r>
          </a:p>
          <a:p>
            <a:pPr>
              <a:buFont typeface="Wingdings" pitchFamily="2" charset="2"/>
              <a:buChar char="Ш"/>
            </a:pPr>
            <a:r>
              <a:rPr lang="ru-RU" sz="1900" dirty="0" err="1"/>
              <a:t>Session-бины</a:t>
            </a:r>
            <a:r>
              <a:rPr lang="ru-RU" sz="1900" dirty="0"/>
              <a:t> могут погибать в результате сбоев сервера EJB. Чтобы продолжить вычисления, клиент должен устанавливать связь с новым объектом </a:t>
            </a:r>
            <a:r>
              <a:rPr lang="ru-RU" sz="1900" dirty="0" err="1"/>
              <a:t>session-бина</a:t>
            </a:r>
            <a:r>
              <a:rPr lang="ru-RU" sz="1900" dirty="0"/>
              <a:t>.</a:t>
            </a:r>
          </a:p>
          <a:p>
            <a:pPr>
              <a:buFont typeface="Wingdings" pitchFamily="2" charset="2"/>
              <a:buChar char="Ш"/>
            </a:pPr>
            <a:r>
              <a:rPr lang="ru-RU" sz="1900" dirty="0" err="1"/>
              <a:t>Session-бины</a:t>
            </a:r>
            <a:r>
              <a:rPr lang="ru-RU" sz="1900" dirty="0"/>
              <a:t> не представляют данных, которые должны сохраняться в базе данных.</a:t>
            </a:r>
          </a:p>
          <a:p>
            <a:pPr>
              <a:buFont typeface="Wingdings" pitchFamily="2" charset="2"/>
              <a:buChar char="Ш"/>
            </a:pPr>
            <a:r>
              <a:rPr lang="ru-RU" sz="1900" dirty="0"/>
              <a:t>Каждый </a:t>
            </a:r>
            <a:r>
              <a:rPr lang="ru-RU" sz="1900" dirty="0" err="1"/>
              <a:t>session</a:t>
            </a:r>
            <a:r>
              <a:rPr lang="ru-RU" sz="1900" dirty="0"/>
              <a:t>-бин может читать и обновлять базу данных от лица клиента. Его поля могут содержать диалоговое состояние клиента. Это состояние описывает диалог, представленный специфической клиент/серверной парой. В процессе транзакции часть этой информации может сохраняться в кэше </a:t>
            </a:r>
            <a:r>
              <a:rPr lang="ru-RU" sz="1900" dirty="0" err="1"/>
              <a:t>бина</a:t>
            </a:r>
            <a:r>
              <a:rPr lang="ru-RU" sz="1900" dirty="0"/>
              <a:t>.</a:t>
            </a:r>
          </a:p>
          <a:p>
            <a:pPr>
              <a:buFont typeface="Wingdings" pitchFamily="2" charset="2"/>
              <a:buChar char="Ш"/>
            </a:pPr>
            <a:r>
              <a:rPr lang="ru-RU" sz="1900" dirty="0" err="1"/>
              <a:t>Session-бины</a:t>
            </a:r>
            <a:r>
              <a:rPr lang="ru-RU" sz="1900" dirty="0"/>
              <a:t> по сути являются закрытыми ресурсами, использующимися исключительно клиентами, которые их создали. По этой причине </a:t>
            </a:r>
            <a:r>
              <a:rPr lang="ru-RU" sz="1900" dirty="0" err="1"/>
              <a:t>session</a:t>
            </a:r>
            <a:r>
              <a:rPr lang="ru-RU" sz="1900" dirty="0"/>
              <a:t>-бин прячет свой идентификатор и остаётся анонимным, что совершенно отличается от природы </a:t>
            </a:r>
            <a:r>
              <a:rPr lang="ru-RU" sz="1900" dirty="0" err="1"/>
              <a:t>entity-бина</a:t>
            </a:r>
            <a:r>
              <a:rPr lang="ru-RU" sz="1900" dirty="0"/>
              <a:t>, который демонстрирует себя с помощью первичного ключа.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61950" y="0"/>
            <a:ext cx="8782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 dirty="0"/>
              <a:t>Характеристики, присущие </a:t>
            </a:r>
            <a:r>
              <a:rPr lang="ru-RU" sz="3200" b="1" dirty="0" err="1"/>
              <a:t>session-бинам</a:t>
            </a:r>
            <a:r>
              <a:rPr lang="ru-RU" sz="3200" b="1" dirty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625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>
                <a:alpha val="56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ru-RU" sz="2700" b="1" dirty="0"/>
              <a:t>Создание многоуровневых приложений ( Entity-бин)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5536" y="1124744"/>
            <a:ext cx="8424614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b="1" dirty="0" smtClean="0"/>
              <a:t>Пример </a:t>
            </a:r>
            <a:r>
              <a:rPr lang="ru-RU" b="1" dirty="0" err="1"/>
              <a:t>online</a:t>
            </a:r>
            <a:r>
              <a:rPr lang="ru-RU" b="1" dirty="0"/>
              <a:t>-магазина </a:t>
            </a:r>
            <a:r>
              <a:rPr lang="ru-RU" b="1" dirty="0" smtClean="0"/>
              <a:t>по продаже книг</a:t>
            </a:r>
          </a:p>
          <a:p>
            <a:pPr algn="ctr"/>
            <a:endParaRPr lang="en-US" b="1" dirty="0" smtClean="0"/>
          </a:p>
          <a:p>
            <a:r>
              <a:rPr lang="ru-RU" dirty="0" smtClean="0"/>
              <a:t>Для </a:t>
            </a:r>
            <a:r>
              <a:rPr lang="ru-RU" dirty="0"/>
              <a:t>реализации примера с созданием виртуального книжного </a:t>
            </a:r>
            <a:r>
              <a:rPr lang="ru-RU" dirty="0" err="1"/>
              <a:t>online</a:t>
            </a:r>
            <a:r>
              <a:rPr lang="ru-RU" dirty="0"/>
              <a:t>-магазина вначале необходимо разработать </a:t>
            </a:r>
            <a:r>
              <a:rPr lang="ru-RU" b="1" dirty="0"/>
              <a:t>компонент </a:t>
            </a:r>
            <a:r>
              <a:rPr lang="ru-RU" b="1" dirty="0" err="1"/>
              <a:t>entity</a:t>
            </a:r>
            <a:r>
              <a:rPr lang="ru-RU" b="1" dirty="0"/>
              <a:t>-бин</a:t>
            </a:r>
            <a:r>
              <a:rPr lang="ru-RU" dirty="0"/>
              <a:t>. </a:t>
            </a:r>
          </a:p>
          <a:p>
            <a:r>
              <a:rPr lang="ru-RU" dirty="0"/>
              <a:t>Для использования в качестве тележки для покупок надо создать бин-перечень. </a:t>
            </a:r>
          </a:p>
          <a:p>
            <a:r>
              <a:rPr lang="ru-RU" dirty="0" err="1"/>
              <a:t>Еntity</a:t>
            </a:r>
            <a:r>
              <a:rPr lang="ru-RU" dirty="0"/>
              <a:t>-бин-перечень должен иметь методы для получения и установки </a:t>
            </a:r>
            <a:r>
              <a:rPr lang="ru-RU" dirty="0" err="1"/>
              <a:t>аттрибутов</a:t>
            </a:r>
            <a:r>
              <a:rPr lang="ru-RU" dirty="0"/>
              <a:t> названий книг, которые продаёт магазин. </a:t>
            </a:r>
          </a:p>
          <a:p>
            <a:r>
              <a:rPr lang="ru-RU" dirty="0"/>
              <a:t>Он так же может иметь возможность запрашивать такие данные, как цена или индекс ISBN.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79388" y="886574"/>
            <a:ext cx="8604250" cy="46782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/>
              <a:t>Установить исходные данные.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Определить EJB </a:t>
            </a:r>
            <a:r>
              <a:rPr lang="ru-RU" dirty="0" err="1"/>
              <a:t>remote</a:t>
            </a:r>
            <a:r>
              <a:rPr lang="ru-RU" dirty="0"/>
              <a:t>-интерфейс. 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Определить </a:t>
            </a:r>
            <a:r>
              <a:rPr lang="ru-RU" dirty="0"/>
              <a:t>EJB </a:t>
            </a:r>
            <a:r>
              <a:rPr lang="ru-RU" dirty="0" err="1"/>
              <a:t>home</a:t>
            </a:r>
            <a:r>
              <a:rPr lang="ru-RU" dirty="0"/>
              <a:t>-интерфейс. 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Определить </a:t>
            </a:r>
            <a:r>
              <a:rPr lang="ru-RU" dirty="0"/>
              <a:t>исходный ключевой класс.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Реализовать 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bean</a:t>
            </a:r>
            <a:r>
              <a:rPr lang="ru-RU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Скомпилировать классы EJB.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Задекларировать свойства защиты данных и развертывания </a:t>
            </a:r>
            <a:r>
              <a:rPr lang="ru-RU" dirty="0" err="1"/>
              <a:t>бина</a:t>
            </a:r>
            <a:r>
              <a:rPr lang="ru-RU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Сгенерировать с помощью предоставленных производителем сервера/контейнера EJB средств классы контейнера, </a:t>
            </a:r>
            <a:r>
              <a:rPr lang="ru-RU" dirty="0" err="1" smtClean="0"/>
              <a:t>зарег</a:t>
            </a:r>
            <a:r>
              <a:rPr lang="uk-UA" dirty="0" smtClean="0"/>
              <a:t>и</a:t>
            </a:r>
            <a:r>
              <a:rPr lang="ru-RU" dirty="0" err="1" smtClean="0"/>
              <a:t>стрировать</a:t>
            </a:r>
            <a:r>
              <a:rPr lang="ru-RU" dirty="0" smtClean="0"/>
              <a:t> </a:t>
            </a:r>
            <a:r>
              <a:rPr lang="ru-RU" dirty="0"/>
              <a:t>на сервере </a:t>
            </a:r>
            <a:r>
              <a:rPr lang="ru-RU" dirty="0" err="1"/>
              <a:t>factory</a:t>
            </a:r>
            <a:r>
              <a:rPr lang="ru-RU" dirty="0"/>
              <a:t> и затем установить и запустить его.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Написать клиентский код.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Скомпилировать клиентский код.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Запустить </a:t>
            </a:r>
            <a:r>
              <a:rPr lang="ru-RU" dirty="0" smtClean="0"/>
              <a:t>клиент.</a:t>
            </a:r>
            <a:endParaRPr lang="ru-RU" dirty="0"/>
          </a:p>
          <a:p>
            <a:pPr marL="342900" indent="-342900" eaLnBrk="0" hangingPunct="0">
              <a:buFontTx/>
              <a:buAutoNum type="arabicPeriod"/>
            </a:pPr>
            <a:endParaRPr lang="ru-RU" sz="1800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85813" y="142875"/>
            <a:ext cx="811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Последовательность разработки entity-бина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79388" y="974100"/>
            <a:ext cx="8640762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примера программы потребуется таблица базы данных под названием BOOKS (КНИГИ). </a:t>
            </a:r>
          </a:p>
          <a:p>
            <a:endParaRPr lang="ru-RU" dirty="0"/>
          </a:p>
          <a:p>
            <a:r>
              <a:rPr lang="ru-RU" dirty="0">
                <a:solidFill>
                  <a:srgbClr val="0000CC"/>
                </a:solidFill>
              </a:rPr>
              <a:t>CREATE TABLE BOOKS</a:t>
            </a:r>
          </a:p>
          <a:p>
            <a:r>
              <a:rPr lang="ru-RU" dirty="0">
                <a:solidFill>
                  <a:srgbClr val="0000CC"/>
                </a:solidFill>
              </a:rPr>
              <a:t>CODE </a:t>
            </a:r>
            <a:r>
              <a:rPr lang="ru-RU" dirty="0" err="1">
                <a:solidFill>
                  <a:srgbClr val="0000CC"/>
                </a:solidFill>
              </a:rPr>
              <a:t>Number</a:t>
            </a:r>
            <a:r>
              <a:rPr lang="ru-RU" dirty="0">
                <a:solidFill>
                  <a:srgbClr val="0000CC"/>
                </a:solidFill>
              </a:rPr>
              <a:t> (КОД Число)</a:t>
            </a:r>
            <a:br>
              <a:rPr lang="ru-RU" dirty="0">
                <a:solidFill>
                  <a:srgbClr val="0000CC"/>
                </a:solidFill>
              </a:rPr>
            </a:br>
            <a:r>
              <a:rPr lang="ru-RU" dirty="0">
                <a:solidFill>
                  <a:srgbClr val="0000CC"/>
                </a:solidFill>
              </a:rPr>
              <a:t>TITLE </a:t>
            </a:r>
            <a:r>
              <a:rPr lang="ru-RU" dirty="0" err="1">
                <a:solidFill>
                  <a:srgbClr val="0000CC"/>
                </a:solidFill>
              </a:rPr>
              <a:t>Text</a:t>
            </a:r>
            <a:r>
              <a:rPr lang="ru-RU" dirty="0">
                <a:solidFill>
                  <a:srgbClr val="0000CC"/>
                </a:solidFill>
              </a:rPr>
              <a:t> (НАЗВАНИЕ Текст)</a:t>
            </a:r>
            <a:br>
              <a:rPr lang="ru-RU" dirty="0">
                <a:solidFill>
                  <a:srgbClr val="0000CC"/>
                </a:solidFill>
              </a:rPr>
            </a:br>
            <a:r>
              <a:rPr lang="ru-RU" dirty="0">
                <a:solidFill>
                  <a:srgbClr val="0000CC"/>
                </a:solidFill>
              </a:rPr>
              <a:t>AUTHORS </a:t>
            </a:r>
            <a:r>
              <a:rPr lang="ru-RU" dirty="0" err="1">
                <a:solidFill>
                  <a:srgbClr val="0000CC"/>
                </a:solidFill>
              </a:rPr>
              <a:t>Text</a:t>
            </a:r>
            <a:r>
              <a:rPr lang="ru-RU" dirty="0">
                <a:solidFill>
                  <a:srgbClr val="0000CC"/>
                </a:solidFill>
              </a:rPr>
              <a:t> (АВТОР Текст)</a:t>
            </a:r>
            <a:br>
              <a:rPr lang="ru-RU" dirty="0">
                <a:solidFill>
                  <a:srgbClr val="0000CC"/>
                </a:solidFill>
              </a:rPr>
            </a:br>
            <a:r>
              <a:rPr lang="ru-RU" dirty="0">
                <a:solidFill>
                  <a:srgbClr val="0000CC"/>
                </a:solidFill>
              </a:rPr>
              <a:t>PRICE </a:t>
            </a:r>
            <a:r>
              <a:rPr lang="ru-RU" dirty="0" err="1">
                <a:solidFill>
                  <a:srgbClr val="0000CC"/>
                </a:solidFill>
              </a:rPr>
              <a:t>Currency</a:t>
            </a:r>
            <a:r>
              <a:rPr lang="ru-RU" dirty="0">
                <a:solidFill>
                  <a:srgbClr val="0000CC"/>
                </a:solidFill>
              </a:rPr>
              <a:t> (ЦЕНА Валюта)</a:t>
            </a:r>
            <a:br>
              <a:rPr lang="ru-RU" dirty="0">
                <a:solidFill>
                  <a:srgbClr val="0000CC"/>
                </a:solidFill>
              </a:rPr>
            </a:br>
            <a:r>
              <a:rPr lang="ru-RU" dirty="0">
                <a:solidFill>
                  <a:srgbClr val="0000CC"/>
                </a:solidFill>
              </a:rPr>
              <a:t>DISCOUNT </a:t>
            </a:r>
            <a:r>
              <a:rPr lang="ru-RU" dirty="0" err="1">
                <a:solidFill>
                  <a:srgbClr val="0000CC"/>
                </a:solidFill>
              </a:rPr>
              <a:t>Number</a:t>
            </a:r>
            <a:r>
              <a:rPr lang="ru-RU" dirty="0">
                <a:solidFill>
                  <a:srgbClr val="0000CC"/>
                </a:solidFill>
              </a:rPr>
              <a:t>(СКИДКА Число)</a:t>
            </a:r>
          </a:p>
          <a:p>
            <a:r>
              <a:rPr lang="ru-RU" dirty="0">
                <a:solidFill>
                  <a:srgbClr val="0000CC"/>
                </a:solidFill>
              </a:rPr>
              <a:t>*</a:t>
            </a:r>
            <a:r>
              <a:rPr lang="ru-RU" dirty="0" err="1">
                <a:solidFill>
                  <a:srgbClr val="0000CC"/>
                </a:solidFill>
              </a:rPr>
              <a:t>primary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key</a:t>
            </a:r>
            <a:r>
              <a:rPr lang="ru-RU" dirty="0">
                <a:solidFill>
                  <a:srgbClr val="0000CC"/>
                </a:solidFill>
              </a:rPr>
              <a:t> (CODE)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43125" y="142875"/>
            <a:ext cx="5329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Установка исходных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9552" y="899716"/>
            <a:ext cx="8353623" cy="36933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800" dirty="0"/>
              <a:t>Каждый EJB компонент является набором </a:t>
            </a:r>
            <a:r>
              <a:rPr lang="ru-RU" sz="1800" dirty="0" err="1"/>
              <a:t>Java</a:t>
            </a:r>
            <a:r>
              <a:rPr lang="ru-RU" sz="1800" dirty="0"/>
              <a:t> классов со строго регламентированными правилами именования </a:t>
            </a:r>
            <a:r>
              <a:rPr lang="ru-RU" sz="1800" dirty="0" smtClean="0"/>
              <a:t>методов.  </a:t>
            </a:r>
          </a:p>
          <a:p>
            <a:endParaRPr lang="ru-RU" sz="1800" dirty="0"/>
          </a:p>
          <a:p>
            <a:r>
              <a:rPr lang="ru-RU" sz="1800" dirty="0" smtClean="0"/>
              <a:t>EJB компоненты бывают </a:t>
            </a:r>
            <a:r>
              <a:rPr lang="ru-RU" sz="1800" dirty="0"/>
              <a:t>трех основных типов: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b="1" dirty="0"/>
              <a:t>объектные (</a:t>
            </a:r>
            <a:r>
              <a:rPr lang="ru-RU" sz="1800" b="1" dirty="0" err="1"/>
              <a:t>Entity</a:t>
            </a:r>
            <a:r>
              <a:rPr lang="ru-RU" sz="1800" b="1" dirty="0"/>
              <a:t> </a:t>
            </a:r>
            <a:r>
              <a:rPr lang="ru-RU" sz="1800" b="1" dirty="0" err="1"/>
              <a:t>Bean</a:t>
            </a:r>
            <a:r>
              <a:rPr lang="ru-RU" sz="1800" b="1" dirty="0"/>
              <a:t>), </a:t>
            </a:r>
            <a:r>
              <a:rPr lang="ru-RU" sz="1800" dirty="0"/>
              <a:t>перенесены в спецификацию </a:t>
            </a:r>
            <a:r>
              <a:rPr lang="ru-RU" sz="1800" dirty="0" err="1"/>
              <a:t>Java</a:t>
            </a:r>
            <a:r>
              <a:rPr lang="ru-RU" sz="1800" dirty="0"/>
              <a:t> </a:t>
            </a:r>
            <a:r>
              <a:rPr lang="ru-RU" sz="1800" dirty="0" err="1"/>
              <a:t>Persistence</a:t>
            </a:r>
            <a:r>
              <a:rPr lang="ru-RU" sz="1800" dirty="0"/>
              <a:t> API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b="1" dirty="0"/>
              <a:t>сессионные (</a:t>
            </a:r>
            <a:r>
              <a:rPr lang="ru-RU" sz="1800" b="1" dirty="0" err="1"/>
              <a:t>Session</a:t>
            </a:r>
            <a:r>
              <a:rPr lang="ru-RU" sz="1800" b="1" dirty="0"/>
              <a:t> </a:t>
            </a:r>
            <a:r>
              <a:rPr lang="ru-RU" sz="1800" b="1" dirty="0" err="1"/>
              <a:t>Beans</a:t>
            </a:r>
            <a:r>
              <a:rPr lang="ru-RU" sz="1800" b="1" dirty="0"/>
              <a:t>), </a:t>
            </a:r>
            <a:r>
              <a:rPr lang="ru-RU" sz="1800" dirty="0"/>
              <a:t>которые бывают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v"/>
            </a:pPr>
            <a:r>
              <a:rPr lang="ru-RU" sz="1800" dirty="0"/>
              <a:t>без состояния (</a:t>
            </a:r>
            <a:r>
              <a:rPr lang="ru-RU" sz="1800" dirty="0" err="1"/>
              <a:t>stateless</a:t>
            </a:r>
            <a:r>
              <a:rPr lang="ru-RU" sz="1800" dirty="0"/>
              <a:t>)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v"/>
            </a:pPr>
            <a:r>
              <a:rPr lang="ru-RU" sz="1800" dirty="0"/>
              <a:t>с поддержкой текущего состояния сессии (</a:t>
            </a:r>
            <a:r>
              <a:rPr lang="ru-RU" sz="1800" dirty="0" err="1"/>
              <a:t>stateful</a:t>
            </a:r>
            <a:r>
              <a:rPr lang="ru-RU" sz="1800" dirty="0"/>
              <a:t>)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v"/>
            </a:pPr>
            <a:r>
              <a:rPr lang="ru-RU" sz="1800" dirty="0"/>
              <a:t>один объект на все приложение (</a:t>
            </a:r>
            <a:r>
              <a:rPr lang="ru-RU" sz="1800" dirty="0" err="1"/>
              <a:t>singleton</a:t>
            </a:r>
            <a:r>
              <a:rPr lang="ru-RU" sz="1800" dirty="0"/>
              <a:t>), начиная с версии 3.1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b="1" dirty="0"/>
              <a:t>управляемые сообщениями (</a:t>
            </a:r>
            <a:r>
              <a:rPr lang="ru-RU" sz="1800" b="1" dirty="0" err="1"/>
              <a:t>Message</a:t>
            </a:r>
            <a:r>
              <a:rPr lang="ru-RU" sz="1800" b="1" dirty="0"/>
              <a:t> </a:t>
            </a:r>
            <a:r>
              <a:rPr lang="ru-RU" sz="1800" b="1" dirty="0" err="1"/>
              <a:t>Driven</a:t>
            </a:r>
            <a:r>
              <a:rPr lang="ru-RU" sz="1800" b="1" dirty="0"/>
              <a:t> </a:t>
            </a:r>
            <a:r>
              <a:rPr lang="ru-RU" sz="1800" b="1" dirty="0" err="1"/>
              <a:t>Beans</a:t>
            </a:r>
            <a:r>
              <a:rPr lang="ru-RU" sz="1800" b="1" dirty="0"/>
              <a:t>)</a:t>
            </a:r>
            <a:r>
              <a:rPr lang="ru-RU" sz="1800" dirty="0"/>
              <a:t> — их логика является реакцией на события в системе </a:t>
            </a:r>
          </a:p>
          <a:p>
            <a:pPr eaLnBrk="0" hangingPunct="0"/>
            <a:r>
              <a:rPr lang="ru-RU" sz="1800" dirty="0" smtClean="0"/>
              <a:t>EJB компонент </a:t>
            </a:r>
            <a:endParaRPr lang="ru-RU" sz="18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2643188" y="0"/>
            <a:ext cx="4416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 b="1">
                <a:solidFill>
                  <a:schemeClr val="bg1"/>
                </a:solidFill>
              </a:rPr>
              <a:t>Enterprise</a:t>
            </a:r>
            <a:r>
              <a:rPr lang="ru-RU" sz="1800" b="1">
                <a:solidFill>
                  <a:schemeClr val="bg1"/>
                </a:solidFill>
              </a:rPr>
              <a:t> </a:t>
            </a:r>
            <a:r>
              <a:rPr lang="ru-RU" sz="3200" b="1">
                <a:solidFill>
                  <a:schemeClr val="bg1"/>
                </a:solidFill>
              </a:rPr>
              <a:t>JavaBeans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79512" y="836712"/>
            <a:ext cx="882015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Клиенты EJB не работают напрямую с </a:t>
            </a:r>
            <a:r>
              <a:rPr lang="ru-RU" dirty="0" err="1"/>
              <a:t>entity</a:t>
            </a:r>
            <a:r>
              <a:rPr lang="ru-RU" dirty="0"/>
              <a:t>-бином для создания строк или доступа к данным, а скорее создают экземпляр </a:t>
            </a:r>
            <a:r>
              <a:rPr lang="ru-RU" dirty="0" err="1"/>
              <a:t>home</a:t>
            </a:r>
            <a:r>
              <a:rPr lang="ru-RU" dirty="0"/>
              <a:t>-интерфейса.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Этот интерфейс расширяет </a:t>
            </a:r>
            <a:r>
              <a:rPr lang="ru-RU" dirty="0" err="1"/>
              <a:t>javax.ejb.EJBHome</a:t>
            </a:r>
            <a:r>
              <a:rPr lang="ru-RU" dirty="0"/>
              <a:t> и включает в себя методы, которые определяют, каким образом создаётся и где в контейнере располагается </a:t>
            </a:r>
            <a:r>
              <a:rPr lang="ru-RU" dirty="0" err="1"/>
              <a:t>entity</a:t>
            </a:r>
            <a:r>
              <a:rPr lang="ru-RU" dirty="0"/>
              <a:t>-бин.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Он также подчиняется правилам RMI в том, что аргументы и возвращаемые типы для каждого из методов должны быть </a:t>
            </a:r>
            <a:r>
              <a:rPr lang="ru-RU" dirty="0" err="1"/>
              <a:t>сериализуемыми</a:t>
            </a:r>
            <a:r>
              <a:rPr lang="ru-RU" dirty="0"/>
              <a:t>, а методы должны посылать в качестве одного из своих исключений </a:t>
            </a:r>
            <a:r>
              <a:rPr lang="ru-RU" dirty="0" err="1"/>
              <a:t>java.rmi.RemoteException</a:t>
            </a:r>
            <a:r>
              <a:rPr lang="ru-RU" dirty="0"/>
              <a:t>. </a:t>
            </a:r>
          </a:p>
          <a:p>
            <a:endParaRPr lang="ru-RU" b="1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03350" y="0"/>
            <a:ext cx="667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Определение </a:t>
            </a:r>
            <a:r>
              <a:rPr lang="ru-RU" sz="2800"/>
              <a:t> </a:t>
            </a:r>
            <a:r>
              <a:rPr lang="ru-RU" sz="2800" b="1"/>
              <a:t>EJBhome-интерфейса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79512" y="908720"/>
            <a:ext cx="8820150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ru-RU" b="1" dirty="0"/>
          </a:p>
          <a:p>
            <a:r>
              <a:rPr lang="ru-RU" b="1" dirty="0" err="1">
                <a:solidFill>
                  <a:srgbClr val="0000CC"/>
                </a:solidFill>
              </a:rPr>
              <a:t>package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com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gopalan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Shop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Books</a:t>
            </a:r>
            <a:r>
              <a:rPr lang="ru-RU" b="1" dirty="0">
                <a:solidFill>
                  <a:srgbClr val="0000CC"/>
                </a:solidFill>
              </a:rPr>
              <a:t>;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import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javax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ejb</a:t>
            </a:r>
            <a:r>
              <a:rPr lang="ru-RU" b="1" dirty="0">
                <a:solidFill>
                  <a:srgbClr val="0000CC"/>
                </a:solidFill>
              </a:rPr>
              <a:t>.</a:t>
            </a:r>
            <a:r>
              <a:rPr lang="ru-RU" dirty="0">
                <a:solidFill>
                  <a:srgbClr val="0000CC"/>
                </a:solidFill>
              </a:rPr>
              <a:t>*</a:t>
            </a:r>
            <a:r>
              <a:rPr lang="ru-RU" b="1" dirty="0">
                <a:solidFill>
                  <a:srgbClr val="0000CC"/>
                </a:solidFill>
              </a:rPr>
              <a:t>;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import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java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rmi</a:t>
            </a:r>
            <a:r>
              <a:rPr lang="ru-RU" b="1" dirty="0">
                <a:solidFill>
                  <a:srgbClr val="0000CC"/>
                </a:solidFill>
              </a:rPr>
              <a:t>.</a:t>
            </a:r>
            <a:r>
              <a:rPr lang="ru-RU" dirty="0">
                <a:solidFill>
                  <a:srgbClr val="0000CC"/>
                </a:solidFill>
              </a:rPr>
              <a:t>*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interface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BooksHome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extends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EJBHome</a:t>
            </a:r>
            <a:r>
              <a:rPr lang="ru-RU" dirty="0">
                <a:solidFill>
                  <a:srgbClr val="0000CC"/>
                </a:solidFill>
              </a:rPr>
              <a:t> </a:t>
            </a:r>
            <a:endParaRPr lang="ru-RU" dirty="0" smtClean="0">
              <a:solidFill>
                <a:srgbClr val="0000CC"/>
              </a:solidFill>
            </a:endParaRPr>
          </a:p>
          <a:p>
            <a:r>
              <a:rPr lang="ru-RU" b="1" dirty="0" smtClean="0">
                <a:solidFill>
                  <a:srgbClr val="0000CC"/>
                </a:solidFill>
              </a:rPr>
              <a:t>{</a:t>
            </a:r>
            <a:endParaRPr lang="ru-RU" b="1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   </a:t>
            </a:r>
            <a:r>
              <a:rPr lang="ru-RU" b="1" dirty="0" err="1">
                <a:solidFill>
                  <a:srgbClr val="0000CC"/>
                </a:solidFill>
              </a:rPr>
              <a:t>Books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create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</a:t>
            </a:r>
            <a:r>
              <a:rPr lang="ru-RU" b="1" dirty="0" err="1">
                <a:solidFill>
                  <a:srgbClr val="0000CC"/>
                </a:solidFill>
              </a:rPr>
              <a:t>int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isbn</a:t>
            </a:r>
            <a:r>
              <a:rPr lang="ru-RU" b="1" dirty="0">
                <a:solidFill>
                  <a:srgbClr val="0000CC"/>
                </a:solidFill>
              </a:rPr>
              <a:t>,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String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title</a:t>
            </a:r>
            <a:r>
              <a:rPr lang="ru-RU" b="1" dirty="0">
                <a:solidFill>
                  <a:srgbClr val="0000CC"/>
                </a:solidFill>
              </a:rPr>
              <a:t>,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String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authors</a:t>
            </a:r>
            <a:r>
              <a:rPr lang="ru-RU" b="1" dirty="0">
                <a:solidFill>
                  <a:srgbClr val="0000CC"/>
                </a:solidFill>
              </a:rPr>
              <a:t>,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    </a:t>
            </a:r>
          </a:p>
          <a:p>
            <a:r>
              <a:rPr lang="ru-RU" b="1" dirty="0">
                <a:solidFill>
                  <a:srgbClr val="0000CC"/>
                </a:solidFill>
              </a:rPr>
              <a:t>          </a:t>
            </a:r>
            <a:r>
              <a:rPr lang="ru-RU" b="1" dirty="0" smtClean="0">
                <a:solidFill>
                  <a:srgbClr val="0000CC"/>
                </a:solidFill>
              </a:rPr>
              <a:t>                 </a:t>
            </a:r>
            <a:r>
              <a:rPr lang="ru-RU" b="1" dirty="0">
                <a:solidFill>
                  <a:srgbClr val="0000CC"/>
                </a:solidFill>
              </a:rPr>
              <a:t> </a:t>
            </a:r>
            <a:r>
              <a:rPr lang="ru-RU" b="1" dirty="0" err="1">
                <a:solidFill>
                  <a:srgbClr val="0000CC"/>
                </a:solidFill>
              </a:rPr>
              <a:t>double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price</a:t>
            </a:r>
            <a:r>
              <a:rPr lang="ru-RU" b="1" dirty="0">
                <a:solidFill>
                  <a:srgbClr val="0000CC"/>
                </a:solidFill>
              </a:rPr>
              <a:t>,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discount</a:t>
            </a:r>
            <a:r>
              <a:rPr lang="ru-RU" b="1" dirty="0">
                <a:solidFill>
                  <a:srgbClr val="0000CC"/>
                </a:solidFill>
              </a:rPr>
              <a:t>)</a:t>
            </a:r>
            <a:r>
              <a:rPr lang="ru-RU" dirty="0">
                <a:solidFill>
                  <a:srgbClr val="0000CC"/>
                </a:solidFill>
              </a:rPr>
              <a:t>   </a:t>
            </a:r>
          </a:p>
          <a:p>
            <a:r>
              <a:rPr lang="ru-RU" dirty="0">
                <a:solidFill>
                  <a:srgbClr val="0000CC"/>
                </a:solidFill>
              </a:rPr>
              <a:t>       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CreateException</a:t>
            </a:r>
            <a:r>
              <a:rPr lang="ru-RU" b="1" dirty="0">
                <a:solidFill>
                  <a:srgbClr val="0000CC"/>
                </a:solidFill>
              </a:rPr>
              <a:t>,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b="1" dirty="0">
                <a:solidFill>
                  <a:srgbClr val="0000CC"/>
                </a:solidFill>
              </a:rPr>
              <a:t>   </a:t>
            </a:r>
            <a:r>
              <a:rPr lang="ru-RU" b="1" dirty="0" err="1">
                <a:solidFill>
                  <a:srgbClr val="0000CC"/>
                </a:solidFill>
              </a:rPr>
              <a:t>Books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findByPrimaryKey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</a:t>
            </a:r>
            <a:r>
              <a:rPr lang="ru-RU" b="1" dirty="0" err="1">
                <a:solidFill>
                  <a:srgbClr val="0000CC"/>
                </a:solidFill>
              </a:rPr>
              <a:t>BooksPK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book</a:t>
            </a:r>
            <a:r>
              <a:rPr lang="ru-RU" b="1" dirty="0">
                <a:solidFill>
                  <a:srgbClr val="0000CC"/>
                </a:solidFill>
              </a:rPr>
              <a:t>)</a:t>
            </a:r>
            <a:r>
              <a:rPr lang="ru-RU" dirty="0">
                <a:solidFill>
                  <a:srgbClr val="0000CC"/>
                </a:solidFill>
              </a:rPr>
              <a:t>  </a:t>
            </a:r>
          </a:p>
          <a:p>
            <a:r>
              <a:rPr lang="ru-RU" dirty="0">
                <a:solidFill>
                  <a:srgbClr val="0000CC"/>
                </a:solidFill>
              </a:rPr>
              <a:t>     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FinderException</a:t>
            </a:r>
            <a:r>
              <a:rPr lang="ru-RU" b="1" dirty="0">
                <a:solidFill>
                  <a:srgbClr val="0000CC"/>
                </a:solidFill>
              </a:rPr>
              <a:t>,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  <a:endParaRPr lang="ru-RU" dirty="0" smtClean="0">
              <a:solidFill>
                <a:srgbClr val="0000CC"/>
              </a:solidFill>
            </a:endParaRPr>
          </a:p>
          <a:p>
            <a:r>
              <a:rPr lang="ru-RU" b="1" dirty="0" smtClean="0">
                <a:solidFill>
                  <a:srgbClr val="0000CC"/>
                </a:solidFill>
              </a:rPr>
              <a:t>}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03350" y="0"/>
            <a:ext cx="667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Определение </a:t>
            </a:r>
            <a:r>
              <a:rPr lang="ru-RU" sz="2800"/>
              <a:t> </a:t>
            </a:r>
            <a:r>
              <a:rPr lang="ru-RU" sz="2800" b="1"/>
              <a:t>EJBhome-интерфейса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7846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95288" y="1260475"/>
            <a:ext cx="8424862" cy="405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Метод </a:t>
            </a:r>
            <a:r>
              <a:rPr lang="ru-RU" dirty="0" err="1"/>
              <a:t>create</a:t>
            </a:r>
            <a:r>
              <a:rPr lang="ru-RU" dirty="0"/>
              <a:t>() соответствует методу </a:t>
            </a:r>
            <a:r>
              <a:rPr lang="ru-RU" b="1" dirty="0" err="1"/>
              <a:t>ejbCreate</a:t>
            </a:r>
            <a:r>
              <a:rPr lang="ru-RU" b="1" dirty="0"/>
              <a:t>()</a:t>
            </a:r>
            <a:r>
              <a:rPr lang="ru-RU" dirty="0"/>
              <a:t> в </a:t>
            </a:r>
            <a:r>
              <a:rPr lang="ru-RU" dirty="0" err="1"/>
              <a:t>entity-бине</a:t>
            </a:r>
            <a:r>
              <a:rPr lang="ru-RU" dirty="0"/>
              <a:t>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Установки параметров в обоих методах идентичны.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Когда клиент вызывает </a:t>
            </a:r>
            <a:r>
              <a:rPr lang="ru-RU" b="1" dirty="0" err="1"/>
              <a:t>BooksHome.create</a:t>
            </a:r>
            <a:r>
              <a:rPr lang="ru-RU" b="1" dirty="0"/>
              <a:t>(),</a:t>
            </a:r>
            <a:r>
              <a:rPr lang="ru-RU" dirty="0"/>
              <a:t> контейнер находит экземпляр </a:t>
            </a:r>
            <a:r>
              <a:rPr lang="ru-RU" dirty="0" err="1"/>
              <a:t>entity-бина</a:t>
            </a:r>
            <a:r>
              <a:rPr lang="ru-RU" dirty="0"/>
              <a:t> и вызывает </a:t>
            </a:r>
            <a:r>
              <a:rPr lang="ru-RU" b="1" dirty="0" err="1"/>
              <a:t>BooksHome.ejbCreate</a:t>
            </a:r>
            <a:r>
              <a:rPr lang="ru-RU" b="1" dirty="0"/>
              <a:t>().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Для управляемых контейнером </a:t>
            </a:r>
            <a:r>
              <a:rPr lang="ru-RU" dirty="0" err="1"/>
              <a:t>entity-бинов</a:t>
            </a:r>
            <a:r>
              <a:rPr lang="ru-RU" dirty="0"/>
              <a:t> метод </a:t>
            </a:r>
            <a:r>
              <a:rPr lang="ru-RU" b="1" dirty="0" err="1"/>
              <a:t>ejbCreate</a:t>
            </a:r>
            <a:r>
              <a:rPr lang="ru-RU" b="1" dirty="0"/>
              <a:t>()</a:t>
            </a:r>
            <a:r>
              <a:rPr lang="ru-RU" dirty="0"/>
              <a:t> возвращает </a:t>
            </a:r>
            <a:r>
              <a:rPr lang="ru-RU" dirty="0" err="1"/>
              <a:t>void</a:t>
            </a:r>
            <a:r>
              <a:rPr lang="ru-RU" dirty="0"/>
              <a:t>, в отличие от случаев управляемой контейнером </a:t>
            </a:r>
            <a:r>
              <a:rPr lang="ru-RU" dirty="0" err="1"/>
              <a:t>персистентности</a:t>
            </a:r>
            <a:r>
              <a:rPr lang="ru-RU" dirty="0"/>
              <a:t>, когда он возвращает исходный </a:t>
            </a:r>
            <a:r>
              <a:rPr lang="ru-RU" dirty="0" err="1"/>
              <a:t>key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Первое, что делает клиент, это с помощью JNDI находит </a:t>
            </a:r>
            <a:r>
              <a:rPr lang="ru-RU" dirty="0" err="1"/>
              <a:t>home</a:t>
            </a:r>
            <a:r>
              <a:rPr lang="ru-RU" dirty="0"/>
              <a:t>-объект для требуемого </a:t>
            </a:r>
            <a:r>
              <a:rPr lang="ru-RU" dirty="0" err="1"/>
              <a:t>бина</a:t>
            </a:r>
            <a:r>
              <a:rPr lang="ru-RU" dirty="0"/>
              <a:t>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 err="1"/>
              <a:t>BooksHome</a:t>
            </a:r>
            <a:r>
              <a:rPr lang="ru-RU" dirty="0"/>
              <a:t>-интерфейс содержит методы </a:t>
            </a:r>
            <a:r>
              <a:rPr lang="ru-RU" b="1" dirty="0" err="1"/>
              <a:t>create</a:t>
            </a:r>
            <a:r>
              <a:rPr lang="ru-RU" b="1" dirty="0"/>
              <a:t>(),</a:t>
            </a:r>
            <a:r>
              <a:rPr lang="ru-RU" dirty="0"/>
              <a:t> которые будут вызываться всегда, когда клиенту понадобится новый бин.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dirty="0"/>
              <a:t>Этот метод реализуется в </a:t>
            </a:r>
            <a:r>
              <a:rPr lang="ru-RU" b="1" dirty="0" err="1"/>
              <a:t>EJBHome</a:t>
            </a:r>
            <a:r>
              <a:rPr lang="ru-RU" dirty="0"/>
              <a:t> и всякий раз при своей инициализации вызывает метод </a:t>
            </a:r>
            <a:r>
              <a:rPr lang="ru-RU" b="1" dirty="0" err="1"/>
              <a:t>ejbCreate</a:t>
            </a:r>
            <a:r>
              <a:rPr lang="ru-RU" b="1" dirty="0"/>
              <a:t>().</a:t>
            </a:r>
            <a:r>
              <a:rPr lang="ru-RU" dirty="0"/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7584" y="139976"/>
            <a:ext cx="667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/>
              <a:t>Определение </a:t>
            </a:r>
            <a:r>
              <a:rPr lang="ru-RU" sz="2800" dirty="0"/>
              <a:t> </a:t>
            </a:r>
            <a:r>
              <a:rPr lang="ru-RU" sz="2800" b="1" dirty="0" err="1"/>
              <a:t>EJBhome</a:t>
            </a:r>
            <a:r>
              <a:rPr lang="ru-RU" sz="2800" b="1" dirty="0"/>
              <a:t>-интерфейса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50825" y="1125538"/>
            <a:ext cx="8675688" cy="405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После того как создаётся экземпляр реализации home-интерфейса, сервер EJB создаёт экземпляры реализации remote-интерфейса и самого бина.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В качестве методов в этом интерфейсе используются внешние интерфейсы нашего </a:t>
            </a:r>
            <a:r>
              <a:rPr lang="ru-RU" b="1"/>
              <a:t>BooksBean.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Сигнатуры методов в этом внешнем интерфейсе идентичны тем, что принадлежат бину, за исключением того, что эти методы посылают </a:t>
            </a:r>
            <a:r>
              <a:rPr lang="ru-RU" b="1"/>
              <a:t>java.rmi.RemoteException.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entity-бин не реализует этот интерфейс напрямую.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Реализацией этого интерфейса занимается соответствующий сгенерированный контейнером код EJBObject.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EJBObject действует как proxy, пересылая вызовы методов экземпляру бина, установленному на сервере.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55650" y="0"/>
            <a:ext cx="7748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/>
              <a:t>Определение EJBremote-интерфейса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50825" y="1052513"/>
            <a:ext cx="8675688" cy="405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b="1" dirty="0" err="1">
                <a:solidFill>
                  <a:srgbClr val="0000CC"/>
                </a:solidFill>
              </a:rPr>
              <a:t>package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com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gopalan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Shop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Books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import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javax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ejb</a:t>
            </a:r>
            <a:r>
              <a:rPr lang="ru-RU" b="1" dirty="0">
                <a:solidFill>
                  <a:srgbClr val="0000CC"/>
                </a:solidFill>
              </a:rPr>
              <a:t>.</a:t>
            </a:r>
            <a:r>
              <a:rPr lang="ru-RU" dirty="0">
                <a:solidFill>
                  <a:srgbClr val="0000CC"/>
                </a:solidFill>
              </a:rPr>
              <a:t>*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import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java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rmi</a:t>
            </a:r>
            <a:r>
              <a:rPr lang="ru-RU" b="1" dirty="0">
                <a:solidFill>
                  <a:srgbClr val="0000CC"/>
                </a:solidFill>
              </a:rPr>
              <a:t>.</a:t>
            </a:r>
            <a:r>
              <a:rPr lang="ru-RU" dirty="0">
                <a:solidFill>
                  <a:srgbClr val="0000CC"/>
                </a:solidFill>
              </a:rPr>
              <a:t>*</a:t>
            </a:r>
            <a:r>
              <a:rPr lang="ru-RU" b="1" dirty="0">
                <a:solidFill>
                  <a:srgbClr val="0000CC"/>
                </a:solidFill>
              </a:rPr>
              <a:t>;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interface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Books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extends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EJBObject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{</a:t>
            </a:r>
            <a:r>
              <a:rPr lang="ru-RU" dirty="0">
                <a:solidFill>
                  <a:srgbClr val="0000CC"/>
                </a:solidFill>
              </a:rPr>
              <a:t>    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getIsbn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()</a:t>
            </a:r>
            <a:r>
              <a:rPr lang="ru-RU" dirty="0">
                <a:solidFill>
                  <a:srgbClr val="0000CC"/>
                </a:solidFill>
              </a:rPr>
              <a:t>               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 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String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getTitle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()</a:t>
            </a:r>
            <a:r>
              <a:rPr lang="ru-RU" dirty="0">
                <a:solidFill>
                  <a:srgbClr val="0000CC"/>
                </a:solidFill>
              </a:rPr>
              <a:t>        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String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getAuthors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()</a:t>
            </a:r>
            <a:r>
              <a:rPr lang="ru-RU" dirty="0">
                <a:solidFill>
                  <a:srgbClr val="0000CC"/>
                </a:solidFill>
              </a:rPr>
              <a:t>  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double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getPrice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()</a:t>
            </a:r>
            <a:r>
              <a:rPr lang="ru-RU" dirty="0">
                <a:solidFill>
                  <a:srgbClr val="0000CC"/>
                </a:solidFill>
              </a:rPr>
              <a:t>      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getDiscount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()       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double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getDiscountedPrice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()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void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setPrice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</a:t>
            </a:r>
            <a:r>
              <a:rPr lang="ru-RU" b="1" dirty="0" err="1">
                <a:solidFill>
                  <a:srgbClr val="0000CC"/>
                </a:solidFill>
              </a:rPr>
              <a:t>double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cost</a:t>
            </a:r>
            <a:r>
              <a:rPr lang="ru-RU" b="1" dirty="0">
                <a:solidFill>
                  <a:srgbClr val="0000CC"/>
                </a:solidFill>
              </a:rPr>
              <a:t>)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void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setDiscount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</a:t>
            </a:r>
            <a:r>
              <a:rPr lang="ru-RU" b="1" dirty="0" err="1">
                <a:solidFill>
                  <a:srgbClr val="0000CC"/>
                </a:solidFill>
              </a:rPr>
              <a:t>int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disc</a:t>
            </a:r>
            <a:r>
              <a:rPr lang="ru-RU" b="1" dirty="0">
                <a:solidFill>
                  <a:srgbClr val="0000CC"/>
                </a:solidFill>
              </a:rPr>
              <a:t>)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throws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RemoteException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b="1" dirty="0">
                <a:solidFill>
                  <a:srgbClr val="0000CC"/>
                </a:solidFill>
              </a:rPr>
              <a:t>}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0113" y="0"/>
            <a:ext cx="6816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Определение</a:t>
            </a:r>
            <a:r>
              <a:rPr lang="ru-RU" sz="2800"/>
              <a:t> </a:t>
            </a:r>
            <a:r>
              <a:rPr lang="ru-RU" sz="2800" b="1"/>
              <a:t>EJBremote-интерфейса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95288" y="785813"/>
            <a:ext cx="8351837" cy="466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dirty="0"/>
              <a:t>Сервер EJB требует, чтобы у </a:t>
            </a:r>
            <a:r>
              <a:rPr lang="ru-RU" dirty="0" err="1"/>
              <a:t>entity-бина</a:t>
            </a:r>
            <a:r>
              <a:rPr lang="ru-RU" dirty="0"/>
              <a:t> был исходный ключевой класс (</a:t>
            </a:r>
            <a:r>
              <a:rPr lang="ru-RU" i="1" dirty="0" err="1">
                <a:solidFill>
                  <a:srgbClr val="0000CC"/>
                </a:solidFill>
              </a:rPr>
              <a:t>primary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i="1" dirty="0" err="1">
                <a:solidFill>
                  <a:srgbClr val="0000CC"/>
                </a:solidFill>
              </a:rPr>
              <a:t>key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i="1" dirty="0" err="1">
                <a:solidFill>
                  <a:srgbClr val="0000CC"/>
                </a:solidFill>
              </a:rPr>
              <a:t>class</a:t>
            </a:r>
            <a:r>
              <a:rPr lang="ru-RU" dirty="0"/>
              <a:t>) с открытым элементом (или элементами) исходных данных. </a:t>
            </a:r>
          </a:p>
          <a:p>
            <a:r>
              <a:rPr lang="ru-RU" dirty="0"/>
              <a:t>Можно сделать так, чтобы бин управлялся контейнером, или написать код, чтобы управлять бином лично. </a:t>
            </a:r>
          </a:p>
          <a:p>
            <a:endParaRPr lang="ru-RU" dirty="0"/>
          </a:p>
          <a:p>
            <a:r>
              <a:rPr lang="ru-RU" b="1" dirty="0" err="1">
                <a:solidFill>
                  <a:srgbClr val="0000CC"/>
                </a:solidFill>
              </a:rPr>
              <a:t>package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com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gopalan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Shop</a:t>
            </a:r>
            <a:r>
              <a:rPr lang="ru-RU" b="1" dirty="0" err="1">
                <a:solidFill>
                  <a:srgbClr val="0000CC"/>
                </a:solidFill>
              </a:rPr>
              <a:t>.</a:t>
            </a:r>
            <a:r>
              <a:rPr lang="ru-RU" dirty="0" err="1">
                <a:solidFill>
                  <a:srgbClr val="0000CC"/>
                </a:solidFill>
              </a:rPr>
              <a:t>Books</a:t>
            </a:r>
            <a:r>
              <a:rPr lang="ru-RU" b="1" dirty="0">
                <a:solidFill>
                  <a:srgbClr val="0000CC"/>
                </a:solidFill>
              </a:rPr>
              <a:t>;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class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BooksPK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implements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java.io.Serializable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{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 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code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BooksPK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()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{</a:t>
            </a:r>
          </a:p>
          <a:p>
            <a:r>
              <a:rPr lang="ru-RU" b="1" dirty="0">
                <a:solidFill>
                  <a:srgbClr val="0000CC"/>
                </a:solidFill>
              </a:rPr>
              <a:t>     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}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ru-RU" b="1" dirty="0" err="1">
                <a:solidFill>
                  <a:srgbClr val="0000CC"/>
                </a:solidFill>
              </a:rPr>
              <a:t>public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BooksPK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(</a:t>
            </a:r>
            <a:r>
              <a:rPr lang="ru-RU" b="1" dirty="0" err="1">
                <a:solidFill>
                  <a:srgbClr val="0000CC"/>
                </a:solidFill>
              </a:rPr>
              <a:t>int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isbn</a:t>
            </a:r>
            <a:r>
              <a:rPr lang="ru-RU" b="1" dirty="0">
                <a:solidFill>
                  <a:srgbClr val="0000CC"/>
                </a:solidFill>
              </a:rPr>
              <a:t>)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{</a:t>
            </a:r>
          </a:p>
          <a:p>
            <a:r>
              <a:rPr lang="ru-RU" b="1" dirty="0">
                <a:solidFill>
                  <a:srgbClr val="0000CC"/>
                </a:solidFill>
              </a:rPr>
              <a:t>    </a:t>
            </a:r>
            <a:r>
              <a:rPr lang="ru-RU" dirty="0">
                <a:solidFill>
                  <a:srgbClr val="0000CC"/>
                </a:solidFill>
              </a:rPr>
              <a:t>   </a:t>
            </a:r>
            <a:r>
              <a:rPr lang="ru-RU" dirty="0" err="1">
                <a:solidFill>
                  <a:srgbClr val="0000CC"/>
                </a:solidFill>
              </a:rPr>
              <a:t>code</a:t>
            </a:r>
            <a:r>
              <a:rPr lang="ru-RU" dirty="0">
                <a:solidFill>
                  <a:srgbClr val="0000CC"/>
                </a:solidFill>
              </a:rPr>
              <a:t> = </a:t>
            </a:r>
            <a:r>
              <a:rPr lang="ru-RU" dirty="0" err="1">
                <a:solidFill>
                  <a:srgbClr val="0000CC"/>
                </a:solidFill>
              </a:rPr>
              <a:t>isbn</a:t>
            </a:r>
            <a:r>
              <a:rPr lang="ru-RU" b="1" dirty="0">
                <a:solidFill>
                  <a:srgbClr val="0000CC"/>
                </a:solidFill>
              </a:rPr>
              <a:t>;</a:t>
            </a:r>
            <a:r>
              <a:rPr lang="ru-RU" dirty="0">
                <a:solidFill>
                  <a:srgbClr val="0000CC"/>
                </a:solidFill>
              </a:rPr>
              <a:t>  </a:t>
            </a:r>
          </a:p>
          <a:p>
            <a:r>
              <a:rPr lang="ru-RU" b="1" dirty="0">
                <a:solidFill>
                  <a:srgbClr val="0000CC"/>
                </a:solidFill>
              </a:rPr>
              <a:t>     }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r>
              <a:rPr lang="ru-RU" b="1" dirty="0">
                <a:solidFill>
                  <a:srgbClr val="0000CC"/>
                </a:solidFill>
              </a:rPr>
              <a:t>}</a:t>
            </a:r>
            <a:r>
              <a:rPr lang="ru-RU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9750" y="0"/>
            <a:ext cx="7831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Определение исходного ключевого класса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5653088"/>
            <a:ext cx="889317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/>
              <a:t>Исходным ключевым классом в таблице BOOKS выступает CODE, поэтому code определён как открытый элемент в данном классе, которому во время создания класса приписывается какое-либо значение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250825" y="1700213"/>
            <a:ext cx="8497888" cy="192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dirty="0"/>
              <a:t>Данный 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bean</a:t>
            </a:r>
            <a:r>
              <a:rPr lang="ru-RU" dirty="0"/>
              <a:t> реализует </a:t>
            </a:r>
            <a:r>
              <a:rPr lang="ru-RU" dirty="0" err="1"/>
              <a:t>javax.ejb.EntityBean</a:t>
            </a:r>
            <a:r>
              <a:rPr lang="ru-RU" dirty="0"/>
              <a:t> и выбранные разработчиком методы интерфейса. </a:t>
            </a:r>
          </a:p>
          <a:p>
            <a:r>
              <a:rPr lang="ru-RU" dirty="0"/>
              <a:t>Он должен соответствовать правилам RMI в том, что все аргументы и возвращаемые типы каждого из методов должны </a:t>
            </a:r>
            <a:r>
              <a:rPr lang="ru-RU" dirty="0" err="1"/>
              <a:t>сериализовываться</a:t>
            </a:r>
            <a:r>
              <a:rPr lang="ru-RU" dirty="0"/>
              <a:t>, а методы должны в качестве одного их своих исключений посылать </a:t>
            </a:r>
            <a:r>
              <a:rPr lang="ru-RU" dirty="0" err="1"/>
              <a:t>java.rmi.RemoteException</a:t>
            </a:r>
            <a:r>
              <a:rPr lang="ru-RU" dirty="0"/>
              <a:t>. 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195513" y="0"/>
            <a:ext cx="4302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Реализация</a:t>
            </a:r>
            <a:r>
              <a:rPr lang="ru-RU" sz="2800"/>
              <a:t> </a:t>
            </a:r>
            <a:r>
              <a:rPr lang="ru-RU" sz="2800" b="1"/>
              <a:t>entity-бина</a:t>
            </a:r>
          </a:p>
        </p:txBody>
      </p:sp>
      <p:sp>
        <p:nvSpPr>
          <p:cNvPr id="35844" name="AutoShape 5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3203575" y="4797425"/>
            <a:ext cx="4608513" cy="7921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3924300" y="5013325"/>
            <a:ext cx="339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>
                <a:hlinkClick r:id="rId3" action="ppaction://hlinkfile"/>
              </a:rPr>
              <a:t>Лек</a:t>
            </a:r>
            <a:r>
              <a:rPr lang="en-US">
                <a:hlinkClick r:id="rId3" action="ppaction://hlinkfile"/>
              </a:rPr>
              <a:t>8</a:t>
            </a:r>
            <a:r>
              <a:rPr lang="ru-RU">
                <a:hlinkClick r:id="rId3" action="ppaction://hlinkfile"/>
              </a:rPr>
              <a:t> Реализация entity.doc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00113" y="1557338"/>
            <a:ext cx="7704137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b="1" i="1"/>
              <a:t>Скомпилировать свои классы для</a:t>
            </a:r>
            <a:r>
              <a:rPr lang="ru-RU"/>
              <a:t> </a:t>
            </a:r>
            <a:r>
              <a:rPr lang="ru-RU" b="1" i="1"/>
              <a:t>EJB</a:t>
            </a:r>
            <a:endParaRPr lang="ru-RU"/>
          </a:p>
          <a:p>
            <a:r>
              <a:rPr lang="ru-RU" b="1"/>
              <a:t>javac</a:t>
            </a:r>
            <a:r>
              <a:rPr lang="ru-RU"/>
              <a:t> </a:t>
            </a:r>
            <a:r>
              <a:rPr lang="ru-RU" b="1"/>
              <a:t>*.java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50825" y="1557338"/>
            <a:ext cx="8893175" cy="192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Сервер HomeBase производства Iona требует, чтобы описание были выполнены на XML.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Данные свойства используются как при генерации классов контейнеров, так и для их установки и выполнения.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Необходимо определить определённое количество свойств, которые помогут сгенерировать классы контейнера.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258888" y="188913"/>
            <a:ext cx="573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Описание развертывания бина</a:t>
            </a:r>
          </a:p>
        </p:txBody>
      </p:sp>
      <p:sp>
        <p:nvSpPr>
          <p:cNvPr id="37892" name="AutoShape 4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979613" y="4508500"/>
            <a:ext cx="5545137" cy="10080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dirty="0">
                <a:hlinkClick r:id="rId3" action="ppaction://hlinkfile"/>
              </a:rPr>
              <a:t>Лек</a:t>
            </a:r>
            <a:r>
              <a:rPr lang="en-US" dirty="0">
                <a:hlinkClick r:id="rId3" action="ppaction://hlinkfile"/>
              </a:rPr>
              <a:t>8</a:t>
            </a:r>
            <a:r>
              <a:rPr lang="ru-RU" dirty="0">
                <a:hlinkClick r:id="rId3" action="ppaction://hlinkfile"/>
              </a:rPr>
              <a:t>. Описание развёртывания </a:t>
            </a:r>
            <a:r>
              <a:rPr lang="ru-RU" dirty="0" err="1">
                <a:hlinkClick r:id="rId3" action="ppaction://hlinkfile"/>
              </a:rPr>
              <a:t>Books</a:t>
            </a:r>
            <a:r>
              <a:rPr lang="ru-RU" dirty="0">
                <a:hlinkClick r:id="rId3" action="ppaction://hlinkfile"/>
              </a:rPr>
              <a:t> EJB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700338" y="-60325"/>
            <a:ext cx="4551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sz="2800" b="1"/>
              <a:t>Транзактные аттрибуты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700" y="1604963"/>
            <a:ext cx="7772400" cy="0"/>
          </a:xfrm>
          <a:prstGeom prst="rect">
            <a:avLst/>
          </a:prstGeom>
          <a:solidFill>
            <a:srgbClr val="FF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3894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07543"/>
              </p:ext>
            </p:extLst>
          </p:nvPr>
        </p:nvGraphicFramePr>
        <p:xfrm>
          <a:off x="47625" y="692696"/>
          <a:ext cx="9096375" cy="5486436"/>
        </p:xfrm>
        <a:graphic>
          <a:graphicData uri="http://schemas.openxmlformats.org/drawingml/2006/table">
            <a:tbl>
              <a:tblPr/>
              <a:tblGrid>
                <a:gridCol w="2292350"/>
                <a:gridCol w="6804025"/>
              </a:tblGrid>
              <a:tr h="579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TX_BEAN_MANAGED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Enterprise bean начинает и заканчивает транзакцию. Он может использовать интерфейс javax.jts.UserTransaction для определения границ транзакции.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823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TX_MANDATORY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Вызывающий должен начать транзакцию. Бин всегда инициируется в рамках клиентской транзакции. Если клиент не имеет таковой, посылается javax.transaction.TransactionRequiredException.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1310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TX_REQUIRED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Enterprise bean запрашивает транзакцию. Если клиент связан с контекстом транзакции, бин инициируется в том же контексте. В противном случае, контейнер начинает новую транзакцию, прежде чем инициировать методы, обращаюшиеся к бину, и фиксирует результат транзакции, прежде чем они отработают.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579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TX_REQUIRES_NEW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Enterprise bean требует, чтобы на каждый вызов метода была начата новая транзакция.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579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TX_NOT_SUPPORTED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Транзакция вызывающего будет приостановлена до инициации бина. Бин инициируется за пределами транзакции.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  <a:tr h="823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TX_SUPPORTS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Транзакция вызывающего просто пересылается контейнером EJB. Если вызывающий не имеет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транзактного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контекста, методы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бина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инициируются без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транзактного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контекста.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250825" y="736600"/>
            <a:ext cx="8642350" cy="6186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2200"/>
              <a:t>Для </a:t>
            </a:r>
            <a:r>
              <a:rPr lang="uk-UA" sz="2200"/>
              <a:t>разработки компонентов</a:t>
            </a:r>
            <a:r>
              <a:rPr lang="ru-RU" sz="2200"/>
              <a:t> необходимо следующее ПО: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2200"/>
              <a:t> </a:t>
            </a:r>
            <a:r>
              <a:rPr lang="ru-RU" sz="2200" i="1"/>
              <a:t>Java 5.0 </a:t>
            </a:r>
            <a:r>
              <a:rPr lang="ru-RU" sz="2200"/>
              <a:t>(</a:t>
            </a:r>
            <a:r>
              <a:rPr lang="ru-RU" sz="2200">
                <a:solidFill>
                  <a:srgbClr val="0000CC"/>
                </a:solidFill>
              </a:rPr>
              <a:t>http://java.sun.com</a:t>
            </a:r>
            <a:r>
              <a:rPr lang="ru-RU" sz="2200"/>
              <a:t>/);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2200"/>
              <a:t> Сервер приложений (контейнер </a:t>
            </a:r>
            <a:r>
              <a:rPr lang="ru-RU" sz="2200" i="1"/>
              <a:t>EJB</a:t>
            </a:r>
            <a:r>
              <a:rPr lang="ru-RU" sz="2200"/>
              <a:t>) – открытый сервер приложений </a:t>
            </a:r>
            <a:r>
              <a:rPr lang="ru-RU" sz="2200" i="1"/>
              <a:t>JBoss </a:t>
            </a:r>
            <a:r>
              <a:rPr lang="ru-RU" sz="2200"/>
              <a:t>( </a:t>
            </a:r>
            <a:r>
              <a:rPr lang="ru-RU" sz="2200">
                <a:solidFill>
                  <a:srgbClr val="0000CC"/>
                </a:solidFill>
              </a:rPr>
              <a:t>http :// www.jboss.org</a:t>
            </a:r>
            <a:r>
              <a:rPr lang="ru-RU" sz="2200"/>
              <a:t>/ );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2200"/>
              <a:t> СУБД – </a:t>
            </a:r>
            <a:r>
              <a:rPr lang="ru-RU" sz="2200" i="1"/>
              <a:t>Oracle Database 9i</a:t>
            </a:r>
            <a:r>
              <a:rPr lang="ru-RU" sz="2200"/>
              <a:t>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2200"/>
              <a:t> Среда разработки – </a:t>
            </a:r>
            <a:r>
              <a:rPr lang="ru-RU" sz="2200" i="1"/>
              <a:t>Eclipse-WTP </a:t>
            </a:r>
            <a:r>
              <a:rPr lang="ru-RU" sz="2200"/>
              <a:t>(</a:t>
            </a:r>
            <a:r>
              <a:rPr lang="ru-RU" sz="2200" i="1"/>
              <a:t>Eclipse Web Tools Platform</a:t>
            </a:r>
            <a:r>
              <a:rPr lang="ru-RU" sz="2200"/>
              <a:t>). Это модифицированная версия среды разработки Eclipse, в которую добавлена широкая поддержка веб-приложений и </a:t>
            </a:r>
            <a:r>
              <a:rPr lang="ru-RU" sz="2200" i="1"/>
              <a:t>EJB</a:t>
            </a:r>
            <a:r>
              <a:rPr lang="ru-RU" sz="2200"/>
              <a:t>. Скачать ее можно также на сайте </a:t>
            </a:r>
            <a:r>
              <a:rPr lang="ru-RU" sz="2200" i="1"/>
              <a:t>Eclipse </a:t>
            </a:r>
            <a:r>
              <a:rPr lang="ru-RU" sz="2200"/>
              <a:t>– </a:t>
            </a:r>
            <a:endParaRPr lang="en-US" sz="2200"/>
          </a:p>
          <a:p>
            <a:pPr>
              <a:buClr>
                <a:srgbClr val="A50021"/>
              </a:buClr>
            </a:pPr>
            <a:r>
              <a:rPr lang="ru-RU" sz="2200">
                <a:solidFill>
                  <a:srgbClr val="0000CC"/>
                </a:solidFill>
              </a:rPr>
              <a:t>http :// www.eclipse.org/ 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2200"/>
              <a:t> Для </a:t>
            </a:r>
            <a:r>
              <a:rPr lang="ru-RU" sz="2200" i="1"/>
              <a:t>Eclipse-WTP </a:t>
            </a:r>
            <a:r>
              <a:rPr lang="ru-RU" sz="2200"/>
              <a:t>следует скачать еще плагин </a:t>
            </a:r>
            <a:r>
              <a:rPr lang="ru-RU" sz="2200" i="1"/>
              <a:t>XDoclet </a:t>
            </a:r>
            <a:endParaRPr lang="en-US" sz="2200" i="1"/>
          </a:p>
          <a:p>
            <a:pPr>
              <a:buClr>
                <a:srgbClr val="A50021"/>
              </a:buClr>
            </a:pPr>
            <a:r>
              <a:rPr lang="ru-RU" sz="2200"/>
              <a:t>(</a:t>
            </a:r>
            <a:r>
              <a:rPr lang="ru-RU" sz="2200">
                <a:solidFill>
                  <a:srgbClr val="0000CC"/>
                </a:solidFill>
              </a:rPr>
              <a:t>http :// xdoclet.sourceforge.net/ </a:t>
            </a:r>
            <a:r>
              <a:rPr lang="ru-RU" sz="2200"/>
              <a:t>). Он используется при развертывании объектных компонентов (</a:t>
            </a:r>
            <a:r>
              <a:rPr lang="ru-RU" sz="2200" i="1"/>
              <a:t>Entity Beans</a:t>
            </a:r>
            <a:r>
              <a:rPr lang="ru-RU" sz="2200"/>
              <a:t>) </a:t>
            </a:r>
            <a:r>
              <a:rPr lang="ru-RU" sz="2200" i="1"/>
              <a:t>EJB </a:t>
            </a:r>
            <a:r>
              <a:rPr lang="ru-RU" sz="2200"/>
              <a:t>в базе данных.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2200"/>
              <a:t> Для примеров web-приложений, взаимодействующих через </a:t>
            </a:r>
            <a:r>
              <a:rPr lang="ru-RU" sz="2200" i="1"/>
              <a:t>EJB </a:t>
            </a:r>
            <a:r>
              <a:rPr lang="ru-RU" sz="2200"/>
              <a:t>с базой данных использовать веб-сервер </a:t>
            </a:r>
            <a:r>
              <a:rPr lang="ru-RU" sz="2200" i="1"/>
              <a:t>Apache </a:t>
            </a:r>
            <a:endParaRPr lang="en-US" sz="2200" i="1"/>
          </a:p>
          <a:p>
            <a:pPr>
              <a:buClr>
                <a:srgbClr val="A50021"/>
              </a:buClr>
            </a:pPr>
            <a:r>
              <a:rPr lang="ru-RU" sz="2200">
                <a:solidFill>
                  <a:srgbClr val="0000CC"/>
                </a:solidFill>
              </a:rPr>
              <a:t>( http :// www.apache.org/ </a:t>
            </a:r>
            <a:r>
              <a:rPr lang="ru-RU" sz="2200"/>
              <a:t>), и контейнер </a:t>
            </a:r>
            <a:r>
              <a:rPr lang="ru-RU" sz="2200" i="1"/>
              <a:t>JSP Tomcat </a:t>
            </a:r>
            <a:endParaRPr lang="en-US" sz="2200" i="1"/>
          </a:p>
          <a:p>
            <a:pPr>
              <a:buClr>
                <a:srgbClr val="A50021"/>
              </a:buClr>
            </a:pPr>
            <a:r>
              <a:rPr lang="ru-RU" sz="2200"/>
              <a:t>( </a:t>
            </a:r>
            <a:r>
              <a:rPr lang="ru-RU" sz="2200">
                <a:solidFill>
                  <a:srgbClr val="0000CC"/>
                </a:solidFill>
              </a:rPr>
              <a:t>http :// tomcat.apache.org/ </a:t>
            </a:r>
            <a:r>
              <a:rPr lang="ru-RU" sz="2200"/>
              <a:t>).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47813" y="0"/>
            <a:ext cx="5762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/>
              <a:t>Программное обеспечение </a:t>
            </a:r>
            <a:endParaRPr lang="ru-RU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50825" y="974725"/>
            <a:ext cx="8893175" cy="557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dirty="0"/>
              <a:t>Сервер </a:t>
            </a:r>
            <a:r>
              <a:rPr lang="ru-RU" dirty="0" err="1"/>
              <a:t>EJBHome</a:t>
            </a:r>
            <a:r>
              <a:rPr lang="ru-RU" dirty="0"/>
              <a:t> отсылает к файлам </a:t>
            </a:r>
            <a:r>
              <a:rPr lang="ru-RU" dirty="0" err="1">
                <a:solidFill>
                  <a:srgbClr val="0000CC"/>
                </a:solidFill>
              </a:rPr>
              <a:t>datasource.properties</a:t>
            </a:r>
            <a:r>
              <a:rPr lang="ru-RU" dirty="0"/>
              <a:t> и </a:t>
            </a:r>
            <a:r>
              <a:rPr lang="ru-RU" dirty="0" err="1">
                <a:solidFill>
                  <a:srgbClr val="0000CC"/>
                </a:solidFill>
              </a:rPr>
              <a:t>ejbhome.properties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/>
              <a:t>расположенным в директории под именем </a:t>
            </a:r>
            <a:r>
              <a:rPr lang="ru-RU" dirty="0" err="1"/>
              <a:t>conf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Нужно модифицировать файл </a:t>
            </a:r>
            <a:r>
              <a:rPr lang="ru-RU" b="1" dirty="0" err="1"/>
              <a:t>datasource.properties</a:t>
            </a:r>
            <a:r>
              <a:rPr lang="ru-RU" b="1" dirty="0"/>
              <a:t>:</a:t>
            </a:r>
          </a:p>
          <a:p>
            <a:endParaRPr lang="ru-RU" dirty="0"/>
          </a:p>
          <a:p>
            <a:r>
              <a:rPr lang="ru-RU" dirty="0"/>
              <a:t>#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datasource</a:t>
            </a:r>
            <a:r>
              <a:rPr lang="ru-RU" dirty="0"/>
              <a:t> </a:t>
            </a:r>
            <a:r>
              <a:rPr lang="ru-RU" dirty="0" err="1"/>
              <a:t>names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their</a:t>
            </a:r>
            <a:r>
              <a:rPr lang="ru-RU" dirty="0"/>
              <a:t> </a:t>
            </a:r>
            <a:r>
              <a:rPr lang="ru-RU" dirty="0" err="1"/>
              <a:t>respective</a:t>
            </a:r>
            <a:r>
              <a:rPr lang="ru-RU" dirty="0"/>
              <a:t> JDBC </a:t>
            </a:r>
            <a:r>
              <a:rPr lang="ru-RU" dirty="0" err="1"/>
              <a:t>databases</a:t>
            </a:r>
            <a:r>
              <a:rPr lang="ru-RU" dirty="0"/>
              <a:t> </a:t>
            </a:r>
            <a:r>
              <a:rPr lang="ru-RU" dirty="0" err="1"/>
              <a:t>URLs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#</a:t>
            </a:r>
            <a:br>
              <a:rPr lang="ru-RU" dirty="0"/>
            </a:br>
            <a:r>
              <a:rPr lang="ru-RU" dirty="0"/>
              <a:t>#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example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#</a:t>
            </a:r>
            <a:br>
              <a:rPr lang="ru-RU" dirty="0"/>
            </a:br>
            <a:r>
              <a:rPr lang="ru-RU" dirty="0"/>
              <a:t>#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map</a:t>
            </a:r>
            <a:r>
              <a:rPr lang="ru-RU" dirty="0"/>
              <a:t> a </a:t>
            </a:r>
            <a:r>
              <a:rPr lang="ru-RU" dirty="0" err="1"/>
              <a:t>datasource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jdbc</a:t>
            </a:r>
            <a:r>
              <a:rPr lang="ru-RU" dirty="0"/>
              <a:t>/</a:t>
            </a:r>
            <a:r>
              <a:rPr lang="ru-RU" dirty="0" err="1"/>
              <a:t>Inventory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lite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called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#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would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following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#</a:t>
            </a:r>
            <a:br>
              <a:rPr lang="ru-RU" dirty="0"/>
            </a:br>
            <a:r>
              <a:rPr lang="ru-RU" dirty="0"/>
              <a:t># </a:t>
            </a:r>
            <a:r>
              <a:rPr lang="ru-RU" dirty="0" err="1"/>
              <a:t>jdbc</a:t>
            </a:r>
            <a:r>
              <a:rPr lang="ru-RU" dirty="0"/>
              <a:t>/</a:t>
            </a:r>
            <a:r>
              <a:rPr lang="ru-RU" dirty="0" err="1"/>
              <a:t>Inventory</a:t>
            </a:r>
            <a:r>
              <a:rPr lang="ru-RU" dirty="0"/>
              <a:t>=</a:t>
            </a:r>
            <a:r>
              <a:rPr lang="ru-RU" dirty="0" err="1"/>
              <a:t>jdbc:polite:test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#</a:t>
            </a:r>
            <a:br>
              <a:rPr lang="ru-RU" dirty="0"/>
            </a:br>
            <a:r>
              <a:rPr lang="ru-RU" b="1" dirty="0" err="1"/>
              <a:t>Books</a:t>
            </a:r>
            <a:r>
              <a:rPr lang="ru-RU" b="1" dirty="0"/>
              <a:t>=</a:t>
            </a:r>
            <a:r>
              <a:rPr lang="ru-RU" b="1" dirty="0" err="1"/>
              <a:t>jdbc:odbc:Books,user</a:t>
            </a:r>
            <a:r>
              <a:rPr lang="ru-RU" b="1" dirty="0"/>
              <a:t>=</a:t>
            </a:r>
            <a:r>
              <a:rPr lang="ru-RU" b="1" dirty="0" err="1"/>
              <a:t>user,password</a:t>
            </a:r>
            <a:r>
              <a:rPr lang="ru-RU" b="1" dirty="0"/>
              <a:t>=</a:t>
            </a:r>
            <a:r>
              <a:rPr lang="ru-RU" b="1" dirty="0" err="1"/>
              <a:t>mouse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 err="1"/>
              <a:t>Music</a:t>
            </a:r>
            <a:r>
              <a:rPr lang="ru-RU" dirty="0"/>
              <a:t>=</a:t>
            </a:r>
            <a:r>
              <a:rPr lang="ru-RU" dirty="0" err="1"/>
              <a:t>jdbc:odbc:Books,user</a:t>
            </a:r>
            <a:r>
              <a:rPr lang="ru-RU" dirty="0"/>
              <a:t>=</a:t>
            </a:r>
            <a:r>
              <a:rPr lang="ru-RU" dirty="0" err="1"/>
              <a:t>user,password</a:t>
            </a:r>
            <a:r>
              <a:rPr lang="ru-RU" dirty="0"/>
              <a:t>=</a:t>
            </a:r>
            <a:r>
              <a:rPr lang="ru-RU" dirty="0" err="1"/>
              <a:t>mouse</a:t>
            </a:r>
            <a:endParaRPr lang="ru-RU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979613" y="188913"/>
            <a:ext cx="558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Регистрация и установка бина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50825" y="908050"/>
            <a:ext cx="8675688" cy="435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Теперь с помощью прилагаемого к серверу/контейнеру средства нужно сгенерировать классы контейнера.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Когда entity-бин и session-бин установлены, создаётся несколько файлов для исходников и классов контейнера, которые получают следующие префиксы.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Контейнер - это набор классов, сгенерированных средством выполнения, управляющим персистентностью бина, свойствами транзакций и системой защиты данных.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Теперь, когда Shop.ejbml готов, можно сгенерировать и скомпилировать классы контейнера.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Для этого нужно запустить установленное в HomeBase средство выполнения.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Это делается следующим образом:</a:t>
            </a:r>
          </a:p>
          <a:p>
            <a:pPr>
              <a:buClr>
                <a:srgbClr val="A50021"/>
              </a:buClr>
              <a:buFont typeface="Wingdings" pitchFamily="2" charset="2"/>
              <a:buNone/>
            </a:pPr>
            <a:r>
              <a:rPr lang="ru-RU" b="1"/>
              <a:t>java com.ejbhome.Deployer .\conf\Shop.ejbml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124075" y="0"/>
            <a:ext cx="572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Генерация классов контейнера</a:t>
            </a:r>
          </a:p>
        </p:txBody>
      </p:sp>
      <p:sp>
        <p:nvSpPr>
          <p:cNvPr id="40964" name="AutoShape 4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755650" y="5734050"/>
            <a:ext cx="5545138" cy="72072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>
                <a:hlinkClick r:id="rId3" action="ppaction://hlinkfile"/>
              </a:rPr>
              <a:t>лек</a:t>
            </a:r>
            <a:r>
              <a:rPr lang="en-US">
                <a:hlinkClick r:id="rId3" action="ppaction://hlinkfile"/>
              </a:rPr>
              <a:t>8</a:t>
            </a:r>
            <a:r>
              <a:rPr lang="ru-RU">
                <a:hlinkClick r:id="rId3" action="ppaction://hlinkfile"/>
              </a:rPr>
              <a:t> Вид консоли экрана.doc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51520" y="1052513"/>
            <a:ext cx="8497193" cy="3444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dirty="0"/>
              <a:t>Клиент обычно работает самостоятельно и вносит в базу данных записи и обновляет цены.</a:t>
            </a:r>
          </a:p>
          <a:p>
            <a:r>
              <a:rPr lang="ru-RU" dirty="0"/>
              <a:t>В начале клиент производит </a:t>
            </a:r>
            <a:r>
              <a:rPr lang="ru-RU" dirty="0" err="1"/>
              <a:t>Naming.lookup</a:t>
            </a:r>
            <a:r>
              <a:rPr lang="ru-RU" dirty="0"/>
              <a:t>()и находит ссылку на интерфейс </a:t>
            </a:r>
            <a:r>
              <a:rPr lang="ru-RU" dirty="0" err="1"/>
              <a:t>BooksHome</a:t>
            </a:r>
            <a:r>
              <a:rPr lang="ru-RU" dirty="0"/>
              <a:t>. </a:t>
            </a:r>
          </a:p>
          <a:p>
            <a:r>
              <a:rPr lang="ru-RU" dirty="0"/>
              <a:t>Затем он создаёт набор экземпляров </a:t>
            </a:r>
            <a:r>
              <a:rPr lang="ru-RU" dirty="0" err="1"/>
              <a:t>entity-бина</a:t>
            </a:r>
            <a:r>
              <a:rPr lang="ru-RU" dirty="0"/>
              <a:t> и вносит соответствующие записи в базу данных.</a:t>
            </a:r>
          </a:p>
          <a:p>
            <a:r>
              <a:rPr lang="ru-RU" dirty="0"/>
              <a:t> Кроме этого клиент выполняет различные методы нашего </a:t>
            </a:r>
            <a:r>
              <a:rPr lang="ru-RU" dirty="0" err="1"/>
              <a:t>ShopBean</a:t>
            </a:r>
            <a:r>
              <a:rPr lang="ru-RU" dirty="0"/>
              <a:t>, типа поиска или установки цены или названия книги. </a:t>
            </a:r>
          </a:p>
          <a:p>
            <a:endParaRPr lang="ru-RU" dirty="0"/>
          </a:p>
          <a:p>
            <a:r>
              <a:rPr lang="ru-RU" dirty="0"/>
              <a:t>В Примере показано приложение </a:t>
            </a:r>
            <a:r>
              <a:rPr lang="ru-RU" dirty="0" err="1"/>
              <a:t>BooksTest</a:t>
            </a:r>
            <a:r>
              <a:rPr lang="ru-RU" dirty="0"/>
              <a:t>, которое является клиентом нашего </a:t>
            </a:r>
            <a:r>
              <a:rPr lang="ru-RU" dirty="0" err="1"/>
              <a:t>entity-бина</a:t>
            </a:r>
            <a:r>
              <a:rPr lang="ru-RU" dirty="0"/>
              <a:t> </a:t>
            </a:r>
            <a:r>
              <a:rPr lang="ru-RU" dirty="0" err="1"/>
              <a:t>Books</a:t>
            </a:r>
            <a:r>
              <a:rPr lang="ru-RU" dirty="0"/>
              <a:t>.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539750" y="0"/>
            <a:ext cx="7650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/>
              <a:t>Образец клиентского кода для entity-бина</a:t>
            </a:r>
          </a:p>
        </p:txBody>
      </p:sp>
      <p:sp>
        <p:nvSpPr>
          <p:cNvPr id="41988" name="AutoShape 5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042988" y="5084763"/>
            <a:ext cx="6697662" cy="86518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b="1">
                <a:hlinkClick r:id="rId3" action="ppaction://hlinkfile"/>
              </a:rPr>
              <a:t>Лек</a:t>
            </a:r>
            <a:r>
              <a:rPr lang="en-US" b="1">
                <a:hlinkClick r:id="rId3" action="ppaction://hlinkfile"/>
              </a:rPr>
              <a:t>8</a:t>
            </a:r>
            <a:r>
              <a:rPr lang="ru-RU" b="1">
                <a:hlinkClick r:id="rId3" action="ppaction://hlinkfile"/>
              </a:rPr>
              <a:t>. Клиентское приложение BooksTest</a:t>
            </a:r>
            <a:r>
              <a:rPr lang="ru-RU" b="1" i="1">
                <a:hlinkClick r:id="rId3" action="ppaction://hlinkfile"/>
              </a:rPr>
              <a:t> </a:t>
            </a:r>
            <a:r>
              <a:rPr lang="ru-RU" b="1">
                <a:hlinkClick r:id="rId3" action="ppaction://hlinkfile"/>
              </a:rPr>
              <a:t>entity-бина</a:t>
            </a:r>
            <a:r>
              <a:rPr lang="ru-RU">
                <a:hlinkClick r:id="rId3" action="ppaction://hlinkfile"/>
              </a:rPr>
              <a:t> 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2714625" y="2357438"/>
            <a:ext cx="468153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To be continue to part2</a:t>
            </a:r>
            <a:endParaRPr lang="uk-UA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249964" y="1083712"/>
            <a:ext cx="2428875" cy="4760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800" dirty="0"/>
              <a:t>Базовая структура EJB состоит из: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 err="1"/>
              <a:t>Cервера</a:t>
            </a:r>
            <a:r>
              <a:rPr lang="ru-RU" sz="1800" dirty="0"/>
              <a:t> EJB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Контейнеров EJB, которые работают внутри сервера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 err="1"/>
              <a:t>Home</a:t>
            </a:r>
            <a:r>
              <a:rPr lang="ru-RU" sz="1800" dirty="0"/>
              <a:t>-объектов, </a:t>
            </a:r>
            <a:r>
              <a:rPr lang="ru-RU" sz="1800" dirty="0" err="1"/>
              <a:t>remote</a:t>
            </a:r>
            <a:r>
              <a:rPr lang="ru-RU" sz="1800" dirty="0"/>
              <a:t>-объектов </a:t>
            </a:r>
            <a:r>
              <a:rPr lang="ru-RU" sz="1800" dirty="0" err="1"/>
              <a:t>EJBObjects</a:t>
            </a:r>
            <a:r>
              <a:rPr lang="ru-RU" sz="1800" dirty="0"/>
              <a:t>, и EJB, которые работают в контейнерах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Клиентов EJB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ru-RU" sz="1800" dirty="0"/>
              <a:t>Вспомогательных систем, таких как JNDI, JTS, систем безопасности и так далее.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2214563" y="0"/>
            <a:ext cx="4875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 dirty="0"/>
              <a:t>Базовая структура EJB</a:t>
            </a:r>
          </a:p>
        </p:txBody>
      </p:sp>
      <p:pic>
        <p:nvPicPr>
          <p:cNvPr id="6148" name="Picture 7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9" y="1052513"/>
            <a:ext cx="6465161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57250" y="1588"/>
            <a:ext cx="758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/>
              <a:t>О</a:t>
            </a:r>
            <a:r>
              <a:rPr lang="ru-RU" sz="2800" b="1" dirty="0" err="1"/>
              <a:t>сновные</a:t>
            </a:r>
            <a:r>
              <a:rPr lang="ru-RU" sz="2800" b="1" dirty="0"/>
              <a:t> компоненты архитектуры EJB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23850" y="930275"/>
            <a:ext cx="8569325" cy="5016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b="1" i="1"/>
              <a:t>Сервер EJB</a:t>
            </a:r>
            <a:endParaRPr lang="ru-RU"/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Сервер EJB обеспечивает организованную структуру или среду для выполнения, в которой могут работать контейнеры EJB.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Он предоставляет системные сервисы для мультипроцессорной обработки, выравнивания нагрузки, и доступа устройств для контейнеров EJB.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Сервер EJB также делает EJB -контейнеры видимыми для внешнего мира.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Он также может предоставлять свойства, зависящие от поставщика, такие как интерфейс оптимального доступа к данным, дополнительный CORBAServices, SSL-поддержку, JNDI-доступную службу имен, и службу управления транзакциями.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В некотором отношении, сервер EJB является аналогом CORBA's Object Transaction Monitor (OTM). </a:t>
            </a:r>
          </a:p>
          <a:p>
            <a:pPr>
              <a:buClr>
                <a:srgbClr val="A50021"/>
              </a:buClr>
              <a:buFont typeface="Wingdings" pitchFamily="2" charset="2"/>
              <a:buChar char="q"/>
            </a:pPr>
            <a:r>
              <a:rPr lang="ru-RU"/>
              <a:t> OTM также обеспечивает среду для выполнения действий серверных компонентов CORBA.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79388" y="1097563"/>
            <a:ext cx="8785225" cy="5062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1900" b="1" dirty="0"/>
              <a:t>Контейнер EJB</a:t>
            </a:r>
            <a:r>
              <a:rPr lang="ru-RU" sz="1900" dirty="0"/>
              <a:t> действует также как и интерфейс между EJB и низко-</a:t>
            </a:r>
            <a:r>
              <a:rPr lang="ru-RU" sz="1900" dirty="0" err="1"/>
              <a:t>уровневневой</a:t>
            </a:r>
            <a:r>
              <a:rPr lang="ru-RU" sz="1900" dirty="0"/>
              <a:t> </a:t>
            </a:r>
            <a:r>
              <a:rPr lang="ru-RU" sz="1900" dirty="0" err="1"/>
              <a:t>платформно</a:t>
            </a:r>
            <a:r>
              <a:rPr lang="ru-RU" sz="1900" dirty="0"/>
              <a:t>-зависимой функциональностью, которая поддерживает бин.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900" dirty="0"/>
              <a:t>По существу, контейнер EJB является абстракцией, которая управляет одним или более классом EJB, делая в то же самое время необходимые службы доступными классам EJB через стандартные интерфейсы по спецификации EJB.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900" dirty="0"/>
              <a:t>Производитель контейнера также может предоставить дополнительный сервис, выполняемый как на уровне контейнера, так и на уровне сервера. </a:t>
            </a:r>
            <a:endParaRPr lang="ru-RU" sz="19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1900" dirty="0" smtClean="0"/>
              <a:t>Клиент </a:t>
            </a:r>
            <a:r>
              <a:rPr lang="ru-RU" sz="1900" dirty="0"/>
              <a:t>EJB никогда не имеет прямого доступа к </a:t>
            </a:r>
            <a:r>
              <a:rPr lang="ru-RU" sz="1900" dirty="0" err="1"/>
              <a:t>бину</a:t>
            </a:r>
            <a:r>
              <a:rPr lang="ru-RU" sz="1900" dirty="0"/>
              <a:t>. Любой доступ к </a:t>
            </a:r>
            <a:r>
              <a:rPr lang="ru-RU" sz="1900" dirty="0" err="1"/>
              <a:t>бину</a:t>
            </a:r>
            <a:r>
              <a:rPr lang="ru-RU" sz="1900" dirty="0"/>
              <a:t> выполняется посредством методов контейнерно-генерируемых классов, которые в свою очередь вызывают методы </a:t>
            </a:r>
            <a:r>
              <a:rPr lang="ru-RU" sz="1900" dirty="0" err="1"/>
              <a:t>бина</a:t>
            </a:r>
            <a:r>
              <a:rPr lang="ru-RU" sz="19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900" dirty="0"/>
              <a:t>Участие контейнера в качестве посредника при всех вызовах </a:t>
            </a:r>
            <a:r>
              <a:rPr lang="ru-RU" sz="1900" dirty="0" err="1"/>
              <a:t>бина</a:t>
            </a:r>
            <a:r>
              <a:rPr lang="ru-RU" sz="1900" dirty="0"/>
              <a:t> позволяет контейнеру управлять транзакциями, загружать экземпляры </a:t>
            </a:r>
            <a:r>
              <a:rPr lang="ru-RU" sz="1900" dirty="0" err="1"/>
              <a:t>бина</a:t>
            </a:r>
            <a:r>
              <a:rPr lang="ru-RU" sz="1900" dirty="0"/>
              <a:t>, если необходимо, и, в целом, выполнять все замечательные вещи, которые выполняют EJB</a:t>
            </a:r>
            <a:r>
              <a:rPr lang="ru-RU" sz="1900" dirty="0" smtClean="0"/>
              <a:t>.</a:t>
            </a:r>
            <a:endParaRPr lang="ru-RU" sz="1900" dirty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57250" y="-14563"/>
            <a:ext cx="758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/>
              <a:t>О</a:t>
            </a:r>
            <a:r>
              <a:rPr lang="ru-RU" sz="2800" b="1" dirty="0" err="1"/>
              <a:t>сновные</a:t>
            </a:r>
            <a:r>
              <a:rPr lang="ru-RU" sz="2800" b="1" dirty="0"/>
              <a:t> компоненты архитектуры EJB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79388" y="1551533"/>
            <a:ext cx="8785225" cy="16312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dirty="0" smtClean="0"/>
              <a:t>Существуют </a:t>
            </a:r>
            <a:r>
              <a:rPr lang="ru-RU" dirty="0"/>
              <a:t>2 типа контейнеров: </a:t>
            </a:r>
            <a:endParaRPr lang="ru-RU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b="1" dirty="0" err="1" smtClean="0">
                <a:solidFill>
                  <a:srgbClr val="0000CC"/>
                </a:solidFill>
              </a:rPr>
              <a:t>session</a:t>
            </a:r>
            <a:r>
              <a:rPr lang="ru-RU" b="1" dirty="0" smtClean="0">
                <a:solidFill>
                  <a:srgbClr val="0000CC"/>
                </a:solidFill>
              </a:rPr>
              <a:t>-контейнеры</a:t>
            </a:r>
            <a:r>
              <a:rPr lang="ru-RU" dirty="0"/>
              <a:t>, которые могут содержать кратковременные </a:t>
            </a:r>
            <a:r>
              <a:rPr lang="ru-RU" dirty="0" err="1"/>
              <a:t>несохраняющиеся</a:t>
            </a:r>
            <a:r>
              <a:rPr lang="ru-RU" dirty="0"/>
              <a:t> EJB, чьи состояния не сохраняются, </a:t>
            </a:r>
            <a:endParaRPr lang="ru-RU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b="1" dirty="0" err="1" smtClean="0">
                <a:solidFill>
                  <a:srgbClr val="0000CC"/>
                </a:solidFill>
              </a:rPr>
              <a:t>entity</a:t>
            </a:r>
            <a:r>
              <a:rPr lang="ru-RU" b="1" dirty="0" smtClean="0">
                <a:solidFill>
                  <a:srgbClr val="0000CC"/>
                </a:solidFill>
              </a:rPr>
              <a:t>-контейнеры</a:t>
            </a:r>
            <a:r>
              <a:rPr lang="ru-RU" dirty="0"/>
              <a:t>, которые содержат постоянные EJB, чьи состояния сохраняются между запусками.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57250" y="-14563"/>
            <a:ext cx="758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/>
              <a:t>О</a:t>
            </a:r>
            <a:r>
              <a:rPr lang="ru-RU" sz="2800" b="1" dirty="0" err="1"/>
              <a:t>сновные</a:t>
            </a:r>
            <a:r>
              <a:rPr lang="ru-RU" sz="2800" b="1" dirty="0"/>
              <a:t> компоненты архитектуры EJB </a:t>
            </a:r>
          </a:p>
        </p:txBody>
      </p:sp>
    </p:spTree>
    <p:extLst>
      <p:ext uri="{BB962C8B-B14F-4D97-AF65-F5344CB8AC3E}">
        <p14:creationId xmlns:p14="http://schemas.microsoft.com/office/powerpoint/2010/main" val="20309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9388" y="836613"/>
            <a:ext cx="8748712" cy="531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800" b="1" i="1" dirty="0" err="1"/>
              <a:t>Home</a:t>
            </a:r>
            <a:r>
              <a:rPr lang="ru-RU" sz="1800" b="1" i="1" dirty="0"/>
              <a:t>-интерфейс и</a:t>
            </a:r>
            <a:r>
              <a:rPr lang="ru-RU" sz="1800" dirty="0"/>
              <a:t> </a:t>
            </a:r>
            <a:r>
              <a:rPr lang="ru-RU" sz="1800" b="1" i="1" dirty="0" err="1"/>
              <a:t>Home</a:t>
            </a:r>
            <a:r>
              <a:rPr lang="ru-RU" sz="1800" b="1" i="1" dirty="0"/>
              <a:t>-объект</a:t>
            </a:r>
            <a:endParaRPr lang="ru-RU" sz="1800" dirty="0"/>
          </a:p>
          <a:p>
            <a:r>
              <a:rPr lang="ru-RU" sz="1800" dirty="0" err="1"/>
              <a:t>Factory</a:t>
            </a:r>
            <a:r>
              <a:rPr lang="ru-RU" sz="1800" dirty="0"/>
              <a:t>-методы для создания, нахождения и удаления экземпляров классов EJB объявляются в </a:t>
            </a:r>
            <a:r>
              <a:rPr lang="ru-RU" sz="1800" dirty="0" err="1"/>
              <a:t>home</a:t>
            </a:r>
            <a:r>
              <a:rPr lang="ru-RU" sz="1800" dirty="0"/>
              <a:t>-интерфейсе. </a:t>
            </a:r>
          </a:p>
          <a:p>
            <a:r>
              <a:rPr lang="ru-RU" sz="1800" dirty="0" err="1"/>
              <a:t>Home</a:t>
            </a:r>
            <a:r>
              <a:rPr lang="ru-RU" sz="1800" dirty="0"/>
              <a:t>-объект является реализацией </a:t>
            </a:r>
            <a:r>
              <a:rPr lang="ru-RU" sz="1800" dirty="0" err="1"/>
              <a:t>home</a:t>
            </a:r>
            <a:r>
              <a:rPr lang="ru-RU" sz="1800" dirty="0"/>
              <a:t>-интерфейса. </a:t>
            </a:r>
          </a:p>
          <a:p>
            <a:r>
              <a:rPr lang="ru-RU" sz="1800" dirty="0"/>
              <a:t>Разработчик EJB сначала должен определить </a:t>
            </a:r>
            <a:r>
              <a:rPr lang="ru-RU" sz="1800" dirty="0" err="1"/>
              <a:t>home</a:t>
            </a:r>
            <a:r>
              <a:rPr lang="ru-RU" sz="1800" dirty="0"/>
              <a:t>-интерфейс для своего </a:t>
            </a:r>
            <a:r>
              <a:rPr lang="ru-RU" sz="1800" dirty="0" err="1"/>
              <a:t>бина</a:t>
            </a:r>
            <a:r>
              <a:rPr lang="ru-RU" sz="1800" dirty="0"/>
              <a:t>. </a:t>
            </a:r>
          </a:p>
          <a:p>
            <a:r>
              <a:rPr lang="ru-RU" sz="1800" dirty="0"/>
              <a:t>Производитель контейнера EJB предоставляет средства, которые автоматически генерируют код-реализацию для </a:t>
            </a:r>
            <a:r>
              <a:rPr lang="ru-RU" sz="1800" dirty="0" err="1"/>
              <a:t>home</a:t>
            </a:r>
            <a:r>
              <a:rPr lang="ru-RU" sz="1800" dirty="0"/>
              <a:t>-интерфейса, определенного разработчиком EJB.</a:t>
            </a:r>
          </a:p>
          <a:p>
            <a:endParaRPr lang="ru-RU" sz="1800" dirty="0"/>
          </a:p>
          <a:p>
            <a:r>
              <a:rPr lang="ru-RU" sz="1800" b="1" i="1" dirty="0" err="1"/>
              <a:t>Remote</a:t>
            </a:r>
            <a:r>
              <a:rPr lang="ru-RU" sz="1800" b="1" i="1" dirty="0"/>
              <a:t>-интерфейс и</a:t>
            </a:r>
            <a:r>
              <a:rPr lang="ru-RU" sz="1800" dirty="0"/>
              <a:t> </a:t>
            </a:r>
            <a:r>
              <a:rPr lang="ru-RU" sz="1800" b="1" i="1" dirty="0" err="1"/>
              <a:t>EJBObject</a:t>
            </a:r>
            <a:endParaRPr lang="ru-RU" sz="1800" dirty="0"/>
          </a:p>
          <a:p>
            <a:r>
              <a:rPr lang="ru-RU" sz="1800" dirty="0" err="1"/>
              <a:t>Remote</a:t>
            </a:r>
            <a:r>
              <a:rPr lang="ru-RU" sz="1800" dirty="0"/>
              <a:t>-интерфейс перечисляет бизнес-методы, доступные для EJB. </a:t>
            </a:r>
          </a:p>
          <a:p>
            <a:r>
              <a:rPr lang="ru-RU" sz="1800" dirty="0" err="1"/>
              <a:t>EJBObject</a:t>
            </a:r>
            <a:r>
              <a:rPr lang="ru-RU" sz="1800" dirty="0"/>
              <a:t> является клиентским представлением EJB и реализовывает </a:t>
            </a:r>
            <a:r>
              <a:rPr lang="ru-RU" sz="1800" dirty="0" err="1"/>
              <a:t>remote</a:t>
            </a:r>
            <a:r>
              <a:rPr lang="ru-RU" sz="1800" dirty="0"/>
              <a:t>-интерфейс. </a:t>
            </a:r>
          </a:p>
          <a:p>
            <a:r>
              <a:rPr lang="ru-RU" sz="1800" dirty="0"/>
              <a:t>В то время как разработчик EJB определяет </a:t>
            </a:r>
            <a:r>
              <a:rPr lang="ru-RU" sz="1800" dirty="0" err="1"/>
              <a:t>remote</a:t>
            </a:r>
            <a:r>
              <a:rPr lang="ru-RU" sz="1800" dirty="0"/>
              <a:t>-интерфейс, производитель контейнера предоставляет средства, необходимые для генерации кода для соответствующего </a:t>
            </a:r>
            <a:r>
              <a:rPr lang="ru-RU" sz="1800" dirty="0" err="1"/>
              <a:t>EJBObject</a:t>
            </a:r>
            <a:r>
              <a:rPr lang="ru-RU" sz="1800" dirty="0"/>
              <a:t>. </a:t>
            </a:r>
          </a:p>
          <a:p>
            <a:r>
              <a:rPr lang="ru-RU" sz="1800" dirty="0"/>
              <a:t>Каждый раз, когда клиент вызывает методы </a:t>
            </a:r>
            <a:r>
              <a:rPr lang="ru-RU" sz="1800" dirty="0" err="1"/>
              <a:t>EJBObject</a:t>
            </a:r>
            <a:r>
              <a:rPr lang="ru-RU" sz="1800" dirty="0"/>
              <a:t>, контейнер EJB сначала обрабатывает запрос перед тем, как  отправить его EJB.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57250" y="0"/>
            <a:ext cx="764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/>
              <a:t>О</a:t>
            </a:r>
            <a:r>
              <a:rPr lang="ru-RU" sz="2800" b="1" dirty="0"/>
              <a:t>сновные компоненты архитектуры EJB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9900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3463</Words>
  <Application>Microsoft Office PowerPoint</Application>
  <PresentationFormat>Экран (4:3)</PresentationFormat>
  <Paragraphs>374</Paragraphs>
  <Slides>43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Batang</vt:lpstr>
      <vt:lpstr>Arial</vt:lpstr>
      <vt:lpstr>Calibri</vt:lpstr>
      <vt:lpstr>Times New Roman</vt:lpstr>
      <vt:lpstr>Wingdings</vt:lpstr>
      <vt:lpstr>Оформление по умолчанию</vt:lpstr>
      <vt:lpstr>Фотография Photo Editor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97</cp:revision>
  <dcterms:created xsi:type="dcterms:W3CDTF">2012-11-19T19:08:03Z</dcterms:created>
  <dcterms:modified xsi:type="dcterms:W3CDTF">2020-12-05T18:58:19Z</dcterms:modified>
</cp:coreProperties>
</file>