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9" r:id="rId6"/>
    <p:sldId id="268" r:id="rId7"/>
    <p:sldId id="260" r:id="rId8"/>
    <p:sldId id="261" r:id="rId9"/>
    <p:sldId id="262" r:id="rId10"/>
    <p:sldId id="267" r:id="rId11"/>
    <p:sldId id="263" r:id="rId12"/>
    <p:sldId id="270" r:id="rId13"/>
    <p:sldId id="264" r:id="rId14"/>
    <p:sldId id="265" r:id="rId15"/>
    <p:sldId id="294" r:id="rId16"/>
    <p:sldId id="271" r:id="rId17"/>
    <p:sldId id="272" r:id="rId18"/>
    <p:sldId id="273" r:id="rId19"/>
    <p:sldId id="296" r:id="rId20"/>
    <p:sldId id="295" r:id="rId21"/>
    <p:sldId id="274" r:id="rId22"/>
    <p:sldId id="297" r:id="rId23"/>
    <p:sldId id="275" r:id="rId24"/>
    <p:sldId id="276" r:id="rId25"/>
    <p:sldId id="277" r:id="rId26"/>
    <p:sldId id="279" r:id="rId27"/>
    <p:sldId id="298" r:id="rId28"/>
    <p:sldId id="300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5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 userDrawn="1"/>
        </p:nvSpPr>
        <p:spPr>
          <a:xfrm>
            <a:off x="0" y="764704"/>
            <a:ext cx="9143999" cy="5800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>
            <a:off x="1670201" y="6557492"/>
            <a:ext cx="513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latin typeface="+mn-lt"/>
              </a:rPr>
              <a:t>Т.В. </a:t>
            </a:r>
            <a:r>
              <a:rPr lang="uk-UA" sz="1200" dirty="0" err="1" smtClean="0">
                <a:latin typeface="+mn-lt"/>
              </a:rPr>
              <a:t>Ковалюк</a:t>
            </a:r>
            <a:r>
              <a:rPr lang="uk-UA" sz="1200" dirty="0" smtClean="0">
                <a:latin typeface="+mn-lt"/>
              </a:rPr>
              <a:t>. Компонентне та аспектне-орієнтоване</a:t>
            </a:r>
            <a:r>
              <a:rPr lang="uk-UA" sz="1200" baseline="0" dirty="0" smtClean="0">
                <a:latin typeface="+mn-lt"/>
              </a:rPr>
              <a:t> програмування</a:t>
            </a:r>
            <a:endParaRPr lang="uk-UA" sz="1200" dirty="0">
              <a:latin typeface="+mn-lt"/>
            </a:endParaRPr>
          </a:p>
        </p:txBody>
      </p:sp>
      <p:sp>
        <p:nvSpPr>
          <p:cNvPr id="8" name="Номер слайда 5"/>
          <p:cNvSpPr txBox="1">
            <a:spLocks/>
          </p:cNvSpPr>
          <p:nvPr userDrawn="1"/>
        </p:nvSpPr>
        <p:spPr>
          <a:xfrm>
            <a:off x="8450323" y="6565346"/>
            <a:ext cx="683568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FAFC4FA-C0CC-4020-8DF7-F412617EE277}" type="slidenum">
              <a:rPr lang="ru-RU" smtClean="0">
                <a:solidFill>
                  <a:schemeClr val="tx1"/>
                </a:solidFill>
              </a:rPr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624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36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1EA01-7CE0-40BC-B7BF-ED5F3ACDD281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D7AF-B938-4225-A8CE-49ACEE032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gif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832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208767" y="476672"/>
            <a:ext cx="656557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Лекція</a:t>
            </a:r>
            <a:r>
              <a:rPr lang="ru-RU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 3.</a:t>
            </a:r>
          </a:p>
          <a:p>
            <a:pPr algn="ctr"/>
            <a:r>
              <a:rPr lang="uk-UA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О</a:t>
            </a:r>
            <a:r>
              <a:rPr lang="ru-RU" sz="4000" b="1" dirty="0" err="1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гляд</a:t>
            </a:r>
            <a:r>
              <a:rPr lang="ru-RU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технологій</a:t>
            </a:r>
            <a:endParaRPr lang="ru-RU" sz="4000" b="1" dirty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для </a:t>
            </a:r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кроссплатформних</a:t>
            </a:r>
            <a:endParaRPr lang="ru-RU" sz="4000" b="1" dirty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(</a:t>
            </a:r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Компонентних</a:t>
            </a:r>
            <a:r>
              <a:rPr lang="ru-RU" sz="4000" b="1" dirty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) </a:t>
            </a:r>
            <a:r>
              <a:rPr lang="ru-RU" sz="4000" b="1" dirty="0" err="1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додатків</a:t>
            </a:r>
            <a:endParaRPr lang="ru-RU" sz="4000" b="1" dirty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3233" y="5186063"/>
            <a:ext cx="545386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/>
              <a:t>Ковалюк</a:t>
            </a:r>
            <a:r>
              <a:rPr lang="ru-RU" sz="2400" b="1" dirty="0" smtClean="0"/>
              <a:t> Т.В.</a:t>
            </a:r>
            <a:r>
              <a:rPr lang="en-US" sz="2400" b="1" dirty="0"/>
              <a:t>,</a:t>
            </a:r>
            <a:r>
              <a:rPr lang="ru-RU" sz="2400" b="1" dirty="0" smtClean="0"/>
              <a:t> </a:t>
            </a:r>
          </a:p>
          <a:p>
            <a:pPr algn="ctr"/>
            <a:r>
              <a:rPr lang="uk-UA" sz="2400" b="1" dirty="0" smtClean="0"/>
              <a:t>д</a:t>
            </a:r>
            <a:r>
              <a:rPr lang="ru-RU" sz="2400" b="1" dirty="0" err="1" smtClean="0"/>
              <a:t>оцент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кафедри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інформатики</a:t>
            </a:r>
            <a:r>
              <a:rPr lang="ru-RU" sz="2400" b="1" dirty="0" smtClean="0"/>
              <a:t> НАУКМА</a:t>
            </a:r>
            <a:endParaRPr lang="ru-RU" sz="2400" b="1" dirty="0" smtClean="0"/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218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6207" y="49791"/>
            <a:ext cx="6385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Технологии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COM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DCOM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NET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19092"/>
            <a:ext cx="8118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C00000"/>
                </a:solidFill>
              </a:rPr>
              <a:t>COM </a:t>
            </a:r>
            <a:r>
              <a:rPr lang="pt-BR" sz="2200" dirty="0">
                <a:solidFill>
                  <a:srgbClr val="C00000"/>
                </a:solidFill>
              </a:rPr>
              <a:t>(</a:t>
            </a:r>
            <a:r>
              <a:rPr lang="pt-BR" sz="2200" i="1" dirty="0">
                <a:solidFill>
                  <a:srgbClr val="C00000"/>
                </a:solidFill>
              </a:rPr>
              <a:t>Component Object Model</a:t>
            </a:r>
            <a:r>
              <a:rPr lang="pt-BR" sz="2200" dirty="0">
                <a:solidFill>
                  <a:srgbClr val="C00000"/>
                </a:solidFill>
              </a:rPr>
              <a:t>) </a:t>
            </a:r>
            <a:r>
              <a:rPr lang="pt-BR" sz="2200" dirty="0"/>
              <a:t>– это стандарт </a:t>
            </a:r>
            <a:r>
              <a:rPr lang="pt-BR" sz="2200" i="1" dirty="0" smtClean="0"/>
              <a:t>Microsoft</a:t>
            </a:r>
            <a:r>
              <a:rPr lang="pt-BR" sz="2200" dirty="0" smtClean="0"/>
              <a:t>,</a:t>
            </a:r>
            <a:r>
              <a:rPr lang="ru-RU" sz="2200" dirty="0" smtClean="0"/>
              <a:t> определяющий </a:t>
            </a:r>
            <a:r>
              <a:rPr lang="ru-RU" sz="2200" dirty="0"/>
              <a:t>структуру и взаимодействие компонентов </a:t>
            </a:r>
            <a:r>
              <a:rPr lang="ru-RU" sz="2200" dirty="0" smtClean="0"/>
              <a:t>программного обеспечения </a:t>
            </a:r>
            <a:r>
              <a:rPr lang="ru-RU" sz="2200" dirty="0"/>
              <a:t>в современных операционных системах </a:t>
            </a:r>
            <a:r>
              <a:rPr lang="ru-RU" sz="2200" i="1" dirty="0"/>
              <a:t>MS </a:t>
            </a:r>
            <a:r>
              <a:rPr lang="ru-RU" sz="2200" i="1" dirty="0" err="1"/>
              <a:t>Windows</a:t>
            </a:r>
            <a:r>
              <a:rPr lang="ru-RU" sz="2200" dirty="0" smtClean="0"/>
              <a:t>.</a:t>
            </a:r>
          </a:p>
          <a:p>
            <a:endParaRPr lang="ru-RU" sz="2200" dirty="0"/>
          </a:p>
          <a:p>
            <a:r>
              <a:rPr lang="ru-RU" sz="2200" b="1" dirty="0"/>
              <a:t>Архитектура современных </a:t>
            </a:r>
            <a:r>
              <a:rPr lang="ru-RU" sz="2200" b="1" i="1" dirty="0" err="1"/>
              <a:t>Windows</a:t>
            </a:r>
            <a:r>
              <a:rPr lang="ru-RU" sz="2200" b="1" dirty="0"/>
              <a:t>-приложений основана на </a:t>
            </a:r>
            <a:r>
              <a:rPr lang="ru-RU" sz="2200" b="1" i="1" dirty="0" smtClean="0"/>
              <a:t>COM</a:t>
            </a:r>
            <a:r>
              <a:rPr lang="ru-RU" sz="2200" b="1" dirty="0" smtClean="0"/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Компоненты </a:t>
            </a:r>
            <a:r>
              <a:rPr lang="ru-RU" sz="2200" i="1" dirty="0" smtClean="0"/>
              <a:t>COM </a:t>
            </a:r>
            <a:r>
              <a:rPr lang="ru-RU" sz="2200" dirty="0" smtClean="0"/>
              <a:t>обладают уникальностью и предоставляют другим компонентам </a:t>
            </a:r>
            <a:r>
              <a:rPr lang="ru-RU" sz="2200" i="1" dirty="0" smtClean="0"/>
              <a:t>COM </a:t>
            </a:r>
            <a:r>
              <a:rPr lang="ru-RU" sz="2200" dirty="0" smtClean="0"/>
              <a:t>стандартным образом описанные интерфейсы, позволяющие получить доступ к методам этих компонентов.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i="1" dirty="0" smtClean="0"/>
              <a:t>COM </a:t>
            </a:r>
            <a:r>
              <a:rPr lang="ru-RU" sz="2200" dirty="0" smtClean="0"/>
              <a:t>определяет механизм связи только между локальными компонентами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894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619" y="980728"/>
            <a:ext cx="828092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C00000"/>
                </a:solidFill>
              </a:rPr>
              <a:t>DCOM 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i="1" dirty="0">
                <a:solidFill>
                  <a:srgbClr val="C00000"/>
                </a:solidFill>
              </a:rPr>
              <a:t>Distributed Component Object Model</a:t>
            </a:r>
            <a:r>
              <a:rPr lang="en-US" sz="2200" dirty="0">
                <a:solidFill>
                  <a:srgbClr val="C00000"/>
                </a:solidFill>
              </a:rPr>
              <a:t>) </a:t>
            </a:r>
            <a:r>
              <a:rPr lang="en-US" sz="2200" dirty="0"/>
              <a:t>– </a:t>
            </a:r>
            <a:r>
              <a:rPr lang="en-US" sz="2200" dirty="0" err="1"/>
              <a:t>это</a:t>
            </a:r>
            <a:r>
              <a:rPr lang="en-US" sz="2200" dirty="0"/>
              <a:t> </a:t>
            </a:r>
            <a:r>
              <a:rPr lang="en-US" sz="2200" dirty="0" err="1"/>
              <a:t>распределенная</a:t>
            </a:r>
            <a:endParaRPr lang="en-US" sz="2200" dirty="0"/>
          </a:p>
          <a:p>
            <a:r>
              <a:rPr lang="ru-RU" sz="2200" dirty="0"/>
              <a:t>версия </a:t>
            </a:r>
            <a:r>
              <a:rPr lang="ru-RU" sz="2200" i="1" dirty="0"/>
              <a:t>COM</a:t>
            </a:r>
            <a:r>
              <a:rPr lang="ru-RU" sz="2200" dirty="0"/>
              <a:t>, обеспечивающая механизм связи между удаленным </a:t>
            </a:r>
            <a:r>
              <a:rPr lang="ru-RU" sz="2200" i="1" dirty="0" smtClean="0"/>
              <a:t>COM</a:t>
            </a:r>
            <a:r>
              <a:rPr lang="ru-RU" sz="2200" dirty="0" smtClean="0"/>
              <a:t>-компонентами </a:t>
            </a:r>
            <a:r>
              <a:rPr lang="ru-RU" sz="2200" dirty="0"/>
              <a:t>(т.е. находящимися на разных компьютерах, но в </a:t>
            </a:r>
            <a:r>
              <a:rPr lang="ru-RU" sz="2200" dirty="0" smtClean="0"/>
              <a:t>среде </a:t>
            </a:r>
            <a:r>
              <a:rPr lang="ru-RU" sz="2200" i="1" dirty="0" smtClean="0"/>
              <a:t>MS </a:t>
            </a:r>
            <a:r>
              <a:rPr lang="ru-RU" sz="2200" i="1" dirty="0" err="1"/>
              <a:t>Windows</a:t>
            </a:r>
            <a:r>
              <a:rPr lang="ru-RU" sz="2200" dirty="0" smtClean="0"/>
              <a:t>).</a:t>
            </a:r>
          </a:p>
          <a:p>
            <a:r>
              <a:rPr lang="ru-RU" sz="2200" dirty="0" smtClean="0"/>
              <a:t> </a:t>
            </a:r>
            <a:r>
              <a:rPr lang="ru-RU" sz="2200" dirty="0"/>
              <a:t>Фактически </a:t>
            </a:r>
            <a:r>
              <a:rPr lang="ru-RU" sz="2200" i="1" dirty="0"/>
              <a:t>DCOM </a:t>
            </a:r>
            <a:r>
              <a:rPr lang="ru-RU" sz="2200" dirty="0"/>
              <a:t>это </a:t>
            </a:r>
            <a:r>
              <a:rPr lang="ru-RU" sz="2200" i="1" dirty="0"/>
              <a:t>COM </a:t>
            </a:r>
            <a:r>
              <a:rPr lang="ru-RU" sz="2200" dirty="0"/>
              <a:t>с добавленным </a:t>
            </a:r>
            <a:r>
              <a:rPr lang="ru-RU" sz="2200" dirty="0" smtClean="0"/>
              <a:t>механизмом </a:t>
            </a:r>
            <a:r>
              <a:rPr lang="ru-RU" sz="2200" i="1" dirty="0"/>
              <a:t>RPC </a:t>
            </a:r>
            <a:r>
              <a:rPr lang="ru-RU" sz="2200" dirty="0"/>
              <a:t>(</a:t>
            </a:r>
            <a:r>
              <a:rPr lang="ru-RU" sz="2200" i="1" dirty="0" err="1"/>
              <a:t>remote</a:t>
            </a:r>
            <a:r>
              <a:rPr lang="ru-RU" sz="2200" i="1" dirty="0"/>
              <a:t> </a:t>
            </a:r>
            <a:r>
              <a:rPr lang="ru-RU" sz="2200" i="1" dirty="0" err="1"/>
              <a:t>procedure</a:t>
            </a:r>
            <a:r>
              <a:rPr lang="ru-RU" sz="2200" i="1" dirty="0"/>
              <a:t> </a:t>
            </a:r>
            <a:r>
              <a:rPr lang="ru-RU" sz="2200" i="1" dirty="0" err="1"/>
              <a:t>call</a:t>
            </a:r>
            <a:r>
              <a:rPr lang="ru-RU" sz="2200" dirty="0"/>
              <a:t>). </a:t>
            </a:r>
            <a:endParaRPr lang="ru-RU" sz="2200" dirty="0" smtClean="0"/>
          </a:p>
          <a:p>
            <a:r>
              <a:rPr lang="ru-RU" sz="2200" dirty="0" smtClean="0"/>
              <a:t>Сходную функциональность взаимодействия </a:t>
            </a:r>
            <a:r>
              <a:rPr lang="ru-RU" sz="2200" dirty="0"/>
              <a:t>удаленных </a:t>
            </a:r>
            <a:r>
              <a:rPr lang="ru-RU" sz="2200" i="1" dirty="0" err="1"/>
              <a:t>Windows</a:t>
            </a:r>
            <a:r>
              <a:rPr lang="ru-RU" sz="2200" dirty="0"/>
              <a:t>-приложений можно получить </a:t>
            </a:r>
            <a:r>
              <a:rPr lang="ru-RU" sz="2200" dirty="0" smtClean="0"/>
              <a:t>с использованием </a:t>
            </a:r>
            <a:r>
              <a:rPr lang="ru-RU" sz="2400" dirty="0"/>
              <a:t>технологии </a:t>
            </a:r>
            <a:r>
              <a:rPr lang="ru-RU" sz="2400" i="1" dirty="0"/>
              <a:t>.</a:t>
            </a:r>
            <a:r>
              <a:rPr lang="en-US" sz="2400" i="1" dirty="0"/>
              <a:t>NET</a:t>
            </a:r>
            <a:r>
              <a:rPr lang="en-US" sz="2400" dirty="0"/>
              <a:t>.</a:t>
            </a:r>
            <a:endParaRPr lang="ru-RU" sz="2200" dirty="0"/>
          </a:p>
        </p:txBody>
      </p:sp>
      <p:pic>
        <p:nvPicPr>
          <p:cNvPr id="1026" name="Picture 2" descr="http://www.mediaban.ru/magazine/depot/01_10/web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12272"/>
            <a:ext cx="5214880" cy="27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06207" y="49791"/>
            <a:ext cx="6385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Технологии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COM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DCOM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NET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6207" y="49791"/>
            <a:ext cx="6385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Технологии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COM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DCOM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NET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www.cs.cmu.edu/%7Eyhase/tech/iStudy_files/image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0" y="1201483"/>
            <a:ext cx="8568952" cy="37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27784" y="260648"/>
            <a:ext cx="335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Технология </a:t>
            </a:r>
            <a:r>
              <a:rPr lang="en-US" i="1" dirty="0"/>
              <a:t>Enterprise Java Beans</a:t>
            </a:r>
            <a:endParaRPr lang="ru-RU" dirty="0"/>
          </a:p>
        </p:txBody>
      </p:sp>
      <p:pic>
        <p:nvPicPr>
          <p:cNvPr id="2050" name="Picture 2" descr="https://encrypted-tbn3.gstatic.com/images?q=tbn:ANd9GcRzmt09RiO-3bEOJGVQgodoHJpuaaVvVqjPTAnBkneSpOLqtF5s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37446"/>
            <a:ext cx="4248472" cy="26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jpeg;base64,/9j/4AAQSkZJRgABAQAAAQABAAD/2wCEAAkGBhQSDxUUDxQWFRUUFBoUFRUQFBgYFhYQFRUXFRUXFRYYJyYeGBkjGRgXHzAgJCcpLCwsFSAxNTAqNSYrLCkBCQoKDgwOGg8PGjUgHCQqKSwpKSw1KSwpKSkpKS8qLCksKSksKSwsLCksKSwpLCksKSksLCwsLCksKSwsKSkpKf/AABEIAJ0BQgMBIgACEQEDEQH/xAAcAAACAgMBAQAAAAAAAAAAAAAABQQGAQIDBwj/xABQEAACAQMBAgcIDgUMAgMBAAABAgMABBESBSEGExUxU5PRFBYiNUFRdLMjMjM0VFVhgYKRkrTS01JxlKGkByQlQmJkc3WjsbLw4eJDY3IX/8QAGQEBAQEBAQEAAAAAAAAAAAAAAAECBAMF/8QAJhEBAQABBQACAwABBQAAAAAAAAECAxESE1EhMRRBYSIEQlKRwf/aAAwDAQACEQMRAD8A9Z2jdzd0RwwtGuqKSRmljZ/c2iUABXTHuhPOeatdN18Ittxx72k58ZI9258Vi9z3fFoxq7lnxqJA1cZbYzjfjNL7ngk5kd0dV415WkUgkEvDJFGw8zrrwT5VA8oFBOE8+M91WmObPEPjPX1tJJcqAWubUA8xNu4B8u4mffUK14NSG14mXi9QeFgdTSDTE8bN7ZVxkIRgZ56lbe4N90yQnWUSNZVYJgMwlVVwCQQBuOfmoOwS7PNPbnG7dbSc/XVhVuiccfbZxnHc0mcc2ccdzZ3Upk4KTrKhgkVI1m4zTqkDacwDSSMhvY43Xf8Ap8+MitIuBciL4DLkIqEB5VDxpNPIUZx4Sg8ah3eVMbwaB5xF309v+yyfnUcRd9Pb/ssn51KjwVlaMLJcOzeDqYSzLkLbNEMaSMeykPny435NONibOaFWV3LgvqXLMxC6EBBLkne4dvpUGvc9309v+yyfnUdz3fT2/wCyyfnU0ooFfc9309v+yyfnUdz3fT2/7LJ+dTSigV9z3fT2/wCyyfnUdz3fTW/7NJ+dTSiggbDu2lt0kkxqYHVoBC5BKnAJJA3ec1PpVwX95x/S9Y1NaAooooCiiigKKKKBNc3U7XRhhaJAsKSkyxPISXeRcDS6YACfLz1skd2eae3Pk3W0nONxHu3PmuLau7puLxq7ji06va6uNnxqx5M0hk4HXEQSOGTjEaUySFmaHDm3lR2Yw4LBpeKfmJ1FifPQWRorsc89v+zSc/N01ZSO7IyJ7cj5LaT86kdpwbuWlcyyeCJlI1u7cascsEikx70T3NyMeWTf5c7rwZuVQqsqluIEauzzeCwjCldAIUgsC+o+FluY4oHDJdjnnt/2aTnPN/8ANW3EXfTQfssn51J7TgtOCheQalAXXqcsEW6aZBvwDhCF3jnXzHFco+CVyYyrXBB0vpCyzHEpiCrIWJBPsgLlTkA82aBxM1yuNVxbDUcDVbuMnzDM+8114i76aD9lk/OqBwl2BLOymIxghGj1SZ3aypJK4ZJF8EZRgObcwzXCPgzccfIz3BKPMr4DuMxiYyaCBjThMJuJBHPQNuJu+mg/ZZPzqwYbvp7f9lk/OpLfcFbpoyq3LbpPB9kkH83CuIwzbyZFd9RON+hd+6mR2JILW5TjC0k3G6XZm3a9QjAz7UAHmAxvNB1PdXwi25s+9pPa+f3bm3jf8ta67kEA3Nrk4IHc75IPNgcfvpdtDYVxM5fEAxFxcSOGOFaWKU8YMFdSCPAxqUnBIwMHOz+DMsUsbKI9KpGrLx0m7RrzgaMPnX5dPmwBQMYWuW9pc2zY59Nu5/2nrEcly3tbm1Pk8G3c7zvHNP8AJXLgrsSW2iCS6TpRVBR2bOgYzpZRpz5gTUG14EGKKLRJmZFRS750+xwzIgQJpIAeUtv348vNQNpEugMme3GBk5tpAABznPHc1bLDdke72/7NJ+dVbi4CzMmm4kV/Y54h4cpws6QY3jG4PE5I80nyUyPBucyseNwhkDeDJLloxcJIFIzhNMStENPOH30DJorsDJnt/wBmk/Ori9zcRywCSSF0mlMZ0QujAcVJICGMjDnQeTy1Ej4NSJLxpkd8HUUMkpDeFOXXQzaPCR41wRjwK3W1aOPZySHLJKFby7xaTjGfk5vmoLHiis0UCibxjD6LP622pvSibxjD6LP622pvQFFFIbrhQVmkjSF34pgrMHjUaiiybgxzjDD99WY2/ES5TH5p9RVe76n+DP1sP4qO+l/g0nWQ/irfVn4x24erDRVe76X+DSdZD+Kjvpf4NJ1kP4qdWfh24erDRVe76X+DSdZD+Kjvpf4NJ1kP4qdWfh24erDRVe76X+DSdZD+Kjvpf4M/Wxfip1Z+Hbh6sNFVrv0VZYknieISsVV2ZGUMMe30k6QdQGTuyRVlzWLLPtuWX5hVwX95x/S9Y1NaVcF/ecf0vWNTWooooooCiiigKKKKBPB4yk9Ei9bPTik8HjKT0SL1s9OKAoooNAUVX5eFREkiJA7iNzGWDxgFgATgMc48IVjvqf4NJ1sP4q3NPK/UYupjLtasNFV7vpf4NJ1kP4qO+l/g0nWQ/iq9WfiduHqw0VXu+l/g0nWQ/io76X+DSdZD+KnVn4duHqw0VXu+p/gz9bD+Kjvpf4NJ1kP4qdWfh24erDRVe76X+DSdZD+KsQcMFM8cU0TxGUHQ7MjIWVlUKxUnSSWAGec7ufGZcMp9xZqY36qxUUUVhsUp217tZ+kn7tcU2pTtr3az9JP3a4oG1FFFAom8Yw+iz+ttqxLcXD3EiQtCqxhPdY3ZiWUsd6uoxzeSszeMYfRZ/W21R77jIrh2jmtlEgTK3GrUCoK5GGG4/qoJPE3nS23US/mUq72bnjZZOOgzK4cjiJMAiNI93snmQH56k8qT/CLH63/HUGLhNO0kq8dZDinCZ1Nhsxo+R4X9vH0TWsbZfhnOSz/JzmglinWOVo2DRvIDEjoQUeNcHUzZzxnyc1dcVmNnmnDySwPojZALcknw3jYlsscD2PH0q638qQwySybkjRpGIGSERSxwPKcCu3TzvH/JwamnLl/j9OOKMUvseEySNCrQTRNO5RBIE5uJM4fKMRpKD9efJWmyuFsNxeyWiJIJIzICWC6SYWVX5jkb2GMgZ31rtxZ6cjPFGKUnhhF7IeKm4uNmTjcJod0mWBwvhahh28oGQDit7bhjaMyo0gSR2dVRskni5HizlRgZaNsAmnbidWXhnijFQLThbazPEsDNJxzmNSsb4VxEJvC1AEAoQQcH6qe9z1eyVLp2fapbT37SgRt6NZ3JKHepJaFTkcx3HFXHgJMz7Ls3clma1hLMxySxjXJJPOaq+0of6Xt/Qrk/6kNWX+T7xRY+iQ+qWuPVu9dujNp/1/6l8F/ecf0vWNTWlXBf3nH9L1jU1rxe4ooooCiiigKKKKBPB4yk9Ei9bPTik8HjKT0SL1s9ODQJFurmWadYWhVYZBGOMjd2OYo5CSVdQPb4xjyV14m86S26iX8yoUhlhnmMc9qolkEmmfUHU8VHHg4YbsIDzeWjlSf4RY/W/wCOg4JwYuQ0jcdB7JIZD7BJuLBRgeyfJUR45Y5zFK0bexCQGJGXndlIIZmz7UeautvwnnYv7NZDRI0e9m36QPCHhcxz+6s24eWdpZJIX9jWMC3ycAMzZbLHnzj5q6NPPLefPw5dXDDa+jB81FKuGPBy4uOI7mcKI3YyKZHj1qUIUZUHOG376hX3B3aMgnUXCqrhuJVTpMeJYmiGsJq9zEqknPOvnrour/HPNL4+1iFGKRnY20zNN/OI1jeROJ0hSUh41S4wU9uI9Q35BJB3VGs9lbVd5tcwjTjtMWtYzIIFnOXUBMb4ubUTk45qds8On+rLijFIYdg7QSVOLmiEXGTs4Y5yJJHaIkFckhSm4EDcaZ8FtnXaQkbQkWSXVuKYwFwPKAv9bURu3AirNXdLpbftLxVW2yS11coxyo2W7AeQMZHyR5jlEOf7I81XfueqjtqLF9d/5Qx/1JameUsXDCyvQNhSlrSBmOS0MZJPOSUUkn56n0u4Oe8rf/Ai9WtMa+e+kKU7a92s/ST92uKbUp217tZ+kn7tcUDaiiigUTeMYfRZ/W21RSbfuyfujic4ixx2jONB5tW/z1Km8Yw+iz+ttqnz7Oic5kjRjzZdFJx+sigXarH+6/6VZ1WP91/0qmcjQdDF1adlKdk7IhM13mGPdcAD2Jebua3OObzk/XQaAQm+Tufive0uridHPxtvjOn5+f5aZyWgZSrAEEEEEZBB3EEHnGKkQbOjQ5jjRCdxKIFJHPg4FdtFbmW02YuG93VnvEsuLEfcsQQOXChceGRp1ZG/Ondz1Mg4OwI4dIkVwXYMo3hpscafpaVz+oU60UaKcv4nBX24IWpkeQ28WuX3RtAy/hBt/wBJVO7nIGc1kcErUOri3j1pq0tp3gyMzvg/KzMf1scU/wBFGiryOBFDwWtkKlIUGhldML7V44xEhXzERqq/qApjxFTNFGj/ALinM4KXtWL+mLb0C69ZBTj+T7xRY+iQ+rWoO1E/pu29BuvWW9MeAgxsuzA8lrEPmCCsW7tybJHBf3nH9L1jU1pVwX95x/S9Y1NaiiiiigKKKKAooooE8HjKT0SL1s9OKTweMpPRIvWz04oKzZtbd03fH8Rq7oXHGlNWnuaDHtt+Of8AfU3VY/3X/SphNs2Jzl442PnZFJ+sitORoOhi6tOyghlrL+6/6VQLZYTfv3PxeO5kzxOnGeNk59PlxXTYOyISbjMMe66kA9iXmAT5KdQWEaZ4tFTPPoQLnHnwN9WXZLN1S21weu5rpZIpYkjiil4ndIJBPLCYhrx4JUMdYI3+TFRNm8FtoqIONvdWh3M2NZ4yPUJIVUkA5BBRsnehxV+CD/oo0D/oq8meKj7M4L3vcN1BeXKzSTKyxOC+I9cejBLeFjVv3ZpTsz+T/aEFvHHBeJHi4eWTQGIMbKgVckb8FWOnSFOvfvr0/SP+ijSP+im5xeePwV2m0kpN8FSSVXQRFg0cQeQsi6lIBKsg82VphsTg/fR3Kvc3QliFukbR+FvnVEDOowAMsGO/J8LyVc9I/wCisaB/0U5HFC4iqZtyL+f3f+TMf9SavQNFUfb6/wBIXn+St62arc90mEWrg57yt/8AAi9WtMaXcHPeVv8A4EXq1pjWHoKU7a92s/ST92uKbUp217tZ+kn7tcUDaiiigUTeMYfRZ/W21N6UTeMYfRZ/W21N6AqocJeD0YuDc8Q04cBJo4hmTUoxHKi5AO7wWGebSf6pzb6KFm7zzua2+Lb3qB+Ojua2+Lb3qB+OvQ8UYrXKs8Y887mtvi296gfjrDQWoGTs68AG8kwAAAc+Tr3V6JioG2Y8wtjG4aiGGQyr4Wk7xz4pypximC1tvi686gfjrPclt8XXnUf+9XqyhKRqrHUVGM4xnG7m3+Su+KcqcY8+7ktvi686j/3o7jtvi686gfjr0HFGKcqcY+fuSdqW+2Wu7KzuDCHISOQDfbPjWmCx05xn5CAa9p4HWzx7PtUlUo6QRqytzqwQAg48oNOMUVloq4L+84/pesamtKuC/vOP6XrGprQFFFFAUUUUBRRRQJ4PGUnokXrZ6cUng8ZSeiRetnpxQFBoooKXt/g7Glw05t3nSY+yLCNUiTAAB1UkZRlABHkIB8pqB3NbfFt71A/HXodGKsysZ4x553NbfFt71A/HR3NbfFt71A/HXoeKMVeVOMedtBajn2deD5TAAP8AnW/clt8XXnUD8dXHbMGqPGVwCCwZSQw5gNxHMSD9GpdshCAMckAAkDGSBvON9OVOMUPuS2+LrzqP/ejuS2+LrzqP/evQcUYpypxjz7uS2+LrzqB+OvN7fYe1re/uJbezuGhmE0Oh8b7aTVpG8nSVyGHyj5TX0TijFS3dZJELYkBS1hRhhlhjUg84ZUUEH5xU2iioopTtr3az9JP3a4ptSnbXu1n6Sfu1xQNqKKKBRN4xh9Fn9bbU3pRN4xh9Fn9bbV0utuaZWjWGaQoAWMSqQNQyBlmG+gZ0ru+E1tFI0ckyK641KScjIBGcc24g/PWnL7fBLn7Ef46r5afj7h+5bnTLIrrhY+YQxRnPh7jlDW8MZldrdmM8rjN5Nz3vxtOnT9/ZWe/G06dPrPZSNb1uMCPHNGxQuONCgFVKqcFWO8F1+uu+s+c/XXRNCWbyua/6nKfFxNe/G06dPrPZUPanCe1eIhZ0JGCF1surHOpYcwIyPnqNrPnP10az5z9dX8aep+VfE+z4VWiRqpuEJA3kljk+Xed9du/G06dPrPZSrWfOfro1nzn66fjT0/Kvhr342nTp+/so78bTp0/f2Uq1nzn66NZ85+un439Pyr4d2fCW2lcJFMjO2SFB3kLvbGefA30zrzLbUhkvreI5AEE86upIdJlMSqynyEZz+47sg3fgptFriwtp5MB5oI5G0jA1OgY4HkGTXNnhxrp08+c3Z4L+84/pesamtKuC/vOP6XrGprWHoKKKKAooooCiiigTweMpPRIvWz04pPB4yk9Ei9bPTigKKUy8IcSOiQTyGNgjGNF0hiivgFmGfBda15fb4Jc/Yj/HQbXHCm2jdkkmRWU4YEnIPPg48uCK078bTp0+s9lV+Izh5j3Lc4kmaRcCP2rBQM+HuO410jvWMhR0ljYKHxKAMoSVyNLHyiujHSxy2+XNnq5Y/wC34PO/G06dPrPZR342nTp9Z7KoHCfh0bVwIozMNEhYo59jkRkQBgPJmRcnyZFcW4dTEXpSOP8Amms4aVtTrG2CcDeMjm3Y+Wr0477bp3Z/fFeNq8JrZ0GidCQwONbqD5DkjG4Zz+tRUm34WWiqF7oU4AGSWJOPKSd9UrhDwqntbeFxEJJJSQUjZyoxE8vgnGo7lxvFcF/lFjyy8XKWSOOQ6CCGMvFYVNRBPuq4YgA4PmpdHGfdO7O/WL0DvxtOnT6z2Ud+Np06fWeyvPD/AClxCLjGhnA1BcHQDgoz5B1Y5kYAZyTgAHNbtw+Ku4eJsJLNGQrZc8U0CoRkgLq47mPmqdWPp3Z/8XoHfjadOn7+yu9lwit5n0QzIz4LaQd+kbiQDzgEj668+sOH8cs8MISZWmXKlwAAQJCQd+/HFNvGRvFG2btjdvg4a2sXuYnHtlm4z/jiMAjyhmBpdGbbyrNe77WPU6KibKujLBFIwAMkaOQOYFkDED5N9S653SKU7a92s/ST92uKbUp217tZ+kn7tcUDaiiigUTeMYfRZ/W21cnuJIbmYi3mkVxGQ0XFkeCpBB1spz81dZvGMPos/rbatOIaW5mBllQIIwqxsAPCUknm56Dfl1/gdz9UP5lRV4XZZ1Frc5jbSw0xbmKq4Hum/wAFlO7z1O5F/wDvuOsHZXBeC6BmYTTgu2pjxvOwUICd36KgfNVm37S7/oruLlri5R+JljVIZEJmCDLPJCwC6WbO5G/dUjuatzZGO7VBJI6tBI5EjahqSWEKRu8zt9dT1h3jPn/dmunDOY47Ryamnbl8lMyqgBkZUBYLlyANTEKoyfKSQAKoP/8AUV4qRhbkGKMyEM+Aw7pW3Uq2N4JJJPkKkU4sLraumSSeCOVDKEiikTS4/nBUSsFXIjWLwsnJ3ZFdLva94vdAXZiycWdMShGxKpmYEZxpIKjjdS5Azg+EaXWv6XHRk+5uxb8IpHltEEUZF0rvqE7eAId8gxo3kAjA3b8g4xvs/ctVebat9E3sNgJF49VT2IoEhaCNn0BV1LmRnGTnBXfT/YW0biW4uI7i3MSRPiGTDYlXUwzluc4AO4Y8Ly1cdX1nLRn6Se5qO5aZcRWOIrfYx1KZtGDG1rcf3K5/5w1aP5PvFFj6JD6paSbUi/pi29BuvWQU7/k+8UWPokPq1rm1Mt66tLHZL4L+84/pesamtKuC/vOP6XrGprXk9hRRRQFFFFAUUUUCeDxlJ6JF62enFJ4PGUnokXrZ6cUFfguZIZ7n+bTSLJMJFaLiyCvERIfbOpB1I3kqRy6/wO5+qH8yuNrbNLPc6ppVEcwRVjcKoXiIX5sfpMx+epfIv/33HWDsoIMfC7UWAtbk6HKN4MW5xjI90+UVBeVp7oycVJGohWMccEBLcYzHGlm8hFNY+CyLq0zTjUxdsS87nGTzfIPqqEbcx3MiK7uBbiQCRtXh65Bu8u8Abq9cLJd3lqS2bDuX9VBtaqw4a3ixRlrB5GMKPIyl09kaISOoj0NjG9efnwN3k6x8NJ5ZmSK0fRFdcS0g1OJEVp0YKdKhWzGpzlgNeDg179rn6a227wjEFwsSoz6Y5Jphxb7o0hLxlGAKnU/g+XzVEtOG2sRt3JKokSVsn+qtvxhk1eDnmVCBjJ43dzVJt+HN00UTLs6XVIzakZ3XQA8KDeY+fMpyCN3Fsd4FbLw5uCcHZ8wxam4O998iqxMS+BvOpQuTg5Ybqx2f1qaX8TODG1heW/G8UYvDZCknPlMHUNw3HIxupt3NVel4YXS5aSzYARSnQomdjPFcCFQrhMaGQ6xkc2/yVm14V3TsmbV41dbdtGiQuOMmeKdWYqF8EKp8hAYeQ5Gpqs3Rpy2x4zIJTGpkUaVfSNQU84B8nOfrNVvbEOL66/yhj/qS12i4dXLRq/J0uSx1DU40qvEk4zHlmBlK6cAZibBI31225D/SF58mx29ZNUupvFmnYuvBz3lb/wCBF6taY0u4Oe8rf/Ai9WtMa5XYKU7a92s/ST92uKbUp217tZ+kn7tcUDaiiigUTeMYfRZ/W21b3ewQ8jSCWaMsAGEUmkHSMA4wd++tJvGMPos/rbam9An73P7zddd/4pfs/ZTPJcK1zc4imCL7MB4Jghffu373arRVO2yJbe7du6lgguCGDOkZVbhY1Qo7vzBkQFflVh5skp5Z7DEcnGGSWRtJQcdJqAUsrHAwOcqv1VP4uqbys3xtb/wvbRyu3xtb/wAL21va+s7zxcuKFHFCqbyu3xtb/wAL20crt8bW/wDC9tNr6m88XLiqOLqm8rt8bW/8L20crt8bW/8AC9tNr6bzxcuLo4qqbyu3xtb/AML20crt8bW/8L202vq7zxI2rFnbdsP7hdesgplwCXGyrIea1iH1RgV48/8AKk8G3wbuRJoIeMthLEqj2KUoxk8Dc2GVebyZr2LgI2dl2ZHN3NF/wFYbSOC/vOP6XrGprSrgv7zj+l6xqa0BRRRQFFFFAUUUUCeDxlJ6JF62enFJ4PGUnokXrZ6cUCibg6pkd1lnjMjBmEUulSwVUzjG46VX6qx3uf3m667/AMU4rBoKxsnZTSGbVc3PgTvGuJv6qhSPJ8tNLHYixSNJrkdmUJmaTVhFJYAc2N5NV7aHG211IDdrBDO5ljaRItPGYAkjZ35m3ah5wT+ia05Wb42t/wCF7a1Izclz0VqIgObd+r5Tk1TuWG+Nrf8Ahe2jldvja3/he2rtfU3nhftjbm09UhskEgS7mhaPix4MUawyxHJ3nUglXPnmX9GtF23tYMoNu5HcbFmEK7toNDJNH5d6q2iIjGCSSTTPlZvjW3/he2jldvjW3/he2nH+nL+IvBvbG0eNt475cNJOysDEq5g7i44MGXyrN4B3DGrG/nq+6KpnKzfGtv8AwvbRyu3xtb/wvbTa+m88XPi6pG30/pC8/wAmb1s1dRtZvja3/he2vLR/Kg67Tu1vHSRGt5rFZY1AAUNIYn8HcwLHeR5DnyVKs2r3jg57yt/8CL1a0xpdwc95W/8AgRerWmNZaFKdte7WfpJ+7XFNqU7a92s/ST92uKBtRRRQKJvGMPos/rbam9KJvGMPos/rbam9AVznt1dSrqrA84YAg437wa6UUEHkO36CLqk7KOQ7foIuqTsqdRQQeQ7foIuqTsrhe7IgWNmW3iJA3YhQ7+bOMcw5/mprWk3tT+o/7UCvZuyYGjBaCIkbiTAi6sczYxuyMH56k8h2/QRdUnZUm19zX/8AI/2FdaCDyHb9BF1SdlHIdv0EXVJ2VOooIQ2JB0EXVJ2VLjjCgBQABuAAwAPMAK2ooFXBf3nH9L/m1Nc0p4Ln+Zx/S9Y1d4nZtRMmnEhQeCvkOAN/OaCfRSmXacakhruMFd7BmiBA3c4J3c45/OK6W92shKx3CswAJCcWxAPMSBzDeProGVFQLeXX7nOrf/gIf9v+7668Q/SH7C0EqiohjbIzKd/N4C7zz7q6WjkqdRyQzDOMbgxA5qBdB4yk9Ei9bPTik8HjKT0SL1s9OKAooooOU9sjjEiqwznDqCMjmODUY7Dt+gi6pOyp1BoENns+FpnBgj0+QGBRpwdO86d+r2wphyHb9BF1SdldofdX/Uv+xqRQQeQ7foIuqTso5Dt+gi6pOyp1FBB5Dt+gi6pOyjkO36CLqk7KnUUEHkO36CLqk7KzyLB0MXVp2VNooMKuBgbgNwA81ZoooClO2vdrP0k/drim1Kdte7WfpJ+7XFA2ooooFE/jGH0af1ttTbNQr3ZKSOrlnVkVlBjdkOlypYHHPvVfqrlyGvS3HXv20DPNGaWchL0tx179tHIS9Lcde/bQM80ZpZyEvS3HXv20chL0tx179tAzzWrjII89LuQl6W469+2jkJeluOvftoJS2YAwGfd/bPNWe5B+m/2zUTkJeluOvfto5CXpbjr37aCX3IP03+2aO5B+m/2zUTkJeluOvfto5CXpbjr37aCX3IP03+2aO5f7b/bNROQl6W469+2jkNeluOvftoFmw9la7aIhyMBxk72GZDvQ/wBU7vlpguz1ljZHJwJtWQxDEowIyRg7yOcYqdY2axRrHHnSowMkk8+d5O8nND7PjJJMaEneSVBJNAs714+LkQMcSQC3PMSEBkIOTzt7IefzCuqcHog0rYy02sE5wQkgUMq/ojwFPzCpvJkXRp9gUcmRdGn2BQKm4LqwGqRiygqrKqKVBVV3YGOZfLnnPk3VztuBkSoqs7vpXRlj7ZC+sqfkJ3fMKc8mRdGn2BRyZF0afYFAp2XwUSCXjBJIx8Hc7ZHgRmMc/wAh8mOapB2YZMnUR4bbm3gYkJyg3aW+XfU7kyLok+wK7RQqowoAHmAwN/yUCSK2/pGTwn96xf1j0s9Nu5B+m/2zXC62MjycZqkV9AQmKRlygJYAgfKx+uufIa9Lcde/bQS+5B+m/wBs0dyD9N/tmonIS9Lcde/bRyEvS3HXv20EvuQfpv8AbNHcg/Tf7ZqJyEvS3HXv20chL0tx179tBNhgCkkEnOMljnm5v967ZpZyEvS3HXv20chL0tx179tAzzRmlnIS9Lcde/bRyEvS3HXv20DPNGaWchL0tx179tHIS9Lcde/bQM80ZpZyEvS3HXv20chL0tx179tAzzRmlnIS9Lcde/bRyEvS3HXv20DPNKdtH2az9JP3a4rfkJeluOvftrKbCQOjl5XMbalEkrMAxVkzg/2WI+egZUUUU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data:image/jpeg;base64,/9j/4AAQSkZJRgABAQAAAQABAAD/2wCEAAkGBhQSDxUUDxQWFRUUFBoUFRUQFBgYFhYQFRUXFRUXFRYYJyYeGBkjGRgXHzAgJCcpLCwsFSAxNTAqNSYrLCkBCQoKDgwOGg8PGjUgHCQqKSwpKSw1KSwpKSkpKS8qLCksKSksKSwsLCksKSwpLCksKSksLCwsLCksKSwsKSkpKf/AABEIAJ0BQgMBIgACEQEDEQH/xAAcAAACAgMBAQAAAAAAAAAAAAAABQQGAQIDBwj/xABQEAACAQMBAgcIDgUMAgMBAAABAgMABBESBSEGExUxU5PRFBYiNUFRdLMjMjM0VFVhgYKRkrTS01JxlKGkByQlQmJkc3WjsbLw4eJDY3IX/8QAGQEBAQEBAQEAAAAAAAAAAAAAAAECBAMF/8QAJhEBAQABBQACAwABBQAAAAAAAAECAxESE1EhMRRBYSIEQlKRwf/aAAwDAQACEQMRAD8A9Z2jdzd0RwwtGuqKSRmljZ/c2iUABXTHuhPOeatdN18Ittxx72k58ZI9258Vi9z3fFoxq7lnxqJA1cZbYzjfjNL7ngk5kd0dV415WkUgkEvDJFGw8zrrwT5VA8oFBOE8+M91WmObPEPjPX1tJJcqAWubUA8xNu4B8u4mffUK14NSG14mXi9QeFgdTSDTE8bN7ZVxkIRgZ56lbe4N90yQnWUSNZVYJgMwlVVwCQQBuOfmoOwS7PNPbnG7dbSc/XVhVuiccfbZxnHc0mcc2ccdzZ3Upk4KTrKhgkVI1m4zTqkDacwDSSMhvY43Xf8Ap8+MitIuBciL4DLkIqEB5VDxpNPIUZx4Sg8ah3eVMbwaB5xF309v+yyfnUcRd9Pb/ssn51KjwVlaMLJcOzeDqYSzLkLbNEMaSMeykPny435NONibOaFWV3LgvqXLMxC6EBBLkne4dvpUGvc9309v+yyfnUdz3fT2/wCyyfnU0ooFfc9309v+yyfnUdz3fT2/7LJ+dTSigV9z3fT2/wCyyfnUdz3fTW/7NJ+dTSiggbDu2lt0kkxqYHVoBC5BKnAJJA3ec1PpVwX95x/S9Y1NaAooooCiiigKKKKBNc3U7XRhhaJAsKSkyxPISXeRcDS6YACfLz1skd2eae3Pk3W0nONxHu3PmuLau7puLxq7ji06va6uNnxqx5M0hk4HXEQSOGTjEaUySFmaHDm3lR2Yw4LBpeKfmJ1FifPQWRorsc89v+zSc/N01ZSO7IyJ7cj5LaT86kdpwbuWlcyyeCJlI1u7cascsEikx70T3NyMeWTf5c7rwZuVQqsqluIEauzzeCwjCldAIUgsC+o+FluY4oHDJdjnnt/2aTnPN/8ANW3EXfTQfssn51J7TgtOCheQalAXXqcsEW6aZBvwDhCF3jnXzHFco+CVyYyrXBB0vpCyzHEpiCrIWJBPsgLlTkA82aBxM1yuNVxbDUcDVbuMnzDM+8114i76aD9lk/OqBwl2BLOymIxghGj1SZ3aypJK4ZJF8EZRgObcwzXCPgzccfIz3BKPMr4DuMxiYyaCBjThMJuJBHPQNuJu+mg/ZZPzqwYbvp7f9lk/OpLfcFbpoyq3LbpPB9kkH83CuIwzbyZFd9RON+hd+6mR2JILW5TjC0k3G6XZm3a9QjAz7UAHmAxvNB1PdXwi25s+9pPa+f3bm3jf8ta67kEA3Nrk4IHc75IPNgcfvpdtDYVxM5fEAxFxcSOGOFaWKU8YMFdSCPAxqUnBIwMHOz+DMsUsbKI9KpGrLx0m7RrzgaMPnX5dPmwBQMYWuW9pc2zY59Nu5/2nrEcly3tbm1Pk8G3c7zvHNP8AJXLgrsSW2iCS6TpRVBR2bOgYzpZRpz5gTUG14EGKKLRJmZFRS750+xwzIgQJpIAeUtv348vNQNpEugMme3GBk5tpAABznPHc1bLDdke72/7NJ+dVbi4CzMmm4kV/Y54h4cpws6QY3jG4PE5I80nyUyPBucyseNwhkDeDJLloxcJIFIzhNMStENPOH30DJorsDJnt/wBmk/Ori9zcRywCSSF0mlMZ0QujAcVJICGMjDnQeTy1Ej4NSJLxpkd8HUUMkpDeFOXXQzaPCR41wRjwK3W1aOPZySHLJKFby7xaTjGfk5vmoLHiis0UCibxjD6LP622pvSibxjD6LP622pvQFFFIbrhQVmkjSF34pgrMHjUaiiybgxzjDD99WY2/ES5TH5p9RVe76n+DP1sP4qO+l/g0nWQ/irfVn4x24erDRVe76X+DSdZD+Kjvpf4NJ1kP4qdWfh24erDRVe76X+DSdZD+Kjvpf4NJ1kP4qdWfh24erDRVe76X+DSdZD+Kjvpf4M/Wxfip1Z+Hbh6sNFVrv0VZYknieISsVV2ZGUMMe30k6QdQGTuyRVlzWLLPtuWX5hVwX95x/S9Y1NaVcF/ecf0vWNTWooooooCiiigKKKKBPB4yk9Ei9bPTik8HjKT0SL1s9OKAoooNAUVX5eFREkiJA7iNzGWDxgFgATgMc48IVjvqf4NJ1sP4q3NPK/UYupjLtasNFV7vpf4NJ1kP4qO+l/g0nWQ/iq9WfiduHqw0VXu+l/g0nWQ/io76X+DSdZD+KnVn4duHqw0VXu+p/gz9bD+Kjvpf4NJ1kP4qdWfh24erDRVe76X+DSdZD+KsQcMFM8cU0TxGUHQ7MjIWVlUKxUnSSWAGec7ufGZcMp9xZqY36qxUUUVhsUp217tZ+kn7tcU2pTtr3az9JP3a4oG1FFFAom8Yw+iz+ttqxLcXD3EiQtCqxhPdY3ZiWUsd6uoxzeSszeMYfRZ/W21R77jIrh2jmtlEgTK3GrUCoK5GGG4/qoJPE3nS23US/mUq72bnjZZOOgzK4cjiJMAiNI93snmQH56k8qT/CLH63/HUGLhNO0kq8dZDinCZ1Nhsxo+R4X9vH0TWsbZfhnOSz/JzmglinWOVo2DRvIDEjoQUeNcHUzZzxnyc1dcVmNnmnDySwPojZALcknw3jYlsscD2PH0q638qQwySybkjRpGIGSERSxwPKcCu3TzvH/JwamnLl/j9OOKMUvseEySNCrQTRNO5RBIE5uJM4fKMRpKD9efJWmyuFsNxeyWiJIJIzICWC6SYWVX5jkb2GMgZ31rtxZ6cjPFGKUnhhF7IeKm4uNmTjcJod0mWBwvhahh28oGQDit7bhjaMyo0gSR2dVRskni5HizlRgZaNsAmnbidWXhnijFQLThbazPEsDNJxzmNSsb4VxEJvC1AEAoQQcH6qe9z1eyVLp2fapbT37SgRt6NZ3JKHepJaFTkcx3HFXHgJMz7Ls3clma1hLMxySxjXJJPOaq+0of6Xt/Qrk/6kNWX+T7xRY+iQ+qWuPVu9dujNp/1/6l8F/ecf0vWNTWlXBf3nH9L1jU1rxe4ooooCiiigKKKKBPB4yk9Ei9bPTik8HjKT0SL1s9ODQJFurmWadYWhVYZBGOMjd2OYo5CSVdQPb4xjyV14m86S26iX8yoUhlhnmMc9qolkEmmfUHU8VHHg4YbsIDzeWjlSf4RY/W/wCOg4JwYuQ0jcdB7JIZD7BJuLBRgeyfJUR45Y5zFK0bexCQGJGXndlIIZmz7UeautvwnnYv7NZDRI0e9m36QPCHhcxz+6s24eWdpZJIX9jWMC3ycAMzZbLHnzj5q6NPPLefPw5dXDDa+jB81FKuGPBy4uOI7mcKI3YyKZHj1qUIUZUHOG376hX3B3aMgnUXCqrhuJVTpMeJYmiGsJq9zEqknPOvnrour/HPNL4+1iFGKRnY20zNN/OI1jeROJ0hSUh41S4wU9uI9Q35BJB3VGs9lbVd5tcwjTjtMWtYzIIFnOXUBMb4ubUTk45qds8On+rLijFIYdg7QSVOLmiEXGTs4Y5yJJHaIkFckhSm4EDcaZ8FtnXaQkbQkWSXVuKYwFwPKAv9bURu3AirNXdLpbftLxVW2yS11coxyo2W7AeQMZHyR5jlEOf7I81XfueqjtqLF9d/5Qx/1JameUsXDCyvQNhSlrSBmOS0MZJPOSUUkn56n0u4Oe8rf/Ai9WtMa+e+kKU7a92s/ST92uKbUp217tZ+kn7tcUDaiiigUTeMYfRZ/W21RSbfuyfujic4ixx2jONB5tW/z1Km8Yw+iz+ttqnz7Oic5kjRjzZdFJx+sigXarH+6/6VZ1WP91/0qmcjQdDF1adlKdk7IhM13mGPdcAD2Jebua3OObzk/XQaAQm+Tufive0uridHPxtvjOn5+f5aZyWgZSrAEEEEEZBB3EEHnGKkQbOjQ5jjRCdxKIFJHPg4FdtFbmW02YuG93VnvEsuLEfcsQQOXChceGRp1ZG/Ondz1Mg4OwI4dIkVwXYMo3hpscafpaVz+oU60UaKcv4nBX24IWpkeQ28WuX3RtAy/hBt/wBJVO7nIGc1kcErUOri3j1pq0tp3gyMzvg/KzMf1scU/wBFGiryOBFDwWtkKlIUGhldML7V44xEhXzERqq/qApjxFTNFGj/ALinM4KXtWL+mLb0C69ZBTj+T7xRY+iQ+rWoO1E/pu29BuvWW9MeAgxsuzA8lrEPmCCsW7tybJHBf3nH9L1jU1pVwX95x/S9Y1NaiiiiigKKKKAooooE8HjKT0SL1s9OKTweMpPRIvWz04oKzZtbd03fH8Rq7oXHGlNWnuaDHtt+Of8AfU3VY/3X/SphNs2Jzl442PnZFJ+sitORoOhi6tOyghlrL+6/6VQLZYTfv3PxeO5kzxOnGeNk59PlxXTYOyISbjMMe66kA9iXmAT5KdQWEaZ4tFTPPoQLnHnwN9WXZLN1S21weu5rpZIpYkjiil4ndIJBPLCYhrx4JUMdYI3+TFRNm8FtoqIONvdWh3M2NZ4yPUJIVUkA5BBRsnehxV+CD/oo0D/oq8meKj7M4L3vcN1BeXKzSTKyxOC+I9cejBLeFjVv3ZpTsz+T/aEFvHHBeJHi4eWTQGIMbKgVckb8FWOnSFOvfvr0/SP+ijSP+im5xeePwV2m0kpN8FSSVXQRFg0cQeQsi6lIBKsg82VphsTg/fR3Kvc3QliFukbR+FvnVEDOowAMsGO/J8LyVc9I/wCisaB/0U5HFC4iqZtyL+f3f+TMf9SavQNFUfb6/wBIXn+St62arc90mEWrg57yt/8AAi9WtMaXcHPeVv8A4EXq1pjWHoKU7a92s/ST92uKbUp217tZ+kn7tcUDaiiigUTeMYfRZ/W21N6UTeMYfRZ/W21N6AqocJeD0YuDc8Q04cBJo4hmTUoxHKi5AO7wWGebSf6pzb6KFm7zzua2+Lb3qB+Ojua2+Lb3qB+OvQ8UYrXKs8Y887mtvi296gfjrDQWoGTs68AG8kwAAAc+Tr3V6JioG2Y8wtjG4aiGGQyr4Wk7xz4pypximC1tvi686gfjrPclt8XXnUf+9XqyhKRqrHUVGM4xnG7m3+Su+KcqcY8+7ktvi686j/3o7jtvi686gfjr0HFGKcqcY+fuSdqW+2Wu7KzuDCHISOQDfbPjWmCx05xn5CAa9p4HWzx7PtUlUo6QRqytzqwQAg48oNOMUVloq4L+84/pesamtKuC/vOP6XrGprQFFFFAUUUUBRRRQJ4PGUnokXrZ6cUng8ZSeiRetnpxQFBoooKXt/g7Glw05t3nSY+yLCNUiTAAB1UkZRlABHkIB8pqB3NbfFt71A/HXodGKsysZ4x553NbfFt71A/HR3NbfFt71A/HXoeKMVeVOMedtBajn2deD5TAAP8AnW/clt8XXnUD8dXHbMGqPGVwCCwZSQw5gNxHMSD9GpdshCAMckAAkDGSBvON9OVOMUPuS2+LrzqP/ejuS2+LrzqP/evQcUYpypxjz7uS2+LrzqB+OvN7fYe1re/uJbezuGhmE0Oh8b7aTVpG8nSVyGHyj5TX0TijFS3dZJELYkBS1hRhhlhjUg84ZUUEH5xU2iioopTtr3az9JP3a4ptSnbXu1n6Sfu1xQNqKKKBRN4xh9Fn9bbU3pRN4xh9Fn9bbV0utuaZWjWGaQoAWMSqQNQyBlmG+gZ0ru+E1tFI0ckyK641KScjIBGcc24g/PWnL7fBLn7Ef46r5afj7h+5bnTLIrrhY+YQxRnPh7jlDW8MZldrdmM8rjN5Nz3vxtOnT9/ZWe/G06dPrPZSNb1uMCPHNGxQuONCgFVKqcFWO8F1+uu+s+c/XXRNCWbyua/6nKfFxNe/G06dPrPZUPanCe1eIhZ0JGCF1surHOpYcwIyPnqNrPnP10az5z9dX8aep+VfE+z4VWiRqpuEJA3kljk+Xed9du/G06dPrPZSrWfOfro1nzn66fjT0/Kvhr342nTp+/so78bTp0/f2Uq1nzn66NZ85+un439Pyr4d2fCW2lcJFMjO2SFB3kLvbGefA30zrzLbUhkvreI5AEE86upIdJlMSqynyEZz+47sg3fgptFriwtp5MB5oI5G0jA1OgY4HkGTXNnhxrp08+c3Z4L+84/pesamtKuC/vOP6XrGprWHoKKKKAooooCiiigTweMpPRIvWz04pPB4yk9Ei9bPTigKKUy8IcSOiQTyGNgjGNF0hiivgFmGfBda15fb4Jc/Yj/HQbXHCm2jdkkmRWU4YEnIPPg48uCK078bTp0+s9lV+Izh5j3Lc4kmaRcCP2rBQM+HuO410jvWMhR0ljYKHxKAMoSVyNLHyiujHSxy2+XNnq5Y/wC34PO/G06dPrPZR342nTp9Z7KoHCfh0bVwIozMNEhYo59jkRkQBgPJmRcnyZFcW4dTEXpSOP8Amms4aVtTrG2CcDeMjm3Y+Wr0477bp3Z/fFeNq8JrZ0GidCQwONbqD5DkjG4Zz+tRUm34WWiqF7oU4AGSWJOPKSd9UrhDwqntbeFxEJJJSQUjZyoxE8vgnGo7lxvFcF/lFjyy8XKWSOOQ6CCGMvFYVNRBPuq4YgA4PmpdHGfdO7O/WL0DvxtOnT6z2Ud+Np06fWeyvPD/AClxCLjGhnA1BcHQDgoz5B1Y5kYAZyTgAHNbtw+Ku4eJsJLNGQrZc8U0CoRkgLq47mPmqdWPp3Z/8XoHfjadOn7+yu9lwit5n0QzIz4LaQd+kbiQDzgEj668+sOH8cs8MISZWmXKlwAAQJCQd+/HFNvGRvFG2btjdvg4a2sXuYnHtlm4z/jiMAjyhmBpdGbbyrNe77WPU6KibKujLBFIwAMkaOQOYFkDED5N9S653SKU7a92s/ST92uKbUp217tZ+kn7tcUDaiiigUTeMYfRZ/W21cnuJIbmYi3mkVxGQ0XFkeCpBB1spz81dZvGMPos/rbatOIaW5mBllQIIwqxsAPCUknm56Dfl1/gdz9UP5lRV4XZZ1Frc5jbSw0xbmKq4Hum/wAFlO7z1O5F/wDvuOsHZXBeC6BmYTTgu2pjxvOwUICd36KgfNVm37S7/oruLlri5R+JljVIZEJmCDLPJCwC6WbO5G/dUjuatzZGO7VBJI6tBI5EjahqSWEKRu8zt9dT1h3jPn/dmunDOY47Ryamnbl8lMyqgBkZUBYLlyANTEKoyfKSQAKoP/8AUV4qRhbkGKMyEM+Aw7pW3Uq2N4JJJPkKkU4sLraumSSeCOVDKEiikTS4/nBUSsFXIjWLwsnJ3ZFdLva94vdAXZiycWdMShGxKpmYEZxpIKjjdS5Azg+EaXWv6XHRk+5uxb8IpHltEEUZF0rvqE7eAId8gxo3kAjA3b8g4xvs/ctVebat9E3sNgJF49VT2IoEhaCNn0BV1LmRnGTnBXfT/YW0biW4uI7i3MSRPiGTDYlXUwzluc4AO4Y8Ly1cdX1nLRn6Se5qO5aZcRWOIrfYx1KZtGDG1rcf3K5/5w1aP5PvFFj6JD6paSbUi/pi29BuvWQU7/k+8UWPokPq1rm1Mt66tLHZL4L+84/pesamtKuC/vOP6XrGprXk9hRRRQFFFFAUUUUCeDxlJ6JF62enFJ4PGUnokXrZ6cUFfguZIZ7n+bTSLJMJFaLiyCvERIfbOpB1I3kqRy6/wO5+qH8yuNrbNLPc6ppVEcwRVjcKoXiIX5sfpMx+epfIv/33HWDsoIMfC7UWAtbk6HKN4MW5xjI90+UVBeVp7oycVJGohWMccEBLcYzHGlm8hFNY+CyLq0zTjUxdsS87nGTzfIPqqEbcx3MiK7uBbiQCRtXh65Bu8u8Abq9cLJd3lqS2bDuX9VBtaqw4a3ixRlrB5GMKPIyl09kaISOoj0NjG9efnwN3k6x8NJ5ZmSK0fRFdcS0g1OJEVp0YKdKhWzGpzlgNeDg179rn6a227wjEFwsSoz6Y5Jphxb7o0hLxlGAKnU/g+XzVEtOG2sRt3JKokSVsn+qtvxhk1eDnmVCBjJ43dzVJt+HN00UTLs6XVIzakZ3XQA8KDeY+fMpyCN3Fsd4FbLw5uCcHZ8wxam4O998iqxMS+BvOpQuTg5Ybqx2f1qaX8TODG1heW/G8UYvDZCknPlMHUNw3HIxupt3NVel4YXS5aSzYARSnQomdjPFcCFQrhMaGQ6xkc2/yVm14V3TsmbV41dbdtGiQuOMmeKdWYqF8EKp8hAYeQ5Gpqs3Rpy2x4zIJTGpkUaVfSNQU84B8nOfrNVvbEOL66/yhj/qS12i4dXLRq/J0uSx1DU40qvEk4zHlmBlK6cAZibBI31225D/SF58mx29ZNUupvFmnYuvBz3lb/wCBF6taY0u4Oe8rf/Ai9WtMa5XYKU7a92s/ST92uKbUp217tZ+kn7tcUDaiiigUTeMYfRZ/W21b3ewQ8jSCWaMsAGEUmkHSMA4wd++tJvGMPos/rbam9An73P7zddd/4pfs/ZTPJcK1zc4imCL7MB4Jghffu373arRVO2yJbe7du6lgguCGDOkZVbhY1Qo7vzBkQFflVh5skp5Z7DEcnGGSWRtJQcdJqAUsrHAwOcqv1VP4uqbys3xtb/wvbRyu3xtb/wAL21va+s7zxcuKFHFCqbyu3xtb/wAL20crt8bW/wDC9tNr6m88XLiqOLqm8rt8bW/8L20crt8bW/8AC9tNr6bzxcuLo4qqbyu3xtb/AML20crt8bW/8L202vq7zxI2rFnbdsP7hdesgplwCXGyrIea1iH1RgV48/8AKk8G3wbuRJoIeMthLEqj2KUoxk8Dc2GVebyZr2LgI2dl2ZHN3NF/wFYbSOC/vOP6XrGprSrgv7zj+l6xqa0BRRRQFFFFAUUUUCeDxlJ6JF62enFJ4PGUnokXrZ6cUCibg6pkd1lnjMjBmEUulSwVUzjG46VX6qx3uf3m667/AMU4rBoKxsnZTSGbVc3PgTvGuJv6qhSPJ8tNLHYixSNJrkdmUJmaTVhFJYAc2N5NV7aHG211IDdrBDO5ljaRItPGYAkjZ35m3ah5wT+ia05Wb42t/wCF7a1Izclz0VqIgObd+r5Tk1TuWG+Nrf8Ahe2jldvja3/he2rtfU3nhftjbm09UhskEgS7mhaPix4MUawyxHJ3nUglXPnmX9GtF23tYMoNu5HcbFmEK7toNDJNH5d6q2iIjGCSSTTPlZvjW3/he2jldvjW3/he2nH+nL+IvBvbG0eNt475cNJOysDEq5g7i44MGXyrN4B3DGrG/nq+6KpnKzfGtv8AwvbRyu3xtb/wvbTa+m88XPi6pG30/pC8/wAmb1s1dRtZvja3/he2vLR/Kg67Tu1vHSRGt5rFZY1AAUNIYn8HcwLHeR5DnyVKs2r3jg57yt/8CL1a0xpdwc95W/8AgRerWmNZaFKdte7WfpJ+7XFNqU7a92s/ST92uKBtRRRQKJvGMPos/rbam9KJvGMPos/rbam9AVznt1dSrqrA84YAg437wa6UUEHkO36CLqk7KOQ7foIuqTsqdRQQeQ7foIuqTsrhe7IgWNmW3iJA3YhQ7+bOMcw5/mprWk3tT+o/7UCvZuyYGjBaCIkbiTAi6sczYxuyMH56k8h2/QRdUnZUm19zX/8AI/2FdaCDyHb9BF1SdlHIdv0EXVJ2VOooIQ2JB0EXVJ2VLjjCgBQABuAAwAPMAK2ooFXBf3nH9L/m1Nc0p4Ln+Zx/S9Y1d4nZtRMmnEhQeCvkOAN/OaCfRSmXacakhruMFd7BmiBA3c4J3c45/OK6W92shKx3CswAJCcWxAPMSBzDeProGVFQLeXX7nOrf/gIf9v+7668Q/SH7C0EqiohjbIzKd/N4C7zz7q6WjkqdRyQzDOMbgxA5qBdB4yk9Ei9bPTik8HjKT0SL1s9OKAooooOU9sjjEiqwznDqCMjmODUY7Dt+gi6pOyp1BoENns+FpnBgj0+QGBRpwdO86d+r2wphyHb9BF1SdldofdX/Uv+xqRQQeQ7foIuqTso5Dt+gi6pOyp1FBB5Dt+gi6pOyjkO36CLqk7KnUUEHkO36CLqk7KzyLB0MXVp2VNooMKuBgbgNwA81ZoooClO2vdrP0k/drim1Kdte7WfpJ+7XFA2ooooFE/jGH0af1ttTbNQr3ZKSOrlnVkVlBjdkOlypYHHPvVfqrlyGvS3HXv20DPNGaWchL0tx179tHIS9Lcde/bQM80ZpZyEvS3HXv20chL0tx179tAzzWrjII89LuQl6W469+2jkJeluOvftoJS2YAwGfd/bPNWe5B+m/2zUTkJeluOvfto5CXpbjr37aCX3IP03+2aO5B+m/2zUTkJeluOvfto5CXpbjr37aCX3IP03+2aO5f7b/bNROQl6W469+2jkNeluOvftoFmw9la7aIhyMBxk72GZDvQ/wBU7vlpguz1ljZHJwJtWQxDEowIyRg7yOcYqdY2axRrHHnSowMkk8+d5O8nND7PjJJMaEneSVBJNAs714+LkQMcSQC3PMSEBkIOTzt7IefzCuqcHog0rYy02sE5wQkgUMq/ojwFPzCpvJkXRp9gUcmRdGn2BQKm4LqwGqRiygqrKqKVBVV3YGOZfLnnPk3VztuBkSoqs7vpXRlj7ZC+sqfkJ3fMKc8mRdGn2BRyZF0afYFAp2XwUSCXjBJIx8Hc7ZHgRmMc/wAh8mOapB2YZMnUR4bbm3gYkJyg3aW+XfU7kyLok+wK7RQqowoAHmAwN/yUCSK2/pGTwn96xf1j0s9Nu5B+m/2zXC62MjycZqkV9AQmKRlygJYAgfKx+uufIa9Lcde/bQS+5B+m/wBs0dyD9N/tmonIS9Lcde/bRyEvS3HXv20EvuQfpv8AbNHcg/Tf7ZqJyEvS3HXv20chL0tx179tBNhgCkkEnOMljnm5v967ZpZyEvS3HXv20chL0tx179tAzzRmlnIS9Lcde/bRyEvS3HXv20DPNGaWchL0tx179tHIS9Lcde/bQM80ZpZyEvS3HXv20chL0tx179tAzzRmlnIS9Lcde/bRyEvS3HXv20DPNKdtH2az9JP3a4rfkJeluOvftrKbCQOjl5XMbalEkrMAxVkzg/2WI+egZUUU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data:image/jpeg;base64,/9j/4AAQSkZJRgABAQAAAQABAAD/2wCEAAkGBhQSDxUUDxQWFRUUFBoUFRUQFBgYFhYQFRUXFRUXFRYYJyYeGBkjGRgXHzAgJCcpLCwsFSAxNTAqNSYrLCkBCQoKDgwOGg8PGjUgHCQqKSwpKSw1KSwpKSkpKS8qLCksKSksKSwsLCksKSwpLCksKSksLCwsLCksKSwsKSkpKf/AABEIAJ0BQgMBIgACEQEDEQH/xAAcAAACAgMBAQAAAAAAAAAAAAAABQQGAQIDBwj/xABQEAACAQMBAgcIDgUMAgMBAAABAgMABBESBSEGExUxU5PRFBYiNUFRdLMjMjM0VFVhgYKRkrTS01JxlKGkByQlQmJkc3WjsbLw4eJDY3IX/8QAGQEBAQEBAQEAAAAAAAAAAAAAAAECBAMF/8QAJhEBAQABBQACAwABBQAAAAAAAAECAxESE1EhMRRBYSIEQlKRwf/aAAwDAQACEQMRAD8A9Z2jdzd0RwwtGuqKSRmljZ/c2iUABXTHuhPOeatdN18Ittxx72k58ZI9258Vi9z3fFoxq7lnxqJA1cZbYzjfjNL7ngk5kd0dV415WkUgkEvDJFGw8zrrwT5VA8oFBOE8+M91WmObPEPjPX1tJJcqAWubUA8xNu4B8u4mffUK14NSG14mXi9QeFgdTSDTE8bN7ZVxkIRgZ56lbe4N90yQnWUSNZVYJgMwlVVwCQQBuOfmoOwS7PNPbnG7dbSc/XVhVuiccfbZxnHc0mcc2ccdzZ3Upk4KTrKhgkVI1m4zTqkDacwDSSMhvY43Xf8Ap8+MitIuBciL4DLkIqEB5VDxpNPIUZx4Sg8ah3eVMbwaB5xF309v+yyfnUcRd9Pb/ssn51KjwVlaMLJcOzeDqYSzLkLbNEMaSMeykPny435NONibOaFWV3LgvqXLMxC6EBBLkne4dvpUGvc9309v+yyfnUdz3fT2/wCyyfnU0ooFfc9309v+yyfnUdz3fT2/7LJ+dTSigV9z3fT2/wCyyfnUdz3fTW/7NJ+dTSiggbDu2lt0kkxqYHVoBC5BKnAJJA3ec1PpVwX95x/S9Y1NaAooooCiiigKKKKBNc3U7XRhhaJAsKSkyxPISXeRcDS6YACfLz1skd2eae3Pk3W0nONxHu3PmuLau7puLxq7ji06va6uNnxqx5M0hk4HXEQSOGTjEaUySFmaHDm3lR2Yw4LBpeKfmJ1FifPQWRorsc89v+zSc/N01ZSO7IyJ7cj5LaT86kdpwbuWlcyyeCJlI1u7cascsEikx70T3NyMeWTf5c7rwZuVQqsqluIEauzzeCwjCldAIUgsC+o+FluY4oHDJdjnnt/2aTnPN/8ANW3EXfTQfssn51J7TgtOCheQalAXXqcsEW6aZBvwDhCF3jnXzHFco+CVyYyrXBB0vpCyzHEpiCrIWJBPsgLlTkA82aBxM1yuNVxbDUcDVbuMnzDM+8114i76aD9lk/OqBwl2BLOymIxghGj1SZ3aypJK4ZJF8EZRgObcwzXCPgzccfIz3BKPMr4DuMxiYyaCBjThMJuJBHPQNuJu+mg/ZZPzqwYbvp7f9lk/OpLfcFbpoyq3LbpPB9kkH83CuIwzbyZFd9RON+hd+6mR2JILW5TjC0k3G6XZm3a9QjAz7UAHmAxvNB1PdXwi25s+9pPa+f3bm3jf8ta67kEA3Nrk4IHc75IPNgcfvpdtDYVxM5fEAxFxcSOGOFaWKU8YMFdSCPAxqUnBIwMHOz+DMsUsbKI9KpGrLx0m7RrzgaMPnX5dPmwBQMYWuW9pc2zY59Nu5/2nrEcly3tbm1Pk8G3c7zvHNP8AJXLgrsSW2iCS6TpRVBR2bOgYzpZRpz5gTUG14EGKKLRJmZFRS750+xwzIgQJpIAeUtv348vNQNpEugMme3GBk5tpAABznPHc1bLDdke72/7NJ+dVbi4CzMmm4kV/Y54h4cpws6QY3jG4PE5I80nyUyPBucyseNwhkDeDJLloxcJIFIzhNMStENPOH30DJorsDJnt/wBmk/Ori9zcRywCSSF0mlMZ0QujAcVJICGMjDnQeTy1Ej4NSJLxpkd8HUUMkpDeFOXXQzaPCR41wRjwK3W1aOPZySHLJKFby7xaTjGfk5vmoLHiis0UCibxjD6LP622pvSibxjD6LP622pvQFFFIbrhQVmkjSF34pgrMHjUaiiybgxzjDD99WY2/ES5TH5p9RVe76n+DP1sP4qO+l/g0nWQ/irfVn4x24erDRVe76X+DSdZD+Kjvpf4NJ1kP4qdWfh24erDRVe76X+DSdZD+Kjvpf4NJ1kP4qdWfh24erDRVe76X+DSdZD+Kjvpf4M/Wxfip1Z+Hbh6sNFVrv0VZYknieISsVV2ZGUMMe30k6QdQGTuyRVlzWLLPtuWX5hVwX95x/S9Y1NaVcF/ecf0vWNTWooooooCiiigKKKKBPB4yk9Ei9bPTik8HjKT0SL1s9OKAoooNAUVX5eFREkiJA7iNzGWDxgFgATgMc48IVjvqf4NJ1sP4q3NPK/UYupjLtasNFV7vpf4NJ1kP4qO+l/g0nWQ/iq9WfiduHqw0VXu+l/g0nWQ/io76X+DSdZD+KnVn4duHqw0VXu+p/gz9bD+Kjvpf4NJ1kP4qdWfh24erDRVe76X+DSdZD+KsQcMFM8cU0TxGUHQ7MjIWVlUKxUnSSWAGec7ufGZcMp9xZqY36qxUUUVhsUp217tZ+kn7tcU2pTtr3az9JP3a4oG1FFFAom8Yw+iz+ttqxLcXD3EiQtCqxhPdY3ZiWUsd6uoxzeSszeMYfRZ/W21R77jIrh2jmtlEgTK3GrUCoK5GGG4/qoJPE3nS23US/mUq72bnjZZOOgzK4cjiJMAiNI93snmQH56k8qT/CLH63/HUGLhNO0kq8dZDinCZ1Nhsxo+R4X9vH0TWsbZfhnOSz/JzmglinWOVo2DRvIDEjoQUeNcHUzZzxnyc1dcVmNnmnDySwPojZALcknw3jYlsscD2PH0q638qQwySybkjRpGIGSERSxwPKcCu3TzvH/JwamnLl/j9OOKMUvseEySNCrQTRNO5RBIE5uJM4fKMRpKD9efJWmyuFsNxeyWiJIJIzICWC6SYWVX5jkb2GMgZ31rtxZ6cjPFGKUnhhF7IeKm4uNmTjcJod0mWBwvhahh28oGQDit7bhjaMyo0gSR2dVRskni5HizlRgZaNsAmnbidWXhnijFQLThbazPEsDNJxzmNSsb4VxEJvC1AEAoQQcH6qe9z1eyVLp2fapbT37SgRt6NZ3JKHepJaFTkcx3HFXHgJMz7Ls3clma1hLMxySxjXJJPOaq+0of6Xt/Qrk/6kNWX+T7xRY+iQ+qWuPVu9dujNp/1/6l8F/ecf0vWNTWlXBf3nH9L1jU1rxe4ooooCiiigKKKKBPB4yk9Ei9bPTik8HjKT0SL1s9ODQJFurmWadYWhVYZBGOMjd2OYo5CSVdQPb4xjyV14m86S26iX8yoUhlhnmMc9qolkEmmfUHU8VHHg4YbsIDzeWjlSf4RY/W/wCOg4JwYuQ0jcdB7JIZD7BJuLBRgeyfJUR45Y5zFK0bexCQGJGXndlIIZmz7UeautvwnnYv7NZDRI0e9m36QPCHhcxz+6s24eWdpZJIX9jWMC3ycAMzZbLHnzj5q6NPPLefPw5dXDDa+jB81FKuGPBy4uOI7mcKI3YyKZHj1qUIUZUHOG376hX3B3aMgnUXCqrhuJVTpMeJYmiGsJq9zEqknPOvnrour/HPNL4+1iFGKRnY20zNN/OI1jeROJ0hSUh41S4wU9uI9Q35BJB3VGs9lbVd5tcwjTjtMWtYzIIFnOXUBMb4ubUTk45qds8On+rLijFIYdg7QSVOLmiEXGTs4Y5yJJHaIkFckhSm4EDcaZ8FtnXaQkbQkWSXVuKYwFwPKAv9bURu3AirNXdLpbftLxVW2yS11coxyo2W7AeQMZHyR5jlEOf7I81XfueqjtqLF9d/5Qx/1JameUsXDCyvQNhSlrSBmOS0MZJPOSUUkn56n0u4Oe8rf/Ai9WtMa+e+kKU7a92s/ST92uKbUp217tZ+kn7tcUDaiiigUTeMYfRZ/W21RSbfuyfujic4ixx2jONB5tW/z1Km8Yw+iz+ttqnz7Oic5kjRjzZdFJx+sigXarH+6/6VZ1WP91/0qmcjQdDF1adlKdk7IhM13mGPdcAD2Jebua3OObzk/XQaAQm+Tufive0uridHPxtvjOn5+f5aZyWgZSrAEEEEEZBB3EEHnGKkQbOjQ5jjRCdxKIFJHPg4FdtFbmW02YuG93VnvEsuLEfcsQQOXChceGRp1ZG/Ondz1Mg4OwI4dIkVwXYMo3hpscafpaVz+oU60UaKcv4nBX24IWpkeQ28WuX3RtAy/hBt/wBJVO7nIGc1kcErUOri3j1pq0tp3gyMzvg/KzMf1scU/wBFGiryOBFDwWtkKlIUGhldML7V44xEhXzERqq/qApjxFTNFGj/ALinM4KXtWL+mLb0C69ZBTj+T7xRY+iQ+rWoO1E/pu29BuvWW9MeAgxsuzA8lrEPmCCsW7tybJHBf3nH9L1jU1pVwX95x/S9Y1NaiiiiigKKKKAooooE8HjKT0SL1s9OKTweMpPRIvWz04oKzZtbd03fH8Rq7oXHGlNWnuaDHtt+Of8AfU3VY/3X/SphNs2Jzl442PnZFJ+sitORoOhi6tOyghlrL+6/6VQLZYTfv3PxeO5kzxOnGeNk59PlxXTYOyISbjMMe66kA9iXmAT5KdQWEaZ4tFTPPoQLnHnwN9WXZLN1S21weu5rpZIpYkjiil4ndIJBPLCYhrx4JUMdYI3+TFRNm8FtoqIONvdWh3M2NZ4yPUJIVUkA5BBRsnehxV+CD/oo0D/oq8meKj7M4L3vcN1BeXKzSTKyxOC+I9cejBLeFjVv3ZpTsz+T/aEFvHHBeJHi4eWTQGIMbKgVckb8FWOnSFOvfvr0/SP+ijSP+im5xeePwV2m0kpN8FSSVXQRFg0cQeQsi6lIBKsg82VphsTg/fR3Kvc3QliFukbR+FvnVEDOowAMsGO/J8LyVc9I/wCisaB/0U5HFC4iqZtyL+f3f+TMf9SavQNFUfb6/wBIXn+St62arc90mEWrg57yt/8AAi9WtMaXcHPeVv8A4EXq1pjWHoKU7a92s/ST92uKbUp217tZ+kn7tcUDaiiigUTeMYfRZ/W21N6UTeMYfRZ/W21N6AqocJeD0YuDc8Q04cBJo4hmTUoxHKi5AO7wWGebSf6pzb6KFm7zzua2+Lb3qB+Ojua2+Lb3qB+OvQ8UYrXKs8Y887mtvi296gfjrDQWoGTs68AG8kwAAAc+Tr3V6JioG2Y8wtjG4aiGGQyr4Wk7xz4pypximC1tvi686gfjrPclt8XXnUf+9XqyhKRqrHUVGM4xnG7m3+Su+KcqcY8+7ktvi686j/3o7jtvi686gfjr0HFGKcqcY+fuSdqW+2Wu7KzuDCHISOQDfbPjWmCx05xn5CAa9p4HWzx7PtUlUo6QRqytzqwQAg48oNOMUVloq4L+84/pesamtKuC/vOP6XrGprQFFFFAUUUUBRRRQJ4PGUnokXrZ6cUng8ZSeiRetnpxQFBoooKXt/g7Glw05t3nSY+yLCNUiTAAB1UkZRlABHkIB8pqB3NbfFt71A/HXodGKsysZ4x553NbfFt71A/HR3NbfFt71A/HXoeKMVeVOMedtBajn2deD5TAAP8AnW/clt8XXnUD8dXHbMGqPGVwCCwZSQw5gNxHMSD9GpdshCAMckAAkDGSBvON9OVOMUPuS2+LrzqP/ejuS2+LrzqP/evQcUYpypxjz7uS2+LrzqB+OvN7fYe1re/uJbezuGhmE0Oh8b7aTVpG8nSVyGHyj5TX0TijFS3dZJELYkBS1hRhhlhjUg84ZUUEH5xU2iioopTtr3az9JP3a4ptSnbXu1n6Sfu1xQNqKKKBRN4xh9Fn9bbU3pRN4xh9Fn9bbV0utuaZWjWGaQoAWMSqQNQyBlmG+gZ0ru+E1tFI0ckyK641KScjIBGcc24g/PWnL7fBLn7Ef46r5afj7h+5bnTLIrrhY+YQxRnPh7jlDW8MZldrdmM8rjN5Nz3vxtOnT9/ZWe/G06dPrPZSNb1uMCPHNGxQuONCgFVKqcFWO8F1+uu+s+c/XXRNCWbyua/6nKfFxNe/G06dPrPZUPanCe1eIhZ0JGCF1surHOpYcwIyPnqNrPnP10az5z9dX8aep+VfE+z4VWiRqpuEJA3kljk+Xed9du/G06dPrPZSrWfOfro1nzn66fjT0/Kvhr342nTp+/so78bTp0/f2Uq1nzn66NZ85+un439Pyr4d2fCW2lcJFMjO2SFB3kLvbGefA30zrzLbUhkvreI5AEE86upIdJlMSqynyEZz+47sg3fgptFriwtp5MB5oI5G0jA1OgY4HkGTXNnhxrp08+c3Z4L+84/pesamtKuC/vOP6XrGprWHoKKKKAooooCiiigTweMpPRIvWz04pPB4yk9Ei9bPTigKKUy8IcSOiQTyGNgjGNF0hiivgFmGfBda15fb4Jc/Yj/HQbXHCm2jdkkmRWU4YEnIPPg48uCK078bTp0+s9lV+Izh5j3Lc4kmaRcCP2rBQM+HuO410jvWMhR0ljYKHxKAMoSVyNLHyiujHSxy2+XNnq5Y/wC34PO/G06dPrPZR342nTp9Z7KoHCfh0bVwIozMNEhYo59jkRkQBgPJmRcnyZFcW4dTEXpSOP8Amms4aVtTrG2CcDeMjm3Y+Wr0477bp3Z/fFeNq8JrZ0GidCQwONbqD5DkjG4Zz+tRUm34WWiqF7oU4AGSWJOPKSd9UrhDwqntbeFxEJJJSQUjZyoxE8vgnGo7lxvFcF/lFjyy8XKWSOOQ6CCGMvFYVNRBPuq4YgA4PmpdHGfdO7O/WL0DvxtOnT6z2Ud+Np06fWeyvPD/AClxCLjGhnA1BcHQDgoz5B1Y5kYAZyTgAHNbtw+Ku4eJsJLNGQrZc8U0CoRkgLq47mPmqdWPp3Z/8XoHfjadOn7+yu9lwit5n0QzIz4LaQd+kbiQDzgEj668+sOH8cs8MISZWmXKlwAAQJCQd+/HFNvGRvFG2btjdvg4a2sXuYnHtlm4z/jiMAjyhmBpdGbbyrNe77WPU6KibKujLBFIwAMkaOQOYFkDED5N9S653SKU7a92s/ST92uKbUp217tZ+kn7tcUDaiiigUTeMYfRZ/W21cnuJIbmYi3mkVxGQ0XFkeCpBB1spz81dZvGMPos/rbatOIaW5mBllQIIwqxsAPCUknm56Dfl1/gdz9UP5lRV4XZZ1Frc5jbSw0xbmKq4Hum/wAFlO7z1O5F/wDvuOsHZXBeC6BmYTTgu2pjxvOwUICd36KgfNVm37S7/oruLlri5R+JljVIZEJmCDLPJCwC6WbO5G/dUjuatzZGO7VBJI6tBI5EjahqSWEKRu8zt9dT1h3jPn/dmunDOY47Ryamnbl8lMyqgBkZUBYLlyANTEKoyfKSQAKoP/8AUV4qRhbkGKMyEM+Aw7pW3Uq2N4JJJPkKkU4sLraumSSeCOVDKEiikTS4/nBUSsFXIjWLwsnJ3ZFdLva94vdAXZiycWdMShGxKpmYEZxpIKjjdS5Azg+EaXWv6XHRk+5uxb8IpHltEEUZF0rvqE7eAId8gxo3kAjA3b8g4xvs/ctVebat9E3sNgJF49VT2IoEhaCNn0BV1LmRnGTnBXfT/YW0biW4uI7i3MSRPiGTDYlXUwzluc4AO4Y8Ly1cdX1nLRn6Se5qO5aZcRWOIrfYx1KZtGDG1rcf3K5/5w1aP5PvFFj6JD6paSbUi/pi29BuvWQU7/k+8UWPokPq1rm1Mt66tLHZL4L+84/pesamtKuC/vOP6XrGprXk9hRRRQFFFFAUUUUCeDxlJ6JF62enFJ4PGUnokXrZ6cUFfguZIZ7n+bTSLJMJFaLiyCvERIfbOpB1I3kqRy6/wO5+qH8yuNrbNLPc6ppVEcwRVjcKoXiIX5sfpMx+epfIv/33HWDsoIMfC7UWAtbk6HKN4MW5xjI90+UVBeVp7oycVJGohWMccEBLcYzHGlm8hFNY+CyLq0zTjUxdsS87nGTzfIPqqEbcx3MiK7uBbiQCRtXh65Bu8u8Abq9cLJd3lqS2bDuX9VBtaqw4a3ixRlrB5GMKPIyl09kaISOoj0NjG9efnwN3k6x8NJ5ZmSK0fRFdcS0g1OJEVp0YKdKhWzGpzlgNeDg179rn6a227wjEFwsSoz6Y5Jphxb7o0hLxlGAKnU/g+XzVEtOG2sRt3JKokSVsn+qtvxhk1eDnmVCBjJ43dzVJt+HN00UTLs6XVIzakZ3XQA8KDeY+fMpyCN3Fsd4FbLw5uCcHZ8wxam4O998iqxMS+BvOpQuTg5Ybqx2f1qaX8TODG1heW/G8UYvDZCknPlMHUNw3HIxupt3NVel4YXS5aSzYARSnQomdjPFcCFQrhMaGQ6xkc2/yVm14V3TsmbV41dbdtGiQuOMmeKdWYqF8EKp8hAYeQ5Gpqs3Rpy2x4zIJTGpkUaVfSNQU84B8nOfrNVvbEOL66/yhj/qS12i4dXLRq/J0uSx1DU40qvEk4zHlmBlK6cAZibBI31225D/SF58mx29ZNUupvFmnYuvBz3lb/wCBF6taY0u4Oe8rf/Ai9WtMa5XYKU7a92s/ST92uKbUp217tZ+kn7tcUDaiiigUTeMYfRZ/W21b3ewQ8jSCWaMsAGEUmkHSMA4wd++tJvGMPos/rbam9An73P7zddd/4pfs/ZTPJcK1zc4imCL7MB4Jghffu373arRVO2yJbe7du6lgguCGDOkZVbhY1Qo7vzBkQFflVh5skp5Z7DEcnGGSWRtJQcdJqAUsrHAwOcqv1VP4uqbys3xtb/wvbRyu3xtb/wAL21va+s7zxcuKFHFCqbyu3xtb/wAL20crt8bW/wDC9tNr6m88XLiqOLqm8rt8bW/8L20crt8bW/8AC9tNr6bzxcuLo4qqbyu3xtb/AML20crt8bW/8L202vq7zxI2rFnbdsP7hdesgplwCXGyrIea1iH1RgV48/8AKk8G3wbuRJoIeMthLEqj2KUoxk8Dc2GVebyZr2LgI2dl2ZHN3NF/wFYbSOC/vOP6XrGprSrgv7zj+l6xqa0BRRRQFFFFAUUUUCeDxlJ6JF62enFJ4PGUnokXrZ6cUCibg6pkd1lnjMjBmEUulSwVUzjG46VX6qx3uf3m667/AMU4rBoKxsnZTSGbVc3PgTvGuJv6qhSPJ8tNLHYixSNJrkdmUJmaTVhFJYAc2N5NV7aHG211IDdrBDO5ljaRItPGYAkjZ35m3ah5wT+ia05Wb42t/wCF7a1Izclz0VqIgObd+r5Tk1TuWG+Nrf8Ahe2jldvja3/he2rtfU3nhftjbm09UhskEgS7mhaPix4MUawyxHJ3nUglXPnmX9GtF23tYMoNu5HcbFmEK7toNDJNH5d6q2iIjGCSSTTPlZvjW3/he2jldvjW3/he2nH+nL+IvBvbG0eNt475cNJOysDEq5g7i44MGXyrN4B3DGrG/nq+6KpnKzfGtv8AwvbRyu3xtb/wvbTa+m88XPi6pG30/pC8/wAmb1s1dRtZvja3/he2vLR/Kg67Tu1vHSRGt5rFZY1AAUNIYn8HcwLHeR5DnyVKs2r3jg57yt/8CL1a0xpdwc95W/8AgRerWmNZaFKdte7WfpJ+7XFNqU7a92s/ST92uKBtRRRQKJvGMPos/rbam9KJvGMPos/rbam9AVznt1dSrqrA84YAg437wa6UUEHkO36CLqk7KOQ7foIuqTsqdRQQeQ7foIuqTsrhe7IgWNmW3iJA3YhQ7+bOMcw5/mprWk3tT+o/7UCvZuyYGjBaCIkbiTAi6sczYxuyMH56k8h2/QRdUnZUm19zX/8AI/2FdaCDyHb9BF1SdlHIdv0EXVJ2VOooIQ2JB0EXVJ2VLjjCgBQABuAAwAPMAK2ooFXBf3nH9L/m1Nc0p4Ln+Zx/S9Y1d4nZtRMmnEhQeCvkOAN/OaCfRSmXacakhruMFd7BmiBA3c4J3c45/OK6W92shKx3CswAJCcWxAPMSBzDeProGVFQLeXX7nOrf/gIf9v+7668Q/SH7C0EqiohjbIzKd/N4C7zz7q6WjkqdRyQzDOMbgxA5qBdB4yk9Ei9bPTik8HjKT0SL1s9OKAooooOU9sjjEiqwznDqCMjmODUY7Dt+gi6pOyp1BoENns+FpnBgj0+QGBRpwdO86d+r2wphyHb9BF1SdldofdX/Uv+xqRQQeQ7foIuqTso5Dt+gi6pOyp1FBB5Dt+gi6pOyjkO36CLqk7KnUUEHkO36CLqk7KzyLB0MXVp2VNooMKuBgbgNwA81ZoooClO2vdrP0k/drim1Kdte7WfpJ+7XFA2ooooFE/jGH0af1ttTbNQr3ZKSOrlnVkVlBjdkOlypYHHPvVfqrlyGvS3HXv20DPNGaWchL0tx179tHIS9Lcde/bQM80ZpZyEvS3HXv20chL0tx179tAzzWrjII89LuQl6W469+2jkJeluOvftoJS2YAwGfd/bPNWe5B+m/2zUTkJeluOvfto5CXpbjr37aCX3IP03+2aO5B+m/2zUTkJeluOvfto5CXpbjr37aCX3IP03+2aO5f7b/bNROQl6W469+2jkNeluOvftoFmw9la7aIhyMBxk72GZDvQ/wBU7vlpguz1ljZHJwJtWQxDEowIyRg7yOcYqdY2axRrHHnSowMkk8+d5O8nND7PjJJMaEneSVBJNAs714+LkQMcSQC3PMSEBkIOTzt7IefzCuqcHog0rYy02sE5wQkgUMq/ojwFPzCpvJkXRp9gUcmRdGn2BQKm4LqwGqRiygqrKqKVBVV3YGOZfLnnPk3VztuBkSoqs7vpXRlj7ZC+sqfkJ3fMKc8mRdGn2BRyZF0afYFAp2XwUSCXjBJIx8Hc7ZHgRmMc/wAh8mOapB2YZMnUR4bbm3gYkJyg3aW+XfU7kyLok+wK7RQqowoAHmAwN/yUCSK2/pGTwn96xf1j0s9Nu5B+m/2zXC62MjycZqkV9AQmKRlygJYAgfKx+uufIa9Lcde/bQS+5B+m/wBs0dyD9N/tmonIS9Lcde/bRyEvS3HXv20EvuQfpv8AbNHcg/Tf7ZqJyEvS3HXv20chL0tx179tBNhgCkkEnOMljnm5v967ZpZyEvS3HXv20chL0tx179tAzzRmlnIS9Lcde/bRyEvS3HXv20DPNGaWchL0tx179tHIS9Lcde/bQM80ZpZyEvS3HXv20chL0tx179tAzzRmlnIS9Lcde/bRyEvS3HXv20DPNKdtH2az9JP3a4rfkJeluOvftrKbCQOjl5XMbalEkrMAxVkzg/2WI+egZUUU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http://www.estylesoft.ru/images/Proxorov_item/j2ee_art_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5" y="775182"/>
            <a:ext cx="4447703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estylesoft.ru/images/Proxorov_item/j2ee_art_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" y="3099283"/>
            <a:ext cx="47625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estylesoft.com/pictures/j2ee_art_08.5120B8F3DAB94D1D811A392410602F9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30" y="752734"/>
            <a:ext cx="4457970" cy="23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mediaban.ru/magazine/depot/01_10/web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74" y="5970946"/>
            <a:ext cx="4286250" cy="9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59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Технология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7226" y="1196752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EJB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– это компонентная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архитектура, предназначенная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для разработки и развертывания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распределенных бизнес-приложений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основанных на компонентах.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Приложения, созданные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с помощью архитектуры EJB, являются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масштабируемыми, ориентированными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на транзакции и безопасными при работе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 многопользовательском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режиме.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Эти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приложения, однажды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написанные, могут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затем быть развернуты на любой серверной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платформе, поддерживающей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спецификацию </a:t>
            </a: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EJB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Enterprise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Beans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это стандартная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модель серверных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компонентов для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мониторов компонентных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транзакций.</a:t>
            </a:r>
          </a:p>
        </p:txBody>
      </p:sp>
    </p:spTree>
    <p:extLst>
      <p:ext uri="{BB962C8B-B14F-4D97-AF65-F5344CB8AC3E}">
        <p14:creationId xmlns:p14="http://schemas.microsoft.com/office/powerpoint/2010/main" val="496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59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Технология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686" y="764704"/>
            <a:ext cx="79928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i="1" dirty="0">
                <a:solidFill>
                  <a:srgbClr val="C00000"/>
                </a:solidFill>
              </a:rPr>
              <a:t>Enterprise Bean</a:t>
            </a:r>
            <a:r>
              <a:rPr lang="en-US" sz="2200" dirty="0">
                <a:solidFill>
                  <a:srgbClr val="C00000"/>
                </a:solidFill>
              </a:rPr>
              <a:t>-</a:t>
            </a:r>
            <a:r>
              <a:rPr lang="ru-RU" sz="2200" dirty="0">
                <a:solidFill>
                  <a:srgbClr val="C00000"/>
                </a:solidFill>
              </a:rPr>
              <a:t>компоненты </a:t>
            </a:r>
            <a:r>
              <a:rPr lang="ru-RU" sz="2200" dirty="0"/>
              <a:t>являются </a:t>
            </a:r>
            <a:r>
              <a:rPr lang="en-US" sz="2200" i="1" dirty="0">
                <a:solidFill>
                  <a:srgbClr val="C00000"/>
                </a:solidFill>
              </a:rPr>
              <a:t>Java 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i="1" dirty="0">
                <a:solidFill>
                  <a:srgbClr val="C00000"/>
                </a:solidFill>
              </a:rPr>
              <a:t>J2EE</a:t>
            </a:r>
            <a:r>
              <a:rPr lang="en-US" sz="2200" dirty="0">
                <a:solidFill>
                  <a:srgbClr val="C00000"/>
                </a:solidFill>
              </a:rPr>
              <a:t>) </a:t>
            </a:r>
            <a:r>
              <a:rPr lang="ru-RU" sz="2200" dirty="0" smtClean="0">
                <a:solidFill>
                  <a:srgbClr val="C00000"/>
                </a:solidFill>
              </a:rPr>
              <a:t> объектами</a:t>
            </a:r>
            <a:r>
              <a:rPr lang="ru-RU" sz="2200" dirty="0" smtClean="0"/>
              <a:t>, реализующими </a:t>
            </a:r>
            <a:r>
              <a:rPr lang="ru-RU" sz="2200" dirty="0"/>
              <a:t>технологию </a:t>
            </a:r>
            <a:r>
              <a:rPr lang="ru-RU" sz="2200" i="1" dirty="0" err="1"/>
              <a:t>Enterprise</a:t>
            </a:r>
            <a:r>
              <a:rPr lang="ru-RU" sz="2200" i="1" dirty="0"/>
              <a:t> </a:t>
            </a:r>
            <a:r>
              <a:rPr lang="ru-RU" sz="2200" i="1" dirty="0" err="1"/>
              <a:t>Java</a:t>
            </a:r>
            <a:r>
              <a:rPr lang="ru-RU" sz="2200" i="1" dirty="0"/>
              <a:t> </a:t>
            </a:r>
            <a:r>
              <a:rPr lang="ru-RU" sz="2200" i="1" dirty="0" err="1"/>
              <a:t>Beans</a:t>
            </a:r>
            <a:r>
              <a:rPr lang="ru-RU" sz="2200" i="1" dirty="0"/>
              <a:t> </a:t>
            </a:r>
            <a:r>
              <a:rPr lang="ru-RU" sz="2200" dirty="0"/>
              <a:t>(</a:t>
            </a:r>
            <a:r>
              <a:rPr lang="ru-RU" sz="2200" i="1" dirty="0"/>
              <a:t>EJB</a:t>
            </a:r>
            <a:r>
              <a:rPr lang="ru-RU" sz="2200" dirty="0"/>
              <a:t>). </a:t>
            </a:r>
            <a:endParaRPr lang="ru-RU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Каждый такой компонент </a:t>
            </a:r>
            <a:r>
              <a:rPr lang="ru-RU" sz="2200" dirty="0"/>
              <a:t>выполняется под управлением сервера приложений, </a:t>
            </a:r>
            <a:r>
              <a:rPr lang="ru-RU" sz="2200" dirty="0" smtClean="0"/>
              <a:t>который должен </a:t>
            </a:r>
            <a:r>
              <a:rPr lang="ru-RU" sz="2200" dirty="0"/>
              <a:t>соответствовать </a:t>
            </a:r>
            <a:r>
              <a:rPr lang="ru-RU" sz="2200" dirty="0" smtClean="0"/>
              <a:t>спецификации </a:t>
            </a:r>
            <a:r>
              <a:rPr lang="ru-RU" sz="2200" i="1" dirty="0" smtClean="0"/>
              <a:t>EJB</a:t>
            </a:r>
            <a:r>
              <a:rPr lang="ru-RU" sz="2200" dirty="0" smtClean="0"/>
              <a:t>-контейнера, т.е</a:t>
            </a:r>
            <a:r>
              <a:rPr lang="ru-RU" sz="2200" dirty="0"/>
              <a:t>. поддерживать соответствующий </a:t>
            </a:r>
            <a:r>
              <a:rPr lang="ru-RU" sz="2200" i="1" dirty="0"/>
              <a:t>API </a:t>
            </a:r>
            <a:r>
              <a:rPr lang="ru-RU" sz="2200" dirty="0"/>
              <a:t>— </a:t>
            </a:r>
            <a:r>
              <a:rPr lang="ru-RU" sz="2200" i="1" dirty="0">
                <a:solidFill>
                  <a:srgbClr val="C00000"/>
                </a:solidFill>
              </a:rPr>
              <a:t>EJB </a:t>
            </a:r>
            <a:r>
              <a:rPr lang="ru-RU" sz="2200" i="1" dirty="0" err="1">
                <a:solidFill>
                  <a:srgbClr val="C00000"/>
                </a:solidFill>
              </a:rPr>
              <a:t>Container</a:t>
            </a:r>
            <a:r>
              <a:rPr lang="ru-RU" sz="2200" i="1" dirty="0">
                <a:solidFill>
                  <a:srgbClr val="C00000"/>
                </a:solidFill>
              </a:rPr>
              <a:t> API </a:t>
            </a:r>
            <a:r>
              <a:rPr lang="ru-RU" sz="2200" dirty="0" smtClean="0"/>
              <a:t>(</a:t>
            </a:r>
            <a:r>
              <a:rPr lang="ru-RU" sz="2200" dirty="0" smtClean="0">
                <a:solidFill>
                  <a:srgbClr val="0000CC"/>
                </a:solidFill>
              </a:rPr>
              <a:t>сервер </a:t>
            </a:r>
            <a:r>
              <a:rPr lang="ru-RU" sz="2200" dirty="0">
                <a:solidFill>
                  <a:srgbClr val="0000CC"/>
                </a:solidFill>
              </a:rPr>
              <a:t>приложений в таком случае называют </a:t>
            </a:r>
            <a:r>
              <a:rPr lang="ru-RU" sz="2200" i="1" dirty="0">
                <a:solidFill>
                  <a:srgbClr val="0000CC"/>
                </a:solidFill>
              </a:rPr>
              <a:t>EJB</a:t>
            </a:r>
            <a:r>
              <a:rPr lang="ru-RU" sz="2200" dirty="0">
                <a:solidFill>
                  <a:srgbClr val="0000CC"/>
                </a:solidFill>
              </a:rPr>
              <a:t>-контейнером</a:t>
            </a:r>
            <a:r>
              <a:rPr lang="ru-RU" sz="2200" dirty="0" smtClean="0"/>
              <a:t>).</a:t>
            </a:r>
          </a:p>
        </p:txBody>
      </p:sp>
      <p:pic>
        <p:nvPicPr>
          <p:cNvPr id="4" name="Picture 18" descr="http://www.mediaban.ru/magazine/depot/01_10/web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400600" cy="27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2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59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Технология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686" y="1052736"/>
            <a:ext cx="799288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i="1" dirty="0" smtClean="0">
                <a:solidFill>
                  <a:srgbClr val="C00000"/>
                </a:solidFill>
              </a:rPr>
              <a:t>EJB</a:t>
            </a:r>
            <a:r>
              <a:rPr lang="ru-RU" sz="2200" dirty="0" smtClean="0">
                <a:solidFill>
                  <a:srgbClr val="C00000"/>
                </a:solidFill>
              </a:rPr>
              <a:t>- контейнер </a:t>
            </a:r>
            <a:r>
              <a:rPr lang="ru-RU" sz="2200" dirty="0"/>
              <a:t>предоставляет компонентам (</a:t>
            </a:r>
            <a:r>
              <a:rPr lang="ru-RU" sz="2200" i="1" dirty="0" err="1"/>
              <a:t>Enterprise</a:t>
            </a:r>
            <a:r>
              <a:rPr lang="ru-RU" sz="2200" i="1" dirty="0"/>
              <a:t> </a:t>
            </a:r>
            <a:r>
              <a:rPr lang="ru-RU" sz="2200" i="1" dirty="0" err="1"/>
              <a:t>Beans</a:t>
            </a:r>
            <a:r>
              <a:rPr lang="ru-RU" sz="2200" dirty="0"/>
              <a:t>) </a:t>
            </a:r>
            <a:r>
              <a:rPr lang="ru-RU" sz="2200" dirty="0" smtClean="0"/>
              <a:t>сервисы системного </a:t>
            </a:r>
            <a:r>
              <a:rPr lang="ru-RU" sz="2200" dirty="0"/>
              <a:t>уровня (например, </a:t>
            </a:r>
            <a:r>
              <a:rPr lang="ru-RU" sz="2200" dirty="0" err="1"/>
              <a:t>многопоточность</a:t>
            </a:r>
            <a:r>
              <a:rPr lang="ru-RU" sz="2200" dirty="0"/>
              <a:t>, механизм транзакций</a:t>
            </a:r>
            <a:r>
              <a:rPr lang="ru-RU" sz="2200" dirty="0" smtClean="0"/>
              <a:t>), оставаясь </a:t>
            </a:r>
            <a:r>
              <a:rPr lang="ru-RU" sz="2200" dirty="0"/>
              <a:t>при этом прозрачным для разработчика приложений. </a:t>
            </a:r>
            <a:endParaRPr lang="ru-RU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Эти системные </a:t>
            </a:r>
            <a:r>
              <a:rPr lang="ru-RU" sz="2200" dirty="0"/>
              <a:t>сервисы позволяют разработчику быстро создавать </a:t>
            </a:r>
            <a:r>
              <a:rPr lang="ru-RU" sz="2200" dirty="0" smtClean="0"/>
              <a:t>и разворачивать </a:t>
            </a:r>
            <a:r>
              <a:rPr lang="ru-RU" sz="2200" i="1" dirty="0" err="1">
                <a:solidFill>
                  <a:srgbClr val="C00000"/>
                </a:solidFill>
              </a:rPr>
              <a:t>Enterprise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i="1" dirty="0" err="1">
                <a:solidFill>
                  <a:srgbClr val="C00000"/>
                </a:solidFill>
              </a:rPr>
              <a:t>Bean</a:t>
            </a:r>
            <a:r>
              <a:rPr lang="ru-RU" sz="2200" dirty="0">
                <a:solidFill>
                  <a:srgbClr val="C00000"/>
                </a:solidFill>
              </a:rPr>
              <a:t>-компоненты</a:t>
            </a:r>
            <a:r>
              <a:rPr lang="ru-RU" sz="2200" dirty="0"/>
              <a:t>: контейнер как </a:t>
            </a:r>
            <a:r>
              <a:rPr lang="ru-RU" sz="2200" dirty="0" smtClean="0"/>
              <a:t>бы «закрывает</a:t>
            </a:r>
            <a:r>
              <a:rPr lang="ru-RU" sz="2200" dirty="0"/>
              <a:t>» от разработчика </a:t>
            </a:r>
            <a:r>
              <a:rPr lang="ru-RU" sz="2200" i="1" dirty="0"/>
              <a:t>EJB </a:t>
            </a:r>
            <a:r>
              <a:rPr lang="ru-RU" sz="2200" dirty="0"/>
              <a:t>все сложности системного </a:t>
            </a:r>
            <a:r>
              <a:rPr lang="ru-RU" sz="2200" dirty="0" smtClean="0"/>
              <a:t>характера (например</a:t>
            </a:r>
            <a:r>
              <a:rPr lang="ru-RU" sz="2200" dirty="0"/>
              <a:t>, </a:t>
            </a:r>
            <a:r>
              <a:rPr lang="ru-RU" sz="2200" dirty="0" err="1" smtClean="0"/>
              <a:t>многопоточность</a:t>
            </a:r>
            <a:r>
              <a:rPr lang="ru-RU" sz="2200" dirty="0" smtClean="0"/>
              <a:t> </a:t>
            </a:r>
            <a:r>
              <a:rPr lang="ru-RU" sz="2200" dirty="0"/>
              <a:t>или </a:t>
            </a:r>
            <a:r>
              <a:rPr lang="ru-RU" sz="2200" dirty="0" smtClean="0"/>
              <a:t>механизм транзакций</a:t>
            </a:r>
            <a:r>
              <a:rPr lang="ru-RU" sz="2200" dirty="0"/>
              <a:t>), позволяя ему сосредоточиться исключительно на </a:t>
            </a:r>
            <a:r>
              <a:rPr lang="ru-RU" sz="2200" dirty="0" smtClean="0"/>
              <a:t>бизнес-логике </a:t>
            </a:r>
            <a:r>
              <a:rPr lang="ru-RU" sz="2200" dirty="0"/>
              <a:t>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4597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59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Технология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pic>
        <p:nvPicPr>
          <p:cNvPr id="10242" name="Picture 2" descr="http://www.cs.cmu.edu/%7Eyhase/tech/iStudy_files/image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2089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8671" y="59150"/>
            <a:ext cx="59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Технология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pic>
        <p:nvPicPr>
          <p:cNvPr id="9218" name="Picture 2" descr="http://www.cs.cmu.edu/%7Eyhase/tech/iStudy_files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8337655" cy="43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15816" y="724054"/>
            <a:ext cx="2528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Компоненты J2EE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365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340768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EJB является одним из важнейших компонентов в рамках J2EE. </a:t>
            </a:r>
            <a:endParaRPr lang="ru-RU" sz="2200" dirty="0" smtClean="0"/>
          </a:p>
          <a:p>
            <a:r>
              <a:rPr lang="ru-RU" sz="2200" dirty="0" smtClean="0"/>
              <a:t>Есть </a:t>
            </a:r>
            <a:r>
              <a:rPr lang="ru-RU" sz="2200" dirty="0"/>
              <a:t>четыре различных контейнеров в этих рамках : </a:t>
            </a:r>
            <a:endParaRPr lang="ru-RU" sz="2200" dirty="0" smtClean="0"/>
          </a:p>
          <a:p>
            <a:pPr marL="1257300" lvl="2" indent="-342900">
              <a:buFont typeface="Wingdings" pitchFamily="2" charset="2"/>
              <a:buChar char="q"/>
            </a:pPr>
            <a:r>
              <a:rPr lang="ru-RU" sz="2200" dirty="0" smtClean="0">
                <a:solidFill>
                  <a:srgbClr val="C00000"/>
                </a:solidFill>
              </a:rPr>
              <a:t>апплеты 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endParaRPr lang="ru-RU" sz="2200" dirty="0" smtClean="0">
              <a:solidFill>
                <a:srgbClr val="C00000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ru-RU" sz="2200" dirty="0" smtClean="0">
                <a:solidFill>
                  <a:srgbClr val="C00000"/>
                </a:solidFill>
              </a:rPr>
              <a:t>клиентское </a:t>
            </a:r>
            <a:r>
              <a:rPr lang="ru-RU" sz="2200" dirty="0">
                <a:solidFill>
                  <a:srgbClr val="C00000"/>
                </a:solidFill>
              </a:rPr>
              <a:t>приложение , </a:t>
            </a:r>
            <a:endParaRPr lang="ru-RU" sz="2200" dirty="0" smtClean="0">
              <a:solidFill>
                <a:srgbClr val="C00000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ru-RU" sz="2200" dirty="0" smtClean="0">
                <a:solidFill>
                  <a:srgbClr val="C00000"/>
                </a:solidFill>
              </a:rPr>
              <a:t>веб- </a:t>
            </a:r>
            <a:r>
              <a:rPr lang="ru-RU" sz="2200" dirty="0">
                <a:solidFill>
                  <a:srgbClr val="C00000"/>
                </a:solidFill>
              </a:rPr>
              <a:t>контейнеры</a:t>
            </a:r>
            <a:endParaRPr lang="ru-RU" sz="2200" dirty="0" smtClean="0">
              <a:solidFill>
                <a:srgbClr val="C00000"/>
              </a:solidFill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ru-RU" sz="2200" dirty="0" smtClean="0">
                <a:solidFill>
                  <a:srgbClr val="C00000"/>
                </a:solidFill>
              </a:rPr>
              <a:t>EJB контейнеры</a:t>
            </a:r>
            <a:r>
              <a:rPr lang="ru-RU" sz="2200" dirty="0" smtClean="0"/>
              <a:t>. 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Апплет-контейнер</a:t>
            </a:r>
            <a:r>
              <a:rPr lang="ru-RU" sz="2200" dirty="0" smtClean="0"/>
              <a:t> </a:t>
            </a:r>
            <a:r>
              <a:rPr lang="ru-RU" sz="2200" dirty="0"/>
              <a:t>представляет функциональность веб- </a:t>
            </a:r>
            <a:r>
              <a:rPr lang="ru-RU" sz="2200" dirty="0" smtClean="0"/>
              <a:t>браузера </a:t>
            </a:r>
            <a:r>
              <a:rPr lang="ru-RU" sz="2200" dirty="0"/>
              <a:t>и подключается к веб- </a:t>
            </a:r>
            <a:r>
              <a:rPr lang="ru-RU" sz="2200" dirty="0" smtClean="0"/>
              <a:t>контейнеру </a:t>
            </a:r>
            <a:r>
              <a:rPr lang="ru-RU" sz="2200" dirty="0"/>
              <a:t>через протокол передачи гипертекста (HTTP) </a:t>
            </a:r>
            <a:r>
              <a:rPr lang="ru-RU" sz="2200" dirty="0" smtClean="0"/>
              <a:t>или </a:t>
            </a:r>
            <a:r>
              <a:rPr lang="ru-RU" sz="2200" dirty="0" err="1"/>
              <a:t>Secure</a:t>
            </a:r>
            <a:r>
              <a:rPr lang="ru-RU" sz="2200" dirty="0"/>
              <a:t> </a:t>
            </a:r>
            <a:r>
              <a:rPr lang="ru-RU" sz="2200" dirty="0" err="1"/>
              <a:t>Sockets</a:t>
            </a:r>
            <a:r>
              <a:rPr lang="ru-RU" sz="2200" dirty="0"/>
              <a:t> </a:t>
            </a:r>
            <a:r>
              <a:rPr lang="ru-RU" sz="2200" dirty="0" err="1"/>
              <a:t>Layer</a:t>
            </a:r>
            <a:r>
              <a:rPr lang="ru-RU" sz="2200" dirty="0"/>
              <a:t> (SSL) </a:t>
            </a:r>
            <a:r>
              <a:rPr lang="ru-RU" sz="2200" dirty="0" smtClean="0"/>
              <a:t>коммуникационные </a:t>
            </a:r>
            <a:r>
              <a:rPr lang="ru-RU" sz="2200" dirty="0"/>
              <a:t>протоколы . </a:t>
            </a:r>
            <a:endParaRPr lang="ru-RU" sz="22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568671" y="59150"/>
            <a:ext cx="59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Технология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724054"/>
            <a:ext cx="2528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Компоненты J2EE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40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1144084"/>
            <a:ext cx="50352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Технологія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CORBA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Технологія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SOAP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Технології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 / DCOM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і 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NET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Технологія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JINI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2109"/>
            <a:ext cx="576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err="1" smtClean="0">
                <a:latin typeface="Arial" pitchFamily="34" charset="0"/>
                <a:cs typeface="Arial" pitchFamily="34" charset="0"/>
              </a:rPr>
              <a:t>Кросплатформні</a:t>
            </a:r>
            <a:r>
              <a:rPr lang="uk-UA" sz="3200" b="1" dirty="0" smtClean="0">
                <a:latin typeface="Arial" pitchFamily="34" charset="0"/>
                <a:cs typeface="Arial" pitchFamily="34" charset="0"/>
              </a:rPr>
              <a:t> технології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340768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C00000"/>
                </a:solidFill>
              </a:rPr>
              <a:t>Контейнер приложения клиента </a:t>
            </a:r>
            <a:r>
              <a:rPr lang="ru-RU" sz="2200" dirty="0" smtClean="0"/>
              <a:t>представляет </a:t>
            </a:r>
            <a:r>
              <a:rPr lang="ru-RU" sz="2200" dirty="0"/>
              <a:t>прикладные программы </a:t>
            </a:r>
            <a:r>
              <a:rPr lang="ru-RU" sz="2200" dirty="0" err="1"/>
              <a:t>Java</a:t>
            </a:r>
            <a:r>
              <a:rPr lang="ru-RU" sz="2200" dirty="0"/>
              <a:t> . </a:t>
            </a:r>
            <a:r>
              <a:rPr lang="ru-RU" sz="2200" dirty="0" smtClean="0"/>
              <a:t>Этот </a:t>
            </a:r>
            <a:r>
              <a:rPr lang="ru-RU" sz="2200" dirty="0"/>
              <a:t>контейнер также подключается к </a:t>
            </a:r>
            <a:r>
              <a:rPr lang="ru-RU" sz="2200" dirty="0" smtClean="0"/>
              <a:t>веб-браузеру </a:t>
            </a:r>
            <a:r>
              <a:rPr lang="ru-RU" sz="2200" dirty="0"/>
              <a:t>через </a:t>
            </a:r>
            <a:r>
              <a:rPr lang="ru-RU" sz="2200" dirty="0">
                <a:solidFill>
                  <a:srgbClr val="0000CC"/>
                </a:solidFill>
              </a:rPr>
              <a:t>HTTP</a:t>
            </a:r>
            <a:r>
              <a:rPr lang="ru-RU" sz="2200" dirty="0"/>
              <a:t> или протоколов </a:t>
            </a:r>
            <a:r>
              <a:rPr lang="ru-RU" sz="2200" dirty="0">
                <a:solidFill>
                  <a:srgbClr val="0000CC"/>
                </a:solidFill>
              </a:rPr>
              <a:t>SSL</a:t>
            </a:r>
            <a:r>
              <a:rPr lang="ru-RU" sz="2200" dirty="0"/>
              <a:t> связи. </a:t>
            </a:r>
            <a:endParaRPr lang="ru-RU" sz="2200" dirty="0" smtClean="0"/>
          </a:p>
          <a:p>
            <a:r>
              <a:rPr lang="ru-RU" sz="2200" dirty="0" smtClean="0"/>
              <a:t>Кроме </a:t>
            </a:r>
            <a:r>
              <a:rPr lang="ru-RU" sz="2200" dirty="0"/>
              <a:t>того, он может подключиться к EJB </a:t>
            </a:r>
            <a:r>
              <a:rPr lang="ru-RU" sz="2200" dirty="0" smtClean="0"/>
              <a:t>контейнеру </a:t>
            </a:r>
            <a:r>
              <a:rPr lang="ru-RU" sz="2200" dirty="0"/>
              <a:t>через </a:t>
            </a:r>
            <a:r>
              <a:rPr lang="ru-RU" sz="2200" dirty="0" err="1">
                <a:solidFill>
                  <a:srgbClr val="0000CC"/>
                </a:solidFill>
              </a:rPr>
              <a:t>Remote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Method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Invocation</a:t>
            </a:r>
            <a:r>
              <a:rPr lang="ru-RU" sz="2200" dirty="0">
                <a:solidFill>
                  <a:srgbClr val="0000CC"/>
                </a:solidFill>
              </a:rPr>
              <a:t> ( RMI ) </a:t>
            </a:r>
            <a:r>
              <a:rPr lang="ru-RU" sz="2200" dirty="0"/>
              <a:t>или интернет- протокол </a:t>
            </a:r>
            <a:r>
              <a:rPr lang="ru-RU" sz="2200" dirty="0" err="1">
                <a:solidFill>
                  <a:srgbClr val="0000CC"/>
                </a:solidFill>
              </a:rPr>
              <a:t>Inter</a:t>
            </a:r>
            <a:r>
              <a:rPr lang="ru-RU" sz="2200" dirty="0">
                <a:solidFill>
                  <a:srgbClr val="0000CC"/>
                </a:solidFill>
              </a:rPr>
              <a:t>-ORB </a:t>
            </a:r>
            <a:r>
              <a:rPr lang="ru-RU" sz="2200" dirty="0" smtClean="0"/>
              <a:t>механизм .</a:t>
            </a:r>
          </a:p>
          <a:p>
            <a:r>
              <a:rPr lang="ru-RU" sz="2200" dirty="0" smtClean="0"/>
              <a:t> </a:t>
            </a:r>
            <a:r>
              <a:rPr lang="ru-RU" sz="2200" b="1" dirty="0">
                <a:solidFill>
                  <a:srgbClr val="C00000"/>
                </a:solidFill>
              </a:rPr>
              <a:t>Веб -контейнер </a:t>
            </a:r>
            <a:r>
              <a:rPr lang="ru-RU" sz="2200" dirty="0"/>
              <a:t>может подключаться к EJB контейнера с помощью механизма </a:t>
            </a:r>
            <a:r>
              <a:rPr lang="ru-RU" sz="2200" dirty="0" smtClean="0"/>
              <a:t>именования. Логика приложения в веб-контейнере представлена </a:t>
            </a:r>
            <a:r>
              <a:rPr lang="ru-RU" sz="2200" dirty="0" err="1" smtClean="0"/>
              <a:t>JavaServer</a:t>
            </a:r>
            <a:r>
              <a:rPr lang="ru-RU" sz="2200" dirty="0" smtClean="0"/>
              <a:t> </a:t>
            </a:r>
            <a:r>
              <a:rPr lang="ru-RU" sz="2200" dirty="0" err="1"/>
              <a:t>Pages</a:t>
            </a:r>
            <a:r>
              <a:rPr lang="ru-RU" sz="2200" dirty="0"/>
              <a:t> ( JSP ) </a:t>
            </a:r>
            <a:r>
              <a:rPr lang="ru-RU" sz="2200" dirty="0" smtClean="0"/>
              <a:t>или </a:t>
            </a:r>
            <a:r>
              <a:rPr lang="ru-RU" sz="2200" dirty="0" err="1" smtClean="0"/>
              <a:t>сервлетами</a:t>
            </a:r>
            <a:r>
              <a:rPr lang="ru-RU" sz="2200" dirty="0" smtClean="0"/>
              <a:t>. </a:t>
            </a:r>
          </a:p>
          <a:p>
            <a:r>
              <a:rPr lang="ru-RU" sz="2200" b="1" dirty="0" smtClean="0">
                <a:solidFill>
                  <a:srgbClr val="C00000"/>
                </a:solidFill>
              </a:rPr>
              <a:t>EJB </a:t>
            </a:r>
            <a:r>
              <a:rPr lang="ru-RU" sz="2200" b="1" dirty="0">
                <a:solidFill>
                  <a:srgbClr val="C00000"/>
                </a:solidFill>
              </a:rPr>
              <a:t>контейнер </a:t>
            </a:r>
            <a:r>
              <a:rPr lang="ru-RU" sz="2200" dirty="0"/>
              <a:t>имеет </a:t>
            </a:r>
            <a:r>
              <a:rPr lang="ru-RU" sz="2200" dirty="0" smtClean="0"/>
              <a:t>компоненты </a:t>
            </a:r>
            <a:r>
              <a:rPr lang="ru-RU" sz="2200" dirty="0"/>
              <a:t>уровня предприятия , которые функционируют как бизнес-логики. </a:t>
            </a:r>
            <a:endParaRPr lang="ru-RU" sz="2200" dirty="0" smtClean="0"/>
          </a:p>
          <a:p>
            <a:r>
              <a:rPr lang="ru-RU" sz="2200" b="1" dirty="0" smtClean="0">
                <a:solidFill>
                  <a:srgbClr val="C00000"/>
                </a:solidFill>
              </a:rPr>
              <a:t>База </a:t>
            </a:r>
            <a:r>
              <a:rPr lang="ru-RU" sz="2200" b="1" dirty="0">
                <a:solidFill>
                  <a:srgbClr val="C00000"/>
                </a:solidFill>
              </a:rPr>
              <a:t>данных </a:t>
            </a:r>
            <a:r>
              <a:rPr lang="ru-RU" sz="2200" dirty="0"/>
              <a:t>могут быть доступны через </a:t>
            </a:r>
            <a:r>
              <a:rPr lang="ru-RU" sz="2200" dirty="0" err="1"/>
              <a:t>Java</a:t>
            </a:r>
            <a:r>
              <a:rPr lang="ru-RU" sz="2200" dirty="0"/>
              <a:t> </a:t>
            </a:r>
            <a:r>
              <a:rPr lang="ru-RU" sz="2200" dirty="0" err="1"/>
              <a:t>Database</a:t>
            </a:r>
            <a:r>
              <a:rPr lang="ru-RU" sz="2200" dirty="0"/>
              <a:t> </a:t>
            </a:r>
            <a:r>
              <a:rPr lang="ru-RU" sz="2200" dirty="0" err="1"/>
              <a:t>Connectivity</a:t>
            </a:r>
            <a:r>
              <a:rPr lang="ru-RU" sz="2200" dirty="0"/>
              <a:t> </a:t>
            </a:r>
            <a:r>
              <a:rPr lang="ru-RU" sz="2200" dirty="0" smtClean="0"/>
              <a:t>(JDBC) </a:t>
            </a:r>
            <a:r>
              <a:rPr lang="ru-RU" sz="2200" dirty="0"/>
              <a:t>механизм 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68671" y="59150"/>
            <a:ext cx="59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Технология </a:t>
            </a:r>
            <a:r>
              <a:rPr lang="en-US" sz="3200" b="1" i="1" dirty="0"/>
              <a:t>Enterprise Java Beans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724054"/>
            <a:ext cx="2528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Компоненты J2EE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9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IQEA8SERQUFBASEhUYEBIWFBAVEhQSFRYVFhcQEhUYHCcfGBokGhQUIC8gJCcpOCwvFh8xNTAqNSYrLikBCQoKDgwOGg8PGi0kHCIpLywsLTIuNCw1LCkvKTIpLCw0LCwtNTQ0KS0uKSwvLDUtLCkqKiwsLC4sNCwsLTUtLv/AABEIAK0BIwMBIgACEQEDEQH/xAAcAAEAAQUBAQAAAAAAAAAAAAAABwMEBQYIAQL/xABLEAABAwIDAwYGDggFBQAAAAABAAIDBBEFEiEGMUEHEyJRUmEUFzJxk9EVFjNCVFWBkZKipLHS0wgjQ1NyocHwJHSys+E0YmNzo//EABsBAQACAwEBAAAAAAAAAAAAAAADBAECBQYH/8QAOhEAAgECAgUJBQYHAAAAAAAAAAECAxEEURIhMUHRBRMUUmGRocHwIiNxgbEGFjIzQmIVJDRDguHx/9oADAMBAAIRAxEAPwCcUREAREQBERAEREAREQBERAFGnKpyqtoGupaUh1a4dN2hbTgjeeuS25vDeeAMlFcc4i4ummJJJMjySdSSXG5JO8rt8j4GOKm3PZG2rO//AAjqS0UWs0znuc5xLnOJLnEkuLiblxJ1JJ4r4VVF7Ho/aV7lJFVRZ6O8xcpIqqJ0d5i5SRVUTo7zFym1t1P36PYtRVf+ZH+2xQO1Tz+j5/0VX/mR/tsVDlmioYGT33X1NqbvIlREReBLQREQBERAEREAREQBERAEREAREQBERAEREAREQBERAEREB4VxxXe6y/xu+8rscrjiu91l/jd95Xqvs5tqfLzIK24oJZbDsFI1tfEZCwMyy5i90bW+5PsLv0vmy277LLUMTzXUs75ImxRyQNkZJUUz5eYLnGRzy2we27ZL31s5uliF1sVyn0erOm4q0YKV72u25JRStt9nx79IwurmkWRSLW1rH0rcz4yXYa7O50tO5nP848hroR0ueLMoa6/RJbppcYrAsIon08DpvdJJebcOebnGcuayWONhJytLek1wBsQQbEBV4ctrmpVKlNq0tGy9q+3Xuy+PYZdPXZM09FveD4Zh4kc+Tmi2OrjYQ+a0b4g6Jj5IxfNvL32eLFpGvQcDVwjZ7DnsBmLRI5k5e1tTC1sUrHERxh7n6gtA96+5dvsCBrU+0FCndypzsrbltabz3Ja+1pbQqTe8j9Fs+PYTStphJC5okD4egJmPJZLAJH3be/QlzM+TXXVawuvhMVDFU9OCa+O3PzI5R0XY+mqef0fP+iq/8yP9tigZqmnkTrXw0VQ5tiDVWcDx/VMI+4qty7/QP4r6m1L8RMiKxosXZLYXyu7J/oeKvl87LYREQBERAEREAREQBERAEREAREQBERAEREAREQBERAFru1G39DhrSamZoflJbCyz5nWuLBg3agi7rC4OuhWxKDf0gqDDmc0WsAxOUg/qy0XjBN3zsHlEkkB1rm2+zbIDFbQcuNZiE0dNQtNLFM5sYc0c5UuL3Bt2kaNOosG63991R5WR5ZJG3zWe4Zu1YkZvlWy8nmx9RHjtBDVQyRPY8TZXgsJbEC9r2k+UM7Ru6iOta3Xe6y/xu+8r1X2c21Pl5kFbcUURF60gCrUlbJC4uie5ji0tJa4tJad7SRwPUqKLWUVJaMldAEoiLYBERAfTVM3I5HfDas9mraf/AJtH9VDLV0ByG4NIzD5jNGQyeYPize/YGtAfbfa7dL7/ADLl8vSSwLT3tfU3pfiMzBGC5occrXEXNuG6/wDytwgiDWtaLkAbybn5SrPFsO51nRHSb5Pf1tVHA8QzDm3eU3dvuQOB7wvnhbMsiIgCIiAIiIAiIgCIiAIiIAiIgCIiAIiIAiIgCIqVTUtjY+SRwbGxpc9ziA1rWi5c4ncAATdAYnbHayHDKSSpmN8ukceZodLIfJjZf5zvsATwUU8lezEmKVcuNYiczQ8+DtcGFjnt6OfubHYBosNRe/R1x9Q6XavFyxrnNwylO8EA83e3ONBF88hbpcHKPNrNOIYfDFTxsaMjI2hsTG6NAAsG5dwFhv7lWxVZ0KMqiSdlfW7eJvTjpyUWfFdiEJkje2NsksdxHIWi7M9g7I4i4uAL2tdQTU8jGKue9whZq4n3aHib9pTNS0x5yIOB6RB10u3ff5gVtah+zXLWMTq1JJa2la2y13577k2LoU46Kic1eJXFv3LPTQ/iTxK4t+5Z6aH8S6VReu+8GKyj3PiUeaic1eJXFv3LPTQ/iTxK4t+5Z6aH8S6VRPvBiso9z4jmonNXiVxb9yz00P4k8SuLfuWemh/EulUT7wYrKPc+I5qJzV4lcW/cs9ND+JPEri37lnpofxLpVE+8GKyj3PiOaiQnsFyJSNm53Emt5uMgsgDmv5x3XIW6ZB1ceOm+a2tAAA0A3BeouZjMbVxclKq9mxbkbxio7AsFjNGY3iaPTUZu53at1Hj/AMrOr5kYHAgi4IsR3KmbFGgrBKwOG/c4dR6lcLXGONJNYkmN3829dusf3vWxNdcXG47kB6iIgCIiAIiIAiIgCIiAIiIAiIgCIiAIiIAoT5XdtJK6pjwXDzmc+QNqXsLtZLkGmdYaMb5Tzra1jbK6+3crvKAMMpDHEf8AG1DXNgsLljdzpyb6EX6PW62hAKxvIryfOo4nVtUHeGVLdGvzZ4oicxDrny3ENcb6iwG+6A23YjZGHCaJkDN4Geok1OeUtAe8dTeiABwAG83JuYGGplL3e5M0aNdf74/Iva6YzyCFnkg9M67xv+T+qy0MIY0NbuG5cV/z9bR/tQev90svgvFlpe5jf9T8FxPosBtcbt3cesL1EXZsVQiIsgIiIAiIgCIiAIiIAiIgLTE6LnYyNMw1YSSBm7zY6fItf2Q2kzmSnmbzU8V88bj5IG8tPFvG/wDxfa1Gm1tH7JzPNI0ZadrmzVeuVziLcxHl8sa9I62H1oqknGzXdmdDBUadbSjU1Lbp9X5b09ltt9mT2rBdqTWVUrYGXo4mkGoNwHzXHRj622vr5t1xfYVrOxGMRPhFOGCCenaGyQDd/wC1naa46311Ot7gnZlmm243buR42MYVXGMdFLZvus77Ne3VqyCIikKYREQBERAEREAREQBERAEREAWJ2p2lhw6llqZycjBoBq57zo2No6yfm1J0Cyksoa0ucQGtBLiSAABqSSdwXPmPV8u1WLx01OS2gpySXdEWjDmiSo43c7QMGvDddyAuuTnZmbHcQkxbEG3ga/8AVsyt5uR7dBE1pJ/VsFuGp43zKacWri0CNnuj+rgDpp3ryGCGhpo4omhkcbQ2NgAAuBxt8pJ868wmjNzNJ5btRv0B4/3wXKxtWdSawtF+0/xPqx4vcWKUVFc5LYtnay5w6hETLe+PlHv6h3K7RF0KNKFGCpwVkiGUnJ3YREUpqEREAREQBERAEREAREQBERAFSipmMbla1rW69ENAb0iSdBpqST8qqohm7tY1mopBS1LZQ0agtDrDNkJBdHfuNj/ZWxxShzQ5uoIuFTrKUSsLTx3HqPArD4TVGF5hk0BOnc71HRA23tM+iIhgIiIAiIgCIiAIiIAiIgCIucuUnb6roserH0kuTKyOJwBDmPyxXvI03aXNdI+3UR50BsfLVt4+WQYRQ3fJI4Nqcga4uJtlpm2ub3sXbuA61v8Aye7Fx4PRCPQzOAfVSb80mUXDTYHI3UAec7yVGH6P1HRyTz1E0zX4jd3NROuHtY4HnJm3Nnl1yDbyQD2lMNbKZ5BEzyQeme8f0/qqeMxXR4XSvJ6orN8MyWlT032bzynjNTKXu9zbo0dfd61ml8QwhjQ1ugG5faxgsLzEG5O85a5PN8FuFWppvVsWwIiK6RBERAEREAREQBERAEREAREQBERAEREAWLxvDs7c7R027+9vrHrWUXjnAC50HEoDH4NiPOts7y27+8cHetZFarVVDWTF8J0181zvt1jishs9OXOlzElxym5+X1oDNIiIAiIgCIiALHv2hpWkg1EAIJBBmiBBGhBGbetF5TeU4UodS0jgak6SyDUQg+9HXJ/p86g9zrkk6km5J1JJ3kniq9SuouyKtXEKDstZ1R7ZKT4TT+mh/EntkpPhNP6aH8S5WsllH0l5EXS3kdUnaSk+Ewemh/Eud49gJMUrqyomqKakglqJXh75Yi5wc9xvHFnva2t3Fu/iteslk6S8h0t5E64FsXhmGxh1IGSzEa1b3MkLQL3cx3kR8dW27zotqw7FqOJlvCafMfKPPRanu6W5QBs7trUUYDG2fCDfmncL78jhq3+Y7lsWTDMU3f4aqdw6LczuGnkyfyJ+ZcSeIqUcS69eF47Ita9Fb9Wb3s6MK8atJQptKW9PVd9jJn9slJ8Jp/TQ/iT2yUnwmn9ND+Jc7Y7sNU0t3FvORDXnGAkAf97d7fu71goocx7uJXWp4+FWOlCzRRq16lJ2nGx1hR4jFNfmpI5Mts2R7H2vuvlJtuVwot5DGAR1oHbi+6RSkrtOenFSJ6NTnIKWYREUhKEREAREQBERAEREAREQBERAFYOx6mBIM8IIJBBliBBGhB1WlcovKMKbNS0rr1B0lkG6Edlv/k/0+dQ443JJ1J3k6knrJVOtilB2Ws2UTpf2wUvwiD0sXrT2wUvwiD0sXrXM9ksoemvIzonQ1bJRP1bUQMd3SxZT5xm+5UMHxKGKVwdPBlLfKE0RBIItbpd5UAWSydNeQ0Tpj2wUvwiD0sXrT2wUvwiD0sXrXM9ksnTXkNE6Y9sFL8Ig9LF609sFL8Ig9LF61zPZVaemLzpu4nqWHjmtbQ0TpP2wUvwiD0sXrRQAymaABlHygEr1Q/xT9pnQNedqSTqSbknUkneSV5lHUvUWh5c8yjqTKOpegX0Gp6l6Gk6AG/UsXB85R1JlHUvpsZO4EjuBQMNr2NuuxslxrPnKOpMo6gvUWQZ/Bdtamms3NzkQ948k2HUx29v8x3LYGDDsS3f4epdw6LczvN5L/wCR/ktAVWPcqFbBwk9OHsyzXmt5chjpxjoVFpRyfk9xNHJxhZw/wtszgRI6MxuaHG4AeDcW0Oo+dbp7Mw9r6r/Uo/5G3maOqEpMgY6MMDyXZQQ8kNvu3LbdpNoMPw5gfVuijv5LcodI/wDgY0Fx89rLo4eOPVNWlC3an5M7GHlh3TTiml8VmZP2Zh7X1X+pPZmHtfVf6li9kMapsSpW1UUOSNz3taHtZmsxxbmIFwL2va6zPgEXYZ9Fqntyh1qfdLiWPc5PwKXszD2vqv8AUnszD2vqv9Sq+ARdhn0Wp4BF2GfRaluUOtT7pcR7nJ+BS9mYe19V/qT2Zh7X1X+pVfAIuwz6LU8Ai7DPotS3KHWp90uI9zk/ApezMPa+q/1J7Mw9r6r/AFKr4BF2GfRangEXYZ9FqW5Q61PulxHucn4FL2Zh7X1X+pPZmHtfVf6lV8Ai7DPotTwCLsM+i1Lcodan3S4j3OT8Cl7Mw9r6r/UnszD2vqv9Sq+ARdhn0Wq2xMQwQzTGNrhFG95aA25DGl1h8yW5Q61PulxHucn4FtUY6RJ0LOZYaEEa63sd6v6XFY5NAbO7J0Pyda0bZ7bOixV7BTSMikc3WnkLWShwvcNaPL01u2+m+2tt2pcHjZqRmd1nd8gXNwr5T6RJSs4X36l/jv8AqiapzGgrbfW054IvqdSdSTvJO8leZB1D5gvQvbceHWobkB85B1D5gmQdQ+YL6y7u/d3+Ze5T1G6XB8ZB1D5gmQdQ+YL7DTvsbLwC/wAm/wA3WlwfOQdQ+YJkHUPmC+rb+7f3edMpS4PnIOofMFcwDoqgQriHctJbAfaIijMmtIiLrHkzK4RUhsNSxrxHM/mubeTlu1rnF8Yf7wm7Te4vkI99Y3Yr80MjBMBU87GTMXFnORMi5sMDzbySO7NcHW2mvrO1eyEsTHPc+LKwXfYym125mahliH7muBs46A3VOrGnGV5PW3w8NS+fyLFOU2rRWw2GHaKnAJa8C9YXx9OWNocIYwJ5I2WPNOmY4lvAP3aWNvhuLtbDTNfNG1zZKsykSE81zlsrmQg5ZRfMQwgjzXWHdsm5sMkr5Yxkhjka0CV2YSOY1vTDctrvtdpOosbC5Fw/k/qQG3dFd0vNBhdK1xks45QHMAIOU2cDY7721VB08MlbT3+XCXwLfOV+r6v/AKPKkU7qQwCRgkpw18brx5JHv92jY4HMb2ba4/ZDdm01pXWI4e6BzWuLTnjZIxzb2cyRoc06gEaHcQFarqUIKMbp3T1+vqUasm3Zq1tQVWPcqSqx7lLIglsN52EosQlpK5uGzxQzZ4rmRhJcMsmjH6hh87D5woo2qwSupp3eHslEzybySFzucPFzZNQ/zglTxyH+RW/xxfdIpGxHDIamMxTxsljO9j2tc3z2PHvXWw35S9bzuYT8mPrec87CbFY3VUUctDXczTFzwyPwmpjsQ4hxyMYQLm53rYPFptN8Z/ba38tS9s/s/BQQCCmaWQhz3Nbmc6xe4uIBOtrlZJWC0Qf4tNpvjP7bW/lp4tNpvjP7bW/lqcEQEH+LTab4z+21v5aeLTab4z+21v5anBEBB/i02m+M/ttb+Wni02m+M/ttb+WpwRAQf4tNpvjP7bW/lp4tNpvjP7bW/lqcEQEH+LTab4z+21v5atcV5O9o44J3y4jmibE90jfDKw5mNaS5tiyxuARYqelQraRs0UkT75JGOY+xscrgWmx4aEoDi7DKCaeVkdOx8kzj0Gxhxfca3AGulr34WXS/Jfg+MwQsGIzsMVjlgeDLUt6g6YOsPMc+mmnDa9ntlaXD4xHSwsjbxIF3u73vPScfOVlSgOavUsziFbm1ilyxGBjOZBNwebDXxlnG7sxz9+/cFhgvV5CUFJp5Fg2ObEIy+pdzgMUjWimjuQY3B8Zabfs8ga67tM1r63V27F43TPkbI1sskU7JHlxAsxsrIjn457wnf+z4ABanGzM5rRYEkAEkBoubXJOgHeVlKrZqSMSFz4/1RIkH64FrgLgOuwWze9O48Cqc6FKNot+tS4fPuNrsu6evAjkayYRhs8HN3d+yia9rn5PfAktcW26RJ04KnUV7HN/w7xARUzPcCXNJY4tMbgffZQCMmvm1XxJsu9rTeRnOc5ExrBznSM2bL0y0NscuhBI7xx99qM1wM0eYuDWgmVpJdzlhZzBa/NP324HcbrHuL6Wl6t4jWVaLEW5qR3OhrI3uNSwjV5Mpc5xb+0zNIFhfLbhdVPZOMxQguAkhymn6V8nOZmljne95vLG/hYjrtbBVlGYnNBIOZjHtIvYse0OadQCNDuICoKbo8Je0n618WvgYuX2OTB9VUPa4Oa6V5a4G4LS4ltj5rebcqMO5W6uIdym0dGKjkYPtERag1pERdY8mAVlKraB8kJjdfM6we4OytLGuL2xiJoDW2cS6/ElYtFpKnGTTa2G0ZuN0t5kHY/UFpZzhyFpblAY1tiQ4nKBbMS1pzb9N6qt2oqRqJADzgkLhHAHGUXHOucGXLtTqd9z1rFItOYpv9K7jPOzzZXq618uQvN8jGsbo0WY3RreiBoBoqCIpUklZGjbethVY9ypKQOSXZWGslkln6TacsyxEDK5zsxBf1gZfJ43100O0YObUUZjTdSSijbuR7BJoKeaWVuVs7mGIHyixod0yOAObTr37rXkFEXYpw0IqKO/SpqnBRW4IiLckCIiAIiIAiIgCIiAIiIAvCvV4UBzUF6vAvV5QnPqOQtIcN7SCDodQbg2OhV7NjD3RlpvmdkD35rAsj9zjEYAa0N7vmVgi0cIyd2jJeuxuc/tCPJtYNaAWkuaWhoAaQXO1FvKPWvY8cnabteGnOH6Rwjpi/S0bv6TvpHrKsUWvNQ6q7hdlWoqnSZc5vlY1jdGizG6NboBuGipIikSS1IwFcQ+SrdSJyWbNxTB1TJ0jFJljYR0Q4AO5w9Z10HC1+q0lOk6slBBuxj6Lk3rJY2PtGwOFw17nNeBwzDKbddu9FMKLrrk6j2kemz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6" name="Picture 4" descr="http://www.cs.cmu.edu/%7Eyhase/tech/iStudy_files/image02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8" y="1268760"/>
            <a:ext cx="6486195" cy="38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0"/>
            <a:ext cx="7764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Интероперабильная</a:t>
            </a:r>
            <a:r>
              <a:rPr lang="ru-RU" sz="3200" b="1" dirty="0" smtClean="0"/>
              <a:t> модель компонентов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109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116632"/>
            <a:ext cx="2920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smtClean="0"/>
              <a:t>Технология </a:t>
            </a:r>
            <a:r>
              <a:rPr lang="en-US" sz="3200" b="1" i="1" smtClean="0"/>
              <a:t>JINI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08720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err="1">
                <a:solidFill>
                  <a:srgbClr val="C00000"/>
                </a:solidFill>
              </a:rPr>
              <a:t>Jini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dirty="0"/>
              <a:t>представляет собой технологию создания </a:t>
            </a:r>
            <a:r>
              <a:rPr lang="ru-RU" sz="2200" dirty="0" smtClean="0"/>
              <a:t>распределенных систем</a:t>
            </a:r>
            <a:r>
              <a:rPr lang="ru-RU" sz="2200" dirty="0"/>
              <a:t>, ориентированную исключительно на использование </a:t>
            </a:r>
            <a:r>
              <a:rPr lang="ru-RU" sz="2200" i="1" dirty="0" err="1"/>
              <a:t>Java</a:t>
            </a:r>
            <a:r>
              <a:rPr lang="ru-RU" sz="2200" dirty="0"/>
              <a:t>.</a:t>
            </a:r>
          </a:p>
        </p:txBody>
      </p:sp>
      <p:pic>
        <p:nvPicPr>
          <p:cNvPr id="16386" name="Picture 2" descr="http://gsraj.tripod.com/jini/chapter/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3" y="2060848"/>
            <a:ext cx="56578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6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116632"/>
            <a:ext cx="2920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Технология </a:t>
            </a:r>
            <a:r>
              <a:rPr lang="en-US" sz="3200" b="1" i="1" dirty="0" smtClean="0"/>
              <a:t>JINI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24744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Технология </a:t>
            </a:r>
            <a:r>
              <a:rPr lang="ru-RU" sz="2000" i="1" dirty="0" err="1"/>
              <a:t>Jini</a:t>
            </a:r>
            <a:r>
              <a:rPr lang="ru-RU" sz="2000" i="1" dirty="0"/>
              <a:t> </a:t>
            </a:r>
            <a:r>
              <a:rPr lang="ru-RU" sz="2000" dirty="0"/>
              <a:t>состоит из трех основных компонентов:</a:t>
            </a:r>
          </a:p>
          <a:p>
            <a:pPr algn="ctr"/>
            <a:r>
              <a:rPr lang="ru-RU" sz="2000" b="1" dirty="0" smtClean="0"/>
              <a:t>Инфраструктура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smtClean="0"/>
              <a:t>Включает </a:t>
            </a:r>
            <a:r>
              <a:rPr lang="ru-RU" sz="2000" dirty="0"/>
              <a:t>в себя </a:t>
            </a:r>
            <a:r>
              <a:rPr lang="ru-RU" sz="2000" dirty="0" smtClean="0"/>
              <a:t>распределенную систему </a:t>
            </a:r>
            <a:r>
              <a:rPr lang="ru-RU" sz="2000" dirty="0"/>
              <a:t>защиты, которая интегрирована в </a:t>
            </a:r>
            <a:r>
              <a:rPr lang="ru-RU" sz="2000" i="1" dirty="0"/>
              <a:t>RMI </a:t>
            </a:r>
            <a:r>
              <a:rPr lang="ru-RU" sz="2000" dirty="0"/>
              <a:t>(</a:t>
            </a:r>
            <a:r>
              <a:rPr lang="ru-RU" sz="2000" i="1" dirty="0" err="1" smtClean="0"/>
              <a:t>Remote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Method</a:t>
            </a:r>
            <a:r>
              <a:rPr lang="ru-RU" sz="2000" i="1" dirty="0" smtClean="0"/>
              <a:t> </a:t>
            </a:r>
            <a:r>
              <a:rPr lang="ru-RU" sz="2000" i="1" dirty="0" err="1"/>
              <a:t>Invocation</a:t>
            </a:r>
            <a:r>
              <a:rPr lang="ru-RU" sz="2000" dirty="0"/>
              <a:t>), представляющий собой механизм </a:t>
            </a:r>
            <a:r>
              <a:rPr lang="ru-RU" sz="2000" dirty="0" smtClean="0"/>
              <a:t>для нахождения</a:t>
            </a:r>
            <a:r>
              <a:rPr lang="ru-RU" sz="2000" dirty="0"/>
              <a:t>, активации и захвата объектов </a:t>
            </a:r>
            <a:r>
              <a:rPr lang="ru-RU" sz="2000" i="1" dirty="0"/>
              <a:t>сервисов</a:t>
            </a:r>
            <a:r>
              <a:rPr lang="ru-RU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/>
              <a:t>Инфраструктура состоит из объектов, </a:t>
            </a:r>
            <a:r>
              <a:rPr lang="ru-RU" sz="2000" dirty="0" smtClean="0"/>
              <a:t>использующих протоколы </a:t>
            </a:r>
            <a:r>
              <a:rPr lang="ru-RU" sz="2000" dirty="0"/>
              <a:t>для передачи информации во время транзакций.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/>
              <a:t>На уровне транзакций происходят запросы и </a:t>
            </a:r>
            <a:r>
              <a:rPr lang="ru-RU" sz="2000" dirty="0" smtClean="0"/>
              <a:t>передача информации</a:t>
            </a:r>
            <a:r>
              <a:rPr lang="ru-RU" sz="2000" dirty="0"/>
              <a:t>. Для поиска объектов и передачи </a:t>
            </a:r>
            <a:r>
              <a:rPr lang="ru-RU" sz="2000" dirty="0" smtClean="0"/>
              <a:t>информации между </a:t>
            </a:r>
            <a:r>
              <a:rPr lang="ru-RU" sz="2000" dirty="0"/>
              <a:t>ними используется менеджер транзакций (</a:t>
            </a:r>
            <a:r>
              <a:rPr lang="ru-RU" sz="2000" i="1" dirty="0" err="1" smtClean="0">
                <a:solidFill>
                  <a:srgbClr val="C00000"/>
                </a:solidFill>
              </a:rPr>
              <a:t>transaction</a:t>
            </a:r>
            <a:r>
              <a:rPr lang="ru-RU" sz="2000" i="1" dirty="0" smtClean="0">
                <a:solidFill>
                  <a:srgbClr val="C00000"/>
                </a:solidFill>
              </a:rPr>
              <a:t> </a:t>
            </a:r>
            <a:r>
              <a:rPr lang="ru-RU" sz="2000" i="1" dirty="0" err="1" smtClean="0">
                <a:solidFill>
                  <a:srgbClr val="C00000"/>
                </a:solidFill>
              </a:rPr>
              <a:t>manager</a:t>
            </a:r>
            <a:r>
              <a:rPr lang="ru-RU" sz="2000" dirty="0">
                <a:solidFill>
                  <a:srgbClr val="C00000"/>
                </a:solidFill>
              </a:rPr>
              <a:t>). </a:t>
            </a:r>
            <a:endParaRPr lang="ru-RU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smtClean="0"/>
              <a:t>Менеджер </a:t>
            </a:r>
            <a:r>
              <a:rPr lang="ru-RU" sz="2000" dirty="0"/>
              <a:t>транзакций </a:t>
            </a:r>
            <a:r>
              <a:rPr lang="ru-RU" sz="2000" dirty="0" smtClean="0"/>
              <a:t>обязан координировать работу </a:t>
            </a:r>
            <a:r>
              <a:rPr lang="ru-RU" sz="2000" dirty="0"/>
              <a:t>системы во время выполнения запросов и </a:t>
            </a:r>
            <a:r>
              <a:rPr lang="ru-RU" sz="2000" dirty="0" smtClean="0"/>
              <a:t>передавать </a:t>
            </a:r>
            <a:r>
              <a:rPr lang="ru-RU" sz="2000" dirty="0" err="1" smtClean="0"/>
              <a:t>найденую</a:t>
            </a:r>
            <a:r>
              <a:rPr lang="ru-RU" sz="2000" dirty="0" smtClean="0"/>
              <a:t> </a:t>
            </a:r>
            <a:r>
              <a:rPr lang="ru-RU" sz="2000" dirty="0"/>
              <a:t>по этим запросам информацию;</a:t>
            </a:r>
          </a:p>
        </p:txBody>
      </p:sp>
    </p:spTree>
    <p:extLst>
      <p:ext uri="{BB962C8B-B14F-4D97-AF65-F5344CB8AC3E}">
        <p14:creationId xmlns:p14="http://schemas.microsoft.com/office/powerpoint/2010/main" val="12703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980728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Модель программирования </a:t>
            </a:r>
            <a:r>
              <a:rPr lang="ru-RU" sz="2200" dirty="0" smtClean="0"/>
              <a:t>использует язык программирования </a:t>
            </a:r>
            <a:r>
              <a:rPr lang="ru-RU" sz="2200" i="1" dirty="0" err="1" smtClean="0"/>
              <a:t>Java</a:t>
            </a:r>
            <a:r>
              <a:rPr lang="ru-RU" sz="2200" i="1" dirty="0" smtClean="0"/>
              <a:t> </a:t>
            </a:r>
            <a:r>
              <a:rPr lang="ru-RU" sz="2200" dirty="0" smtClean="0"/>
              <a:t>и компоненты </a:t>
            </a:r>
            <a:r>
              <a:rPr lang="ru-RU" sz="2200" i="1" dirty="0" err="1" smtClean="0"/>
              <a:t>JavaBeans</a:t>
            </a:r>
            <a:r>
              <a:rPr lang="ru-RU" sz="2200" i="1" dirty="0" smtClean="0"/>
              <a:t> </a:t>
            </a:r>
            <a:r>
              <a:rPr lang="ru-RU" sz="2200" dirty="0" smtClean="0"/>
              <a:t>для</a:t>
            </a:r>
          </a:p>
          <a:p>
            <a:r>
              <a:rPr lang="ru-RU" sz="2200" dirty="0" smtClean="0"/>
              <a:t>организации интерфейсов транзакций и написания</a:t>
            </a:r>
          </a:p>
          <a:p>
            <a:r>
              <a:rPr lang="ru-RU" sz="2200" dirty="0" smtClean="0"/>
              <a:t>приложений, использующих модель распределенных</a:t>
            </a:r>
          </a:p>
          <a:p>
            <a:r>
              <a:rPr lang="ru-RU" sz="2200" dirty="0" smtClean="0"/>
              <a:t>вычислений;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75856" y="116632"/>
            <a:ext cx="2920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Технология </a:t>
            </a:r>
            <a:r>
              <a:rPr lang="en-US" sz="3200" b="1" i="1" dirty="0" smtClean="0"/>
              <a:t>JINI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7564" y="2852936"/>
            <a:ext cx="7992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b="1" dirty="0"/>
              <a:t>Сервисы </a:t>
            </a:r>
            <a:r>
              <a:rPr lang="ru-RU" sz="2200" dirty="0"/>
              <a:t>имеют определенный </a:t>
            </a:r>
            <a:r>
              <a:rPr lang="ru-RU" sz="2200" dirty="0" smtClean="0"/>
              <a:t>унифицированный интерфейс </a:t>
            </a:r>
            <a:r>
              <a:rPr lang="ru-RU" sz="2200" dirty="0"/>
              <a:t>и набор методов, посредством которых </a:t>
            </a:r>
            <a:r>
              <a:rPr lang="ru-RU" sz="2200" dirty="0" smtClean="0"/>
              <a:t>возможно общение </a:t>
            </a:r>
            <a:r>
              <a:rPr lang="ru-RU" sz="2200" dirty="0"/>
              <a:t>с ними. </a:t>
            </a:r>
            <a:endParaRPr lang="ru-RU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Реализация </a:t>
            </a:r>
            <a:r>
              <a:rPr lang="ru-RU" sz="2200" dirty="0"/>
              <a:t>сервисов не </a:t>
            </a:r>
            <a:r>
              <a:rPr lang="ru-RU" sz="2200" dirty="0" smtClean="0"/>
              <a:t>требует использования </a:t>
            </a:r>
            <a:r>
              <a:rPr lang="ru-RU" sz="2200" dirty="0"/>
              <a:t>программной модели </a:t>
            </a:r>
            <a:r>
              <a:rPr lang="ru-RU" sz="2200" i="1" dirty="0" err="1"/>
              <a:t>Jini</a:t>
            </a:r>
            <a:r>
              <a:rPr lang="ru-RU" sz="2200" dirty="0"/>
              <a:t>, однако эта </a:t>
            </a:r>
            <a:r>
              <a:rPr lang="ru-RU" sz="2200" dirty="0" smtClean="0"/>
              <a:t>модель необходима </a:t>
            </a:r>
            <a:r>
              <a:rPr lang="ru-RU" sz="2200" dirty="0"/>
              <a:t>при взаимодействии сервисов между собой.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Сервисы </a:t>
            </a:r>
            <a:r>
              <a:rPr lang="ru-RU" sz="2200" dirty="0"/>
              <a:t>в этом случае чем-то подобны процессам </a:t>
            </a:r>
            <a:r>
              <a:rPr lang="ru-RU" sz="2200" dirty="0" smtClean="0"/>
              <a:t>в </a:t>
            </a:r>
            <a:r>
              <a:rPr lang="ru-RU" sz="2200" i="1" dirty="0" err="1" smtClean="0"/>
              <a:t>Unix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Каждый </a:t>
            </a:r>
            <a:r>
              <a:rPr lang="ru-RU" sz="2200" dirty="0"/>
              <a:t>сервис может использовать другие </a:t>
            </a:r>
            <a:r>
              <a:rPr lang="ru-RU" sz="2200" dirty="0" smtClean="0"/>
              <a:t>сервисы для </a:t>
            </a:r>
            <a:r>
              <a:rPr lang="ru-RU" sz="2200" dirty="0"/>
              <a:t>выполнения своих задач, а также порождать </a:t>
            </a:r>
            <a:r>
              <a:rPr lang="ru-RU" sz="2200" dirty="0" smtClean="0"/>
              <a:t>новые сервисы</a:t>
            </a:r>
            <a:r>
              <a:rPr lang="ru-RU" sz="2200" dirty="0"/>
              <a:t>, специализирующиеся на решении </a:t>
            </a:r>
            <a:r>
              <a:rPr lang="ru-RU" sz="2200" dirty="0" smtClean="0"/>
              <a:t>определенных вопросов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7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gsraj.tripod.com/jini/chapter/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86038" cy="41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0039" y="0"/>
            <a:ext cx="3713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Процесс работы </a:t>
            </a:r>
            <a:r>
              <a:rPr lang="en-US" sz="3200" b="1" dirty="0" err="1" smtClean="0"/>
              <a:t>Jini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708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980728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Jini</a:t>
            </a:r>
            <a:r>
              <a:rPr lang="ru-RU" sz="2200" dirty="0"/>
              <a:t> использует язык </a:t>
            </a:r>
            <a:r>
              <a:rPr lang="ru-RU" sz="2200" dirty="0" err="1"/>
              <a:t>Java</a:t>
            </a:r>
            <a:r>
              <a:rPr lang="ru-RU" sz="2200" dirty="0"/>
              <a:t>, чтобы обеспечить </a:t>
            </a:r>
            <a:r>
              <a:rPr lang="ru-RU" sz="2200" dirty="0" smtClean="0"/>
              <a:t>чтобы </a:t>
            </a:r>
            <a:r>
              <a:rPr lang="ru-RU" sz="2200" dirty="0"/>
              <a:t>обеспечить возможность подключения устройств к сети в режиме </a:t>
            </a:r>
            <a:r>
              <a:rPr lang="ru-RU" sz="2200" dirty="0" err="1"/>
              <a:t>plug-and-play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При </a:t>
            </a:r>
            <a:r>
              <a:rPr lang="ru-RU" sz="2200" dirty="0"/>
              <a:t>таком подходе подключаемые устройства автоматически становятся членами так называемой федерации. </a:t>
            </a:r>
            <a:endParaRPr lang="ru-RU" sz="2200" dirty="0" smtClean="0"/>
          </a:p>
          <a:p>
            <a:r>
              <a:rPr lang="ru-RU" sz="2200" dirty="0" smtClean="0">
                <a:solidFill>
                  <a:srgbClr val="C00000"/>
                </a:solidFill>
              </a:rPr>
              <a:t>Федерация</a:t>
            </a:r>
            <a:r>
              <a:rPr lang="ru-RU" sz="2200" dirty="0" smtClean="0"/>
              <a:t> </a:t>
            </a:r>
            <a:r>
              <a:rPr lang="ru-RU" sz="2200" dirty="0"/>
              <a:t>- это сеть устройств и приложений, которые в соответствии со спецификацией </a:t>
            </a:r>
            <a:r>
              <a:rPr lang="ru-RU" sz="2200" dirty="0" err="1"/>
              <a:t>Jini</a:t>
            </a:r>
            <a:r>
              <a:rPr lang="ru-RU" sz="2200" dirty="0"/>
              <a:t> предлагают друг другу определенные услуги. </a:t>
            </a:r>
            <a:endParaRPr lang="ru-RU" sz="2200" dirty="0" smtClean="0"/>
          </a:p>
          <a:p>
            <a:r>
              <a:rPr lang="ru-RU" sz="2200" dirty="0" smtClean="0"/>
              <a:t>В </a:t>
            </a:r>
            <a:r>
              <a:rPr lang="ru-RU" sz="2200" dirty="0"/>
              <a:t>федерацию может входить что угодно: </a:t>
            </a:r>
            <a:endParaRPr lang="ru-RU" sz="220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smtClean="0"/>
              <a:t>файловые </a:t>
            </a:r>
            <a:r>
              <a:rPr lang="ru-RU" sz="2200" dirty="0"/>
              <a:t>серверы, </a:t>
            </a:r>
            <a:endParaRPr lang="ru-RU" sz="220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smtClean="0"/>
              <a:t>настольные </a:t>
            </a:r>
            <a:r>
              <a:rPr lang="ru-RU" sz="2200" dirty="0"/>
              <a:t>ПК, </a:t>
            </a:r>
            <a:endParaRPr lang="ru-RU" sz="220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smtClean="0"/>
              <a:t>сотовые </a:t>
            </a:r>
            <a:r>
              <a:rPr lang="ru-RU" sz="2200" dirty="0"/>
              <a:t>телефоны</a:t>
            </a:r>
            <a:r>
              <a:rPr lang="ru-RU" sz="2200" dirty="0" smtClean="0"/>
              <a:t>,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smtClean="0"/>
              <a:t> </a:t>
            </a:r>
            <a:r>
              <a:rPr lang="ru-RU" sz="2200" dirty="0"/>
              <a:t>дисковые массивы, </a:t>
            </a:r>
            <a:endParaRPr lang="ru-RU" sz="220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smtClean="0"/>
              <a:t>принтеры</a:t>
            </a:r>
            <a:r>
              <a:rPr lang="ru-RU" sz="2200" dirty="0"/>
              <a:t>, </a:t>
            </a:r>
            <a:endParaRPr lang="ru-RU" sz="2200" dirty="0" smtClean="0"/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smtClean="0"/>
              <a:t>программные </a:t>
            </a:r>
            <a:r>
              <a:rPr lang="ru-RU" sz="2200" dirty="0"/>
              <a:t>объекты.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71056" y="56118"/>
            <a:ext cx="3151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Как работает </a:t>
            </a:r>
            <a:r>
              <a:rPr lang="en-US" sz="3200" b="1" dirty="0" err="1"/>
              <a:t>Jini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44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71056" y="56118"/>
            <a:ext cx="3151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Как работает </a:t>
            </a:r>
            <a:r>
              <a:rPr lang="en-US" sz="3200" b="1" dirty="0" err="1"/>
              <a:t>Jini</a:t>
            </a:r>
            <a:endParaRPr lang="en-US" sz="3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6208" y="1258888"/>
            <a:ext cx="79208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Когда устройство, например карманный компьютер, присоединяется к федерации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Jini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оно посылает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широковещатльный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пакет, в котором объявляет себя частью федерации. Так функционирует служба обнаружения и присоединения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Discovery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and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Join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Service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федерации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Jini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Затем карманный компьютер посылает посредника в службу просмотра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Lookup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Service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которая, по существу, является тем пространством, где регистрируются услуги, предоставляемые в сети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Jini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 Посредник реализует услуги, предлагаемые каждым конкретным устройством. </a:t>
            </a:r>
          </a:p>
        </p:txBody>
      </p:sp>
    </p:spTree>
    <p:extLst>
      <p:ext uri="{BB962C8B-B14F-4D97-AF65-F5344CB8AC3E}">
        <p14:creationId xmlns:p14="http://schemas.microsoft.com/office/powerpoint/2010/main" val="2939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71056" y="56118"/>
            <a:ext cx="3151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Как работает </a:t>
            </a:r>
            <a:r>
              <a:rPr lang="en-US" sz="3200" b="1" dirty="0" err="1"/>
              <a:t>Jini</a:t>
            </a:r>
            <a:endParaRPr lang="en-US" sz="3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6208" y="898848"/>
            <a:ext cx="792088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Когда карманному компьютеру необходима услуга, к примеру, печать задания, он посылает запрос, описывающий тип нужной ему услуги. Этот запрос отправляется в службу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Lookup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Service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которая анализирует его и выбирает в федерации наиболее вероятного кандидата, способного обеспечить эту услугу. Когда сопоставление выполнено, соответствующий посредник передается обратно карманному компьютеру.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Возвращенный посредник устанавливает соединение между карманным компьютером и принтером. Посредник может сам содержать драйверы или приложения или может просто служить интерфейсом к приложениям на принтере. Но пользователи этого не видят. Они просто инициируют взаимодействие и получают возможность печатать свои документы. </a:t>
            </a:r>
          </a:p>
        </p:txBody>
      </p:sp>
    </p:spTree>
    <p:extLst>
      <p:ext uri="{BB962C8B-B14F-4D97-AF65-F5344CB8AC3E}">
        <p14:creationId xmlns:p14="http://schemas.microsoft.com/office/powerpoint/2010/main" val="22699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0"/>
            <a:ext cx="5832174" cy="646331"/>
          </a:xfrm>
          <a:prstGeom prst="rect">
            <a:avLst/>
          </a:prstGeom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Огляд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технології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9646" y="1008288"/>
            <a:ext cx="8208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CORBA (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Common Object Request Broker Architecture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-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це набір</a:t>
            </a:r>
          </a:p>
          <a:p>
            <a:r>
              <a:rPr lang="uk-UA" sz="2000" dirty="0">
                <a:latin typeface="Arial" pitchFamily="34" charset="0"/>
                <a:cs typeface="Arial" pitchFamily="34" charset="0"/>
              </a:rPr>
              <a:t>відкритих специфікацій інтерфейсів, що визначає архітектуру технології </a:t>
            </a:r>
            <a:r>
              <a:rPr lang="uk-UA" sz="2000" dirty="0" err="1">
                <a:latin typeface="Arial" pitchFamily="34" charset="0"/>
                <a:cs typeface="Arial" pitchFamily="34" charset="0"/>
              </a:rPr>
              <a:t>межпроцессного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і крос-платформного маніпулювання об'єктами.</a:t>
            </a:r>
          </a:p>
          <a:p>
            <a:r>
              <a:rPr lang="uk-UA" sz="2000" dirty="0">
                <a:latin typeface="Arial" pitchFamily="34" charset="0"/>
                <a:cs typeface="Arial" pitchFamily="34" charset="0"/>
              </a:rPr>
              <a:t>Розробниками даних інтерфейсів є 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OMG </a:t>
            </a:r>
            <a:r>
              <a:rPr lang="uk-UA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 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X / Open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2794762"/>
            <a:ext cx="66247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Object Management Group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Inc. 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OMG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розробка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галузевих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стандартів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специфікацій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об'єктами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метою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створення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бази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програмного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забезпечення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4797152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X/Open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існуючих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створюваних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стандартів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всеосяжне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інтегроване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оточення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– </a:t>
            </a:r>
            <a:r>
              <a:rPr lang="ru-RU" sz="20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Common</a:t>
            </a:r>
            <a:r>
              <a:rPr lang="ru-RU" sz="20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Applications</a:t>
            </a:r>
            <a:r>
              <a:rPr lang="ru-RU" sz="20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Environment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CAE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7606"/>
            <a:ext cx="1647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787755" y="2761714"/>
            <a:ext cx="213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http://www.omg.org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1" name="Стрелка вверх 10"/>
          <p:cNvSpPr/>
          <p:nvPr/>
        </p:nvSpPr>
        <p:spPr>
          <a:xfrm>
            <a:off x="1003424" y="3827206"/>
            <a:ext cx="144016" cy="969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4427" y="0"/>
            <a:ext cx="473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Архітектура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836712"/>
            <a:ext cx="80648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smtClean="0"/>
              <a:t>CORBA</a:t>
            </a:r>
            <a:r>
              <a:rPr lang="ru-RU" sz="2200" i="1" dirty="0" smtClean="0"/>
              <a:t> </a:t>
            </a:r>
            <a:r>
              <a:rPr lang="ru-RU" sz="2200" dirty="0" err="1"/>
              <a:t>визначає</a:t>
            </a:r>
            <a:r>
              <a:rPr lang="ru-RU" sz="2200" dirty="0"/>
              <a:t>, </a:t>
            </a:r>
            <a:r>
              <a:rPr lang="ru-RU" sz="2200" dirty="0" err="1"/>
              <a:t>яким</a:t>
            </a:r>
            <a:r>
              <a:rPr lang="ru-RU" sz="2200" dirty="0"/>
              <a:t> чином </a:t>
            </a:r>
            <a:r>
              <a:rPr lang="ru-RU" sz="2200" dirty="0" err="1"/>
              <a:t>програмні</a:t>
            </a:r>
            <a:r>
              <a:rPr lang="ru-RU" sz="2200" dirty="0"/>
              <a:t> </a:t>
            </a:r>
            <a:r>
              <a:rPr lang="ru-RU" sz="2200" dirty="0" err="1"/>
              <a:t>компоненти</a:t>
            </a:r>
            <a:r>
              <a:rPr lang="ru-RU" sz="2200" dirty="0"/>
              <a:t>,</a:t>
            </a:r>
          </a:p>
          <a:p>
            <a:r>
              <a:rPr lang="ru-RU" sz="2200" dirty="0" err="1"/>
              <a:t>розподілені</a:t>
            </a:r>
            <a:r>
              <a:rPr lang="ru-RU" sz="2200" dirty="0"/>
              <a:t> по </a:t>
            </a:r>
            <a:r>
              <a:rPr lang="ru-RU" sz="2200" dirty="0" err="1"/>
              <a:t>мережі</a:t>
            </a:r>
            <a:r>
              <a:rPr lang="ru-RU" sz="2200" dirty="0"/>
              <a:t>,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взаємодіяти</a:t>
            </a:r>
            <a:r>
              <a:rPr lang="ru-RU" sz="2200" dirty="0"/>
              <a:t> один з одним </a:t>
            </a:r>
            <a:r>
              <a:rPr lang="ru-RU" sz="2200" dirty="0" err="1"/>
              <a:t>незалежно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оточуючих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операційних</a:t>
            </a:r>
            <a:r>
              <a:rPr lang="ru-RU" sz="2200" dirty="0"/>
              <a:t> систем і </a:t>
            </a:r>
            <a:r>
              <a:rPr lang="ru-RU" sz="2200" dirty="0" err="1"/>
              <a:t>мов</a:t>
            </a:r>
            <a:r>
              <a:rPr lang="ru-RU" sz="2200" dirty="0"/>
              <a:t> </a:t>
            </a:r>
            <a:r>
              <a:rPr lang="ru-RU" sz="2200" dirty="0" err="1"/>
              <a:t>реалізації</a:t>
            </a:r>
            <a:r>
              <a:rPr lang="ru-RU" sz="2200" dirty="0"/>
              <a:t>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298938"/>
            <a:ext cx="80648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Центральним</a:t>
            </a:r>
            <a:r>
              <a:rPr lang="ru-RU" sz="2200" dirty="0"/>
              <a:t> </a:t>
            </a:r>
            <a:r>
              <a:rPr lang="ru-RU" sz="2200" dirty="0" err="1"/>
              <a:t>елементом</a:t>
            </a:r>
            <a:r>
              <a:rPr lang="ru-RU" sz="2200" dirty="0"/>
              <a:t> </a:t>
            </a:r>
            <a:r>
              <a:rPr lang="ru-RU" sz="2200" dirty="0" err="1"/>
              <a:t>архітектури</a:t>
            </a:r>
            <a:r>
              <a:rPr lang="ru-RU" sz="2200" dirty="0"/>
              <a:t> CORBA є </a:t>
            </a:r>
            <a:r>
              <a:rPr lang="ru-RU" sz="2200" i="1" dirty="0">
                <a:solidFill>
                  <a:srgbClr val="C00000"/>
                </a:solidFill>
              </a:rPr>
              <a:t>ORB</a:t>
            </a:r>
          </a:p>
          <a:p>
            <a:r>
              <a:rPr lang="ru-RU" sz="2200" dirty="0">
                <a:solidFill>
                  <a:srgbClr val="C00000"/>
                </a:solidFill>
              </a:rPr>
              <a:t>(</a:t>
            </a:r>
            <a:r>
              <a:rPr lang="ru-RU" sz="2200" i="1" dirty="0" err="1">
                <a:solidFill>
                  <a:srgbClr val="C00000"/>
                </a:solidFill>
              </a:rPr>
              <a:t>Object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i="1" dirty="0" err="1">
                <a:solidFill>
                  <a:srgbClr val="C00000"/>
                </a:solidFill>
              </a:rPr>
              <a:t>Request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i="1" dirty="0" err="1">
                <a:solidFill>
                  <a:srgbClr val="C00000"/>
                </a:solidFill>
              </a:rPr>
              <a:t>Broker</a:t>
            </a:r>
            <a:r>
              <a:rPr lang="ru-RU" sz="2200" dirty="0">
                <a:solidFill>
                  <a:srgbClr val="C00000"/>
                </a:solidFill>
              </a:rPr>
              <a:t>)</a:t>
            </a:r>
            <a:r>
              <a:rPr lang="ru-RU" sz="2200" dirty="0"/>
              <a:t> – </a:t>
            </a:r>
            <a:r>
              <a:rPr lang="ru-RU" sz="2200" dirty="0" err="1">
                <a:solidFill>
                  <a:srgbClr val="0000CC"/>
                </a:solidFill>
              </a:rPr>
              <a:t>програмне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забезпечення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що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забезпечує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зв'язок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між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об'єктами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743622"/>
            <a:ext cx="64293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4427" y="0"/>
            <a:ext cx="473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Архітектура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0479" y="682639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Центральним</a:t>
            </a:r>
            <a:r>
              <a:rPr lang="ru-RU" sz="2200" dirty="0"/>
              <a:t> </a:t>
            </a:r>
            <a:r>
              <a:rPr lang="ru-RU" sz="2200" dirty="0" err="1"/>
              <a:t>елементом</a:t>
            </a:r>
            <a:r>
              <a:rPr lang="ru-RU" sz="2200" dirty="0"/>
              <a:t> </a:t>
            </a:r>
            <a:r>
              <a:rPr lang="ru-RU" sz="2200" dirty="0" err="1"/>
              <a:t>архітектури</a:t>
            </a:r>
            <a:r>
              <a:rPr lang="ru-RU" sz="2200" dirty="0"/>
              <a:t> </a:t>
            </a:r>
            <a:r>
              <a:rPr lang="en-US" sz="2200" dirty="0"/>
              <a:t>CORBA </a:t>
            </a:r>
            <a:r>
              <a:rPr lang="ru-RU" sz="2200" dirty="0"/>
              <a:t>є </a:t>
            </a:r>
            <a:r>
              <a:rPr lang="en-US" sz="2200" dirty="0"/>
              <a:t>ORB</a:t>
            </a:r>
          </a:p>
          <a:p>
            <a:r>
              <a:rPr lang="en-US" sz="2200" dirty="0"/>
              <a:t>(Object Request Broker) - </a:t>
            </a:r>
            <a:r>
              <a:rPr lang="ru-RU" sz="2200" dirty="0" err="1"/>
              <a:t>програмне</a:t>
            </a:r>
            <a:r>
              <a:rPr lang="ru-RU" sz="2200" dirty="0"/>
              <a:t> </a:t>
            </a:r>
            <a:r>
              <a:rPr lang="ru-RU" sz="2200" dirty="0" err="1"/>
              <a:t>забезпечення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забезпечує</a:t>
            </a:r>
            <a:r>
              <a:rPr lang="ru-RU" sz="2200" dirty="0"/>
              <a:t> </a:t>
            </a:r>
            <a:r>
              <a:rPr lang="ru-RU" sz="2200" dirty="0" err="1"/>
              <a:t>зв'язок</a:t>
            </a:r>
            <a:r>
              <a:rPr lang="ru-RU" sz="2200" dirty="0"/>
              <a:t> </a:t>
            </a:r>
            <a:r>
              <a:rPr lang="ru-RU" sz="2200" dirty="0" err="1"/>
              <a:t>між</a:t>
            </a:r>
            <a:r>
              <a:rPr lang="ru-RU" sz="2200" dirty="0"/>
              <a:t> </a:t>
            </a:r>
            <a:r>
              <a:rPr lang="ru-RU" sz="2200" dirty="0" err="1"/>
              <a:t>об'єктами</a:t>
            </a:r>
            <a:r>
              <a:rPr lang="ru-RU" sz="2200" dirty="0"/>
              <a:t> і </a:t>
            </a:r>
            <a:r>
              <a:rPr lang="ru-RU" sz="2200" dirty="0" err="1"/>
              <a:t>дозволяє</a:t>
            </a:r>
            <a:r>
              <a:rPr lang="ru-RU" sz="2200" dirty="0"/>
              <a:t>:</a:t>
            </a:r>
          </a:p>
          <a:p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віддалений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 за </a:t>
            </a:r>
            <a:r>
              <a:rPr lang="ru-RU" sz="2200" dirty="0" err="1"/>
              <a:t>Об'єктній</a:t>
            </a:r>
            <a:r>
              <a:rPr lang="ru-RU" sz="2200" dirty="0"/>
              <a:t> </a:t>
            </a:r>
            <a:r>
              <a:rPr lang="ru-RU" sz="2200" dirty="0" err="1"/>
              <a:t>Посиланням</a:t>
            </a:r>
            <a:r>
              <a:rPr lang="ru-RU" sz="2200" dirty="0"/>
              <a:t> (</a:t>
            </a:r>
            <a:r>
              <a:rPr lang="en-US" sz="2200" dirty="0"/>
              <a:t>IOR -Interoperable Object Reference),</a:t>
            </a:r>
          </a:p>
          <a:p>
            <a:r>
              <a:rPr lang="ru-RU" sz="2200" dirty="0" err="1"/>
              <a:t>викликати</a:t>
            </a:r>
            <a:r>
              <a:rPr lang="ru-RU" sz="2200" dirty="0"/>
              <a:t> метод </a:t>
            </a:r>
            <a:r>
              <a:rPr lang="ru-RU" sz="2200" dirty="0" err="1"/>
              <a:t>віддаленого</a:t>
            </a:r>
            <a:r>
              <a:rPr lang="ru-RU" sz="2200" dirty="0"/>
              <a:t> </a:t>
            </a:r>
            <a:r>
              <a:rPr lang="ru-RU" sz="2200" dirty="0" err="1"/>
              <a:t>об'єкта</a:t>
            </a:r>
            <a:r>
              <a:rPr lang="ru-RU" sz="2200" dirty="0"/>
              <a:t>, передавши </a:t>
            </a:r>
            <a:r>
              <a:rPr lang="ru-RU" sz="2200" dirty="0" err="1"/>
              <a:t>йому</a:t>
            </a:r>
            <a:r>
              <a:rPr lang="ru-RU" sz="2200" dirty="0"/>
              <a:t> </a:t>
            </a:r>
            <a:r>
              <a:rPr lang="ru-RU" sz="2200" dirty="0" err="1"/>
              <a:t>вхідні</a:t>
            </a:r>
            <a:r>
              <a:rPr lang="ru-RU" sz="2200" dirty="0"/>
              <a:t> </a:t>
            </a:r>
            <a:r>
              <a:rPr lang="ru-RU" sz="2200" dirty="0" err="1"/>
              <a:t>параметри</a:t>
            </a:r>
            <a:r>
              <a:rPr lang="ru-RU" sz="2200" dirty="0"/>
              <a:t> (</a:t>
            </a:r>
            <a:r>
              <a:rPr lang="en-US" sz="2200" dirty="0"/>
              <a:t>marshaling parameters),</a:t>
            </a:r>
          </a:p>
          <a:p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повертається</a:t>
            </a:r>
            <a:r>
              <a:rPr lang="ru-RU" sz="2200" dirty="0"/>
              <a:t> і </a:t>
            </a:r>
            <a:r>
              <a:rPr lang="ru-RU" sz="2200" dirty="0" err="1"/>
              <a:t>виходять</a:t>
            </a:r>
            <a:r>
              <a:rPr lang="ru-RU" sz="2200" dirty="0"/>
              <a:t> </a:t>
            </a:r>
            <a:r>
              <a:rPr lang="ru-RU" sz="2200" dirty="0" err="1"/>
              <a:t>параметри</a:t>
            </a:r>
            <a:r>
              <a:rPr lang="ru-RU" sz="2200" dirty="0"/>
              <a:t> (</a:t>
            </a:r>
            <a:r>
              <a:rPr lang="en-US" sz="2200" dirty="0" err="1"/>
              <a:t>unmarshaling</a:t>
            </a:r>
            <a:r>
              <a:rPr lang="en-US" sz="2200" dirty="0"/>
              <a:t> parameters).</a:t>
            </a:r>
            <a:endParaRPr lang="ru-RU" sz="2200" dirty="0"/>
          </a:p>
        </p:txBody>
      </p:sp>
      <p:pic>
        <p:nvPicPr>
          <p:cNvPr id="5124" name="Picture 4" descr="http://www.cs.cmu.edu/%7Eyhase/tech/iStudy_files/image0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21960"/>
            <a:ext cx="5053891" cy="268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9185" y="836712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dirty="0"/>
              <a:t>В архитектуре </a:t>
            </a:r>
            <a:r>
              <a:rPr lang="ru-RU" sz="2200" i="1" dirty="0" smtClean="0"/>
              <a:t>CORBA-</a:t>
            </a:r>
            <a:r>
              <a:rPr lang="ru-RU" sz="2200" dirty="0" smtClean="0"/>
              <a:t>объект, </a:t>
            </a:r>
            <a:r>
              <a:rPr lang="ru-RU" sz="2200" dirty="0"/>
              <a:t>методы которого </a:t>
            </a:r>
            <a:r>
              <a:rPr lang="ru-RU" sz="2200" dirty="0" smtClean="0"/>
              <a:t>доступны другим </a:t>
            </a:r>
            <a:r>
              <a:rPr lang="ru-RU" sz="2200" dirty="0"/>
              <a:t>объектам </a:t>
            </a:r>
            <a:r>
              <a:rPr lang="ru-RU" sz="2200" dirty="0" smtClean="0"/>
              <a:t>имеет уникальную </a:t>
            </a:r>
            <a:r>
              <a:rPr lang="ru-RU" sz="2200" dirty="0"/>
              <a:t>по всей доступной сети Объектную Ссылку (</a:t>
            </a:r>
            <a:r>
              <a:rPr lang="ru-RU" sz="2200" i="1" dirty="0">
                <a:solidFill>
                  <a:srgbClr val="C00000"/>
                </a:solidFill>
              </a:rPr>
              <a:t>IOR </a:t>
            </a:r>
            <a:r>
              <a:rPr lang="ru-RU" sz="2200" dirty="0" smtClean="0">
                <a:solidFill>
                  <a:srgbClr val="C00000"/>
                </a:solidFill>
              </a:rPr>
              <a:t>–</a:t>
            </a:r>
            <a:r>
              <a:rPr lang="ru-RU" sz="2200" i="1" dirty="0" err="1" smtClean="0">
                <a:solidFill>
                  <a:srgbClr val="C00000"/>
                </a:solidFill>
              </a:rPr>
              <a:t>Interoperable</a:t>
            </a:r>
            <a:r>
              <a:rPr lang="ru-RU" sz="2200" i="1" dirty="0" smtClean="0">
                <a:solidFill>
                  <a:srgbClr val="C00000"/>
                </a:solidFill>
              </a:rPr>
              <a:t> </a:t>
            </a:r>
            <a:r>
              <a:rPr lang="ru-RU" sz="2200" i="1" dirty="0" err="1">
                <a:solidFill>
                  <a:srgbClr val="C00000"/>
                </a:solidFill>
              </a:rPr>
              <a:t>Object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i="1" dirty="0" err="1">
                <a:solidFill>
                  <a:srgbClr val="C00000"/>
                </a:solidFill>
              </a:rPr>
              <a:t>Reference</a:t>
            </a:r>
            <a:r>
              <a:rPr lang="ru-RU" sz="2200" dirty="0"/>
              <a:t>), по которой к нему можно обратиться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Искать </a:t>
            </a:r>
            <a:r>
              <a:rPr lang="ru-RU" sz="2200" i="1" dirty="0"/>
              <a:t>CORBA</a:t>
            </a:r>
            <a:r>
              <a:rPr lang="ru-RU" sz="2200" dirty="0"/>
              <a:t>-объекты можно как по </a:t>
            </a:r>
            <a:r>
              <a:rPr lang="ru-RU" sz="2200" i="1" dirty="0"/>
              <a:t>IOR</a:t>
            </a:r>
            <a:r>
              <a:rPr lang="ru-RU" sz="2200" dirty="0"/>
              <a:t>, так и по </a:t>
            </a:r>
            <a:r>
              <a:rPr lang="ru-RU" sz="2200" dirty="0" smtClean="0"/>
              <a:t>символическим именам</a:t>
            </a:r>
            <a:r>
              <a:rPr lang="ru-RU" sz="2200" dirty="0"/>
              <a:t>, если они зарегистрированы </a:t>
            </a:r>
            <a:r>
              <a:rPr lang="ru-RU" sz="2200" dirty="0" smtClean="0"/>
              <a:t>при создании в специальном </a:t>
            </a:r>
            <a:r>
              <a:rPr lang="ru-RU" sz="2200" dirty="0"/>
              <a:t>сервисе имен (</a:t>
            </a:r>
            <a:r>
              <a:rPr lang="ru-RU" sz="2200" i="1" dirty="0" err="1">
                <a:solidFill>
                  <a:srgbClr val="C00000"/>
                </a:solidFill>
              </a:rPr>
              <a:t>NameService</a:t>
            </a:r>
            <a:r>
              <a:rPr lang="ru-RU" sz="2200" dirty="0"/>
              <a:t>). </a:t>
            </a:r>
            <a:endParaRPr lang="ru-RU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Для </a:t>
            </a:r>
            <a:r>
              <a:rPr lang="ru-RU" sz="2200" dirty="0"/>
              <a:t>обращения к </a:t>
            </a:r>
            <a:r>
              <a:rPr lang="ru-RU" sz="2200" dirty="0" smtClean="0"/>
              <a:t>методам </a:t>
            </a:r>
            <a:r>
              <a:rPr lang="ru-RU" sz="2200" i="1" dirty="0" smtClean="0"/>
              <a:t>CORBA</a:t>
            </a:r>
            <a:r>
              <a:rPr lang="ru-RU" sz="2200" dirty="0" smtClean="0"/>
              <a:t>-объекта </a:t>
            </a:r>
            <a:r>
              <a:rPr lang="ru-RU" sz="2200" dirty="0"/>
              <a:t>последний имеет открытый для всех остальных </a:t>
            </a:r>
            <a:r>
              <a:rPr lang="ru-RU" sz="2200" i="1" dirty="0" smtClean="0"/>
              <a:t>CORBA</a:t>
            </a:r>
            <a:r>
              <a:rPr lang="ru-RU" sz="2200" dirty="0" smtClean="0"/>
              <a:t>-объектов </a:t>
            </a:r>
            <a:r>
              <a:rPr lang="ru-RU" sz="2200" dirty="0"/>
              <a:t>интерфейс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Интерфейсы </a:t>
            </a:r>
            <a:r>
              <a:rPr lang="ru-RU" sz="2200" i="1" dirty="0"/>
              <a:t>CORBA</a:t>
            </a:r>
            <a:r>
              <a:rPr lang="ru-RU" sz="2200" dirty="0"/>
              <a:t>-объектов принято </a:t>
            </a:r>
            <a:r>
              <a:rPr lang="ru-RU" sz="2200" dirty="0" smtClean="0"/>
              <a:t>описывать на </a:t>
            </a:r>
            <a:r>
              <a:rPr lang="ru-RU" sz="2200" dirty="0"/>
              <a:t>специальном, определенном спецификацией </a:t>
            </a:r>
            <a:r>
              <a:rPr lang="ru-RU" sz="2200" i="1" dirty="0"/>
              <a:t>CORBA </a:t>
            </a:r>
            <a:r>
              <a:rPr lang="ru-RU" sz="2200" dirty="0"/>
              <a:t>языке </a:t>
            </a:r>
            <a:r>
              <a:rPr lang="ru-RU" sz="2200" i="1" dirty="0" smtClean="0">
                <a:solidFill>
                  <a:srgbClr val="C00000"/>
                </a:solidFill>
              </a:rPr>
              <a:t>IDL </a:t>
            </a:r>
            <a:r>
              <a:rPr lang="en-US" sz="2200" dirty="0" smtClean="0">
                <a:solidFill>
                  <a:srgbClr val="C00000"/>
                </a:solidFill>
              </a:rPr>
              <a:t>(</a:t>
            </a:r>
            <a:r>
              <a:rPr lang="en-US" sz="2200" i="1" dirty="0" smtClean="0">
                <a:solidFill>
                  <a:srgbClr val="C00000"/>
                </a:solidFill>
              </a:rPr>
              <a:t>Interface </a:t>
            </a:r>
            <a:r>
              <a:rPr lang="en-US" sz="2200" i="1" dirty="0">
                <a:solidFill>
                  <a:srgbClr val="C00000"/>
                </a:solidFill>
              </a:rPr>
              <a:t>Definition Language</a:t>
            </a:r>
            <a:r>
              <a:rPr lang="en-US" sz="2200" dirty="0">
                <a:solidFill>
                  <a:srgbClr val="C00000"/>
                </a:solidFill>
              </a:rPr>
              <a:t>).</a:t>
            </a:r>
            <a:endParaRPr lang="ru-RU" sz="22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15209" y="4991696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CORBA </a:t>
            </a:r>
            <a:r>
              <a:rPr lang="ru-RU" sz="2000" dirty="0"/>
              <a:t>позволяет строить </a:t>
            </a:r>
            <a:r>
              <a:rPr lang="ru-RU" sz="2000" dirty="0" smtClean="0"/>
              <a:t>распределенные системы</a:t>
            </a:r>
            <a:r>
              <a:rPr lang="ru-RU" sz="2000" dirty="0"/>
              <a:t>, одновременно используя </a:t>
            </a:r>
            <a:r>
              <a:rPr lang="ru-RU" sz="2000" i="1" dirty="0"/>
              <a:t>ORB </a:t>
            </a:r>
            <a:r>
              <a:rPr lang="ru-RU" sz="2000" dirty="0"/>
              <a:t>разных производителей, и </a:t>
            </a:r>
            <a:r>
              <a:rPr lang="ru-RU" sz="2000" dirty="0" smtClean="0"/>
              <a:t>строя систему </a:t>
            </a:r>
            <a:r>
              <a:rPr lang="ru-RU" sz="2000" dirty="0"/>
              <a:t>одновременно на различных платформах и различных </a:t>
            </a:r>
            <a:r>
              <a:rPr lang="ru-RU" sz="2000" dirty="0" smtClean="0"/>
              <a:t>сетевых протоколах </a:t>
            </a:r>
            <a:r>
              <a:rPr lang="ru-RU" sz="2000" dirty="0"/>
              <a:t>(это в терминологии </a:t>
            </a:r>
            <a:r>
              <a:rPr lang="ru-RU" sz="2000" i="1" dirty="0"/>
              <a:t>CORBA </a:t>
            </a:r>
            <a:r>
              <a:rPr lang="ru-RU" sz="2000" dirty="0" smtClean="0"/>
              <a:t>называется </a:t>
            </a:r>
            <a:r>
              <a:rPr lang="ru-RU" sz="2000" dirty="0" err="1" smtClean="0"/>
              <a:t>интероперабельностью</a:t>
            </a:r>
            <a:r>
              <a:rPr lang="ru-RU" sz="2000" dirty="0" smtClean="0"/>
              <a:t> </a:t>
            </a:r>
            <a:r>
              <a:rPr lang="ru-RU" sz="2000" dirty="0"/>
              <a:t>– </a:t>
            </a:r>
            <a:r>
              <a:rPr lang="en-US" sz="2000" i="1" dirty="0">
                <a:solidFill>
                  <a:srgbClr val="C00000"/>
                </a:solidFill>
              </a:rPr>
              <a:t>interoperability</a:t>
            </a:r>
            <a:r>
              <a:rPr lang="en-US" sz="2000" dirty="0"/>
              <a:t>).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04427" y="0"/>
            <a:ext cx="4895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305342"/>
            <a:ext cx="784887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dirty="0"/>
              <a:t>Основой </a:t>
            </a:r>
            <a:r>
              <a:rPr lang="ru-RU" sz="2200" dirty="0" err="1"/>
              <a:t>интероперабельности</a:t>
            </a:r>
            <a:r>
              <a:rPr lang="ru-RU" sz="2200" dirty="0"/>
              <a:t> является протокол </a:t>
            </a:r>
            <a:r>
              <a:rPr lang="ru-RU" sz="2200" i="1" dirty="0">
                <a:solidFill>
                  <a:srgbClr val="C00000"/>
                </a:solidFill>
              </a:rPr>
              <a:t>GIOP </a:t>
            </a:r>
            <a:r>
              <a:rPr lang="ru-RU" sz="2200" dirty="0">
                <a:solidFill>
                  <a:srgbClr val="C00000"/>
                </a:solidFill>
              </a:rPr>
              <a:t>– </a:t>
            </a:r>
            <a:r>
              <a:rPr lang="ru-RU" sz="2200" i="1" dirty="0" err="1" smtClean="0">
                <a:solidFill>
                  <a:srgbClr val="C00000"/>
                </a:solidFill>
              </a:rPr>
              <a:t>General</a:t>
            </a:r>
            <a:r>
              <a:rPr lang="ru-RU" sz="2200" i="1" dirty="0" smtClean="0">
                <a:solidFill>
                  <a:srgbClr val="C00000"/>
                </a:solidFill>
              </a:rPr>
              <a:t> </a:t>
            </a:r>
            <a:r>
              <a:rPr lang="ru-RU" sz="2200" i="1" dirty="0" err="1" smtClean="0">
                <a:solidFill>
                  <a:srgbClr val="C00000"/>
                </a:solidFill>
              </a:rPr>
              <a:t>inter</a:t>
            </a:r>
            <a:r>
              <a:rPr lang="ru-RU" sz="2200" i="1" dirty="0" smtClean="0">
                <a:solidFill>
                  <a:srgbClr val="C00000"/>
                </a:solidFill>
              </a:rPr>
              <a:t>-ORB </a:t>
            </a:r>
            <a:r>
              <a:rPr lang="ru-RU" sz="2200" i="1" dirty="0" err="1">
                <a:solidFill>
                  <a:srgbClr val="C00000"/>
                </a:solidFill>
              </a:rPr>
              <a:t>Protocol</a:t>
            </a:r>
            <a:r>
              <a:rPr lang="ru-RU" sz="2200" dirty="0">
                <a:solidFill>
                  <a:srgbClr val="C00000"/>
                </a:solidFill>
              </a:rPr>
              <a:t>,</a:t>
            </a:r>
            <a:r>
              <a:rPr lang="ru-RU" sz="2200" dirty="0"/>
              <a:t> предназначенный для связи между </a:t>
            </a:r>
            <a:r>
              <a:rPr lang="ru-RU" sz="2200" dirty="0" smtClean="0"/>
              <a:t>объектами </a:t>
            </a:r>
            <a:r>
              <a:rPr lang="ru-RU" sz="2200" dirty="0"/>
              <a:t>и </a:t>
            </a:r>
            <a:r>
              <a:rPr lang="ru-RU" sz="2200" i="1" dirty="0" smtClean="0"/>
              <a:t>ORB </a:t>
            </a:r>
            <a:r>
              <a:rPr lang="ru-RU" sz="2200" dirty="0" smtClean="0"/>
              <a:t>в </a:t>
            </a:r>
            <a:r>
              <a:rPr lang="ru-RU" sz="2200" dirty="0"/>
              <a:t>сети. </a:t>
            </a:r>
            <a:endParaRPr lang="ru-RU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Стандартизация </a:t>
            </a:r>
            <a:r>
              <a:rPr lang="ru-RU" sz="2200" dirty="0"/>
              <a:t>коммуникационного протокола </a:t>
            </a:r>
            <a:r>
              <a:rPr lang="ru-RU" sz="2200" dirty="0" smtClean="0"/>
              <a:t>позволяет разработчикам </a:t>
            </a:r>
            <a:r>
              <a:rPr lang="ru-RU" sz="2200" dirty="0"/>
              <a:t>различных частей корпоративной системы </a:t>
            </a:r>
            <a:r>
              <a:rPr lang="ru-RU" sz="2200" dirty="0" smtClean="0"/>
              <a:t>совершенно не </a:t>
            </a:r>
            <a:r>
              <a:rPr lang="ru-RU" sz="2200" dirty="0"/>
              <a:t>заботиться об используемых </a:t>
            </a:r>
            <a:r>
              <a:rPr lang="ru-RU" sz="2200" i="1" dirty="0" err="1"/>
              <a:t>ORB</a:t>
            </a:r>
            <a:r>
              <a:rPr lang="ru-RU" sz="2200" dirty="0" err="1"/>
              <a:t>ах</a:t>
            </a:r>
            <a:r>
              <a:rPr lang="ru-RU" sz="2200" dirty="0"/>
              <a:t> в других частях (</a:t>
            </a:r>
            <a:r>
              <a:rPr lang="ru-RU" sz="2200" i="1" dirty="0"/>
              <a:t>ORB </a:t>
            </a:r>
            <a:r>
              <a:rPr lang="ru-RU" sz="2200" dirty="0" smtClean="0"/>
              <a:t>доменах) системы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Почти все современные </a:t>
            </a:r>
            <a:r>
              <a:rPr lang="ru-RU" sz="2200" i="1" dirty="0" err="1" smtClean="0"/>
              <a:t>ORB</a:t>
            </a:r>
            <a:r>
              <a:rPr lang="ru-RU" sz="2200" dirty="0" err="1" smtClean="0"/>
              <a:t>ы</a:t>
            </a:r>
            <a:r>
              <a:rPr lang="ru-RU" sz="2200" dirty="0" smtClean="0"/>
              <a:t> строятся на основе </a:t>
            </a:r>
            <a:r>
              <a:rPr lang="ru-RU" sz="2200" i="1" dirty="0" smtClean="0">
                <a:solidFill>
                  <a:srgbClr val="C00000"/>
                </a:solidFill>
              </a:rPr>
              <a:t>IIOP </a:t>
            </a:r>
            <a:r>
              <a:rPr lang="ru-RU" sz="2200" dirty="0" smtClean="0">
                <a:solidFill>
                  <a:srgbClr val="C00000"/>
                </a:solidFill>
              </a:rPr>
              <a:t>—</a:t>
            </a:r>
            <a:r>
              <a:rPr lang="ru-RU" sz="2200" i="1" dirty="0" err="1" smtClean="0">
                <a:solidFill>
                  <a:srgbClr val="C00000"/>
                </a:solidFill>
              </a:rPr>
              <a:t>Internet</a:t>
            </a:r>
            <a:r>
              <a:rPr lang="ru-RU" sz="2200" i="1" dirty="0" smtClean="0">
                <a:solidFill>
                  <a:srgbClr val="C00000"/>
                </a:solidFill>
              </a:rPr>
              <a:t> </a:t>
            </a:r>
            <a:r>
              <a:rPr lang="ru-RU" sz="2200" i="1" dirty="0" err="1">
                <a:solidFill>
                  <a:srgbClr val="C00000"/>
                </a:solidFill>
              </a:rPr>
              <a:t>inter</a:t>
            </a:r>
            <a:r>
              <a:rPr lang="ru-RU" sz="2200" i="1" dirty="0">
                <a:solidFill>
                  <a:srgbClr val="C00000"/>
                </a:solidFill>
              </a:rPr>
              <a:t>-ORB </a:t>
            </a:r>
            <a:r>
              <a:rPr lang="ru-RU" sz="2200" i="1" dirty="0" err="1">
                <a:solidFill>
                  <a:srgbClr val="C00000"/>
                </a:solidFill>
              </a:rPr>
              <a:t>Protocol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dirty="0"/>
              <a:t>(это версия общего протокола </a:t>
            </a:r>
            <a:r>
              <a:rPr lang="ru-RU" sz="2200" i="1" dirty="0" smtClean="0"/>
              <a:t>GIOP</a:t>
            </a:r>
            <a:r>
              <a:rPr lang="ru-RU" sz="2200" dirty="0" smtClean="0"/>
              <a:t>, предусматривающая </a:t>
            </a:r>
            <a:r>
              <a:rPr lang="ru-RU" sz="2200" dirty="0"/>
              <a:t>использование в качестве транспортного </a:t>
            </a:r>
            <a:r>
              <a:rPr lang="ru-RU" sz="2200" dirty="0" smtClean="0"/>
              <a:t>протокола</a:t>
            </a:r>
            <a:r>
              <a:rPr lang="ru-RU" sz="2200" dirty="0" smtClean="0">
                <a:solidFill>
                  <a:srgbClr val="C00000"/>
                </a:solidFill>
              </a:rPr>
              <a:t> </a:t>
            </a:r>
            <a:r>
              <a:rPr lang="en-US" sz="2200" i="1" dirty="0" smtClean="0">
                <a:solidFill>
                  <a:srgbClr val="C00000"/>
                </a:solidFill>
              </a:rPr>
              <a:t>TCP/IP</a:t>
            </a:r>
            <a:r>
              <a:rPr lang="en-US" sz="2200" dirty="0"/>
              <a:t>).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4427" y="0"/>
            <a:ext cx="4895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852" y="980728"/>
            <a:ext cx="82916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200" dirty="0"/>
              <a:t>Спецификация </a:t>
            </a:r>
            <a:r>
              <a:rPr lang="ru-RU" sz="2200" i="1" dirty="0"/>
              <a:t>CORBA </a:t>
            </a:r>
            <a:r>
              <a:rPr lang="ru-RU" sz="2200" dirty="0" smtClean="0"/>
              <a:t>предусматривает </a:t>
            </a:r>
            <a:r>
              <a:rPr lang="ru-RU" sz="2200" dirty="0"/>
              <a:t>также </a:t>
            </a:r>
            <a:r>
              <a:rPr lang="ru-RU" sz="2200" dirty="0" smtClean="0"/>
              <a:t>ряд стандартизованных </a:t>
            </a:r>
            <a:r>
              <a:rPr lang="ru-RU" sz="2200" dirty="0"/>
              <a:t>сервисов (</a:t>
            </a:r>
            <a:r>
              <a:rPr lang="ru-RU" sz="2200" i="1" dirty="0">
                <a:solidFill>
                  <a:srgbClr val="C00000"/>
                </a:solidFill>
              </a:rPr>
              <a:t>CORBA </a:t>
            </a:r>
            <a:r>
              <a:rPr lang="ru-RU" sz="2200" i="1" dirty="0" err="1">
                <a:solidFill>
                  <a:srgbClr val="C00000"/>
                </a:solidFill>
              </a:rPr>
              <a:t>Services</a:t>
            </a:r>
            <a:r>
              <a:rPr lang="ru-RU" sz="2200" dirty="0"/>
              <a:t>) и горизонтальных </a:t>
            </a:r>
            <a:r>
              <a:rPr lang="ru-RU" sz="2200" dirty="0" smtClean="0"/>
              <a:t>и вертикальных </a:t>
            </a:r>
            <a:r>
              <a:rPr lang="ru-RU" sz="2200" dirty="0"/>
              <a:t>Общих Средств (</a:t>
            </a:r>
            <a:r>
              <a:rPr lang="ru-RU" sz="2200" i="1" dirty="0" err="1">
                <a:solidFill>
                  <a:srgbClr val="C00000"/>
                </a:solidFill>
              </a:rPr>
              <a:t>Common</a:t>
            </a:r>
            <a:r>
              <a:rPr lang="ru-RU" sz="2200" i="1" dirty="0">
                <a:solidFill>
                  <a:srgbClr val="C00000"/>
                </a:solidFill>
              </a:rPr>
              <a:t> </a:t>
            </a:r>
            <a:r>
              <a:rPr lang="ru-RU" sz="2200" i="1" dirty="0" err="1">
                <a:solidFill>
                  <a:srgbClr val="C00000"/>
                </a:solidFill>
              </a:rPr>
              <a:t>Facilities</a:t>
            </a:r>
            <a:r>
              <a:rPr lang="ru-RU" sz="2200" dirty="0"/>
              <a:t>). </a:t>
            </a:r>
            <a:endParaRPr lang="ru-RU" sz="22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smtClean="0"/>
              <a:t>Сервисы представляют собой обычные </a:t>
            </a:r>
            <a:r>
              <a:rPr lang="ru-RU" sz="2200" i="1" dirty="0"/>
              <a:t>CORBA</a:t>
            </a:r>
            <a:r>
              <a:rPr lang="ru-RU" sz="2200" dirty="0"/>
              <a:t>-объекты со стандартизованными </a:t>
            </a:r>
            <a:r>
              <a:rPr lang="ru-RU" sz="2200" dirty="0" smtClean="0"/>
              <a:t>и </a:t>
            </a:r>
            <a:r>
              <a:rPr lang="ru-RU" sz="2200" dirty="0"/>
              <a:t>написанными </a:t>
            </a:r>
            <a:r>
              <a:rPr lang="ru-RU" sz="2200" dirty="0" smtClean="0"/>
              <a:t>на </a:t>
            </a:r>
            <a:r>
              <a:rPr lang="ru-RU" sz="2200" i="1" dirty="0" smtClean="0"/>
              <a:t>IDL</a:t>
            </a:r>
            <a:r>
              <a:rPr lang="ru-RU" sz="2200" dirty="0" smtClean="0"/>
              <a:t> </a:t>
            </a:r>
            <a:r>
              <a:rPr lang="ru-RU" sz="2200" dirty="0"/>
              <a:t>интерфейсами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smtClean="0"/>
              <a:t> К таким сервисам относится, например: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smtClean="0">
                <a:solidFill>
                  <a:srgbClr val="0000CC"/>
                </a:solidFill>
              </a:rPr>
              <a:t> сервис имен </a:t>
            </a:r>
            <a:r>
              <a:rPr lang="ru-RU" sz="2200" i="1" dirty="0" err="1" smtClean="0">
                <a:solidFill>
                  <a:srgbClr val="0000CC"/>
                </a:solidFill>
              </a:rPr>
              <a:t>NameService</a:t>
            </a:r>
            <a:r>
              <a:rPr lang="ru-RU" sz="2200" dirty="0" smtClean="0">
                <a:solidFill>
                  <a:srgbClr val="0000CC"/>
                </a:solidFill>
              </a:rPr>
              <a:t>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smtClean="0">
                <a:solidFill>
                  <a:srgbClr val="0000CC"/>
                </a:solidFill>
              </a:rPr>
              <a:t>сервис сообщений, позволяющий </a:t>
            </a:r>
            <a:r>
              <a:rPr lang="ru-RU" sz="2200" i="1" dirty="0" smtClean="0">
                <a:solidFill>
                  <a:srgbClr val="0000CC"/>
                </a:solidFill>
              </a:rPr>
              <a:t>CORBA</a:t>
            </a:r>
            <a:r>
              <a:rPr lang="ru-RU" sz="2200" dirty="0" smtClean="0">
                <a:solidFill>
                  <a:srgbClr val="0000CC"/>
                </a:solidFill>
              </a:rPr>
              <a:t>-объектам обмениваться сообщениями,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smtClean="0">
                <a:solidFill>
                  <a:srgbClr val="0000CC"/>
                </a:solidFill>
              </a:rPr>
              <a:t>сервис транзакций, позволяющий </a:t>
            </a:r>
            <a:r>
              <a:rPr lang="ru-RU" sz="2200" i="1" dirty="0" smtClean="0">
                <a:solidFill>
                  <a:srgbClr val="0000CC"/>
                </a:solidFill>
              </a:rPr>
              <a:t>CORBA</a:t>
            </a:r>
            <a:r>
              <a:rPr lang="ru-RU" sz="2200" dirty="0" smtClean="0">
                <a:solidFill>
                  <a:srgbClr val="0000CC"/>
                </a:solidFill>
              </a:rPr>
              <a:t>-объектам организовывать транзакции.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smtClean="0"/>
              <a:t>В реальной системе не обязательно должны присутствовать все сервисы, их набор зависит от требуемой функциональности. На сегодня разработано всего 14 </a:t>
            </a:r>
            <a:r>
              <a:rPr lang="ru-RU" sz="2200" dirty="0"/>
              <a:t>объектных сервисов.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04427" y="0"/>
            <a:ext cx="4895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CORBA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116631"/>
            <a:ext cx="379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itchFamily="34" charset="0"/>
                <a:cs typeface="Arial" pitchFamily="34" charset="0"/>
              </a:rPr>
              <a:t>Технология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SOAP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80728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200" dirty="0"/>
              <a:t>Основное содержание </a:t>
            </a:r>
            <a:r>
              <a:rPr lang="en-US" sz="2200" i="1" dirty="0">
                <a:solidFill>
                  <a:srgbClr val="C00000"/>
                </a:solidFill>
              </a:rPr>
              <a:t>SOAP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i="1" dirty="0">
                <a:solidFill>
                  <a:srgbClr val="C00000"/>
                </a:solidFill>
              </a:rPr>
              <a:t>Simple Object Access </a:t>
            </a:r>
            <a:r>
              <a:rPr lang="en-US" sz="2200" i="1" dirty="0" smtClean="0">
                <a:solidFill>
                  <a:srgbClr val="C00000"/>
                </a:solidFill>
              </a:rPr>
              <a:t>Protocol</a:t>
            </a:r>
            <a:r>
              <a:rPr lang="en-US" sz="2200" dirty="0" smtClean="0"/>
              <a:t>)</a:t>
            </a:r>
            <a:r>
              <a:rPr lang="ru-RU" sz="2200" dirty="0" smtClean="0"/>
              <a:t> состоит </a:t>
            </a:r>
            <a:r>
              <a:rPr lang="ru-RU" sz="2200" dirty="0"/>
              <a:t>в обмене сообщениями между удаленными объектами </a:t>
            </a:r>
            <a:r>
              <a:rPr lang="ru-RU" sz="2200" dirty="0" smtClean="0"/>
              <a:t>по протоколу </a:t>
            </a:r>
            <a:r>
              <a:rPr lang="ru-RU" sz="2200" i="1" dirty="0"/>
              <a:t>HTTP </a:t>
            </a:r>
            <a:r>
              <a:rPr lang="ru-RU" sz="2200" dirty="0"/>
              <a:t>с использованием </a:t>
            </a:r>
            <a:r>
              <a:rPr lang="ru-RU" sz="2200" i="1" dirty="0"/>
              <a:t>XML </a:t>
            </a:r>
            <a:r>
              <a:rPr lang="ru-RU" sz="2200" dirty="0"/>
              <a:t>в качестве </a:t>
            </a:r>
            <a:r>
              <a:rPr lang="ru-RU" sz="2200" dirty="0" smtClean="0"/>
              <a:t>транспорта</a:t>
            </a:r>
            <a:r>
              <a:rPr lang="ru-RU" sz="22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/>
              <a:t>Спецификация </a:t>
            </a:r>
            <a:r>
              <a:rPr lang="ru-RU" sz="2200" i="1" dirty="0"/>
              <a:t>SOAP </a:t>
            </a:r>
            <a:r>
              <a:rPr lang="ru-RU" sz="2200" dirty="0"/>
              <a:t>поддерживается и развивается консорциумом </a:t>
            </a:r>
            <a:r>
              <a:rPr lang="ru-RU" sz="2200" i="1" dirty="0" smtClean="0"/>
              <a:t>W3C (</a:t>
            </a:r>
            <a:r>
              <a:rPr lang="en-US" sz="2200" dirty="0" smtClean="0"/>
              <a:t>http</a:t>
            </a:r>
            <a:r>
              <a:rPr lang="en-US" sz="2200" dirty="0"/>
              <a:t>://www.w3.org/TR/SOAP/).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/>
              <a:t>По функциональным возможностям технология </a:t>
            </a:r>
            <a:r>
              <a:rPr lang="ru-RU" sz="2200" i="1" dirty="0"/>
              <a:t>SOAP </a:t>
            </a:r>
            <a:r>
              <a:rPr lang="ru-RU" sz="2200" dirty="0" smtClean="0"/>
              <a:t>весьма сходна </a:t>
            </a:r>
            <a:r>
              <a:rPr lang="ru-RU" sz="2200" dirty="0"/>
              <a:t>с первыми версиями </a:t>
            </a:r>
            <a:r>
              <a:rPr lang="ru-RU" sz="2200" i="1" dirty="0"/>
              <a:t>CORBA</a:t>
            </a:r>
            <a:r>
              <a:rPr lang="ru-RU" sz="2200" dirty="0"/>
              <a:t>. Однако у нее есть </a:t>
            </a:r>
            <a:r>
              <a:rPr lang="ru-RU" sz="2200" dirty="0" smtClean="0"/>
              <a:t>одно несомненное </a:t>
            </a:r>
            <a:r>
              <a:rPr lang="ru-RU" sz="2200" dirty="0"/>
              <a:t>достоинство: </a:t>
            </a:r>
            <a:r>
              <a:rPr lang="ru-RU" sz="2200" dirty="0">
                <a:solidFill>
                  <a:srgbClr val="0000CC"/>
                </a:solidFill>
              </a:rPr>
              <a:t>простота</a:t>
            </a:r>
            <a:r>
              <a:rPr lang="ru-RU" sz="2200" dirty="0"/>
              <a:t>. На уровне передачи данных </a:t>
            </a:r>
            <a:r>
              <a:rPr lang="ru-RU" sz="2200" dirty="0" smtClean="0"/>
              <a:t>в глобальных </a:t>
            </a:r>
            <a:r>
              <a:rPr lang="ru-RU" sz="2200" dirty="0"/>
              <a:t>сетях, между предприятиями, где большой </a:t>
            </a:r>
            <a:r>
              <a:rPr lang="ru-RU" sz="2200" dirty="0" smtClean="0"/>
              <a:t>сложности взаимодействие </a:t>
            </a:r>
            <a:r>
              <a:rPr lang="ru-RU" sz="2200" dirty="0"/>
              <a:t>не предвидится – это оптимальное решение </a:t>
            </a:r>
            <a:r>
              <a:rPr lang="ru-RU" sz="2200" dirty="0" smtClean="0"/>
              <a:t>по соотношению </a:t>
            </a:r>
            <a:r>
              <a:rPr lang="ru-RU" sz="2200" dirty="0"/>
              <a:t>время разработки/функциональность. </a:t>
            </a:r>
            <a:endParaRPr lang="ru-RU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ru-RU" sz="2200" dirty="0" smtClean="0"/>
              <a:t>Существуют многочисленные мосты: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ru-RU" sz="2200" i="1" dirty="0" smtClean="0">
                <a:solidFill>
                  <a:srgbClr val="C00000"/>
                </a:solidFill>
              </a:rPr>
              <a:t>CORBA</a:t>
            </a:r>
            <a:r>
              <a:rPr lang="ru-RU" sz="2200" dirty="0" smtClean="0">
                <a:solidFill>
                  <a:srgbClr val="C00000"/>
                </a:solidFill>
              </a:rPr>
              <a:t>/</a:t>
            </a:r>
            <a:r>
              <a:rPr lang="ru-RU" sz="2200" i="1" dirty="0" smtClean="0">
                <a:solidFill>
                  <a:srgbClr val="C00000"/>
                </a:solidFill>
              </a:rPr>
              <a:t>SOAP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endParaRPr lang="ru-RU" sz="2200" dirty="0" smtClean="0">
              <a:solidFill>
                <a:srgbClr val="C00000"/>
              </a:solidFill>
            </a:endParaRPr>
          </a:p>
          <a:p>
            <a:pPr marL="1257300" lvl="2" indent="-342900">
              <a:buFont typeface="Wingdings" pitchFamily="2" charset="2"/>
              <a:buChar char="v"/>
            </a:pPr>
            <a:r>
              <a:rPr lang="ru-RU" sz="2200" i="1" dirty="0" smtClean="0">
                <a:solidFill>
                  <a:srgbClr val="C00000"/>
                </a:solidFill>
              </a:rPr>
              <a:t>C</a:t>
            </a:r>
            <a:r>
              <a:rPr lang="ru-RU" sz="2200" i="1" dirty="0">
                <a:solidFill>
                  <a:srgbClr val="C00000"/>
                </a:solidFill>
              </a:rPr>
              <a:t>++</a:t>
            </a:r>
            <a:r>
              <a:rPr lang="ru-RU" sz="2200" dirty="0">
                <a:solidFill>
                  <a:srgbClr val="C00000"/>
                </a:solidFill>
              </a:rPr>
              <a:t>/</a:t>
            </a:r>
            <a:r>
              <a:rPr lang="ru-RU" sz="2200" i="1" dirty="0">
                <a:solidFill>
                  <a:srgbClr val="C00000"/>
                </a:solidFill>
              </a:rPr>
              <a:t>SOAP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endParaRPr lang="ru-RU" sz="2200" dirty="0" smtClean="0">
              <a:solidFill>
                <a:srgbClr val="C00000"/>
              </a:solidFill>
            </a:endParaRPr>
          </a:p>
          <a:p>
            <a:pPr marL="1257300" lvl="2" indent="-342900">
              <a:buFont typeface="Wingdings" pitchFamily="2" charset="2"/>
              <a:buChar char="v"/>
            </a:pPr>
            <a:r>
              <a:rPr lang="ru-RU" sz="2200" i="1" dirty="0" err="1" smtClean="0">
                <a:solidFill>
                  <a:srgbClr val="C00000"/>
                </a:solidFill>
              </a:rPr>
              <a:t>Java</a:t>
            </a:r>
            <a:r>
              <a:rPr lang="ru-RU" sz="2200" dirty="0" smtClean="0">
                <a:solidFill>
                  <a:srgbClr val="C00000"/>
                </a:solidFill>
              </a:rPr>
              <a:t>/</a:t>
            </a:r>
            <a:r>
              <a:rPr lang="ru-RU" sz="2200" i="1" dirty="0" smtClean="0">
                <a:solidFill>
                  <a:srgbClr val="C00000"/>
                </a:solidFill>
              </a:rPr>
              <a:t>SOAP</a:t>
            </a:r>
            <a:r>
              <a:rPr lang="ru-RU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121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1610</Words>
  <Application>Microsoft Office PowerPoint</Application>
  <PresentationFormat>Экран (4:3)</PresentationFormat>
  <Paragraphs>140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student</cp:lastModifiedBy>
  <cp:revision>31</cp:revision>
  <dcterms:created xsi:type="dcterms:W3CDTF">2014-02-17T22:25:54Z</dcterms:created>
  <dcterms:modified xsi:type="dcterms:W3CDTF">2019-10-04T13:23:34Z</dcterms:modified>
</cp:coreProperties>
</file>