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3" r:id="rId12"/>
    <p:sldId id="275" r:id="rId13"/>
    <p:sldId id="272" r:id="rId14"/>
    <p:sldId id="268" r:id="rId15"/>
    <p:sldId id="269" r:id="rId16"/>
    <p:sldId id="270" r:id="rId17"/>
    <p:sldId id="26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5" autoAdjust="0"/>
    <p:restoredTop sz="94660"/>
  </p:normalViewPr>
  <p:slideViewPr>
    <p:cSldViewPr>
      <p:cViewPr varScale="1">
        <p:scale>
          <a:sx n="70" d="100"/>
          <a:sy n="70" d="100"/>
        </p:scale>
        <p:origin x="4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1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4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5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7677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6904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5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60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6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7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60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29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FBCE-01A2-4161-803A-E8D3EA768D7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C4FA-C0CC-4020-8DF7-F412617EE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2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nith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Mac_OS_X" TargetMode="External"/><Relationship Id="rId13" Type="http://schemas.openxmlformats.org/officeDocument/2006/relationships/hyperlink" Target="http://ru.wikipedia.org/wiki/IRIX" TargetMode="External"/><Relationship Id="rId18" Type="http://schemas.openxmlformats.org/officeDocument/2006/relationships/hyperlink" Target="http://ru.wikipedia.org/wiki/Tru64" TargetMode="External"/><Relationship Id="rId26" Type="http://schemas.openxmlformats.org/officeDocument/2006/relationships/hyperlink" Target="http://ru.wikipedia.org/wiki/Windows_7" TargetMode="External"/><Relationship Id="rId3" Type="http://schemas.openxmlformats.org/officeDocument/2006/relationships/hyperlink" Target="http://ru.wikipedia.org/wiki/AIX" TargetMode="External"/><Relationship Id="rId21" Type="http://schemas.openxmlformats.org/officeDocument/2006/relationships/hyperlink" Target="http://ru.wikipedia.org/wiki/Windows_NT" TargetMode="External"/><Relationship Id="rId7" Type="http://schemas.openxmlformats.org/officeDocument/2006/relationships/hyperlink" Target="http://ru.wikipedia.org/wiki/Linux" TargetMode="External"/><Relationship Id="rId12" Type="http://schemas.openxmlformats.org/officeDocument/2006/relationships/hyperlink" Target="http://ru.wikipedia.org/wiki/SGI" TargetMode="External"/><Relationship Id="rId17" Type="http://schemas.openxmlformats.org/officeDocument/2006/relationships/hyperlink" Target="http://ru.wikipedia.org/wiki/UnixWare" TargetMode="External"/><Relationship Id="rId25" Type="http://schemas.openxmlformats.org/officeDocument/2006/relationships/hyperlink" Target="http://ru.wikipedia.org/wiki/Windows_Vista" TargetMode="External"/><Relationship Id="rId2" Type="http://schemas.openxmlformats.org/officeDocument/2006/relationships/image" Target="../media/image13.png"/><Relationship Id="rId16" Type="http://schemas.openxmlformats.org/officeDocument/2006/relationships/hyperlink" Target="http://ru.wikipedia.org/wiki/SCO_OpenServer" TargetMode="External"/><Relationship Id="rId20" Type="http://schemas.openxmlformats.org/officeDocument/2006/relationships/hyperlink" Target="http://ru.wikipedia.org/wiki/Windows_9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ru.wikipedia.org/wiki/HP-UX" TargetMode="External"/><Relationship Id="rId11" Type="http://schemas.openxmlformats.org/officeDocument/2006/relationships/hyperlink" Target="http://ru.wikipedia.org/wiki/OS/2" TargetMode="External"/><Relationship Id="rId24" Type="http://schemas.openxmlformats.org/officeDocument/2006/relationships/hyperlink" Target="http://ru.wikipedia.org/wiki/Windows_Server_2003" TargetMode="External"/><Relationship Id="rId5" Type="http://schemas.openxmlformats.org/officeDocument/2006/relationships/hyperlink" Target="http://ru.wikipedia.org/wiki/FreeBSD" TargetMode="External"/><Relationship Id="rId15" Type="http://schemas.openxmlformats.org/officeDocument/2006/relationships/hyperlink" Target="http://ru.wikipedia.org/wiki/SunOS" TargetMode="External"/><Relationship Id="rId23" Type="http://schemas.openxmlformats.org/officeDocument/2006/relationships/hyperlink" Target="http://ru.wikipedia.org/wiki/Windows_XP" TargetMode="External"/><Relationship Id="rId10" Type="http://schemas.openxmlformats.org/officeDocument/2006/relationships/hyperlink" Target="http://ru.wikipedia.org/wiki/OpenBSD" TargetMode="External"/><Relationship Id="rId19" Type="http://schemas.openxmlformats.org/officeDocument/2006/relationships/hyperlink" Target="http://ru.wikipedia.org/wiki/Windows_95" TargetMode="External"/><Relationship Id="rId4" Type="http://schemas.openxmlformats.org/officeDocument/2006/relationships/hyperlink" Target="http://ru.wikipedia.org/wiki/BSDi" TargetMode="External"/><Relationship Id="rId9" Type="http://schemas.openxmlformats.org/officeDocument/2006/relationships/hyperlink" Target="http://ru.wikipedia.org/wiki/NetBSD" TargetMode="External"/><Relationship Id="rId14" Type="http://schemas.openxmlformats.org/officeDocument/2006/relationships/hyperlink" Target="http://ru.wikipedia.org/wiki/Solaris" TargetMode="External"/><Relationship Id="rId22" Type="http://schemas.openxmlformats.org/officeDocument/2006/relationships/hyperlink" Target="http://ru.wikipedia.org/wiki/Windows_2000" TargetMode="External"/><Relationship Id="rId27" Type="http://schemas.openxmlformats.org/officeDocument/2006/relationships/hyperlink" Target="http://ru.wikipedia.org/wiki/OpenVM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zoolib.sourceforge.net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832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497473" y="476672"/>
            <a:ext cx="598817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4000" b="1" dirty="0" err="1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Лекция</a:t>
            </a:r>
            <a:r>
              <a:rPr lang="uk-UA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4</a:t>
            </a:r>
            <a:r>
              <a:rPr lang="uk-UA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.</a:t>
            </a:r>
            <a:endParaRPr lang="uk-UA" sz="4000" b="1" dirty="0" smtClean="0">
              <a:ln>
                <a:solidFill>
                  <a:schemeClr val="accent4"/>
                </a:solidFill>
              </a:ln>
              <a:latin typeface="Arial" pitchFamily="34" charset="0"/>
              <a:cs typeface="Arial" pitchFamily="34" charset="0"/>
            </a:endParaRPr>
          </a:p>
          <a:p>
            <a:pPr algn="ctr"/>
            <a:endParaRPr lang="uk-UA" sz="4000" b="1" dirty="0" smtClean="0">
              <a:ln>
                <a:solidFill>
                  <a:schemeClr val="accent4"/>
                </a:solidFill>
              </a:ln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4000" b="1" kern="10" dirty="0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Вільні </a:t>
            </a:r>
            <a:r>
              <a:rPr lang="uk-UA" sz="4000" b="1" kern="10" dirty="0" err="1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кросплатфомні</a:t>
            </a:r>
            <a:r>
              <a:rPr lang="uk-UA" sz="4000" b="1" kern="10" dirty="0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 </a:t>
            </a:r>
          </a:p>
          <a:p>
            <a:pPr algn="ctr"/>
            <a:r>
              <a:rPr lang="uk-UA" sz="4000" b="1" kern="10" dirty="0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(компонентні) </a:t>
            </a:r>
          </a:p>
          <a:p>
            <a:pPr algn="ctr"/>
            <a:r>
              <a:rPr lang="uk-UA" sz="4000" b="1" kern="10" dirty="0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інструменти</a:t>
            </a:r>
            <a:endParaRPr lang="ru-RU" sz="4000" b="1" kern="10" dirty="0">
              <a:solidFill>
                <a:srgbClr val="000099"/>
              </a:solidFill>
              <a:effectLst>
                <a:outerShdw blurRad="50800" dist="50800" dir="5400000" algn="ctr" rotWithShape="0">
                  <a:srgbClr val="FFFF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7" y="5186062"/>
            <a:ext cx="576064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err="1" smtClean="0"/>
              <a:t>Ковалюк</a:t>
            </a:r>
            <a:r>
              <a:rPr lang="ru-RU" sz="2400" b="1" dirty="0" smtClean="0"/>
              <a:t> Т.В.</a:t>
            </a:r>
            <a:r>
              <a:rPr lang="en-US" sz="2400" b="1" dirty="0"/>
              <a:t>,</a:t>
            </a:r>
            <a:r>
              <a:rPr lang="ru-RU" sz="2400" b="1" dirty="0" smtClean="0"/>
              <a:t> </a:t>
            </a:r>
          </a:p>
          <a:p>
            <a:pPr algn="ctr"/>
            <a:r>
              <a:rPr lang="uk-UA" sz="2400" b="1" dirty="0" smtClean="0"/>
              <a:t>д</a:t>
            </a:r>
            <a:r>
              <a:rPr lang="ru-RU" sz="2400" b="1" dirty="0" err="1" smtClean="0"/>
              <a:t>оцент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кафедри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і</a:t>
            </a:r>
            <a:r>
              <a:rPr lang="ru-RU" sz="2400" b="1" dirty="0" err="1" smtClean="0"/>
              <a:t>нформатики</a:t>
            </a:r>
            <a:endParaRPr lang="ru-RU" sz="2400" b="1" dirty="0" smtClean="0"/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344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3688" y="42866"/>
            <a:ext cx="6258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/>
              <a:t>Вільні </a:t>
            </a:r>
            <a:r>
              <a:rPr lang="uk-UA" sz="3200" b="1" dirty="0" err="1"/>
              <a:t>кросплатформні</a:t>
            </a:r>
            <a:r>
              <a:rPr lang="uk-UA" sz="3200" b="1" dirty="0"/>
              <a:t> бібліотеки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9" y="1268760"/>
            <a:ext cx="20383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59969" y="764704"/>
            <a:ext cx="66064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/>
              <a:t>OpenGL</a:t>
            </a:r>
            <a:r>
              <a:rPr lang="uk-UA" sz="2000" b="1" dirty="0" smtClean="0"/>
              <a:t> - </a:t>
            </a:r>
            <a:r>
              <a:rPr lang="uk-UA" sz="2000" dirty="0" smtClean="0"/>
              <a:t>це потужний програмний інтерфейс, що використовується для отримання високоякісних, програмно генерованих зображень і інтерактивних застосувань з </a:t>
            </a:r>
            <a:r>
              <a:rPr lang="uk-UA" sz="2000" dirty="0" err="1" smtClean="0"/>
              <a:t>двух-</a:t>
            </a:r>
            <a:r>
              <a:rPr lang="uk-UA" sz="2000" dirty="0" smtClean="0"/>
              <a:t> і тривимірними об'єктами, а також растровими зображеннями.</a:t>
            </a:r>
          </a:p>
          <a:p>
            <a:r>
              <a:rPr lang="uk-UA" sz="2000" dirty="0" smtClean="0"/>
              <a:t>Він включає близько 150 різних команд, за допомогою яких програміст може визначати різні об'єкти і виробляти </a:t>
            </a:r>
            <a:r>
              <a:rPr lang="uk-UA" sz="2000" dirty="0" err="1" smtClean="0"/>
              <a:t>рендеринг</a:t>
            </a:r>
            <a:r>
              <a:rPr lang="uk-UA" sz="2000" dirty="0" smtClean="0"/>
              <a:t>. </a:t>
            </a:r>
          </a:p>
          <a:p>
            <a:r>
              <a:rPr lang="uk-UA" sz="2000" dirty="0" smtClean="0"/>
              <a:t>Програміст визначає об'єкти, задає їх місце розташування в тривимірному просторі, визначає інші параметри (поворот, розтягування, ..), задає властивості об'єктів (колір, текстура, матеріал, ..), положення спостерігача, а бібліотека </a:t>
            </a:r>
            <a:r>
              <a:rPr lang="uk-UA" sz="2000" dirty="0" err="1" smtClean="0"/>
              <a:t>OpenGL</a:t>
            </a:r>
            <a:r>
              <a:rPr lang="uk-UA" sz="2000" dirty="0" smtClean="0"/>
              <a:t> потурбується про те щоб відобразити усе це на екрані. </a:t>
            </a:r>
          </a:p>
          <a:p>
            <a:r>
              <a:rPr lang="uk-UA" sz="2000" dirty="0" smtClean="0"/>
              <a:t>Бібліотека </a:t>
            </a:r>
            <a:r>
              <a:rPr lang="uk-UA" sz="2000" dirty="0" err="1" smtClean="0"/>
              <a:t>OpenGL</a:t>
            </a:r>
            <a:r>
              <a:rPr lang="uk-UA" sz="2000" dirty="0" smtClean="0"/>
              <a:t> є тільки відтворюючою (</a:t>
            </a:r>
            <a:r>
              <a:rPr lang="uk-UA" sz="2000" dirty="0" err="1" smtClean="0"/>
              <a:t>Rendering</a:t>
            </a:r>
            <a:r>
              <a:rPr lang="uk-UA" sz="2000" dirty="0" smtClean="0"/>
              <a:t>) бібліотекою, тому що вона не підтримує будь-які периферійні пристрої, такі як клавіатура і миша, вона також не підтримує ніяких менеджерів вікон.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4462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3688" y="42866"/>
            <a:ext cx="6258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/>
              <a:t>Вільні </a:t>
            </a:r>
            <a:r>
              <a:rPr lang="uk-UA" sz="3200" b="1" dirty="0" err="1"/>
              <a:t>кросплатформні</a:t>
            </a:r>
            <a:r>
              <a:rPr lang="uk-UA" sz="3200" b="1" dirty="0"/>
              <a:t> бібліотеки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9" y="1268760"/>
            <a:ext cx="20383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59969" y="1268760"/>
            <a:ext cx="641648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#include "</a:t>
            </a:r>
            <a:r>
              <a:rPr lang="en-US" sz="2000" dirty="0" err="1" smtClean="0"/>
              <a:t>mywidget.h</a:t>
            </a:r>
            <a:r>
              <a:rPr lang="en-US" sz="2000" dirty="0" smtClean="0"/>
              <a:t>"</a:t>
            </a:r>
          </a:p>
          <a:p>
            <a:r>
              <a:rPr lang="en-US" sz="2000" dirty="0" smtClean="0"/>
              <a:t>#include "</a:t>
            </a:r>
            <a:r>
              <a:rPr lang="en-US" sz="2000" dirty="0" err="1" smtClean="0"/>
              <a:t>ui_mywidget.h</a:t>
            </a:r>
            <a:r>
              <a:rPr lang="en-US" sz="2000" dirty="0" smtClean="0"/>
              <a:t>"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MyWidget</a:t>
            </a:r>
            <a:r>
              <a:rPr lang="en-US" sz="2000" dirty="0" smtClean="0"/>
              <a:t>::</a:t>
            </a:r>
            <a:r>
              <a:rPr lang="en-US" sz="2000" dirty="0" err="1" smtClean="0"/>
              <a:t>MyWidget</a:t>
            </a:r>
            <a:r>
              <a:rPr lang="en-US" sz="2000" dirty="0" smtClean="0"/>
              <a:t>(</a:t>
            </a:r>
            <a:r>
              <a:rPr lang="en-US" sz="2000" dirty="0" err="1" smtClean="0"/>
              <a:t>QWidget</a:t>
            </a:r>
            <a:r>
              <a:rPr lang="en-US" sz="2000" dirty="0" smtClean="0"/>
              <a:t> *parent)</a:t>
            </a:r>
          </a:p>
          <a:p>
            <a:r>
              <a:rPr lang="en-US" sz="2000" dirty="0" smtClean="0"/>
              <a:t>    : </a:t>
            </a:r>
            <a:r>
              <a:rPr lang="en-US" sz="2000" dirty="0" err="1" smtClean="0"/>
              <a:t>QWidget</a:t>
            </a:r>
            <a:r>
              <a:rPr lang="en-US" sz="2000" dirty="0" smtClean="0"/>
              <a:t>(parent), </a:t>
            </a:r>
            <a:r>
              <a:rPr lang="en-US" sz="2000" dirty="0" err="1" smtClean="0"/>
              <a:t>ui</a:t>
            </a:r>
            <a:r>
              <a:rPr lang="en-US" sz="2000" dirty="0" smtClean="0"/>
              <a:t>(new </a:t>
            </a:r>
            <a:r>
              <a:rPr lang="en-US" sz="2000" dirty="0" err="1" smtClean="0"/>
              <a:t>Ui</a:t>
            </a:r>
            <a:r>
              <a:rPr lang="en-US" sz="2000" dirty="0" smtClean="0"/>
              <a:t>::</a:t>
            </a:r>
            <a:r>
              <a:rPr lang="en-US" sz="2000" dirty="0" err="1" smtClean="0"/>
              <a:t>MyWidget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ui</a:t>
            </a:r>
            <a:r>
              <a:rPr lang="en-US" sz="2000" dirty="0" smtClean="0"/>
              <a:t>-&gt;</a:t>
            </a:r>
            <a:r>
              <a:rPr lang="en-US" sz="2000" dirty="0" err="1" smtClean="0"/>
              <a:t>setupUi</a:t>
            </a:r>
            <a:r>
              <a:rPr lang="en-US" sz="2000" dirty="0" smtClean="0"/>
              <a:t>(this);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ui</a:t>
            </a:r>
            <a:r>
              <a:rPr lang="en-US" sz="2000" dirty="0" smtClean="0"/>
              <a:t>-&gt;</a:t>
            </a:r>
            <a:r>
              <a:rPr lang="en-US" sz="2000" dirty="0" err="1" smtClean="0"/>
              <a:t>MyLabel</a:t>
            </a:r>
            <a:r>
              <a:rPr lang="en-US" sz="2000" dirty="0" smtClean="0"/>
              <a:t>-&gt;</a:t>
            </a:r>
            <a:r>
              <a:rPr lang="en-US" sz="2000" dirty="0" err="1" smtClean="0"/>
              <a:t>setText</a:t>
            </a:r>
            <a:r>
              <a:rPr lang="en-US" sz="2000" dirty="0" smtClean="0"/>
              <a:t>("My first </a:t>
            </a:r>
            <a:r>
              <a:rPr lang="en-US" sz="2000" dirty="0" err="1" smtClean="0"/>
              <a:t>programm</a:t>
            </a:r>
            <a:r>
              <a:rPr lang="en-US" sz="2000" dirty="0" smtClean="0"/>
              <a:t>");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MyWidget</a:t>
            </a:r>
            <a:r>
              <a:rPr lang="en-US" sz="2000" dirty="0" smtClean="0"/>
              <a:t>::~</a:t>
            </a:r>
            <a:r>
              <a:rPr lang="en-US" sz="2000" dirty="0" err="1" smtClean="0"/>
              <a:t>MyWidget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delete </a:t>
            </a:r>
            <a:r>
              <a:rPr lang="en-US" sz="2000" dirty="0" err="1" smtClean="0"/>
              <a:t>ui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03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3688" y="42866"/>
            <a:ext cx="4249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 smtClean="0"/>
              <a:t>Створення проекту </a:t>
            </a:r>
            <a:r>
              <a:rPr lang="en-US" sz="3200" b="1" dirty="0" smtClean="0"/>
              <a:t>QT</a:t>
            </a:r>
            <a:r>
              <a:rPr lang="uk-UA" sz="3200" b="1" dirty="0" smtClean="0"/>
              <a:t> 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27" y="908720"/>
            <a:ext cx="8928992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dirty="0" smtClean="0"/>
              <a:t>Створити </a:t>
            </a:r>
            <a:r>
              <a:rPr lang="uk-UA" dirty="0"/>
              <a:t>порожнє </a:t>
            </a:r>
            <a:r>
              <a:rPr lang="uk-UA" dirty="0" smtClean="0"/>
              <a:t>вікно. </a:t>
            </a:r>
            <a:endParaRPr lang="en-US" dirty="0" smtClean="0"/>
          </a:p>
          <a:p>
            <a:r>
              <a:rPr lang="uk-UA" dirty="0" smtClean="0"/>
              <a:t>1 </a:t>
            </a:r>
            <a:r>
              <a:rPr lang="uk-UA" dirty="0"/>
              <a:t>) Скачайте QT SDK для Windows. </a:t>
            </a:r>
            <a:endParaRPr lang="uk-UA" dirty="0" smtClean="0"/>
          </a:p>
          <a:p>
            <a:r>
              <a:rPr lang="uk-UA" dirty="0" smtClean="0"/>
              <a:t>2 </a:t>
            </a:r>
            <a:r>
              <a:rPr lang="uk-UA" dirty="0"/>
              <a:t>) Встановіть </a:t>
            </a:r>
            <a:r>
              <a:rPr lang="uk-UA" dirty="0" err="1"/>
              <a:t>Qt</a:t>
            </a:r>
            <a:r>
              <a:rPr lang="uk-UA" dirty="0"/>
              <a:t> в папку , шлях до якої не містить російських букв . Інакше при компіляції будуть виникати помилки. </a:t>
            </a:r>
            <a:endParaRPr lang="uk-UA" dirty="0" smtClean="0"/>
          </a:p>
          <a:p>
            <a:r>
              <a:rPr lang="uk-UA" dirty="0" smtClean="0"/>
              <a:t>3 </a:t>
            </a:r>
            <a:r>
              <a:rPr lang="uk-UA" dirty="0"/>
              <a:t>) Запустіть </a:t>
            </a:r>
            <a:r>
              <a:rPr lang="uk-UA" dirty="0" err="1"/>
              <a:t>Qt</a:t>
            </a:r>
            <a:r>
              <a:rPr lang="uk-UA" dirty="0"/>
              <a:t> </a:t>
            </a:r>
            <a:r>
              <a:rPr lang="uk-UA" dirty="0" err="1"/>
              <a:t>Creator</a:t>
            </a:r>
            <a:r>
              <a:rPr lang="uk-UA" dirty="0"/>
              <a:t> . </a:t>
            </a:r>
            <a:r>
              <a:rPr lang="uk-UA" dirty="0" smtClean="0"/>
              <a:t>\</a:t>
            </a:r>
          </a:p>
          <a:p>
            <a:r>
              <a:rPr lang="uk-UA" dirty="0" smtClean="0"/>
              <a:t>4 </a:t>
            </a:r>
            <a:r>
              <a:rPr lang="uk-UA" dirty="0"/>
              <a:t>) Створіть проект. Для цього клацніть </a:t>
            </a:r>
            <a:r>
              <a:rPr lang="uk-UA" dirty="0" err="1"/>
              <a:t>File</a:t>
            </a:r>
            <a:r>
              <a:rPr lang="uk-UA" dirty="0"/>
              <a:t> ( Файл) =&gt; </a:t>
            </a:r>
            <a:r>
              <a:rPr lang="uk-UA" dirty="0" err="1"/>
              <a:t>New</a:t>
            </a:r>
            <a:r>
              <a:rPr lang="uk-UA" dirty="0"/>
              <a:t> (Новий) =&gt; Qt4 </a:t>
            </a:r>
            <a:r>
              <a:rPr lang="uk-UA" dirty="0" err="1"/>
              <a:t>Gui</a:t>
            </a:r>
            <a:r>
              <a:rPr lang="uk-UA" dirty="0"/>
              <a:t> </a:t>
            </a:r>
            <a:r>
              <a:rPr lang="uk-UA" dirty="0" err="1"/>
              <a:t>Application</a:t>
            </a:r>
            <a:r>
              <a:rPr lang="uk-UA" dirty="0"/>
              <a:t> (GUI додаток Qt4 ) </a:t>
            </a:r>
            <a:endParaRPr lang="uk-UA" dirty="0" smtClean="0"/>
          </a:p>
          <a:p>
            <a:r>
              <a:rPr lang="uk-UA" dirty="0" smtClean="0"/>
              <a:t>5 </a:t>
            </a:r>
            <a:r>
              <a:rPr lang="uk-UA" dirty="0"/>
              <a:t>) У полі </a:t>
            </a:r>
            <a:r>
              <a:rPr lang="uk-UA" dirty="0" err="1"/>
              <a:t>Name</a:t>
            </a:r>
            <a:r>
              <a:rPr lang="uk-UA" dirty="0"/>
              <a:t> ( Назва ) напишіть ім'я папки з проектом , нехай буде </a:t>
            </a:r>
            <a:r>
              <a:rPr lang="uk-UA" dirty="0" err="1"/>
              <a:t>first</a:t>
            </a:r>
            <a:r>
              <a:rPr lang="uk-UA" dirty="0"/>
              <a:t> , пишіть англійськими літерами , інакше можуть бути проблеми при компіляції </a:t>
            </a:r>
            <a:endParaRPr lang="uk-UA" dirty="0" smtClean="0"/>
          </a:p>
          <a:p>
            <a:r>
              <a:rPr lang="uk-UA" dirty="0" smtClean="0"/>
              <a:t>6 </a:t>
            </a:r>
            <a:r>
              <a:rPr lang="uk-UA" dirty="0"/>
              <a:t>) У полі </a:t>
            </a:r>
            <a:r>
              <a:rPr lang="uk-UA" dirty="0" err="1"/>
              <a:t>Create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(Створити в) введіть шлях до </a:t>
            </a:r>
            <a:r>
              <a:rPr lang="uk-UA" dirty="0" smtClean="0"/>
              <a:t>папки, </a:t>
            </a:r>
            <a:r>
              <a:rPr lang="uk-UA" dirty="0"/>
              <a:t>в якій буде створена папка з </a:t>
            </a:r>
            <a:r>
              <a:rPr lang="uk-UA" dirty="0" smtClean="0"/>
              <a:t>ім'ям, </a:t>
            </a:r>
            <a:r>
              <a:rPr lang="uk-UA" dirty="0"/>
              <a:t>яке ви ввели в поле </a:t>
            </a:r>
            <a:r>
              <a:rPr lang="uk-UA" dirty="0" err="1"/>
              <a:t>Name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7 </a:t>
            </a:r>
            <a:r>
              <a:rPr lang="uk-UA" dirty="0"/>
              <a:t>) У </a:t>
            </a:r>
            <a:r>
              <a:rPr lang="uk-UA" dirty="0" err="1"/>
              <a:t>Class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 ( Ім'я класу) пишемо </a:t>
            </a:r>
            <a:r>
              <a:rPr lang="uk-UA" dirty="0" err="1"/>
              <a:t>MyWidget</a:t>
            </a:r>
            <a:r>
              <a:rPr lang="uk-UA" dirty="0"/>
              <a:t> , в </a:t>
            </a:r>
            <a:r>
              <a:rPr lang="uk-UA" dirty="0" err="1"/>
              <a:t>Base</a:t>
            </a:r>
            <a:r>
              <a:rPr lang="uk-UA" dirty="0"/>
              <a:t> </a:t>
            </a:r>
            <a:r>
              <a:rPr lang="uk-UA" dirty="0" err="1"/>
              <a:t>Class</a:t>
            </a:r>
            <a:r>
              <a:rPr lang="uk-UA" dirty="0"/>
              <a:t> ( Базовий клас ) вибираємо </a:t>
            </a:r>
            <a:r>
              <a:rPr lang="uk-UA" dirty="0" err="1" smtClean="0"/>
              <a:t>QWidget</a:t>
            </a:r>
            <a:r>
              <a:rPr lang="uk-UA" dirty="0" smtClean="0"/>
              <a:t>.</a:t>
            </a:r>
          </a:p>
          <a:p>
            <a:r>
              <a:rPr lang="uk-UA" dirty="0" smtClean="0"/>
              <a:t>8 </a:t>
            </a:r>
            <a:r>
              <a:rPr lang="uk-UA" dirty="0"/>
              <a:t>) Збережіть </a:t>
            </a:r>
            <a:r>
              <a:rPr lang="uk-UA" dirty="0" smtClean="0"/>
              <a:t>проект, </a:t>
            </a:r>
            <a:r>
              <a:rPr lang="uk-UA" dirty="0"/>
              <a:t>для цього клацніть </a:t>
            </a:r>
            <a:r>
              <a:rPr lang="uk-UA" dirty="0" err="1"/>
              <a:t>File</a:t>
            </a:r>
            <a:r>
              <a:rPr lang="uk-UA" dirty="0"/>
              <a:t> ( Файл) = &gt; </a:t>
            </a:r>
            <a:r>
              <a:rPr lang="uk-UA" dirty="0" err="1"/>
              <a:t>SaveAll</a:t>
            </a:r>
            <a:r>
              <a:rPr lang="uk-UA" dirty="0"/>
              <a:t> (Зберегти все). </a:t>
            </a:r>
            <a:endParaRPr lang="uk-UA" dirty="0" smtClean="0"/>
          </a:p>
          <a:p>
            <a:r>
              <a:rPr lang="uk-UA" dirty="0" smtClean="0"/>
              <a:t>9 </a:t>
            </a:r>
            <a:r>
              <a:rPr lang="uk-UA" dirty="0"/>
              <a:t>) Скомпілюйте </a:t>
            </a:r>
            <a:r>
              <a:rPr lang="uk-UA" dirty="0" smtClean="0"/>
              <a:t>програму, </a:t>
            </a:r>
            <a:r>
              <a:rPr lang="uk-UA" dirty="0"/>
              <a:t>для цього клацніть </a:t>
            </a:r>
            <a:r>
              <a:rPr lang="uk-UA" dirty="0" err="1"/>
              <a:t>Build</a:t>
            </a:r>
            <a:r>
              <a:rPr lang="uk-UA" dirty="0"/>
              <a:t> ( Збірка ) = &gt; </a:t>
            </a:r>
            <a:r>
              <a:rPr lang="uk-UA" dirty="0" err="1"/>
              <a:t>Build</a:t>
            </a:r>
            <a:r>
              <a:rPr lang="uk-UA" dirty="0"/>
              <a:t> </a:t>
            </a:r>
            <a:r>
              <a:rPr lang="uk-UA" dirty="0" err="1"/>
              <a:t>All</a:t>
            </a:r>
            <a:r>
              <a:rPr lang="uk-UA" dirty="0"/>
              <a:t> ( Зібрати всі ) , замість цього можна натиснути на круглу кнопку з молотком в лівому нижньому кутку вікна </a:t>
            </a:r>
            <a:r>
              <a:rPr lang="uk-UA" dirty="0" err="1"/>
              <a:t>Qt</a:t>
            </a:r>
            <a:r>
              <a:rPr lang="uk-UA" dirty="0"/>
              <a:t> </a:t>
            </a:r>
            <a:r>
              <a:rPr lang="uk-UA" dirty="0" err="1"/>
              <a:t>Creator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10 </a:t>
            </a:r>
            <a:r>
              <a:rPr lang="uk-UA" dirty="0"/>
              <a:t>) Запустіть </a:t>
            </a:r>
            <a:r>
              <a:rPr lang="uk-UA" dirty="0" smtClean="0"/>
              <a:t>програму, </a:t>
            </a:r>
            <a:r>
              <a:rPr lang="uk-UA" dirty="0"/>
              <a:t>для цього клацніть </a:t>
            </a:r>
            <a:r>
              <a:rPr lang="uk-UA" dirty="0" err="1"/>
              <a:t>Build</a:t>
            </a:r>
            <a:r>
              <a:rPr lang="uk-UA" dirty="0"/>
              <a:t> ( Збірка ) = &gt; </a:t>
            </a:r>
            <a:r>
              <a:rPr lang="uk-UA" dirty="0" err="1"/>
              <a:t>Run</a:t>
            </a:r>
            <a:r>
              <a:rPr lang="uk-UA" dirty="0"/>
              <a:t> ( Виконати </a:t>
            </a:r>
            <a:r>
              <a:rPr lang="uk-UA" dirty="0" smtClean="0"/>
              <a:t>), </a:t>
            </a:r>
            <a:r>
              <a:rPr lang="uk-UA" dirty="0"/>
              <a:t>замість цього можна натиснути на круглу кнопку з трикутником в лівому нижньому кутку вікна </a:t>
            </a:r>
            <a:r>
              <a:rPr lang="uk-UA" dirty="0" err="1"/>
              <a:t>Qt</a:t>
            </a: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3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3688" y="42866"/>
            <a:ext cx="6258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/>
              <a:t>Вільні </a:t>
            </a:r>
            <a:r>
              <a:rPr lang="uk-UA" sz="3200" b="1" dirty="0" err="1"/>
              <a:t>кросплатформні</a:t>
            </a:r>
            <a:r>
              <a:rPr lang="uk-UA" sz="3200" b="1" dirty="0"/>
              <a:t> бібліотеки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0" y="1340768"/>
            <a:ext cx="17049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87824" y="1324223"/>
            <a:ext cx="56521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Simple </a:t>
            </a:r>
            <a:r>
              <a:rPr lang="en-US" sz="2000" dirty="0" err="1" smtClean="0">
                <a:effectLst/>
              </a:rPr>
              <a:t>DirectMedia</a:t>
            </a:r>
            <a:r>
              <a:rPr lang="en-US" sz="2000" dirty="0" smtClean="0">
                <a:effectLst/>
              </a:rPr>
              <a:t> Layer </a:t>
            </a:r>
            <a:r>
              <a:rPr lang="uk-UA" sz="2000" dirty="0" smtClean="0">
                <a:effectLst/>
              </a:rPr>
              <a:t>це бібліотека крос-платформної розробки призначена для забезпечення </a:t>
            </a:r>
            <a:r>
              <a:rPr lang="uk-UA" sz="2000" dirty="0" err="1" smtClean="0">
                <a:effectLst/>
              </a:rPr>
              <a:t>низькорівневого</a:t>
            </a:r>
            <a:r>
              <a:rPr lang="uk-UA" sz="2000" dirty="0" smtClean="0">
                <a:effectLst/>
              </a:rPr>
              <a:t> доступу до аудіо, клавіатури, миші, джойстика і графічного обладнання через </a:t>
            </a:r>
            <a:r>
              <a:rPr lang="en-US" sz="2000" dirty="0" smtClean="0">
                <a:effectLst/>
              </a:rPr>
              <a:t>OpenGL </a:t>
            </a:r>
            <a:r>
              <a:rPr lang="uk-UA" sz="2000" dirty="0" smtClean="0">
                <a:effectLst/>
              </a:rPr>
              <a:t>і </a:t>
            </a:r>
            <a:r>
              <a:rPr lang="en-US" sz="2000" dirty="0" smtClean="0">
                <a:effectLst/>
              </a:rPr>
              <a:t>Direct3D. </a:t>
            </a:r>
            <a:endParaRPr lang="uk-UA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Вона використовується програмним забезпеченням для відтворення відео, емулятори і популярних ігор. </a:t>
            </a:r>
            <a:br>
              <a:rPr lang="uk-UA" sz="2000" dirty="0" smtClean="0">
                <a:effectLst/>
              </a:rPr>
            </a:br>
            <a:r>
              <a:rPr lang="uk-UA" sz="2000" dirty="0" smtClean="0">
                <a:effectLst/>
              </a:rPr>
              <a:t/>
            </a:r>
            <a:br>
              <a:rPr lang="uk-UA" sz="2000" dirty="0" smtClean="0">
                <a:effectLst/>
              </a:rPr>
            </a:br>
            <a:r>
              <a:rPr lang="en-US" sz="2000" dirty="0" smtClean="0">
                <a:effectLst/>
              </a:rPr>
              <a:t>SDL </a:t>
            </a:r>
            <a:r>
              <a:rPr lang="uk-UA" sz="2000" dirty="0" smtClean="0">
                <a:effectLst/>
              </a:rPr>
              <a:t>офіційно підтримує </a:t>
            </a:r>
            <a:r>
              <a:rPr lang="en-US" sz="2000" dirty="0" smtClean="0">
                <a:effectLst/>
              </a:rPr>
              <a:t>Windows, Mac OS X, Linux, IOS </a:t>
            </a:r>
            <a:r>
              <a:rPr lang="uk-UA" sz="2000" dirty="0" smtClean="0">
                <a:effectLst/>
              </a:rPr>
              <a:t>і </a:t>
            </a:r>
            <a:r>
              <a:rPr lang="en-US" sz="2000" dirty="0" smtClean="0">
                <a:effectLst/>
              </a:rPr>
              <a:t>Android.</a:t>
            </a:r>
            <a:r>
              <a:rPr lang="uk-UA" sz="2000" dirty="0" smtClean="0">
                <a:effectLst/>
              </a:rPr>
              <a:t> </a:t>
            </a:r>
            <a:br>
              <a:rPr lang="uk-UA" sz="2000" dirty="0" smtClean="0">
                <a:effectLst/>
              </a:rPr>
            </a:br>
            <a:r>
              <a:rPr lang="uk-UA" sz="2000" dirty="0" smtClean="0">
                <a:effectLst/>
              </a:rPr>
              <a:t/>
            </a:r>
            <a:br>
              <a:rPr lang="uk-UA" sz="2000" dirty="0" smtClean="0">
                <a:effectLst/>
              </a:rPr>
            </a:br>
            <a:r>
              <a:rPr lang="en-US" sz="2000" dirty="0" smtClean="0">
                <a:effectLst/>
              </a:rPr>
              <a:t>SDL </a:t>
            </a:r>
            <a:r>
              <a:rPr lang="uk-UA" sz="2000" dirty="0" smtClean="0">
                <a:effectLst/>
              </a:rPr>
              <a:t>написаний для С, призначений для роботи з </a:t>
            </a:r>
            <a:r>
              <a:rPr lang="en-US" sz="2000" dirty="0" smtClean="0">
                <a:effectLst/>
              </a:rPr>
              <a:t>C++, </a:t>
            </a:r>
            <a:r>
              <a:rPr lang="uk-UA" sz="2000" dirty="0" smtClean="0">
                <a:effectLst/>
              </a:rPr>
              <a:t>і є можливості для ряду інших мовах, в тому числі </a:t>
            </a:r>
            <a:r>
              <a:rPr lang="en-US" sz="2000" dirty="0" smtClean="0">
                <a:effectLst/>
              </a:rPr>
              <a:t>C# </a:t>
            </a:r>
            <a:r>
              <a:rPr lang="uk-UA" sz="2000" dirty="0" smtClean="0">
                <a:effectLst/>
              </a:rPr>
              <a:t>і </a:t>
            </a:r>
            <a:r>
              <a:rPr lang="en-US" sz="2000" dirty="0" smtClean="0">
                <a:effectLst/>
              </a:rPr>
              <a:t>Python.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0748"/>
            <a:ext cx="173619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347864" y="100308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000" dirty="0" smtClean="0"/>
              <a:t>FMOD є </a:t>
            </a:r>
            <a:r>
              <a:rPr lang="uk-UA" sz="2000" dirty="0" err="1" smtClean="0"/>
              <a:t>кросплатформна</a:t>
            </a:r>
            <a:r>
              <a:rPr lang="uk-UA" sz="2000" dirty="0" smtClean="0"/>
              <a:t> бібліотека аудіо, що забезпечує  легку реалізацію новітніх аудіо технологій в програмному забезпеченні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47864" y="2714397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200" dirty="0" err="1" smtClean="0"/>
              <a:t>Amanith</a:t>
            </a:r>
            <a:r>
              <a:rPr lang="uk-UA" sz="2200" dirty="0" smtClean="0"/>
              <a:t> Framework є крос-платформний (</a:t>
            </a:r>
            <a:r>
              <a:rPr lang="uk-UA" sz="2200" dirty="0" err="1" smtClean="0"/>
              <a:t>Linux</a:t>
            </a:r>
            <a:r>
              <a:rPr lang="uk-UA" sz="2200" dirty="0" smtClean="0"/>
              <a:t>, Win32, </a:t>
            </a:r>
            <a:r>
              <a:rPr lang="uk-UA" sz="2200" dirty="0" err="1" smtClean="0"/>
              <a:t>Mac</a:t>
            </a:r>
            <a:r>
              <a:rPr lang="uk-UA" sz="2200" dirty="0" smtClean="0"/>
              <a:t> OX X, </a:t>
            </a:r>
            <a:r>
              <a:rPr lang="uk-UA" sz="2200" dirty="0" err="1" smtClean="0"/>
              <a:t>FreeBSD</a:t>
            </a:r>
            <a:r>
              <a:rPr lang="uk-UA" sz="2200" dirty="0" smtClean="0"/>
              <a:t>, </a:t>
            </a:r>
            <a:r>
              <a:rPr lang="uk-UA" sz="2200" dirty="0" err="1" smtClean="0"/>
              <a:t>Linux</a:t>
            </a:r>
            <a:r>
              <a:rPr lang="uk-UA" sz="2200" dirty="0" smtClean="0"/>
              <a:t> і IRIX) з відкритим вихідним кодом C + + </a:t>
            </a:r>
            <a:r>
              <a:rPr lang="uk-UA" sz="2200" dirty="0" err="1" smtClean="0"/>
              <a:t>фреймворк</a:t>
            </a:r>
            <a:r>
              <a:rPr lang="uk-UA" sz="2200" dirty="0" smtClean="0"/>
              <a:t> для 2D і 3D векторної графіки, яка включає 2D, растровий </a:t>
            </a:r>
            <a:r>
              <a:rPr lang="uk-UA" sz="2200" dirty="0" err="1" smtClean="0"/>
              <a:t>векторизатор</a:t>
            </a:r>
            <a:r>
              <a:rPr lang="uk-UA" sz="2200" dirty="0" smtClean="0"/>
              <a:t>, </a:t>
            </a:r>
            <a:r>
              <a:rPr lang="uk-UA" sz="2200" dirty="0" err="1" smtClean="0"/>
              <a:t>тесселятор</a:t>
            </a:r>
            <a:r>
              <a:rPr lang="uk-UA" sz="2200" dirty="0" smtClean="0"/>
              <a:t>, а також </a:t>
            </a:r>
            <a:r>
              <a:rPr lang="uk-UA" sz="2200" dirty="0" err="1" smtClean="0"/>
              <a:t>OpenGL</a:t>
            </a:r>
            <a:r>
              <a:rPr lang="uk-UA" sz="2200" dirty="0" smtClean="0"/>
              <a:t> менеджер розширень. Це легко настроюється і дозволяє завантажити / вивантажити модулі під час виконання. 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2977706"/>
            <a:ext cx="25233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u="sng" dirty="0" err="1">
                <a:hlinkClick r:id="rId3"/>
              </a:rPr>
              <a:t>Amanith</a:t>
            </a:r>
            <a:r>
              <a:rPr lang="ru-RU" sz="2200" u="sng" dirty="0">
                <a:hlinkClick r:id="rId3"/>
              </a:rPr>
              <a:t> </a:t>
            </a:r>
            <a:r>
              <a:rPr lang="ru-RU" sz="2200" u="sng" dirty="0" err="1">
                <a:hlinkClick r:id="rId3"/>
              </a:rPr>
              <a:t>Framework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42866"/>
            <a:ext cx="6258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/>
              <a:t>Вільні </a:t>
            </a:r>
            <a:r>
              <a:rPr lang="uk-UA" sz="3200" b="1" dirty="0" err="1"/>
              <a:t>кросплатформні</a:t>
            </a:r>
            <a:r>
              <a:rPr lang="uk-UA" sz="3200" b="1" dirty="0"/>
              <a:t> бібліотеки</a:t>
            </a:r>
          </a:p>
        </p:txBody>
      </p:sp>
    </p:spTree>
    <p:extLst>
      <p:ext uri="{BB962C8B-B14F-4D97-AF65-F5344CB8AC3E}">
        <p14:creationId xmlns:p14="http://schemas.microsoft.com/office/powerpoint/2010/main" val="21788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0"/>
            <a:ext cx="7159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600" b="1" dirty="0"/>
              <a:t>Вільні </a:t>
            </a:r>
            <a:r>
              <a:rPr lang="uk-UA" sz="3600" b="1" dirty="0" err="1"/>
              <a:t>кросплатформні</a:t>
            </a:r>
            <a:r>
              <a:rPr lang="uk-UA" sz="3600" b="1" dirty="0"/>
              <a:t> бази даних</a:t>
            </a:r>
            <a:endParaRPr lang="ru-RU" sz="36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16732"/>
            <a:ext cx="152859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15816" y="1050656"/>
            <a:ext cx="5184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Вільна</a:t>
            </a:r>
            <a:r>
              <a:rPr lang="ru-RU" dirty="0" smtClean="0"/>
              <a:t> </a:t>
            </a:r>
            <a:r>
              <a:rPr lang="ru-RU" dirty="0" err="1"/>
              <a:t>реляційна</a:t>
            </a:r>
            <a:r>
              <a:rPr lang="ru-RU" dirty="0"/>
              <a:t> система </a:t>
            </a:r>
            <a:r>
              <a:rPr lang="ru-RU" dirty="0" err="1"/>
              <a:t>управління</a:t>
            </a:r>
            <a:r>
              <a:rPr lang="ru-RU" dirty="0"/>
              <a:t> базами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Розробку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підтримку</a:t>
            </a:r>
            <a:r>
              <a:rPr lang="ru-RU" dirty="0"/>
              <a:t> </a:t>
            </a:r>
            <a:r>
              <a:rPr lang="ru-RU" dirty="0" err="1"/>
              <a:t>MySQL</a:t>
            </a:r>
            <a:r>
              <a:rPr lang="ru-RU" dirty="0"/>
              <a:t> </a:t>
            </a:r>
            <a:r>
              <a:rPr lang="ru-RU" dirty="0" err="1"/>
              <a:t>здійснює</a:t>
            </a:r>
            <a:r>
              <a:rPr lang="ru-RU" dirty="0"/>
              <a:t> </a:t>
            </a:r>
            <a:r>
              <a:rPr lang="ru-RU" dirty="0" err="1"/>
              <a:t>корпорація</a:t>
            </a:r>
            <a:r>
              <a:rPr lang="ru-RU" dirty="0"/>
              <a:t> </a:t>
            </a:r>
            <a:r>
              <a:rPr lang="ru-RU" dirty="0" err="1"/>
              <a:t>Oracle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отримала</a:t>
            </a:r>
            <a:r>
              <a:rPr lang="ru-RU" dirty="0"/>
              <a:t> права на </a:t>
            </a:r>
            <a:r>
              <a:rPr lang="ru-RU" dirty="0" err="1"/>
              <a:t>торговельну</a:t>
            </a:r>
            <a:r>
              <a:rPr lang="ru-RU" dirty="0"/>
              <a:t> марку разом з </a:t>
            </a:r>
            <a:r>
              <a:rPr lang="ru-RU" dirty="0" err="1"/>
              <a:t>поглиненою</a:t>
            </a:r>
            <a:r>
              <a:rPr lang="ru-RU" dirty="0"/>
              <a:t> 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Microsystems</a:t>
            </a:r>
            <a:r>
              <a:rPr lang="ru-RU" dirty="0"/>
              <a:t>, яка </a:t>
            </a:r>
            <a:r>
              <a:rPr lang="ru-RU" dirty="0" err="1"/>
              <a:t>раніше</a:t>
            </a:r>
            <a:r>
              <a:rPr lang="ru-RU" dirty="0"/>
              <a:t> </a:t>
            </a:r>
            <a:r>
              <a:rPr lang="ru-RU" dirty="0" err="1"/>
              <a:t>придбала</a:t>
            </a:r>
            <a:r>
              <a:rPr lang="ru-RU" dirty="0"/>
              <a:t> </a:t>
            </a:r>
            <a:r>
              <a:rPr lang="ru-RU" dirty="0" err="1"/>
              <a:t>шведську</a:t>
            </a:r>
            <a:r>
              <a:rPr lang="ru-RU" dirty="0"/>
              <a:t> </a:t>
            </a:r>
            <a:r>
              <a:rPr lang="ru-RU" dirty="0" err="1"/>
              <a:t>компанію</a:t>
            </a:r>
            <a:r>
              <a:rPr lang="ru-RU" dirty="0"/>
              <a:t> </a:t>
            </a:r>
            <a:r>
              <a:rPr lang="ru-RU" dirty="0" err="1"/>
              <a:t>MySQL</a:t>
            </a:r>
            <a:r>
              <a:rPr lang="ru-RU" dirty="0"/>
              <a:t> </a:t>
            </a:r>
            <a:r>
              <a:rPr lang="ru-RU" dirty="0" smtClean="0"/>
              <a:t>AB</a:t>
            </a:r>
          </a:p>
          <a:p>
            <a:r>
              <a:rPr lang="en-US" dirty="0" smtClean="0"/>
              <a:t>MySQL </a:t>
            </a:r>
            <a:r>
              <a:rPr lang="ru-RU" dirty="0" err="1" smtClean="0"/>
              <a:t>портирована</a:t>
            </a:r>
            <a:r>
              <a:rPr lang="ru-RU" dirty="0" smtClean="0"/>
              <a:t> на большое количество платформ: </a:t>
            </a:r>
            <a:r>
              <a:rPr lang="en-US" dirty="0" smtClean="0">
                <a:hlinkClick r:id="rId3" tooltip="AIX"/>
              </a:rPr>
              <a:t>AIX</a:t>
            </a:r>
            <a:r>
              <a:rPr lang="en-US" dirty="0" smtClean="0"/>
              <a:t>, </a:t>
            </a:r>
            <a:r>
              <a:rPr lang="en-US" dirty="0" err="1" smtClean="0">
                <a:hlinkClick r:id="rId4" tooltip="BSDi"/>
              </a:rPr>
              <a:t>BSDi</a:t>
            </a:r>
            <a:r>
              <a:rPr lang="en-US" dirty="0" smtClean="0"/>
              <a:t>, </a:t>
            </a:r>
            <a:r>
              <a:rPr lang="en-US" dirty="0" smtClean="0">
                <a:hlinkClick r:id="rId5" tooltip="FreeBSD"/>
              </a:rPr>
              <a:t>FreeBSD</a:t>
            </a:r>
            <a:r>
              <a:rPr lang="en-US" dirty="0" smtClean="0"/>
              <a:t>, </a:t>
            </a:r>
            <a:r>
              <a:rPr lang="en-US" dirty="0" smtClean="0">
                <a:hlinkClick r:id="rId6" tooltip="HP-UX"/>
              </a:rPr>
              <a:t>HP-UX</a:t>
            </a:r>
            <a:r>
              <a:rPr lang="en-US" dirty="0" smtClean="0"/>
              <a:t>, </a:t>
            </a:r>
            <a:r>
              <a:rPr lang="en-US" dirty="0" smtClean="0">
                <a:hlinkClick r:id="rId7" tooltip="Linux"/>
              </a:rPr>
              <a:t>Linux</a:t>
            </a:r>
            <a:r>
              <a:rPr lang="en-US" dirty="0" smtClean="0"/>
              <a:t>, </a:t>
            </a:r>
            <a:r>
              <a:rPr lang="en-US" dirty="0" smtClean="0">
                <a:hlinkClick r:id="rId8" tooltip="Mac OS X"/>
              </a:rPr>
              <a:t>Mac OS X</a:t>
            </a:r>
            <a:r>
              <a:rPr lang="en-US" dirty="0" smtClean="0"/>
              <a:t>, </a:t>
            </a:r>
            <a:r>
              <a:rPr lang="en-US" dirty="0" err="1" smtClean="0">
                <a:hlinkClick r:id="rId9" tooltip="NetBSD"/>
              </a:rPr>
              <a:t>NetBSD</a:t>
            </a:r>
            <a:r>
              <a:rPr lang="en-US" dirty="0" smtClean="0"/>
              <a:t>, </a:t>
            </a:r>
            <a:r>
              <a:rPr lang="en-US" dirty="0" err="1" smtClean="0">
                <a:hlinkClick r:id="rId10" tooltip="OpenBSD"/>
              </a:rPr>
              <a:t>OpenBSD</a:t>
            </a:r>
            <a:r>
              <a:rPr lang="en-US" dirty="0" smtClean="0"/>
              <a:t>, </a:t>
            </a:r>
            <a:r>
              <a:rPr lang="en-US" dirty="0" smtClean="0">
                <a:hlinkClick r:id="rId11" tooltip="OS/2"/>
              </a:rPr>
              <a:t>OS/2</a:t>
            </a:r>
            <a:r>
              <a:rPr lang="en-US" dirty="0" smtClean="0"/>
              <a:t> Warp, </a:t>
            </a:r>
            <a:r>
              <a:rPr lang="en-US" dirty="0" smtClean="0">
                <a:hlinkClick r:id="rId12" tooltip="SGI"/>
              </a:rPr>
              <a:t>SGI</a:t>
            </a:r>
            <a:r>
              <a:rPr lang="en-US" dirty="0" smtClean="0"/>
              <a:t> </a:t>
            </a:r>
            <a:r>
              <a:rPr lang="en-US" dirty="0" smtClean="0">
                <a:hlinkClick r:id="rId13" tooltip="IRIX"/>
              </a:rPr>
              <a:t>IRIX</a:t>
            </a:r>
            <a:r>
              <a:rPr lang="en-US" dirty="0" smtClean="0"/>
              <a:t>, </a:t>
            </a:r>
            <a:r>
              <a:rPr lang="en-US" dirty="0" smtClean="0">
                <a:hlinkClick r:id="rId14" tooltip="Solaris"/>
              </a:rPr>
              <a:t>Solaris</a:t>
            </a:r>
            <a:r>
              <a:rPr lang="en-US" dirty="0" smtClean="0"/>
              <a:t>, </a:t>
            </a:r>
            <a:r>
              <a:rPr lang="en-US" dirty="0" smtClean="0">
                <a:hlinkClick r:id="rId15" tooltip="SunOS"/>
              </a:rPr>
              <a:t>SunOS</a:t>
            </a:r>
            <a:r>
              <a:rPr lang="en-US" dirty="0" smtClean="0"/>
              <a:t>, </a:t>
            </a:r>
            <a:r>
              <a:rPr lang="en-US" dirty="0" smtClean="0">
                <a:hlinkClick r:id="rId16" tooltip="SCO OpenServer"/>
              </a:rPr>
              <a:t>SCO </a:t>
            </a:r>
            <a:r>
              <a:rPr lang="en-US" dirty="0" err="1" smtClean="0">
                <a:hlinkClick r:id="rId16" tooltip="SCO OpenServer"/>
              </a:rPr>
              <a:t>OpenServer</a:t>
            </a:r>
            <a:r>
              <a:rPr lang="en-US" dirty="0" smtClean="0"/>
              <a:t>, </a:t>
            </a:r>
            <a:r>
              <a:rPr lang="en-US" dirty="0" smtClean="0">
                <a:hlinkClick r:id="rId17" tooltip="UnixWare"/>
              </a:rPr>
              <a:t>UnixWare</a:t>
            </a:r>
            <a:r>
              <a:rPr lang="en-US" dirty="0" smtClean="0"/>
              <a:t>, </a:t>
            </a:r>
            <a:r>
              <a:rPr lang="en-US" dirty="0" smtClean="0">
                <a:hlinkClick r:id="rId18" tooltip="Tru64"/>
              </a:rPr>
              <a:t>Tru64</a:t>
            </a:r>
            <a:r>
              <a:rPr lang="en-US" dirty="0" smtClean="0"/>
              <a:t>, </a:t>
            </a:r>
            <a:r>
              <a:rPr lang="en-US" dirty="0" smtClean="0">
                <a:hlinkClick r:id="rId19" tooltip="Windows 95"/>
              </a:rPr>
              <a:t>Windows 95</a:t>
            </a:r>
            <a:r>
              <a:rPr lang="en-US" dirty="0" smtClean="0"/>
              <a:t>, </a:t>
            </a:r>
            <a:r>
              <a:rPr lang="en-US" dirty="0" smtClean="0">
                <a:hlinkClick r:id="rId20" tooltip="Windows 98"/>
              </a:rPr>
              <a:t>Windows 98</a:t>
            </a:r>
            <a:r>
              <a:rPr lang="en-US" dirty="0" smtClean="0"/>
              <a:t>, </a:t>
            </a:r>
            <a:r>
              <a:rPr lang="en-US" dirty="0" smtClean="0">
                <a:hlinkClick r:id="rId21" tooltip="Windows NT"/>
              </a:rPr>
              <a:t>Windows NT</a:t>
            </a:r>
            <a:r>
              <a:rPr lang="en-US" dirty="0" smtClean="0"/>
              <a:t>, </a:t>
            </a:r>
            <a:r>
              <a:rPr lang="en-US" dirty="0" smtClean="0">
                <a:hlinkClick r:id="rId22" tooltip="Windows 2000"/>
              </a:rPr>
              <a:t>Windows 2000</a:t>
            </a:r>
            <a:r>
              <a:rPr lang="en-US" dirty="0" smtClean="0"/>
              <a:t>, </a:t>
            </a:r>
            <a:r>
              <a:rPr lang="en-US" dirty="0" smtClean="0">
                <a:hlinkClick r:id="rId23" tooltip="Windows XP"/>
              </a:rPr>
              <a:t>Windows XP</a:t>
            </a:r>
            <a:r>
              <a:rPr lang="en-US" dirty="0" smtClean="0"/>
              <a:t>, </a:t>
            </a:r>
            <a:r>
              <a:rPr lang="en-US" dirty="0" smtClean="0">
                <a:hlinkClick r:id="rId24" tooltip="Windows Server 2003"/>
              </a:rPr>
              <a:t>Windows Server 2003</a:t>
            </a:r>
            <a:r>
              <a:rPr lang="en-US" dirty="0" smtClean="0"/>
              <a:t>, WinCE, </a:t>
            </a:r>
            <a:r>
              <a:rPr lang="en-US" dirty="0" smtClean="0">
                <a:hlinkClick r:id="rId25" tooltip="Windows Vista"/>
              </a:rPr>
              <a:t>Windows Vista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>
                <a:hlinkClick r:id="rId26" tooltip="Windows 7"/>
              </a:rPr>
              <a:t>Windows 7</a:t>
            </a:r>
            <a:r>
              <a:rPr lang="en-US" dirty="0" smtClean="0"/>
              <a:t>. </a:t>
            </a:r>
            <a:endParaRPr lang="uk-UA" dirty="0" smtClean="0"/>
          </a:p>
          <a:p>
            <a:r>
              <a:rPr lang="ru-RU" dirty="0" smtClean="0"/>
              <a:t>Существует также порт </a:t>
            </a:r>
            <a:r>
              <a:rPr lang="en-US" dirty="0" smtClean="0"/>
              <a:t>MySQL </a:t>
            </a:r>
            <a:r>
              <a:rPr lang="ru-RU" dirty="0" smtClean="0"/>
              <a:t>к </a:t>
            </a:r>
            <a:r>
              <a:rPr lang="en-US" dirty="0" smtClean="0">
                <a:hlinkClick r:id="rId27" tooltip="OpenVMS"/>
              </a:rPr>
              <a:t>OpenVMS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5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07904" y="141277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InterBase</a:t>
            </a:r>
            <a:r>
              <a:rPr lang="en-US" dirty="0" smtClean="0"/>
              <a:t> </a:t>
            </a:r>
            <a:r>
              <a:rPr lang="uk-UA" dirty="0" smtClean="0"/>
              <a:t>є повнофункціональним, високої продуктивності і масштабованості реляційна база даних для розробників програмного забезпечення, які хочуть впровадити низьку вартість, нульовий </a:t>
            </a:r>
            <a:r>
              <a:rPr lang="uk-UA" dirty="0" err="1" smtClean="0"/>
              <a:t>адмін</a:t>
            </a:r>
            <a:r>
              <a:rPr lang="uk-UA" dirty="0" smtClean="0"/>
              <a:t>, легкий доступ до бази даних в додатки на </a:t>
            </a:r>
            <a:r>
              <a:rPr lang="uk-UA" dirty="0" err="1" smtClean="0"/>
              <a:t>Android</a:t>
            </a:r>
            <a:r>
              <a:rPr lang="uk-UA" dirty="0" smtClean="0"/>
              <a:t>, МО, Windows, OS X, </a:t>
            </a:r>
            <a:r>
              <a:rPr lang="uk-UA" dirty="0" err="1" smtClean="0"/>
              <a:t>Linux</a:t>
            </a:r>
            <a:r>
              <a:rPr lang="uk-UA" dirty="0" smtClean="0"/>
              <a:t> і </a:t>
            </a:r>
            <a:r>
              <a:rPr lang="uk-UA" dirty="0" err="1" smtClean="0"/>
              <a:t>Solaris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З </a:t>
            </a:r>
            <a:r>
              <a:rPr lang="uk-UA" dirty="0" err="1" smtClean="0"/>
              <a:t>InterBase</a:t>
            </a:r>
            <a:r>
              <a:rPr lang="uk-UA" dirty="0" smtClean="0"/>
              <a:t> ви отримуєте потужний безпеки, аварійне відновлення і ведення журналу і підтримку популярних драйверів баз даних для підвищення гнучкості розгортання.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4955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43608" y="0"/>
            <a:ext cx="7159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600" b="1" dirty="0"/>
              <a:t>Вільні </a:t>
            </a:r>
            <a:r>
              <a:rPr lang="uk-UA" sz="3600" b="1" dirty="0" err="1"/>
              <a:t>кросплатформні</a:t>
            </a:r>
            <a:r>
              <a:rPr lang="uk-UA" sz="3600" b="1" dirty="0"/>
              <a:t> бази даних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021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95439"/>
            <a:ext cx="1601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Джерела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2766" y="1196752"/>
            <a:ext cx="7555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Free Cross-Platform</a:t>
            </a:r>
            <a:r>
              <a:rPr lang="uk-UA" dirty="0" smtClean="0"/>
              <a:t> </a:t>
            </a:r>
            <a:r>
              <a:rPr lang="en-US" dirty="0" smtClean="0"/>
              <a:t>Programming</a:t>
            </a:r>
            <a:r>
              <a:rPr lang="uk-UA" dirty="0" smtClean="0"/>
              <a:t>. </a:t>
            </a:r>
            <a:r>
              <a:rPr lang="en-US" dirty="0" smtClean="0"/>
              <a:t>[</a:t>
            </a:r>
            <a:r>
              <a:rPr lang="uk-UA" dirty="0" smtClean="0"/>
              <a:t>Електронний ресурс</a:t>
            </a:r>
            <a:r>
              <a:rPr lang="en-US" dirty="0" smtClean="0"/>
              <a:t>]</a:t>
            </a:r>
            <a:r>
              <a:rPr lang="uk-UA" dirty="0" smtClean="0"/>
              <a:t>. Режим доступу: </a:t>
            </a:r>
            <a:r>
              <a:rPr lang="en-US" dirty="0"/>
              <a:t>http://www.freebyte.com/programming/cross_platform/#freecrossplatformguiframe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4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3779838" y="1125538"/>
            <a:ext cx="1274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3200" b="1"/>
              <a:t>Зміст</a:t>
            </a:r>
            <a:endParaRPr lang="ru-RU" sz="3200" b="1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900113" y="1916113"/>
            <a:ext cx="7200900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514350" indent="-514350" eaLnBrk="1" hangingPunct="1">
              <a:buFontTx/>
              <a:buAutoNum type="arabicPeriod"/>
              <a:defRPr/>
            </a:pPr>
            <a:r>
              <a:rPr lang="uk-UA" sz="2200" dirty="0" smtClean="0"/>
              <a:t>Вільні </a:t>
            </a:r>
            <a:r>
              <a:rPr lang="uk-UA" sz="2200" dirty="0" err="1" smtClean="0"/>
              <a:t>кросплатформні</a:t>
            </a:r>
            <a:r>
              <a:rPr lang="uk-UA" sz="2200" dirty="0" smtClean="0"/>
              <a:t> компілятори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uk-UA" sz="2200" dirty="0" smtClean="0"/>
              <a:t>Вільні </a:t>
            </a:r>
            <a:r>
              <a:rPr lang="uk-UA" sz="2200" dirty="0" err="1" smtClean="0"/>
              <a:t>кросплатформні</a:t>
            </a:r>
            <a:r>
              <a:rPr lang="uk-UA" sz="2200" dirty="0" smtClean="0"/>
              <a:t> каркаси </a:t>
            </a:r>
            <a:r>
              <a:rPr lang="en-US" sz="2200" dirty="0" smtClean="0"/>
              <a:t>GUI</a:t>
            </a:r>
            <a:endParaRPr lang="uk-UA" sz="2200" dirty="0" smtClean="0"/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uk-UA" sz="2200" dirty="0"/>
              <a:t>Вільні </a:t>
            </a:r>
            <a:r>
              <a:rPr lang="uk-UA" sz="2200" dirty="0" err="1" smtClean="0"/>
              <a:t>кросплатформні</a:t>
            </a:r>
            <a:r>
              <a:rPr lang="uk-UA" sz="2200" dirty="0" smtClean="0"/>
              <a:t> бібліотеки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uk-UA" sz="2200" dirty="0"/>
              <a:t>Вільні </a:t>
            </a:r>
            <a:r>
              <a:rPr lang="uk-UA" sz="2200" dirty="0" err="1" smtClean="0"/>
              <a:t>кросплатформні</a:t>
            </a:r>
            <a:r>
              <a:rPr lang="uk-UA" sz="2200" dirty="0" smtClean="0"/>
              <a:t> інтерпретатори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uk-UA" sz="2200" dirty="0" smtClean="0"/>
              <a:t>Вільні </a:t>
            </a:r>
            <a:r>
              <a:rPr lang="uk-UA" sz="2200" dirty="0" err="1" smtClean="0"/>
              <a:t>кросплатформні</a:t>
            </a:r>
            <a:r>
              <a:rPr lang="uk-UA" sz="2200" dirty="0" smtClean="0"/>
              <a:t> бази даних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931993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1640" y="0"/>
            <a:ext cx="6674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/>
              <a:t>Вільні </a:t>
            </a:r>
            <a:r>
              <a:rPr lang="uk-UA" sz="3200" b="1" dirty="0" err="1"/>
              <a:t>кросплатформні</a:t>
            </a:r>
            <a:r>
              <a:rPr lang="uk-UA" sz="3200" b="1" dirty="0"/>
              <a:t> компілятори</a:t>
            </a:r>
          </a:p>
        </p:txBody>
      </p:sp>
      <p:pic>
        <p:nvPicPr>
          <p:cNvPr id="1026" name="Picture 2" descr="http://www.codeblocks.org/images/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odeblocks.org/images/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odeblocks.org/images/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55576" y="2708920"/>
            <a:ext cx="24422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u="sng" dirty="0" err="1">
                <a:hlinkClick r:id="rId3"/>
              </a:rPr>
              <a:t>Code</a:t>
            </a:r>
            <a:r>
              <a:rPr lang="ru-RU" sz="2200" u="sng" dirty="0">
                <a:hlinkClick r:id="rId3"/>
              </a:rPr>
              <a:t>::</a:t>
            </a:r>
            <a:r>
              <a:rPr lang="ru-RU" sz="2200" u="sng" dirty="0" err="1">
                <a:hlinkClick r:id="rId3"/>
              </a:rPr>
              <a:t>Blocks</a:t>
            </a:r>
            <a:r>
              <a:rPr lang="ru-RU" sz="2200" u="sng" dirty="0">
                <a:hlinkClick r:id="rId3"/>
              </a:rPr>
              <a:t> </a:t>
            </a:r>
            <a:r>
              <a:rPr lang="ru-RU" sz="2200" u="sng" dirty="0" err="1">
                <a:hlinkClick r:id="rId3"/>
              </a:rPr>
              <a:t>Studio</a:t>
            </a:r>
            <a:endParaRPr lang="ru-RU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2060848"/>
            <a:ext cx="49685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/>
              <a:t>Безкоштовн</a:t>
            </a:r>
            <a:r>
              <a:rPr lang="uk-UA" sz="2200" dirty="0"/>
              <a:t>е</a:t>
            </a:r>
            <a:r>
              <a:rPr lang="uk-UA" sz="2200" dirty="0" smtClean="0"/>
              <a:t> з відкритим вихідним кодом C++ IDE для Windows, і </a:t>
            </a:r>
            <a:r>
              <a:rPr lang="uk-UA" sz="2200" dirty="0" err="1" smtClean="0"/>
              <a:t>Linux</a:t>
            </a:r>
            <a:r>
              <a:rPr lang="uk-UA" sz="2200" dirty="0" smtClean="0"/>
              <a:t>. </a:t>
            </a:r>
          </a:p>
          <a:p>
            <a:r>
              <a:rPr lang="uk-UA" sz="2200" dirty="0" smtClean="0"/>
              <a:t>Підтримує  компілятори: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uk-UA" sz="2200" dirty="0" smtClean="0"/>
              <a:t>GCC (</a:t>
            </a:r>
            <a:r>
              <a:rPr lang="uk-UA" sz="2200" dirty="0" err="1" smtClean="0"/>
              <a:t>MingW</a:t>
            </a:r>
            <a:r>
              <a:rPr lang="uk-UA" sz="2200" dirty="0" smtClean="0"/>
              <a:t> / </a:t>
            </a:r>
            <a:r>
              <a:rPr lang="uk-UA" sz="2200" dirty="0" err="1" smtClean="0"/>
              <a:t>Linux</a:t>
            </a:r>
            <a:r>
              <a:rPr lang="uk-UA" sz="2200" dirty="0" smtClean="0"/>
              <a:t> GCC),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uk-UA" sz="2200" dirty="0" smtClean="0"/>
              <a:t>MSVC++ ,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uk-UA" sz="2200" dirty="0" err="1" smtClean="0"/>
              <a:t>Digital</a:t>
            </a:r>
            <a:r>
              <a:rPr lang="uk-UA" sz="2200" dirty="0" smtClean="0"/>
              <a:t> </a:t>
            </a:r>
            <a:r>
              <a:rPr lang="uk-UA" sz="2200" dirty="0" err="1" smtClean="0"/>
              <a:t>Mars</a:t>
            </a:r>
            <a:r>
              <a:rPr lang="uk-UA" sz="2200" dirty="0" smtClean="0"/>
              <a:t>,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uk-UA" sz="2200" dirty="0" err="1" smtClean="0"/>
              <a:t>Borland</a:t>
            </a:r>
            <a:r>
              <a:rPr lang="uk-UA" sz="2200" dirty="0" smtClean="0"/>
              <a:t> C++,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uk-UA" sz="2200" dirty="0" err="1" smtClean="0"/>
              <a:t>Open</a:t>
            </a:r>
            <a:r>
              <a:rPr lang="uk-UA" sz="2200" dirty="0" smtClean="0"/>
              <a:t> </a:t>
            </a:r>
            <a:r>
              <a:rPr lang="uk-UA" sz="2200" dirty="0" err="1" smtClean="0"/>
              <a:t>Watcom</a:t>
            </a:r>
            <a:r>
              <a:rPr lang="uk-UA" sz="2200" dirty="0" smtClean="0"/>
              <a:t>.</a:t>
            </a:r>
            <a:endParaRPr lang="ru-RU" sz="2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0" y="930479"/>
            <a:ext cx="3317925" cy="96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1640" y="0"/>
            <a:ext cx="6674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/>
              <a:t>Вільні </a:t>
            </a:r>
            <a:r>
              <a:rPr lang="uk-UA" sz="3200" b="1" dirty="0" err="1"/>
              <a:t>кросплатформні</a:t>
            </a:r>
            <a:r>
              <a:rPr lang="uk-UA" sz="3200" b="1" dirty="0"/>
              <a:t> компілятори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87285" y="1700808"/>
            <a:ext cx="66967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/>
              <a:t>Cygwin</a:t>
            </a:r>
            <a:r>
              <a:rPr lang="uk-UA" sz="2000" dirty="0" smtClean="0"/>
              <a:t> це середовище UNIX, розроблена </a:t>
            </a:r>
            <a:r>
              <a:rPr lang="uk-UA" sz="2000" dirty="0" err="1" smtClean="0"/>
              <a:t>Red</a:t>
            </a:r>
            <a:r>
              <a:rPr lang="uk-UA" sz="2000" dirty="0" smtClean="0"/>
              <a:t> </a:t>
            </a:r>
            <a:r>
              <a:rPr lang="uk-UA" sz="2000" dirty="0" err="1" smtClean="0"/>
              <a:t>Hat</a:t>
            </a:r>
            <a:r>
              <a:rPr lang="uk-UA" sz="2000" dirty="0" smtClean="0"/>
              <a:t>, для Windows. Він складається з двох частин: </a:t>
            </a:r>
          </a:p>
          <a:p>
            <a:r>
              <a:rPr lang="uk-UA" sz="2000" dirty="0" smtClean="0"/>
              <a:t>DLL (cygwin1.dll), який діє як шар емуляції UNIX, що забезпечує істотне функціональність UNIX API. </a:t>
            </a:r>
          </a:p>
          <a:p>
            <a:r>
              <a:rPr lang="uk-UA" sz="2000" dirty="0" smtClean="0"/>
              <a:t>Набір інструментів, </a:t>
            </a:r>
            <a:r>
              <a:rPr lang="uk-UA" sz="2000" dirty="0" err="1" smtClean="0"/>
              <a:t>портірован</a:t>
            </a:r>
            <a:r>
              <a:rPr lang="uk-UA" sz="2000" dirty="0" smtClean="0"/>
              <a:t> з UNIX, які забезпечують UNIX / </a:t>
            </a:r>
            <a:r>
              <a:rPr lang="uk-UA" sz="2000" dirty="0" err="1" smtClean="0"/>
              <a:t>Linux</a:t>
            </a:r>
            <a:r>
              <a:rPr lang="uk-UA" sz="2000" dirty="0" smtClean="0"/>
              <a:t> зовнішній вигляд. </a:t>
            </a:r>
          </a:p>
          <a:p>
            <a:r>
              <a:rPr lang="uk-UA" sz="2000" dirty="0" smtClean="0"/>
              <a:t>Сумісність з Windows.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1729" y="2116306"/>
            <a:ext cx="179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dirty="0" err="1" smtClean="0">
                <a:solidFill>
                  <a:srgbClr val="0000CC"/>
                </a:solidFill>
              </a:rPr>
              <a:t>Cygwin</a:t>
            </a:r>
            <a:r>
              <a:rPr lang="uk-UA" sz="4000" dirty="0" smtClean="0">
                <a:solidFill>
                  <a:srgbClr val="0000CC"/>
                </a:solidFill>
              </a:rPr>
              <a:t> </a:t>
            </a:r>
            <a:endParaRPr lang="ru-RU" sz="4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78600"/>
            <a:ext cx="13430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347864" y="980728"/>
            <a:ext cx="5400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/>
              <a:t>Безкоштовний крос-платформний IDE (дизайнер, </a:t>
            </a:r>
            <a:r>
              <a:rPr lang="uk-UA" sz="2200" dirty="0" err="1" smtClean="0"/>
              <a:t>відладчик</a:t>
            </a:r>
            <a:r>
              <a:rPr lang="uk-UA" sz="2200" dirty="0" smtClean="0"/>
              <a:t>, редактор коду) і SDK (база GUI, 3D і програмування </a:t>
            </a:r>
            <a:r>
              <a:rPr lang="uk-UA" sz="2200" dirty="0" err="1" smtClean="0"/>
              <a:t>сокетів</a:t>
            </a:r>
            <a:r>
              <a:rPr lang="uk-UA" sz="2200" dirty="0" smtClean="0"/>
              <a:t> і т.д.) для створення програмного забезпечення для Windows і </a:t>
            </a:r>
            <a:r>
              <a:rPr lang="uk-UA" sz="2200" dirty="0" err="1" smtClean="0"/>
              <a:t>Linux</a:t>
            </a:r>
            <a:r>
              <a:rPr lang="uk-UA" sz="2200" dirty="0" smtClean="0"/>
              <a:t>. </a:t>
            </a:r>
          </a:p>
          <a:p>
            <a:r>
              <a:rPr lang="uk-UA" sz="2200" dirty="0" err="1" smtClean="0"/>
              <a:t>Ecere</a:t>
            </a:r>
            <a:r>
              <a:rPr lang="uk-UA" sz="2200" dirty="0" smtClean="0"/>
              <a:t> включає С - об'єктно-орієнтовану мову, похідну від С і повністю сумісну з C.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0"/>
            <a:ext cx="6674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/>
              <a:t>Вільні </a:t>
            </a:r>
            <a:r>
              <a:rPr lang="uk-UA" sz="3200" b="1" dirty="0" err="1"/>
              <a:t>кросплатформні</a:t>
            </a:r>
            <a:r>
              <a:rPr lang="uk-UA" sz="3200" b="1" dirty="0"/>
              <a:t> компілятори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73" y="4000165"/>
            <a:ext cx="2691991" cy="29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62164" y="4018461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200" dirty="0" smtClean="0"/>
              <a:t>Безкоштовний </a:t>
            </a:r>
            <a:r>
              <a:rPr lang="uk-UA" sz="2200" dirty="0" err="1" smtClean="0"/>
              <a:t>багатоплатформовий</a:t>
            </a:r>
            <a:r>
              <a:rPr lang="uk-UA" sz="2200" dirty="0" smtClean="0"/>
              <a:t> IDE, що включає </a:t>
            </a:r>
            <a:r>
              <a:rPr lang="uk-UA" sz="2200" dirty="0" err="1" smtClean="0"/>
              <a:t>фреймворк</a:t>
            </a:r>
            <a:r>
              <a:rPr lang="uk-UA" sz="2200" dirty="0" smtClean="0"/>
              <a:t> застосування. </a:t>
            </a:r>
          </a:p>
          <a:p>
            <a:r>
              <a:rPr lang="uk-UA" sz="2200" dirty="0" smtClean="0"/>
              <a:t>Підтримка платформ: </a:t>
            </a:r>
            <a:r>
              <a:rPr lang="uk-UA" sz="2200" dirty="0" err="1" smtClean="0"/>
              <a:t>Linux</a:t>
            </a:r>
            <a:r>
              <a:rPr lang="uk-UA" sz="2200" dirty="0" smtClean="0"/>
              <a:t>, </a:t>
            </a:r>
            <a:r>
              <a:rPr lang="uk-UA" sz="2200" dirty="0" err="1" smtClean="0"/>
              <a:t>Mac</a:t>
            </a:r>
            <a:r>
              <a:rPr lang="uk-UA" sz="2200" dirty="0" smtClean="0"/>
              <a:t>, Windows, </a:t>
            </a:r>
            <a:r>
              <a:rPr lang="uk-UA" sz="2200" dirty="0" err="1" smtClean="0"/>
              <a:t>Pocket</a:t>
            </a:r>
            <a:r>
              <a:rPr lang="uk-UA" sz="2200" dirty="0" smtClean="0"/>
              <a:t> PC, </a:t>
            </a:r>
            <a:r>
              <a:rPr lang="uk-UA" sz="2200" dirty="0" err="1" smtClean="0"/>
              <a:t>FreeBSD</a:t>
            </a:r>
            <a:r>
              <a:rPr lang="uk-UA" sz="2200" dirty="0" smtClean="0"/>
              <a:t>, </a:t>
            </a:r>
            <a:r>
              <a:rPr lang="uk-UA" sz="2200" dirty="0" err="1" smtClean="0"/>
              <a:t>Solaris</a:t>
            </a:r>
            <a:r>
              <a:rPr lang="uk-UA" sz="2200" dirty="0" smtClean="0"/>
              <a:t> і т.д. і мов: C++, </a:t>
            </a:r>
            <a:r>
              <a:rPr lang="uk-UA" sz="2200" dirty="0" err="1" smtClean="0"/>
              <a:t>Java</a:t>
            </a:r>
            <a:r>
              <a:rPr lang="uk-UA" sz="2200" dirty="0" smtClean="0"/>
              <a:t>, </a:t>
            </a:r>
            <a:r>
              <a:rPr lang="uk-UA" sz="2200" dirty="0" err="1" smtClean="0"/>
              <a:t>Python</a:t>
            </a:r>
            <a:r>
              <a:rPr lang="uk-UA" sz="2200" dirty="0" smtClean="0"/>
              <a:t>, </a:t>
            </a:r>
            <a:r>
              <a:rPr lang="uk-UA" sz="2200" dirty="0" err="1" smtClean="0"/>
              <a:t>Ruby</a:t>
            </a:r>
            <a:r>
              <a:rPr lang="uk-UA" sz="2200" dirty="0" smtClean="0"/>
              <a:t>, </a:t>
            </a:r>
            <a:r>
              <a:rPr lang="uk-UA" sz="2200" dirty="0" err="1" smtClean="0"/>
              <a:t>OCaml</a:t>
            </a:r>
            <a:r>
              <a:rPr lang="uk-UA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315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1640" y="0"/>
            <a:ext cx="6674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/>
              <a:t>Вільні </a:t>
            </a:r>
            <a:r>
              <a:rPr lang="uk-UA" sz="3200" b="1" dirty="0" err="1"/>
              <a:t>кросплатформні</a:t>
            </a:r>
            <a:r>
              <a:rPr lang="uk-UA" sz="3200" b="1" dirty="0"/>
              <a:t> компілятори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17049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434480" y="1124744"/>
            <a:ext cx="53139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err="1" smtClean="0"/>
              <a:t>Однокористувальницьке</a:t>
            </a:r>
            <a:r>
              <a:rPr lang="uk-UA" sz="2200" dirty="0" smtClean="0"/>
              <a:t>, </a:t>
            </a:r>
            <a:r>
              <a:rPr lang="uk-UA" sz="2200" dirty="0" err="1" smtClean="0"/>
              <a:t>багатозадачне</a:t>
            </a:r>
            <a:r>
              <a:rPr lang="uk-UA" sz="2200" dirty="0" smtClean="0"/>
              <a:t> </a:t>
            </a:r>
            <a:r>
              <a:rPr lang="en-US" sz="2200" dirty="0" smtClean="0"/>
              <a:t>IDE</a:t>
            </a:r>
            <a:r>
              <a:rPr lang="uk-UA" sz="2200" dirty="0" smtClean="0"/>
              <a:t> </a:t>
            </a:r>
            <a:r>
              <a:rPr lang="uk-UA" sz="2200" dirty="0" err="1" smtClean="0"/>
              <a:t>Оберон</a:t>
            </a:r>
            <a:r>
              <a:rPr lang="uk-UA" sz="2200" dirty="0" smtClean="0"/>
              <a:t> також назва мови програмування в традиції Паскаль / </a:t>
            </a:r>
            <a:r>
              <a:rPr lang="uk-UA" sz="2200" dirty="0" err="1" smtClean="0"/>
              <a:t>Modula</a:t>
            </a:r>
            <a:r>
              <a:rPr lang="uk-UA" sz="2200" dirty="0" smtClean="0"/>
              <a:t>. </a:t>
            </a:r>
          </a:p>
          <a:p>
            <a:r>
              <a:rPr lang="uk-UA" sz="2200" dirty="0" smtClean="0"/>
              <a:t>Безкоштовне, </a:t>
            </a:r>
            <a:r>
              <a:rPr lang="uk-UA" sz="2200" dirty="0" err="1" smtClean="0"/>
              <a:t>Open</a:t>
            </a:r>
            <a:r>
              <a:rPr lang="uk-UA" sz="2200" dirty="0" smtClean="0"/>
              <a:t> </a:t>
            </a:r>
            <a:r>
              <a:rPr lang="uk-UA" sz="2200" dirty="0" err="1" smtClean="0"/>
              <a:t>Source</a:t>
            </a:r>
            <a:r>
              <a:rPr lang="uk-UA" sz="2200" dirty="0" smtClean="0"/>
              <a:t>.</a:t>
            </a:r>
            <a:endParaRPr lang="ru-RU" sz="2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49" y="3637722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34480" y="3212976"/>
            <a:ext cx="51699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/>
              <a:t>Multi-платформний програмний інструмент, що реалізує </a:t>
            </a:r>
            <a:r>
              <a:rPr lang="uk-UA" sz="2200" dirty="0" err="1" smtClean="0"/>
              <a:t>Mac</a:t>
            </a:r>
            <a:r>
              <a:rPr lang="uk-UA" sz="2200" dirty="0" smtClean="0"/>
              <a:t> </a:t>
            </a:r>
            <a:r>
              <a:rPr lang="uk-UA" sz="2200" dirty="0" err="1" smtClean="0"/>
              <a:t>HyperCard</a:t>
            </a:r>
            <a:r>
              <a:rPr lang="uk-UA" sz="2200" dirty="0" smtClean="0"/>
              <a:t> мову. </a:t>
            </a:r>
          </a:p>
          <a:p>
            <a:r>
              <a:rPr lang="uk-UA" sz="2200" dirty="0" smtClean="0"/>
              <a:t>Це дозволяє створювати скомпільовані застосування для </a:t>
            </a:r>
            <a:r>
              <a:rPr lang="uk-UA" sz="2200" dirty="0" err="1" smtClean="0"/>
              <a:t>Mac</a:t>
            </a:r>
            <a:r>
              <a:rPr lang="uk-UA" sz="2200" dirty="0" smtClean="0"/>
              <a:t> OS X, класичної </a:t>
            </a:r>
            <a:r>
              <a:rPr lang="uk-UA" sz="2200" dirty="0" err="1" smtClean="0"/>
              <a:t>Mac</a:t>
            </a:r>
            <a:r>
              <a:rPr lang="uk-UA" sz="2200" dirty="0" smtClean="0"/>
              <a:t> OS, Windows, </a:t>
            </a:r>
            <a:r>
              <a:rPr lang="uk-UA" sz="2200" dirty="0" err="1" smtClean="0"/>
              <a:t>Linux</a:t>
            </a:r>
            <a:r>
              <a:rPr lang="uk-UA" sz="2200" dirty="0" smtClean="0"/>
              <a:t> / </a:t>
            </a:r>
            <a:r>
              <a:rPr lang="uk-UA" sz="2200" dirty="0" err="1" smtClean="0"/>
              <a:t>Unix</a:t>
            </a:r>
            <a:r>
              <a:rPr lang="uk-UA" sz="2200" dirty="0" smtClean="0"/>
              <a:t>. </a:t>
            </a:r>
          </a:p>
          <a:p>
            <a:r>
              <a:rPr lang="uk-UA" sz="2200" dirty="0" smtClean="0"/>
              <a:t>Безкоштовний, для професійного і малого бізнесу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597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0"/>
            <a:ext cx="6546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/>
              <a:t>Вільні </a:t>
            </a:r>
            <a:r>
              <a:rPr lang="uk-UA" sz="3200" b="1" dirty="0" err="1"/>
              <a:t>кросплатформні</a:t>
            </a:r>
            <a:r>
              <a:rPr lang="uk-UA" sz="3200" b="1" dirty="0"/>
              <a:t> каркаси </a:t>
            </a:r>
            <a:r>
              <a:rPr lang="en-US" sz="3200" b="1" dirty="0"/>
              <a:t>GUI</a:t>
            </a:r>
            <a:endParaRPr lang="uk-UA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21336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03848" y="919847"/>
            <a:ext cx="52200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/>
              <a:t>Крос-платформний C++ GUI інструментарій для UNIX / </a:t>
            </a:r>
            <a:r>
              <a:rPr lang="uk-UA" sz="2200" dirty="0" err="1" smtClean="0"/>
              <a:t>Linux</a:t>
            </a:r>
            <a:r>
              <a:rPr lang="uk-UA" sz="2200" dirty="0" smtClean="0"/>
              <a:t>, Windows, і </a:t>
            </a:r>
            <a:r>
              <a:rPr lang="uk-UA" sz="2200" dirty="0" err="1" smtClean="0"/>
              <a:t>MacOS</a:t>
            </a:r>
            <a:r>
              <a:rPr lang="uk-UA" sz="2200" dirty="0" smtClean="0"/>
              <a:t> X забезпечує сучасну функціональність GUI </a:t>
            </a:r>
          </a:p>
          <a:p>
            <a:r>
              <a:rPr lang="uk-UA" sz="2200" dirty="0" smtClean="0"/>
              <a:t>Він також підтримує 3D-графіки за допомогою </a:t>
            </a:r>
            <a:r>
              <a:rPr lang="uk-UA" sz="2200" dirty="0" err="1" smtClean="0"/>
              <a:t>OpenGL</a:t>
            </a:r>
            <a:r>
              <a:rPr lang="uk-UA" sz="2200" dirty="0" smtClean="0"/>
              <a:t> і його вбудованої емуляції GLUT.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4452" y="3284984"/>
            <a:ext cx="1343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GTK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99792" y="3573016"/>
            <a:ext cx="57241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/>
              <a:t>Мультиплатформовий</a:t>
            </a:r>
            <a:r>
              <a:rPr lang="uk-UA" sz="2000" dirty="0" smtClean="0"/>
              <a:t> інструментарій для створення графічних користувацьких інтерфейсів в C++, </a:t>
            </a:r>
            <a:r>
              <a:rPr lang="uk-UA" sz="2000" dirty="0" err="1" smtClean="0"/>
              <a:t>Perl</a:t>
            </a:r>
            <a:r>
              <a:rPr lang="uk-UA" sz="2000" dirty="0" smtClean="0"/>
              <a:t> і </a:t>
            </a:r>
            <a:r>
              <a:rPr lang="uk-UA" sz="2000" dirty="0" err="1" smtClean="0"/>
              <a:t>Python</a:t>
            </a:r>
            <a:r>
              <a:rPr lang="uk-UA" sz="2000" dirty="0" smtClean="0"/>
              <a:t>. </a:t>
            </a:r>
          </a:p>
          <a:p>
            <a:r>
              <a:rPr lang="uk-UA" sz="2000" dirty="0" smtClean="0"/>
              <a:t>Пропонуючи повний набір </a:t>
            </a:r>
            <a:r>
              <a:rPr lang="uk-UA" sz="2000" dirty="0" err="1" smtClean="0"/>
              <a:t>віджетів</a:t>
            </a:r>
            <a:r>
              <a:rPr lang="uk-UA" sz="2000" dirty="0" smtClean="0"/>
              <a:t>, GTK+ підходить для проектів, починаючи від невеликих проектів, завершуючи прикладними застосуваннями.</a:t>
            </a:r>
          </a:p>
          <a:p>
            <a:r>
              <a:rPr lang="uk-UA" sz="2000" dirty="0" smtClean="0"/>
              <a:t>   GTK+ підтримує широкий діапазон мов:</a:t>
            </a:r>
          </a:p>
          <a:p>
            <a:r>
              <a:rPr lang="uk-UA" sz="2000" dirty="0" smtClean="0"/>
              <a:t>C / C++, </a:t>
            </a:r>
            <a:r>
              <a:rPr lang="uk-UA" sz="2000" dirty="0" err="1" smtClean="0"/>
              <a:t>Perl</a:t>
            </a:r>
            <a:r>
              <a:rPr lang="uk-UA" sz="2000" dirty="0" smtClean="0"/>
              <a:t> і </a:t>
            </a:r>
            <a:r>
              <a:rPr lang="uk-UA" sz="2000" dirty="0" err="1" smtClean="0"/>
              <a:t>Python</a:t>
            </a:r>
            <a:r>
              <a:rPr lang="uk-UA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63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412776"/>
            <a:ext cx="5052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 smtClean="0"/>
              <a:t>Lgi</a:t>
            </a:r>
            <a:endParaRPr lang="ru-RU" sz="2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19872" y="1124744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 smtClean="0">
                <a:effectLst/>
              </a:rPr>
              <a:t>Крос-платформний</a:t>
            </a:r>
            <a:r>
              <a:rPr lang="ru-RU" sz="2200" dirty="0" smtClean="0">
                <a:effectLst/>
              </a:rPr>
              <a:t> </a:t>
            </a:r>
            <a:r>
              <a:rPr lang="en-US" sz="2200" dirty="0" smtClean="0">
                <a:effectLst/>
              </a:rPr>
              <a:t>C++ </a:t>
            </a:r>
            <a:r>
              <a:rPr lang="uk-UA" sz="2200" dirty="0" err="1" smtClean="0">
                <a:effectLst/>
              </a:rPr>
              <a:t>фреймворк</a:t>
            </a:r>
            <a:r>
              <a:rPr lang="ru-RU" sz="2200" dirty="0" smtClean="0">
                <a:effectLst/>
              </a:rPr>
              <a:t> для </a:t>
            </a:r>
            <a:r>
              <a:rPr lang="ru-RU" sz="2200" dirty="0" err="1" smtClean="0">
                <a:effectLst/>
              </a:rPr>
              <a:t>абстрагування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від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системних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залежностей</a:t>
            </a:r>
            <a:r>
              <a:rPr lang="ru-RU" sz="2200" dirty="0" smtClean="0">
                <a:effectLst/>
              </a:rPr>
              <a:t>. </a:t>
            </a:r>
            <a:r>
              <a:rPr lang="ru-RU" sz="2200" dirty="0" err="1" smtClean="0">
                <a:effectLst/>
              </a:rPr>
              <a:t>Він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обробляє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всі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функції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графічного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інтерфейсу</a:t>
            </a:r>
            <a:r>
              <a:rPr lang="ru-RU" sz="2200" dirty="0" smtClean="0">
                <a:effectLst/>
              </a:rPr>
              <a:t>, потоки і </a:t>
            </a:r>
            <a:r>
              <a:rPr lang="ru-RU" sz="2200" dirty="0" err="1" smtClean="0">
                <a:effectLst/>
              </a:rPr>
              <a:t>семафори</a:t>
            </a:r>
            <a:r>
              <a:rPr lang="ru-RU" sz="2200" dirty="0" smtClean="0">
                <a:effectLst/>
              </a:rPr>
              <a:t>, </a:t>
            </a:r>
            <a:r>
              <a:rPr lang="ru-RU" sz="2200" dirty="0" err="1" smtClean="0">
                <a:effectLst/>
              </a:rPr>
              <a:t>підключення</a:t>
            </a:r>
            <a:r>
              <a:rPr lang="ru-RU" sz="2200" dirty="0" smtClean="0">
                <a:effectLst/>
              </a:rPr>
              <a:t> до </a:t>
            </a:r>
            <a:r>
              <a:rPr lang="ru-RU" sz="2200" dirty="0" err="1" smtClean="0">
                <a:effectLst/>
              </a:rPr>
              <a:t>мережі</a:t>
            </a:r>
            <a:r>
              <a:rPr lang="ru-RU" sz="2200" dirty="0" smtClean="0">
                <a:effectLst/>
              </a:rPr>
              <a:t> та </a:t>
            </a:r>
            <a:r>
              <a:rPr lang="ru-RU" sz="2200" dirty="0" err="1" smtClean="0">
                <a:effectLst/>
              </a:rPr>
              <a:t>багато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інших</a:t>
            </a:r>
            <a:endParaRPr lang="ru-RU" sz="2200" dirty="0"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41" y="3645024"/>
            <a:ext cx="8191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63888" y="342900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200" dirty="0" err="1" smtClean="0"/>
              <a:t>Qt</a:t>
            </a:r>
            <a:r>
              <a:rPr lang="uk-UA" sz="2200" dirty="0" smtClean="0"/>
              <a:t> є крос-платформне застосування та </a:t>
            </a:r>
            <a:r>
              <a:rPr lang="uk-UA" sz="2200" dirty="0" err="1" smtClean="0"/>
              <a:t>фреймворк</a:t>
            </a:r>
            <a:r>
              <a:rPr lang="uk-UA" sz="2200" dirty="0" smtClean="0"/>
              <a:t>  </a:t>
            </a:r>
            <a:r>
              <a:rPr lang="uk-UA" sz="2200" dirty="0" err="1" smtClean="0"/>
              <a:t>інтерфейса</a:t>
            </a:r>
            <a:r>
              <a:rPr lang="uk-UA" sz="2200" dirty="0" smtClean="0"/>
              <a:t> користувача для розробників, які використовують C++ або QML, в CSS &amp; </a:t>
            </a:r>
            <a:r>
              <a:rPr lang="en-US" sz="2200" dirty="0" smtClean="0"/>
              <a:t>JavaScript </a:t>
            </a:r>
            <a:endParaRPr lang="ru-RU" sz="2200" dirty="0" smtClean="0"/>
          </a:p>
          <a:p>
            <a:r>
              <a:rPr lang="uk-UA" sz="2200" dirty="0" err="1" smtClean="0"/>
              <a:t>Qt</a:t>
            </a:r>
            <a:r>
              <a:rPr lang="uk-UA" sz="2200" dirty="0" smtClean="0"/>
              <a:t> </a:t>
            </a:r>
            <a:r>
              <a:rPr lang="uk-UA" sz="2200" dirty="0" err="1" smtClean="0"/>
              <a:t>Creator</a:t>
            </a:r>
            <a:r>
              <a:rPr lang="uk-UA" sz="2200" dirty="0" smtClean="0"/>
              <a:t> є підтримкою </a:t>
            </a:r>
            <a:r>
              <a:rPr lang="uk-UA" sz="2200" dirty="0" err="1" smtClean="0"/>
              <a:t>Qt</a:t>
            </a:r>
            <a:r>
              <a:rPr lang="uk-UA" sz="2200" dirty="0" smtClean="0"/>
              <a:t> IDE.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19672" y="0"/>
            <a:ext cx="6546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/>
              <a:t>Вільні </a:t>
            </a:r>
            <a:r>
              <a:rPr lang="uk-UA" sz="3200" b="1" dirty="0" err="1"/>
              <a:t>кросплатформні</a:t>
            </a:r>
            <a:r>
              <a:rPr lang="uk-UA" sz="3200" b="1" dirty="0"/>
              <a:t> каркаси </a:t>
            </a:r>
            <a:r>
              <a:rPr lang="en-US" sz="3200" b="1" dirty="0"/>
              <a:t>GUI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854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1340768"/>
            <a:ext cx="1147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u="sng" dirty="0" err="1">
                <a:hlinkClick r:id="rId2"/>
              </a:rPr>
              <a:t>ZooLib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0"/>
            <a:ext cx="6546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/>
              <a:t>Вільні </a:t>
            </a:r>
            <a:r>
              <a:rPr lang="uk-UA" sz="3200" b="1" dirty="0" err="1"/>
              <a:t>кросплатформні</a:t>
            </a:r>
            <a:r>
              <a:rPr lang="uk-UA" sz="3200" b="1" dirty="0"/>
              <a:t> каркаси </a:t>
            </a:r>
            <a:r>
              <a:rPr lang="en-US" sz="3200" b="1" dirty="0"/>
              <a:t>GUI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47864" y="1213008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200" dirty="0" err="1" smtClean="0"/>
              <a:t>Фреймворк</a:t>
            </a:r>
            <a:r>
              <a:rPr lang="uk-UA" sz="2200" dirty="0" smtClean="0"/>
              <a:t> для крос-платформних застосувань, дозволяє писати єдиний набір джерел C++ і компілювати їх. </a:t>
            </a:r>
          </a:p>
          <a:p>
            <a:r>
              <a:rPr lang="uk-UA" sz="2200" dirty="0" smtClean="0"/>
              <a:t>Дозволяє працювати на </a:t>
            </a:r>
            <a:r>
              <a:rPr lang="uk-UA" sz="2200" dirty="0" err="1" smtClean="0"/>
              <a:t>MacOS</a:t>
            </a:r>
            <a:r>
              <a:rPr lang="uk-UA" sz="2200" dirty="0" smtClean="0"/>
              <a:t>, Windows, </a:t>
            </a:r>
            <a:r>
              <a:rPr lang="uk-UA" sz="2200" dirty="0" err="1" smtClean="0"/>
              <a:t>BeOS</a:t>
            </a:r>
            <a:r>
              <a:rPr lang="uk-UA" sz="2200" dirty="0" smtClean="0"/>
              <a:t> або </a:t>
            </a:r>
            <a:r>
              <a:rPr lang="uk-UA" sz="2200" dirty="0" err="1" smtClean="0"/>
              <a:t>Unix</a:t>
            </a:r>
            <a:r>
              <a:rPr lang="uk-UA" sz="2200" dirty="0" smtClean="0"/>
              <a:t> / </a:t>
            </a:r>
            <a:r>
              <a:rPr lang="uk-UA" sz="2200" dirty="0" err="1" smtClean="0"/>
              <a:t>Linux</a:t>
            </a:r>
            <a:r>
              <a:rPr lang="uk-UA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748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1221</Words>
  <Application>Microsoft Office PowerPoint</Application>
  <PresentationFormat>Экран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Teacher</cp:lastModifiedBy>
  <cp:revision>24</cp:revision>
  <dcterms:created xsi:type="dcterms:W3CDTF">2014-03-17T23:23:17Z</dcterms:created>
  <dcterms:modified xsi:type="dcterms:W3CDTF">2019-10-11T10:26:57Z</dcterms:modified>
</cp:coreProperties>
</file>