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sldIdLst>
    <p:sldId id="339" r:id="rId2"/>
    <p:sldId id="256" r:id="rId3"/>
    <p:sldId id="260" r:id="rId4"/>
    <p:sldId id="272" r:id="rId5"/>
    <p:sldId id="257" r:id="rId6"/>
    <p:sldId id="271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97" r:id="rId15"/>
    <p:sldId id="281" r:id="rId16"/>
    <p:sldId id="282" r:id="rId17"/>
    <p:sldId id="293" r:id="rId18"/>
    <p:sldId id="265" r:id="rId19"/>
    <p:sldId id="280" r:id="rId20"/>
    <p:sldId id="266" r:id="rId21"/>
    <p:sldId id="267" r:id="rId22"/>
    <p:sldId id="283" r:id="rId23"/>
    <p:sldId id="284" r:id="rId24"/>
    <p:sldId id="285" r:id="rId25"/>
    <p:sldId id="327" r:id="rId26"/>
    <p:sldId id="328" r:id="rId27"/>
    <p:sldId id="329" r:id="rId28"/>
    <p:sldId id="298" r:id="rId29"/>
    <p:sldId id="299" r:id="rId30"/>
    <p:sldId id="286" r:id="rId31"/>
    <p:sldId id="263" r:id="rId32"/>
    <p:sldId id="268" r:id="rId33"/>
    <p:sldId id="264" r:id="rId34"/>
    <p:sldId id="269" r:id="rId35"/>
    <p:sldId id="287" r:id="rId36"/>
    <p:sldId id="270" r:id="rId37"/>
    <p:sldId id="288" r:id="rId38"/>
    <p:sldId id="292" r:id="rId39"/>
    <p:sldId id="294" r:id="rId40"/>
    <p:sldId id="334" r:id="rId41"/>
    <p:sldId id="289" r:id="rId42"/>
    <p:sldId id="296" r:id="rId43"/>
    <p:sldId id="290" r:id="rId44"/>
    <p:sldId id="304" r:id="rId45"/>
    <p:sldId id="331" r:id="rId46"/>
    <p:sldId id="332" r:id="rId47"/>
    <p:sldId id="33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6" r:id="rId68"/>
    <p:sldId id="324" r:id="rId69"/>
    <p:sldId id="325" r:id="rId70"/>
    <p:sldId id="258" r:id="rId71"/>
    <p:sldId id="262" r:id="rId7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89376" autoAdjust="0"/>
  </p:normalViewPr>
  <p:slideViewPr>
    <p:cSldViewPr>
      <p:cViewPr varScale="1">
        <p:scale>
          <a:sx n="93" d="100"/>
          <a:sy n="93" d="100"/>
        </p:scale>
        <p:origin x="7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066BB4-DD15-45E4-9534-6AE2B33742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66BB4-DD15-45E4-9534-6AE2B33742D8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0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FE8BD8-51E0-4A97-B6FD-2B1110AEA3EB}" type="slidenum">
              <a:rPr lang="ru-RU" sz="1200" smtClean="0"/>
              <a:pPr eaLnBrk="1" hangingPunct="1"/>
              <a:t>3</a:t>
            </a:fld>
            <a:endParaRPr lang="ru-RU" sz="1200" smtClean="0"/>
          </a:p>
        </p:txBody>
      </p:sp>
      <p:sp>
        <p:nvSpPr>
          <p:cNvPr id="778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smtClean="0"/>
              <a:t>Інтелектуальное колективное обучение - подтверждаем что мы используем весь спектр современных интернет технологий (чат, форум, блог)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3343E9-8ADD-40E7-B7D3-2EA1E5A988B9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ru-RU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64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smtClean="0"/>
              <a:t>Інтелектуальний моніторинг класів - контроль качества.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172730-D921-4EDD-BD05-46CC7B849DB9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ru-RU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25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smtClean="0"/>
              <a:t>описание набора фукнций типичных СДО</a:t>
            </a:r>
          </a:p>
          <a:p>
            <a:pPr>
              <a:spcBef>
                <a:spcPct val="0"/>
              </a:spcBef>
            </a:pPr>
            <a:r>
              <a:rPr lang="ru-RU" smtClean="0"/>
              <a:t>СОВРЕМЕННЫЕ методики разработки  СДО: CMS, LMS, LCMS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4DFEE09-785E-42F0-9964-44644037DCB2}" type="slidenum">
              <a:rPr lang="ru-RU" sz="1200">
                <a:latin typeface="+mn-lt"/>
                <a:cs typeface="+mn-cs"/>
              </a:rPr>
              <a:pPr algn="r">
                <a:defRPr/>
              </a:pPr>
              <a:t>29</a:t>
            </a:fld>
            <a:endParaRPr lang="ru-RU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1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 userDrawn="1"/>
        </p:nvSpPr>
        <p:spPr>
          <a:xfrm>
            <a:off x="0" y="908720"/>
            <a:ext cx="9143999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0201" y="6557492"/>
            <a:ext cx="513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latin typeface="+mn-lt"/>
              </a:rPr>
              <a:t>Т.В. </a:t>
            </a:r>
            <a:r>
              <a:rPr lang="uk-UA" sz="1200" dirty="0" err="1" smtClean="0">
                <a:latin typeface="+mn-lt"/>
              </a:rPr>
              <a:t>Ковалюк</a:t>
            </a:r>
            <a:r>
              <a:rPr lang="uk-UA" sz="1200" dirty="0" smtClean="0">
                <a:latin typeface="+mn-lt"/>
              </a:rPr>
              <a:t>. Компонентне та аспектне-орієнтоване</a:t>
            </a:r>
            <a:r>
              <a:rPr lang="uk-UA" sz="1200" baseline="0" dirty="0" smtClean="0">
                <a:latin typeface="+mn-lt"/>
              </a:rPr>
              <a:t> програмування</a:t>
            </a:r>
            <a:endParaRPr lang="uk-UA" sz="1200" dirty="0">
              <a:latin typeface="+mn-lt"/>
            </a:endParaRPr>
          </a:p>
        </p:txBody>
      </p:sp>
      <p:sp>
        <p:nvSpPr>
          <p:cNvPr id="8" name="Номер слайда 5"/>
          <p:cNvSpPr txBox="1">
            <a:spLocks/>
          </p:cNvSpPr>
          <p:nvPr userDrawn="1"/>
        </p:nvSpPr>
        <p:spPr>
          <a:xfrm>
            <a:off x="8450323" y="6565346"/>
            <a:ext cx="683568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FAFC4FA-C0CC-4020-8DF7-F412617EE277}" type="slidenum">
              <a:rPr lang="ru-RU" smtClean="0">
                <a:solidFill>
                  <a:schemeClr val="tx1"/>
                </a:solidFill>
              </a:rPr>
              <a:pPr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8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8DE72B-A3F1-4AFD-9677-75263CC768D2}" type="slidenum">
              <a:rPr lang="uk-UA" smtClean="0"/>
              <a:t>‹#›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179512" y="692696"/>
            <a:ext cx="8856984" cy="58326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cmpd="dbl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19672" y="6481960"/>
            <a:ext cx="513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latin typeface="+mn-lt"/>
              </a:rPr>
              <a:t>Т.В. </a:t>
            </a:r>
            <a:r>
              <a:rPr lang="uk-UA" sz="1200" dirty="0" err="1" smtClean="0">
                <a:latin typeface="+mn-lt"/>
              </a:rPr>
              <a:t>Ковалюк</a:t>
            </a:r>
            <a:r>
              <a:rPr lang="uk-UA" sz="1200" dirty="0" smtClean="0">
                <a:latin typeface="+mn-lt"/>
              </a:rPr>
              <a:t>. Компонентне та аспектне-</a:t>
            </a:r>
            <a:r>
              <a:rPr lang="uk-UA" sz="1200" dirty="0" err="1" smtClean="0">
                <a:latin typeface="+mn-lt"/>
              </a:rPr>
              <a:t>рорієнтоване</a:t>
            </a:r>
            <a:r>
              <a:rPr lang="uk-UA" sz="1200" baseline="0" dirty="0" smtClean="0">
                <a:latin typeface="+mn-lt"/>
              </a:rPr>
              <a:t> програмування</a:t>
            </a:r>
            <a:endParaRPr lang="uk-UA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4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7"/>
          <p:cNvGrpSpPr>
            <a:grpSpLocks/>
          </p:cNvGrpSpPr>
          <p:nvPr/>
        </p:nvGrpSpPr>
        <p:grpSpPr bwMode="auto">
          <a:xfrm>
            <a:off x="0" y="0"/>
            <a:ext cx="9144000" cy="906463"/>
            <a:chOff x="1776" y="274"/>
            <a:chExt cx="3984" cy="571"/>
          </a:xfrm>
        </p:grpSpPr>
        <p:sp>
          <p:nvSpPr>
            <p:cNvPr id="9" name="Прямоугольник с двумя скругленными противолежащими углами 8"/>
            <p:cNvSpPr/>
            <p:nvPr userDrawn="1"/>
          </p:nvSpPr>
          <p:spPr>
            <a:xfrm>
              <a:off x="1791" y="300"/>
              <a:ext cx="3969" cy="545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1776" y="527"/>
              <a:ext cx="3818" cy="299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1776" y="274"/>
              <a:ext cx="506" cy="55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</p:grpSp>
      <p:sp>
        <p:nvSpPr>
          <p:cNvPr id="1027" name="AutoShape 42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sp>
        <p:nvSpPr>
          <p:cNvPr id="1028" name="AutoShape 44" descr="9k="/>
          <p:cNvSpPr>
            <a:spLocks noChangeAspect="1" noChangeArrowheads="1"/>
          </p:cNvSpPr>
          <p:nvPr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pic>
        <p:nvPicPr>
          <p:cNvPr id="1029" name="Picture 48" descr="ANd9GcSO0iJB03M2ZCJiA4L2BM72XLUqhg56WY6GIMkqR9u_4kGdN4X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85328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ANd9GcT4eOXPURz-86_FeCDGiHuWw5j7wRp-GcxrIOGSidMVo5cIFR3NBxaoc9M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62"/>
          <p:cNvSpPr>
            <a:spLocks noChangeArrowheads="1"/>
          </p:cNvSpPr>
          <p:nvPr/>
        </p:nvSpPr>
        <p:spPr bwMode="auto">
          <a:xfrm>
            <a:off x="0" y="836613"/>
            <a:ext cx="9144000" cy="5688012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sz="2000"/>
          </a:p>
        </p:txBody>
      </p:sp>
      <p:grpSp>
        <p:nvGrpSpPr>
          <p:cNvPr id="1032" name="Группа 55"/>
          <p:cNvGrpSpPr>
            <a:grpSpLocks/>
          </p:cNvGrpSpPr>
          <p:nvPr/>
        </p:nvGrpSpPr>
        <p:grpSpPr bwMode="auto">
          <a:xfrm>
            <a:off x="0" y="0"/>
            <a:ext cx="900113" cy="908050"/>
            <a:chOff x="282516" y="190456"/>
            <a:chExt cx="1000132" cy="1000132"/>
          </a:xfrm>
        </p:grpSpPr>
        <p:sp>
          <p:nvSpPr>
            <p:cNvPr id="13" name="Хорда 12"/>
            <p:cNvSpPr/>
            <p:nvPr/>
          </p:nvSpPr>
          <p:spPr>
            <a:xfrm>
              <a:off x="338961" y="218432"/>
              <a:ext cx="929576" cy="928445"/>
            </a:xfrm>
            <a:prstGeom prst="chord">
              <a:avLst>
                <a:gd name="adj1" fmla="val 7131849"/>
                <a:gd name="adj2" fmla="val 4448976"/>
              </a:avLst>
            </a:prstGeom>
            <a:gradFill flip="none" rotWithShape="1">
              <a:gsLst>
                <a:gs pos="0">
                  <a:srgbClr val="006699">
                    <a:shade val="30000"/>
                    <a:satMod val="115000"/>
                  </a:srgbClr>
                </a:gs>
                <a:gs pos="50000">
                  <a:srgbClr val="006699">
                    <a:shade val="67500"/>
                    <a:satMod val="115000"/>
                  </a:srgbClr>
                </a:gs>
                <a:gs pos="100000">
                  <a:srgbClr val="006699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4" name="Кольцо 13"/>
            <p:cNvSpPr/>
            <p:nvPr/>
          </p:nvSpPr>
          <p:spPr>
            <a:xfrm>
              <a:off x="282516" y="190456"/>
              <a:ext cx="1000132" cy="1000132"/>
            </a:xfrm>
            <a:prstGeom prst="donut">
              <a:avLst>
                <a:gd name="adj" fmla="val 141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1837" y="361807"/>
              <a:ext cx="500948" cy="4283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alpha val="1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6" name="Кольцо 15"/>
            <p:cNvSpPr/>
            <p:nvPr/>
          </p:nvSpPr>
          <p:spPr>
            <a:xfrm>
              <a:off x="398933" y="302359"/>
              <a:ext cx="753186" cy="765835"/>
            </a:xfrm>
            <a:prstGeom prst="donut">
              <a:avLst>
                <a:gd name="adj" fmla="val 590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19570648">
              <a:off x="471254" y="328587"/>
              <a:ext cx="292807" cy="21856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8" name="Овал 17"/>
            <p:cNvSpPr/>
            <p:nvPr/>
          </p:nvSpPr>
          <p:spPr>
            <a:xfrm rot="19038152">
              <a:off x="492421" y="356562"/>
              <a:ext cx="218724" cy="14687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9" name="Овал 18"/>
            <p:cNvSpPr/>
            <p:nvPr/>
          </p:nvSpPr>
          <p:spPr>
            <a:xfrm rot="19038152">
              <a:off x="536518" y="370550"/>
              <a:ext cx="104071" cy="90921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20" name="Овал 19"/>
            <p:cNvSpPr/>
            <p:nvPr/>
          </p:nvSpPr>
          <p:spPr>
            <a:xfrm rot="19038152">
              <a:off x="515351" y="360059"/>
              <a:ext cx="155223" cy="118897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Месяц 22"/>
            <p:cNvSpPr>
              <a:spLocks noChangeArrowheads="1"/>
            </p:cNvSpPr>
            <p:nvPr/>
          </p:nvSpPr>
          <p:spPr bwMode="auto">
            <a:xfrm rot="-5918434">
              <a:off x="617517" y="506400"/>
              <a:ext cx="365122" cy="615950"/>
            </a:xfrm>
            <a:prstGeom prst="moon">
              <a:avLst>
                <a:gd name="adj" fmla="val 59019"/>
              </a:avLst>
            </a:prstGeom>
            <a:solidFill>
              <a:schemeClr val="tx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uk-UA" sz="1800">
                <a:solidFill>
                  <a:srgbClr val="FFFFFF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832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62381" y="476672"/>
            <a:ext cx="82583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Лекція </a:t>
            </a:r>
            <a:r>
              <a:rPr lang="en-US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3</a:t>
            </a:r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ru-RU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Основні</a:t>
            </a:r>
            <a:r>
              <a:rPr lang="ru-RU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поняття</a:t>
            </a:r>
            <a:r>
              <a:rPr lang="ru-RU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 компонентно-</a:t>
            </a:r>
          </a:p>
          <a:p>
            <a:pPr algn="ctr"/>
            <a:r>
              <a:rPr lang="uk-UA" sz="4000" b="1" dirty="0" smtClean="0">
                <a:ln>
                  <a:solidFill>
                    <a:schemeClr val="accent4"/>
                  </a:solidFill>
                </a:ln>
                <a:latin typeface="Arial" pitchFamily="34" charset="0"/>
                <a:cs typeface="Arial" pitchFamily="34" charset="0"/>
              </a:rPr>
              <a:t>орієнтованого програмування</a:t>
            </a:r>
            <a:endParaRPr lang="ru-RU" sz="4000" b="1" dirty="0">
              <a:ln>
                <a:solidFill>
                  <a:schemeClr val="accent4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7" y="5186062"/>
            <a:ext cx="57606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err="1" smtClean="0"/>
              <a:t>Ковалюк</a:t>
            </a:r>
            <a:r>
              <a:rPr lang="ru-RU" sz="2400" b="1" dirty="0" smtClean="0"/>
              <a:t> Т.В.</a:t>
            </a:r>
            <a:r>
              <a:rPr lang="en-US" sz="2400" b="1" dirty="0"/>
              <a:t>,</a:t>
            </a:r>
            <a:r>
              <a:rPr lang="ru-RU" sz="2400" b="1" dirty="0" smtClean="0"/>
              <a:t> </a:t>
            </a:r>
          </a:p>
          <a:p>
            <a:pPr algn="ctr"/>
            <a:r>
              <a:rPr lang="uk-UA" sz="2400" b="1" dirty="0" smtClean="0"/>
              <a:t>д</a:t>
            </a:r>
            <a:r>
              <a:rPr lang="ru-RU" sz="2400" b="1" dirty="0" err="1" smtClean="0"/>
              <a:t>оцент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кафедри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Інформатики</a:t>
            </a:r>
            <a:r>
              <a:rPr lang="ru-RU" sz="2400" b="1" dirty="0" smtClean="0"/>
              <a:t> НАУКМА</a:t>
            </a:r>
            <a:endParaRPr lang="ru-RU" sz="2400" b="1" dirty="0" smtClean="0"/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800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908175" y="0"/>
            <a:ext cx="49187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uk-UA" altLang="ko-KR" b="1" dirty="0"/>
              <a:t>омпонентна програма</a:t>
            </a:r>
            <a:endParaRPr lang="ru-RU" b="1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68313" y="1718469"/>
            <a:ext cx="81359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ko-KR" sz="2200" b="1" dirty="0"/>
              <a:t>Компонентна програма </a:t>
            </a:r>
            <a:r>
              <a:rPr lang="uk-UA" altLang="ko-KR" sz="2200" dirty="0"/>
              <a:t>- сукупність компонентів (представників з відповідних класів еквівалентності), необхідних для забезпечення функціональних і інших вимог, яка побудована і функціонує відповідно до певних правил створення компонентних конфігурацій і компонентної взаємодії. </a:t>
            </a:r>
          </a:p>
          <a:p>
            <a:r>
              <a:rPr lang="ru-RU" altLang="ko-KR" sz="2200" dirty="0" err="1"/>
              <a:t>Ці</a:t>
            </a:r>
            <a:r>
              <a:rPr lang="ru-RU" altLang="ko-KR" sz="2200" dirty="0"/>
              <a:t> правила </a:t>
            </a:r>
            <a:r>
              <a:rPr lang="ru-RU" altLang="ko-KR" sz="2200" dirty="0" err="1"/>
              <a:t>складають</a:t>
            </a:r>
            <a:r>
              <a:rPr lang="ru-RU" altLang="ko-KR" sz="2200" dirty="0"/>
              <a:t> основу </a:t>
            </a:r>
            <a:r>
              <a:rPr lang="ru-RU" altLang="ko-KR" sz="2200" b="1" dirty="0" err="1"/>
              <a:t>компонентної</a:t>
            </a:r>
            <a:r>
              <a:rPr lang="ru-RU" altLang="ko-KR" sz="2200" b="1" dirty="0"/>
              <a:t> </a:t>
            </a:r>
            <a:r>
              <a:rPr lang="ru-RU" altLang="ko-KR" sz="2200" b="1" dirty="0" err="1"/>
              <a:t>моделі</a:t>
            </a:r>
            <a:r>
              <a:rPr lang="ru-RU" altLang="ko-KR" sz="2200" dirty="0"/>
              <a:t> </a:t>
            </a:r>
            <a:endParaRPr lang="ru-RU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051050" y="0"/>
            <a:ext cx="45398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uk-UA" altLang="ko-KR" b="1" dirty="0"/>
              <a:t>омпонентна модель</a:t>
            </a:r>
            <a:endParaRPr lang="ru-RU" b="1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95288" y="1307972"/>
            <a:ext cx="81359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ko-KR" sz="2000" b="1" dirty="0" err="1">
                <a:solidFill>
                  <a:srgbClr val="000099"/>
                </a:solidFill>
              </a:rPr>
              <a:t>Компонентна</a:t>
            </a:r>
            <a:r>
              <a:rPr lang="ru-RU" altLang="ko-KR" sz="2000" b="1" dirty="0">
                <a:solidFill>
                  <a:srgbClr val="000099"/>
                </a:solidFill>
              </a:rPr>
              <a:t> модель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/>
              <a:t>- </a:t>
            </a:r>
            <a:r>
              <a:rPr lang="ru-RU" altLang="ko-KR" sz="2000" dirty="0" err="1"/>
              <a:t>це</a:t>
            </a:r>
            <a:r>
              <a:rPr lang="ru-RU" altLang="ko-KR" sz="2000" dirty="0"/>
              <a:t> </a:t>
            </a:r>
            <a:r>
              <a:rPr lang="ru-RU" altLang="ko-KR" sz="2000" dirty="0" err="1"/>
              <a:t>сукупність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архітектурних</a:t>
            </a:r>
            <a:r>
              <a:rPr lang="ru-RU" altLang="ko-KR" sz="2000" dirty="0"/>
              <a:t>, </a:t>
            </a:r>
            <a:r>
              <a:rPr lang="ru-RU" altLang="ko-KR" sz="2000" dirty="0" err="1"/>
              <a:t>структурних</a:t>
            </a:r>
            <a:r>
              <a:rPr lang="ru-RU" altLang="ko-KR" sz="2000" dirty="0"/>
              <a:t> і </a:t>
            </a:r>
            <a:r>
              <a:rPr lang="ru-RU" altLang="ko-KR" sz="2000" dirty="0" err="1"/>
              <a:t>поведінкових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вимог</a:t>
            </a:r>
            <a:r>
              <a:rPr lang="ru-RU" altLang="ko-KR" sz="2000" dirty="0"/>
              <a:t> до </a:t>
            </a:r>
            <a:r>
              <a:rPr lang="ru-RU" altLang="ko-KR" sz="2000" dirty="0" err="1"/>
              <a:t>компонентів</a:t>
            </a:r>
            <a:r>
              <a:rPr lang="ru-RU" altLang="ko-KR" sz="2000" dirty="0"/>
              <a:t>, а </a:t>
            </a:r>
            <a:r>
              <a:rPr lang="ru-RU" altLang="ko-KR" sz="2000" dirty="0" err="1"/>
              <a:t>також</a:t>
            </a:r>
            <a:r>
              <a:rPr lang="ru-RU" altLang="ko-KR" sz="2000" dirty="0"/>
              <a:t> правила </a:t>
            </a:r>
            <a:r>
              <a:rPr lang="ru-RU" altLang="ko-KR" sz="2000" dirty="0" err="1"/>
              <a:t>взаємодії</a:t>
            </a:r>
            <a:r>
              <a:rPr lang="ru-RU" altLang="ko-KR" sz="2000" dirty="0"/>
              <a:t> і </a:t>
            </a:r>
            <a:r>
              <a:rPr lang="ru-RU" altLang="ko-KR" sz="2000" dirty="0" err="1"/>
              <a:t>побудови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компонентних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конфігурацій</a:t>
            </a:r>
            <a:r>
              <a:rPr lang="ru-RU" altLang="ko-KR" sz="2000" dirty="0"/>
              <a:t>. </a:t>
            </a:r>
          </a:p>
          <a:p>
            <a:pPr algn="ctr"/>
            <a:endParaRPr lang="uk-UA" altLang="ko-KR" sz="2000" b="1" dirty="0"/>
          </a:p>
          <a:p>
            <a:pPr algn="ctr"/>
            <a:r>
              <a:rPr lang="uk-UA" altLang="ko-KR" sz="2000" b="1" dirty="0"/>
              <a:t>Різновиди компонентних моделей</a:t>
            </a:r>
            <a:endParaRPr lang="ru-RU" altLang="ko-KR" sz="2000" b="1" dirty="0"/>
          </a:p>
          <a:p>
            <a:endParaRPr lang="uk-UA" sz="2000" dirty="0">
              <a:solidFill>
                <a:srgbClr val="003399"/>
              </a:solidFill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 err="1">
                <a:solidFill>
                  <a:srgbClr val="003399"/>
                </a:solidFill>
              </a:rPr>
              <a:t>JavaBeans</a:t>
            </a:r>
            <a:r>
              <a:rPr lang="uk-UA" sz="2000" dirty="0">
                <a:solidFill>
                  <a:srgbClr val="003399"/>
                </a:solidFill>
              </a:rPr>
              <a:t>, EJB, 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>
                <a:solidFill>
                  <a:srgbClr val="003399"/>
                </a:solidFill>
              </a:rPr>
              <a:t>CORBA, 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 err="1">
                <a:solidFill>
                  <a:srgbClr val="003399"/>
                </a:solidFill>
              </a:rPr>
              <a:t>ActiveX</a:t>
            </a:r>
            <a:r>
              <a:rPr lang="uk-UA" sz="2000" dirty="0">
                <a:solidFill>
                  <a:srgbClr val="003399"/>
                </a:solidFill>
              </a:rPr>
              <a:t>, 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>
                <a:solidFill>
                  <a:srgbClr val="003399"/>
                </a:solidFill>
              </a:rPr>
              <a:t>VBA, 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>
                <a:solidFill>
                  <a:srgbClr val="003399"/>
                </a:solidFill>
              </a:rPr>
              <a:t>COM, DCOM, </a:t>
            </a:r>
            <a:r>
              <a:rPr lang="uk-UA" sz="2000" dirty="0" err="1">
                <a:solidFill>
                  <a:srgbClr val="003399"/>
                </a:solidFill>
              </a:rPr>
              <a:t>.Net</a:t>
            </a:r>
            <a:r>
              <a:rPr lang="uk-UA" sz="2000" dirty="0">
                <a:solidFill>
                  <a:srgbClr val="003399"/>
                </a:solidFill>
              </a:rPr>
              <a:t>,</a:t>
            </a:r>
            <a:r>
              <a:rPr lang="uk-UA" sz="2000" dirty="0"/>
              <a:t> 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>
                <a:solidFill>
                  <a:srgbClr val="003399"/>
                </a:solidFill>
              </a:rPr>
              <a:t>Web-служби</a:t>
            </a:r>
            <a:r>
              <a:rPr lang="uk-UA" sz="2000" dirty="0"/>
              <a:t> (</a:t>
            </a:r>
            <a:r>
              <a:rPr lang="uk-UA" sz="2000" dirty="0" err="1">
                <a:solidFill>
                  <a:srgbClr val="003399"/>
                </a:solidFill>
              </a:rPr>
              <a:t>web</a:t>
            </a:r>
            <a:r>
              <a:rPr lang="uk-UA" sz="2000" dirty="0">
                <a:solidFill>
                  <a:srgbClr val="003399"/>
                </a:solidFill>
              </a:rPr>
              <a:t> </a:t>
            </a:r>
            <a:r>
              <a:rPr lang="uk-UA" sz="2000" dirty="0" err="1">
                <a:solidFill>
                  <a:srgbClr val="003399"/>
                </a:solidFill>
              </a:rPr>
              <a:t>services</a:t>
            </a:r>
            <a:r>
              <a:rPr lang="uk-UA" sz="2000" dirty="0" smtClean="0">
                <a:solidFill>
                  <a:srgbClr val="003399"/>
                </a:solidFill>
              </a:rPr>
              <a:t>).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r>
              <a:rPr lang="uk-UA" sz="2000" dirty="0" smtClean="0">
                <a:solidFill>
                  <a:srgbClr val="003399"/>
                </a:solidFill>
              </a:rPr>
              <a:t>…..</a:t>
            </a:r>
            <a:endParaRPr lang="uk-UA" sz="2000" dirty="0">
              <a:solidFill>
                <a:srgbClr val="003399"/>
              </a:solidFill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ь"/>
            </a:pPr>
            <a:endParaRPr lang="ru-RU" altLang="ko-KR" sz="2000" dirty="0"/>
          </a:p>
          <a:p>
            <a:r>
              <a:rPr lang="ru-RU" altLang="ko-KR" sz="2000" dirty="0" err="1"/>
              <a:t>Компонентна</a:t>
            </a:r>
            <a:r>
              <a:rPr lang="ru-RU" altLang="ko-KR" sz="2000" dirty="0"/>
              <a:t> модель є основою </a:t>
            </a:r>
            <a:r>
              <a:rPr lang="ru-RU" altLang="ko-KR" sz="2000" dirty="0" err="1"/>
              <a:t>побудови</a:t>
            </a:r>
            <a:r>
              <a:rPr lang="ru-RU" altLang="ko-KR" sz="2000" dirty="0"/>
              <a:t> </a:t>
            </a:r>
            <a:r>
              <a:rPr lang="ru-RU" altLang="ko-KR" sz="2000" b="1" dirty="0" err="1"/>
              <a:t>компонентних</a:t>
            </a:r>
            <a:r>
              <a:rPr lang="ru-RU" altLang="ko-KR" sz="2000" b="1" dirty="0"/>
              <a:t> </a:t>
            </a:r>
            <a:r>
              <a:rPr lang="ru-RU" altLang="ko-KR" sz="2000" b="1" dirty="0" err="1"/>
              <a:t>конфігурацій</a:t>
            </a:r>
            <a:r>
              <a:rPr lang="ru-RU" altLang="ko-KR" sz="2000" b="1" dirty="0"/>
              <a:t>. </a:t>
            </a:r>
            <a:endParaRPr lang="ru-RU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68313" y="1016130"/>
            <a:ext cx="84978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ko-KR" sz="2200" b="1" dirty="0">
                <a:solidFill>
                  <a:srgbClr val="000099"/>
                </a:solidFill>
              </a:rPr>
              <a:t>1. Компонентна конфігурація</a:t>
            </a:r>
            <a:r>
              <a:rPr lang="uk-UA" altLang="ko-KR" sz="2200" b="1" dirty="0"/>
              <a:t> </a:t>
            </a:r>
            <a:r>
              <a:rPr lang="uk-UA" altLang="ko-KR" sz="2200" dirty="0"/>
              <a:t>- це архітектурно впорядкована відносно певної компонентної моделі сукупність компонентів, що побудована і взаємодіє згідно з вимогами і правилами цієї моделі. </a:t>
            </a:r>
            <a:endParaRPr lang="ru-RU" altLang="ko-KR" sz="2200" dirty="0"/>
          </a:p>
          <a:p>
            <a:r>
              <a:rPr lang="ru-RU" altLang="ko-KR" sz="2200" dirty="0"/>
              <a:t>2. </a:t>
            </a:r>
            <a:r>
              <a:rPr lang="ru-RU" altLang="ko-KR" sz="2200" dirty="0" err="1"/>
              <a:t>Компонентна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конфігурація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визначається</a:t>
            </a:r>
            <a:r>
              <a:rPr lang="ru-RU" altLang="ko-KR" sz="2200" dirty="0"/>
              <a:t> у рамках </a:t>
            </a:r>
            <a:r>
              <a:rPr lang="ru-RU" altLang="ko-KR" sz="2200" dirty="0" err="1"/>
              <a:t>вимог</a:t>
            </a:r>
            <a:r>
              <a:rPr lang="ru-RU" altLang="ko-KR" sz="2200" dirty="0"/>
              <a:t> до </a:t>
            </a:r>
            <a:r>
              <a:rPr lang="ru-RU" altLang="ko-KR" sz="2200" dirty="0" err="1"/>
              <a:t>конкретної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компонентної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програми</a:t>
            </a:r>
            <a:r>
              <a:rPr lang="ru-RU" altLang="ko-KR" sz="2200" dirty="0"/>
              <a:t>. </a:t>
            </a:r>
          </a:p>
          <a:p>
            <a:pPr lvl="1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200" dirty="0">
                <a:solidFill>
                  <a:srgbClr val="000099"/>
                </a:solidFill>
              </a:rPr>
              <a:t>Не </a:t>
            </a:r>
            <a:r>
              <a:rPr lang="ru-RU" altLang="ko-KR" sz="2200" dirty="0" err="1">
                <a:solidFill>
                  <a:srgbClr val="000099"/>
                </a:solidFill>
              </a:rPr>
              <a:t>кожен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набір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компонентів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визначатиме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конфігурацію</a:t>
            </a:r>
            <a:r>
              <a:rPr lang="ru-RU" altLang="ko-KR" sz="2200" dirty="0">
                <a:solidFill>
                  <a:srgbClr val="000099"/>
                </a:solidFill>
              </a:rPr>
              <a:t>. </a:t>
            </a:r>
          </a:p>
          <a:p>
            <a:pPr lvl="1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200" dirty="0" err="1">
                <a:solidFill>
                  <a:srgbClr val="000099"/>
                </a:solidFill>
              </a:rPr>
              <a:t>Необхідно</a:t>
            </a:r>
            <a:r>
              <a:rPr lang="ru-RU" altLang="ko-KR" sz="2200" dirty="0">
                <a:solidFill>
                  <a:srgbClr val="000099"/>
                </a:solidFill>
              </a:rPr>
              <a:t>, </a:t>
            </a:r>
            <a:r>
              <a:rPr lang="ru-RU" altLang="ko-KR" sz="2200" dirty="0" err="1">
                <a:solidFill>
                  <a:srgbClr val="000099"/>
                </a:solidFill>
              </a:rPr>
              <a:t>щоб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між</a:t>
            </a:r>
            <a:r>
              <a:rPr lang="ru-RU" altLang="ko-KR" sz="2200" dirty="0">
                <a:solidFill>
                  <a:srgbClr val="000099"/>
                </a:solidFill>
              </a:rPr>
              <a:t> компонентами </a:t>
            </a:r>
            <a:r>
              <a:rPr lang="ru-RU" altLang="ko-KR" sz="2200" dirty="0" err="1">
                <a:solidFill>
                  <a:srgbClr val="000099"/>
                </a:solidFill>
              </a:rPr>
              <a:t>існували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взаємодії</a:t>
            </a:r>
            <a:r>
              <a:rPr lang="ru-RU" altLang="ko-KR" sz="2200" dirty="0">
                <a:solidFill>
                  <a:srgbClr val="000099"/>
                </a:solidFill>
              </a:rPr>
              <a:t>, а для </a:t>
            </a:r>
            <a:r>
              <a:rPr lang="ru-RU" altLang="ko-KR" sz="2200" dirty="0" err="1">
                <a:solidFill>
                  <a:srgbClr val="000099"/>
                </a:solidFill>
              </a:rPr>
              <a:t>цього</a:t>
            </a:r>
            <a:r>
              <a:rPr lang="ru-RU" altLang="ko-KR" sz="2200" dirty="0">
                <a:solidFill>
                  <a:srgbClr val="000099"/>
                </a:solidFill>
              </a:rPr>
              <a:t> вони </a:t>
            </a:r>
            <a:r>
              <a:rPr lang="ru-RU" altLang="ko-KR" sz="2200" dirty="0" err="1">
                <a:solidFill>
                  <a:srgbClr val="000099"/>
                </a:solidFill>
              </a:rPr>
              <a:t>повинні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мати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узгоджені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інтерфейси</a:t>
            </a:r>
            <a:r>
              <a:rPr lang="ru-RU" altLang="ko-KR" sz="2200" dirty="0">
                <a:solidFill>
                  <a:srgbClr val="000099"/>
                </a:solidFill>
              </a:rPr>
              <a:t>, </a:t>
            </a:r>
            <a:r>
              <a:rPr lang="ru-RU" altLang="ko-KR" sz="2200" dirty="0" err="1">
                <a:solidFill>
                  <a:srgbClr val="000099"/>
                </a:solidFill>
              </a:rPr>
              <a:t>що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виконується</a:t>
            </a:r>
            <a:r>
              <a:rPr lang="ru-RU" altLang="ko-KR" sz="2200" dirty="0">
                <a:solidFill>
                  <a:srgbClr val="000099"/>
                </a:solidFill>
              </a:rPr>
              <a:t> не для </a:t>
            </a:r>
            <a:r>
              <a:rPr lang="ru-RU" altLang="ko-KR" sz="2200" dirty="0" err="1">
                <a:solidFill>
                  <a:srgbClr val="000099"/>
                </a:solidFill>
              </a:rPr>
              <a:t>кожної</a:t>
            </a:r>
            <a:r>
              <a:rPr lang="ru-RU" altLang="ko-KR" sz="2200" dirty="0">
                <a:solidFill>
                  <a:srgbClr val="000099"/>
                </a:solidFill>
              </a:rPr>
              <a:t> пари </a:t>
            </a:r>
            <a:r>
              <a:rPr lang="ru-RU" altLang="ko-KR" sz="2200" dirty="0" err="1">
                <a:solidFill>
                  <a:srgbClr val="000099"/>
                </a:solidFill>
              </a:rPr>
              <a:t>компонентів</a:t>
            </a:r>
            <a:r>
              <a:rPr lang="ru-RU" altLang="ko-KR" sz="2200" dirty="0">
                <a:solidFill>
                  <a:srgbClr val="000099"/>
                </a:solidFill>
              </a:rPr>
              <a:t>. </a:t>
            </a:r>
          </a:p>
          <a:p>
            <a:pPr lvl="1">
              <a:buClr>
                <a:srgbClr val="000099"/>
              </a:buClr>
              <a:buFont typeface="Wingdings" pitchFamily="2" charset="2"/>
              <a:buChar char="Ш"/>
            </a:pPr>
            <a:r>
              <a:rPr lang="ru-RU" altLang="ko-KR" sz="2200" dirty="0">
                <a:solidFill>
                  <a:srgbClr val="000099"/>
                </a:solidFill>
              </a:rPr>
              <a:t>У свою </a:t>
            </a:r>
            <a:r>
              <a:rPr lang="ru-RU" altLang="ko-KR" sz="2200" dirty="0" err="1">
                <a:solidFill>
                  <a:srgbClr val="000099"/>
                </a:solidFill>
              </a:rPr>
              <a:t>чергу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сукупність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необхідних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інтерфейсів</a:t>
            </a:r>
            <a:r>
              <a:rPr lang="ru-RU" altLang="ko-KR" sz="2200" dirty="0">
                <a:solidFill>
                  <a:srgbClr val="000099"/>
                </a:solidFill>
              </a:rPr>
              <a:t> повинна </a:t>
            </a:r>
            <a:r>
              <a:rPr lang="ru-RU" altLang="ko-KR" sz="2200" dirty="0" err="1">
                <a:solidFill>
                  <a:srgbClr val="000099"/>
                </a:solidFill>
              </a:rPr>
              <a:t>визначати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функціональні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властивості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компонентної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програми</a:t>
            </a:r>
            <a:r>
              <a:rPr lang="ru-RU" altLang="ko-KR" sz="2200" dirty="0">
                <a:solidFill>
                  <a:srgbClr val="000099"/>
                </a:solidFill>
              </a:rPr>
              <a:t>. </a:t>
            </a:r>
            <a:r>
              <a:rPr lang="ru-RU" altLang="ko-KR" sz="2200" dirty="0" err="1">
                <a:solidFill>
                  <a:srgbClr val="000099"/>
                </a:solidFill>
              </a:rPr>
              <a:t>Цим</a:t>
            </a:r>
            <a:r>
              <a:rPr lang="ru-RU" altLang="ko-KR" sz="2200" dirty="0">
                <a:solidFill>
                  <a:srgbClr val="000099"/>
                </a:solidFill>
              </a:rPr>
              <a:t> і </a:t>
            </a:r>
            <a:r>
              <a:rPr lang="ru-RU" altLang="ko-KR" sz="2200" dirty="0" err="1">
                <a:solidFill>
                  <a:srgbClr val="000099"/>
                </a:solidFill>
              </a:rPr>
              <a:t>обумовлюється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відносність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компонентної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конфігурації</a:t>
            </a:r>
            <a:r>
              <a:rPr lang="ru-RU" altLang="ko-KR" sz="2200" dirty="0">
                <a:solidFill>
                  <a:srgbClr val="000099"/>
                </a:solidFill>
              </a:rPr>
              <a:t>. </a:t>
            </a:r>
            <a:endParaRPr lang="ru-RU" sz="2200" dirty="0">
              <a:solidFill>
                <a:srgbClr val="000099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3713" y="0"/>
            <a:ext cx="56427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uk-UA" altLang="ko-KR" b="1" dirty="0"/>
              <a:t>омпонентна конфігурація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63713" y="0"/>
            <a:ext cx="6329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600" b="1" dirty="0"/>
              <a:t>К</a:t>
            </a:r>
            <a:r>
              <a:rPr lang="uk-UA" altLang="ko-KR" sz="3600" b="1" dirty="0"/>
              <a:t>омпонентна конфігурація</a:t>
            </a:r>
            <a:endParaRPr lang="ru-RU" sz="3600" b="1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95288" y="1942306"/>
            <a:ext cx="81359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ko-KR" sz="2200" dirty="0"/>
              <a:t>3 </a:t>
            </a:r>
            <a:r>
              <a:rPr lang="ru-RU" altLang="ko-KR" sz="2200" b="1" dirty="0" err="1">
                <a:solidFill>
                  <a:srgbClr val="000099"/>
                </a:solidFill>
              </a:rPr>
              <a:t>Кількість</a:t>
            </a:r>
            <a:r>
              <a:rPr lang="ru-RU" altLang="ko-KR" sz="2200" b="1" dirty="0">
                <a:solidFill>
                  <a:srgbClr val="000099"/>
                </a:solidFill>
              </a:rPr>
              <a:t> </a:t>
            </a:r>
            <a:r>
              <a:rPr lang="ru-RU" altLang="ko-KR" sz="2200" b="1" dirty="0" err="1">
                <a:solidFill>
                  <a:srgbClr val="000099"/>
                </a:solidFill>
              </a:rPr>
              <a:t>компонентів</a:t>
            </a:r>
            <a:r>
              <a:rPr lang="ru-RU" altLang="ko-KR" sz="2200" b="1" dirty="0"/>
              <a:t> </a:t>
            </a:r>
            <a:r>
              <a:rPr lang="ru-RU" altLang="ko-KR" sz="2200" dirty="0"/>
              <a:t>в </a:t>
            </a:r>
            <a:r>
              <a:rPr lang="ru-RU" altLang="ko-KR" sz="2200" dirty="0" err="1"/>
              <a:t>компонентній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конфігурації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може</a:t>
            </a:r>
            <a:r>
              <a:rPr lang="ru-RU" altLang="ko-KR" sz="2200" dirty="0"/>
              <a:t> бути </a:t>
            </a:r>
            <a:r>
              <a:rPr lang="ru-RU" altLang="ko-KR" sz="2200" dirty="0" err="1"/>
              <a:t>довільною</a:t>
            </a:r>
            <a:r>
              <a:rPr lang="ru-RU" altLang="ko-KR" sz="2200" dirty="0"/>
              <a:t>, але </a:t>
            </a:r>
            <a:r>
              <a:rPr lang="ru-RU" altLang="ko-KR" sz="2200" dirty="0" err="1"/>
              <a:t>визначається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відносно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вимог</a:t>
            </a:r>
            <a:r>
              <a:rPr lang="ru-RU" altLang="ko-KR" sz="2200" dirty="0"/>
              <a:t> для </a:t>
            </a:r>
            <a:r>
              <a:rPr lang="ru-RU" altLang="ko-KR" sz="2200" dirty="0" err="1"/>
              <a:t>конкретної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компонентної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програми</a:t>
            </a:r>
            <a:r>
              <a:rPr lang="ru-RU" altLang="ko-KR" sz="2200" dirty="0"/>
              <a:t>. </a:t>
            </a:r>
          </a:p>
          <a:p>
            <a:pPr lvl="1"/>
            <a:r>
              <a:rPr lang="ru-RU" altLang="ko-KR" sz="2200" dirty="0" err="1">
                <a:solidFill>
                  <a:srgbClr val="000099"/>
                </a:solidFill>
              </a:rPr>
              <a:t>Мінімальна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кількість</a:t>
            </a:r>
            <a:r>
              <a:rPr lang="ru-RU" altLang="ko-KR" sz="2200" dirty="0"/>
              <a:t> компонент </a:t>
            </a:r>
            <a:r>
              <a:rPr lang="ru-RU" altLang="ko-KR" sz="2200" dirty="0" err="1"/>
              <a:t>дорівнює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одиниці</a:t>
            </a:r>
            <a:r>
              <a:rPr lang="ru-RU" altLang="ko-KR" sz="2200" dirty="0"/>
              <a:t>,  </a:t>
            </a:r>
            <a:r>
              <a:rPr lang="ru-RU" altLang="ko-KR" sz="2200" dirty="0">
                <a:solidFill>
                  <a:srgbClr val="000099"/>
                </a:solidFill>
              </a:rPr>
              <a:t>максимальна</a:t>
            </a:r>
            <a:r>
              <a:rPr lang="ru-RU" altLang="ko-KR" sz="2200" dirty="0"/>
              <a:t> - не </a:t>
            </a:r>
            <a:r>
              <a:rPr lang="ru-RU" altLang="ko-KR" sz="2200" dirty="0" err="1"/>
              <a:t>більше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кількості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класів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еквівалентності</a:t>
            </a:r>
            <a:r>
              <a:rPr lang="ru-RU" altLang="ko-KR" sz="2200" dirty="0"/>
              <a:t> для </a:t>
            </a:r>
            <a:r>
              <a:rPr lang="ru-RU" altLang="ko-KR" sz="2200" dirty="0" err="1"/>
              <a:t>усієї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множини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компонентів</a:t>
            </a:r>
            <a:r>
              <a:rPr lang="ru-RU" altLang="ko-KR" sz="2200" dirty="0"/>
              <a:t> (див. </a:t>
            </a:r>
            <a:r>
              <a:rPr lang="ru-RU" altLang="ko-KR" sz="2200" dirty="0" err="1"/>
              <a:t>визначення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компонентної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програми</a:t>
            </a:r>
            <a:r>
              <a:rPr lang="ru-RU" altLang="ko-KR" sz="2200" dirty="0"/>
              <a:t>).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Deploymen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96975"/>
            <a:ext cx="867568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763713" y="0"/>
            <a:ext cx="65123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Приклад діаграми компонентів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69875" y="1378913"/>
            <a:ext cx="86407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i="1" dirty="0">
                <a:solidFill>
                  <a:srgbClr val="000099"/>
                </a:solidFill>
              </a:rPr>
              <a:t>  </a:t>
            </a:r>
            <a:r>
              <a:rPr lang="uk-UA" sz="2200" b="1" i="1" dirty="0">
                <a:solidFill>
                  <a:srgbClr val="000099"/>
                </a:solidFill>
              </a:rPr>
              <a:t>Компонентне середовище</a:t>
            </a:r>
            <a:r>
              <a:rPr lang="uk-UA" sz="2200" dirty="0"/>
              <a:t> – розширення класичної моделі </a:t>
            </a:r>
            <a:r>
              <a:rPr lang="uk-UA" sz="2200" b="1" dirty="0">
                <a:solidFill>
                  <a:srgbClr val="000099"/>
                </a:solidFill>
              </a:rPr>
              <a:t>клієнт–сервер</a:t>
            </a:r>
            <a:r>
              <a:rPr lang="uk-UA" sz="2200" dirty="0">
                <a:solidFill>
                  <a:srgbClr val="000099"/>
                </a:solidFill>
              </a:rPr>
              <a:t> </a:t>
            </a:r>
            <a:r>
              <a:rPr lang="uk-UA" sz="2200" dirty="0"/>
              <a:t>з урахуванням специфіки побудови і функціонування програмних компонентів, а також результатів практичних реалізацій і їхньої апробації. </a:t>
            </a: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rgbClr val="000099"/>
                </a:solidFill>
              </a:rPr>
              <a:t>  </a:t>
            </a:r>
            <a:r>
              <a:rPr lang="uk-UA" sz="2200" b="1" dirty="0">
                <a:solidFill>
                  <a:srgbClr val="000099"/>
                </a:solidFill>
              </a:rPr>
              <a:t>Основа компонентного середовища</a:t>
            </a:r>
            <a:r>
              <a:rPr lang="uk-UA" sz="2200" dirty="0"/>
              <a:t> – множина серверів компонентів (часто їх називають сервери застосувань – </a:t>
            </a:r>
            <a:r>
              <a:rPr lang="uk-UA" sz="2200" dirty="0" err="1">
                <a:solidFill>
                  <a:srgbClr val="C00000"/>
                </a:solidFill>
              </a:rPr>
              <a:t>application</a:t>
            </a:r>
            <a:r>
              <a:rPr lang="uk-UA" sz="2200" dirty="0">
                <a:solidFill>
                  <a:srgbClr val="C00000"/>
                </a:solidFill>
              </a:rPr>
              <a:t> </a:t>
            </a:r>
            <a:r>
              <a:rPr lang="uk-UA" sz="2200" dirty="0" err="1">
                <a:solidFill>
                  <a:srgbClr val="C00000"/>
                </a:solidFill>
              </a:rPr>
              <a:t>servers</a:t>
            </a:r>
            <a:r>
              <a:rPr lang="uk-UA" sz="2200" dirty="0">
                <a:solidFill>
                  <a:srgbClr val="C00000"/>
                </a:solidFill>
              </a:rPr>
              <a:t>).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 </a:t>
            </a:r>
            <a:r>
              <a:rPr lang="uk-UA" sz="2200" dirty="0"/>
              <a:t>Усередині сервера розгортаються </a:t>
            </a:r>
            <a:r>
              <a:rPr lang="uk-UA" sz="2200" b="1" dirty="0">
                <a:solidFill>
                  <a:srgbClr val="000099"/>
                </a:solidFill>
              </a:rPr>
              <a:t>компоненти-контейнери.</a:t>
            </a:r>
            <a:r>
              <a:rPr lang="uk-UA" sz="2200" dirty="0">
                <a:solidFill>
                  <a:srgbClr val="000099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 </a:t>
            </a:r>
            <a:r>
              <a:rPr lang="uk-UA" sz="2200" dirty="0"/>
              <a:t>Для кожного сервера може існувати </a:t>
            </a:r>
            <a:r>
              <a:rPr lang="uk-UA" sz="2200" dirty="0">
                <a:solidFill>
                  <a:srgbClr val="000099"/>
                </a:solidFill>
              </a:rPr>
              <a:t>довільна кількість контейнерів.</a:t>
            </a:r>
            <a:r>
              <a:rPr lang="uk-UA" sz="2200" dirty="0"/>
              <a:t> 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1835150" y="0"/>
            <a:ext cx="55172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uk-UA" altLang="ko-KR" b="1" dirty="0"/>
              <a:t>омпонентне середовище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03238" y="1779588"/>
            <a:ext cx="8640762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Aft>
                <a:spcPts val="300"/>
              </a:spcAft>
              <a:buFont typeface="Wingdings" pitchFamily="2" charset="2"/>
              <a:buChar char="q"/>
            </a:pPr>
            <a:r>
              <a:rPr lang="ru-RU" sz="2200" b="1" i="1" dirty="0">
                <a:solidFill>
                  <a:srgbClr val="000099"/>
                </a:solidFill>
              </a:rPr>
              <a:t>Контейнер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оболонка</a:t>
            </a:r>
            <a:r>
              <a:rPr lang="ru-RU" sz="2200" dirty="0"/>
              <a:t>, </a:t>
            </a:r>
            <a:r>
              <a:rPr lang="ru-RU" sz="2200" dirty="0" err="1"/>
              <a:t>усередині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реалізується</a:t>
            </a:r>
            <a:r>
              <a:rPr lang="ru-RU" sz="2200" dirty="0"/>
              <a:t> </a:t>
            </a:r>
            <a:r>
              <a:rPr lang="ru-RU" sz="2200" dirty="0" err="1"/>
              <a:t>функціональність</a:t>
            </a:r>
            <a:r>
              <a:rPr lang="ru-RU" sz="2200" dirty="0"/>
              <a:t> компонента. </a:t>
            </a:r>
          </a:p>
          <a:p>
            <a:pPr>
              <a:spcAft>
                <a:spcPts val="300"/>
              </a:spcAft>
              <a:buFont typeface="Wingdings" pitchFamily="2" charset="2"/>
              <a:buChar char="q"/>
            </a:pPr>
            <a:r>
              <a:rPr lang="ru-RU" sz="2200" dirty="0" err="1"/>
              <a:t>Взаємодія</a:t>
            </a:r>
            <a:r>
              <a:rPr lang="ru-RU" sz="2200" dirty="0"/>
              <a:t> контейнера </a:t>
            </a:r>
            <a:r>
              <a:rPr lang="ru-RU" sz="2200" dirty="0" err="1"/>
              <a:t>із</a:t>
            </a:r>
            <a:r>
              <a:rPr lang="ru-RU" sz="2200" dirty="0"/>
              <a:t> сервером строго </a:t>
            </a:r>
            <a:r>
              <a:rPr lang="ru-RU" sz="2200" dirty="0" err="1"/>
              <a:t>регламентована</a:t>
            </a:r>
            <a:r>
              <a:rPr lang="ru-RU" sz="2200" dirty="0"/>
              <a:t> і </a:t>
            </a:r>
            <a:r>
              <a:rPr lang="ru-RU" sz="2200" dirty="0" err="1"/>
              <a:t>здійснюється</a:t>
            </a:r>
            <a:r>
              <a:rPr lang="ru-RU" sz="2200" dirty="0"/>
              <a:t> через </a:t>
            </a:r>
            <a:r>
              <a:rPr lang="ru-RU" sz="2200" dirty="0" err="1">
                <a:solidFill>
                  <a:srgbClr val="000099"/>
                </a:solidFill>
              </a:rPr>
              <a:t>стандартизовані</a:t>
            </a:r>
            <a:r>
              <a:rPr lang="ru-RU" sz="2200" dirty="0">
                <a:solidFill>
                  <a:srgbClr val="000099"/>
                </a:solidFill>
              </a:rPr>
              <a:t> </a:t>
            </a:r>
            <a:r>
              <a:rPr lang="ru-RU" sz="2200" dirty="0" err="1">
                <a:solidFill>
                  <a:srgbClr val="000099"/>
                </a:solidFill>
              </a:rPr>
              <a:t>інтерфейси</a:t>
            </a:r>
            <a:r>
              <a:rPr lang="ru-RU" sz="2200" dirty="0"/>
              <a:t>. </a:t>
            </a:r>
          </a:p>
          <a:p>
            <a:pPr>
              <a:spcAft>
                <a:spcPts val="300"/>
              </a:spcAft>
              <a:buFont typeface="Wingdings" pitchFamily="2" charset="2"/>
              <a:buChar char="q"/>
            </a:pPr>
            <a:r>
              <a:rPr lang="ru-RU" sz="2200" dirty="0"/>
              <a:t>Контейнер </a:t>
            </a:r>
            <a:r>
              <a:rPr lang="ru-RU" sz="2200" dirty="0" err="1"/>
              <a:t>керує</a:t>
            </a:r>
            <a:r>
              <a:rPr lang="ru-RU" sz="2200" dirty="0"/>
              <a:t> </a:t>
            </a:r>
            <a:r>
              <a:rPr lang="ru-RU" sz="2200" dirty="0" err="1"/>
              <a:t>породжуваними</a:t>
            </a:r>
            <a:r>
              <a:rPr lang="ru-RU" sz="2200" dirty="0"/>
              <a:t> компонентами і </a:t>
            </a:r>
            <a:r>
              <a:rPr lang="ru-RU" sz="2200" dirty="0" err="1"/>
              <a:t>їхніми</a:t>
            </a:r>
            <a:r>
              <a:rPr lang="ru-RU" sz="2200" dirty="0"/>
              <a:t> </a:t>
            </a:r>
            <a:r>
              <a:rPr lang="ru-RU" sz="2200" dirty="0" err="1"/>
              <a:t>екземплярами</a:t>
            </a:r>
            <a:r>
              <a:rPr lang="ru-RU" sz="2200" dirty="0"/>
              <a:t> з </a:t>
            </a:r>
            <a:r>
              <a:rPr lang="ru-RU" sz="2200" dirty="0" err="1"/>
              <a:t>відповідною</a:t>
            </a:r>
            <a:r>
              <a:rPr lang="ru-RU" sz="2200" dirty="0"/>
              <a:t> </a:t>
            </a:r>
            <a:r>
              <a:rPr lang="ru-RU" sz="2200" dirty="0" err="1"/>
              <a:t>функціональністю</a:t>
            </a:r>
            <a:r>
              <a:rPr lang="ru-RU" sz="2200" dirty="0"/>
              <a:t>. </a:t>
            </a:r>
          </a:p>
          <a:p>
            <a:pPr>
              <a:spcAft>
                <a:spcPts val="300"/>
              </a:spcAft>
              <a:buFont typeface="Wingdings" pitchFamily="2" charset="2"/>
              <a:buChar char="q"/>
            </a:pPr>
            <a:r>
              <a:rPr lang="ru-RU" sz="2200" dirty="0"/>
              <a:t>У </a:t>
            </a:r>
            <a:r>
              <a:rPr lang="ru-RU" sz="2200" dirty="0" err="1"/>
              <a:t>загальному</a:t>
            </a:r>
            <a:r>
              <a:rPr lang="ru-RU" sz="2200" dirty="0"/>
              <a:t> </a:t>
            </a:r>
            <a:r>
              <a:rPr lang="ru-RU" sz="2200" dirty="0" err="1"/>
              <a:t>випадку</a:t>
            </a:r>
            <a:r>
              <a:rPr lang="ru-RU" sz="2200" dirty="0"/>
              <a:t> </a:t>
            </a:r>
            <a:r>
              <a:rPr lang="ru-RU" sz="2200" dirty="0" err="1"/>
              <a:t>усередині</a:t>
            </a:r>
            <a:r>
              <a:rPr lang="ru-RU" sz="2200" dirty="0"/>
              <a:t>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існувати</a:t>
            </a:r>
            <a:r>
              <a:rPr lang="ru-RU" sz="2200" dirty="0"/>
              <a:t> </a:t>
            </a:r>
            <a:r>
              <a:rPr lang="ru-RU" sz="2200" dirty="0" err="1"/>
              <a:t>довільна</a:t>
            </a:r>
            <a:r>
              <a:rPr lang="ru-RU" sz="2200" dirty="0"/>
              <a:t>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>
                <a:solidFill>
                  <a:srgbClr val="000099"/>
                </a:solidFill>
              </a:rPr>
              <a:t>екземплярів-реалізацій</a:t>
            </a:r>
            <a:r>
              <a:rPr lang="ru-RU" sz="2200" dirty="0"/>
              <a:t>, </a:t>
            </a:r>
            <a:r>
              <a:rPr lang="ru-RU" sz="2200" dirty="0" err="1"/>
              <a:t>кожна</a:t>
            </a:r>
            <a:r>
              <a:rPr lang="ru-RU" sz="2200" dirty="0"/>
              <a:t> з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унікальний</a:t>
            </a:r>
            <a:r>
              <a:rPr lang="ru-RU" sz="2200" dirty="0"/>
              <a:t> </a:t>
            </a:r>
            <a:r>
              <a:rPr lang="ru-RU" sz="2200" dirty="0" err="1"/>
              <a:t>ідентифікатор</a:t>
            </a:r>
            <a:r>
              <a:rPr lang="ru-RU" sz="2200" dirty="0"/>
              <a:t>. </a:t>
            </a:r>
            <a:r>
              <a:rPr lang="uk-UA" sz="2200" dirty="0"/>
              <a:t>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021013" y="0"/>
            <a:ext cx="2611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ko-KR" sz="3600" b="1" dirty="0"/>
              <a:t>Контейнер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50825" y="981075"/>
            <a:ext cx="864235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q"/>
            </a:pPr>
            <a:r>
              <a:rPr lang="uk-UA" sz="2200" dirty="0"/>
              <a:t> </a:t>
            </a:r>
            <a:r>
              <a:rPr lang="uk-UA" sz="2200" b="1" i="1" dirty="0">
                <a:solidFill>
                  <a:srgbClr val="000099"/>
                </a:solidFill>
              </a:rPr>
              <a:t>Каркас</a:t>
            </a:r>
            <a:r>
              <a:rPr lang="uk-UA" sz="2200" dirty="0">
                <a:solidFill>
                  <a:srgbClr val="000099"/>
                </a:solidFill>
              </a:rPr>
              <a:t> </a:t>
            </a:r>
            <a:r>
              <a:rPr lang="uk-UA" sz="2200" dirty="0"/>
              <a:t>являє собою </a:t>
            </a:r>
            <a:r>
              <a:rPr lang="uk-UA" sz="2200" dirty="0" err="1"/>
              <a:t>високорівневу</a:t>
            </a:r>
            <a:r>
              <a:rPr lang="uk-UA" sz="2200" dirty="0"/>
              <a:t> абстракцію проекту ПЗ, у якій функції компонентів відділені від задач керування ними. 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q"/>
            </a:pPr>
            <a:r>
              <a:rPr lang="uk-UA" sz="2200" dirty="0"/>
              <a:t>Каркас поєднує множину взаємодіючих між собою об'єктів у деяке інтегроване середовище для досягнення певної кінцевої мети. 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q"/>
            </a:pPr>
            <a:r>
              <a:rPr lang="uk-UA" sz="2200" dirty="0"/>
              <a:t>Залежно від спеціалізації каркас називають «</a:t>
            </a:r>
            <a:r>
              <a:rPr lang="uk-UA" sz="2200" dirty="0">
                <a:solidFill>
                  <a:srgbClr val="000099"/>
                </a:solidFill>
              </a:rPr>
              <a:t>білою скринькою</a:t>
            </a:r>
            <a:r>
              <a:rPr lang="uk-UA" sz="2200" dirty="0"/>
              <a:t>» або «</a:t>
            </a:r>
            <a:r>
              <a:rPr lang="uk-UA" sz="2200" dirty="0">
                <a:solidFill>
                  <a:srgbClr val="000099"/>
                </a:solidFill>
              </a:rPr>
              <a:t>чорною скринькою</a:t>
            </a:r>
            <a:r>
              <a:rPr lang="uk-UA" sz="2200" dirty="0"/>
              <a:t>».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q"/>
            </a:pPr>
            <a:r>
              <a:rPr lang="uk-UA" sz="2200" dirty="0"/>
              <a:t>Каркас типу «</a:t>
            </a:r>
            <a:r>
              <a:rPr lang="uk-UA" sz="2200" dirty="0">
                <a:solidFill>
                  <a:srgbClr val="000099"/>
                </a:solidFill>
              </a:rPr>
              <a:t>біла скринька</a:t>
            </a:r>
            <a:r>
              <a:rPr lang="uk-UA" sz="2200" dirty="0"/>
              <a:t>»: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містить у собі </a:t>
            </a:r>
            <a:r>
              <a:rPr lang="uk-UA" sz="2200" dirty="0">
                <a:solidFill>
                  <a:srgbClr val="C00000"/>
                </a:solidFill>
              </a:rPr>
              <a:t>абстрактні класи </a:t>
            </a:r>
            <a:r>
              <a:rPr lang="uk-UA" sz="2200" dirty="0"/>
              <a:t>для зображення об'єктів і їх інтерфейсів.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при реалізації ці класи трансформуються в конкретні класи з указівкою відповідних методів реалізації.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використання такого типу каркаса є характерним для </a:t>
            </a:r>
            <a:r>
              <a:rPr lang="en-US" sz="2200" dirty="0"/>
              <a:t>OO</a:t>
            </a:r>
            <a:r>
              <a:rPr lang="uk-UA" sz="2200" dirty="0"/>
              <a:t>П.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q"/>
            </a:pPr>
            <a:r>
              <a:rPr lang="uk-UA" sz="2200" dirty="0"/>
              <a:t>Для каркаса типу «</a:t>
            </a:r>
            <a:r>
              <a:rPr lang="uk-UA" sz="2200" dirty="0">
                <a:solidFill>
                  <a:srgbClr val="000099"/>
                </a:solidFill>
              </a:rPr>
              <a:t>чорна скринька</a:t>
            </a:r>
            <a:r>
              <a:rPr lang="uk-UA" sz="2200" dirty="0"/>
              <a:t>» у його видиму частину виносять точки, що дозволяють змінювати входи і виходи.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667125" y="41275"/>
            <a:ext cx="15778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Каркас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23850" y="846138"/>
            <a:ext cx="8640763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200" i="1" dirty="0"/>
              <a:t> </a:t>
            </a:r>
            <a:r>
              <a:rPr lang="ru-RU" sz="2200" b="1" i="1" dirty="0" err="1">
                <a:solidFill>
                  <a:srgbClr val="000099"/>
                </a:solidFill>
              </a:rPr>
              <a:t>Інтерфейс</a:t>
            </a:r>
            <a:r>
              <a:rPr lang="ru-RU" sz="2200" i="1" dirty="0"/>
              <a:t> </a:t>
            </a:r>
            <a:r>
              <a:rPr lang="ru-RU" sz="2200" dirty="0" err="1"/>
              <a:t>відображає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 </a:t>
            </a:r>
            <a:r>
              <a:rPr lang="ru-RU" sz="2200" dirty="0" err="1"/>
              <a:t>звертання</a:t>
            </a:r>
            <a:r>
              <a:rPr lang="ru-RU" sz="2200" dirty="0"/>
              <a:t> до </a:t>
            </a:r>
            <a:r>
              <a:rPr lang="ru-RU" sz="2200" dirty="0" err="1"/>
              <a:t>реалізації</a:t>
            </a:r>
            <a:r>
              <a:rPr lang="ru-RU" sz="2200" dirty="0"/>
              <a:t> компонента, </a:t>
            </a:r>
            <a:r>
              <a:rPr lang="ru-RU" sz="2200" dirty="0" err="1"/>
              <a:t>описується</a:t>
            </a:r>
            <a:r>
              <a:rPr lang="ru-RU" sz="2200" dirty="0"/>
              <a:t> в </a:t>
            </a:r>
            <a:r>
              <a:rPr lang="ru-RU" sz="2200" dirty="0" err="1"/>
              <a:t>мовах</a:t>
            </a:r>
            <a:r>
              <a:rPr lang="ru-RU" sz="2200" dirty="0"/>
              <a:t> IDL </a:t>
            </a:r>
            <a:r>
              <a:rPr lang="ru-RU" sz="2200" dirty="0" err="1"/>
              <a:t>або</a:t>
            </a:r>
            <a:r>
              <a:rPr lang="ru-RU" sz="2200" dirty="0"/>
              <a:t> APL, </a:t>
            </a:r>
            <a:r>
              <a:rPr lang="ru-RU" sz="2200" dirty="0" err="1"/>
              <a:t>містить</a:t>
            </a:r>
            <a:r>
              <a:rPr lang="ru-RU" sz="2200" dirty="0"/>
              <a:t> у </a:t>
            </a:r>
            <a:r>
              <a:rPr lang="ru-RU" sz="2200" dirty="0" err="1"/>
              <a:t>собі</a:t>
            </a:r>
            <a:r>
              <a:rPr lang="ru-RU" sz="2200" dirty="0"/>
              <a:t> </a:t>
            </a:r>
            <a:r>
              <a:rPr lang="ru-RU" sz="2200" dirty="0" err="1"/>
              <a:t>опис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і </a:t>
            </a:r>
            <a:r>
              <a:rPr lang="ru-RU" sz="2200" dirty="0" err="1"/>
              <a:t>операції</a:t>
            </a:r>
            <a:r>
              <a:rPr lang="ru-RU" sz="2200" dirty="0"/>
              <a:t> </a:t>
            </a:r>
            <a:r>
              <a:rPr lang="ru-RU" sz="2200" dirty="0" err="1"/>
              <a:t>передачі</a:t>
            </a:r>
            <a:r>
              <a:rPr lang="ru-RU" sz="2200" dirty="0"/>
              <a:t> </a:t>
            </a:r>
            <a:r>
              <a:rPr lang="ru-RU" sz="2200" dirty="0" err="1"/>
              <a:t>аргументів</a:t>
            </a:r>
            <a:r>
              <a:rPr lang="ru-RU" sz="2200" dirty="0"/>
              <a:t> і </a:t>
            </a:r>
            <a:r>
              <a:rPr lang="ru-RU" sz="2200" dirty="0" err="1"/>
              <a:t>результатів</a:t>
            </a:r>
            <a:r>
              <a:rPr lang="ru-RU" sz="2200" dirty="0"/>
              <a:t> для </a:t>
            </a:r>
            <a:r>
              <a:rPr lang="ru-RU" sz="2200" dirty="0" err="1"/>
              <a:t>взаємодії</a:t>
            </a:r>
            <a:r>
              <a:rPr lang="ru-RU" sz="2200" dirty="0"/>
              <a:t> </a:t>
            </a:r>
            <a:r>
              <a:rPr lang="ru-RU" sz="2200" dirty="0" err="1"/>
              <a:t>компонентів</a:t>
            </a:r>
            <a:r>
              <a:rPr lang="ru-RU" sz="2200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ru-RU" sz="2200" dirty="0"/>
              <a:t> </a:t>
            </a:r>
            <a:r>
              <a:rPr lang="ru-RU" sz="2200" b="1" i="1" dirty="0">
                <a:solidFill>
                  <a:srgbClr val="000099"/>
                </a:solidFill>
              </a:rPr>
              <a:t>Компонент</a:t>
            </a:r>
            <a:r>
              <a:rPr lang="ru-RU" sz="2200" dirty="0"/>
              <a:t>, як </a:t>
            </a:r>
            <a:r>
              <a:rPr lang="ru-RU" sz="2200" dirty="0" err="1"/>
              <a:t>фізична</a:t>
            </a:r>
            <a:r>
              <a:rPr lang="ru-RU" sz="2200" dirty="0"/>
              <a:t> </a:t>
            </a:r>
            <a:r>
              <a:rPr lang="ru-RU" sz="2200" dirty="0" err="1"/>
              <a:t>сутність</a:t>
            </a:r>
            <a:r>
              <a:rPr lang="ru-RU" sz="2200" dirty="0"/>
              <a:t>,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мати</a:t>
            </a:r>
            <a:r>
              <a:rPr lang="ru-RU" sz="2200" dirty="0"/>
              <a:t> </a:t>
            </a:r>
            <a:r>
              <a:rPr lang="ru-RU" sz="2200" dirty="0" err="1"/>
              <a:t>множину</a:t>
            </a:r>
            <a:r>
              <a:rPr lang="ru-RU" sz="2200" dirty="0"/>
              <a:t> </a:t>
            </a:r>
            <a:r>
              <a:rPr lang="ru-RU" sz="2200" dirty="0" err="1"/>
              <a:t>інтерфейсів</a:t>
            </a:r>
            <a:r>
              <a:rPr lang="ru-RU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sz="2200" i="1" dirty="0"/>
              <a:t> </a:t>
            </a:r>
            <a:r>
              <a:rPr lang="ru-RU" sz="2200" i="1" dirty="0" err="1">
                <a:solidFill>
                  <a:srgbClr val="000099"/>
                </a:solidFill>
              </a:rPr>
              <a:t>Розгортання</a:t>
            </a:r>
            <a:r>
              <a:rPr lang="ru-RU" sz="2200" i="1" dirty="0"/>
              <a:t> </a:t>
            </a:r>
            <a:r>
              <a:rPr lang="ru-RU" sz="2200" dirty="0"/>
              <a:t>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фізичного</a:t>
            </a:r>
            <a:r>
              <a:rPr lang="ru-RU" sz="2200" dirty="0"/>
              <a:t> файлу </a:t>
            </a:r>
            <a:r>
              <a:rPr lang="ru-RU" sz="2200" dirty="0" err="1"/>
              <a:t>відповідно</a:t>
            </a:r>
            <a:r>
              <a:rPr lang="ru-RU" sz="2200" dirty="0"/>
              <a:t> до </a:t>
            </a:r>
            <a:r>
              <a:rPr lang="ru-RU" sz="2200" dirty="0" err="1"/>
              <a:t>конфігурації</a:t>
            </a:r>
            <a:r>
              <a:rPr lang="ru-RU" sz="2200" dirty="0"/>
              <a:t> (</a:t>
            </a:r>
            <a:r>
              <a:rPr lang="ru-RU" sz="2200" dirty="0" err="1"/>
              <a:t>версії</a:t>
            </a:r>
            <a:r>
              <a:rPr lang="ru-RU" sz="2200" dirty="0"/>
              <a:t>), з </a:t>
            </a:r>
            <a:r>
              <a:rPr lang="ru-RU" sz="2200" dirty="0" err="1"/>
              <a:t>урахуванням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 запуску </a:t>
            </a:r>
            <a:r>
              <a:rPr lang="ru-RU" sz="2200" dirty="0" err="1"/>
              <a:t>системи</a:t>
            </a:r>
            <a:r>
              <a:rPr lang="ru-RU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err="1"/>
              <a:t>Компоненти</a:t>
            </a:r>
            <a:r>
              <a:rPr lang="ru-RU" sz="2200" dirty="0"/>
              <a:t> </a:t>
            </a:r>
            <a:r>
              <a:rPr lang="ru-RU" sz="2200" dirty="0" err="1"/>
              <a:t>зберігаються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i="1" dirty="0" err="1">
                <a:solidFill>
                  <a:srgbClr val="000099"/>
                </a:solidFill>
              </a:rPr>
              <a:t>класів</a:t>
            </a:r>
            <a:r>
              <a:rPr lang="ru-RU" sz="2200" i="1" dirty="0">
                <a:solidFill>
                  <a:srgbClr val="000099"/>
                </a:solidFill>
              </a:rPr>
              <a:t> </a:t>
            </a:r>
            <a:r>
              <a:rPr lang="ru-RU" sz="2200" i="1" dirty="0" err="1">
                <a:solidFill>
                  <a:srgbClr val="000099"/>
                </a:solidFill>
              </a:rPr>
              <a:t>компонентів</a:t>
            </a:r>
            <a:r>
              <a:rPr lang="ru-RU" sz="2200" dirty="0"/>
              <a:t> і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в </a:t>
            </a:r>
            <a:r>
              <a:rPr lang="ru-RU" sz="2200" dirty="0" err="1"/>
              <a:t>компонентній</a:t>
            </a:r>
            <a:r>
              <a:rPr lang="ru-RU" sz="2200" dirty="0"/>
              <a:t> </a:t>
            </a:r>
            <a:r>
              <a:rPr lang="ru-RU" sz="2200" dirty="0" err="1"/>
              <a:t>моделі</a:t>
            </a:r>
            <a:r>
              <a:rPr lang="ru-RU" sz="2200" dirty="0"/>
              <a:t>, </a:t>
            </a:r>
            <a:r>
              <a:rPr lang="ru-RU" sz="2200" dirty="0" err="1"/>
              <a:t>композиції</a:t>
            </a:r>
            <a:r>
              <a:rPr lang="ru-RU" sz="2200" dirty="0"/>
              <a:t> й у </a:t>
            </a:r>
            <a:r>
              <a:rPr lang="ru-RU" sz="2200" dirty="0" err="1"/>
              <a:t>каркасі</a:t>
            </a:r>
            <a:r>
              <a:rPr lang="ru-RU" sz="2200" dirty="0"/>
              <a:t> </a:t>
            </a:r>
            <a:r>
              <a:rPr lang="ru-RU" sz="2200" dirty="0" err="1"/>
              <a:t>інтегрованого</a:t>
            </a:r>
            <a:r>
              <a:rPr lang="ru-RU" sz="2200" dirty="0"/>
              <a:t> </a:t>
            </a:r>
            <a:r>
              <a:rPr lang="ru-RU" sz="2200" dirty="0" err="1"/>
              <a:t>середовища</a:t>
            </a:r>
            <a:r>
              <a:rPr lang="ru-RU" sz="2200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ru-RU" sz="2200" dirty="0"/>
              <a:t> </a:t>
            </a:r>
            <a:r>
              <a:rPr lang="ru-RU" sz="2200" i="1" dirty="0" err="1">
                <a:solidFill>
                  <a:srgbClr val="000099"/>
                </a:solidFill>
              </a:rPr>
              <a:t>Керування</a:t>
            </a:r>
            <a:r>
              <a:rPr lang="ru-RU" sz="2200" i="1" dirty="0">
                <a:solidFill>
                  <a:srgbClr val="000099"/>
                </a:solidFill>
              </a:rPr>
              <a:t> компонентами</a:t>
            </a:r>
            <a:r>
              <a:rPr lang="ru-RU" sz="2200" dirty="0"/>
              <a:t> проводиться на </a:t>
            </a:r>
            <a:r>
              <a:rPr lang="ru-RU" sz="2200" dirty="0" err="1"/>
              <a:t>архітектурному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інтерфейсному</a:t>
            </a:r>
            <a:r>
              <a:rPr lang="ru-RU" sz="2200" dirty="0"/>
              <a:t> </a:t>
            </a:r>
            <a:r>
              <a:rPr lang="ru-RU" sz="2200" dirty="0" err="1"/>
              <a:t>рівні</a:t>
            </a:r>
            <a:r>
              <a:rPr lang="ru-RU" sz="2200" dirty="0"/>
              <a:t>, </a:t>
            </a:r>
            <a:r>
              <a:rPr lang="ru-RU" sz="2200" dirty="0" err="1"/>
              <a:t>між</a:t>
            </a:r>
            <a:r>
              <a:rPr lang="ru-RU" sz="2200" dirty="0"/>
              <a:t> ними </a:t>
            </a:r>
            <a:r>
              <a:rPr lang="ru-RU" sz="2200" dirty="0" err="1"/>
              <a:t>існує</a:t>
            </a:r>
            <a:r>
              <a:rPr lang="ru-RU" sz="2200" dirty="0"/>
              <a:t> </a:t>
            </a:r>
            <a:r>
              <a:rPr lang="ru-RU" sz="2200" dirty="0" err="1"/>
              <a:t>взаємний</a:t>
            </a:r>
            <a:r>
              <a:rPr lang="ru-RU" sz="2200" dirty="0"/>
              <a:t> </a:t>
            </a:r>
            <a:r>
              <a:rPr lang="ru-RU" sz="2200" dirty="0" err="1"/>
              <a:t>зв'язок</a:t>
            </a:r>
            <a:r>
              <a:rPr lang="ru-RU" sz="22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sz="2200" dirty="0"/>
              <a:t> </a:t>
            </a:r>
            <a:r>
              <a:rPr lang="ru-RU" sz="2200" dirty="0">
                <a:solidFill>
                  <a:srgbClr val="000099"/>
                </a:solidFill>
              </a:rPr>
              <a:t>Компонент </a:t>
            </a:r>
            <a:r>
              <a:rPr lang="ru-RU" sz="2200" dirty="0" err="1">
                <a:solidFill>
                  <a:srgbClr val="000099"/>
                </a:solidFill>
              </a:rPr>
              <a:t>описується</a:t>
            </a:r>
            <a:r>
              <a:rPr lang="ru-RU" sz="2200" dirty="0">
                <a:solidFill>
                  <a:srgbClr val="000099"/>
                </a:solidFill>
              </a:rPr>
              <a:t> </a:t>
            </a:r>
            <a:r>
              <a:rPr lang="ru-RU" sz="2200" dirty="0" err="1"/>
              <a:t>мовою</a:t>
            </a:r>
            <a:r>
              <a:rPr lang="ru-RU" sz="2200" dirty="0"/>
              <a:t> </a:t>
            </a:r>
            <a:r>
              <a:rPr lang="ru-RU" sz="2200" dirty="0" err="1"/>
              <a:t>програмування</a:t>
            </a:r>
            <a:r>
              <a:rPr lang="ru-RU" sz="2200" dirty="0"/>
              <a:t>, не </a:t>
            </a:r>
            <a:r>
              <a:rPr lang="ru-RU" sz="2200" dirty="0" err="1"/>
              <a:t>залежить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операційного</a:t>
            </a:r>
            <a:r>
              <a:rPr lang="ru-RU" sz="2200" dirty="0"/>
              <a:t> </a:t>
            </a:r>
            <a:r>
              <a:rPr lang="ru-RU" sz="2200" dirty="0" err="1"/>
              <a:t>середовища</a:t>
            </a:r>
            <a:r>
              <a:rPr lang="ru-RU" sz="2200" dirty="0"/>
              <a:t> і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реальної</a:t>
            </a:r>
            <a:r>
              <a:rPr lang="ru-RU" sz="2200" dirty="0"/>
              <a:t> </a:t>
            </a:r>
            <a:r>
              <a:rPr lang="ru-RU" sz="2200" dirty="0" err="1"/>
              <a:t>платформи</a:t>
            </a:r>
            <a:r>
              <a:rPr lang="ru-RU" sz="2200" dirty="0"/>
              <a:t>, де </a:t>
            </a:r>
            <a:r>
              <a:rPr lang="ru-RU" sz="2200" dirty="0" err="1"/>
              <a:t>він</a:t>
            </a:r>
            <a:r>
              <a:rPr lang="ru-RU" sz="2200" dirty="0"/>
              <a:t> буде </a:t>
            </a:r>
            <a:r>
              <a:rPr lang="ru-RU" sz="2200" dirty="0" err="1"/>
              <a:t>функціонувати</a:t>
            </a:r>
            <a:r>
              <a:rPr lang="ru-RU" sz="2200" dirty="0"/>
              <a:t>.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71550" y="-100013"/>
            <a:ext cx="752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 err="1"/>
              <a:t>Інтерфейс</a:t>
            </a:r>
            <a:r>
              <a:rPr lang="ru-RU" b="1" dirty="0"/>
              <a:t>, </a:t>
            </a:r>
            <a:r>
              <a:rPr lang="ru-RU" b="1" dirty="0" err="1"/>
              <a:t>розгортання</a:t>
            </a:r>
            <a:r>
              <a:rPr lang="ru-RU" b="1" dirty="0"/>
              <a:t>, </a:t>
            </a:r>
            <a:r>
              <a:rPr lang="ru-RU" b="1" dirty="0" err="1"/>
              <a:t>управління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03238" y="1429544"/>
            <a:ext cx="86407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2200" dirty="0" err="1"/>
              <a:t>Розширенням</a:t>
            </a:r>
            <a:r>
              <a:rPr lang="ru-RU" sz="2200" dirty="0"/>
              <a:t> </a:t>
            </a:r>
            <a:r>
              <a:rPr lang="ru-RU" sz="2200" dirty="0" err="1"/>
              <a:t>поняття</a:t>
            </a:r>
            <a:r>
              <a:rPr lang="ru-RU" sz="2200" dirty="0"/>
              <a:t> компонента є </a:t>
            </a:r>
            <a:r>
              <a:rPr lang="ru-RU" sz="2200" i="1" dirty="0">
                <a:solidFill>
                  <a:srgbClr val="000099"/>
                </a:solidFill>
              </a:rPr>
              <a:t>шаблон</a:t>
            </a:r>
            <a:r>
              <a:rPr lang="ru-RU" sz="2200" dirty="0">
                <a:solidFill>
                  <a:srgbClr val="000099"/>
                </a:solidFill>
              </a:rPr>
              <a:t> (паттерн)</a:t>
            </a:r>
            <a:r>
              <a:rPr lang="ru-RU" sz="2200" dirty="0"/>
              <a:t> – </a:t>
            </a:r>
            <a:r>
              <a:rPr lang="ru-RU" sz="2200" dirty="0" err="1"/>
              <a:t>абстракція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містить</a:t>
            </a:r>
            <a:r>
              <a:rPr lang="ru-RU" sz="2200" dirty="0"/>
              <a:t> у </a:t>
            </a:r>
            <a:r>
              <a:rPr lang="ru-RU" sz="2200" dirty="0" err="1"/>
              <a:t>собі</a:t>
            </a:r>
            <a:r>
              <a:rPr lang="ru-RU" sz="2200" dirty="0"/>
              <a:t> </a:t>
            </a:r>
            <a:r>
              <a:rPr lang="ru-RU" sz="2200" dirty="0" err="1"/>
              <a:t>опис</a:t>
            </a:r>
            <a:r>
              <a:rPr lang="ru-RU" sz="2200" dirty="0"/>
              <a:t> </a:t>
            </a:r>
            <a:r>
              <a:rPr lang="ru-RU" sz="2200" dirty="0" err="1"/>
              <a:t>взаємодії</a:t>
            </a:r>
            <a:r>
              <a:rPr lang="ru-RU" sz="2200" dirty="0"/>
              <a:t> </a:t>
            </a:r>
            <a:r>
              <a:rPr lang="ru-RU" sz="2200" dirty="0" err="1"/>
              <a:t>сукупності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у </a:t>
            </a:r>
            <a:r>
              <a:rPr lang="ru-RU" sz="2200" dirty="0" err="1"/>
              <a:t>загальній</a:t>
            </a:r>
            <a:r>
              <a:rPr lang="ru-RU" sz="2200" dirty="0"/>
              <a:t> </a:t>
            </a:r>
            <a:r>
              <a:rPr lang="ru-RU" sz="2200" dirty="0" err="1"/>
              <a:t>кооперативній</a:t>
            </a:r>
            <a:r>
              <a:rPr lang="ru-RU" sz="2200" dirty="0"/>
              <a:t> </a:t>
            </a:r>
            <a:r>
              <a:rPr lang="ru-RU" sz="2200" dirty="0" err="1"/>
              <a:t>діяльності</a:t>
            </a:r>
            <a:r>
              <a:rPr lang="ru-RU" sz="2200" dirty="0"/>
              <a:t>, для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визначені</a:t>
            </a:r>
            <a:r>
              <a:rPr lang="ru-RU" sz="2200" dirty="0"/>
              <a:t> </a:t>
            </a:r>
            <a:r>
              <a:rPr lang="ru-RU" sz="2200" dirty="0" err="1"/>
              <a:t>ролі</a:t>
            </a:r>
            <a:r>
              <a:rPr lang="ru-RU" sz="2200" dirty="0"/>
              <a:t> </a:t>
            </a:r>
            <a:r>
              <a:rPr lang="ru-RU" sz="2200" dirty="0" err="1"/>
              <a:t>учасників</a:t>
            </a:r>
            <a:r>
              <a:rPr lang="ru-RU" sz="2200" dirty="0"/>
              <a:t> і </a:t>
            </a:r>
            <a:r>
              <a:rPr lang="ru-RU" sz="2200" dirty="0" err="1"/>
              <a:t>їхня</a:t>
            </a:r>
            <a:r>
              <a:rPr lang="ru-RU" sz="2200" dirty="0"/>
              <a:t> </a:t>
            </a:r>
            <a:r>
              <a:rPr lang="ru-RU" sz="2200" dirty="0" err="1"/>
              <a:t>відповідальність</a:t>
            </a:r>
            <a:r>
              <a:rPr lang="ru-RU" sz="2200" dirty="0"/>
              <a:t>. </a:t>
            </a:r>
          </a:p>
          <a:p>
            <a:endParaRPr lang="ru-RU" sz="2200" dirty="0"/>
          </a:p>
          <a:p>
            <a:r>
              <a:rPr lang="ru-RU" sz="2200" dirty="0"/>
              <a:t>Шаблон є </a:t>
            </a:r>
            <a:r>
              <a:rPr lang="ru-RU" sz="2200" dirty="0" err="1"/>
              <a:t>повторюваною</a:t>
            </a:r>
            <a:r>
              <a:rPr lang="ru-RU" sz="2200" dirty="0"/>
              <a:t> </a:t>
            </a:r>
            <a:r>
              <a:rPr lang="ru-RU" sz="2200" dirty="0" err="1"/>
              <a:t>частиною</a:t>
            </a:r>
            <a:r>
              <a:rPr lang="ru-RU" sz="2200" dirty="0"/>
              <a:t> </a:t>
            </a:r>
            <a:r>
              <a:rPr lang="ru-RU" sz="2200" dirty="0" err="1"/>
              <a:t>програмного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схемою </a:t>
            </a:r>
            <a:r>
              <a:rPr lang="ru-RU" sz="2200" dirty="0" err="1"/>
              <a:t>вирішення</a:t>
            </a:r>
            <a:r>
              <a:rPr lang="ru-RU" sz="2200" dirty="0"/>
              <a:t> </a:t>
            </a:r>
            <a:r>
              <a:rPr lang="ru-RU" sz="2200" dirty="0" err="1"/>
              <a:t>проблеми</a:t>
            </a:r>
            <a:r>
              <a:rPr lang="ru-RU" sz="2200" dirty="0"/>
              <a:t>.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58888" y="0"/>
            <a:ext cx="605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 err="1"/>
              <a:t>Типи</a:t>
            </a:r>
            <a:r>
              <a:rPr lang="ru-RU" b="1" dirty="0"/>
              <a:t> </a:t>
            </a:r>
            <a:r>
              <a:rPr lang="ru-RU" b="1" dirty="0" err="1"/>
              <a:t>компонентних</a:t>
            </a:r>
            <a:r>
              <a:rPr lang="ru-RU" b="1" dirty="0"/>
              <a:t> структур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42988" y="1989138"/>
            <a:ext cx="7417444" cy="2431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dirty="0" smtClean="0"/>
              <a:t>1 </a:t>
            </a:r>
            <a:r>
              <a:rPr lang="uk-UA" sz="2400" dirty="0" smtClean="0"/>
              <a:t>Класифікація парадигм</a:t>
            </a:r>
            <a:r>
              <a:rPr lang="en-US" sz="2400" dirty="0" smtClean="0"/>
              <a:t> </a:t>
            </a:r>
            <a:r>
              <a:rPr lang="uk-UA" sz="2400" dirty="0" smtClean="0"/>
              <a:t>програмування</a:t>
            </a:r>
          </a:p>
          <a:p>
            <a:pPr>
              <a:defRPr/>
            </a:pPr>
            <a:r>
              <a:rPr lang="ru-RU" sz="2400" dirty="0" smtClean="0"/>
              <a:t>2 </a:t>
            </a:r>
            <a:r>
              <a:rPr lang="ru-RU" sz="2400" dirty="0" err="1" smtClean="0"/>
              <a:t>Концепти</a:t>
            </a:r>
            <a:r>
              <a:rPr lang="ru-RU" sz="2400" dirty="0" smtClean="0"/>
              <a:t> компонентного </a:t>
            </a:r>
            <a:r>
              <a:rPr lang="ru-RU" sz="2400" dirty="0" err="1" smtClean="0"/>
              <a:t>програмування</a:t>
            </a: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3 </a:t>
            </a:r>
            <a:r>
              <a:rPr lang="ru-RU" sz="2400" dirty="0" err="1" smtClean="0"/>
              <a:t>Інтерфейси</a:t>
            </a:r>
            <a:r>
              <a:rPr lang="ru-RU" sz="2400" dirty="0" smtClean="0"/>
              <a:t> та </a:t>
            </a:r>
            <a:r>
              <a:rPr lang="ru-RU" sz="2400" dirty="0" err="1" smtClean="0"/>
              <a:t>контракти</a:t>
            </a:r>
            <a:r>
              <a:rPr lang="ru-RU" sz="2400" dirty="0" smtClean="0"/>
              <a:t> </a:t>
            </a:r>
          </a:p>
          <a:p>
            <a:pPr>
              <a:defRPr/>
            </a:pPr>
            <a:r>
              <a:rPr lang="ru-RU" sz="2400" dirty="0" smtClean="0"/>
              <a:t>4 </a:t>
            </a:r>
            <a:r>
              <a:rPr lang="ru-RU" sz="2400" dirty="0" err="1" smtClean="0"/>
              <a:t>Типи</a:t>
            </a:r>
            <a:r>
              <a:rPr lang="ru-RU" sz="2400" dirty="0" smtClean="0"/>
              <a:t> </a:t>
            </a:r>
            <a:r>
              <a:rPr lang="ru-RU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язків</a:t>
            </a:r>
            <a:r>
              <a:rPr lang="uk-UA" sz="2400" dirty="0" smtClean="0"/>
              <a:t> сервера (компонента) та клієнта </a:t>
            </a:r>
            <a:endParaRPr lang="ru-RU" sz="2400" dirty="0" smtClean="0"/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3779838" y="1125538"/>
            <a:ext cx="1274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/>
              <a:t>Зміст</a:t>
            </a:r>
            <a:endParaRPr lang="ru-RU" b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97000" y="1601788"/>
            <a:ext cx="5624513" cy="356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 sz="1800"/>
          </a:p>
          <a:p>
            <a:pPr eaLnBrk="0" hangingPunct="0"/>
            <a:r>
              <a:rPr lang="ru-RU" sz="1800"/>
              <a:t>  </a:t>
            </a:r>
            <a:r>
              <a:rPr lang="ru-RU" sz="21000"/>
              <a:t> </a:t>
            </a:r>
            <a:r>
              <a:rPr lang="ru-RU" sz="1800"/>
              <a:t>                                                                        </a:t>
            </a:r>
          </a:p>
        </p:txBody>
      </p:sp>
      <p:pic>
        <p:nvPicPr>
          <p:cNvPr id="23555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90613"/>
            <a:ext cx="8785225" cy="54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92162" y="-171400"/>
            <a:ext cx="7416800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800" b="1" dirty="0" err="1"/>
              <a:t>Еволюція</a:t>
            </a:r>
            <a:r>
              <a:rPr lang="ru-RU" sz="2800" b="1" dirty="0"/>
              <a:t> </a:t>
            </a:r>
            <a:r>
              <a:rPr lang="ru-RU" sz="2800" b="1" dirty="0" err="1"/>
              <a:t>повторних</a:t>
            </a:r>
            <a:r>
              <a:rPr lang="ru-RU" sz="2800" b="1" dirty="0"/>
              <a:t> </a:t>
            </a:r>
            <a:r>
              <a:rPr lang="ru-RU" sz="2800" b="1" dirty="0" err="1"/>
              <a:t>елементів</a:t>
            </a:r>
            <a:endParaRPr lang="ru-RU" sz="2800" b="1" dirty="0"/>
          </a:p>
          <a:p>
            <a:pPr algn="ctr"/>
            <a:r>
              <a:rPr lang="ru-RU" sz="2800" b="1" dirty="0"/>
              <a:t> компонентного типу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67544" y="908720"/>
            <a:ext cx="85693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/>
            <a:r>
              <a:rPr lang="ru-RU" altLang="ko-KR" sz="2200" dirty="0"/>
              <a:t>З </a:t>
            </a:r>
            <a:r>
              <a:rPr lang="ru-RU" altLang="ko-KR" sz="2200" dirty="0" err="1"/>
              <a:t>кожним</a:t>
            </a:r>
            <a:r>
              <a:rPr lang="ru-RU" altLang="ko-KR" sz="2200" dirty="0"/>
              <a:t> контейнером </a:t>
            </a:r>
            <a:r>
              <a:rPr lang="ru-RU" altLang="ko-KR" sz="2200" dirty="0" err="1"/>
              <a:t>пов'язано</a:t>
            </a:r>
            <a:r>
              <a:rPr lang="ru-RU" altLang="ko-KR" sz="2200" dirty="0"/>
              <a:t> </a:t>
            </a:r>
            <a:r>
              <a:rPr lang="ru-RU" altLang="ko-KR" sz="2200" dirty="0">
                <a:solidFill>
                  <a:srgbClr val="000099"/>
                </a:solidFill>
              </a:rPr>
              <a:t>два </a:t>
            </a:r>
            <a:r>
              <a:rPr lang="ru-RU" altLang="ko-KR" sz="2200" dirty="0" err="1">
                <a:solidFill>
                  <a:srgbClr val="000099"/>
                </a:solidFill>
              </a:rPr>
              <a:t>типи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інтерфейсів</a:t>
            </a:r>
            <a:r>
              <a:rPr lang="ru-RU" altLang="ko-KR" sz="2200" dirty="0">
                <a:solidFill>
                  <a:srgbClr val="000099"/>
                </a:solidFill>
              </a:rPr>
              <a:t>: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AutoNum type="arabicPeriod"/>
            </a:pPr>
            <a:r>
              <a:rPr lang="ru-RU" altLang="ko-KR" sz="2200" dirty="0"/>
              <a:t> </a:t>
            </a:r>
            <a:r>
              <a:rPr lang="ru-RU" altLang="ko-KR" sz="2200" dirty="0">
                <a:solidFill>
                  <a:srgbClr val="000099"/>
                </a:solidFill>
              </a:rPr>
              <a:t>для </a:t>
            </a:r>
            <a:r>
              <a:rPr lang="ru-RU" altLang="ko-KR" sz="2200" dirty="0" err="1">
                <a:solidFill>
                  <a:srgbClr val="000099"/>
                </a:solidFill>
              </a:rPr>
              <a:t>взаємодії</a:t>
            </a:r>
            <a:r>
              <a:rPr lang="ru-RU" altLang="ko-KR" sz="2200" dirty="0">
                <a:solidFill>
                  <a:srgbClr val="000099"/>
                </a:solidFill>
              </a:rPr>
              <a:t> з </a:t>
            </a:r>
            <a:r>
              <a:rPr lang="ru-RU" altLang="ko-KR" sz="2200" dirty="0" err="1">
                <a:solidFill>
                  <a:srgbClr val="000099"/>
                </a:solidFill>
              </a:rPr>
              <a:t>іншими</a:t>
            </a:r>
            <a:r>
              <a:rPr lang="ru-RU" altLang="ko-KR" sz="2200" dirty="0">
                <a:solidFill>
                  <a:srgbClr val="000099"/>
                </a:solidFill>
              </a:rPr>
              <a:t> компонентами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AutoNum type="arabicPeriod"/>
            </a:pP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інтерфейс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системних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сервісів</a:t>
            </a:r>
            <a:endParaRPr lang="ru-RU" altLang="ko-KR" sz="2200" dirty="0">
              <a:solidFill>
                <a:srgbClr val="000099"/>
              </a:solidFill>
            </a:endParaRPr>
          </a:p>
          <a:p>
            <a:pPr marL="342900" indent="-342900"/>
            <a:endParaRPr lang="ru-RU" altLang="ko-KR" sz="2200" dirty="0">
              <a:solidFill>
                <a:srgbClr val="000099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altLang="ko-KR" sz="2200" i="1" dirty="0"/>
              <a:t>Перший тип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інтерфейсу</a:t>
            </a:r>
            <a:r>
              <a:rPr lang="ru-RU" altLang="ko-KR" sz="2200" dirty="0"/>
              <a:t> (</a:t>
            </a:r>
            <a:r>
              <a:rPr lang="ru-RU" altLang="ko-KR" sz="2200" dirty="0" err="1">
                <a:solidFill>
                  <a:srgbClr val="000099"/>
                </a:solidFill>
              </a:rPr>
              <a:t>Home-інтерфейс</a:t>
            </a:r>
            <a:r>
              <a:rPr lang="ru-RU" altLang="ko-KR" sz="2200" dirty="0">
                <a:solidFill>
                  <a:srgbClr val="000099"/>
                </a:solidFill>
              </a:rPr>
              <a:t>)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забезпечує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управління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екземплярами</a:t>
            </a:r>
            <a:r>
              <a:rPr lang="ru-RU" altLang="ko-KR" sz="2200" dirty="0"/>
              <a:t> компонента з </a:t>
            </a:r>
            <a:r>
              <a:rPr lang="ru-RU" altLang="ko-KR" sz="2200" dirty="0" err="1"/>
              <a:t>обов'язковими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реалізаціями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методів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пошуку</a:t>
            </a:r>
            <a:r>
              <a:rPr lang="ru-RU" altLang="ko-KR" sz="2200" dirty="0"/>
              <a:t>, </a:t>
            </a:r>
            <a:r>
              <a:rPr lang="ru-RU" altLang="ko-KR" sz="2200" dirty="0" err="1"/>
              <a:t>створення</a:t>
            </a:r>
            <a:r>
              <a:rPr lang="ru-RU" altLang="ko-KR" sz="2200" dirty="0"/>
              <a:t> і </a:t>
            </a:r>
            <a:r>
              <a:rPr lang="ru-RU" altLang="ko-KR" sz="2200" dirty="0" err="1"/>
              <a:t>видалення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окремих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екземплярів</a:t>
            </a:r>
            <a:r>
              <a:rPr lang="ru-RU" altLang="ko-KR" sz="2200" dirty="0"/>
              <a:t>.</a:t>
            </a:r>
          </a:p>
          <a:p>
            <a:pPr marL="342900" indent="-342900">
              <a:buFontTx/>
              <a:buAutoNum type="arabicPeriod"/>
            </a:pPr>
            <a:endParaRPr lang="ru-RU" altLang="ko-KR" sz="2200" dirty="0"/>
          </a:p>
          <a:p>
            <a:pPr marL="342900" indent="-342900">
              <a:buFontTx/>
              <a:buAutoNum type="arabicPeriod"/>
            </a:pPr>
            <a:r>
              <a:rPr lang="ru-RU" altLang="ko-KR" sz="2200" i="1" dirty="0" err="1"/>
              <a:t>Другий</a:t>
            </a:r>
            <a:r>
              <a:rPr lang="ru-RU" altLang="ko-KR" sz="2200" i="1" dirty="0"/>
              <a:t> тип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інтерфейсу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забезпечує</a:t>
            </a:r>
            <a:r>
              <a:rPr lang="ru-RU" altLang="ko-KR" sz="2200" dirty="0"/>
              <a:t> доступ до </a:t>
            </a:r>
            <a:r>
              <a:rPr lang="ru-RU" altLang="ko-KR" sz="2200" dirty="0" err="1"/>
              <a:t>реалізації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функціональності</a:t>
            </a:r>
            <a:r>
              <a:rPr lang="ru-RU" altLang="ko-KR" sz="2200" dirty="0"/>
              <a:t> компонента. </a:t>
            </a:r>
          </a:p>
          <a:p>
            <a:pPr marL="342900" indent="-342900">
              <a:buFontTx/>
              <a:buAutoNum type="arabicPeriod"/>
            </a:pPr>
            <a:endParaRPr lang="ru-RU" altLang="ko-KR" sz="2200" dirty="0"/>
          </a:p>
          <a:p>
            <a:pPr marL="342900" indent="-342900">
              <a:buFontTx/>
              <a:buAutoNum type="arabicPeriod"/>
            </a:pPr>
            <a:r>
              <a:rPr lang="ru-RU" altLang="ko-KR" sz="2200" dirty="0" err="1"/>
              <a:t>Фактично</a:t>
            </a:r>
            <a:r>
              <a:rPr lang="ru-RU" altLang="ko-KR" sz="2200" dirty="0"/>
              <a:t> з </a:t>
            </a:r>
            <a:r>
              <a:rPr lang="ru-RU" altLang="ko-KR" sz="2200" dirty="0" err="1"/>
              <a:t>кожним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екземпляром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пов'язаний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свій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функціональний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інтерфейс</a:t>
            </a:r>
            <a:r>
              <a:rPr lang="ru-RU" altLang="ko-KR" sz="2200" dirty="0"/>
              <a:t>. </a:t>
            </a:r>
          </a:p>
          <a:p>
            <a:pPr marL="342900" indent="-342900">
              <a:buFontTx/>
              <a:buAutoNum type="arabicPeriod"/>
            </a:pPr>
            <a:endParaRPr lang="ru-RU" altLang="ko-KR" sz="2200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16238" y="0"/>
            <a:ext cx="2834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1" dirty="0" err="1"/>
              <a:t>Інтерфейси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3850" y="894993"/>
            <a:ext cx="856932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ru-RU" altLang="ko-KR" sz="2200" dirty="0" err="1">
                <a:solidFill>
                  <a:srgbClr val="000099"/>
                </a:solidFill>
              </a:rPr>
              <a:t>Інтерфейс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системних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сервісів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необхідний</a:t>
            </a:r>
            <a:r>
              <a:rPr lang="ru-RU" altLang="ko-KR" sz="2200" dirty="0"/>
              <a:t> для </a:t>
            </a:r>
            <a:r>
              <a:rPr lang="ru-RU" altLang="ko-KR" sz="2200" dirty="0" err="1"/>
              <a:t>функціонування</a:t>
            </a:r>
            <a:r>
              <a:rPr lang="ru-RU" altLang="ko-KR" sz="2200" dirty="0"/>
              <a:t> самого контейнера і </a:t>
            </a:r>
            <a:r>
              <a:rPr lang="ru-RU" altLang="ko-KR" sz="2200" dirty="0" err="1"/>
              <a:t>реалізації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спеціальних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функцій</a:t>
            </a:r>
            <a:r>
              <a:rPr lang="ru-RU" altLang="ko-KR" sz="2200" dirty="0"/>
              <a:t>, </a:t>
            </a:r>
            <a:r>
              <a:rPr lang="ru-RU" altLang="ko-KR" sz="2200" dirty="0" err="1">
                <a:solidFill>
                  <a:srgbClr val="00B050"/>
                </a:solidFill>
              </a:rPr>
              <a:t>наприклад</a:t>
            </a:r>
            <a:r>
              <a:rPr lang="ru-RU" altLang="ko-KR" sz="2200" dirty="0">
                <a:solidFill>
                  <a:srgbClr val="00B050"/>
                </a:solidFill>
              </a:rPr>
              <a:t> </a:t>
            </a:r>
            <a:r>
              <a:rPr lang="ru-RU" altLang="ko-KR" sz="2200" dirty="0" err="1">
                <a:solidFill>
                  <a:srgbClr val="00B050"/>
                </a:solidFill>
              </a:rPr>
              <a:t>підтримка</a:t>
            </a:r>
            <a:r>
              <a:rPr lang="ru-RU" altLang="ko-KR" sz="2200" dirty="0">
                <a:solidFill>
                  <a:srgbClr val="00B050"/>
                </a:solidFill>
              </a:rPr>
              <a:t> </a:t>
            </a:r>
            <a:r>
              <a:rPr lang="ru-RU" altLang="ko-KR" sz="2200" dirty="0" err="1">
                <a:solidFill>
                  <a:srgbClr val="00B050"/>
                </a:solidFill>
              </a:rPr>
              <a:t>розподілених</a:t>
            </a:r>
            <a:r>
              <a:rPr lang="ru-RU" altLang="ko-KR" sz="2200" dirty="0">
                <a:solidFill>
                  <a:srgbClr val="00B050"/>
                </a:solidFill>
              </a:rPr>
              <a:t> </a:t>
            </a:r>
            <a:r>
              <a:rPr lang="ru-RU" altLang="ko-KR" sz="2200" dirty="0" err="1">
                <a:solidFill>
                  <a:srgbClr val="00B050"/>
                </a:solidFill>
              </a:rPr>
              <a:t>транзакцій</a:t>
            </a:r>
            <a:r>
              <a:rPr lang="ru-RU" altLang="ko-KR" sz="2200" dirty="0">
                <a:solidFill>
                  <a:srgbClr val="00B050"/>
                </a:solidFill>
              </a:rPr>
              <a:t>, в </a:t>
            </a:r>
            <a:r>
              <a:rPr lang="ru-RU" altLang="ko-KR" sz="2200" dirty="0" err="1">
                <a:solidFill>
                  <a:srgbClr val="00B050"/>
                </a:solidFill>
              </a:rPr>
              <a:t>яких</a:t>
            </a:r>
            <a:r>
              <a:rPr lang="ru-RU" altLang="ko-KR" sz="2200" dirty="0">
                <a:solidFill>
                  <a:srgbClr val="00B050"/>
                </a:solidFill>
              </a:rPr>
              <a:t> </a:t>
            </a:r>
            <a:r>
              <a:rPr lang="ru-RU" altLang="ko-KR" sz="2200" dirty="0" err="1">
                <a:solidFill>
                  <a:srgbClr val="00B050"/>
                </a:solidFill>
              </a:rPr>
              <a:t>беруть</a:t>
            </a:r>
            <a:r>
              <a:rPr lang="ru-RU" altLang="ko-KR" sz="2200" dirty="0">
                <a:solidFill>
                  <a:srgbClr val="00B050"/>
                </a:solidFill>
              </a:rPr>
              <a:t> участь </a:t>
            </a:r>
            <a:r>
              <a:rPr lang="ru-RU" altLang="ko-KR" sz="2200" dirty="0" err="1">
                <a:solidFill>
                  <a:srgbClr val="00B050"/>
                </a:solidFill>
              </a:rPr>
              <a:t>декілька</a:t>
            </a:r>
            <a:r>
              <a:rPr lang="ru-RU" altLang="ko-KR" sz="2200" dirty="0">
                <a:solidFill>
                  <a:srgbClr val="00B050"/>
                </a:solidFill>
              </a:rPr>
              <a:t> </a:t>
            </a:r>
            <a:r>
              <a:rPr lang="ru-RU" altLang="ko-KR" sz="2200" dirty="0" err="1">
                <a:solidFill>
                  <a:srgbClr val="00B050"/>
                </a:solidFill>
              </a:rPr>
              <a:t>компонентів</a:t>
            </a:r>
            <a:r>
              <a:rPr lang="ru-RU" altLang="ko-KR" sz="2200" dirty="0">
                <a:solidFill>
                  <a:srgbClr val="00B050"/>
                </a:solidFill>
              </a:rPr>
              <a:t>.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ru-RU" altLang="ko-KR" sz="2200" dirty="0" err="1"/>
              <a:t>Екземпляри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усередині</a:t>
            </a:r>
            <a:r>
              <a:rPr lang="ru-RU" altLang="ko-KR" sz="2200" dirty="0"/>
              <a:t> контейнера </a:t>
            </a:r>
            <a:r>
              <a:rPr lang="ru-RU" altLang="ko-KR" sz="2200" dirty="0" err="1"/>
              <a:t>можуть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взаємодіяти</a:t>
            </a:r>
            <a:r>
              <a:rPr lang="ru-RU" altLang="ko-KR" sz="2200" dirty="0"/>
              <a:t> один з одним, </a:t>
            </a:r>
            <a:r>
              <a:rPr lang="ru-RU" altLang="ko-KR" sz="2200" dirty="0" err="1"/>
              <a:t>зв'язуватися</a:t>
            </a:r>
            <a:r>
              <a:rPr lang="ru-RU" altLang="ko-KR" sz="2200" dirty="0"/>
              <a:t> за </a:t>
            </a:r>
            <a:r>
              <a:rPr lang="ru-RU" altLang="ko-KR" sz="2200" dirty="0" err="1"/>
              <a:t>допомогою</a:t>
            </a:r>
            <a:r>
              <a:rPr lang="ru-RU" altLang="ko-KR" sz="2200" dirty="0"/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системних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сервісів</a:t>
            </a:r>
            <a:r>
              <a:rPr lang="ru-RU" altLang="ko-KR" sz="2200" dirty="0"/>
              <a:t> з </a:t>
            </a:r>
            <a:r>
              <a:rPr lang="ru-RU" altLang="ko-KR" sz="2200" dirty="0" err="1"/>
              <a:t>екземплярами</a:t>
            </a:r>
            <a:r>
              <a:rPr lang="ru-RU" altLang="ko-KR" sz="2200" dirty="0"/>
              <a:t>, </a:t>
            </a:r>
            <a:r>
              <a:rPr lang="ru-RU" altLang="ko-KR" sz="2200" dirty="0" err="1"/>
              <a:t>розташованими</a:t>
            </a:r>
            <a:r>
              <a:rPr lang="ru-RU" altLang="ko-KR" sz="2200" dirty="0"/>
              <a:t> в </a:t>
            </a:r>
            <a:r>
              <a:rPr lang="ru-RU" altLang="ko-KR" sz="2200" dirty="0" err="1"/>
              <a:t>інших</a:t>
            </a:r>
            <a:r>
              <a:rPr lang="ru-RU" altLang="ko-KR" sz="2200" dirty="0"/>
              <a:t> компонентах.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ru-RU" altLang="ko-KR" sz="2200" dirty="0" err="1"/>
              <a:t>Самі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можуть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розміщуватися</a:t>
            </a:r>
            <a:r>
              <a:rPr lang="ru-RU" altLang="ko-KR" sz="2200" dirty="0"/>
              <a:t> як </a:t>
            </a:r>
            <a:r>
              <a:rPr lang="ru-RU" altLang="ko-KR" sz="2200" dirty="0" err="1"/>
              <a:t>усередині</a:t>
            </a:r>
            <a:r>
              <a:rPr lang="ru-RU" altLang="ko-KR" sz="2200" dirty="0"/>
              <a:t> одного сервера, так і в </a:t>
            </a:r>
            <a:r>
              <a:rPr lang="ru-RU" altLang="ko-KR" sz="2200" dirty="0" err="1"/>
              <a:t>різних</a:t>
            </a:r>
            <a:r>
              <a:rPr lang="ru-RU" altLang="ko-KR" sz="2200" dirty="0"/>
              <a:t> серверах для </a:t>
            </a:r>
            <a:r>
              <a:rPr lang="ru-RU" altLang="ko-KR" sz="2200" dirty="0" err="1"/>
              <a:t>різних</a:t>
            </a:r>
            <a:r>
              <a:rPr lang="ru-RU" altLang="ko-KR" sz="2200" dirty="0"/>
              <a:t> платформ.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ru-RU" altLang="ko-KR" sz="2200" dirty="0" err="1"/>
              <a:t>Така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взаємодія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забезпечується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унікальними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іменами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компонентів</a:t>
            </a:r>
            <a:r>
              <a:rPr lang="ru-RU" altLang="ko-KR" sz="2200" dirty="0"/>
              <a:t> і </a:t>
            </a:r>
            <a:r>
              <a:rPr lang="ru-RU" altLang="ko-KR" sz="2200" dirty="0" err="1"/>
              <a:t>екземплярів</a:t>
            </a:r>
            <a:r>
              <a:rPr lang="ru-RU" altLang="ko-KR" sz="2200" dirty="0"/>
              <a:t>, а </a:t>
            </a:r>
            <a:r>
              <a:rPr lang="ru-RU" altLang="ko-KR" sz="2200" dirty="0" err="1"/>
              <a:t>також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регламентована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інтерфейсами</a:t>
            </a:r>
            <a:r>
              <a:rPr lang="ru-RU" altLang="ko-KR" sz="2200" dirty="0"/>
              <a:t> і </a:t>
            </a:r>
            <a:r>
              <a:rPr lang="ru-RU" altLang="ko-KR" sz="2200" dirty="0" err="1"/>
              <a:t>системними</a:t>
            </a:r>
            <a:r>
              <a:rPr lang="ru-RU" altLang="ko-KR" sz="2200" dirty="0"/>
              <a:t> </a:t>
            </a:r>
            <a:r>
              <a:rPr lang="ru-RU" altLang="ko-KR" sz="2200" dirty="0" err="1"/>
              <a:t>функціями</a:t>
            </a:r>
            <a:r>
              <a:rPr lang="ru-RU" altLang="ko-KR" sz="2200" dirty="0"/>
              <a:t>.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ru-RU" altLang="ko-KR" sz="2200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916238" y="0"/>
            <a:ext cx="2834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1" dirty="0" err="1"/>
              <a:t>Інтерфейси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95288" y="1150144"/>
            <a:ext cx="85693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q"/>
            </a:pPr>
            <a:endParaRPr lang="ru-RU" altLang="ko-KR" sz="2200" dirty="0"/>
          </a:p>
          <a:p>
            <a:pPr>
              <a:buFont typeface="Wingdings" pitchFamily="2" charset="2"/>
              <a:buNone/>
            </a:pPr>
            <a:r>
              <a:rPr lang="ru-RU" altLang="ko-KR" sz="2200" dirty="0"/>
              <a:t> </a:t>
            </a:r>
            <a:r>
              <a:rPr lang="ru-RU" altLang="ko-KR" sz="2200" dirty="0" err="1"/>
              <a:t>Інтерфейс</a:t>
            </a:r>
            <a:r>
              <a:rPr lang="ru-RU" altLang="ko-KR" sz="2200" dirty="0"/>
              <a:t> </a:t>
            </a:r>
            <a:r>
              <a:rPr lang="ru-RU" altLang="ko-KR" sz="2200" dirty="0" err="1"/>
              <a:t>відображає</a:t>
            </a:r>
            <a:r>
              <a:rPr lang="ru-RU" altLang="ko-KR" sz="2200" dirty="0"/>
              <a:t> </a:t>
            </a:r>
            <a:r>
              <a:rPr lang="ru-RU" altLang="ko-KR" sz="2200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ru-RU" altLang="ko-KR" sz="2200" dirty="0" smtClean="0"/>
              <a:t> </a:t>
            </a:r>
            <a:r>
              <a:rPr lang="ru-RU" altLang="ko-KR" sz="2200" dirty="0" err="1" smtClean="0">
                <a:solidFill>
                  <a:srgbClr val="000099"/>
                </a:solidFill>
              </a:rPr>
              <a:t>перелік</a:t>
            </a:r>
            <a:r>
              <a:rPr lang="ru-RU" altLang="ko-KR" sz="2200" dirty="0" smtClean="0">
                <a:solidFill>
                  <a:srgbClr val="000099"/>
                </a:solidFill>
              </a:rPr>
              <a:t> </a:t>
            </a:r>
            <a:r>
              <a:rPr lang="ru-RU" altLang="ko-KR" sz="2200" dirty="0" err="1" smtClean="0">
                <a:solidFill>
                  <a:srgbClr val="000099"/>
                </a:solidFill>
              </a:rPr>
              <a:t>сервісів</a:t>
            </a:r>
            <a:r>
              <a:rPr lang="ru-RU" altLang="ko-KR" sz="2200" dirty="0" smtClean="0">
                <a:solidFill>
                  <a:srgbClr val="000099"/>
                </a:solidFill>
              </a:rPr>
              <a:t>, </a:t>
            </a:r>
          </a:p>
          <a:p>
            <a:pPr lvl="1">
              <a:buFont typeface="Wingdings" pitchFamily="2" charset="2"/>
              <a:buChar char="q"/>
            </a:pPr>
            <a:r>
              <a:rPr lang="ru-RU" altLang="ko-KR" sz="2200" dirty="0" smtClean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вхідні</a:t>
            </a:r>
            <a:r>
              <a:rPr lang="ru-RU" altLang="ko-KR" sz="2200" dirty="0">
                <a:solidFill>
                  <a:srgbClr val="000099"/>
                </a:solidFill>
              </a:rPr>
              <a:t> та </a:t>
            </a:r>
            <a:r>
              <a:rPr lang="ru-RU" altLang="ko-KR" sz="2200" dirty="0" err="1">
                <a:solidFill>
                  <a:srgbClr val="000099"/>
                </a:solidFill>
              </a:rPr>
              <a:t>вихідні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параметри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сервісів</a:t>
            </a:r>
            <a:r>
              <a:rPr lang="ru-RU" altLang="ko-KR" sz="2200" dirty="0">
                <a:solidFill>
                  <a:srgbClr val="000099"/>
                </a:solidFill>
              </a:rPr>
              <a:t> та </a:t>
            </a:r>
            <a:r>
              <a:rPr lang="ru-RU" altLang="ko-KR" sz="2200" dirty="0" err="1">
                <a:solidFill>
                  <a:srgbClr val="000099"/>
                </a:solidFill>
              </a:rPr>
              <a:t>їхні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типи</a:t>
            </a:r>
            <a:r>
              <a:rPr lang="ru-RU" altLang="ko-KR" sz="2200" dirty="0">
                <a:solidFill>
                  <a:srgbClr val="000099"/>
                </a:solidFill>
              </a:rPr>
              <a:t>, </a:t>
            </a:r>
          </a:p>
          <a:p>
            <a:pPr lvl="1">
              <a:buFont typeface="Wingdings" pitchFamily="2" charset="2"/>
              <a:buChar char="q"/>
            </a:pPr>
            <a:r>
              <a:rPr lang="ru-RU" altLang="ko-KR" sz="2200" dirty="0">
                <a:solidFill>
                  <a:srgbClr val="000099"/>
                </a:solidFill>
              </a:rPr>
              <a:t> перед- і </a:t>
            </a:r>
            <a:r>
              <a:rPr lang="ru-RU" altLang="ko-KR" sz="2200" dirty="0" err="1">
                <a:solidFill>
                  <a:srgbClr val="000099"/>
                </a:solidFill>
              </a:rPr>
              <a:t>постумови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функціонування</a:t>
            </a:r>
            <a:r>
              <a:rPr lang="ru-RU" altLang="ko-KR" sz="2200" dirty="0">
                <a:solidFill>
                  <a:srgbClr val="000099"/>
                </a:solidFill>
              </a:rPr>
              <a:t> компонента, </a:t>
            </a:r>
          </a:p>
          <a:p>
            <a:pPr lvl="1">
              <a:buFont typeface="Wingdings" pitchFamily="2" charset="2"/>
              <a:buChar char="q"/>
            </a:pP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перелік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інших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компонентів</a:t>
            </a:r>
            <a:r>
              <a:rPr lang="ru-RU" altLang="ko-KR" sz="2200" dirty="0">
                <a:solidFill>
                  <a:srgbClr val="000099"/>
                </a:solidFill>
              </a:rPr>
              <a:t>,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сервіси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яких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потрібні</a:t>
            </a:r>
            <a:r>
              <a:rPr lang="ru-RU" altLang="ko-KR" sz="2200" dirty="0">
                <a:solidFill>
                  <a:srgbClr val="000099"/>
                </a:solidFill>
              </a:rPr>
              <a:t> для </a:t>
            </a:r>
            <a:r>
              <a:rPr lang="ru-RU" altLang="ko-KR" sz="2200" dirty="0" err="1">
                <a:solidFill>
                  <a:srgbClr val="000099"/>
                </a:solidFill>
              </a:rPr>
              <a:t>здійснення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своїх</a:t>
            </a:r>
            <a:r>
              <a:rPr lang="ru-RU" altLang="ko-KR" sz="2200" dirty="0">
                <a:solidFill>
                  <a:srgbClr val="000099"/>
                </a:solidFill>
              </a:rPr>
              <a:t> </a:t>
            </a:r>
            <a:r>
              <a:rPr lang="ru-RU" altLang="ko-KR" sz="2200" dirty="0" err="1">
                <a:solidFill>
                  <a:srgbClr val="000099"/>
                </a:solidFill>
              </a:rPr>
              <a:t>сервісів</a:t>
            </a:r>
            <a:r>
              <a:rPr lang="ru-RU" altLang="ko-KR" sz="2200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916238" y="0"/>
            <a:ext cx="2519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 err="1"/>
              <a:t>Інтерфейси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819150" y="1628775"/>
            <a:ext cx="7848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Інтерфейс компонента визначають у вигляді </a:t>
            </a:r>
            <a:r>
              <a:rPr lang="uk-UA" sz="2200" dirty="0">
                <a:solidFill>
                  <a:srgbClr val="000099"/>
                </a:solidFill>
              </a:rPr>
              <a:t>специфікації точок доступу </a:t>
            </a:r>
            <a:r>
              <a:rPr lang="uk-UA" sz="2200" dirty="0"/>
              <a:t>до компонента, які обумовлюють його варіантність. 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Через інтерфейс  клієнт одержує сервіс у клієнт-серверному середовищі. 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b="1" dirty="0">
                <a:solidFill>
                  <a:srgbClr val="FF0000"/>
                </a:solidFill>
              </a:rPr>
              <a:t>Інтерфейс не надає реалізацію операцій, що визначені в компоненті.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Можна </a:t>
            </a:r>
            <a:r>
              <a:rPr lang="uk-UA" sz="2200" dirty="0">
                <a:solidFill>
                  <a:srgbClr val="000099"/>
                </a:solidFill>
              </a:rPr>
              <a:t>змінювати реалізацію методів без зміни інтерфейсу</a:t>
            </a:r>
            <a:r>
              <a:rPr lang="uk-UA" sz="2200" dirty="0"/>
              <a:t> і, таким чином, покращувати функціональні властивості компонента без перебудови ПЗ у цілому.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200" dirty="0"/>
              <a:t>Можна додавати нові інтерфейси, а значить визначати і реалізацію </a:t>
            </a:r>
            <a:r>
              <a:rPr lang="uk-UA" sz="2200" dirty="0">
                <a:solidFill>
                  <a:srgbClr val="000099"/>
                </a:solidFill>
              </a:rPr>
              <a:t>без зміни існуючої реалізації усього ПЗ</a:t>
            </a:r>
            <a:r>
              <a:rPr lang="uk-UA" sz="2200" dirty="0"/>
              <a:t>.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916238" y="0"/>
            <a:ext cx="2834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1" dirty="0" err="1"/>
              <a:t>Інтерфейси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597693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76375" y="5373688"/>
            <a:ext cx="537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1800" b="1"/>
              <a:t>А</a:t>
            </a:r>
            <a:r>
              <a:rPr lang="en-US" sz="1800" b="1"/>
              <a:t>n object supports three interfaces A, B, and C.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5536" y="-1"/>
            <a:ext cx="8283743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3600" b="1" dirty="0" err="1"/>
              <a:t>Позначення</a:t>
            </a:r>
            <a:r>
              <a:rPr lang="ru-RU" sz="3600" b="1" dirty="0"/>
              <a:t>  </a:t>
            </a:r>
            <a:r>
              <a:rPr lang="ru-RU" sz="3600" b="1" dirty="0" err="1"/>
              <a:t>інтерфейсів</a:t>
            </a:r>
            <a:r>
              <a:rPr lang="ru-RU" sz="3600" b="1" dirty="0"/>
              <a:t> і об</a:t>
            </a:r>
            <a:r>
              <a:rPr lang="en-US" sz="3600" b="1" dirty="0"/>
              <a:t>’</a:t>
            </a:r>
            <a:r>
              <a:rPr lang="uk-UA" sz="3600" b="1" dirty="0"/>
              <a:t>є</a:t>
            </a:r>
            <a:r>
              <a:rPr lang="ru-RU" sz="3600" b="1" dirty="0" err="1"/>
              <a:t>ктов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135937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750" y="5084763"/>
            <a:ext cx="710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 b="1"/>
              <a:t> Interfaces extend towards the clients connected to them.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2555875" y="0"/>
            <a:ext cx="363537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/>
              <a:t>Роль </a:t>
            </a:r>
            <a:r>
              <a:rPr lang="ru-RU" b="1" dirty="0" err="1"/>
              <a:t>інтерфейса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69607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71550" y="4797425"/>
            <a:ext cx="709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 b="1"/>
              <a:t>Two applications may connect to each other’s objects, in which</a:t>
            </a:r>
            <a:br>
              <a:rPr lang="en-US" sz="1800" b="1"/>
            </a:br>
            <a:r>
              <a:rPr lang="en-US" sz="1800" b="1"/>
              <a:t>case they extend their interfaces towards each other.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345637" y="0"/>
            <a:ext cx="6751272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3600" b="1" dirty="0"/>
              <a:t>Взаємодія двох застосувань</a:t>
            </a:r>
            <a:endParaRPr lang="ru-RU" sz="3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-34709"/>
            <a:ext cx="9144000" cy="7274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400" i="0" dirty="0" smtClean="0"/>
              <a:t>Співвідношення між компонентами, інтерфейсами, компонентною моделлю й компонентним середовищем </a:t>
            </a:r>
            <a:endParaRPr lang="ru-RU" sz="2400" i="0" dirty="0" smtClean="0"/>
          </a:p>
        </p:txBody>
      </p:sp>
      <p:pic>
        <p:nvPicPr>
          <p:cNvPr id="31747" name="Picture 3" descr="Основные элементы компонентного программного обеспеч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63575" y="0"/>
            <a:ext cx="8153400" cy="6572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dirty="0" smtClean="0"/>
              <a:t>Відмінність компонентів від класів</a:t>
            </a:r>
            <a:endParaRPr lang="ru-RU" sz="3200" i="0" dirty="0" smtClean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63575" y="2584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8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95375" y="2873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sz="180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50825" y="1461046"/>
            <a:ext cx="88931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dirty="0"/>
              <a:t> клас визначає набір реалізованих інтерфейсів та їхню реалізацію.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628650" algn="l"/>
              </a:tabLst>
            </a:pPr>
            <a:r>
              <a:rPr lang="uk-UA" sz="2400" dirty="0" smtClean="0"/>
              <a:t> Контракт </a:t>
            </a:r>
            <a:r>
              <a:rPr lang="uk-UA" sz="2400" dirty="0"/>
              <a:t>компонента не містить реалізацію його інтерфейсів.</a:t>
            </a:r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dirty="0"/>
              <a:t> клас написаний певною мовою програмування.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628650" algn="l"/>
              </a:tabLst>
            </a:pPr>
            <a:r>
              <a:rPr lang="uk-UA" sz="2400" dirty="0" smtClean="0"/>
              <a:t> Компонент </a:t>
            </a:r>
            <a:r>
              <a:rPr lang="uk-UA" sz="2400" dirty="0"/>
              <a:t>не прив'язаний до певної мови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628650" algn="l"/>
              </a:tabLst>
            </a:pPr>
            <a:r>
              <a:rPr lang="uk-UA" sz="2400" dirty="0" smtClean="0"/>
              <a:t> Компонентна </a:t>
            </a:r>
            <a:r>
              <a:rPr lang="uk-UA" sz="2400" dirty="0"/>
              <a:t>модель є для компонентів тим, чим для класів є мова програмування</a:t>
            </a:r>
            <a:endParaRPr lang="en-US" sz="2400" dirty="0"/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628650" algn="l"/>
              </a:tabLst>
            </a:pPr>
            <a:r>
              <a:rPr lang="uk-UA" sz="2400" dirty="0" smtClean="0"/>
              <a:t> компонент </a:t>
            </a:r>
            <a:r>
              <a:rPr lang="uk-UA" sz="2400" dirty="0"/>
              <a:t>є більшою структурною одиницею, чим клас. </a:t>
            </a:r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dirty="0"/>
              <a:t>реалізація компонента часто складається з декількох тісно зв'язаних один з одним класів.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dirty="0" smtClean="0">
                <a:latin typeface="Arial" pitchFamily="34" charset="0"/>
                <a:cs typeface="Arial" pitchFamily="34" charset="0"/>
              </a:rPr>
              <a:t>Класифікація  парадигм програмування</a:t>
            </a:r>
            <a:endParaRPr lang="ru-RU" sz="3200" i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179388" y="1076325"/>
            <a:ext cx="91440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Ø"/>
              <a:defRPr/>
            </a:pPr>
            <a:r>
              <a:rPr lang="uk-UA" sz="2200" dirty="0">
                <a:latin typeface="+mn-lt"/>
              </a:rPr>
              <a:t> Імперативне програмування (англ. </a:t>
            </a:r>
            <a:r>
              <a:rPr lang="uk-UA" sz="2200" i="1" dirty="0" err="1">
                <a:latin typeface="+mn-lt"/>
              </a:rPr>
              <a:t>Imperative</a:t>
            </a:r>
            <a:r>
              <a:rPr lang="uk-UA" sz="2200" i="1" dirty="0">
                <a:latin typeface="+mn-lt"/>
              </a:rPr>
              <a:t> </a:t>
            </a:r>
            <a:r>
              <a:rPr lang="uk-UA" sz="2200" i="1" dirty="0" err="1">
                <a:latin typeface="+mn-lt"/>
              </a:rPr>
              <a:t>programming</a:t>
            </a:r>
            <a:r>
              <a:rPr lang="uk-UA" sz="2200" dirty="0">
                <a:latin typeface="+mn-lt"/>
              </a:rPr>
              <a:t>)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  <a:defRPr/>
            </a:pPr>
            <a:r>
              <a:rPr lang="uk-UA" sz="2200" dirty="0">
                <a:latin typeface="+mn-lt"/>
              </a:rPr>
              <a:t> Об’єктно-орієнтоване програмування   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latin typeface="+mn-lt"/>
              </a:rPr>
              <a:t> </a:t>
            </a:r>
            <a:r>
              <a:rPr lang="uk-UA" sz="2400" b="1" dirty="0">
                <a:solidFill>
                  <a:srgbClr val="000099"/>
                </a:solidFill>
                <a:latin typeface="+mn-lt"/>
              </a:rPr>
              <a:t>Компонентно-орієнтоване програмування </a:t>
            </a:r>
          </a:p>
          <a:p>
            <a:pPr marL="1257300" lvl="2" indent="-342900"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uk-UA" sz="2200" dirty="0">
                <a:solidFill>
                  <a:srgbClr val="000099"/>
                </a:solidFill>
                <a:latin typeface="+mn-lt"/>
              </a:rPr>
              <a:t> Аспектно-орієнтоване програмування</a:t>
            </a:r>
          </a:p>
          <a:p>
            <a:pPr lvl="1">
              <a:buClr>
                <a:srgbClr val="9900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solidFill>
                  <a:srgbClr val="000099"/>
                </a:solidFill>
                <a:latin typeface="+mn-lt"/>
              </a:rPr>
              <a:t>Сервісно-орієнтоване програмування</a:t>
            </a:r>
          </a:p>
          <a:p>
            <a:pPr>
              <a:buClr>
                <a:srgbClr val="0033CC"/>
              </a:buClr>
              <a:buFont typeface="Wingdings" pitchFamily="2" charset="2"/>
              <a:buChar char="Ø"/>
              <a:defRPr/>
            </a:pPr>
            <a:r>
              <a:rPr lang="uk-UA" sz="2200" dirty="0">
                <a:latin typeface="+mn-lt"/>
              </a:rPr>
              <a:t>Декларативне програмування (англ. </a:t>
            </a:r>
            <a:r>
              <a:rPr lang="uk-UA" sz="2200" i="1" dirty="0" err="1">
                <a:latin typeface="+mn-lt"/>
              </a:rPr>
              <a:t>Declarative</a:t>
            </a:r>
            <a:r>
              <a:rPr lang="uk-UA" sz="2200" i="1" dirty="0">
                <a:latin typeface="+mn-lt"/>
              </a:rPr>
              <a:t> </a:t>
            </a:r>
            <a:r>
              <a:rPr lang="uk-UA" sz="2200" i="1" dirty="0" err="1">
                <a:latin typeface="+mn-lt"/>
              </a:rPr>
              <a:t>programming</a:t>
            </a:r>
            <a:r>
              <a:rPr lang="uk-UA" sz="2200" dirty="0">
                <a:latin typeface="+mn-lt"/>
              </a:rPr>
              <a:t>)</a:t>
            </a:r>
          </a:p>
          <a:p>
            <a:pPr lvl="1">
              <a:buClr>
                <a:srgbClr val="CC33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latin typeface="+mn-lt"/>
              </a:rPr>
              <a:t> </a:t>
            </a:r>
            <a:r>
              <a:rPr lang="uk-UA" sz="2200" dirty="0">
                <a:solidFill>
                  <a:srgbClr val="000099"/>
                </a:solidFill>
                <a:latin typeface="+mn-lt"/>
              </a:rPr>
              <a:t>Функціональне програмування (англ. </a:t>
            </a:r>
            <a:r>
              <a:rPr lang="uk-UA" sz="2200" i="1" dirty="0" err="1">
                <a:solidFill>
                  <a:srgbClr val="000099"/>
                </a:solidFill>
                <a:latin typeface="+mn-lt"/>
              </a:rPr>
              <a:t>Functional</a:t>
            </a:r>
            <a:r>
              <a:rPr lang="uk-UA" sz="2200" i="1" dirty="0">
                <a:solidFill>
                  <a:srgbClr val="000099"/>
                </a:solidFill>
                <a:latin typeface="+mn-lt"/>
              </a:rPr>
              <a:t> </a:t>
            </a:r>
            <a:r>
              <a:rPr lang="uk-UA" sz="2200" i="1" dirty="0" err="1">
                <a:solidFill>
                  <a:srgbClr val="000099"/>
                </a:solidFill>
                <a:latin typeface="+mn-lt"/>
              </a:rPr>
              <a:t>programming</a:t>
            </a:r>
            <a:r>
              <a:rPr lang="uk-UA" sz="2200" dirty="0">
                <a:solidFill>
                  <a:srgbClr val="000099"/>
                </a:solidFill>
                <a:latin typeface="+mn-lt"/>
              </a:rPr>
              <a:t>) </a:t>
            </a:r>
          </a:p>
          <a:p>
            <a:pPr lvl="1">
              <a:buClr>
                <a:srgbClr val="CC33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solidFill>
                  <a:srgbClr val="000099"/>
                </a:solidFill>
                <a:latin typeface="+mn-lt"/>
              </a:rPr>
              <a:t> Логічне програмування </a:t>
            </a:r>
          </a:p>
          <a:p>
            <a:pPr>
              <a:buClr>
                <a:srgbClr val="0000CC"/>
              </a:buClr>
              <a:buFont typeface="Wingdings" pitchFamily="2" charset="2"/>
              <a:buChar char="Ø"/>
              <a:defRPr/>
            </a:pPr>
            <a:r>
              <a:rPr lang="uk-UA" sz="2200" dirty="0">
                <a:latin typeface="+mn-lt"/>
              </a:rPr>
              <a:t>   </a:t>
            </a:r>
            <a:r>
              <a:rPr lang="uk-UA" sz="2200" dirty="0" err="1">
                <a:latin typeface="+mn-lt"/>
              </a:rPr>
              <a:t>Агентно-орієнтоване</a:t>
            </a:r>
            <a:r>
              <a:rPr lang="uk-UA" sz="2200" dirty="0">
                <a:latin typeface="+mn-lt"/>
              </a:rPr>
              <a:t> програмування</a:t>
            </a:r>
          </a:p>
          <a:p>
            <a:pPr lvl="1">
              <a:buClr>
                <a:srgbClr val="CC33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solidFill>
                  <a:srgbClr val="000099"/>
                </a:solidFill>
                <a:latin typeface="+mn-lt"/>
              </a:rPr>
              <a:t>  </a:t>
            </a:r>
            <a:r>
              <a:rPr lang="uk-UA" sz="2200" dirty="0" err="1">
                <a:solidFill>
                  <a:srgbClr val="000099"/>
                </a:solidFill>
                <a:latin typeface="+mn-lt"/>
              </a:rPr>
              <a:t>Прототипне</a:t>
            </a:r>
            <a:r>
              <a:rPr lang="uk-UA" sz="2200" dirty="0">
                <a:solidFill>
                  <a:srgbClr val="000099"/>
                </a:solidFill>
                <a:latin typeface="+mn-lt"/>
              </a:rPr>
              <a:t> програмування 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(</a:t>
            </a:r>
            <a:r>
              <a:rPr lang="en-US" sz="2200" dirty="0" err="1">
                <a:solidFill>
                  <a:srgbClr val="000099"/>
                </a:solidFill>
                <a:latin typeface="+mn-lt"/>
              </a:rPr>
              <a:t>англ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. </a:t>
            </a:r>
            <a:r>
              <a:rPr lang="en-US" sz="2200" i="1" dirty="0">
                <a:solidFill>
                  <a:srgbClr val="000099"/>
                </a:solidFill>
                <a:latin typeface="+mn-lt"/>
              </a:rPr>
              <a:t>Prototype-based programming</a:t>
            </a:r>
            <a:r>
              <a:rPr lang="en-US" sz="2200" dirty="0">
                <a:solidFill>
                  <a:srgbClr val="000099"/>
                </a:solidFill>
                <a:latin typeface="+mn-lt"/>
              </a:rPr>
              <a:t>) </a:t>
            </a:r>
            <a:endParaRPr lang="uk-UA" sz="2200" dirty="0">
              <a:solidFill>
                <a:srgbClr val="000099"/>
              </a:solidFill>
              <a:latin typeface="+mn-lt"/>
            </a:endParaRPr>
          </a:p>
          <a:p>
            <a:pPr>
              <a:buClr>
                <a:srgbClr val="0000CC"/>
              </a:buClr>
              <a:buFont typeface="Wingdings" pitchFamily="2" charset="2"/>
              <a:buChar char="Ø"/>
              <a:defRPr/>
            </a:pPr>
            <a:r>
              <a:rPr lang="uk-UA" sz="2200" dirty="0">
                <a:latin typeface="+mn-lt"/>
              </a:rPr>
              <a:t> Паралельне програмування</a:t>
            </a:r>
          </a:p>
          <a:p>
            <a:pPr lvl="1">
              <a:buClr>
                <a:srgbClr val="CC3300"/>
              </a:buClr>
              <a:buFont typeface="Wingdings" pitchFamily="2" charset="2"/>
              <a:buChar char="q"/>
              <a:defRPr/>
            </a:pPr>
            <a:r>
              <a:rPr lang="uk-UA" sz="2200" dirty="0">
                <a:latin typeface="+mn-lt"/>
              </a:rPr>
              <a:t> </a:t>
            </a:r>
            <a:r>
              <a:rPr lang="uk-UA" sz="2200" dirty="0">
                <a:solidFill>
                  <a:srgbClr val="000099"/>
                </a:solidFill>
                <a:latin typeface="+mn-lt"/>
              </a:rPr>
              <a:t>Конкурентне програмування…..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  <a:defRPr/>
            </a:pPr>
            <a:r>
              <a:rPr lang="uk-UA" sz="2200" dirty="0">
                <a:latin typeface="+mn-lt"/>
              </a:rPr>
              <a:t>……………………..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590550" y="1268413"/>
            <a:ext cx="7848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 dirty="0"/>
              <a:t>Семантика інтерфейсу компонента може бути подана за допомогою </a:t>
            </a:r>
            <a:r>
              <a:rPr lang="uk-UA" sz="2000" i="1" dirty="0">
                <a:solidFill>
                  <a:srgbClr val="000099"/>
                </a:solidFill>
              </a:rPr>
              <a:t>контрактів</a:t>
            </a:r>
          </a:p>
          <a:p>
            <a:pPr marL="285750" indent="-285750">
              <a:spcAft>
                <a:spcPts val="600"/>
              </a:spcAft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 i="1" dirty="0">
                <a:solidFill>
                  <a:srgbClr val="000099"/>
                </a:solidFill>
              </a:rPr>
              <a:t>Контракт </a:t>
            </a:r>
            <a:r>
              <a:rPr lang="uk-UA" sz="2000" dirty="0"/>
              <a:t>визначає зовнішні обмеження і підтримує інваріант, який містить у собі </a:t>
            </a:r>
            <a:r>
              <a:rPr lang="uk-UA" sz="2000" dirty="0">
                <a:solidFill>
                  <a:srgbClr val="000099"/>
                </a:solidFill>
              </a:rPr>
              <a:t>правила встановлення взаємозв’язків </a:t>
            </a:r>
            <a:r>
              <a:rPr lang="uk-UA" sz="2000" dirty="0"/>
              <a:t>властивостей компонента або умови його життєздатності.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 dirty="0"/>
              <a:t>Для кожної операції компонента контракт може визначати </a:t>
            </a:r>
            <a:r>
              <a:rPr lang="uk-UA" sz="2000" dirty="0">
                <a:solidFill>
                  <a:srgbClr val="000099"/>
                </a:solidFill>
              </a:rPr>
              <a:t>обмеження</a:t>
            </a:r>
            <a:r>
              <a:rPr lang="uk-UA" sz="2000" dirty="0"/>
              <a:t>, що повинні бути враховані клієнтом перед викликом операції (передумова), і </a:t>
            </a:r>
            <a:r>
              <a:rPr lang="uk-UA" sz="2000" dirty="0" err="1"/>
              <a:t>постумови</a:t>
            </a:r>
            <a:r>
              <a:rPr lang="uk-UA" sz="2000" dirty="0"/>
              <a:t> перевірки правильності функціонування компонента після завершення операції. </a:t>
            </a:r>
          </a:p>
          <a:p>
            <a:pPr marL="285750" indent="-28575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 dirty="0" err="1"/>
              <a:t>Перед-</a:t>
            </a:r>
            <a:r>
              <a:rPr lang="uk-UA" sz="2000" dirty="0"/>
              <a:t> і </a:t>
            </a:r>
            <a:r>
              <a:rPr lang="uk-UA" sz="2000" dirty="0" err="1"/>
              <a:t>постумова</a:t>
            </a:r>
            <a:r>
              <a:rPr lang="uk-UA" sz="2000" dirty="0"/>
              <a:t> визначають </a:t>
            </a:r>
            <a:r>
              <a:rPr lang="uk-UA" sz="2000" dirty="0">
                <a:solidFill>
                  <a:srgbClr val="000099"/>
                </a:solidFill>
              </a:rPr>
              <a:t>специфікацію поведінки компонента </a:t>
            </a:r>
            <a:r>
              <a:rPr lang="uk-UA" sz="2000" dirty="0"/>
              <a:t>і залежать від стану компонента, а також інтерфейсу і зв'язаним з ним набором інваріантів.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916238" y="-100013"/>
            <a:ext cx="2249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3600" b="1" dirty="0"/>
              <a:t>Контракт</a:t>
            </a:r>
            <a:endParaRPr lang="ru-RU" sz="3600" b="1" dirty="0"/>
          </a:p>
        </p:txBody>
      </p:sp>
      <p:sp>
        <p:nvSpPr>
          <p:cNvPr id="4" name="Down Arrow 3"/>
          <p:cNvSpPr/>
          <p:nvPr/>
        </p:nvSpPr>
        <p:spPr>
          <a:xfrm>
            <a:off x="4067175" y="5732463"/>
            <a:ext cx="288925" cy="3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39653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3000" b="1" dirty="0"/>
              <a:t>Модель </a:t>
            </a:r>
            <a:r>
              <a:rPr lang="ru-RU" sz="3000" b="1" dirty="0" err="1"/>
              <a:t>семантичної</a:t>
            </a:r>
            <a:r>
              <a:rPr lang="ru-RU" sz="3000" b="1" dirty="0"/>
              <a:t> </a:t>
            </a:r>
            <a:r>
              <a:rPr lang="ru-RU" sz="3000" b="1" dirty="0" err="1" smtClean="0"/>
              <a:t>специфікації</a:t>
            </a:r>
            <a:r>
              <a:rPr lang="ru-RU" sz="3000" b="1" dirty="0" smtClean="0"/>
              <a:t> компонента</a:t>
            </a:r>
            <a:endParaRPr lang="ru-RU" sz="3000" b="1" dirty="0"/>
          </a:p>
        </p:txBody>
      </p:sp>
      <p:graphicFrame>
        <p:nvGraphicFramePr>
          <p:cNvPr id="34819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774755"/>
              </p:ext>
            </p:extLst>
          </p:nvPr>
        </p:nvGraphicFramePr>
        <p:xfrm>
          <a:off x="107505" y="553998"/>
          <a:ext cx="8928992" cy="61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Точечный рисунок" r:id="rId3" imgW="5847619" imgH="5372850" progId="Paint.Picture">
                  <p:embed/>
                </p:oleObj>
              </mc:Choice>
              <mc:Fallback>
                <p:oleObj name="Точечный рисунок" r:id="rId3" imgW="5847619" imgH="5372850" progId="Paint.Picture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553998"/>
                        <a:ext cx="8928992" cy="618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 вверх 1"/>
          <p:cNvSpPr/>
          <p:nvPr/>
        </p:nvSpPr>
        <p:spPr>
          <a:xfrm>
            <a:off x="251520" y="4581128"/>
            <a:ext cx="144016" cy="19442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809625" y="1268413"/>
            <a:ext cx="7561263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000"/>
              <a:t>Архітектура компонентного середовища може складатися з наступних типів об'єктів:</a:t>
            </a:r>
          </a:p>
          <a:p>
            <a:pPr lvl="1"/>
            <a:r>
              <a:rPr lang="uk-UA" sz="2000"/>
              <a:t>– </a:t>
            </a:r>
            <a:r>
              <a:rPr lang="uk-UA" sz="2000">
                <a:solidFill>
                  <a:srgbClr val="000099"/>
                </a:solidFill>
              </a:rPr>
              <a:t>сервери компонентів;</a:t>
            </a:r>
          </a:p>
          <a:p>
            <a:pPr lvl="1"/>
            <a:r>
              <a:rPr lang="uk-UA" sz="2000">
                <a:solidFill>
                  <a:srgbClr val="000099"/>
                </a:solidFill>
              </a:rPr>
              <a:t>– контейнери компонентів</a:t>
            </a:r>
            <a:r>
              <a:rPr lang="uk-UA" sz="2000"/>
              <a:t>;</a:t>
            </a:r>
          </a:p>
          <a:p>
            <a:pPr lvl="1"/>
            <a:r>
              <a:rPr lang="uk-UA" sz="2000"/>
              <a:t>– реалізації функцій, подані як </a:t>
            </a:r>
            <a:r>
              <a:rPr lang="uk-UA" sz="2000">
                <a:solidFill>
                  <a:srgbClr val="000099"/>
                </a:solidFill>
              </a:rPr>
              <a:t>екземпляри усередині контейнерів;</a:t>
            </a:r>
          </a:p>
          <a:p>
            <a:pPr lvl="1"/>
            <a:r>
              <a:rPr lang="uk-UA" sz="2000"/>
              <a:t>– </a:t>
            </a:r>
            <a:r>
              <a:rPr lang="uk-UA" sz="2000">
                <a:solidFill>
                  <a:srgbClr val="000099"/>
                </a:solidFill>
              </a:rPr>
              <a:t>реалізація компонентних моделей, об'єктів</a:t>
            </a:r>
            <a:r>
              <a:rPr lang="uk-UA" sz="2000"/>
              <a:t>, що задовольняють установку і конфігурування окремих компонентів для деякої комп'ютерної платформи;</a:t>
            </a:r>
          </a:p>
          <a:p>
            <a:pPr lvl="1"/>
            <a:r>
              <a:rPr lang="uk-UA" sz="2000"/>
              <a:t>– </a:t>
            </a:r>
            <a:r>
              <a:rPr lang="uk-UA" sz="2000">
                <a:solidFill>
                  <a:srgbClr val="000099"/>
                </a:solidFill>
              </a:rPr>
              <a:t>клієнтські компоненти і інтерфейси</a:t>
            </a:r>
            <a:r>
              <a:rPr lang="uk-UA" sz="2000"/>
              <a:t>, що забезпечують кінцевого користувача, реалізовані у вигляді різних типів клієнтів (веб-клієнти, реалізації графічного інтерфейсу і т.д.);</a:t>
            </a:r>
          </a:p>
          <a:p>
            <a:pPr lvl="1"/>
            <a:r>
              <a:rPr lang="uk-UA" sz="2000"/>
              <a:t>– </a:t>
            </a:r>
            <a:r>
              <a:rPr lang="uk-UA" sz="2000">
                <a:solidFill>
                  <a:srgbClr val="000099"/>
                </a:solidFill>
              </a:rPr>
              <a:t>компонентне застосування</a:t>
            </a:r>
            <a:r>
              <a:rPr lang="uk-UA" sz="2000"/>
              <a:t>, як сукупність компонентів.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0" y="-31750"/>
            <a:ext cx="89646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b="1" dirty="0"/>
              <a:t>Архітектура компонентного середовища </a:t>
            </a:r>
          </a:p>
        </p:txBody>
      </p:sp>
      <p:sp>
        <p:nvSpPr>
          <p:cNvPr id="4" name="Down Arrow 3"/>
          <p:cNvSpPr/>
          <p:nvPr/>
        </p:nvSpPr>
        <p:spPr>
          <a:xfrm>
            <a:off x="4140200" y="5949950"/>
            <a:ext cx="215900" cy="35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79388" y="908050"/>
          <a:ext cx="8640762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Точечный рисунок" r:id="rId3" imgW="5106113" imgH="5619048" progId="Paint.Picture">
                  <p:embed/>
                </p:oleObj>
              </mc:Choice>
              <mc:Fallback>
                <p:oleObj name="Точечный рисунок" r:id="rId3" imgW="5106113" imgH="56190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08050"/>
                        <a:ext cx="8640762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24075" y="0"/>
            <a:ext cx="530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/>
              <a:t>Компонентна архітектура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654050" y="1268413"/>
            <a:ext cx="82804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300"/>
              </a:spcAft>
              <a:buFont typeface="Wingdings" pitchFamily="2" charset="2"/>
              <a:buChar char="Ø"/>
            </a:pPr>
            <a:r>
              <a:rPr lang="uk-UA" sz="2000" dirty="0"/>
              <a:t>Кожен тип об'єктів може </a:t>
            </a:r>
            <a:r>
              <a:rPr lang="uk-UA" sz="2000" dirty="0">
                <a:solidFill>
                  <a:srgbClr val="000099"/>
                </a:solidFill>
              </a:rPr>
              <a:t>реалізуватися окремо</a:t>
            </a:r>
            <a:r>
              <a:rPr lang="uk-UA" sz="2000" dirty="0"/>
              <a:t>, так як для</a:t>
            </a:r>
            <a:br>
              <a:rPr lang="uk-UA" sz="2000" dirty="0"/>
            </a:br>
            <a:r>
              <a:rPr lang="uk-UA" sz="2000" dirty="0"/>
              <a:t>нього існують свої специфікації, вимоги та правила взаємодії з іншими об'єктами компонентного програмування. 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Ø"/>
            </a:pPr>
            <a:r>
              <a:rPr lang="uk-UA" sz="2000" dirty="0"/>
              <a:t>Усі типи об'єктів </a:t>
            </a:r>
            <a:r>
              <a:rPr lang="uk-UA" sz="2000" dirty="0">
                <a:solidFill>
                  <a:srgbClr val="000099"/>
                </a:solidFill>
              </a:rPr>
              <a:t>утворюють ланцюжок</a:t>
            </a:r>
            <a:r>
              <a:rPr lang="uk-UA" sz="2000" dirty="0"/>
              <a:t>, яка визначає порядок реалізації компонентного застосування.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Ø"/>
            </a:pPr>
            <a:r>
              <a:rPr lang="uk-UA" sz="2000" dirty="0"/>
              <a:t>Кожен тип об'єктів може реалізуватися </a:t>
            </a:r>
            <a:r>
              <a:rPr lang="uk-UA" sz="2000" dirty="0">
                <a:solidFill>
                  <a:srgbClr val="000099"/>
                </a:solidFill>
              </a:rPr>
              <a:t>окремим розробником </a:t>
            </a:r>
            <a:r>
              <a:rPr lang="uk-UA" sz="2000" dirty="0"/>
              <a:t>і у відповідності з цим визначається його роль в процесі</a:t>
            </a:r>
            <a:br>
              <a:rPr lang="uk-UA" sz="2000" dirty="0"/>
            </a:br>
            <a:r>
              <a:rPr lang="uk-UA" sz="2000" dirty="0"/>
              <a:t>створення компонентної програми. 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Ø"/>
            </a:pPr>
            <a:r>
              <a:rPr lang="uk-UA" sz="2000" dirty="0"/>
              <a:t>Фактично мова йде про декілька </a:t>
            </a:r>
            <a:r>
              <a:rPr lang="uk-UA" sz="2000" dirty="0">
                <a:solidFill>
                  <a:srgbClr val="000099"/>
                </a:solidFill>
              </a:rPr>
              <a:t>окремих життєвих циклах </a:t>
            </a:r>
            <a:r>
              <a:rPr lang="uk-UA" sz="2000" dirty="0"/>
              <a:t>для кожного типу об'єктів.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-31750"/>
            <a:ext cx="89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err="1"/>
              <a:t>Ролі</a:t>
            </a:r>
            <a:r>
              <a:rPr lang="ru-RU" sz="2800" b="1" dirty="0"/>
              <a:t> та об</a:t>
            </a:r>
            <a:r>
              <a:rPr lang="en-US" sz="2800" b="1" dirty="0"/>
              <a:t>’</a:t>
            </a:r>
            <a:r>
              <a:rPr lang="ru-RU" sz="2800" b="1" dirty="0" err="1"/>
              <a:t>єкти</a:t>
            </a:r>
            <a:r>
              <a:rPr lang="ru-RU" sz="2800" b="1" dirty="0"/>
              <a:t> в компонентному </a:t>
            </a:r>
            <a:r>
              <a:rPr lang="ru-RU" sz="2800" b="1" dirty="0" err="1"/>
              <a:t>програмуванні</a:t>
            </a:r>
            <a:endParaRPr lang="uk-UA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3995738" y="4652963"/>
            <a:ext cx="28892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-31750"/>
            <a:ext cx="8964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err="1"/>
              <a:t>Ролі</a:t>
            </a:r>
            <a:r>
              <a:rPr lang="ru-RU" sz="2800" b="1" dirty="0"/>
              <a:t> та об</a:t>
            </a:r>
            <a:r>
              <a:rPr lang="en-US" sz="2800" b="1" dirty="0"/>
              <a:t>’</a:t>
            </a:r>
            <a:r>
              <a:rPr lang="ru-RU" sz="2800" b="1" dirty="0" err="1"/>
              <a:t>єкти</a:t>
            </a:r>
            <a:r>
              <a:rPr lang="ru-RU" sz="2800" b="1" dirty="0"/>
              <a:t> в компонентному </a:t>
            </a:r>
            <a:r>
              <a:rPr lang="ru-RU" sz="2800" b="1" dirty="0" err="1"/>
              <a:t>програмуванні</a:t>
            </a:r>
            <a:endParaRPr lang="uk-UA" sz="2800" b="1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25513"/>
            <a:ext cx="6264275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7451725" y="6021388"/>
            <a:ext cx="215900" cy="376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81075"/>
            <a:ext cx="7848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0" y="0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1" dirty="0" err="1"/>
              <a:t>Моделі</a:t>
            </a:r>
            <a:r>
              <a:rPr lang="ru-RU" sz="2400" b="1" dirty="0"/>
              <a:t> </a:t>
            </a:r>
            <a:r>
              <a:rPr lang="ru-RU" sz="2400" b="1" dirty="0" err="1"/>
              <a:t>життєвого</a:t>
            </a:r>
            <a:r>
              <a:rPr lang="ru-RU" sz="2400" b="1" dirty="0"/>
              <a:t> циклу в компонентному </a:t>
            </a:r>
            <a:r>
              <a:rPr lang="ru-RU" sz="2400" b="1" dirty="0" err="1"/>
              <a:t>програмувані</a:t>
            </a:r>
            <a:endParaRPr lang="uk-UA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611188" y="1341438"/>
            <a:ext cx="8353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000"/>
              <a:t>Композиція компонентів може бути таких типів: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>
                <a:solidFill>
                  <a:srgbClr val="000099"/>
                </a:solidFill>
              </a:rPr>
              <a:t>компонент з компонентом зв’язані через інтерфейс на рівні застосування;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>
                <a:solidFill>
                  <a:srgbClr val="000099"/>
                </a:solidFill>
              </a:rPr>
              <a:t>каркас з компонентом зв’язані через інтерфейси на системному рівні;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>
                <a:solidFill>
                  <a:srgbClr val="000099"/>
                </a:solidFill>
              </a:rPr>
              <a:t>компонент з каркасом взаємодіють через інтерфейси на сервісному рівні; 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000">
                <a:solidFill>
                  <a:srgbClr val="000099"/>
                </a:solidFill>
              </a:rPr>
              <a:t>каркас з каркасом взаємодіють через інтерфейси на мережному рівні.</a:t>
            </a:r>
          </a:p>
          <a:p>
            <a:r>
              <a:rPr lang="uk-UA" sz="2000"/>
              <a:t>Компоненти запам'ятовуються в репозитарії компонентів, а їхні інтерфейси – в репозитарії інтерфейсів.</a:t>
            </a:r>
          </a:p>
          <a:p>
            <a:r>
              <a:rPr lang="uk-UA" sz="2000"/>
              <a:t>Компоненти і </a:t>
            </a:r>
            <a:r>
              <a:rPr lang="uk-UA" sz="2000">
                <a:solidFill>
                  <a:srgbClr val="000099"/>
                </a:solidFill>
              </a:rPr>
              <a:t>їхні композиції</a:t>
            </a:r>
            <a:r>
              <a:rPr lang="uk-UA" sz="2000"/>
              <a:t>, як правило, запам'ятовуються в репозитарії компонентів, а їхні інтерфейси також в репозитарії інтерфейсів.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763688" y="0"/>
            <a:ext cx="56891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b="1" dirty="0"/>
              <a:t>Структури з компонентів</a:t>
            </a:r>
            <a:endParaRPr lang="uk-UA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/>
          </p:cNvSpPr>
          <p:nvPr/>
        </p:nvSpPr>
        <p:spPr bwMode="auto">
          <a:xfrm>
            <a:off x="468313" y="1268413"/>
            <a:ext cx="82073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uk-UA" sz="2000" i="1">
                <a:solidFill>
                  <a:srgbClr val="000099"/>
                </a:solidFill>
              </a:rPr>
              <a:t>Повторне використання</a:t>
            </a:r>
            <a:r>
              <a:rPr lang="uk-UA" sz="2000" i="1"/>
              <a:t> </a:t>
            </a:r>
            <a:r>
              <a:rPr lang="uk-UA" sz="2000"/>
              <a:t>в компонентному (КПВ) програмуванні – це застосування готових порцій формалізованих знань, здобутих під час попередніх реалізацій ПС, у нових розробках систем.</a:t>
            </a:r>
          </a:p>
          <a:p>
            <a:pPr marL="342900" indent="-342900">
              <a:buFont typeface="Wingdings" pitchFamily="2" charset="2"/>
              <a:buChar char="q"/>
            </a:pPr>
            <a:endParaRPr lang="uk-UA" sz="2000"/>
          </a:p>
          <a:p>
            <a:pPr marL="342900" indent="-342900">
              <a:buFont typeface="Wingdings" pitchFamily="2" charset="2"/>
              <a:buChar char="q"/>
            </a:pPr>
            <a:r>
              <a:rPr lang="uk-UA" sz="2000" i="1">
                <a:solidFill>
                  <a:srgbClr val="000099"/>
                </a:solidFill>
              </a:rPr>
              <a:t>Компоненти повторного використання</a:t>
            </a:r>
            <a:r>
              <a:rPr lang="uk-UA" sz="2000" i="1"/>
              <a:t> (КПВ)</a:t>
            </a:r>
            <a:r>
              <a:rPr lang="uk-UA" sz="2000"/>
              <a:t> – це готові компоненти, елементи оформлених знань (проектні рішення, функції, шаблони й ін.), що використовуються у ході розроблення не тільки самими розробниками, а й іншими користувачами шляхом адаптації їх до нової ПС, що спрощує і скорочує терміни її розробки. 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971600" y="-19050"/>
            <a:ext cx="75608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sz="3600" b="1" dirty="0"/>
              <a:t>Структури з компонентів</a:t>
            </a:r>
            <a:endParaRPr lang="uk-UA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587375" y="1052513"/>
            <a:ext cx="82089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000"/>
              <a:t>При створенні компонентів, орієнтованих на повторне використання (КВП), їхні </a:t>
            </a:r>
            <a:r>
              <a:rPr lang="uk-UA" sz="2000">
                <a:solidFill>
                  <a:srgbClr val="000099"/>
                </a:solidFill>
              </a:rPr>
              <a:t>інтерфейси повинні містити операції</a:t>
            </a:r>
            <a:r>
              <a:rPr lang="uk-UA" sz="2000"/>
              <a:t>, що забезпечують різні способи застосування компонентів. </a:t>
            </a:r>
          </a:p>
          <a:p>
            <a:pPr algn="ctr"/>
            <a:endParaRPr lang="uk-UA" sz="2000"/>
          </a:p>
          <a:p>
            <a:pPr algn="ctr"/>
            <a:r>
              <a:rPr lang="uk-UA" sz="2000" b="1"/>
              <a:t>КПВ повинні</a:t>
            </a:r>
            <a:r>
              <a:rPr lang="uk-UA" sz="2000"/>
              <a:t>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uk-UA" sz="2000"/>
              <a:t>відповідати визначеним вимогам,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uk-UA" sz="2000"/>
              <a:t>мати характерні властивості і структуру, 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uk-UA" sz="2000"/>
              <a:t>мати механізми звертання до них.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uk-UA" sz="2000"/>
          </a:p>
          <a:p>
            <a:r>
              <a:rPr lang="uk-UA" sz="2000">
                <a:solidFill>
                  <a:srgbClr val="000099"/>
                </a:solidFill>
              </a:rPr>
              <a:t>Головною перевагою </a:t>
            </a:r>
            <a:r>
              <a:rPr lang="uk-UA" sz="2000"/>
              <a:t>створення ПС із компонентів є </a:t>
            </a:r>
            <a:r>
              <a:rPr lang="uk-UA" sz="2000">
                <a:solidFill>
                  <a:srgbClr val="000099"/>
                </a:solidFill>
              </a:rPr>
              <a:t>зменшення витрат на розробку</a:t>
            </a:r>
            <a:r>
              <a:rPr lang="uk-UA" sz="2000"/>
              <a:t> за рахунок вибору готових компонентів з подібними функціями, придатними для практичного використання, і пристосування їх до нових умов, на що витрачається менше зусиль, ніж на аналогічну розробку нових компонентів.</a:t>
            </a:r>
          </a:p>
          <a:p>
            <a:endParaRPr lang="uk-UA" sz="200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692275" y="-19050"/>
            <a:ext cx="65521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sz="3600" b="1" dirty="0"/>
              <a:t>Структури з компонентів</a:t>
            </a:r>
            <a:endParaRPr lang="uk-UA" sz="3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510159" y="1196752"/>
            <a:ext cx="81359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sz="2000" dirty="0"/>
              <a:t> 1. Компонентне програмування  за своєю суттю  це </a:t>
            </a:r>
            <a:r>
              <a:rPr lang="uk-UA" sz="2000" dirty="0">
                <a:solidFill>
                  <a:srgbClr val="000099"/>
                </a:solidFill>
              </a:rPr>
              <a:t>композиційне програмування</a:t>
            </a:r>
            <a:r>
              <a:rPr lang="uk-UA" sz="2000" dirty="0"/>
              <a:t>, де базовими елементами композиції виступають програмні компоненти, що мають певні властивості і характеристики. </a:t>
            </a:r>
          </a:p>
          <a:p>
            <a:pPr algn="just"/>
            <a:r>
              <a:rPr lang="uk-UA" sz="2000" dirty="0"/>
              <a:t>2. Компоненти є </a:t>
            </a:r>
            <a:r>
              <a:rPr lang="uk-UA" sz="2000" dirty="0">
                <a:solidFill>
                  <a:srgbClr val="000099"/>
                </a:solidFill>
              </a:rPr>
              <a:t>базовими об'єктами</a:t>
            </a:r>
            <a:r>
              <a:rPr lang="uk-UA" sz="2000" dirty="0"/>
              <a:t>, для яких визначаються методи агрегації в складніші структури і правила взаємодії при побудові інтегрованих середовищ і систем. </a:t>
            </a:r>
          </a:p>
          <a:p>
            <a:pPr algn="just"/>
            <a:r>
              <a:rPr lang="uk-UA" sz="2000" dirty="0"/>
              <a:t>3. Компонентне програмування - це </a:t>
            </a:r>
            <a:r>
              <a:rPr lang="uk-UA" sz="2000" dirty="0">
                <a:solidFill>
                  <a:srgbClr val="000099"/>
                </a:solidFill>
              </a:rPr>
              <a:t>самостійна парадигма (стиль)</a:t>
            </a:r>
            <a:r>
              <a:rPr lang="uk-UA" sz="2000" dirty="0"/>
              <a:t> програмування, що доповнює і використовує результати інших дисциплін і підходів програмування: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модульного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складального програмування (</a:t>
            </a:r>
            <a:r>
              <a:rPr lang="uk-UA" sz="1800" dirty="0"/>
              <a:t>термін </a:t>
            </a:r>
            <a:r>
              <a:rPr lang="uk-UA" sz="1800" dirty="0" err="1"/>
              <a:t>Лавріщевої</a:t>
            </a:r>
            <a:r>
              <a:rPr lang="uk-UA" sz="1800" dirty="0"/>
              <a:t> К.М. </a:t>
            </a:r>
            <a:r>
              <a:rPr lang="uk-UA" sz="2000" dirty="0">
                <a:solidFill>
                  <a:srgbClr val="000099"/>
                </a:solidFill>
              </a:rPr>
              <a:t>),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об'єктно-орієнтованого підходу,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повторного використання знань і програмних об'єктів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тощо</a:t>
            </a:r>
            <a:r>
              <a:rPr lang="uk-UA" sz="2000" dirty="0"/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13755" y="0"/>
            <a:ext cx="858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ru-RU" b="1" dirty="0" err="1"/>
              <a:t>онцепції</a:t>
            </a:r>
            <a:r>
              <a:rPr lang="ru-RU" b="1" dirty="0"/>
              <a:t> компонентного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www.programsfactory.univ.kiev.ua/ru/img/upload/fa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80645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3" y="0"/>
            <a:ext cx="8641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/>
              <a:t>Етапи ЖЦ компонентної програми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395288" y="836613"/>
            <a:ext cx="83534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000" dirty="0"/>
              <a:t>Створення компонентної системи починається з аналізу вимог і побудови концептуальної моделі, на основі якої створюється компонентна модель.</a:t>
            </a:r>
          </a:p>
          <a:p>
            <a:endParaRPr lang="uk-UA" sz="2000" dirty="0"/>
          </a:p>
          <a:p>
            <a:pPr algn="ctr"/>
            <a:r>
              <a:rPr lang="uk-UA" sz="2000" b="1" dirty="0"/>
              <a:t>Етапи ЖЦ компонентної програми</a:t>
            </a:r>
          </a:p>
          <a:p>
            <a:r>
              <a:rPr lang="uk-UA" sz="2000" dirty="0"/>
              <a:t>1. </a:t>
            </a:r>
            <a:r>
              <a:rPr lang="uk-UA" sz="2000" i="1" dirty="0">
                <a:solidFill>
                  <a:srgbClr val="000099"/>
                </a:solidFill>
              </a:rPr>
              <a:t>Пошук, вибір КПВ </a:t>
            </a:r>
            <a:r>
              <a:rPr lang="uk-UA" sz="2000" dirty="0"/>
              <a:t>і розроблення нових компонентів, виходячи із системи класифікації компонентів і їхньої каталогізації, формалізоване визначення специфікацій інтерфейсів, поводження і функціональності компонентів, а також їхнього анотування і розміщення в </a:t>
            </a:r>
            <a:r>
              <a:rPr lang="uk-UA" sz="2000" dirty="0" err="1"/>
              <a:t>репозиторії</a:t>
            </a:r>
            <a:r>
              <a:rPr lang="uk-UA" sz="2000" dirty="0"/>
              <a:t> системи або в Інтернеті.</a:t>
            </a:r>
          </a:p>
          <a:p>
            <a:endParaRPr lang="uk-UA" sz="2000" dirty="0"/>
          </a:p>
          <a:p>
            <a:r>
              <a:rPr lang="uk-UA" sz="2000" dirty="0"/>
              <a:t>2. </a:t>
            </a:r>
            <a:r>
              <a:rPr lang="uk-UA" sz="2000" i="1" dirty="0">
                <a:solidFill>
                  <a:srgbClr val="000099"/>
                </a:solidFill>
              </a:rPr>
              <a:t>Розроблення вимог</a:t>
            </a:r>
            <a:r>
              <a:rPr lang="uk-UA" sz="2000" dirty="0">
                <a:solidFill>
                  <a:srgbClr val="000099"/>
                </a:solidFill>
              </a:rPr>
              <a:t> </a:t>
            </a:r>
            <a:r>
              <a:rPr lang="uk-UA" sz="2000" dirty="0"/>
              <a:t>(</a:t>
            </a:r>
            <a:r>
              <a:rPr lang="en-US" sz="2000" dirty="0"/>
              <a:t>Requirements) </a:t>
            </a:r>
            <a:r>
              <a:rPr lang="uk-UA" sz="2000" dirty="0"/>
              <a:t>до ПС – це формування й опис функціональних, нефункціональних і інших властивостей ПС.</a:t>
            </a:r>
          </a:p>
          <a:p>
            <a:endParaRPr lang="uk-UA" sz="2000" dirty="0"/>
          </a:p>
          <a:p>
            <a:r>
              <a:rPr lang="uk-UA" sz="2000" dirty="0"/>
              <a:t>3. </a:t>
            </a:r>
            <a:r>
              <a:rPr lang="uk-UA" sz="2000" i="1" dirty="0">
                <a:solidFill>
                  <a:srgbClr val="000099"/>
                </a:solidFill>
              </a:rPr>
              <a:t>Аналіз поведінки</a:t>
            </a:r>
            <a:r>
              <a:rPr lang="uk-UA" sz="2000" dirty="0">
                <a:solidFill>
                  <a:srgbClr val="000099"/>
                </a:solidFill>
              </a:rPr>
              <a:t> </a:t>
            </a:r>
            <a:r>
              <a:rPr lang="uk-UA" sz="2000" dirty="0"/>
              <a:t>(</a:t>
            </a:r>
            <a:r>
              <a:rPr lang="en-US" sz="2000" dirty="0"/>
              <a:t>Behavioral Analysis) </a:t>
            </a:r>
            <a:r>
              <a:rPr lang="uk-UA" sz="2000" dirty="0"/>
              <a:t>ПС полягає у визначенні функцій системи, деталей проектування і методів їхнього виконання.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7503" y="0"/>
            <a:ext cx="8641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/>
              <a:t>Етапи ЖЦ компонентної програми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/>
          </p:cNvSpPr>
          <p:nvPr/>
        </p:nvSpPr>
        <p:spPr bwMode="auto">
          <a:xfrm>
            <a:off x="323850" y="1052513"/>
            <a:ext cx="8640763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1800" i="1">
                <a:solidFill>
                  <a:srgbClr val="000099"/>
                </a:solidFill>
              </a:rPr>
              <a:t>4. Специфікація інтерфейсів і взаємодій компонентів</a:t>
            </a:r>
            <a:r>
              <a:rPr lang="uk-UA" sz="1800">
                <a:solidFill>
                  <a:srgbClr val="000099"/>
                </a:solidFill>
              </a:rPr>
              <a:t> </a:t>
            </a:r>
            <a:r>
              <a:rPr lang="uk-UA" sz="1800"/>
              <a:t>(</a:t>
            </a:r>
            <a:r>
              <a:rPr lang="en-US" sz="1800"/>
              <a:t>Interface and Interaction Specification) </a:t>
            </a:r>
            <a:r>
              <a:rPr lang="uk-UA" sz="1800"/>
              <a:t>віддзеркалює розподіл ролей компонентів, інтерфейсів, їхню ідентифікацію і взаємодію компонентів через потоки дій або робіт (</a:t>
            </a:r>
            <a:r>
              <a:rPr lang="en-US" sz="1800"/>
              <a:t>workflow).</a:t>
            </a:r>
          </a:p>
          <a:p>
            <a:r>
              <a:rPr lang="en-US" sz="1800"/>
              <a:t>5. </a:t>
            </a:r>
            <a:r>
              <a:rPr lang="uk-UA" sz="1800" i="1">
                <a:solidFill>
                  <a:srgbClr val="000099"/>
                </a:solidFill>
              </a:rPr>
              <a:t>Інтеграція набору компонентів і КПВ</a:t>
            </a:r>
            <a:r>
              <a:rPr lang="uk-UA" sz="1800">
                <a:solidFill>
                  <a:srgbClr val="000099"/>
                </a:solidFill>
              </a:rPr>
              <a:t> </a:t>
            </a:r>
            <a:r>
              <a:rPr lang="uk-UA" sz="1800"/>
              <a:t>(</a:t>
            </a:r>
            <a:r>
              <a:rPr lang="en-US" sz="1800"/>
              <a:t>Application Assembly and Component Reuse) </a:t>
            </a:r>
            <a:r>
              <a:rPr lang="uk-UA" sz="1800"/>
              <a:t>у єдине середовище ґрунтується на підборі й адаптації КПВ, визначенні сукупності правил, умов інтеграції і побудові конфігурації каркаса системи.</a:t>
            </a:r>
          </a:p>
          <a:p>
            <a:r>
              <a:rPr lang="uk-UA" sz="1800"/>
              <a:t>6. </a:t>
            </a:r>
            <a:r>
              <a:rPr lang="uk-UA" sz="1800" i="1">
                <a:solidFill>
                  <a:srgbClr val="000099"/>
                </a:solidFill>
              </a:rPr>
              <a:t>Тестування компонентів і середовища</a:t>
            </a:r>
            <a:r>
              <a:rPr lang="uk-UA" sz="1800">
                <a:solidFill>
                  <a:srgbClr val="000099"/>
                </a:solidFill>
              </a:rPr>
              <a:t> </a:t>
            </a:r>
            <a:r>
              <a:rPr lang="uk-UA" sz="1800"/>
              <a:t>(</a:t>
            </a:r>
            <a:r>
              <a:rPr lang="en-US" sz="1800"/>
              <a:t>Component Testing) </a:t>
            </a:r>
            <a:r>
              <a:rPr lang="uk-UA" sz="1800"/>
              <a:t>ґрунтується на методах верифікації і тестування для перевірки правильності як окремих компонентів і КПВ, так і інтегрованої з компонентів програмної системи.</a:t>
            </a:r>
          </a:p>
          <a:p>
            <a:r>
              <a:rPr lang="uk-UA" sz="1800"/>
              <a:t>7. </a:t>
            </a:r>
            <a:r>
              <a:rPr lang="uk-UA" sz="1800" i="1">
                <a:solidFill>
                  <a:srgbClr val="000099"/>
                </a:solidFill>
              </a:rPr>
              <a:t>Розгортання</a:t>
            </a:r>
            <a:r>
              <a:rPr lang="uk-UA" sz="1800" i="1"/>
              <a:t> (</a:t>
            </a:r>
            <a:r>
              <a:rPr lang="en-US" sz="1800" i="1"/>
              <a:t>System Deployment)</a:t>
            </a:r>
            <a:r>
              <a:rPr lang="en-US" sz="1800"/>
              <a:t> </a:t>
            </a:r>
            <a:r>
              <a:rPr lang="uk-UA" sz="1800"/>
              <a:t>містить у собі оптимізацію плану компонентної конфігурації з урахуванням середовища, розгортання окремих компонентів і створення цільової компонентної конфігурації для функціонування ПС.</a:t>
            </a:r>
          </a:p>
          <a:p>
            <a:r>
              <a:rPr lang="uk-UA" sz="1800"/>
              <a:t>8. </a:t>
            </a:r>
            <a:r>
              <a:rPr lang="uk-UA" sz="1800" i="1">
                <a:solidFill>
                  <a:srgbClr val="000099"/>
                </a:solidFill>
              </a:rPr>
              <a:t>Супровід ПС</a:t>
            </a:r>
            <a:r>
              <a:rPr lang="uk-UA" sz="1800">
                <a:solidFill>
                  <a:srgbClr val="000099"/>
                </a:solidFill>
              </a:rPr>
              <a:t> </a:t>
            </a:r>
            <a:r>
              <a:rPr lang="uk-UA" sz="1800"/>
              <a:t>(</a:t>
            </a:r>
            <a:r>
              <a:rPr lang="en-US" sz="1800"/>
              <a:t>System Support and Maintenance) </a:t>
            </a:r>
            <a:r>
              <a:rPr lang="uk-UA" sz="1800"/>
              <a:t>складається з аналізу помилок і відмов при функціонуванні ПС, пошуку і виправлення помилок, повторного її тестування й адаптації нових компонентів до вимог і умов інтегрованого середовища.</a:t>
            </a:r>
          </a:p>
          <a:p>
            <a:r>
              <a:rPr lang="uk-UA" sz="1800"/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67175" y="5805488"/>
            <a:ext cx="288925" cy="3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07503" y="0"/>
            <a:ext cx="86412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/>
              <a:t>Етапи ЖЦ компонентної програми</a:t>
            </a:r>
            <a:endParaRPr lang="uk-UA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www.programsfactory.univ.kiev.ua/img/upload/5.1.4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92003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1"/>
          <p:cNvSpPr>
            <a:spLocks noChangeArrowheads="1"/>
          </p:cNvSpPr>
          <p:nvPr/>
        </p:nvSpPr>
        <p:spPr bwMode="auto">
          <a:xfrm>
            <a:off x="0" y="46038"/>
            <a:ext cx="9324528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u-RU" sz="3000" b="1" dirty="0" err="1"/>
              <a:t>Побудова</a:t>
            </a:r>
            <a:r>
              <a:rPr lang="ru-RU" sz="3000" b="1" dirty="0"/>
              <a:t> ПС </a:t>
            </a:r>
            <a:r>
              <a:rPr lang="ru-RU" sz="3000" b="1" dirty="0" err="1"/>
              <a:t>із</a:t>
            </a:r>
            <a:r>
              <a:rPr lang="ru-RU" sz="3000" b="1" dirty="0"/>
              <a:t> </a:t>
            </a:r>
            <a:r>
              <a:rPr lang="ru-RU" sz="3000" b="1" dirty="0" err="1"/>
              <a:t>компонентів</a:t>
            </a:r>
            <a:r>
              <a:rPr lang="ru-RU" sz="3000" b="1" dirty="0"/>
              <a:t>, </a:t>
            </a:r>
            <a:r>
              <a:rPr lang="ru-RU" sz="3000" b="1" dirty="0" err="1"/>
              <a:t>взятих</a:t>
            </a:r>
            <a:r>
              <a:rPr lang="ru-RU" sz="3000" b="1" dirty="0"/>
              <a:t> з </a:t>
            </a:r>
            <a:r>
              <a:rPr lang="ru-RU" sz="3000" b="1" dirty="0" err="1"/>
              <a:t>Інтернету</a:t>
            </a:r>
            <a:endParaRPr lang="uk-UA" sz="3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9750" y="188640"/>
            <a:ext cx="8153400" cy="360362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dirty="0" smtClean="0">
                <a:solidFill>
                  <a:schemeClr val="bg1"/>
                </a:solidFill>
              </a:rPr>
              <a:t>Синхронізація процесів</a:t>
            </a:r>
            <a:endParaRPr lang="ru-RU" sz="2800" i="0" dirty="0" smtClean="0">
              <a:solidFill>
                <a:schemeClr val="bg1"/>
              </a:solidFill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39750" y="1268413"/>
            <a:ext cx="86042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/>
              <a:t>При описі взаємодії між елементами програмних систем </a:t>
            </a:r>
            <a:r>
              <a:rPr lang="uk-UA" sz="2400" i="1">
                <a:solidFill>
                  <a:srgbClr val="000099"/>
                </a:solidFill>
              </a:rPr>
              <a:t>ініціатор взаємодії</a:t>
            </a:r>
            <a:r>
              <a:rPr lang="uk-UA" sz="2400"/>
              <a:t>, тобто компонент, що посилає запит на обробку, називається </a:t>
            </a:r>
            <a:r>
              <a:rPr lang="uk-UA" sz="2400" i="1">
                <a:solidFill>
                  <a:srgbClr val="CC3300"/>
                </a:solidFill>
              </a:rPr>
              <a:t>клієнтом</a:t>
            </a:r>
            <a:r>
              <a:rPr lang="uk-UA" sz="2400"/>
              <a:t>, а </a:t>
            </a:r>
            <a:r>
              <a:rPr lang="uk-UA" sz="2400" i="1">
                <a:solidFill>
                  <a:srgbClr val="000099"/>
                </a:solidFill>
              </a:rPr>
              <a:t>компонент</a:t>
            </a:r>
            <a:r>
              <a:rPr lang="uk-UA" sz="2400"/>
              <a:t>, що відповідає та обробляє запит - </a:t>
            </a:r>
            <a:r>
              <a:rPr lang="uk-UA" sz="2400" i="1">
                <a:solidFill>
                  <a:srgbClr val="CC3300"/>
                </a:solidFill>
              </a:rPr>
              <a:t>сервером</a:t>
            </a:r>
            <a:r>
              <a:rPr lang="uk-UA" sz="2400"/>
              <a:t>. </a:t>
            </a:r>
          </a:p>
          <a:p>
            <a:endParaRPr lang="en-US" sz="2400"/>
          </a:p>
          <a:p>
            <a:r>
              <a:rPr lang="uk-UA" sz="2400" i="1">
                <a:solidFill>
                  <a:srgbClr val="000099"/>
                </a:solidFill>
              </a:rPr>
              <a:t>Синхронною</a:t>
            </a:r>
            <a:r>
              <a:rPr lang="uk-UA" sz="2400"/>
              <a:t> (synchronous) називається така </a:t>
            </a:r>
            <a:r>
              <a:rPr lang="uk-UA" sz="2400">
                <a:solidFill>
                  <a:srgbClr val="000099"/>
                </a:solidFill>
              </a:rPr>
              <a:t>взаємодія</a:t>
            </a:r>
            <a:r>
              <a:rPr lang="uk-UA" sz="2400"/>
              <a:t> між компонентами, при якій </a:t>
            </a:r>
            <a:r>
              <a:rPr lang="uk-UA" sz="2400" i="1">
                <a:solidFill>
                  <a:srgbClr val="CC3300"/>
                </a:solidFill>
              </a:rPr>
              <a:t>клієнт</a:t>
            </a:r>
            <a:r>
              <a:rPr lang="uk-UA" sz="2400"/>
              <a:t>, відіславши запит, </a:t>
            </a:r>
            <a:r>
              <a:rPr lang="uk-UA" sz="2400" i="1">
                <a:solidFill>
                  <a:srgbClr val="CC3300"/>
                </a:solidFill>
              </a:rPr>
              <a:t>блокується</a:t>
            </a:r>
            <a:r>
              <a:rPr lang="uk-UA" sz="2400"/>
              <a:t> й може продовжувати роботу тільки після одержання відповіді від сервера. Із цієї причини такий вид взаємодії називають іноді таким, що блокує (blocking). </a:t>
            </a:r>
          </a:p>
          <a:p>
            <a:endParaRPr lang="en-US" sz="2400"/>
          </a:p>
          <a:p>
            <a:r>
              <a:rPr lang="uk-UA" sz="2400"/>
              <a:t>Звичайне звертання до функції або методу об'єкта за допомогою передачі керування по стеку викликів являє приклад синхронної взаємодії.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24075" y="5445125"/>
            <a:ext cx="208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sz="1800" b="1"/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827088" y="1628775"/>
            <a:ext cx="7632700" cy="3457575"/>
            <a:chOff x="567" y="935"/>
            <a:chExt cx="4808" cy="2178"/>
          </a:xfrm>
        </p:grpSpPr>
        <p:sp>
          <p:nvSpPr>
            <p:cNvPr id="49157" name="Rectangle 4"/>
            <p:cNvSpPr>
              <a:spLocks noChangeArrowheads="1"/>
            </p:cNvSpPr>
            <p:nvPr/>
          </p:nvSpPr>
          <p:spPr bwMode="auto">
            <a:xfrm>
              <a:off x="2880" y="1298"/>
              <a:ext cx="2359" cy="16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49158" name="Rectangle 5"/>
            <p:cNvSpPr>
              <a:spLocks noChangeArrowheads="1"/>
            </p:cNvSpPr>
            <p:nvPr/>
          </p:nvSpPr>
          <p:spPr bwMode="auto">
            <a:xfrm>
              <a:off x="567" y="935"/>
              <a:ext cx="4808" cy="2178"/>
            </a:xfrm>
            <a:prstGeom prst="rect">
              <a:avLst/>
            </a:prstGeom>
            <a:solidFill>
              <a:srgbClr val="BED2D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49159" name="Text Box 6"/>
            <p:cNvSpPr txBox="1">
              <a:spLocks noChangeArrowheads="1"/>
            </p:cNvSpPr>
            <p:nvPr/>
          </p:nvSpPr>
          <p:spPr bwMode="auto">
            <a:xfrm>
              <a:off x="793" y="1570"/>
              <a:ext cx="1044" cy="7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800" b="1"/>
            </a:p>
            <a:p>
              <a:pPr eaLnBrk="1" hangingPunct="1">
                <a:spcBef>
                  <a:spcPct val="50000"/>
                </a:spcBef>
              </a:pPr>
              <a:r>
                <a:rPr lang="ru-RU" sz="1800" b="1"/>
                <a:t>Клієнт (ехе)</a:t>
              </a:r>
              <a:endParaRPr lang="en-US" sz="1800" b="1"/>
            </a:p>
            <a:p>
              <a:pPr eaLnBrk="1" hangingPunct="1">
                <a:spcBef>
                  <a:spcPct val="50000"/>
                </a:spcBef>
              </a:pPr>
              <a:endParaRPr lang="ru-RU" sz="1800" b="1"/>
            </a:p>
          </p:txBody>
        </p:sp>
        <p:sp>
          <p:nvSpPr>
            <p:cNvPr id="49160" name="Line 7"/>
            <p:cNvSpPr>
              <a:spLocks noChangeShapeType="1"/>
            </p:cNvSpPr>
            <p:nvPr/>
          </p:nvSpPr>
          <p:spPr bwMode="auto">
            <a:xfrm>
              <a:off x="1837" y="1979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161" name="Text Box 8"/>
            <p:cNvSpPr txBox="1">
              <a:spLocks noChangeArrowheads="1"/>
            </p:cNvSpPr>
            <p:nvPr/>
          </p:nvSpPr>
          <p:spPr bwMode="auto">
            <a:xfrm>
              <a:off x="781" y="948"/>
              <a:ext cx="3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uk-UA" sz="1800" b="1"/>
                <a:t>Одиночний процес на одному комп</a:t>
              </a:r>
              <a:r>
                <a:rPr lang="en-US" sz="1800" b="1"/>
                <a:t>’</a:t>
              </a:r>
              <a:r>
                <a:rPr lang="uk-UA" sz="1800" b="1"/>
                <a:t>ютері</a:t>
              </a:r>
              <a:endParaRPr lang="ru-RU" sz="1800" b="1"/>
            </a:p>
          </p:txBody>
        </p:sp>
        <p:sp>
          <p:nvSpPr>
            <p:cNvPr id="49162" name="Rectangle 9"/>
            <p:cNvSpPr>
              <a:spLocks noChangeArrowheads="1"/>
            </p:cNvSpPr>
            <p:nvPr/>
          </p:nvSpPr>
          <p:spPr bwMode="auto">
            <a:xfrm>
              <a:off x="2835" y="1298"/>
              <a:ext cx="1950" cy="15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grpSp>
          <p:nvGrpSpPr>
            <p:cNvPr id="49163" name="Group 10"/>
            <p:cNvGrpSpPr>
              <a:grpSpLocks/>
            </p:cNvGrpSpPr>
            <p:nvPr/>
          </p:nvGrpSpPr>
          <p:grpSpPr bwMode="auto">
            <a:xfrm>
              <a:off x="2971" y="1389"/>
              <a:ext cx="1682" cy="1334"/>
              <a:chOff x="2923" y="1253"/>
              <a:chExt cx="1682" cy="1334"/>
            </a:xfrm>
          </p:grpSpPr>
          <p:sp>
            <p:nvSpPr>
              <p:cNvPr id="49164" name="Text Box 11"/>
              <p:cNvSpPr txBox="1">
                <a:spLocks noChangeArrowheads="1"/>
              </p:cNvSpPr>
              <p:nvPr/>
            </p:nvSpPr>
            <p:spPr bwMode="auto">
              <a:xfrm>
                <a:off x="3379" y="1253"/>
                <a:ext cx="122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ru-RU" sz="1800" b="1"/>
                  <a:t>Сервер </a:t>
                </a:r>
                <a:r>
                  <a:rPr lang="en-US" sz="1800" b="1"/>
                  <a:t>(DLL)</a:t>
                </a:r>
                <a:endParaRPr lang="ru-RU" sz="1800" b="1"/>
              </a:p>
            </p:txBody>
          </p:sp>
          <p:grpSp>
            <p:nvGrpSpPr>
              <p:cNvPr id="49165" name="Group 12"/>
              <p:cNvGrpSpPr>
                <a:grpSpLocks/>
              </p:cNvGrpSpPr>
              <p:nvPr/>
            </p:nvGrpSpPr>
            <p:grpSpPr bwMode="auto">
              <a:xfrm>
                <a:off x="3579" y="1529"/>
                <a:ext cx="1026" cy="1058"/>
                <a:chOff x="3579" y="1529"/>
                <a:chExt cx="1026" cy="1058"/>
              </a:xfrm>
            </p:grpSpPr>
            <p:sp>
              <p:nvSpPr>
                <p:cNvPr id="49181" name="AutoShape 13"/>
                <p:cNvSpPr>
                  <a:spLocks noChangeArrowheads="1"/>
                </p:cNvSpPr>
                <p:nvPr/>
              </p:nvSpPr>
              <p:spPr bwMode="auto">
                <a:xfrm>
                  <a:off x="3591" y="1541"/>
                  <a:ext cx="1014" cy="1046"/>
                </a:xfrm>
                <a:prstGeom prst="roundRect">
                  <a:avLst>
                    <a:gd name="adj" fmla="val 12491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 sz="2000"/>
                </a:p>
              </p:txBody>
            </p:sp>
            <p:sp>
              <p:nvSpPr>
                <p:cNvPr id="49182" name="AutoShape 14"/>
                <p:cNvSpPr>
                  <a:spLocks noChangeArrowheads="1"/>
                </p:cNvSpPr>
                <p:nvPr/>
              </p:nvSpPr>
              <p:spPr bwMode="auto">
                <a:xfrm>
                  <a:off x="3579" y="1529"/>
                  <a:ext cx="1009" cy="1041"/>
                </a:xfrm>
                <a:prstGeom prst="roundRect">
                  <a:avLst>
                    <a:gd name="adj" fmla="val 12440"/>
                  </a:avLst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 sz="2000"/>
                </a:p>
              </p:txBody>
            </p:sp>
            <p:sp>
              <p:nvSpPr>
                <p:cNvPr id="491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86" y="1968"/>
                  <a:ext cx="370" cy="3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600">
                      <a:solidFill>
                        <a:srgbClr val="000000"/>
                      </a:solidFill>
                    </a:rPr>
                    <a:t>COM</a:t>
                  </a:r>
                </a:p>
                <a:p>
                  <a:r>
                    <a:rPr lang="ru-RU" sz="1600">
                      <a:solidFill>
                        <a:srgbClr val="000000"/>
                      </a:solidFill>
                    </a:rPr>
                    <a:t>Object</a:t>
                  </a:r>
                  <a:endParaRPr lang="ru-RU" sz="1800" b="1"/>
                </a:p>
              </p:txBody>
            </p:sp>
          </p:grpSp>
          <p:grpSp>
            <p:nvGrpSpPr>
              <p:cNvPr id="49166" name="Group 16"/>
              <p:cNvGrpSpPr>
                <a:grpSpLocks/>
              </p:cNvGrpSpPr>
              <p:nvPr/>
            </p:nvGrpSpPr>
            <p:grpSpPr bwMode="auto">
              <a:xfrm>
                <a:off x="3031" y="1726"/>
                <a:ext cx="133" cy="130"/>
                <a:chOff x="3031" y="1726"/>
                <a:chExt cx="133" cy="130"/>
              </a:xfrm>
            </p:grpSpPr>
            <p:sp>
              <p:nvSpPr>
                <p:cNvPr id="49179" name="Oval 17"/>
                <p:cNvSpPr>
                  <a:spLocks noChangeArrowheads="1"/>
                </p:cNvSpPr>
                <p:nvPr/>
              </p:nvSpPr>
              <p:spPr bwMode="auto">
                <a:xfrm>
                  <a:off x="3044" y="1738"/>
                  <a:ext cx="120" cy="11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 sz="2000"/>
                </a:p>
              </p:txBody>
            </p:sp>
            <p:sp>
              <p:nvSpPr>
                <p:cNvPr id="49180" name="Oval 18"/>
                <p:cNvSpPr>
                  <a:spLocks noChangeArrowheads="1"/>
                </p:cNvSpPr>
                <p:nvPr/>
              </p:nvSpPr>
              <p:spPr bwMode="auto">
                <a:xfrm>
                  <a:off x="3031" y="1726"/>
                  <a:ext cx="116" cy="113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 sz="2000"/>
                </a:p>
              </p:txBody>
            </p:sp>
          </p:grpSp>
          <p:sp>
            <p:nvSpPr>
              <p:cNvPr id="49167" name="Line 19"/>
              <p:cNvSpPr>
                <a:spLocks noChangeShapeType="1"/>
              </p:cNvSpPr>
              <p:nvPr/>
            </p:nvSpPr>
            <p:spPr bwMode="auto">
              <a:xfrm>
                <a:off x="3144" y="1780"/>
                <a:ext cx="43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49168" name="Group 20"/>
              <p:cNvGrpSpPr>
                <a:grpSpLocks/>
              </p:cNvGrpSpPr>
              <p:nvPr/>
            </p:nvGrpSpPr>
            <p:grpSpPr bwMode="auto">
              <a:xfrm>
                <a:off x="3031" y="2007"/>
                <a:ext cx="133" cy="130"/>
                <a:chOff x="3031" y="2007"/>
                <a:chExt cx="133" cy="130"/>
              </a:xfrm>
            </p:grpSpPr>
            <p:sp>
              <p:nvSpPr>
                <p:cNvPr id="49177" name="Oval 21"/>
                <p:cNvSpPr>
                  <a:spLocks noChangeArrowheads="1"/>
                </p:cNvSpPr>
                <p:nvPr/>
              </p:nvSpPr>
              <p:spPr bwMode="auto">
                <a:xfrm>
                  <a:off x="3044" y="2019"/>
                  <a:ext cx="120" cy="11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 sz="2000"/>
                </a:p>
              </p:txBody>
            </p:sp>
            <p:sp>
              <p:nvSpPr>
                <p:cNvPr id="49178" name="Oval 22"/>
                <p:cNvSpPr>
                  <a:spLocks noChangeArrowheads="1"/>
                </p:cNvSpPr>
                <p:nvPr/>
              </p:nvSpPr>
              <p:spPr bwMode="auto">
                <a:xfrm>
                  <a:off x="3031" y="2007"/>
                  <a:ext cx="116" cy="113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 sz="2000"/>
                </a:p>
              </p:txBody>
            </p:sp>
          </p:grpSp>
          <p:sp>
            <p:nvSpPr>
              <p:cNvPr id="49169" name="Line 23"/>
              <p:cNvSpPr>
                <a:spLocks noChangeShapeType="1"/>
              </p:cNvSpPr>
              <p:nvPr/>
            </p:nvSpPr>
            <p:spPr bwMode="auto">
              <a:xfrm>
                <a:off x="3144" y="2061"/>
                <a:ext cx="43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49170" name="Group 24"/>
              <p:cNvGrpSpPr>
                <a:grpSpLocks/>
              </p:cNvGrpSpPr>
              <p:nvPr/>
            </p:nvGrpSpPr>
            <p:grpSpPr bwMode="auto">
              <a:xfrm>
                <a:off x="3031" y="2288"/>
                <a:ext cx="133" cy="130"/>
                <a:chOff x="3031" y="2288"/>
                <a:chExt cx="133" cy="130"/>
              </a:xfrm>
            </p:grpSpPr>
            <p:sp>
              <p:nvSpPr>
                <p:cNvPr id="49175" name="Oval 25"/>
                <p:cNvSpPr>
                  <a:spLocks noChangeArrowheads="1"/>
                </p:cNvSpPr>
                <p:nvPr/>
              </p:nvSpPr>
              <p:spPr bwMode="auto">
                <a:xfrm>
                  <a:off x="3044" y="2300"/>
                  <a:ext cx="120" cy="11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 sz="2000"/>
                </a:p>
              </p:txBody>
            </p:sp>
            <p:sp>
              <p:nvSpPr>
                <p:cNvPr id="49176" name="Oval 26"/>
                <p:cNvSpPr>
                  <a:spLocks noChangeArrowheads="1"/>
                </p:cNvSpPr>
                <p:nvPr/>
              </p:nvSpPr>
              <p:spPr bwMode="auto">
                <a:xfrm>
                  <a:off x="3031" y="2288"/>
                  <a:ext cx="116" cy="11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uk-UA" sz="2000"/>
                </a:p>
              </p:txBody>
            </p:sp>
          </p:grpSp>
          <p:sp>
            <p:nvSpPr>
              <p:cNvPr id="49171" name="Line 27"/>
              <p:cNvSpPr>
                <a:spLocks noChangeShapeType="1"/>
              </p:cNvSpPr>
              <p:nvPr/>
            </p:nvSpPr>
            <p:spPr bwMode="auto">
              <a:xfrm>
                <a:off x="3144" y="2343"/>
                <a:ext cx="43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72" name="Rectangle 28"/>
              <p:cNvSpPr>
                <a:spLocks noChangeArrowheads="1"/>
              </p:cNvSpPr>
              <p:nvPr/>
            </p:nvSpPr>
            <p:spPr bwMode="auto">
              <a:xfrm>
                <a:off x="2923" y="173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1100" b="1">
                    <a:solidFill>
                      <a:srgbClr val="000000"/>
                    </a:solidFill>
                  </a:rPr>
                  <a:t>A</a:t>
                </a:r>
                <a:endParaRPr lang="ru-RU" sz="1800" b="1"/>
              </a:p>
            </p:txBody>
          </p:sp>
          <p:sp>
            <p:nvSpPr>
              <p:cNvPr id="49173" name="Rectangle 29"/>
              <p:cNvSpPr>
                <a:spLocks noChangeArrowheads="1"/>
              </p:cNvSpPr>
              <p:nvPr/>
            </p:nvSpPr>
            <p:spPr bwMode="auto">
              <a:xfrm>
                <a:off x="2923" y="2017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1100" b="1">
                    <a:solidFill>
                      <a:srgbClr val="000000"/>
                    </a:solidFill>
                  </a:rPr>
                  <a:t>B</a:t>
                </a:r>
                <a:endParaRPr lang="ru-RU" sz="1800" b="1"/>
              </a:p>
            </p:txBody>
          </p:sp>
          <p:sp>
            <p:nvSpPr>
              <p:cNvPr id="49174" name="Rectangle 30"/>
              <p:cNvSpPr>
                <a:spLocks noChangeArrowheads="1"/>
              </p:cNvSpPr>
              <p:nvPr/>
            </p:nvSpPr>
            <p:spPr bwMode="auto">
              <a:xfrm>
                <a:off x="2923" y="2297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ru-RU" sz="1100" b="1">
                    <a:solidFill>
                      <a:srgbClr val="000000"/>
                    </a:solidFill>
                  </a:rPr>
                  <a:t>C</a:t>
                </a:r>
                <a:endParaRPr lang="ru-RU" sz="1800" b="1"/>
              </a:p>
            </p:txBody>
          </p:sp>
        </p:grpSp>
      </p:grpSp>
      <p:sp>
        <p:nvSpPr>
          <p:cNvPr id="49156" name="Text Box 31"/>
          <p:cNvSpPr txBox="1">
            <a:spLocks noChangeArrowheads="1"/>
          </p:cNvSpPr>
          <p:nvPr/>
        </p:nvSpPr>
        <p:spPr bwMode="auto">
          <a:xfrm>
            <a:off x="1547813" y="0"/>
            <a:ext cx="562133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</a:rPr>
              <a:t>Зв</a:t>
            </a:r>
            <a:r>
              <a:rPr lang="en-US" b="1" dirty="0">
                <a:solidFill>
                  <a:schemeClr val="bg1"/>
                </a:solidFill>
              </a:rPr>
              <a:t>’</a:t>
            </a:r>
            <a:r>
              <a:rPr lang="uk-UA" b="1" dirty="0" err="1">
                <a:solidFill>
                  <a:schemeClr val="bg1"/>
                </a:solidFill>
              </a:rPr>
              <a:t>язок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всередині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процесу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58888" y="0"/>
            <a:ext cx="7024687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>
                <a:solidFill>
                  <a:schemeClr val="bg1"/>
                </a:solidFill>
              </a:rPr>
              <a:t>Локальний зв</a:t>
            </a:r>
            <a:r>
              <a:rPr lang="en-US" b="1">
                <a:solidFill>
                  <a:schemeClr val="bg1"/>
                </a:solidFill>
              </a:rPr>
              <a:t>’</a:t>
            </a:r>
            <a:r>
              <a:rPr lang="uk-UA" b="1">
                <a:solidFill>
                  <a:schemeClr val="bg1"/>
                </a:solidFill>
              </a:rPr>
              <a:t>язок</a:t>
            </a:r>
            <a:r>
              <a:rPr lang="ru-RU" b="1">
                <a:solidFill>
                  <a:schemeClr val="bg1"/>
                </a:solidFill>
              </a:rPr>
              <a:t> поза процесу</a:t>
            </a:r>
          </a:p>
        </p:txBody>
      </p:sp>
      <p:sp>
        <p:nvSpPr>
          <p:cNvPr id="50179" name="Text Box 34"/>
          <p:cNvSpPr txBox="1">
            <a:spLocks noChangeArrowheads="1"/>
          </p:cNvSpPr>
          <p:nvPr/>
        </p:nvSpPr>
        <p:spPr bwMode="auto">
          <a:xfrm>
            <a:off x="179388" y="5013325"/>
            <a:ext cx="878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LRPC – </a:t>
            </a:r>
            <a:r>
              <a:rPr lang="ru-RU" sz="1800" b="1"/>
              <a:t>спрощений віддалений виклик</a:t>
            </a:r>
            <a:r>
              <a:rPr lang="uk-UA" sz="1800" b="1"/>
              <a:t> процедури – протокол зв</a:t>
            </a:r>
            <a:r>
              <a:rPr lang="en-US" sz="1800" b="1"/>
              <a:t>’</a:t>
            </a:r>
            <a:r>
              <a:rPr lang="uk-UA" sz="1800" b="1"/>
              <a:t>зку, що використовується під час</a:t>
            </a:r>
            <a:r>
              <a:rPr lang="ru-RU" sz="1800" b="1"/>
              <a:t> виконання програми</a:t>
            </a:r>
          </a:p>
        </p:txBody>
      </p:sp>
      <p:sp>
        <p:nvSpPr>
          <p:cNvPr id="50180" name="Text Box 35"/>
          <p:cNvSpPr txBox="1">
            <a:spLocks noChangeArrowheads="1"/>
          </p:cNvSpPr>
          <p:nvPr/>
        </p:nvSpPr>
        <p:spPr bwMode="auto">
          <a:xfrm>
            <a:off x="1619250" y="5734050"/>
            <a:ext cx="6408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800" b="1"/>
              <a:t>Клієнт і сервер не комутують напряму, а передають дані між заглушками  і проксі-серверами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68313" y="1412875"/>
            <a:ext cx="8494712" cy="3535363"/>
            <a:chOff x="295" y="890"/>
            <a:chExt cx="5351" cy="2227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95" y="890"/>
              <a:ext cx="2313" cy="19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grpSp>
          <p:nvGrpSpPr>
            <p:cNvPr id="50184" name="Group 38"/>
            <p:cNvGrpSpPr>
              <a:grpSpLocks/>
            </p:cNvGrpSpPr>
            <p:nvPr/>
          </p:nvGrpSpPr>
          <p:grpSpPr bwMode="auto">
            <a:xfrm>
              <a:off x="385" y="935"/>
              <a:ext cx="5261" cy="2182"/>
              <a:chOff x="295" y="799"/>
              <a:chExt cx="5261" cy="2182"/>
            </a:xfrm>
          </p:grpSpPr>
          <p:sp>
            <p:nvSpPr>
              <p:cNvPr id="50185" name="Text Box 4"/>
              <p:cNvSpPr txBox="1">
                <a:spLocks noChangeArrowheads="1"/>
              </p:cNvSpPr>
              <p:nvPr/>
            </p:nvSpPr>
            <p:spPr bwMode="auto">
              <a:xfrm>
                <a:off x="385" y="890"/>
                <a:ext cx="17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Process A Computer A</a:t>
                </a:r>
                <a:endParaRPr lang="ru-RU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86" name="Rectangle 5"/>
              <p:cNvSpPr>
                <a:spLocks noChangeArrowheads="1"/>
              </p:cNvSpPr>
              <p:nvPr/>
            </p:nvSpPr>
            <p:spPr bwMode="auto">
              <a:xfrm>
                <a:off x="3016" y="799"/>
                <a:ext cx="2540" cy="19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uk-UA" sz="2000"/>
              </a:p>
            </p:txBody>
          </p:sp>
          <p:sp>
            <p:nvSpPr>
              <p:cNvPr id="50187" name="Text Box 6"/>
              <p:cNvSpPr txBox="1">
                <a:spLocks noChangeArrowheads="1"/>
              </p:cNvSpPr>
              <p:nvPr/>
            </p:nvSpPr>
            <p:spPr bwMode="auto">
              <a:xfrm>
                <a:off x="3424" y="890"/>
                <a:ext cx="17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Process B Computer A</a:t>
                </a:r>
                <a:endParaRPr lang="ru-RU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188" name="Text Box 7"/>
              <p:cNvSpPr txBox="1">
                <a:spLocks noChangeArrowheads="1"/>
              </p:cNvSpPr>
              <p:nvPr/>
            </p:nvSpPr>
            <p:spPr bwMode="auto">
              <a:xfrm>
                <a:off x="295" y="1298"/>
                <a:ext cx="952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b="1"/>
                  <a:t>Client EXE</a:t>
                </a:r>
                <a:endParaRPr lang="ru-RU" sz="1800" b="1"/>
              </a:p>
            </p:txBody>
          </p:sp>
          <p:sp>
            <p:nvSpPr>
              <p:cNvPr id="50189" name="AutoShape 8"/>
              <p:cNvSpPr>
                <a:spLocks noChangeArrowheads="1"/>
              </p:cNvSpPr>
              <p:nvPr/>
            </p:nvSpPr>
            <p:spPr bwMode="auto">
              <a:xfrm>
                <a:off x="1519" y="1842"/>
                <a:ext cx="771" cy="5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1800" b="1"/>
                  <a:t>Проксі-</a:t>
                </a:r>
              </a:p>
              <a:p>
                <a:pPr algn="ctr"/>
                <a:r>
                  <a:rPr lang="uk-UA" sz="1800" b="1"/>
                  <a:t>сервер</a:t>
                </a:r>
                <a:endParaRPr lang="ru-RU" sz="1800" b="1"/>
              </a:p>
            </p:txBody>
          </p:sp>
          <p:sp>
            <p:nvSpPr>
              <p:cNvPr id="50190" name="Line 9"/>
              <p:cNvSpPr>
                <a:spLocks noChangeShapeType="1"/>
              </p:cNvSpPr>
              <p:nvPr/>
            </p:nvSpPr>
            <p:spPr bwMode="auto">
              <a:xfrm>
                <a:off x="1202" y="1979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1" name="Line 10"/>
              <p:cNvSpPr>
                <a:spLocks noChangeShapeType="1"/>
              </p:cNvSpPr>
              <p:nvPr/>
            </p:nvSpPr>
            <p:spPr bwMode="auto">
              <a:xfrm>
                <a:off x="1202" y="2160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2" name="Oval 11"/>
              <p:cNvSpPr>
                <a:spLocks noChangeArrowheads="1"/>
              </p:cNvSpPr>
              <p:nvPr/>
            </p:nvSpPr>
            <p:spPr bwMode="auto">
              <a:xfrm>
                <a:off x="1111" y="193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uk-UA" sz="2000"/>
              </a:p>
            </p:txBody>
          </p:sp>
          <p:sp>
            <p:nvSpPr>
              <p:cNvPr id="50193" name="Oval 12"/>
              <p:cNvSpPr>
                <a:spLocks noChangeArrowheads="1"/>
              </p:cNvSpPr>
              <p:nvPr/>
            </p:nvSpPr>
            <p:spPr bwMode="auto">
              <a:xfrm>
                <a:off x="1111" y="211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uk-UA" sz="2000"/>
              </a:p>
            </p:txBody>
          </p:sp>
          <p:sp>
            <p:nvSpPr>
              <p:cNvPr id="50194" name="Line 13"/>
              <p:cNvSpPr>
                <a:spLocks noChangeShapeType="1"/>
              </p:cNvSpPr>
              <p:nvPr/>
            </p:nvSpPr>
            <p:spPr bwMode="auto">
              <a:xfrm>
                <a:off x="657" y="1525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5" name="Line 14"/>
              <p:cNvSpPr>
                <a:spLocks noChangeShapeType="1"/>
              </p:cNvSpPr>
              <p:nvPr/>
            </p:nvSpPr>
            <p:spPr bwMode="auto">
              <a:xfrm flipV="1">
                <a:off x="657" y="1979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0196" name="Group 15"/>
              <p:cNvGrpSpPr>
                <a:grpSpLocks/>
              </p:cNvGrpSpPr>
              <p:nvPr/>
            </p:nvGrpSpPr>
            <p:grpSpPr bwMode="auto">
              <a:xfrm>
                <a:off x="3152" y="1207"/>
                <a:ext cx="2268" cy="1361"/>
                <a:chOff x="2789" y="2614"/>
                <a:chExt cx="2268" cy="1361"/>
              </a:xfrm>
            </p:grpSpPr>
            <p:sp>
              <p:nvSpPr>
                <p:cNvPr id="50201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9" y="2614"/>
                  <a:ext cx="2268" cy="13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uk-UA" sz="1800" b="1"/>
                </a:p>
              </p:txBody>
            </p:sp>
            <p:grpSp>
              <p:nvGrpSpPr>
                <p:cNvPr id="50202" name="Group 17"/>
                <p:cNvGrpSpPr>
                  <a:grpSpLocks/>
                </p:cNvGrpSpPr>
                <p:nvPr/>
              </p:nvGrpSpPr>
              <p:grpSpPr bwMode="auto">
                <a:xfrm>
                  <a:off x="2925" y="3339"/>
                  <a:ext cx="1180" cy="545"/>
                  <a:chOff x="3333" y="1888"/>
                  <a:chExt cx="1180" cy="545"/>
                </a:xfrm>
              </p:grpSpPr>
              <p:sp>
                <p:nvSpPr>
                  <p:cNvPr id="50212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88"/>
                    <a:ext cx="771" cy="54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uk-UA" sz="1800" b="1"/>
                      <a:t>Заглушка</a:t>
                    </a:r>
                    <a:endParaRPr lang="ru-RU" sz="1800" b="1"/>
                  </a:p>
                </p:txBody>
              </p:sp>
              <p:sp>
                <p:nvSpPr>
                  <p:cNvPr id="502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024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021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05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021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978"/>
                    <a:ext cx="91" cy="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uk-UA" sz="2000"/>
                  </a:p>
                </p:txBody>
              </p:sp>
              <p:sp>
                <p:nvSpPr>
                  <p:cNvPr id="5021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2160"/>
                    <a:ext cx="91" cy="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uk-UA" sz="2000"/>
                  </a:p>
                </p:txBody>
              </p:sp>
            </p:grpSp>
            <p:grpSp>
              <p:nvGrpSpPr>
                <p:cNvPr id="50203" name="Group 23"/>
                <p:cNvGrpSpPr>
                  <a:grpSpLocks/>
                </p:cNvGrpSpPr>
                <p:nvPr/>
              </p:nvGrpSpPr>
              <p:grpSpPr bwMode="auto">
                <a:xfrm>
                  <a:off x="3833" y="2840"/>
                  <a:ext cx="1180" cy="545"/>
                  <a:chOff x="3333" y="1888"/>
                  <a:chExt cx="1180" cy="545"/>
                </a:xfrm>
              </p:grpSpPr>
              <p:sp>
                <p:nvSpPr>
                  <p:cNvPr id="50207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1888"/>
                    <a:ext cx="771" cy="54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800" b="1"/>
                      <a:t>COM</a:t>
                    </a:r>
                  </a:p>
                  <a:p>
                    <a:pPr algn="ctr"/>
                    <a:r>
                      <a:rPr lang="en-US" sz="1800" b="1"/>
                      <a:t>Object</a:t>
                    </a:r>
                    <a:endParaRPr lang="ru-RU" sz="1800" b="1"/>
                  </a:p>
                </p:txBody>
              </p:sp>
              <p:sp>
                <p:nvSpPr>
                  <p:cNvPr id="5020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024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020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05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0210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978"/>
                    <a:ext cx="91" cy="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uk-UA" sz="2000"/>
                  </a:p>
                </p:txBody>
              </p:sp>
              <p:sp>
                <p:nvSpPr>
                  <p:cNvPr id="50211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2160"/>
                    <a:ext cx="91" cy="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uk-UA" sz="2000"/>
                  </a:p>
                </p:txBody>
              </p:sp>
            </p:grpSp>
            <p:sp>
              <p:nvSpPr>
                <p:cNvPr id="5020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560" y="297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05" name="Line 30"/>
                <p:cNvSpPr>
                  <a:spLocks noChangeShapeType="1"/>
                </p:cNvSpPr>
                <p:nvPr/>
              </p:nvSpPr>
              <p:spPr bwMode="auto">
                <a:xfrm>
                  <a:off x="3560" y="297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20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925" y="2704"/>
                  <a:ext cx="89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800" b="1"/>
                    <a:t>Server EXE</a:t>
                  </a:r>
                  <a:endParaRPr lang="ru-RU" sz="1800" b="1"/>
                </a:p>
              </p:txBody>
            </p:sp>
          </p:grpSp>
          <p:sp>
            <p:nvSpPr>
              <p:cNvPr id="50197" name="Line 32"/>
              <p:cNvSpPr>
                <a:spLocks noChangeShapeType="1"/>
              </p:cNvSpPr>
              <p:nvPr/>
            </p:nvSpPr>
            <p:spPr bwMode="auto">
              <a:xfrm>
                <a:off x="2290" y="2069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8" name="Text Box 33"/>
              <p:cNvSpPr txBox="1">
                <a:spLocks noChangeArrowheads="1"/>
              </p:cNvSpPr>
              <p:nvPr/>
            </p:nvSpPr>
            <p:spPr bwMode="auto">
              <a:xfrm>
                <a:off x="2472" y="1797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1"/>
                  <a:t>LRPC</a:t>
                </a:r>
                <a:endParaRPr lang="ru-RU" sz="1800" b="1"/>
              </a:p>
            </p:txBody>
          </p:sp>
          <p:sp>
            <p:nvSpPr>
              <p:cNvPr id="50199" name="Rectangle 36"/>
              <p:cNvSpPr>
                <a:spLocks noChangeArrowheads="1"/>
              </p:cNvSpPr>
              <p:nvPr/>
            </p:nvSpPr>
            <p:spPr bwMode="auto">
              <a:xfrm>
                <a:off x="2290" y="2750"/>
                <a:ext cx="17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-RU" sz="1800" b="1"/>
                  <a:t>СОМ об</a:t>
                </a:r>
                <a:r>
                  <a:rPr lang="en-US" sz="1800" b="1"/>
                  <a:t>’</a:t>
                </a:r>
                <a:r>
                  <a:rPr lang="uk-UA" sz="1800" b="1"/>
                  <a:t>є</a:t>
                </a:r>
                <a:r>
                  <a:rPr lang="ru-RU" sz="1800" b="1"/>
                  <a:t>кт для кліента</a:t>
                </a:r>
              </a:p>
            </p:txBody>
          </p:sp>
          <p:sp>
            <p:nvSpPr>
              <p:cNvPr id="50200" name="Line 37"/>
              <p:cNvSpPr>
                <a:spLocks noChangeShapeType="1"/>
              </p:cNvSpPr>
              <p:nvPr/>
            </p:nvSpPr>
            <p:spPr bwMode="auto">
              <a:xfrm flipH="1" flipV="1">
                <a:off x="2064" y="2432"/>
                <a:ext cx="272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0182" name="Title 1"/>
          <p:cNvSpPr>
            <a:spLocks/>
          </p:cNvSpPr>
          <p:nvPr/>
        </p:nvSpPr>
        <p:spPr bwMode="auto">
          <a:xfrm>
            <a:off x="495300" y="19685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uk-UA" sz="1400" b="1" i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0"/>
            <a:ext cx="8966200" cy="7817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sz="2800" b="1" dirty="0" err="1">
                <a:solidFill>
                  <a:schemeClr val="bg1"/>
                </a:solidFill>
              </a:rPr>
              <a:t>Локальний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зв</a:t>
            </a:r>
            <a:r>
              <a:rPr lang="en-US" sz="2800" b="1" dirty="0">
                <a:solidFill>
                  <a:schemeClr val="bg1"/>
                </a:solidFill>
              </a:rPr>
              <a:t>’</a:t>
            </a:r>
            <a:r>
              <a:rPr lang="uk-UA" sz="2800" b="1" dirty="0" err="1">
                <a:solidFill>
                  <a:schemeClr val="bg1"/>
                </a:solidFill>
              </a:rPr>
              <a:t>язок</a:t>
            </a:r>
            <a:r>
              <a:rPr lang="ru-RU" sz="2800" b="1" dirty="0">
                <a:solidFill>
                  <a:schemeClr val="bg1"/>
                </a:solidFill>
              </a:rPr>
              <a:t> поза </a:t>
            </a:r>
            <a:r>
              <a:rPr lang="ru-RU" sz="2800" b="1" dirty="0" err="1">
                <a:solidFill>
                  <a:schemeClr val="bg1"/>
                </a:solidFill>
              </a:rPr>
              <a:t>процесу</a:t>
            </a:r>
            <a:r>
              <a:rPr lang="ru-RU" sz="2800" b="1" dirty="0">
                <a:solidFill>
                  <a:schemeClr val="bg1"/>
                </a:solidFill>
              </a:rPr>
              <a:t> – 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2800" b="1" dirty="0" err="1">
                <a:solidFill>
                  <a:schemeClr val="bg1"/>
                </a:solidFill>
              </a:rPr>
              <a:t>віддалений</a:t>
            </a:r>
            <a:r>
              <a:rPr lang="ru-RU" sz="2800" b="1" dirty="0">
                <a:solidFill>
                  <a:schemeClr val="bg1"/>
                </a:solidFill>
              </a:rPr>
              <a:t> сервер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50825" y="1412875"/>
            <a:ext cx="8569325" cy="3529013"/>
            <a:chOff x="158" y="890"/>
            <a:chExt cx="5398" cy="2223"/>
          </a:xfrm>
        </p:grpSpPr>
        <p:sp>
          <p:nvSpPr>
            <p:cNvPr id="51205" name="Rectangle 3"/>
            <p:cNvSpPr>
              <a:spLocks noChangeArrowheads="1"/>
            </p:cNvSpPr>
            <p:nvPr/>
          </p:nvSpPr>
          <p:spPr bwMode="auto">
            <a:xfrm>
              <a:off x="158" y="1117"/>
              <a:ext cx="2313" cy="19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385" y="890"/>
              <a:ext cx="1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Computer A</a:t>
              </a:r>
              <a:endParaRPr lang="ru-RU" sz="1800" b="1"/>
            </a:p>
          </p:txBody>
        </p:sp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3016" y="1117"/>
              <a:ext cx="2540" cy="19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3424" y="890"/>
              <a:ext cx="1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Computer </a:t>
              </a:r>
              <a:r>
                <a:rPr lang="ru-RU" sz="1800" b="1"/>
                <a:t>В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295" y="1298"/>
              <a:ext cx="95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b="1"/>
                <a:t>Client EXE</a:t>
              </a:r>
              <a:endParaRPr lang="ru-RU" sz="1800" b="1"/>
            </a:p>
          </p:txBody>
        </p:sp>
        <p:sp>
          <p:nvSpPr>
            <p:cNvPr id="51210" name="AutoShape 8"/>
            <p:cNvSpPr>
              <a:spLocks noChangeArrowheads="1"/>
            </p:cNvSpPr>
            <p:nvPr/>
          </p:nvSpPr>
          <p:spPr bwMode="auto">
            <a:xfrm>
              <a:off x="1519" y="1842"/>
              <a:ext cx="771" cy="5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uk-UA" sz="1800" b="1"/>
                <a:t>Прокси-</a:t>
              </a:r>
            </a:p>
            <a:p>
              <a:pPr algn="ctr"/>
              <a:r>
                <a:rPr lang="uk-UA" sz="1800" b="1"/>
                <a:t>сервер</a:t>
              </a:r>
              <a:endParaRPr lang="ru-RU" sz="1800" b="1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1202" y="197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0"/>
            <p:cNvSpPr>
              <a:spLocks noChangeShapeType="1"/>
            </p:cNvSpPr>
            <p:nvPr/>
          </p:nvSpPr>
          <p:spPr bwMode="auto">
            <a:xfrm>
              <a:off x="1202" y="216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Oval 11"/>
            <p:cNvSpPr>
              <a:spLocks noChangeArrowheads="1"/>
            </p:cNvSpPr>
            <p:nvPr/>
          </p:nvSpPr>
          <p:spPr bwMode="auto">
            <a:xfrm>
              <a:off x="1111" y="1933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51214" name="Oval 12"/>
            <p:cNvSpPr>
              <a:spLocks noChangeArrowheads="1"/>
            </p:cNvSpPr>
            <p:nvPr/>
          </p:nvSpPr>
          <p:spPr bwMode="auto">
            <a:xfrm>
              <a:off x="1111" y="2115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uk-UA" sz="2000"/>
            </a:p>
          </p:txBody>
        </p:sp>
        <p:sp>
          <p:nvSpPr>
            <p:cNvPr id="51215" name="Line 13"/>
            <p:cNvSpPr>
              <a:spLocks noChangeShapeType="1"/>
            </p:cNvSpPr>
            <p:nvPr/>
          </p:nvSpPr>
          <p:spPr bwMode="auto">
            <a:xfrm>
              <a:off x="657" y="1525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 flipV="1">
              <a:off x="657" y="197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51217" name="Group 15"/>
            <p:cNvGrpSpPr>
              <a:grpSpLocks/>
            </p:cNvGrpSpPr>
            <p:nvPr/>
          </p:nvGrpSpPr>
          <p:grpSpPr bwMode="auto">
            <a:xfrm>
              <a:off x="3152" y="1207"/>
              <a:ext cx="2268" cy="1361"/>
              <a:chOff x="2789" y="2614"/>
              <a:chExt cx="2268" cy="1361"/>
            </a:xfrm>
          </p:grpSpPr>
          <p:sp>
            <p:nvSpPr>
              <p:cNvPr id="51220" name="Rectangle 16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2268" cy="13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uk-UA" sz="1800" b="1"/>
              </a:p>
            </p:txBody>
          </p:sp>
          <p:grpSp>
            <p:nvGrpSpPr>
              <p:cNvPr id="51221" name="Group 17"/>
              <p:cNvGrpSpPr>
                <a:grpSpLocks/>
              </p:cNvGrpSpPr>
              <p:nvPr/>
            </p:nvGrpSpPr>
            <p:grpSpPr bwMode="auto">
              <a:xfrm>
                <a:off x="2925" y="3339"/>
                <a:ext cx="1180" cy="545"/>
                <a:chOff x="3333" y="1888"/>
                <a:chExt cx="1180" cy="545"/>
              </a:xfrm>
            </p:grpSpPr>
            <p:sp>
              <p:nvSpPr>
                <p:cNvPr id="51231" name="AutoShape 18"/>
                <p:cNvSpPr>
                  <a:spLocks noChangeArrowheads="1"/>
                </p:cNvSpPr>
                <p:nvPr/>
              </p:nvSpPr>
              <p:spPr bwMode="auto">
                <a:xfrm>
                  <a:off x="3742" y="1888"/>
                  <a:ext cx="771" cy="54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uk-UA" sz="1800" b="1"/>
                    <a:t>Заглушка</a:t>
                  </a:r>
                  <a:endParaRPr lang="ru-RU" sz="1800" b="1"/>
                </a:p>
              </p:txBody>
            </p:sp>
            <p:sp>
              <p:nvSpPr>
                <p:cNvPr id="51232" name="Line 19"/>
                <p:cNvSpPr>
                  <a:spLocks noChangeShapeType="1"/>
                </p:cNvSpPr>
                <p:nvPr/>
              </p:nvSpPr>
              <p:spPr bwMode="auto">
                <a:xfrm>
                  <a:off x="3424" y="2024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33" name="Line 20"/>
                <p:cNvSpPr>
                  <a:spLocks noChangeShapeType="1"/>
                </p:cNvSpPr>
                <p:nvPr/>
              </p:nvSpPr>
              <p:spPr bwMode="auto">
                <a:xfrm>
                  <a:off x="3424" y="2205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34" name="Oval 21"/>
                <p:cNvSpPr>
                  <a:spLocks noChangeArrowheads="1"/>
                </p:cNvSpPr>
                <p:nvPr/>
              </p:nvSpPr>
              <p:spPr bwMode="auto">
                <a:xfrm>
                  <a:off x="3333" y="1978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uk-UA" sz="2000"/>
                </a:p>
              </p:txBody>
            </p:sp>
            <p:sp>
              <p:nvSpPr>
                <p:cNvPr id="51235" name="Oval 22"/>
                <p:cNvSpPr>
                  <a:spLocks noChangeArrowheads="1"/>
                </p:cNvSpPr>
                <p:nvPr/>
              </p:nvSpPr>
              <p:spPr bwMode="auto">
                <a:xfrm>
                  <a:off x="3333" y="2160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uk-UA" sz="2000"/>
                </a:p>
              </p:txBody>
            </p:sp>
          </p:grpSp>
          <p:grpSp>
            <p:nvGrpSpPr>
              <p:cNvPr id="51222" name="Group 23"/>
              <p:cNvGrpSpPr>
                <a:grpSpLocks/>
              </p:cNvGrpSpPr>
              <p:nvPr/>
            </p:nvGrpSpPr>
            <p:grpSpPr bwMode="auto">
              <a:xfrm>
                <a:off x="3833" y="2840"/>
                <a:ext cx="1180" cy="545"/>
                <a:chOff x="3333" y="1888"/>
                <a:chExt cx="1180" cy="545"/>
              </a:xfrm>
            </p:grpSpPr>
            <p:sp>
              <p:nvSpPr>
                <p:cNvPr id="51226" name="AutoShape 24"/>
                <p:cNvSpPr>
                  <a:spLocks noChangeArrowheads="1"/>
                </p:cNvSpPr>
                <p:nvPr/>
              </p:nvSpPr>
              <p:spPr bwMode="auto">
                <a:xfrm>
                  <a:off x="3742" y="1888"/>
                  <a:ext cx="771" cy="54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b="1"/>
                    <a:t>COM</a:t>
                  </a:r>
                </a:p>
                <a:p>
                  <a:pPr algn="ctr"/>
                  <a:r>
                    <a:rPr lang="en-US" sz="1800" b="1"/>
                    <a:t>Object</a:t>
                  </a:r>
                  <a:endParaRPr lang="ru-RU" sz="1800" b="1"/>
                </a:p>
              </p:txBody>
            </p:sp>
            <p:sp>
              <p:nvSpPr>
                <p:cNvPr id="51227" name="Line 25"/>
                <p:cNvSpPr>
                  <a:spLocks noChangeShapeType="1"/>
                </p:cNvSpPr>
                <p:nvPr/>
              </p:nvSpPr>
              <p:spPr bwMode="auto">
                <a:xfrm>
                  <a:off x="3424" y="2024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28" name="Line 26"/>
                <p:cNvSpPr>
                  <a:spLocks noChangeShapeType="1"/>
                </p:cNvSpPr>
                <p:nvPr/>
              </p:nvSpPr>
              <p:spPr bwMode="auto">
                <a:xfrm>
                  <a:off x="3424" y="2205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29" name="Oval 27"/>
                <p:cNvSpPr>
                  <a:spLocks noChangeArrowheads="1"/>
                </p:cNvSpPr>
                <p:nvPr/>
              </p:nvSpPr>
              <p:spPr bwMode="auto">
                <a:xfrm>
                  <a:off x="3333" y="1978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uk-UA" sz="2000"/>
                </a:p>
              </p:txBody>
            </p:sp>
            <p:sp>
              <p:nvSpPr>
                <p:cNvPr id="51230" name="Oval 28"/>
                <p:cNvSpPr>
                  <a:spLocks noChangeArrowheads="1"/>
                </p:cNvSpPr>
                <p:nvPr/>
              </p:nvSpPr>
              <p:spPr bwMode="auto">
                <a:xfrm>
                  <a:off x="3333" y="2160"/>
                  <a:ext cx="91" cy="91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uk-UA" sz="2000"/>
                </a:p>
              </p:txBody>
            </p:sp>
          </p:grpSp>
          <p:sp>
            <p:nvSpPr>
              <p:cNvPr id="51223" name="Line 29"/>
              <p:cNvSpPr>
                <a:spLocks noChangeShapeType="1"/>
              </p:cNvSpPr>
              <p:nvPr/>
            </p:nvSpPr>
            <p:spPr bwMode="auto">
              <a:xfrm flipV="1">
                <a:off x="3560" y="2976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224" name="Line 30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225" name="Text Box 31"/>
              <p:cNvSpPr txBox="1">
                <a:spLocks noChangeArrowheads="1"/>
              </p:cNvSpPr>
              <p:nvPr/>
            </p:nvSpPr>
            <p:spPr bwMode="auto">
              <a:xfrm>
                <a:off x="2925" y="2704"/>
                <a:ext cx="8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800" b="1"/>
                  <a:t>Server EXE</a:t>
                </a:r>
                <a:endParaRPr lang="ru-RU" sz="1800" b="1"/>
              </a:p>
            </p:txBody>
          </p:sp>
        </p:grpSp>
        <p:sp>
          <p:nvSpPr>
            <p:cNvPr id="51218" name="Line 32"/>
            <p:cNvSpPr>
              <a:spLocks noChangeShapeType="1"/>
            </p:cNvSpPr>
            <p:nvPr/>
          </p:nvSpPr>
          <p:spPr bwMode="auto">
            <a:xfrm>
              <a:off x="2290" y="2069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219" name="Text Box 33"/>
            <p:cNvSpPr txBox="1">
              <a:spLocks noChangeArrowheads="1"/>
            </p:cNvSpPr>
            <p:nvPr/>
          </p:nvSpPr>
          <p:spPr bwMode="auto">
            <a:xfrm>
              <a:off x="2472" y="1797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/>
                <a:t>RPC</a:t>
              </a:r>
              <a:endParaRPr lang="ru-RU" sz="1800" b="1"/>
            </a:p>
          </p:txBody>
        </p:sp>
      </p:grpSp>
      <p:sp>
        <p:nvSpPr>
          <p:cNvPr id="51204" name="Text Box 34"/>
          <p:cNvSpPr txBox="1">
            <a:spLocks noChangeArrowheads="1"/>
          </p:cNvSpPr>
          <p:nvPr/>
        </p:nvSpPr>
        <p:spPr bwMode="auto">
          <a:xfrm>
            <a:off x="468313" y="5157788"/>
            <a:ext cx="886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RPC – </a:t>
            </a:r>
            <a:r>
              <a:rPr lang="uk-UA" sz="1800" b="1"/>
              <a:t>віддалений виклик процедур – протокол зв</a:t>
            </a:r>
            <a:r>
              <a:rPr lang="en-US" sz="1800" b="1"/>
              <a:t>’</a:t>
            </a:r>
            <a:r>
              <a:rPr lang="uk-UA" sz="1800" b="1"/>
              <a:t>язку, що використовується </a:t>
            </a:r>
            <a:r>
              <a:rPr lang="ru-RU" sz="1800" b="1"/>
              <a:t>під час виконання програми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360362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smtClean="0">
                <a:solidFill>
                  <a:schemeClr val="bg1"/>
                </a:solidFill>
              </a:rPr>
              <a:t>Синхронна взаємодія</a:t>
            </a:r>
            <a:endParaRPr lang="ru-RU" sz="2800" i="0" smtClean="0">
              <a:solidFill>
                <a:schemeClr val="bg1"/>
              </a:solidFill>
            </a:endParaRPr>
          </a:p>
        </p:txBody>
      </p:sp>
      <p:pic>
        <p:nvPicPr>
          <p:cNvPr id="52227" name="Picture 4" descr="Синхронное взаимодейств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36713"/>
            <a:ext cx="72009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58800" y="188913"/>
            <a:ext cx="8585200" cy="503237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Спосіб реалізації синхронної взаємодії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39750" y="1662113"/>
            <a:ext cx="80645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just"/>
            <a:r>
              <a:rPr lang="uk-UA" sz="2400" b="1"/>
              <a:t>Спосіб реалізації синхронної взаємодії</a:t>
            </a:r>
            <a:r>
              <a:rPr lang="ru-RU" sz="2400" b="1"/>
              <a:t>:</a:t>
            </a:r>
          </a:p>
          <a:p>
            <a:pPr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400" b="1"/>
              <a:t> віддалений виклик процедур </a:t>
            </a:r>
            <a:r>
              <a:rPr lang="uk-UA" sz="2400"/>
              <a:t>(Remote Procedure Call, RPC </a:t>
            </a:r>
          </a:p>
          <a:p>
            <a:pPr algn="just"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400" b="1"/>
              <a:t>віддалений виклик методів</a:t>
            </a:r>
            <a:r>
              <a:rPr lang="uk-UA" sz="2400"/>
              <a:t> (Remote Method Invocation, RMI). </a:t>
            </a:r>
          </a:p>
          <a:p>
            <a:pPr algn="just"/>
            <a:endParaRPr lang="uk-UA" sz="2400" i="1"/>
          </a:p>
          <a:p>
            <a:pPr algn="just"/>
            <a:r>
              <a:rPr lang="uk-UA" sz="2400" i="1"/>
              <a:t>Віддалений виклик процедур визначає </a:t>
            </a:r>
            <a:r>
              <a:rPr lang="uk-UA" sz="2400" i="1">
                <a:solidFill>
                  <a:srgbClr val="000099"/>
                </a:solidFill>
              </a:rPr>
              <a:t>спосіб організації взаємодії</a:t>
            </a:r>
            <a:r>
              <a:rPr lang="uk-UA" sz="2400" i="1"/>
              <a:t> між компонентами та </a:t>
            </a:r>
            <a:r>
              <a:rPr lang="uk-UA" sz="2400" i="1">
                <a:solidFill>
                  <a:srgbClr val="000099"/>
                </a:solidFill>
              </a:rPr>
              <a:t>методику</a:t>
            </a:r>
            <a:r>
              <a:rPr lang="uk-UA" sz="2400" i="1"/>
              <a:t> розробки цих компонентів</a:t>
            </a:r>
            <a:r>
              <a:rPr lang="uk-UA" sz="2400"/>
              <a:t>.</a:t>
            </a:r>
            <a:endParaRPr lang="en-US" sz="24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468313" y="1700213"/>
            <a:ext cx="81359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2000" dirty="0"/>
              <a:t>4. </a:t>
            </a:r>
            <a:r>
              <a:rPr lang="ru-RU" altLang="ko-KR" sz="2000" dirty="0" err="1"/>
              <a:t>Компонентне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програмування</a:t>
            </a:r>
            <a:r>
              <a:rPr lang="ru-RU" altLang="ko-KR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свою </a:t>
            </a:r>
            <a:r>
              <a:rPr lang="ru-RU" sz="2000" dirty="0" err="1"/>
              <a:t>концептуальну</a:t>
            </a:r>
            <a:r>
              <a:rPr lang="ru-RU" sz="2000" dirty="0"/>
              <a:t> базу, </a:t>
            </a:r>
            <a:r>
              <a:rPr lang="ru-RU" sz="2000" dirty="0" err="1"/>
              <a:t>теоретичне</a:t>
            </a:r>
            <a:r>
              <a:rPr lang="ru-RU" sz="2000" dirty="0"/>
              <a:t> </a:t>
            </a:r>
            <a:r>
              <a:rPr lang="ru-RU" sz="2000" dirty="0" err="1"/>
              <a:t>обгрунтування</a:t>
            </a:r>
            <a:r>
              <a:rPr lang="ru-RU" sz="2000" dirty="0"/>
              <a:t> моделей і </a:t>
            </a:r>
            <a:r>
              <a:rPr lang="ru-RU" sz="2000" dirty="0" err="1"/>
              <a:t>методів</a:t>
            </a:r>
            <a:r>
              <a:rPr lang="ru-RU" sz="2000" dirty="0"/>
              <a:t>, </a:t>
            </a:r>
            <a:r>
              <a:rPr lang="ru-RU" sz="2000" dirty="0" err="1"/>
              <a:t>відповідні</a:t>
            </a:r>
            <a:r>
              <a:rPr lang="ru-RU" sz="2000" dirty="0"/>
              <a:t> </a:t>
            </a:r>
            <a:r>
              <a:rPr lang="ru-RU" sz="2000" dirty="0" err="1"/>
              <a:t>методології</a:t>
            </a:r>
            <a:r>
              <a:rPr lang="ru-RU" sz="2000" dirty="0"/>
              <a:t> і </a:t>
            </a:r>
            <a:r>
              <a:rPr lang="ru-RU" sz="2000" dirty="0" err="1"/>
              <a:t>інструментальні</a:t>
            </a:r>
            <a:r>
              <a:rPr lang="ru-RU" sz="2000" dirty="0"/>
              <a:t> </a:t>
            </a:r>
            <a:r>
              <a:rPr lang="ru-RU" sz="2000" dirty="0" err="1"/>
              <a:t>засоби</a:t>
            </a:r>
            <a:r>
              <a:rPr lang="ru-RU" sz="2000" dirty="0"/>
              <a:t>. </a:t>
            </a:r>
            <a:endParaRPr lang="ru-RU" altLang="ko-KR" sz="2000" dirty="0"/>
          </a:p>
          <a:p>
            <a:r>
              <a:rPr lang="ru-RU" altLang="ko-KR" sz="2000" dirty="0"/>
              <a:t>5. </a:t>
            </a:r>
            <a:r>
              <a:rPr lang="ru-RU" altLang="ko-KR" sz="2000" dirty="0" err="1"/>
              <a:t>Компонентне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програмування</a:t>
            </a:r>
            <a:r>
              <a:rPr lang="ru-RU" altLang="ko-KR" sz="2000" dirty="0"/>
              <a:t> - один з </a:t>
            </a:r>
            <a:r>
              <a:rPr lang="ru-RU" altLang="ko-KR" sz="2000" dirty="0" err="1"/>
              <a:t>підходів</a:t>
            </a:r>
            <a:r>
              <a:rPr lang="ru-RU" altLang="ko-KR" sz="2000" dirty="0"/>
              <a:t> до </a:t>
            </a:r>
            <a:r>
              <a:rPr lang="ru-RU" altLang="ko-KR" sz="2000" dirty="0" err="1"/>
              <a:t>створення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програмних</a:t>
            </a:r>
            <a:r>
              <a:rPr lang="ru-RU" altLang="ko-KR" sz="2000" dirty="0"/>
              <a:t> систем, і тому </a:t>
            </a:r>
            <a:r>
              <a:rPr lang="ru-RU" altLang="ko-KR" sz="2000" dirty="0" err="1"/>
              <a:t>воно</a:t>
            </a:r>
            <a:r>
              <a:rPr lang="ru-RU" altLang="ko-KR" sz="2000" dirty="0"/>
              <a:t> </a:t>
            </a:r>
            <a:r>
              <a:rPr lang="ru-RU" altLang="ko-KR" sz="2000" dirty="0" err="1"/>
              <a:t>характеризується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концептуальними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поняттями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програмної</a:t>
            </a:r>
            <a:r>
              <a:rPr lang="ru-RU" altLang="ko-KR" sz="2000" dirty="0"/>
              <a:t> </a:t>
            </a:r>
            <a:r>
              <a:rPr lang="ru-RU" altLang="ko-KR" sz="2000" dirty="0" err="1"/>
              <a:t>інженерії</a:t>
            </a:r>
            <a:r>
              <a:rPr lang="ru-RU" altLang="ko-KR" sz="2000" dirty="0"/>
              <a:t>, </a:t>
            </a:r>
            <a:r>
              <a:rPr lang="ru-RU" altLang="ko-KR" sz="2000" dirty="0" err="1"/>
              <a:t>властивими</a:t>
            </a:r>
            <a:r>
              <a:rPr lang="ru-RU" altLang="ko-KR" sz="2000" dirty="0"/>
              <a:t> </a:t>
            </a:r>
            <a:r>
              <a:rPr lang="ru-RU" altLang="ko-KR" sz="2000" dirty="0" err="1"/>
              <a:t>іншим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програмним</a:t>
            </a:r>
            <a:r>
              <a:rPr lang="ru-RU" altLang="ko-KR" sz="2000" dirty="0"/>
              <a:t> </a:t>
            </a:r>
            <a:r>
              <a:rPr lang="ru-RU" altLang="ko-KR" sz="2000" dirty="0" err="1"/>
              <a:t>підходам</a:t>
            </a:r>
            <a:r>
              <a:rPr lang="ru-RU" altLang="ko-KR" sz="2000" dirty="0"/>
              <a:t>: </a:t>
            </a:r>
          </a:p>
          <a:p>
            <a:pPr lvl="1">
              <a:buFont typeface="Wingdings" pitchFamily="2" charset="2"/>
              <a:buChar char="Ш"/>
            </a:pPr>
            <a:r>
              <a:rPr lang="ru-RU" altLang="ko-KR" sz="2000" dirty="0">
                <a:solidFill>
                  <a:srgbClr val="000099"/>
                </a:solidFill>
              </a:rPr>
              <a:t>для </a:t>
            </a:r>
            <a:r>
              <a:rPr lang="ru-RU" altLang="ko-KR" sz="2000" dirty="0" err="1">
                <a:solidFill>
                  <a:srgbClr val="000099"/>
                </a:solidFill>
              </a:rPr>
              <a:t>нього</a:t>
            </a:r>
            <a:r>
              <a:rPr lang="ru-RU" altLang="ko-KR" sz="2000" dirty="0">
                <a:solidFill>
                  <a:srgbClr val="000099"/>
                </a:solidFill>
              </a:rPr>
              <a:t> є </a:t>
            </a:r>
            <a:r>
              <a:rPr lang="ru-RU" altLang="ko-KR" sz="2000" dirty="0" err="1">
                <a:solidFill>
                  <a:srgbClr val="000099"/>
                </a:solidFill>
              </a:rPr>
              <a:t>свій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життєвий</a:t>
            </a:r>
            <a:r>
              <a:rPr lang="ru-RU" altLang="ko-KR" sz="2000" dirty="0">
                <a:solidFill>
                  <a:srgbClr val="000099"/>
                </a:solidFill>
              </a:rPr>
              <a:t> цикл з </a:t>
            </a:r>
            <a:r>
              <a:rPr lang="ru-RU" altLang="ko-KR" sz="2000" dirty="0" err="1">
                <a:solidFill>
                  <a:srgbClr val="000099"/>
                </a:solidFill>
              </a:rPr>
              <a:t>особливостями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проектування</a:t>
            </a:r>
            <a:r>
              <a:rPr lang="ru-RU" altLang="ko-KR" sz="2000" dirty="0">
                <a:solidFill>
                  <a:srgbClr val="000099"/>
                </a:solidFill>
              </a:rPr>
              <a:t> на </a:t>
            </a:r>
            <a:r>
              <a:rPr lang="ru-RU" altLang="ko-KR" sz="2000" dirty="0" err="1">
                <a:solidFill>
                  <a:srgbClr val="000099"/>
                </a:solidFill>
              </a:rPr>
              <a:t>окремих</a:t>
            </a:r>
            <a:r>
              <a:rPr lang="ru-RU" altLang="ko-KR" sz="2000" dirty="0">
                <a:solidFill>
                  <a:srgbClr val="000099"/>
                </a:solidFill>
              </a:rPr>
              <a:t> фазах і </a:t>
            </a:r>
            <a:r>
              <a:rPr lang="ru-RU" altLang="ko-KR" sz="2000" dirty="0" err="1">
                <a:solidFill>
                  <a:srgbClr val="000099"/>
                </a:solidFill>
              </a:rPr>
              <a:t>етапах</a:t>
            </a:r>
            <a:endParaRPr lang="ru-RU" altLang="ko-KR" sz="2000" dirty="0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Char char="Ш"/>
            </a:pPr>
            <a:r>
              <a:rPr lang="ru-RU" altLang="ko-KR" sz="2000" dirty="0" err="1">
                <a:solidFill>
                  <a:srgbClr val="000099"/>
                </a:solidFill>
              </a:rPr>
              <a:t>методологія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тестування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окремих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компонентів</a:t>
            </a:r>
            <a:r>
              <a:rPr lang="ru-RU" altLang="ko-KR" sz="2000" dirty="0">
                <a:solidFill>
                  <a:srgbClr val="000099"/>
                </a:solidFill>
              </a:rPr>
              <a:t> і </a:t>
            </a:r>
            <a:r>
              <a:rPr lang="ru-RU" altLang="ko-KR" sz="2000" dirty="0" err="1">
                <a:solidFill>
                  <a:srgbClr val="000099"/>
                </a:solidFill>
              </a:rPr>
              <a:t>компонентних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конфігурацій</a:t>
            </a:r>
            <a:r>
              <a:rPr lang="ru-RU" altLang="ko-KR" sz="2000" dirty="0">
                <a:solidFill>
                  <a:srgbClr val="000099"/>
                </a:solidFill>
              </a:rPr>
              <a:t>, </a:t>
            </a:r>
          </a:p>
          <a:p>
            <a:pPr lvl="1">
              <a:buFont typeface="Wingdings" pitchFamily="2" charset="2"/>
              <a:buChar char="Ш"/>
            </a:pPr>
            <a:r>
              <a:rPr lang="ru-RU" altLang="ko-KR" sz="2000" dirty="0" err="1">
                <a:solidFill>
                  <a:srgbClr val="000099"/>
                </a:solidFill>
              </a:rPr>
              <a:t>методи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забезпечення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якості</a:t>
            </a:r>
            <a:r>
              <a:rPr lang="ru-RU" altLang="ko-KR" sz="2000" dirty="0">
                <a:solidFill>
                  <a:srgbClr val="000099"/>
                </a:solidFill>
              </a:rPr>
              <a:t> і </a:t>
            </a:r>
            <a:r>
              <a:rPr lang="ru-RU" altLang="ko-KR" sz="2000" dirty="0" err="1">
                <a:solidFill>
                  <a:srgbClr val="000099"/>
                </a:solidFill>
              </a:rPr>
              <a:t>підвищення</a:t>
            </a:r>
            <a:r>
              <a:rPr lang="ru-RU" altLang="ko-KR" sz="2000" dirty="0">
                <a:solidFill>
                  <a:srgbClr val="000099"/>
                </a:solidFill>
              </a:rPr>
              <a:t> </a:t>
            </a:r>
            <a:r>
              <a:rPr lang="ru-RU" altLang="ko-KR" sz="2000" dirty="0" err="1">
                <a:solidFill>
                  <a:srgbClr val="000099"/>
                </a:solidFill>
              </a:rPr>
              <a:t>надійності</a:t>
            </a:r>
            <a:r>
              <a:rPr lang="ru-RU" altLang="ko-KR" sz="2000" dirty="0">
                <a:solidFill>
                  <a:srgbClr val="000099"/>
                </a:solidFill>
              </a:rPr>
              <a:t> та </a:t>
            </a:r>
            <a:r>
              <a:rPr lang="ru-RU" altLang="ko-KR" sz="2000" dirty="0" err="1">
                <a:solidFill>
                  <a:srgbClr val="000099"/>
                </a:solidFill>
              </a:rPr>
              <a:t>ін</a:t>
            </a:r>
            <a:r>
              <a:rPr lang="ru-RU" altLang="ko-KR" sz="2000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42317" y="0"/>
            <a:ext cx="858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ru-RU" b="1" dirty="0" err="1"/>
              <a:t>онцепції</a:t>
            </a:r>
            <a:r>
              <a:rPr lang="ru-RU" b="1" dirty="0"/>
              <a:t> компонентного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250825" y="1341438"/>
            <a:ext cx="8066088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just"/>
            <a:r>
              <a:rPr lang="uk-UA" sz="2400"/>
              <a:t>1. Визначається </a:t>
            </a:r>
            <a:r>
              <a:rPr lang="uk-UA" sz="2400" i="1">
                <a:solidFill>
                  <a:srgbClr val="000099"/>
                </a:solidFill>
              </a:rPr>
              <a:t>інтерфейс процедур</a:t>
            </a:r>
            <a:r>
              <a:rPr lang="uk-UA" sz="2400"/>
              <a:t>, які будуть використатися для віддаленого виклику, за допомогою </a:t>
            </a:r>
            <a:r>
              <a:rPr lang="uk-UA" sz="2400" i="1">
                <a:solidFill>
                  <a:srgbClr val="000099"/>
                </a:solidFill>
              </a:rPr>
              <a:t>мови віддалених інтерфейсів</a:t>
            </a:r>
            <a:r>
              <a:rPr lang="uk-UA" sz="2400"/>
              <a:t> (Interface Definition Language, IDL), </a:t>
            </a:r>
          </a:p>
          <a:p>
            <a:pPr algn="just"/>
            <a:r>
              <a:rPr lang="uk-UA" sz="2400"/>
              <a:t>2. Визначення процедури для віддалених викликів компілюється компілятором IDL в </a:t>
            </a:r>
            <a:r>
              <a:rPr lang="uk-UA" sz="2400">
                <a:solidFill>
                  <a:srgbClr val="000099"/>
                </a:solidFill>
              </a:rPr>
              <a:t>опис цієї процедури</a:t>
            </a:r>
            <a:r>
              <a:rPr lang="uk-UA" sz="2400"/>
              <a:t> на мовах програмування, на яких будуть розроблятися клієнт і сервер (наприклад, заголовні файли на C/C++), і два додаткових компоненти - </a:t>
            </a:r>
            <a:r>
              <a:rPr lang="uk-UA" sz="2400" i="1">
                <a:solidFill>
                  <a:srgbClr val="000099"/>
                </a:solidFill>
              </a:rPr>
              <a:t>клієнтську</a:t>
            </a:r>
            <a:r>
              <a:rPr lang="uk-UA" sz="2400">
                <a:solidFill>
                  <a:srgbClr val="000099"/>
                </a:solidFill>
              </a:rPr>
              <a:t> й </a:t>
            </a:r>
            <a:r>
              <a:rPr lang="uk-UA" sz="2400" i="1">
                <a:solidFill>
                  <a:srgbClr val="000099"/>
                </a:solidFill>
              </a:rPr>
              <a:t>серверну заглушки</a:t>
            </a:r>
            <a:r>
              <a:rPr lang="uk-UA" sz="2400"/>
              <a:t> (client stub й server stub).</a:t>
            </a:r>
          </a:p>
        </p:txBody>
      </p:sp>
      <p:sp>
        <p:nvSpPr>
          <p:cNvPr id="54275" name="Title 1"/>
          <p:cNvSpPr>
            <a:spLocks/>
          </p:cNvSpPr>
          <p:nvPr/>
        </p:nvSpPr>
        <p:spPr bwMode="auto">
          <a:xfrm>
            <a:off x="558800" y="188913"/>
            <a:ext cx="8585200" cy="503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b="1">
                <a:solidFill>
                  <a:schemeClr val="bg1"/>
                </a:solidFill>
              </a:rPr>
              <a:t>Спосіб реалізації синхронної взаємодії</a:t>
            </a:r>
            <a:endParaRPr lang="ru-RU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 descr="Схема разработки компонентов, взаимодействующих с помощью R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245475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itle 1"/>
          <p:cNvSpPr>
            <a:spLocks/>
          </p:cNvSpPr>
          <p:nvPr/>
        </p:nvSpPr>
        <p:spPr bwMode="auto">
          <a:xfrm>
            <a:off x="558800" y="188913"/>
            <a:ext cx="8585200" cy="503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b="1">
                <a:solidFill>
                  <a:schemeClr val="bg1"/>
                </a:solidFill>
              </a:rPr>
              <a:t>Спосіб реалізації синхронної взаємодії</a:t>
            </a:r>
            <a:endParaRPr lang="ru-RU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1691680" y="12215"/>
            <a:ext cx="5705475" cy="4318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dirty="0" smtClean="0">
                <a:solidFill>
                  <a:schemeClr val="bg1"/>
                </a:solidFill>
              </a:rPr>
              <a:t>Клієнтська заглушка</a:t>
            </a:r>
            <a:endParaRPr lang="ru-RU" sz="3200" i="0" dirty="0" smtClean="0">
              <a:solidFill>
                <a:schemeClr val="bg1"/>
              </a:solidFill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611188" y="1878013"/>
            <a:ext cx="8064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587375" algn="l"/>
              </a:tabLst>
            </a:pPr>
            <a:r>
              <a:rPr lang="uk-UA" sz="2400" i="1"/>
              <a:t>Клієнтська заглушка</a:t>
            </a:r>
            <a:r>
              <a:rPr lang="uk-UA" sz="2400"/>
              <a:t> являє собою </a:t>
            </a:r>
            <a:r>
              <a:rPr lang="uk-UA" sz="2400">
                <a:solidFill>
                  <a:srgbClr val="000099"/>
                </a:solidFill>
              </a:rPr>
              <a:t>компонент</a:t>
            </a:r>
            <a:r>
              <a:rPr lang="uk-UA" sz="2400"/>
              <a:t>, розташований на тій машині, де перебуває компонент-клієнт.</a:t>
            </a:r>
          </a:p>
          <a:p>
            <a:pPr algn="just">
              <a:tabLst>
                <a:tab pos="587375" algn="l"/>
              </a:tabLst>
            </a:pPr>
            <a:r>
              <a:rPr lang="uk-UA" sz="2400"/>
              <a:t>Віддалений виклик процедури реалізується клієнтом як звичайний локальний виклик певної функції в клієнтській заглушці.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585200" cy="69215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Дії клієнтської заглушки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0" y="1125538"/>
            <a:ext cx="9144000" cy="545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587375" algn="l"/>
              </a:tabLst>
            </a:pPr>
            <a:r>
              <a:rPr lang="uk-UA" sz="2200"/>
              <a:t>1. Визначається фізичне місцезнаходження сервера в програмній системі, для якого призначений даний виклик. Цей крок називається </a:t>
            </a:r>
            <a:r>
              <a:rPr lang="uk-UA" sz="2200" i="1">
                <a:solidFill>
                  <a:srgbClr val="000099"/>
                </a:solidFill>
              </a:rPr>
              <a:t>прив'язкою</a:t>
            </a:r>
            <a:r>
              <a:rPr lang="uk-UA" sz="2200">
                <a:solidFill>
                  <a:srgbClr val="000099"/>
                </a:solidFill>
              </a:rPr>
              <a:t> (binding) до сервера</a:t>
            </a:r>
            <a:r>
              <a:rPr lang="uk-UA" sz="2200"/>
              <a:t>. </a:t>
            </a:r>
            <a:r>
              <a:rPr lang="uk-UA" sz="2200">
                <a:solidFill>
                  <a:srgbClr val="CC3300"/>
                </a:solidFill>
              </a:rPr>
              <a:t>Його результатом є адреса машини, на яку потрібно передати виклик. </a:t>
            </a:r>
            <a:endParaRPr lang="en-US" sz="2200">
              <a:solidFill>
                <a:srgbClr val="CC3300"/>
              </a:solidFill>
            </a:endParaRPr>
          </a:p>
          <a:p>
            <a:pPr algn="just">
              <a:tabLst>
                <a:tab pos="587375" algn="l"/>
              </a:tabLst>
            </a:pPr>
            <a:r>
              <a:rPr lang="uk-UA" sz="2200"/>
              <a:t>2. Виклик процедури та її аргументів упаковується в повідомлення в деякому форматі, зрозумілому серверній заглушці (див. далі). Цей крок називається </a:t>
            </a:r>
            <a:r>
              <a:rPr lang="uk-UA" sz="2200" i="1">
                <a:solidFill>
                  <a:srgbClr val="000099"/>
                </a:solidFill>
              </a:rPr>
              <a:t>маршалінгом</a:t>
            </a:r>
            <a:r>
              <a:rPr lang="uk-UA" sz="2200">
                <a:solidFill>
                  <a:srgbClr val="000099"/>
                </a:solidFill>
              </a:rPr>
              <a:t> (marshaling</a:t>
            </a:r>
            <a:r>
              <a:rPr lang="uk-UA" sz="2200"/>
              <a:t>). </a:t>
            </a:r>
            <a:endParaRPr lang="en-US" sz="2200"/>
          </a:p>
          <a:p>
            <a:pPr algn="just">
              <a:tabLst>
                <a:tab pos="587375" algn="l"/>
              </a:tabLst>
            </a:pPr>
            <a:r>
              <a:rPr lang="uk-UA" sz="2200"/>
              <a:t>3. Отримане повідомлення перетворюється в потік байтів (</a:t>
            </a:r>
            <a:r>
              <a:rPr lang="uk-UA" sz="2200" i="1">
                <a:solidFill>
                  <a:srgbClr val="000099"/>
                </a:solidFill>
              </a:rPr>
              <a:t>серіалізація</a:t>
            </a:r>
            <a:r>
              <a:rPr lang="uk-UA" sz="2200">
                <a:solidFill>
                  <a:srgbClr val="000099"/>
                </a:solidFill>
              </a:rPr>
              <a:t>, serialization)</a:t>
            </a:r>
            <a:r>
              <a:rPr lang="uk-UA" sz="2200"/>
              <a:t> і відсилається за допомогою якого-небудь протоколу, транспортного або більше високого рівня, на машину, на якій розміщений серверний компонент. </a:t>
            </a:r>
            <a:endParaRPr lang="en-US" sz="2200"/>
          </a:p>
          <a:p>
            <a:pPr algn="just">
              <a:tabLst>
                <a:tab pos="587375" algn="l"/>
              </a:tabLst>
            </a:pPr>
            <a:r>
              <a:rPr lang="uk-UA" sz="2200"/>
              <a:t>4. Після одержання від сервера відповіді, вона розпаковується з мережного повідомлення й повертається клієнтові як результат роботи процедури.</a:t>
            </a:r>
            <a:endParaRPr lang="en-US" sz="2200"/>
          </a:p>
          <a:p>
            <a:pPr algn="just">
              <a:tabLst>
                <a:tab pos="587375" algn="l"/>
              </a:tabLst>
            </a:pPr>
            <a:r>
              <a:rPr lang="uk-UA" sz="2200">
                <a:solidFill>
                  <a:srgbClr val="000099"/>
                </a:solidFill>
              </a:rPr>
              <a:t>У результаті для клієнта віддалений виклик процедури виглядає як звертання до звичайної функції.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503237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Дії серверної заглушки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79512" y="1268760"/>
            <a:ext cx="8569325" cy="449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587375" algn="l"/>
              </a:tabLst>
            </a:pPr>
            <a:r>
              <a:rPr lang="uk-UA" sz="2200" i="1" dirty="0"/>
              <a:t>Серверна заглушка</a:t>
            </a:r>
            <a:r>
              <a:rPr lang="uk-UA" sz="2200" dirty="0"/>
              <a:t> розташовується на тій самій машині, де перебуває компонент-сервер. </a:t>
            </a:r>
          </a:p>
          <a:p>
            <a:pPr algn="just">
              <a:tabLst>
                <a:tab pos="587375" algn="l"/>
              </a:tabLst>
            </a:pPr>
            <a:r>
              <a:rPr lang="uk-UA" sz="2200" dirty="0"/>
              <a:t>Вона виконує операції, зворотні до дій клієнтської заглушки:</a:t>
            </a:r>
            <a:endParaRPr lang="en-US" sz="2200" dirty="0"/>
          </a:p>
          <a:p>
            <a:pPr lvl="1" algn="just">
              <a:tabLst>
                <a:tab pos="587375" algn="l"/>
              </a:tabLst>
            </a:pPr>
            <a:r>
              <a:rPr lang="uk-UA" sz="2200" dirty="0"/>
              <a:t>1. приймає повідомлення, що містить аргументи виклику, </a:t>
            </a:r>
            <a:endParaRPr lang="en-US" sz="2200" dirty="0"/>
          </a:p>
          <a:p>
            <a:pPr lvl="1" algn="just">
              <a:tabLst>
                <a:tab pos="587375" algn="l"/>
              </a:tabLst>
            </a:pPr>
            <a:r>
              <a:rPr lang="uk-UA" sz="2200" dirty="0"/>
              <a:t>2. розпаковує ці аргументи за допомогою </a:t>
            </a:r>
            <a:r>
              <a:rPr lang="uk-UA" sz="2200" dirty="0" err="1"/>
              <a:t>десеріалізації</a:t>
            </a:r>
            <a:r>
              <a:rPr lang="uk-UA" sz="2200" dirty="0"/>
              <a:t> (</a:t>
            </a:r>
            <a:r>
              <a:rPr lang="uk-UA" sz="2200" dirty="0" err="1">
                <a:solidFill>
                  <a:srgbClr val="000099"/>
                </a:solidFill>
              </a:rPr>
              <a:t>deserialization</a:t>
            </a:r>
            <a:r>
              <a:rPr lang="uk-UA" sz="2200" dirty="0">
                <a:solidFill>
                  <a:srgbClr val="000099"/>
                </a:solidFill>
              </a:rPr>
              <a:t>)</a:t>
            </a:r>
            <a:r>
              <a:rPr lang="uk-UA" sz="2200" dirty="0"/>
              <a:t> і </a:t>
            </a:r>
            <a:r>
              <a:rPr lang="uk-UA" sz="2200" dirty="0" err="1"/>
              <a:t>демаршалінга</a:t>
            </a:r>
            <a:r>
              <a:rPr lang="uk-UA" sz="2200" dirty="0"/>
              <a:t> (</a:t>
            </a:r>
            <a:r>
              <a:rPr lang="uk-UA" sz="2200" dirty="0" err="1">
                <a:solidFill>
                  <a:srgbClr val="000099"/>
                </a:solidFill>
              </a:rPr>
              <a:t>unmarshaling</a:t>
            </a:r>
            <a:r>
              <a:rPr lang="uk-UA" sz="2200" dirty="0"/>
              <a:t>), </a:t>
            </a:r>
            <a:endParaRPr lang="en-US" sz="2200" dirty="0"/>
          </a:p>
          <a:p>
            <a:pPr lvl="1" algn="just">
              <a:tabLst>
                <a:tab pos="587375" algn="l"/>
              </a:tabLst>
            </a:pPr>
            <a:r>
              <a:rPr lang="uk-UA" sz="2200" dirty="0"/>
              <a:t>3. локально викликає відповідну функцію серверного компонента, </a:t>
            </a:r>
            <a:endParaRPr lang="en-US" sz="2200" dirty="0"/>
          </a:p>
          <a:p>
            <a:pPr lvl="1" algn="just">
              <a:tabLst>
                <a:tab pos="587375" algn="l"/>
              </a:tabLst>
            </a:pPr>
            <a:r>
              <a:rPr lang="uk-UA" sz="2200" dirty="0"/>
              <a:t>4. одержує результат функції, упаковує його й посилає по мережі на клієнтську машину.</a:t>
            </a:r>
            <a:endParaRPr lang="en-US" sz="2200" dirty="0"/>
          </a:p>
          <a:p>
            <a:pPr algn="just">
              <a:tabLst>
                <a:tab pos="587375" algn="l"/>
              </a:tabLst>
            </a:pPr>
            <a:r>
              <a:rPr lang="uk-UA" sz="2200" dirty="0"/>
              <a:t>У такий спосіб забезпечується відсутність видимих серверу розходжень між віддаленим викликом деякої його функції та її ж локальним викликом.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4318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Взаємодія клієнта та сервера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pic>
        <p:nvPicPr>
          <p:cNvPr id="59395" name="Picture 4" descr="Схема реализации удаленного вызова процеду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827584" y="-14560"/>
            <a:ext cx="8153400" cy="71913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hangingPunct="1"/>
            <a:r>
              <a:rPr lang="uk-UA" sz="2800" i="0" smtClean="0">
                <a:solidFill>
                  <a:schemeClr val="bg1"/>
                </a:solidFill>
              </a:rPr>
              <a:t>Взаємодія клієнта та сервера при віддаленому виклику процедур </a:t>
            </a:r>
            <a:r>
              <a:rPr lang="en-US" sz="2800" i="0" smtClean="0">
                <a:solidFill>
                  <a:schemeClr val="bg1"/>
                </a:solidFill>
              </a:rPr>
              <a:t>RP</a:t>
            </a:r>
            <a:r>
              <a:rPr lang="uk-UA" sz="2800" i="0" smtClean="0">
                <a:solidFill>
                  <a:schemeClr val="bg1"/>
                </a:solidFill>
              </a:rPr>
              <a:t>С</a:t>
            </a:r>
            <a:endParaRPr lang="ru-RU" sz="2800" i="0" smtClean="0">
              <a:solidFill>
                <a:schemeClr val="bg1"/>
              </a:solidFill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0" y="1196975"/>
            <a:ext cx="9144000" cy="545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587375" algn="l"/>
              </a:tabLst>
            </a:pPr>
            <a:r>
              <a:rPr lang="uk-UA" sz="2200"/>
              <a:t>  Звернення клієнта оформляється так само, як виклик локальної функції й обробляється клієнтською заглушкою. 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587375" algn="l"/>
              </a:tabLst>
            </a:pPr>
            <a:r>
              <a:rPr lang="uk-UA" sz="2200"/>
              <a:t>  Клієнтська заглушка: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визначає адресу машини, на якій перебуває сервер,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упаковує дані виклику в повідомлення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відправляє його на серверну машину.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587375" algn="l"/>
              </a:tabLst>
            </a:pPr>
            <a:r>
              <a:rPr lang="uk-UA" sz="2200"/>
              <a:t>  На серверній машині серверна заглушка, одержавши повідомлення: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розпаковує повідомлення,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отримує аргументи виклику,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звертається до сервера з таким викликом локально,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чекає від сервера результату,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упаковує результат у повідомлення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200"/>
              <a:t> відправляє повідомлення назад на клієнтську машину. </a:t>
            </a:r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587375" algn="l"/>
              </a:tabLst>
            </a:pPr>
            <a:r>
              <a:rPr lang="uk-UA" sz="2200"/>
              <a:t>  Одержавши відповідне повідомлення, клієнтська заглушка розпаковує його й передає отриману відповідь клієнтові</a:t>
            </a:r>
            <a:r>
              <a:rPr lang="en-US" sz="220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1812" y="-171400"/>
            <a:ext cx="8153400" cy="9906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dirty="0" smtClean="0">
                <a:solidFill>
                  <a:schemeClr val="bg1"/>
                </a:solidFill>
              </a:rPr>
              <a:t>Взаємодія клієнта та сервера при віддаленому виклику методів (</a:t>
            </a:r>
            <a:r>
              <a:rPr lang="en-US" sz="2800" i="0" dirty="0" smtClean="0">
                <a:solidFill>
                  <a:schemeClr val="bg1"/>
                </a:solidFill>
              </a:rPr>
              <a:t>RMI</a:t>
            </a:r>
            <a:r>
              <a:rPr lang="uk-UA" sz="2800" i="0" dirty="0" smtClean="0">
                <a:solidFill>
                  <a:schemeClr val="bg1"/>
                </a:solidFill>
              </a:rPr>
              <a:t>)</a:t>
            </a:r>
            <a:endParaRPr lang="ru-RU" sz="2800" i="0" dirty="0" smtClean="0">
              <a:solidFill>
                <a:schemeClr val="bg1"/>
              </a:solidFill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23850" y="1268413"/>
            <a:ext cx="8569325" cy="5116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628650" algn="l"/>
              </a:tabLst>
            </a:pPr>
            <a:r>
              <a:rPr lang="uk-UA" sz="2200"/>
              <a:t>Відмінності в реалізації </a:t>
            </a:r>
            <a:r>
              <a:rPr lang="en-US" sz="2200"/>
              <a:t>RMI </a:t>
            </a:r>
            <a:r>
              <a:rPr lang="uk-UA" sz="2200"/>
              <a:t>такі: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Один об'єкт-сервер може надавати кілька методів для віддаленого звертання до них. 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Для об'єкту-сервера генеруються клієнтські заглушки, що мають у своєму інтерфейсі всі ці методи. 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Інформація про те, який саме метод викликається, впаковується разом з аргументами виклику й використовується серверною заглушкою для звернення саме до цього методу.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Серверна заглушка в контексті RMI іноді називається </a:t>
            </a:r>
            <a:r>
              <a:rPr lang="uk-UA" sz="2200" i="1">
                <a:solidFill>
                  <a:srgbClr val="000099"/>
                </a:solidFill>
              </a:rPr>
              <a:t>скелетоном</a:t>
            </a:r>
            <a:r>
              <a:rPr lang="uk-UA" sz="2200">
                <a:solidFill>
                  <a:srgbClr val="000099"/>
                </a:solidFill>
              </a:rPr>
              <a:t> (skeleton</a:t>
            </a:r>
            <a:r>
              <a:rPr lang="uk-UA" sz="2200"/>
              <a:t>) або </a:t>
            </a:r>
            <a:r>
              <a:rPr lang="uk-UA" sz="2200" i="1"/>
              <a:t>каркасом</a:t>
            </a:r>
            <a:r>
              <a:rPr lang="uk-UA" sz="2200"/>
              <a:t>.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Як аргументи віддаленого виклику можуть виступати об'єкти. </a:t>
            </a:r>
            <a:endParaRPr lang="en-US" sz="22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200"/>
              <a:t> Передача покажчиків в аргументах віддаленого виклику процедур практично </a:t>
            </a:r>
            <a:r>
              <a:rPr lang="uk-UA" sz="2200">
                <a:solidFill>
                  <a:srgbClr val="000099"/>
                </a:solidFill>
              </a:rPr>
              <a:t>завжди заборонена</a:t>
            </a:r>
            <a:r>
              <a:rPr lang="uk-UA" sz="2200"/>
              <a:t> - покажчики прив'язані до пам'яті даного процесу й не можуть бути передані в інший процес.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711200" y="0"/>
            <a:ext cx="8153400" cy="4318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dirty="0" smtClean="0">
                <a:solidFill>
                  <a:schemeClr val="bg1"/>
                </a:solidFill>
              </a:rPr>
              <a:t>Асинхронна взаємодія</a:t>
            </a:r>
            <a:r>
              <a:rPr lang="ru-RU" sz="2800" i="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1116013" y="1557338"/>
            <a:ext cx="73437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sz="2400"/>
              <a:t>У рамках асинхронної (</a:t>
            </a:r>
            <a:r>
              <a:rPr lang="uk-UA" sz="2400">
                <a:solidFill>
                  <a:srgbClr val="000099"/>
                </a:solidFill>
              </a:rPr>
              <a:t>asynchronous</a:t>
            </a:r>
            <a:r>
              <a:rPr lang="uk-UA" sz="2400"/>
              <a:t>) або такої, що </a:t>
            </a:r>
            <a:r>
              <a:rPr lang="uk-UA" sz="2400" i="1">
                <a:solidFill>
                  <a:srgbClr val="000099"/>
                </a:solidFill>
              </a:rPr>
              <a:t>не блокує</a:t>
            </a:r>
            <a:r>
              <a:rPr lang="uk-UA" sz="2400">
                <a:solidFill>
                  <a:srgbClr val="000099"/>
                </a:solidFill>
              </a:rPr>
              <a:t> (non blocking)</a:t>
            </a:r>
            <a:r>
              <a:rPr lang="uk-UA" sz="2400"/>
              <a:t> взаємодії, клієнт після відправлення запиту серверу може продовжувати роботу, навіть якщо відповідь на запит ще не прийшла.</a:t>
            </a:r>
          </a:p>
          <a:p>
            <a:pPr algn="just"/>
            <a:r>
              <a:rPr lang="uk-UA" sz="2400"/>
              <a:t>Прикладом асинхронної взаємодії є </a:t>
            </a:r>
            <a:r>
              <a:rPr lang="uk-UA" sz="2400" i="1">
                <a:solidFill>
                  <a:srgbClr val="000099"/>
                </a:solidFill>
              </a:rPr>
              <a:t>електронна пошта</a:t>
            </a:r>
            <a:r>
              <a:rPr lang="en-US" sz="2400" b="1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360362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dirty="0" smtClean="0">
                <a:solidFill>
                  <a:schemeClr val="bg1"/>
                </a:solidFill>
              </a:rPr>
              <a:t>Асинхронна взаємодія</a:t>
            </a:r>
            <a:r>
              <a:rPr lang="ru-RU" sz="2800" i="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3491" name="Picture 4" descr="Асинхронное взаимодейств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88201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3850" y="1120775"/>
            <a:ext cx="8497888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/>
              <a:t>Компонентне програмування дозволяє уникнути проблем </a:t>
            </a:r>
            <a:r>
              <a:rPr lang="uk-UA" sz="2000">
                <a:solidFill>
                  <a:srgbClr val="000099"/>
                </a:solidFill>
              </a:rPr>
              <a:t>повторного створення коду.</a:t>
            </a:r>
          </a:p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/>
              <a:t>Компонентне програмування є подальшим розвитком ООП, заснованим на </a:t>
            </a:r>
            <a:r>
              <a:rPr lang="uk-UA" sz="2000">
                <a:solidFill>
                  <a:srgbClr val="000099"/>
                </a:solidFill>
              </a:rPr>
              <a:t>повторному використанні</a:t>
            </a:r>
            <a:r>
              <a:rPr lang="uk-UA" sz="2000"/>
              <a:t> специфікації компонентів і їхніх інтерфейсів, композиції та конфігурації компонентів. </a:t>
            </a:r>
          </a:p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/>
              <a:t>Зв’язки між компонентами містять у собі підтипи й еквівалентність,</a:t>
            </a:r>
          </a:p>
          <a:p>
            <a:pPr>
              <a:buClr>
                <a:srgbClr val="000099"/>
              </a:buClr>
              <a:buFont typeface="Wingdings" pitchFamily="2" charset="2"/>
              <a:buChar char="Ш"/>
            </a:pPr>
            <a:r>
              <a:rPr lang="uk-UA" sz="2000"/>
              <a:t>Об'єктні зв’язки містять у собі класи і суперкласи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3850" y="3573463"/>
            <a:ext cx="8497888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uk-UA" sz="2000">
                <a:solidFill>
                  <a:srgbClr val="000099"/>
                </a:solidFill>
              </a:rPr>
              <a:t>Об'єкти</a:t>
            </a:r>
            <a:r>
              <a:rPr lang="uk-UA" sz="2000"/>
              <a:t> розглядаються на </a:t>
            </a:r>
            <a:r>
              <a:rPr lang="uk-UA" sz="2000">
                <a:solidFill>
                  <a:srgbClr val="000099"/>
                </a:solidFill>
              </a:rPr>
              <a:t>логічному</a:t>
            </a:r>
            <a:r>
              <a:rPr lang="uk-UA" sz="2000"/>
              <a:t> рівні проектування ПЗ, а </a:t>
            </a:r>
            <a:r>
              <a:rPr lang="uk-UA" sz="2000">
                <a:solidFill>
                  <a:srgbClr val="000099"/>
                </a:solidFill>
              </a:rPr>
              <a:t>компоненти</a:t>
            </a:r>
            <a:r>
              <a:rPr lang="uk-UA" sz="2000"/>
              <a:t> – це безпосередня програмна  реалізація об'єктів.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uk-UA" sz="2000"/>
              <a:t>Співвідношення між об'єктами і компонентами неоднозначне.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uk-UA" sz="2000">
                <a:solidFill>
                  <a:srgbClr val="000099"/>
                </a:solidFill>
              </a:rPr>
              <a:t>Один компонент</a:t>
            </a:r>
            <a:r>
              <a:rPr lang="uk-UA" sz="2000"/>
              <a:t> може бути реалізацією </a:t>
            </a:r>
            <a:r>
              <a:rPr lang="uk-UA" sz="2000">
                <a:solidFill>
                  <a:srgbClr val="000099"/>
                </a:solidFill>
              </a:rPr>
              <a:t>декількох об'єктів</a:t>
            </a:r>
            <a:r>
              <a:rPr lang="uk-UA" sz="2000"/>
              <a:t> або навіть деякої частини системи, отриманої при  проектуванні.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uk-UA" sz="2000"/>
              <a:t>Зворотне співвідношення, тобто об’єкт </a:t>
            </a:r>
            <a:r>
              <a:rPr lang="uk-UA" sz="1800"/>
              <a:t>–</a:t>
            </a:r>
            <a:r>
              <a:rPr lang="uk-UA" sz="2000"/>
              <a:t> компонент, як правило, не виконується.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42317" y="0"/>
            <a:ext cx="858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/>
              <a:t>К</a:t>
            </a:r>
            <a:r>
              <a:rPr lang="ru-RU" b="1" dirty="0" err="1"/>
              <a:t>онцепції</a:t>
            </a:r>
            <a:r>
              <a:rPr lang="ru-RU" b="1" dirty="0"/>
              <a:t> компонентного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79388" y="892175"/>
            <a:ext cx="8569325" cy="5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ctr">
              <a:tabLst>
                <a:tab pos="587375" algn="l"/>
              </a:tabLst>
            </a:pPr>
            <a:r>
              <a:rPr lang="uk-UA" sz="2100" b="1"/>
              <a:t>Переваги асинхронної взаємодії</a:t>
            </a:r>
            <a:endParaRPr lang="en-US" sz="2100" b="1"/>
          </a:p>
          <a:p>
            <a:pPr algn="just">
              <a:tabLst>
                <a:tab pos="587375" algn="l"/>
              </a:tabLst>
            </a:pPr>
            <a:r>
              <a:rPr lang="uk-UA" sz="2100" b="1"/>
              <a:t>1. Асинхронна взаємодія </a:t>
            </a:r>
            <a:r>
              <a:rPr lang="uk-UA" sz="2100"/>
              <a:t>дозволяє одержати</a:t>
            </a:r>
            <a:r>
              <a:rPr lang="uk-UA" sz="2100" b="1"/>
              <a:t> </a:t>
            </a:r>
            <a:r>
              <a:rPr lang="uk-UA" sz="2100" i="1">
                <a:solidFill>
                  <a:srgbClr val="000099"/>
                </a:solidFill>
              </a:rPr>
              <a:t>більш високу продуктивність</a:t>
            </a:r>
            <a:r>
              <a:rPr lang="uk-UA" sz="2100"/>
              <a:t> системи за рахунок використання часу між відправленням запиту й одержанням відповіді на нього для виконання інших завдань. </a:t>
            </a:r>
            <a:endParaRPr lang="en-US" sz="2100"/>
          </a:p>
          <a:p>
            <a:pPr algn="just">
              <a:tabLst>
                <a:tab pos="587375" algn="l"/>
              </a:tabLst>
            </a:pPr>
            <a:r>
              <a:rPr lang="uk-UA" sz="2100"/>
              <a:t>2. </a:t>
            </a:r>
            <a:r>
              <a:rPr lang="uk-UA" sz="2100">
                <a:solidFill>
                  <a:srgbClr val="000099"/>
                </a:solidFill>
              </a:rPr>
              <a:t>Менша </a:t>
            </a:r>
            <a:r>
              <a:rPr lang="uk-UA" sz="2100" i="1">
                <a:solidFill>
                  <a:srgbClr val="000099"/>
                </a:solidFill>
              </a:rPr>
              <a:t>залежність</a:t>
            </a:r>
            <a:r>
              <a:rPr lang="uk-UA" sz="2100" i="1"/>
              <a:t> клієнта від сервера</a:t>
            </a:r>
            <a:r>
              <a:rPr lang="uk-UA" sz="2100"/>
              <a:t>, можливість продовжувати роботу, навіть якщо машина, на якій перебуває сервер, стала недоступної. Ця властивість використається для організації </a:t>
            </a:r>
            <a:r>
              <a:rPr lang="uk-UA" sz="2100" i="1"/>
              <a:t>надійного зв'язку </a:t>
            </a:r>
            <a:r>
              <a:rPr lang="uk-UA" sz="2100"/>
              <a:t>між компонентами, що працює, навіть якщо й клієнт, і сервер не увесь час перебувають у робочому стані.</a:t>
            </a:r>
            <a:endParaRPr lang="en-US" sz="2100" b="1"/>
          </a:p>
          <a:p>
            <a:pPr algn="ctr">
              <a:tabLst>
                <a:tab pos="587375" algn="l"/>
              </a:tabLst>
            </a:pPr>
            <a:r>
              <a:rPr lang="uk-UA" sz="2100" b="1"/>
              <a:t>Недоліки асинхронної взаємодії</a:t>
            </a:r>
            <a:endParaRPr lang="en-US" sz="2100" b="1"/>
          </a:p>
          <a:p>
            <a:pPr algn="just">
              <a:tabLst>
                <a:tab pos="587375" algn="l"/>
              </a:tabLst>
            </a:pPr>
            <a:r>
              <a:rPr lang="uk-UA" sz="2100" b="1"/>
              <a:t>1. Асинхронні взаємодії </a:t>
            </a:r>
            <a:r>
              <a:rPr lang="uk-UA" sz="2100" i="1">
                <a:solidFill>
                  <a:srgbClr val="000099"/>
                </a:solidFill>
              </a:rPr>
              <a:t>більш складно використати</a:t>
            </a:r>
            <a:r>
              <a:rPr lang="uk-UA" sz="2100"/>
              <a:t>. Оскільки при такій взаємодії потрібно писати специфічний код для одержання й обробки результатів запитів, </a:t>
            </a:r>
          </a:p>
          <a:p>
            <a:pPr algn="just">
              <a:tabLst>
                <a:tab pos="587375" algn="l"/>
              </a:tabLst>
            </a:pPr>
            <a:r>
              <a:rPr lang="uk-UA" sz="2100"/>
              <a:t>2. системи, засновані на асинхронних взаємодіях між своїми компонентами, значно складніше розробляти й супроводжувати.</a:t>
            </a:r>
          </a:p>
        </p:txBody>
      </p:sp>
      <p:sp>
        <p:nvSpPr>
          <p:cNvPr id="64515" name="Title 1"/>
          <p:cNvSpPr>
            <a:spLocks/>
          </p:cNvSpPr>
          <p:nvPr/>
        </p:nvSpPr>
        <p:spPr bwMode="auto">
          <a:xfrm>
            <a:off x="611188" y="188913"/>
            <a:ext cx="8153400" cy="3603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2800" b="1">
                <a:solidFill>
                  <a:schemeClr val="bg1"/>
                </a:solidFill>
              </a:rPr>
              <a:t>Асинхронна взаємодія</a:t>
            </a:r>
            <a:r>
              <a:rPr lang="ru-RU" sz="28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4318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Реалізація асинхронної взаємодії</a:t>
            </a:r>
            <a:r>
              <a:rPr lang="ru-RU" sz="3200" i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179388" y="1341438"/>
            <a:ext cx="8640762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just"/>
            <a:r>
              <a:rPr lang="uk-UA" sz="2400" b="1"/>
              <a:t>Найчастіше асинхронна взаємодія реалізується за допомогою </a:t>
            </a:r>
            <a:r>
              <a:rPr lang="uk-UA" sz="2400" i="1">
                <a:solidFill>
                  <a:srgbClr val="000099"/>
                </a:solidFill>
              </a:rPr>
              <a:t>черг повідомлень</a:t>
            </a:r>
            <a:r>
              <a:rPr lang="uk-UA" sz="2400"/>
              <a:t>. </a:t>
            </a:r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400"/>
              <a:t>При відправленні повідомлення клієнт поміщає його у вхідну чергу сервера, а сам продовжує роботу.</a:t>
            </a:r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400"/>
              <a:t>Після того, як сервер обробить усі попередні повідомлення в черзі, він вибирає це повідомлення для обробки, видаляючи його із черги.</a:t>
            </a:r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400"/>
              <a:t>Після обробки, якщо необхідна відповідь, сервер створює повідомлення, що містить результати обробки, і кладе його у вхідну чергу клієнта або у свою вихідну</a:t>
            </a:r>
            <a:r>
              <a:rPr lang="en-US" sz="2400" b="1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Реализация асинхронного взаимодействия при помощи очередей сообщен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00213"/>
            <a:ext cx="799147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itle 1"/>
          <p:cNvSpPr>
            <a:spLocks/>
          </p:cNvSpPr>
          <p:nvPr/>
        </p:nvSpPr>
        <p:spPr bwMode="auto">
          <a:xfrm>
            <a:off x="611188" y="188913"/>
            <a:ext cx="8153400" cy="431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b="1">
                <a:solidFill>
                  <a:schemeClr val="bg1"/>
                </a:solidFill>
              </a:rPr>
              <a:t>Реалізація асинхронної взаємодії</a:t>
            </a:r>
            <a:r>
              <a:rPr lang="ru-RU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67544" y="116632"/>
            <a:ext cx="8153400" cy="503237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dirty="0" smtClean="0">
                <a:solidFill>
                  <a:schemeClr val="bg1"/>
                </a:solidFill>
              </a:rPr>
              <a:t>Транзакції</a:t>
            </a:r>
            <a:r>
              <a:rPr lang="ru-RU" sz="2800" i="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79388" y="1052513"/>
            <a:ext cx="8964612" cy="556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628650" algn="l"/>
              </a:tabLst>
            </a:pPr>
            <a:r>
              <a:rPr lang="uk-UA" sz="2400"/>
              <a:t>Транзакції являють собою </a:t>
            </a:r>
            <a:r>
              <a:rPr lang="uk-UA" sz="2400" i="1">
                <a:solidFill>
                  <a:srgbClr val="000099"/>
                </a:solidFill>
              </a:rPr>
              <a:t>групи дій</a:t>
            </a:r>
            <a:r>
              <a:rPr lang="uk-UA" sz="2400"/>
              <a:t>, що володіють наступним набором </a:t>
            </a:r>
            <a:r>
              <a:rPr lang="uk-UA" sz="2400">
                <a:solidFill>
                  <a:srgbClr val="000099"/>
                </a:solidFill>
              </a:rPr>
              <a:t>властивостей</a:t>
            </a:r>
            <a:r>
              <a:rPr lang="uk-UA" sz="2400"/>
              <a:t>:</a:t>
            </a:r>
            <a:endParaRPr lang="en-US" sz="24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i="1"/>
              <a:t>Атомарность</a:t>
            </a:r>
            <a:r>
              <a:rPr lang="uk-UA" sz="2400"/>
              <a:t> (</a:t>
            </a:r>
            <a:r>
              <a:rPr lang="uk-UA" sz="2400" i="1">
                <a:solidFill>
                  <a:srgbClr val="000099"/>
                </a:solidFill>
              </a:rPr>
              <a:t>atomicity</a:t>
            </a:r>
            <a:r>
              <a:rPr lang="uk-UA" sz="2400"/>
              <a:t>). </a:t>
            </a:r>
          </a:p>
          <a:p>
            <a:pPr lvl="1" algn="just">
              <a:tabLst>
                <a:tab pos="628650" algn="l"/>
              </a:tabLst>
            </a:pPr>
            <a:r>
              <a:rPr lang="uk-UA" sz="2400"/>
              <a:t>Для оточення транзакція неподільна - вона або виконується цілком, або жодне з  дій транзакції не виконується. Інші процеси не мають доступу до проміжних результатів транзакції. </a:t>
            </a:r>
            <a:endParaRPr lang="en-US" sz="24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i="1"/>
              <a:t>Несуперечність</a:t>
            </a:r>
            <a:r>
              <a:rPr lang="uk-UA" sz="2400"/>
              <a:t> (</a:t>
            </a:r>
            <a:r>
              <a:rPr lang="uk-UA" sz="2400" i="1">
                <a:solidFill>
                  <a:srgbClr val="000099"/>
                </a:solidFill>
              </a:rPr>
              <a:t>consistency</a:t>
            </a:r>
            <a:r>
              <a:rPr lang="uk-UA" sz="2400"/>
              <a:t>). </a:t>
            </a:r>
          </a:p>
          <a:p>
            <a:pPr lvl="1" algn="just">
              <a:tabLst>
                <a:tab pos="628650" algn="l"/>
              </a:tabLst>
            </a:pPr>
            <a:r>
              <a:rPr lang="uk-UA" sz="2400"/>
              <a:t>Транзакція не порушує інваріантів й обмежень цілісності дані системи. </a:t>
            </a:r>
            <a:endParaRPr lang="en-US" sz="24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i="1"/>
              <a:t>Ізольованість</a:t>
            </a:r>
            <a:r>
              <a:rPr lang="uk-UA" sz="2400"/>
              <a:t> (</a:t>
            </a:r>
            <a:r>
              <a:rPr lang="uk-UA" sz="2400" i="1">
                <a:solidFill>
                  <a:srgbClr val="000099"/>
                </a:solidFill>
              </a:rPr>
              <a:t>isolation</a:t>
            </a:r>
            <a:r>
              <a:rPr lang="uk-UA" sz="2400"/>
              <a:t>). </a:t>
            </a:r>
          </a:p>
          <a:p>
            <a:pPr lvl="1" algn="just">
              <a:tabLst>
                <a:tab pos="628650" algn="l"/>
              </a:tabLst>
            </a:pPr>
            <a:r>
              <a:rPr lang="uk-UA" sz="2400"/>
              <a:t>Транзакції, що  відбуваються одночасно, не впливають одна на одну. Це означає, що кілька транзакцій, що виконувалися паралельно, роблять такий сумарний ефект, начебто вони виконувалися в деякій послідовності.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611188" y="1411833"/>
            <a:ext cx="8153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i="1" dirty="0" err="1"/>
              <a:t>Серіалізуємість</a:t>
            </a:r>
            <a:r>
              <a:rPr lang="uk-UA" sz="2400" dirty="0"/>
              <a:t> </a:t>
            </a:r>
            <a:r>
              <a:rPr lang="uk-UA" sz="2400" i="1" dirty="0"/>
              <a:t>транзакцій</a:t>
            </a:r>
          </a:p>
          <a:p>
            <a:pPr algn="just">
              <a:tabLst>
                <a:tab pos="628650" algn="l"/>
              </a:tabLst>
            </a:pPr>
            <a:r>
              <a:rPr lang="uk-UA" sz="2400" dirty="0"/>
              <a:t>Будь-який сценарій їхнього виконання еквівалентний деякій їхній послідовності або серії. </a:t>
            </a:r>
            <a:endParaRPr lang="en-US" sz="2400" dirty="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  <a:tabLst>
                <a:tab pos="628650" algn="l"/>
              </a:tabLst>
            </a:pPr>
            <a:r>
              <a:rPr lang="uk-UA" sz="2400" i="1" dirty="0"/>
              <a:t>Довговічність</a:t>
            </a:r>
            <a:r>
              <a:rPr lang="uk-UA" sz="2400" dirty="0"/>
              <a:t> (</a:t>
            </a:r>
            <a:r>
              <a:rPr lang="uk-UA" sz="2400" i="1" dirty="0" err="1">
                <a:solidFill>
                  <a:srgbClr val="000099"/>
                </a:solidFill>
              </a:rPr>
              <a:t>durability</a:t>
            </a:r>
            <a:r>
              <a:rPr lang="uk-UA" sz="2400" dirty="0"/>
              <a:t>). </a:t>
            </a:r>
          </a:p>
          <a:p>
            <a:pPr algn="just">
              <a:tabLst>
                <a:tab pos="628650" algn="l"/>
              </a:tabLst>
            </a:pPr>
            <a:r>
              <a:rPr lang="uk-UA" sz="2400" dirty="0"/>
              <a:t>Після завершення транзакції зроблені нею зміни стають постійними й доступними для операцій, що виконуються надалі. Якщо транзакція завершилася, ніякі збої не можуть скасувати результати її роботи.</a:t>
            </a:r>
          </a:p>
          <a:p>
            <a:pPr algn="just">
              <a:tabLst>
                <a:tab pos="628650" algn="l"/>
              </a:tabLst>
            </a:pPr>
            <a:endParaRPr lang="en-US" sz="2400" dirty="0"/>
          </a:p>
          <a:p>
            <a:pPr algn="just">
              <a:tabLst>
                <a:tab pos="628650" algn="l"/>
              </a:tabLst>
            </a:pPr>
            <a:r>
              <a:rPr lang="uk-UA" sz="2400" dirty="0"/>
              <a:t>По перших буквах англійських термінів для цих властивостей, їх часто називають </a:t>
            </a:r>
            <a:r>
              <a:rPr lang="uk-UA" sz="2400" b="1" dirty="0">
                <a:solidFill>
                  <a:srgbClr val="000099"/>
                </a:solidFill>
              </a:rPr>
              <a:t>ACID.</a:t>
            </a:r>
          </a:p>
        </p:txBody>
      </p:sp>
      <p:sp>
        <p:nvSpPr>
          <p:cNvPr id="68611" name="Title 1"/>
          <p:cNvSpPr>
            <a:spLocks/>
          </p:cNvSpPr>
          <p:nvPr/>
        </p:nvSpPr>
        <p:spPr bwMode="auto">
          <a:xfrm>
            <a:off x="611188" y="188913"/>
            <a:ext cx="8153400" cy="50323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2800" b="1">
                <a:solidFill>
                  <a:schemeClr val="bg1"/>
                </a:solidFill>
              </a:rPr>
              <a:t>Транзакції</a:t>
            </a:r>
            <a:r>
              <a:rPr lang="ru-RU" sz="2800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0"/>
            <a:ext cx="8153400" cy="4318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2800" i="0" smtClean="0">
                <a:solidFill>
                  <a:schemeClr val="bg1"/>
                </a:solidFill>
              </a:rPr>
              <a:t>Види транзакцій</a:t>
            </a:r>
            <a:r>
              <a:rPr lang="ru-RU" sz="2800" i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50825" y="1323975"/>
            <a:ext cx="864235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100"/>
              <a:t>Властивостями ACID у всій повноті володіють</a:t>
            </a:r>
            <a:r>
              <a:rPr lang="uk-UA" sz="2100" b="1"/>
              <a:t> </a:t>
            </a:r>
            <a:r>
              <a:rPr lang="uk-UA" sz="2100" i="1">
                <a:solidFill>
                  <a:srgbClr val="000099"/>
                </a:solidFill>
              </a:rPr>
              <a:t>плоскі транзакції</a:t>
            </a:r>
            <a:r>
              <a:rPr lang="uk-UA" sz="2100"/>
              <a:t> (flat transactions), найпоширеніший варіант транзакцій. </a:t>
            </a:r>
            <a:endParaRPr lang="en-US" sz="2100"/>
          </a:p>
          <a:p>
            <a:pPr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100" i="1">
                <a:solidFill>
                  <a:srgbClr val="000099"/>
                </a:solidFill>
              </a:rPr>
              <a:t>Вкладені транзакції</a:t>
            </a:r>
            <a:r>
              <a:rPr lang="uk-UA" sz="2100" i="1"/>
              <a:t> </a:t>
            </a:r>
            <a:r>
              <a:rPr lang="uk-UA" sz="2100"/>
              <a:t>виконують або скасовують тільки частину операцій у складі транзакції; </a:t>
            </a:r>
            <a:endParaRPr lang="en-US" sz="2100"/>
          </a:p>
          <a:p>
            <a:pPr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100" i="1">
                <a:solidFill>
                  <a:srgbClr val="000099"/>
                </a:solidFill>
              </a:rPr>
              <a:t>Довгі</a:t>
            </a:r>
            <a:r>
              <a:rPr lang="uk-UA" sz="2100">
                <a:solidFill>
                  <a:srgbClr val="000099"/>
                </a:solidFill>
              </a:rPr>
              <a:t> </a:t>
            </a:r>
            <a:r>
              <a:rPr lang="uk-UA" sz="2100" i="1">
                <a:solidFill>
                  <a:srgbClr val="000099"/>
                </a:solidFill>
              </a:rPr>
              <a:t>транзакції</a:t>
            </a:r>
            <a:r>
              <a:rPr lang="uk-UA" sz="2100"/>
              <a:t> використовуються, коли процесам, що не беруть участь у транзакції, потрібно одержати її проміжні результати. </a:t>
            </a:r>
          </a:p>
          <a:p>
            <a:pPr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100" i="1">
                <a:solidFill>
                  <a:srgbClr val="000099"/>
                </a:solidFill>
              </a:rPr>
              <a:t>Монітори транзакцій</a:t>
            </a:r>
            <a:r>
              <a:rPr lang="uk-UA" sz="2100"/>
              <a:t> (transaction monitors) забезпечують виконання віддалених викликів процедур з підтримкою транзакцій. Такі транзакції часто називають </a:t>
            </a:r>
            <a:r>
              <a:rPr lang="uk-UA" sz="2100" i="1">
                <a:solidFill>
                  <a:srgbClr val="000099"/>
                </a:solidFill>
              </a:rPr>
              <a:t>розподіленими</a:t>
            </a:r>
            <a:r>
              <a:rPr lang="uk-UA" sz="2100">
                <a:solidFill>
                  <a:srgbClr val="000099"/>
                </a:solidFill>
              </a:rPr>
              <a:t>,</a:t>
            </a:r>
            <a:r>
              <a:rPr lang="uk-UA" sz="2100"/>
              <a:t> оскільки процеси, що беруть участь у них, можуть працювати на різних машинах. </a:t>
            </a:r>
            <a:endParaRPr lang="en-US" sz="2100"/>
          </a:p>
          <a:p>
            <a:pPr algn="just">
              <a:buClr>
                <a:srgbClr val="000099"/>
              </a:buClr>
              <a:buFont typeface="Wingdings" pitchFamily="2" charset="2"/>
              <a:buChar char="Ø"/>
              <a:tabLst>
                <a:tab pos="587375" algn="l"/>
              </a:tabLst>
            </a:pPr>
            <a:r>
              <a:rPr lang="uk-UA" sz="2100"/>
              <a:t>Для організації розподілених транзакцій необхідний </a:t>
            </a:r>
            <a:r>
              <a:rPr lang="uk-UA" sz="2100" i="1">
                <a:solidFill>
                  <a:srgbClr val="000099"/>
                </a:solidFill>
              </a:rPr>
              <a:t>координатор</a:t>
            </a:r>
            <a:r>
              <a:rPr lang="uk-UA" sz="2100"/>
              <a:t>, що одержує інформацію про всі дії, що беруть участь у транзакції, і забезпечує її атомарність й ізольованість від інших процесів.</a:t>
            </a:r>
            <a:r>
              <a:rPr lang="uk-UA" sz="2100" b="1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503237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Реалізація транзакцій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467544" y="1757434"/>
            <a:ext cx="8676456" cy="281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52352" bIns="76176" anchor="ctr">
            <a:spAutoFit/>
          </a:bodyPr>
          <a:lstStyle/>
          <a:p>
            <a:pPr algn="just"/>
            <a:r>
              <a:rPr lang="uk-UA" sz="2400" dirty="0"/>
              <a:t>Транзакції реалізуються за допомогою примітивів, що дозволяють: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/>
              <a:t>почати транзакцію,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/>
              <a:t>завершити її успішно</a:t>
            </a:r>
            <a:r>
              <a:rPr lang="uk-UA" sz="2400" b="1" dirty="0"/>
              <a:t> (</a:t>
            </a:r>
            <a:r>
              <a:rPr lang="uk-UA" sz="2400" i="1" dirty="0" err="1"/>
              <a:t>commit</a:t>
            </a:r>
            <a:r>
              <a:rPr lang="uk-UA" sz="2400" dirty="0"/>
              <a:t>),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/>
              <a:t>зберегти усі зроблені зміни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/>
              <a:t>відкотити транзакцію (</a:t>
            </a:r>
            <a:r>
              <a:rPr lang="uk-UA" sz="2400" i="1" dirty="0" err="1"/>
              <a:t>rollback</a:t>
            </a:r>
            <a:r>
              <a:rPr lang="uk-UA" sz="2400" dirty="0"/>
              <a:t>),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 err="1"/>
              <a:t>скасувативши</a:t>
            </a:r>
            <a:r>
              <a:rPr lang="uk-UA" sz="2400" dirty="0"/>
              <a:t> всі виконані в її рамках дії.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ru-RU" sz="2800" i="0" smtClean="0">
                <a:solidFill>
                  <a:schemeClr val="bg1"/>
                </a:solidFill>
              </a:rPr>
              <a:t>Схема реалізації підтримки розподілених транзакцій </a:t>
            </a:r>
          </a:p>
        </p:txBody>
      </p:sp>
      <p:pic>
        <p:nvPicPr>
          <p:cNvPr id="71683" name="Picture 4" descr="Схема реализации поддержки распределенных транзакц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90600" y="188913"/>
            <a:ext cx="8153400" cy="215900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Реалізація транзакцій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0" y="1125538"/>
            <a:ext cx="9144000" cy="5140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76176" anchor="ctr">
            <a:spAutoFit/>
          </a:bodyPr>
          <a:lstStyle/>
          <a:p>
            <a:pPr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1900"/>
              <a:t> Примітив </a:t>
            </a:r>
            <a:r>
              <a:rPr lang="uk-UA" sz="1900">
                <a:solidFill>
                  <a:srgbClr val="000099"/>
                </a:solidFill>
              </a:rPr>
              <a:t>"</a:t>
            </a:r>
            <a:r>
              <a:rPr lang="uk-UA" sz="1900" i="1">
                <a:solidFill>
                  <a:srgbClr val="000099"/>
                </a:solidFill>
              </a:rPr>
              <a:t>почати транзакцію</a:t>
            </a:r>
            <a:r>
              <a:rPr lang="uk-UA" sz="1900">
                <a:solidFill>
                  <a:srgbClr val="000099"/>
                </a:solidFill>
              </a:rPr>
              <a:t>"</a:t>
            </a:r>
            <a:r>
              <a:rPr lang="uk-UA" sz="1900"/>
              <a:t> повідомляє координаторові про необхідність: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1900"/>
              <a:t> створити нову транзакцію,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1900"/>
              <a:t>зареєструвати об'єкт, що її розпочав, як учасника </a:t>
            </a:r>
          </a:p>
          <a:p>
            <a:pPr lvl="1" algn="just"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1900"/>
              <a:t>передати йому ідентифікатор транзакції. </a:t>
            </a:r>
            <a:endParaRPr lang="en-US" sz="19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1900"/>
              <a:t> При передачі керування (у тому числі за допомогою віддаленого виклику методу) учасник транзакції передає разом зі звичайними даними її ідентифікатор. </a:t>
            </a:r>
            <a:endParaRPr lang="en-US" sz="19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1900"/>
              <a:t> Компонент, операція якого була викликана в рамках транзакції, повідомляє координаторові ідентифікатор транзакції, щоб координатор зареєстрував його як учасника цієї ж транзакції. </a:t>
            </a:r>
            <a:endParaRPr lang="en-US" sz="19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1900"/>
              <a:t> Якщо один з учасників не може виконати свою операцію, виконується </a:t>
            </a:r>
            <a:r>
              <a:rPr lang="uk-UA" sz="1900" i="1"/>
              <a:t>відкат</a:t>
            </a:r>
            <a:r>
              <a:rPr lang="uk-UA" sz="1900"/>
              <a:t> транзакції. При цьому координатор розсилає всім зареєстрованим учасникам повідомлення про необхідність скасувати виконані ними раніше дії.</a:t>
            </a:r>
            <a:endParaRPr lang="en-US" sz="1900"/>
          </a:p>
          <a:p>
            <a:pPr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1900"/>
              <a:t> Якщо викликається примітив </a:t>
            </a:r>
            <a:r>
              <a:rPr lang="uk-UA" sz="1900">
                <a:solidFill>
                  <a:srgbClr val="000099"/>
                </a:solidFill>
              </a:rPr>
              <a:t>"завершити транзакцію",</a:t>
            </a:r>
            <a:r>
              <a:rPr lang="uk-UA" sz="1900"/>
              <a:t> координатор виконує протокол підтвердження, щоб переконатися, що всі учасники виконали свої дії успішно й можна відкрити результати транзакції для зовнішнього миру.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971550" y="188913"/>
            <a:ext cx="8172450" cy="503237"/>
          </a:xfrm>
          <a:prstGeom prst="rect">
            <a:avLst/>
          </a:prstGeom>
          <a:noFill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uk-UA" sz="3200" i="0" smtClean="0">
                <a:solidFill>
                  <a:schemeClr val="bg1"/>
                </a:solidFill>
              </a:rPr>
              <a:t>Протокол двофазного підтвердження</a:t>
            </a:r>
            <a:endParaRPr lang="ru-RU" sz="3200" i="0" smtClean="0">
              <a:solidFill>
                <a:schemeClr val="bg1"/>
              </a:solidFill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1268413"/>
            <a:ext cx="91440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sz="2000"/>
              <a:t>Найбільше широко використається </a:t>
            </a:r>
            <a:r>
              <a:rPr lang="uk-UA" sz="2000" i="1">
                <a:solidFill>
                  <a:srgbClr val="000099"/>
                </a:solidFill>
              </a:rPr>
              <a:t>протокол двофазного підтвердження</a:t>
            </a:r>
            <a:r>
              <a:rPr lang="uk-UA" sz="2000"/>
              <a:t> (Two-phase Commit Protocol, 2PC)</a:t>
            </a:r>
            <a:r>
              <a:rPr lang="uk-UA" sz="2000" b="1"/>
              <a:t> . </a:t>
            </a:r>
            <a:r>
              <a:rPr lang="uk-UA" sz="2000"/>
              <a:t>Його суть:</a:t>
            </a:r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000"/>
              <a:t>Координатор посилає кожному компоненту-учасникові транзакції запит про підтвердження успішності його дій. </a:t>
            </a:r>
            <a:endParaRPr lang="en-US" sz="2000"/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000"/>
              <a:t>Якщо даний компонент виконав свою частину операцій успішно, він повертає координаторові підтвердження. Інакше - він посилає повідомлення про помилку.</a:t>
            </a:r>
            <a:endParaRPr lang="en-US" sz="2000"/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000"/>
              <a:t>Координатор збирає підтвердження всіх учасників й, якщо всі зареєстровані учасники транзакції надсилають підтвердження успішності, розсилає їм повідомлення про підтвердження транзакції в цілому. Якщо хоча б один учасник надіслав повідомлення про помилку або не відповів у рамках заданого часу, координатор розсилає повідомлення про необхідність скасувати транзакцію. </a:t>
            </a:r>
            <a:endParaRPr lang="en-US" sz="2000"/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000"/>
              <a:t>Кожен учасник, одержавши повідомлення про підтвердження транзакції, зберігає локальні зміни, зроблені в рамках транзакції.</a:t>
            </a:r>
            <a:endParaRPr lang="en-US" sz="2000"/>
          </a:p>
          <a:p>
            <a:pPr lvl="1" algn="just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000"/>
              <a:t>Якщо ж він одержати повідомлення про скасування транзакції, воно скасовує локальні зміни.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16556" y="907"/>
            <a:ext cx="92930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000" b="1" dirty="0"/>
              <a:t>Базові складові </a:t>
            </a:r>
            <a:r>
              <a:rPr lang="ru-RU" sz="3000" b="1" dirty="0"/>
              <a:t>компонентного </a:t>
            </a:r>
            <a:r>
              <a:rPr lang="ru-RU" sz="3000" b="1" dirty="0" err="1"/>
              <a:t>програмування</a:t>
            </a:r>
            <a:endParaRPr lang="ru-RU" sz="3000" b="1" dirty="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411413" y="1649364"/>
            <a:ext cx="45063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sz="2400" dirty="0" err="1"/>
              <a:t>Компонентне</a:t>
            </a:r>
            <a:r>
              <a:rPr lang="ru-RU" sz="2400" dirty="0"/>
              <a:t> </a:t>
            </a:r>
            <a:r>
              <a:rPr lang="ru-RU" sz="2400" dirty="0" err="1" smtClean="0"/>
              <a:t>програмування</a:t>
            </a:r>
            <a:r>
              <a:rPr lang="ru-RU" sz="2400" dirty="0" smtClean="0"/>
              <a:t>: </a:t>
            </a: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 err="1"/>
              <a:t>Програмний</a:t>
            </a:r>
            <a:r>
              <a:rPr lang="ru-RU" sz="2400" dirty="0"/>
              <a:t> компонент </a:t>
            </a:r>
          </a:p>
          <a:p>
            <a:pPr marL="342900" indent="-342900">
              <a:buFontTx/>
              <a:buAutoNum type="arabicPeriod"/>
            </a:pPr>
            <a:r>
              <a:rPr lang="uk-UA" sz="2400" dirty="0"/>
              <a:t>Компонентна програма </a:t>
            </a:r>
            <a:endParaRPr lang="ru-RU" sz="2400" dirty="0"/>
          </a:p>
          <a:p>
            <a:pPr marL="342900" indent="-342900">
              <a:buFontTx/>
              <a:buAutoNum type="arabicPeriod"/>
            </a:pPr>
            <a:r>
              <a:rPr lang="ru-RU" sz="2400" dirty="0" err="1"/>
              <a:t>Компонентна</a:t>
            </a:r>
            <a:r>
              <a:rPr lang="ru-RU" sz="2400" dirty="0"/>
              <a:t> модель </a:t>
            </a:r>
          </a:p>
          <a:p>
            <a:pPr marL="342900" indent="-342900">
              <a:buFontTx/>
              <a:buAutoNum type="arabicPeriod"/>
            </a:pPr>
            <a:r>
              <a:rPr lang="uk-UA" sz="2400" dirty="0"/>
              <a:t>Компонентна конфігурація </a:t>
            </a:r>
          </a:p>
          <a:p>
            <a:pPr marL="342900" indent="-342900">
              <a:buFontTx/>
              <a:buAutoNum type="arabicPeriod"/>
            </a:pPr>
            <a:r>
              <a:rPr lang="uk-UA" sz="2400" dirty="0"/>
              <a:t>К</a:t>
            </a:r>
            <a:r>
              <a:rPr lang="uk-UA" altLang="ko-KR" sz="2400" dirty="0"/>
              <a:t>омпонентне середовище</a:t>
            </a:r>
            <a:endParaRPr lang="uk-UA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3471863" y="-107950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>
                <a:solidFill>
                  <a:schemeClr val="bg1"/>
                </a:solidFill>
              </a:rPr>
              <a:t>Література</a:t>
            </a:r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79200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uk-UA" sz="2000"/>
              <a:t>. Лавріщева К.М. Програмна інженерія. –К.:2010</a:t>
            </a:r>
            <a:endParaRPr lang="ru-RU" sz="2000"/>
          </a:p>
          <a:p>
            <a:pPr eaLnBrk="1" hangingPunct="1"/>
            <a:r>
              <a:rPr lang="ru-RU" sz="2000" i="1"/>
              <a:t>2. Грищенко В.Н., Лаврищева Е.М. </a:t>
            </a:r>
            <a:r>
              <a:rPr lang="ru-RU" sz="2000"/>
              <a:t>Методы и средства компонентного программирования // Кибернетика и системный анализ. –2003. – № 1. – C. 39—55.</a:t>
            </a:r>
          </a:p>
          <a:p>
            <a:pPr eaLnBrk="1" hangingPunct="1"/>
            <a:r>
              <a:rPr lang="uk-UA" sz="2000"/>
              <a:t>3. </a:t>
            </a:r>
            <a:r>
              <a:rPr lang="ru-RU" sz="2000" i="1"/>
              <a:t>В.Н. Грищенко.  </a:t>
            </a:r>
            <a:r>
              <a:rPr lang="ru-RU" sz="2000"/>
              <a:t>Формальные модели компонентного</a:t>
            </a:r>
            <a:endParaRPr lang="uk-UA" sz="2000"/>
          </a:p>
          <a:p>
            <a:pPr eaLnBrk="1" hangingPunct="1"/>
            <a:r>
              <a:rPr lang="uk-UA" sz="2000"/>
              <a:t>П</a:t>
            </a:r>
            <a:r>
              <a:rPr lang="ru-RU" sz="2000"/>
              <a:t>рограммирования. </a:t>
            </a:r>
            <a:r>
              <a:rPr lang="en-US" sz="2000"/>
              <a:t>//</a:t>
            </a:r>
            <a:r>
              <a:rPr lang="ru-RU" sz="2000"/>
              <a:t>Проблемы программирования. 2003. № 2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75656" y="3861048"/>
            <a:ext cx="6683375" cy="23034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i="0" smtClean="0"/>
              <a:t>Дякую за увагу</a:t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>Ковалюк Т.В.</a:t>
            </a:r>
            <a:br>
              <a:rPr lang="ru-RU" i="0" smtClean="0"/>
            </a:br>
            <a:r>
              <a:rPr lang="ru-RU" i="0" smtClean="0"/>
              <a:t>НТУУ «КПІ»</a:t>
            </a:r>
            <a:r>
              <a:rPr lang="en-US" i="0" smtClean="0"/>
              <a:t/>
            </a:r>
            <a:br>
              <a:rPr lang="en-US" i="0" smtClean="0"/>
            </a:br>
            <a:r>
              <a:rPr lang="en-US" i="0" smtClean="0"/>
              <a:t>tkovalyuk@ukr.net</a:t>
            </a:r>
            <a:endParaRPr lang="ru-RU" i="0" smtClean="0"/>
          </a:p>
        </p:txBody>
      </p:sp>
      <p:pic>
        <p:nvPicPr>
          <p:cNvPr id="75779" name="Picture 3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1839" y="116632"/>
            <a:ext cx="88213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b="1" dirty="0" smtClean="0"/>
              <a:t>Означення к</a:t>
            </a:r>
            <a:r>
              <a:rPr lang="ru-RU" b="1" dirty="0" err="1" smtClean="0"/>
              <a:t>омпонентного</a:t>
            </a:r>
            <a:r>
              <a:rPr lang="ru-RU" b="1" dirty="0" smtClean="0"/>
              <a:t> </a:t>
            </a:r>
            <a:r>
              <a:rPr lang="ru-RU" b="1" dirty="0" err="1"/>
              <a:t>програмування</a:t>
            </a:r>
            <a:endParaRPr lang="ru-RU" b="1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11188" y="1681163"/>
            <a:ext cx="8135937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000"/>
              <a:t>Під </a:t>
            </a:r>
            <a:r>
              <a:rPr lang="ru-RU" sz="2000" b="1"/>
              <a:t>компонентним програмуванням</a:t>
            </a:r>
            <a:r>
              <a:rPr lang="ru-RU" sz="2000"/>
              <a:t> розуміється </a:t>
            </a:r>
            <a:r>
              <a:rPr lang="ru-RU" sz="2000">
                <a:solidFill>
                  <a:srgbClr val="000099"/>
                </a:solidFill>
              </a:rPr>
              <a:t>метод</a:t>
            </a:r>
            <a:r>
              <a:rPr lang="ru-RU" sz="2000"/>
              <a:t> створення програмних систем, заснований на застосуванні концепцій композиції на усіх етапах життєвого циклу</a:t>
            </a:r>
          </a:p>
          <a:p>
            <a:pPr marL="342900" indent="-342900">
              <a:buFontTx/>
              <a:buAutoNum type="arabicPeriod"/>
            </a:pPr>
            <a:r>
              <a:rPr lang="ru-RU" sz="2000"/>
              <a:t>Базовим елементом композиції є спеціальна програмна одиниця - </a:t>
            </a:r>
            <a:r>
              <a:rPr lang="ru-RU" sz="2000">
                <a:solidFill>
                  <a:srgbClr val="000099"/>
                </a:solidFill>
              </a:rPr>
              <a:t>компонент</a:t>
            </a:r>
            <a:r>
              <a:rPr lang="ru-RU" sz="2000"/>
              <a:t>. </a:t>
            </a:r>
          </a:p>
          <a:p>
            <a:pPr marL="342900" indent="-342900"/>
            <a:r>
              <a:rPr lang="ru-RU" sz="2000"/>
              <a:t>3. Суть компонентного програмування</a:t>
            </a:r>
            <a:r>
              <a:rPr lang="ru-RU"/>
              <a:t> </a:t>
            </a:r>
            <a:r>
              <a:rPr lang="ru-RU" sz="2000"/>
              <a:t>визначається: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Ш"/>
            </a:pPr>
            <a:r>
              <a:rPr lang="ru-RU" sz="2000">
                <a:solidFill>
                  <a:srgbClr val="000099"/>
                </a:solidFill>
              </a:rPr>
              <a:t>властивостями і характеристиками компонентів,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Ш"/>
            </a:pPr>
            <a:r>
              <a:rPr lang="ru-RU" sz="2000">
                <a:solidFill>
                  <a:srgbClr val="000099"/>
                </a:solidFill>
              </a:rPr>
              <a:t>операціями, що реалізуються компонентами</a:t>
            </a:r>
          </a:p>
          <a:p>
            <a:pPr marL="800100" lvl="1" indent="-342900">
              <a:buClr>
                <a:srgbClr val="000099"/>
              </a:buClr>
              <a:buFont typeface="Wingdings" pitchFamily="2" charset="2"/>
              <a:buChar char="Ш"/>
            </a:pPr>
            <a:r>
              <a:rPr lang="ru-RU" sz="2000">
                <a:solidFill>
                  <a:srgbClr val="000099"/>
                </a:solidFill>
              </a:rPr>
              <a:t>побудовою компонентної програми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195513" y="9525"/>
            <a:ext cx="55713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3600" b="1" dirty="0"/>
              <a:t>Програмний </a:t>
            </a:r>
            <a:r>
              <a:rPr lang="ru-RU" sz="3600" b="1" dirty="0"/>
              <a:t>компонент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95536" y="857320"/>
            <a:ext cx="856907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000" dirty="0"/>
              <a:t>1. </a:t>
            </a:r>
            <a:r>
              <a:rPr lang="uk-UA" sz="2000" b="1" dirty="0"/>
              <a:t>Програмний компонент або просто компонент</a:t>
            </a:r>
            <a:r>
              <a:rPr lang="uk-UA" sz="2000" dirty="0"/>
              <a:t> - це незалежний від мови програмування, самостійно реалізований програмний об'єкт, який: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/>
              <a:t> </a:t>
            </a:r>
            <a:r>
              <a:rPr lang="uk-UA" sz="2000" dirty="0">
                <a:solidFill>
                  <a:srgbClr val="000099"/>
                </a:solidFill>
              </a:rPr>
              <a:t>забезпечує виконання певної множини програмних сервісів,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 поданий як взаємозамінний контейнер, 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 </a:t>
            </a:r>
            <a:r>
              <a:rPr lang="uk-UA" sz="2000" b="1" dirty="0">
                <a:solidFill>
                  <a:srgbClr val="000099"/>
                </a:solidFill>
              </a:rPr>
              <a:t>доступ до компонента можливий тільки за допомогою інтерфейсів</a:t>
            </a:r>
            <a:r>
              <a:rPr lang="uk-UA" sz="2000" dirty="0">
                <a:solidFill>
                  <a:srgbClr val="000099"/>
                </a:solidFill>
              </a:rPr>
              <a:t>,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 інтерфейси описують функціональні можливості компонента і порядок звернення до його </a:t>
            </a:r>
            <a:r>
              <a:rPr lang="uk-UA" sz="2000" dirty="0" smtClean="0">
                <a:solidFill>
                  <a:srgbClr val="000099"/>
                </a:solidFill>
              </a:rPr>
              <a:t>операцій, не мати реалізацію </a:t>
            </a:r>
            <a:endParaRPr lang="uk-UA" sz="2000" dirty="0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Char char="Ш"/>
            </a:pPr>
            <a:endParaRPr lang="uk-UA" sz="2000" dirty="0">
              <a:solidFill>
                <a:srgbClr val="000099"/>
              </a:solidFill>
            </a:endParaRPr>
          </a:p>
          <a:p>
            <a:r>
              <a:rPr lang="uk-UA" sz="2000" dirty="0"/>
              <a:t>2. Компонент є неділимою і </a:t>
            </a:r>
            <a:r>
              <a:rPr lang="uk-UA" sz="2000" dirty="0" err="1"/>
              <a:t>інкапсульованою</a:t>
            </a:r>
            <a:r>
              <a:rPr lang="uk-UA" sz="2000" dirty="0"/>
              <a:t> суттю, що задовольняє певним функціональним вимогам, а також вимогам архітектури, структури і організації взаємодії в компонентній програмі: 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сукупність вимог до конкретного компонента визначає класи компонентів, </a:t>
            </a:r>
          </a:p>
          <a:p>
            <a:pPr lvl="1">
              <a:buFont typeface="Wingdings" pitchFamily="2" charset="2"/>
              <a:buChar char="Ш"/>
            </a:pPr>
            <a:r>
              <a:rPr lang="uk-UA" sz="2000" dirty="0">
                <a:solidFill>
                  <a:srgbClr val="000099"/>
                </a:solidFill>
              </a:rPr>
              <a:t>будь-які представники цих класів забезпечують побудову компонентної програми за умови, що для цього над ними виконуються допустимі </a:t>
            </a:r>
            <a:r>
              <a:rPr lang="uk-UA" sz="2000" dirty="0" smtClean="0">
                <a:solidFill>
                  <a:srgbClr val="000099"/>
                </a:solidFill>
              </a:rPr>
              <a:t>операції.</a:t>
            </a:r>
            <a:endParaRPr lang="uk-UA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ukraine flag 2</Template>
  <TotalTime>2068</TotalTime>
  <Words>4186</Words>
  <Application>Microsoft Office PowerPoint</Application>
  <PresentationFormat>Экран (4:3)</PresentationFormat>
  <Paragraphs>409</Paragraphs>
  <Slides>71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6" baseType="lpstr">
      <vt:lpstr>Arial</vt:lpstr>
      <vt:lpstr>Calibri</vt:lpstr>
      <vt:lpstr>Wingdings</vt:lpstr>
      <vt:lpstr>ua1</vt:lpstr>
      <vt:lpstr>Точечный рисунок</vt:lpstr>
      <vt:lpstr>Презентация PowerPoint</vt:lpstr>
      <vt:lpstr>Презентация PowerPoint</vt:lpstr>
      <vt:lpstr>Класифікація  парадигм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Співвідношення між компонентами, інтерфейсами, компонентною моделлю й компонентним середовищем </vt:lpstr>
      <vt:lpstr>Відмінність компонентів від класів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Синхронізація процесів</vt:lpstr>
      <vt:lpstr>Презентация PowerPoint</vt:lpstr>
      <vt:lpstr>Презентация PowerPoint</vt:lpstr>
      <vt:lpstr>Презентация PowerPoint</vt:lpstr>
      <vt:lpstr>Синхронна взаємодія</vt:lpstr>
      <vt:lpstr>Спосіб реалізації синхронної взаємодії</vt:lpstr>
      <vt:lpstr>Презентация PowerPoint</vt:lpstr>
      <vt:lpstr>Презентация PowerPoint</vt:lpstr>
      <vt:lpstr>Клієнтська заглушка</vt:lpstr>
      <vt:lpstr>Дії клієнтської заглушки</vt:lpstr>
      <vt:lpstr>Дії серверної заглушки</vt:lpstr>
      <vt:lpstr>Взаємодія клієнта та сервера</vt:lpstr>
      <vt:lpstr>Взаємодія клієнта та сервера при віддаленому виклику процедур RPС</vt:lpstr>
      <vt:lpstr>Взаємодія клієнта та сервера при віддаленому виклику методів (RMI)</vt:lpstr>
      <vt:lpstr>Асинхронна взаємодія </vt:lpstr>
      <vt:lpstr>Асинхронна взаємодія </vt:lpstr>
      <vt:lpstr>Презентация PowerPoint</vt:lpstr>
      <vt:lpstr>Реалізація асинхронної взаємодії </vt:lpstr>
      <vt:lpstr>Презентация PowerPoint</vt:lpstr>
      <vt:lpstr>Транзакції </vt:lpstr>
      <vt:lpstr>Презентация PowerPoint</vt:lpstr>
      <vt:lpstr>Види транзакцій </vt:lpstr>
      <vt:lpstr>Реалізація транзакцій</vt:lpstr>
      <vt:lpstr>Схема реалізації підтримки розподілених транзакцій </vt:lpstr>
      <vt:lpstr>Реалізація транзакцій</vt:lpstr>
      <vt:lpstr>Протокол двофазного підтвердження</vt:lpstr>
      <vt:lpstr>Презентация PowerPoint</vt:lpstr>
      <vt:lpstr>Дякую за увагу    Ковалюк Т.В. НТУУ «КПІ» tkovalyuk@ukr.net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student</cp:lastModifiedBy>
  <cp:revision>72</cp:revision>
  <dcterms:created xsi:type="dcterms:W3CDTF">2012-09-20T17:16:53Z</dcterms:created>
  <dcterms:modified xsi:type="dcterms:W3CDTF">2019-10-04T13:05:31Z</dcterms:modified>
</cp:coreProperties>
</file>