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409" r:id="rId2"/>
    <p:sldId id="258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2" r:id="rId11"/>
    <p:sldId id="373" r:id="rId12"/>
    <p:sldId id="371" r:id="rId13"/>
    <p:sldId id="374" r:id="rId14"/>
    <p:sldId id="375" r:id="rId15"/>
    <p:sldId id="404" r:id="rId16"/>
    <p:sldId id="40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406" r:id="rId26"/>
    <p:sldId id="407" r:id="rId27"/>
    <p:sldId id="408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292" r:id="rId4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66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8" autoAdjust="0"/>
    <p:restoredTop sz="82209" autoAdjust="0"/>
  </p:normalViewPr>
  <p:slideViewPr>
    <p:cSldViewPr>
      <p:cViewPr varScale="1">
        <p:scale>
          <a:sx n="82" d="100"/>
          <a:sy n="82" d="100"/>
        </p:scale>
        <p:origin x="4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D40F9AE-1409-49F2-A175-7CD102925910}" type="datetimeFigureOut">
              <a:rPr lang="ru-RU"/>
              <a:pPr>
                <a:defRPr/>
              </a:pPr>
              <a:t>04.10.2019</a:t>
            </a:fld>
            <a:endParaRPr lang="ru-RU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2194F4-4A2B-4C38-8952-065783E938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9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rgbClr val="000099"/>
              </a:buClr>
              <a:buFont typeface="Wingdings" pitchFamily="2" charset="2"/>
              <a:buChar char="q"/>
              <a:defRPr/>
            </a:pP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Об’єктна модель </a:t>
            </a:r>
            <a:r>
              <a:rPr lang="uk-UA" sz="1050" dirty="0" err="1" smtClean="0">
                <a:latin typeface="Times New Roman" pitchFamily="18" charset="0"/>
                <a:cs typeface="Times New Roman" pitchFamily="18" charset="0"/>
              </a:rPr>
              <a:t>OSyst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 складається з чотирьох класів: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4. </a:t>
            </a:r>
          </a:p>
          <a:p>
            <a:pPr marL="342900" indent="-342900">
              <a:buClr>
                <a:srgbClr val="000099"/>
              </a:buClr>
              <a:buFont typeface="Wingdings" pitchFamily="2" charset="2"/>
              <a:buChar char="q"/>
              <a:defRPr/>
            </a:pP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Для кла­сів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4 сукупності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uk-UA" sz="1050" dirty="0" err="1" smtClean="0">
                <a:latin typeface="Times New Roman" pitchFamily="18" charset="0"/>
                <a:cs typeface="Times New Roman" pitchFamily="18" charset="0"/>
              </a:rPr>
              <a:t>-методів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 та керованих</a:t>
            </a:r>
            <a:r>
              <a:rPr lang="uk-UA" sz="105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змінних означені як вхідні об’єктні інтерфейси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4 відповідно. </a:t>
            </a:r>
          </a:p>
          <a:p>
            <a:pPr marL="342900" indent="-342900">
              <a:buClr>
                <a:srgbClr val="000099"/>
              </a:buClr>
              <a:buFont typeface="Wingdings" pitchFamily="2" charset="2"/>
              <a:buChar char="q"/>
              <a:defRPr/>
            </a:pP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uk-UA" sz="1050" dirty="0" err="1" smtClean="0">
                <a:latin typeface="Times New Roman" pitchFamily="18" charset="0"/>
                <a:cs typeface="Times New Roman" pitchFamily="18" charset="0"/>
              </a:rPr>
              <a:t>інтерфейсному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 поданні </a:t>
            </a:r>
            <a:r>
              <a:rPr lang="uk-UA" sz="1050" dirty="0" err="1" smtClean="0">
                <a:latin typeface="Times New Roman" pitchFamily="18" charset="0"/>
                <a:cs typeface="Times New Roman" pitchFamily="18" charset="0"/>
              </a:rPr>
              <a:t>ISyst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 їм від­повідають компонентні інтерфейси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IC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IC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IC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105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(пунктирні лінії). </a:t>
            </a:r>
          </a:p>
          <a:p>
            <a:pPr marL="342900" indent="-342900">
              <a:buClr>
                <a:srgbClr val="000099"/>
              </a:buClr>
              <a:buFont typeface="Wingdings" pitchFamily="2" charset="2"/>
              <a:buChar char="q"/>
              <a:defRPr/>
            </a:pP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OC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11,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OC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12,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OC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OC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3 – вихідні інтерфейси в компонентній моделі. </a:t>
            </a:r>
          </a:p>
          <a:p>
            <a:pPr marL="342900" indent="-342900">
              <a:buClr>
                <a:srgbClr val="000099"/>
              </a:buClr>
              <a:buFont typeface="Wingdings" pitchFamily="2" charset="2"/>
              <a:buChar char="q"/>
              <a:defRPr/>
            </a:pP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Між об’єктними та компонентними інтерфейсами встановлено однозначне відображення, але для об’єктної та компонентної моделі такого відображення не існує, бо компонент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Comp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3 має два вхідних інтерфейси, тобто функціональність класів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3 та </a:t>
            </a:r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uk-UA" sz="1050" dirty="0" smtClean="0">
                <a:latin typeface="Times New Roman" pitchFamily="18" charset="0"/>
                <a:cs typeface="Times New Roman" pitchFamily="18" charset="0"/>
              </a:rPr>
              <a:t>4 реалізована в одному компоненті.  </a:t>
            </a:r>
            <a:endParaRPr lang="uk-UA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B946F00-E39C-42A2-812D-744301FDCFE7}" type="slidenum">
              <a:rPr lang="ru-RU" sz="1200" smtClean="0"/>
              <a:pPr/>
              <a:t>8</a:t>
            </a:fld>
            <a:endParaRPr lang="ru-RU" sz="1200" smtClean="0"/>
          </a:p>
        </p:txBody>
      </p:sp>
    </p:spTree>
    <p:extLst>
      <p:ext uri="{BB962C8B-B14F-4D97-AF65-F5344CB8AC3E}">
        <p14:creationId xmlns:p14="http://schemas.microsoft.com/office/powerpoint/2010/main" val="201473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827548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7871539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695873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 userDrawn="1"/>
        </p:nvSpPr>
        <p:spPr>
          <a:xfrm>
            <a:off x="0" y="836712"/>
            <a:ext cx="9143999" cy="5728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 userDrawn="1"/>
        </p:nvSpPr>
        <p:spPr>
          <a:xfrm>
            <a:off x="1670201" y="6557492"/>
            <a:ext cx="513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latin typeface="+mn-lt"/>
              </a:rPr>
              <a:t>Т.В. </a:t>
            </a:r>
            <a:r>
              <a:rPr lang="uk-UA" sz="1200" dirty="0" err="1" smtClean="0">
                <a:latin typeface="+mn-lt"/>
              </a:rPr>
              <a:t>Ковалюк</a:t>
            </a:r>
            <a:r>
              <a:rPr lang="uk-UA" sz="1200" dirty="0" smtClean="0">
                <a:latin typeface="+mn-lt"/>
              </a:rPr>
              <a:t>. Компонентне та аспектне-орієнтоване</a:t>
            </a:r>
            <a:r>
              <a:rPr lang="uk-UA" sz="1200" baseline="0" dirty="0" smtClean="0">
                <a:latin typeface="+mn-lt"/>
              </a:rPr>
              <a:t> програмування</a:t>
            </a:r>
            <a:endParaRPr lang="uk-UA" sz="1200" dirty="0">
              <a:latin typeface="+mn-lt"/>
            </a:endParaRPr>
          </a:p>
        </p:txBody>
      </p:sp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8231832" y="6597352"/>
            <a:ext cx="683568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FAFC4FA-C0CC-4020-8DF7-F412617EE277}" type="slidenum">
              <a:rPr lang="ru-RU" smtClean="0">
                <a:solidFill>
                  <a:schemeClr val="tx1"/>
                </a:solidFill>
              </a:rPr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5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604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6496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62391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6871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538496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2899959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94858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997771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0754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80529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7"/>
          <p:cNvGrpSpPr>
            <a:grpSpLocks/>
          </p:cNvGrpSpPr>
          <p:nvPr/>
        </p:nvGrpSpPr>
        <p:grpSpPr bwMode="auto">
          <a:xfrm>
            <a:off x="0" y="0"/>
            <a:ext cx="9144000" cy="906463"/>
            <a:chOff x="1776" y="274"/>
            <a:chExt cx="3984" cy="571"/>
          </a:xfrm>
        </p:grpSpPr>
        <p:sp>
          <p:nvSpPr>
            <p:cNvPr id="9" name="Прямоугольник с двумя скругленными противолежащими углами 8"/>
            <p:cNvSpPr/>
            <p:nvPr userDrawn="1"/>
          </p:nvSpPr>
          <p:spPr>
            <a:xfrm>
              <a:off x="1791" y="300"/>
              <a:ext cx="3969" cy="545"/>
            </a:xfrm>
            <a:prstGeom prst="round2DiagRect">
              <a:avLst>
                <a:gd name="adj1" fmla="val 3722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1" name="Прямоугольник с двумя скругленными противолежащими углами 10"/>
            <p:cNvSpPr/>
            <p:nvPr/>
          </p:nvSpPr>
          <p:spPr>
            <a:xfrm>
              <a:off x="1776" y="527"/>
              <a:ext cx="3818" cy="299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2" name="Прямоугольник с двумя скругленными противолежащими углами 11"/>
            <p:cNvSpPr/>
            <p:nvPr/>
          </p:nvSpPr>
          <p:spPr>
            <a:xfrm>
              <a:off x="1776" y="274"/>
              <a:ext cx="506" cy="552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</p:grpSp>
      <p:sp>
        <p:nvSpPr>
          <p:cNvPr id="1027" name="AutoShape 42" descr="9k="/>
          <p:cNvSpPr>
            <a:spLocks noChangeAspect="1" noChangeArrowheads="1"/>
          </p:cNvSpPr>
          <p:nvPr/>
        </p:nvSpPr>
        <p:spPr bwMode="auto">
          <a:xfrm>
            <a:off x="0" y="0"/>
            <a:ext cx="1314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z="2000"/>
          </a:p>
        </p:txBody>
      </p:sp>
      <p:sp>
        <p:nvSpPr>
          <p:cNvPr id="1028" name="AutoShape 44" descr="9k="/>
          <p:cNvSpPr>
            <a:spLocks noChangeAspect="1" noChangeArrowheads="1"/>
          </p:cNvSpPr>
          <p:nvPr/>
        </p:nvSpPr>
        <p:spPr bwMode="auto">
          <a:xfrm>
            <a:off x="0" y="0"/>
            <a:ext cx="1314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z="2000"/>
          </a:p>
        </p:txBody>
      </p:sp>
      <p:pic>
        <p:nvPicPr>
          <p:cNvPr id="1029" name="Picture 48" descr="ANd9GcSO0iJB03M2ZCJiA4L2BM72XLUqhg56WY6GIMkqR9u_4kGdN4X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85328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9" descr="ANd9GcT4eOXPURz-86_FeCDGiHuWw5j7wRp-GcxrIOGSidMVo5cIFR3NBxaoc9Mm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62"/>
          <p:cNvSpPr>
            <a:spLocks noChangeArrowheads="1"/>
          </p:cNvSpPr>
          <p:nvPr/>
        </p:nvSpPr>
        <p:spPr bwMode="auto">
          <a:xfrm>
            <a:off x="0" y="908050"/>
            <a:ext cx="9144000" cy="5689600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sz="2000"/>
          </a:p>
        </p:txBody>
      </p:sp>
      <p:grpSp>
        <p:nvGrpSpPr>
          <p:cNvPr id="1032" name="Группа 55"/>
          <p:cNvGrpSpPr>
            <a:grpSpLocks/>
          </p:cNvGrpSpPr>
          <p:nvPr/>
        </p:nvGrpSpPr>
        <p:grpSpPr bwMode="auto">
          <a:xfrm>
            <a:off x="0" y="0"/>
            <a:ext cx="900113" cy="908050"/>
            <a:chOff x="282516" y="190456"/>
            <a:chExt cx="1000132" cy="1000132"/>
          </a:xfrm>
        </p:grpSpPr>
        <p:sp>
          <p:nvSpPr>
            <p:cNvPr id="13" name="Хорда 12"/>
            <p:cNvSpPr/>
            <p:nvPr/>
          </p:nvSpPr>
          <p:spPr>
            <a:xfrm>
              <a:off x="338961" y="218432"/>
              <a:ext cx="929576" cy="928445"/>
            </a:xfrm>
            <a:prstGeom prst="chord">
              <a:avLst>
                <a:gd name="adj1" fmla="val 7131849"/>
                <a:gd name="adj2" fmla="val 4448976"/>
              </a:avLst>
            </a:prstGeom>
            <a:gradFill flip="none" rotWithShape="1">
              <a:gsLst>
                <a:gs pos="0">
                  <a:srgbClr val="006699">
                    <a:shade val="30000"/>
                    <a:satMod val="115000"/>
                  </a:srgbClr>
                </a:gs>
                <a:gs pos="50000">
                  <a:srgbClr val="006699">
                    <a:shade val="67500"/>
                    <a:satMod val="115000"/>
                  </a:srgbClr>
                </a:gs>
                <a:gs pos="100000">
                  <a:srgbClr val="006699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4" name="Кольцо 13"/>
            <p:cNvSpPr/>
            <p:nvPr/>
          </p:nvSpPr>
          <p:spPr>
            <a:xfrm>
              <a:off x="282516" y="190456"/>
              <a:ext cx="1000132" cy="1000132"/>
            </a:xfrm>
            <a:prstGeom prst="donut">
              <a:avLst>
                <a:gd name="adj" fmla="val 141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81837" y="361807"/>
              <a:ext cx="500948" cy="4283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alpha val="1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6" name="Кольцо 15"/>
            <p:cNvSpPr/>
            <p:nvPr/>
          </p:nvSpPr>
          <p:spPr>
            <a:xfrm>
              <a:off x="398933" y="302359"/>
              <a:ext cx="753186" cy="765835"/>
            </a:xfrm>
            <a:prstGeom prst="donut">
              <a:avLst>
                <a:gd name="adj" fmla="val 5909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19570648">
              <a:off x="471254" y="328587"/>
              <a:ext cx="292807" cy="21856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8" name="Овал 17"/>
            <p:cNvSpPr/>
            <p:nvPr/>
          </p:nvSpPr>
          <p:spPr>
            <a:xfrm rot="19038152">
              <a:off x="492421" y="356562"/>
              <a:ext cx="218724" cy="14687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9" name="Овал 18"/>
            <p:cNvSpPr/>
            <p:nvPr/>
          </p:nvSpPr>
          <p:spPr>
            <a:xfrm rot="19038152">
              <a:off x="536518" y="370550"/>
              <a:ext cx="104071" cy="90921"/>
            </a:xfrm>
            <a:prstGeom prst="ellipse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20" name="Овал 19"/>
            <p:cNvSpPr/>
            <p:nvPr/>
          </p:nvSpPr>
          <p:spPr>
            <a:xfrm rot="19038152">
              <a:off x="515351" y="360059"/>
              <a:ext cx="155223" cy="118897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17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4432" y="374590"/>
              <a:ext cx="445300" cy="620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3" name="Picture 2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32" y="374590"/>
              <a:ext cx="445300" cy="62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" name="Месяц 22"/>
            <p:cNvSpPr>
              <a:spLocks noChangeArrowheads="1"/>
            </p:cNvSpPr>
            <p:nvPr/>
          </p:nvSpPr>
          <p:spPr bwMode="auto">
            <a:xfrm rot="-5918434">
              <a:off x="617517" y="506400"/>
              <a:ext cx="365122" cy="615950"/>
            </a:xfrm>
            <a:prstGeom prst="moon">
              <a:avLst>
                <a:gd name="adj" fmla="val 59019"/>
              </a:avLst>
            </a:prstGeom>
            <a:solidFill>
              <a:schemeClr val="tx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/>
              <a:endParaRPr lang="uk-UA" sz="1800">
                <a:solidFill>
                  <a:srgbClr val="FFFFFF"/>
                </a:solidFill>
              </a:endParaRPr>
            </a:p>
          </p:txBody>
        </p:sp>
      </p:grpSp>
      <p:sp>
        <p:nvSpPr>
          <p:cNvPr id="1033" name="Text Box 63"/>
          <p:cNvSpPr txBox="1">
            <a:spLocks noChangeArrowheads="1"/>
          </p:cNvSpPr>
          <p:nvPr/>
        </p:nvSpPr>
        <p:spPr bwMode="auto">
          <a:xfrm>
            <a:off x="5503863" y="6613525"/>
            <a:ext cx="36401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uk-UA" sz="1000" smtClean="0"/>
              <a:t>Сучасні парадигми програмування Ковалюк Т.В. НТУУ КПІ</a:t>
            </a:r>
            <a:endParaRPr lang="ru-RU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prints.isofts.kiev.ua/186/1/04_Grishchenko.pdf" TargetMode="External"/><Relationship Id="rId2" Type="http://schemas.openxmlformats.org/officeDocument/2006/relationships/hyperlink" Target="http://eprints.isofts.kiev.ua/198/1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832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442210" y="476672"/>
            <a:ext cx="809869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4000" b="1" dirty="0" err="1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Лекц</a:t>
            </a:r>
            <a:r>
              <a:rPr lang="en-US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s</a:t>
            </a:r>
            <a:r>
              <a:rPr lang="uk-UA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я </a:t>
            </a:r>
            <a:r>
              <a:rPr lang="uk-UA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2.</a:t>
            </a:r>
          </a:p>
          <a:p>
            <a:pPr algn="ctr"/>
            <a:endParaRPr lang="uk-UA" sz="4000" b="1" dirty="0" smtClean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000" b="1" kern="10" dirty="0" err="1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Теоретичні</a:t>
            </a:r>
            <a:r>
              <a:rPr lang="ru-RU" sz="4000" b="1" kern="10" dirty="0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 </a:t>
            </a:r>
            <a:r>
              <a:rPr lang="ru-RU" sz="4000" b="1" kern="10" dirty="0" err="1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основи</a:t>
            </a:r>
            <a:endParaRPr lang="ru-RU" sz="4000" b="1" kern="10" dirty="0" smtClean="0">
              <a:solidFill>
                <a:srgbClr val="000099"/>
              </a:solidFill>
              <a:effectLst>
                <a:outerShdw blurRad="50800" dist="50800" dir="5400000" algn="ctr" rotWithShape="0">
                  <a:srgbClr val="FFFF00"/>
                </a:outerShdw>
              </a:effectLst>
              <a:latin typeface="Arial"/>
              <a:cs typeface="Arial"/>
            </a:endParaRPr>
          </a:p>
          <a:p>
            <a:r>
              <a:rPr lang="ru-RU" sz="4000" b="1" kern="10" dirty="0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компонентного </a:t>
            </a:r>
            <a:r>
              <a:rPr lang="ru-RU" sz="4000" b="1" kern="10" dirty="0" err="1" smtClean="0">
                <a:solidFill>
                  <a:srgbClr val="000099"/>
                </a:solidFill>
                <a:effectLst>
                  <a:outerShdw blurRad="50800" dist="50800" dir="5400000" algn="ctr" rotWithShape="0">
                    <a:srgbClr val="FFFF00"/>
                  </a:outerShdw>
                </a:effectLst>
                <a:latin typeface="Arial"/>
                <a:cs typeface="Arial"/>
              </a:rPr>
              <a:t>програмування</a:t>
            </a:r>
            <a:endParaRPr lang="ru-RU" sz="4000" b="1" kern="10" dirty="0">
              <a:solidFill>
                <a:srgbClr val="000099"/>
              </a:solidFill>
              <a:effectLst>
                <a:outerShdw blurRad="50800" dist="50800" dir="5400000" algn="ctr" rotWithShape="0">
                  <a:srgbClr val="FFFF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450912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 smtClean="0"/>
              <a:t>Ковалюк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Тетяна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Володимирівна</a:t>
            </a:r>
            <a:r>
              <a:rPr lang="en-US" sz="2400" b="1" dirty="0" smtClean="0"/>
              <a:t>,</a:t>
            </a:r>
            <a:r>
              <a:rPr lang="ru-RU" sz="2400" b="1" dirty="0" smtClean="0"/>
              <a:t> </a:t>
            </a:r>
          </a:p>
          <a:p>
            <a:pPr algn="ctr"/>
            <a:r>
              <a:rPr lang="uk-UA" sz="2400" b="1" dirty="0" smtClean="0"/>
              <a:t>д</a:t>
            </a:r>
            <a:r>
              <a:rPr lang="ru-RU" sz="2400" b="1" dirty="0" err="1" smtClean="0"/>
              <a:t>оцент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кафедри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інформатики</a:t>
            </a:r>
            <a:endParaRPr lang="ru-RU" sz="2400" b="1" dirty="0" smtClean="0"/>
          </a:p>
          <a:p>
            <a:pPr algn="ctr"/>
            <a:r>
              <a:rPr lang="uk-UA" sz="2400" b="1" dirty="0" smtClean="0"/>
              <a:t>НАУКМА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755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95288" y="1647825"/>
            <a:ext cx="842486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uk-UA" sz="2400" b="1"/>
              <a:t>Програмний  компонент чи просто компонент </a:t>
            </a:r>
            <a:r>
              <a:rPr lang="uk-UA" sz="2400"/>
              <a:t>– це: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незалежний від мови програмування,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самостійно реалізований програмний об'єкт,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який забезпечує виконання певної сукупності прикладних сервісів,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доступ до яких можливий </a:t>
            </a:r>
            <a:r>
              <a:rPr lang="uk-UA" sz="2400" b="1"/>
              <a:t>тільки</a:t>
            </a:r>
            <a:r>
              <a:rPr lang="uk-UA" sz="2400"/>
              <a:t> за допомогою інтерфейсів,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що визначають функціональні можливості компонента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порядок звертання до його операцій.</a:t>
            </a: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1376363" y="0"/>
            <a:ext cx="70564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b="1" dirty="0"/>
              <a:t>Програмний  компонент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23850" y="1573213"/>
            <a:ext cx="84248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uk-UA" sz="2400" b="1"/>
              <a:t>Компонентна про­грама </a:t>
            </a:r>
            <a:r>
              <a:rPr lang="uk-UA" sz="2400" i="1"/>
              <a:t>– </a:t>
            </a:r>
            <a:r>
              <a:rPr lang="uk-UA" sz="2400"/>
              <a:t>це: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сукупність компонентів,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що необхідні для забезпечення функціональних та нефункціональних вимог,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яка побудована та функціонує у відповідності до правил створення компонентних конфігурацій і компонентної взаємодії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у рамках об’єктних і  компонентних моделей</a:t>
            </a:r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2268538" y="0"/>
            <a:ext cx="4103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Компонентна програма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7950" y="1427163"/>
            <a:ext cx="8891588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0" anchor="ctr">
            <a:spAutoFit/>
          </a:bodyPr>
          <a:lstStyle/>
          <a:p>
            <a:pPr algn="ctr"/>
            <a:r>
              <a:rPr lang="uk-UA" sz="2200" b="1" dirty="0"/>
              <a:t>Модель компонента</a:t>
            </a:r>
            <a:r>
              <a:rPr lang="uk-UA" sz="2200" dirty="0"/>
              <a:t> є наслідком узагальнених типових рішень щодо сутно­сті об’єкта, їх  архітектури, структури, властивостей, характеристик, що посту­пово переходять або відображаються у компонент. </a:t>
            </a:r>
          </a:p>
          <a:p>
            <a:pPr algn="ctr"/>
            <a:endParaRPr lang="uk-UA" sz="2200" dirty="0"/>
          </a:p>
          <a:p>
            <a:pPr algn="ctr"/>
            <a:r>
              <a:rPr lang="uk-UA" sz="2200" b="1" dirty="0"/>
              <a:t>Формально модель компонента </a:t>
            </a:r>
            <a:r>
              <a:rPr lang="uk-UA" sz="2200" dirty="0"/>
              <a:t>має вигляд </a:t>
            </a:r>
            <a:endParaRPr lang="ru-RU" sz="2200" b="1" dirty="0"/>
          </a:p>
          <a:p>
            <a:pPr algn="ctr"/>
            <a:r>
              <a:rPr lang="ru-RU" sz="2200" dirty="0" err="1">
                <a:solidFill>
                  <a:srgbClr val="000099"/>
                </a:solidFill>
              </a:rPr>
              <a:t>Comp</a:t>
            </a:r>
            <a:r>
              <a:rPr lang="uk-UA" sz="2200" dirty="0">
                <a:solidFill>
                  <a:srgbClr val="000099"/>
                </a:solidFill>
              </a:rPr>
              <a:t> = (</a:t>
            </a:r>
            <a:r>
              <a:rPr lang="ru-RU" sz="2200" dirty="0" err="1">
                <a:solidFill>
                  <a:srgbClr val="000099"/>
                </a:solidFill>
              </a:rPr>
              <a:t>CName</a:t>
            </a:r>
            <a:r>
              <a:rPr lang="uk-UA" sz="2200" dirty="0">
                <a:solidFill>
                  <a:srgbClr val="000099"/>
                </a:solidFill>
              </a:rPr>
              <a:t>, </a:t>
            </a:r>
            <a:r>
              <a:rPr lang="ru-RU" sz="2200" dirty="0" err="1">
                <a:solidFill>
                  <a:srgbClr val="000099"/>
                </a:solidFill>
              </a:rPr>
              <a:t>CInt</a:t>
            </a:r>
            <a:r>
              <a:rPr lang="uk-UA" sz="2200" dirty="0">
                <a:solidFill>
                  <a:srgbClr val="000099"/>
                </a:solidFill>
              </a:rPr>
              <a:t>, </a:t>
            </a:r>
            <a:r>
              <a:rPr lang="ru-RU" sz="2200" dirty="0" err="1">
                <a:solidFill>
                  <a:srgbClr val="000099"/>
                </a:solidFill>
              </a:rPr>
              <a:t>CFact</a:t>
            </a:r>
            <a:r>
              <a:rPr lang="uk-UA" sz="2200" dirty="0">
                <a:solidFill>
                  <a:srgbClr val="000099"/>
                </a:solidFill>
              </a:rPr>
              <a:t>,</a:t>
            </a:r>
            <a:r>
              <a:rPr lang="ru-RU" sz="2200" dirty="0" err="1">
                <a:solidFill>
                  <a:srgbClr val="000099"/>
                </a:solidFill>
              </a:rPr>
              <a:t>CImp</a:t>
            </a:r>
            <a:r>
              <a:rPr lang="uk-UA" sz="2200" dirty="0">
                <a:solidFill>
                  <a:srgbClr val="000099"/>
                </a:solidFill>
              </a:rPr>
              <a:t>, </a:t>
            </a:r>
            <a:r>
              <a:rPr lang="ru-RU" sz="2200" dirty="0" err="1">
                <a:solidFill>
                  <a:srgbClr val="000099"/>
                </a:solidFill>
              </a:rPr>
              <a:t>CServ</a:t>
            </a:r>
            <a:r>
              <a:rPr lang="uk-UA" sz="2200" dirty="0">
                <a:solidFill>
                  <a:srgbClr val="000099"/>
                </a:solidFill>
              </a:rPr>
              <a:t>),</a:t>
            </a:r>
            <a:r>
              <a:rPr lang="uk-UA" sz="2200" b="1" i="1" dirty="0">
                <a:solidFill>
                  <a:srgbClr val="000099"/>
                </a:solidFill>
              </a:rPr>
              <a:t> </a:t>
            </a:r>
            <a:r>
              <a:rPr lang="uk-UA" sz="2200" b="1" dirty="0">
                <a:solidFill>
                  <a:srgbClr val="000099"/>
                </a:solidFill>
              </a:rPr>
              <a:t> </a:t>
            </a:r>
            <a:r>
              <a:rPr lang="uk-UA" sz="2200" b="1" dirty="0"/>
              <a:t>           </a:t>
            </a:r>
            <a:endParaRPr lang="ru-RU" sz="2200" b="1" dirty="0"/>
          </a:p>
          <a:p>
            <a:r>
              <a:rPr lang="uk-UA" sz="2200" dirty="0"/>
              <a:t>де </a:t>
            </a:r>
          </a:p>
          <a:p>
            <a:r>
              <a:rPr lang="uk-UA" sz="2200" dirty="0" err="1"/>
              <a:t>CName</a:t>
            </a:r>
            <a:r>
              <a:rPr lang="uk-UA" sz="2200" dirty="0"/>
              <a:t> – унікальне ім'я компонента; </a:t>
            </a:r>
          </a:p>
          <a:p>
            <a:r>
              <a:rPr lang="uk-UA" sz="2200" dirty="0" err="1"/>
              <a:t>CInt</a:t>
            </a:r>
            <a:r>
              <a:rPr lang="uk-UA" sz="2200" dirty="0"/>
              <a:t> = {</a:t>
            </a:r>
            <a:r>
              <a:rPr lang="uk-UA" sz="2200" dirty="0" err="1"/>
              <a:t>CInt</a:t>
            </a:r>
            <a:r>
              <a:rPr lang="uk-UA" sz="2200" baseline="-25000" dirty="0" err="1"/>
              <a:t>i</a:t>
            </a:r>
            <a:r>
              <a:rPr lang="uk-UA" sz="2200" dirty="0"/>
              <a:t>} – множина інтерфейсів, зв'язаних з </a:t>
            </a:r>
            <a:r>
              <a:rPr lang="uk-UA" sz="2200" i="1" dirty="0"/>
              <a:t>і</a:t>
            </a:r>
            <a:r>
              <a:rPr lang="uk-UA" sz="2200" dirty="0"/>
              <a:t>-</a:t>
            </a:r>
            <a:r>
              <a:rPr lang="uk-UA" sz="2200" dirty="0" err="1"/>
              <a:t>им</a:t>
            </a:r>
            <a:r>
              <a:rPr lang="uk-UA" sz="2200" dirty="0"/>
              <a:t> компонентом; </a:t>
            </a:r>
          </a:p>
          <a:p>
            <a:r>
              <a:rPr lang="uk-UA" sz="2200" dirty="0" err="1"/>
              <a:t>CFact</a:t>
            </a:r>
            <a:r>
              <a:rPr lang="uk-UA" sz="2200" dirty="0"/>
              <a:t> – інтерфейс керування екземплярами компонента; </a:t>
            </a:r>
          </a:p>
          <a:p>
            <a:r>
              <a:rPr lang="uk-UA" sz="2200" dirty="0" err="1"/>
              <a:t>CImp</a:t>
            </a:r>
            <a:r>
              <a:rPr lang="uk-UA" sz="2200" dirty="0"/>
              <a:t> = {</a:t>
            </a:r>
            <a:r>
              <a:rPr lang="uk-UA" sz="2200" dirty="0" err="1"/>
              <a:t>CImp</a:t>
            </a:r>
            <a:r>
              <a:rPr lang="uk-UA" sz="2200" baseline="-25000" dirty="0" err="1"/>
              <a:t>j</a:t>
            </a:r>
            <a:r>
              <a:rPr lang="uk-UA" sz="2200" dirty="0"/>
              <a:t>} – множина реалізацій </a:t>
            </a:r>
            <a:r>
              <a:rPr lang="en-US" sz="2200" i="1" dirty="0"/>
              <a:t>j</a:t>
            </a:r>
            <a:r>
              <a:rPr lang="uk-UA" sz="2200" dirty="0"/>
              <a:t>-ого компонента; </a:t>
            </a:r>
          </a:p>
          <a:p>
            <a:r>
              <a:rPr lang="uk-UA" sz="2200" dirty="0" err="1"/>
              <a:t>CServ</a:t>
            </a:r>
            <a:r>
              <a:rPr lang="uk-UA" sz="2200" dirty="0"/>
              <a:t> = {</a:t>
            </a:r>
            <a:r>
              <a:rPr lang="uk-UA" sz="2200" dirty="0" err="1"/>
              <a:t>CServ</a:t>
            </a:r>
            <a:r>
              <a:rPr lang="uk-UA" sz="2200" baseline="-25000" dirty="0" err="1"/>
              <a:t>r</a:t>
            </a:r>
            <a:r>
              <a:rPr lang="uk-UA" sz="2200" dirty="0"/>
              <a:t>} –  множина </a:t>
            </a:r>
            <a:r>
              <a:rPr lang="uk-UA" sz="2200" i="1" dirty="0"/>
              <a:t>r</a:t>
            </a:r>
            <a:r>
              <a:rPr lang="uk-UA" sz="2200" dirty="0"/>
              <a:t> системних сервісів.</a:t>
            </a:r>
            <a:endParaRPr lang="ru-RU" sz="2200" dirty="0"/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2484438" y="-22225"/>
            <a:ext cx="3876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Модель компонента</a:t>
            </a:r>
            <a:r>
              <a:rPr lang="uk-UA" sz="2800" dirty="0"/>
              <a:t> </a:t>
            </a:r>
            <a:endParaRPr lang="uk-UA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22263" y="1633731"/>
            <a:ext cx="8496300" cy="347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0" anchor="ctr">
            <a:spAutoFit/>
          </a:bodyPr>
          <a:lstStyle/>
          <a:p>
            <a:pPr algn="ctr"/>
            <a:r>
              <a:rPr lang="uk-UA" sz="2400" b="1" dirty="0"/>
              <a:t>Модель інтерфейсу</a:t>
            </a:r>
            <a:r>
              <a:rPr lang="uk-UA" sz="2400" dirty="0"/>
              <a:t> має вигляд</a:t>
            </a:r>
            <a:endParaRPr lang="ru-RU" sz="2400" b="1" dirty="0"/>
          </a:p>
          <a:p>
            <a:pPr algn="ctr"/>
            <a:r>
              <a:rPr lang="ru-RU" sz="2400" dirty="0" err="1">
                <a:solidFill>
                  <a:srgbClr val="0000CC"/>
                </a:solidFill>
              </a:rPr>
              <a:t>CInt</a:t>
            </a:r>
            <a:r>
              <a:rPr lang="ru-RU" sz="2400" baseline="-25000" dirty="0" err="1">
                <a:solidFill>
                  <a:srgbClr val="0000CC"/>
                </a:solidFill>
              </a:rPr>
              <a:t>i</a:t>
            </a:r>
            <a:r>
              <a:rPr lang="uk-UA" sz="2400" dirty="0">
                <a:solidFill>
                  <a:srgbClr val="0000CC"/>
                </a:solidFill>
              </a:rPr>
              <a:t> = ( </a:t>
            </a:r>
            <a:r>
              <a:rPr lang="ru-RU" sz="2400" dirty="0" err="1">
                <a:solidFill>
                  <a:srgbClr val="0000CC"/>
                </a:solidFill>
              </a:rPr>
              <a:t>IntName</a:t>
            </a:r>
            <a:r>
              <a:rPr lang="ru-RU" sz="2400" baseline="-25000" dirty="0" err="1">
                <a:solidFill>
                  <a:srgbClr val="0000CC"/>
                </a:solidFill>
              </a:rPr>
              <a:t>i</a:t>
            </a:r>
            <a:r>
              <a:rPr lang="uk-UA" sz="2400" dirty="0">
                <a:solidFill>
                  <a:srgbClr val="0000CC"/>
                </a:solidFill>
              </a:rPr>
              <a:t> , </a:t>
            </a:r>
            <a:r>
              <a:rPr lang="ru-RU" sz="2400" dirty="0" err="1">
                <a:solidFill>
                  <a:srgbClr val="0000CC"/>
                </a:solidFill>
              </a:rPr>
              <a:t>IntFunc</a:t>
            </a:r>
            <a:r>
              <a:rPr lang="ru-RU" sz="2400" baseline="-25000" dirty="0" err="1">
                <a:solidFill>
                  <a:srgbClr val="0000CC"/>
                </a:solidFill>
              </a:rPr>
              <a:t>i</a:t>
            </a:r>
            <a:r>
              <a:rPr lang="uk-UA" sz="2400" dirty="0">
                <a:solidFill>
                  <a:srgbClr val="0000CC"/>
                </a:solidFill>
              </a:rPr>
              <a:t> , </a:t>
            </a:r>
            <a:r>
              <a:rPr lang="ru-RU" sz="2400" dirty="0" err="1">
                <a:solidFill>
                  <a:srgbClr val="0000CC"/>
                </a:solidFill>
              </a:rPr>
              <a:t>IntSpec</a:t>
            </a:r>
            <a:r>
              <a:rPr lang="ru-RU" sz="2400" baseline="-25000" dirty="0" err="1">
                <a:solidFill>
                  <a:srgbClr val="0000CC"/>
                </a:solidFill>
              </a:rPr>
              <a:t>i</a:t>
            </a:r>
            <a:r>
              <a:rPr lang="uk-UA" sz="2400" dirty="0">
                <a:solidFill>
                  <a:srgbClr val="0000CC"/>
                </a:solidFill>
              </a:rPr>
              <a:t> ), </a:t>
            </a:r>
          </a:p>
          <a:p>
            <a:pPr algn="ctr"/>
            <a:endParaRPr lang="ru-RU" sz="2400" b="1" dirty="0"/>
          </a:p>
          <a:p>
            <a:r>
              <a:rPr lang="uk-UA" sz="2400" dirty="0"/>
              <a:t>де </a:t>
            </a:r>
          </a:p>
          <a:p>
            <a:r>
              <a:rPr lang="uk-UA" sz="2400" dirty="0" err="1"/>
              <a:t>IntName</a:t>
            </a:r>
            <a:r>
              <a:rPr lang="uk-UA" sz="2400" baseline="-25000" dirty="0" err="1"/>
              <a:t>i</a:t>
            </a:r>
            <a:r>
              <a:rPr lang="uk-UA" sz="2400" dirty="0"/>
              <a:t> – ім'я </a:t>
            </a:r>
            <a:r>
              <a:rPr lang="uk-UA" sz="2400" i="1" dirty="0"/>
              <a:t>і</a:t>
            </a:r>
            <a:r>
              <a:rPr lang="uk-UA" sz="2400" dirty="0"/>
              <a:t>-го інтерфейсу; </a:t>
            </a:r>
          </a:p>
          <a:p>
            <a:r>
              <a:rPr lang="uk-UA" sz="2400" dirty="0" err="1"/>
              <a:t>IntFunc</a:t>
            </a:r>
            <a:r>
              <a:rPr lang="uk-UA" sz="2400" baseline="-25000" dirty="0" err="1"/>
              <a:t>i</a:t>
            </a:r>
            <a:r>
              <a:rPr lang="uk-UA" sz="2400" dirty="0"/>
              <a:t> – </a:t>
            </a:r>
            <a:r>
              <a:rPr lang="uk-UA" sz="2400" dirty="0" smtClean="0"/>
              <a:t>функціональність (перелік сигнатур методів</a:t>
            </a:r>
            <a:r>
              <a:rPr lang="uk-UA" sz="2400" dirty="0"/>
              <a:t>); </a:t>
            </a:r>
          </a:p>
          <a:p>
            <a:r>
              <a:rPr lang="uk-UA" sz="2400" dirty="0" err="1"/>
              <a:t>IntSpec</a:t>
            </a:r>
            <a:r>
              <a:rPr lang="uk-UA" sz="2400" baseline="-25000" dirty="0" err="1"/>
              <a:t>i</a:t>
            </a:r>
            <a:r>
              <a:rPr lang="uk-UA" sz="2400" dirty="0"/>
              <a:t> – специфікація </a:t>
            </a:r>
            <a:r>
              <a:rPr lang="uk-UA" sz="2400" i="1" dirty="0"/>
              <a:t>і</a:t>
            </a:r>
            <a:r>
              <a:rPr lang="uk-UA" sz="2400" dirty="0"/>
              <a:t>-го інтерфейсу (опис типів, констант, інших елементів даних, сигнатур методів тощо).</a:t>
            </a:r>
            <a:endParaRPr lang="ru-RU" sz="2400" b="1" dirty="0"/>
          </a:p>
          <a:p>
            <a:pPr algn="ctr" eaLnBrk="0" hangingPunct="0"/>
            <a:endParaRPr lang="ru-RU" sz="2400" dirty="0"/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2700338" y="20638"/>
            <a:ext cx="3559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Модель інтерфейсу</a:t>
            </a:r>
            <a:r>
              <a:rPr lang="uk-UA" dirty="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95288" y="1536175"/>
            <a:ext cx="8280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uk-UA" sz="2400" dirty="0"/>
              <a:t>Множина </a:t>
            </a:r>
            <a:r>
              <a:rPr lang="uk-UA" sz="2400" dirty="0" err="1"/>
              <a:t>CInt</a:t>
            </a:r>
            <a:r>
              <a:rPr lang="uk-UA" sz="2400" dirty="0"/>
              <a:t> = </a:t>
            </a:r>
            <a:r>
              <a:rPr lang="uk-UA" sz="2400" dirty="0" err="1"/>
              <a:t>CIntI</a:t>
            </a:r>
            <a:r>
              <a:rPr lang="uk-UA" sz="2400" dirty="0"/>
              <a:t> </a:t>
            </a:r>
            <a:r>
              <a:rPr lang="uk-UA" sz="2400" dirty="0">
                <a:sym typeface="Symbol" pitchFamily="18" charset="2"/>
              </a:rPr>
              <a:t></a:t>
            </a:r>
            <a:r>
              <a:rPr lang="uk-UA" sz="2400" dirty="0"/>
              <a:t> </a:t>
            </a:r>
            <a:r>
              <a:rPr lang="uk-UA" sz="2400" dirty="0" err="1"/>
              <a:t>CIntO</a:t>
            </a:r>
            <a:r>
              <a:rPr lang="uk-UA" sz="2400" dirty="0"/>
              <a:t> складається з </a:t>
            </a:r>
          </a:p>
          <a:p>
            <a:pPr algn="ctr" eaLnBrk="0" hangingPunct="0"/>
            <a:r>
              <a:rPr lang="uk-UA" sz="2400" b="1" dirty="0"/>
              <a:t>вхідних</a:t>
            </a:r>
            <a:r>
              <a:rPr lang="uk-UA" sz="2400" dirty="0"/>
              <a:t> </a:t>
            </a:r>
            <a:r>
              <a:rPr lang="uk-UA" sz="2400" dirty="0" err="1"/>
              <a:t>CIntI</a:t>
            </a:r>
            <a:r>
              <a:rPr lang="uk-UA" sz="2400" dirty="0"/>
              <a:t> та </a:t>
            </a:r>
            <a:r>
              <a:rPr lang="uk-UA" sz="2400" b="1" dirty="0"/>
              <a:t>вихідних</a:t>
            </a:r>
            <a:r>
              <a:rPr lang="uk-UA" sz="2400" dirty="0"/>
              <a:t> </a:t>
            </a:r>
            <a:r>
              <a:rPr lang="uk-UA" sz="2400" dirty="0" err="1"/>
              <a:t>CIntO</a:t>
            </a:r>
            <a:r>
              <a:rPr lang="uk-UA" sz="2400" dirty="0"/>
              <a:t> інтерфейсів. </a:t>
            </a:r>
          </a:p>
          <a:p>
            <a:pPr algn="ctr" eaLnBrk="0" hangingPunct="0"/>
            <a:endParaRPr lang="uk-UA" sz="2400" dirty="0"/>
          </a:p>
          <a:p>
            <a:pPr eaLnBrk="0" hangingPunct="0"/>
            <a:r>
              <a:rPr lang="uk-UA" sz="2400" dirty="0"/>
              <a:t>Відмінність між ними полягає у тому, що для вхідних інтерфей­сів компонент має власні реалізації, а для вихідних інтерфейсів реалізації знахо­дяться в інших компонентах. </a:t>
            </a:r>
          </a:p>
          <a:p>
            <a:pPr eaLnBrk="0" hangingPunct="0"/>
            <a:r>
              <a:rPr lang="uk-UA" sz="2400" dirty="0"/>
              <a:t>Інтерфейс </a:t>
            </a:r>
            <a:r>
              <a:rPr lang="uk-UA" sz="2400" dirty="0" err="1"/>
              <a:t>CFact</a:t>
            </a:r>
            <a:r>
              <a:rPr lang="uk-UA" sz="2400" i="1" dirty="0">
                <a:sym typeface="Symbol" pitchFamily="18" charset="2"/>
              </a:rPr>
              <a:t> </a:t>
            </a:r>
            <a:r>
              <a:rPr lang="ru-RU" sz="2400" dirty="0" err="1" smtClean="0">
                <a:sym typeface="Symbol" pitchFamily="18" charset="2"/>
              </a:rPr>
              <a:t>декларує</a:t>
            </a:r>
            <a:r>
              <a:rPr lang="ru-RU" sz="2400" dirty="0" smtClean="0">
                <a:sym typeface="Symbol" pitchFamily="18" charset="2"/>
              </a:rPr>
              <a:t> </a:t>
            </a:r>
            <a:r>
              <a:rPr lang="ru-RU" sz="2400" dirty="0" err="1" smtClean="0">
                <a:sym typeface="Symbol" pitchFamily="18" charset="2"/>
              </a:rPr>
              <a:t>ме</a:t>
            </a:r>
            <a:r>
              <a:rPr lang="uk-UA" sz="2400" dirty="0" err="1" smtClean="0">
                <a:sym typeface="Symbol" pitchFamily="18" charset="2"/>
              </a:rPr>
              <a:t>тоди</a:t>
            </a:r>
            <a:r>
              <a:rPr lang="uk-UA" sz="2400" dirty="0">
                <a:sym typeface="Symbol" pitchFamily="18" charset="2"/>
              </a:rPr>
              <a:t>, які необхідні для керування екземплярами компонента (пошук, створення, знищення, тощо).  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700338" y="20638"/>
            <a:ext cx="3559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Модель інтерфейсу</a:t>
            </a:r>
            <a:r>
              <a:rPr lang="uk-UA" dirty="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539750" y="1597025"/>
            <a:ext cx="7920038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200"/>
              <a:t>Кожна реалізація компонента описується наступним чином:</a:t>
            </a:r>
          </a:p>
          <a:p>
            <a:pPr algn="ctr"/>
            <a:r>
              <a:rPr lang="uk-UA" sz="2200" b="1"/>
              <a:t>CImp</a:t>
            </a:r>
            <a:r>
              <a:rPr lang="uk-UA" sz="2200" b="1" baseline="-25000"/>
              <a:t>j</a:t>
            </a:r>
            <a:r>
              <a:rPr lang="uk-UA" sz="2200" b="1"/>
              <a:t> = (ImpName</a:t>
            </a:r>
            <a:r>
              <a:rPr lang="uk-UA" sz="2200" b="1" baseline="-25000"/>
              <a:t>j</a:t>
            </a:r>
            <a:r>
              <a:rPr lang="uk-UA" sz="2200" b="1"/>
              <a:t>, ImpFunc</a:t>
            </a:r>
            <a:r>
              <a:rPr lang="uk-UA" sz="2200" b="1" baseline="-25000"/>
              <a:t>j</a:t>
            </a:r>
            <a:r>
              <a:rPr lang="uk-UA" sz="2200" b="1"/>
              <a:t>, ImpSpec</a:t>
            </a:r>
            <a:r>
              <a:rPr lang="uk-UA" sz="2200" b="1" baseline="-25000"/>
              <a:t>j</a:t>
            </a:r>
            <a:r>
              <a:rPr lang="uk-UA" sz="2200" b="1"/>
              <a:t>)</a:t>
            </a:r>
            <a:r>
              <a:rPr lang="uk-UA" sz="2200"/>
              <a:t>, </a:t>
            </a:r>
          </a:p>
          <a:p>
            <a:r>
              <a:rPr lang="uk-UA" sz="2200"/>
              <a:t>де </a:t>
            </a:r>
          </a:p>
          <a:p>
            <a:r>
              <a:rPr lang="uk-UA" sz="2200" b="1"/>
              <a:t>ImpName</a:t>
            </a:r>
            <a:r>
              <a:rPr lang="uk-UA" sz="2200" b="1" baseline="-25000"/>
              <a:t>j</a:t>
            </a:r>
            <a:r>
              <a:rPr lang="uk-UA" sz="2200" b="1"/>
              <a:t> </a:t>
            </a:r>
            <a:r>
              <a:rPr lang="uk-UA" sz="2200"/>
              <a:t>– ідентифікатор чи ім'я реалізації компонента;</a:t>
            </a:r>
          </a:p>
          <a:p>
            <a:r>
              <a:rPr lang="uk-UA" sz="2200" b="1"/>
              <a:t>ImpFunc</a:t>
            </a:r>
            <a:r>
              <a:rPr lang="uk-UA" sz="2200" b="1" baseline="-25000"/>
              <a:t>j</a:t>
            </a:r>
            <a:r>
              <a:rPr lang="uk-UA" sz="2200" b="1"/>
              <a:t> </a:t>
            </a:r>
            <a:r>
              <a:rPr lang="uk-UA" sz="2200"/>
              <a:t>– функціональність,</a:t>
            </a:r>
            <a:r>
              <a:rPr lang="en-US" sz="2200"/>
              <a:t> </a:t>
            </a:r>
            <a:r>
              <a:rPr lang="uk-UA" sz="2200"/>
              <a:t>задіяна даною реалізацією (сукупність реалізацій методів);</a:t>
            </a:r>
          </a:p>
          <a:p>
            <a:r>
              <a:rPr lang="uk-UA" sz="2200" b="1"/>
              <a:t>ImpSpec</a:t>
            </a:r>
            <a:r>
              <a:rPr lang="uk-UA" sz="2200" b="1" baseline="-25000"/>
              <a:t>j</a:t>
            </a:r>
            <a:r>
              <a:rPr lang="uk-UA" sz="2200" b="1"/>
              <a:t> </a:t>
            </a:r>
            <a:r>
              <a:rPr lang="uk-UA" sz="2200"/>
              <a:t>– специфікація реалізації (опис умов виконання, опис параметрів настроювання реалізації і т.д.).</a:t>
            </a: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2459038" y="0"/>
            <a:ext cx="434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Реалізація компонента 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36588" y="1700213"/>
            <a:ext cx="79914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uk-UA" sz="2400" dirty="0"/>
              <a:t>Реалізація являє собою сукупність методів визначеної сигнатури і типів даних для вхідних та вихідних параметрів.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/>
              <a:t>Відповідно до цих сигнатур і типів даних відбувається процес зіставлення реалізацій і інтерфейсів, що містять </a:t>
            </a:r>
            <a:r>
              <a:rPr lang="uk-UA" sz="2400" dirty="0" smtClean="0"/>
              <a:t>декларації  методів</a:t>
            </a:r>
            <a:r>
              <a:rPr lang="uk-UA" sz="2400" dirty="0"/>
              <a:t>, які входять до їх складу.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sz="2400" dirty="0"/>
              <a:t>Цей процес називається </a:t>
            </a:r>
            <a:r>
              <a:rPr lang="uk-UA" sz="2400" b="1" dirty="0"/>
              <a:t>процесом зв'язування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459038" y="0"/>
            <a:ext cx="434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Реалізація компонента 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58775" y="1290638"/>
            <a:ext cx="83534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/>
              <a:t>Для взаємодії двох компонентів Comp</a:t>
            </a:r>
            <a:r>
              <a:rPr lang="uk-UA" sz="2400" baseline="-25000"/>
              <a:t>1</a:t>
            </a:r>
            <a:r>
              <a:rPr lang="uk-UA" sz="2400" b="1"/>
              <a:t> </a:t>
            </a:r>
            <a:r>
              <a:rPr lang="uk-UA" sz="2400"/>
              <a:t>та Comp</a:t>
            </a:r>
            <a:r>
              <a:rPr lang="uk-UA" sz="2400" baseline="-25000"/>
              <a:t>2</a:t>
            </a:r>
            <a:r>
              <a:rPr lang="uk-UA" sz="2400" b="1"/>
              <a:t> </a:t>
            </a:r>
            <a:r>
              <a:rPr lang="uk-UA" sz="2400"/>
              <a:t>існує наступна необ­хідна умова: </a:t>
            </a:r>
          </a:p>
          <a:p>
            <a:pPr algn="ctr"/>
            <a:r>
              <a:rPr lang="uk-UA" sz="2400"/>
              <a:t>якщо CInt</a:t>
            </a:r>
            <a:r>
              <a:rPr lang="uk-UA" sz="2400" baseline="-25000"/>
              <a:t>i1</a:t>
            </a:r>
            <a:r>
              <a:rPr lang="uk-UA" sz="2400">
                <a:sym typeface="Symbol" pitchFamily="18" charset="2"/>
              </a:rPr>
              <a:t></a:t>
            </a:r>
            <a:r>
              <a:rPr lang="uk-UA" sz="2400"/>
              <a:t>CInt</a:t>
            </a:r>
            <a:r>
              <a:rPr lang="uk-UA" sz="2400" baseline="-25000"/>
              <a:t>O</a:t>
            </a:r>
            <a:r>
              <a:rPr lang="uk-UA" sz="2400" baseline="-25000">
                <a:sym typeface="Symbol" pitchFamily="18" charset="2"/>
              </a:rPr>
              <a:t>1</a:t>
            </a:r>
            <a:r>
              <a:rPr lang="uk-UA" sz="2400">
                <a:sym typeface="Symbol" pitchFamily="18" charset="2"/>
              </a:rPr>
              <a:t>,</a:t>
            </a:r>
          </a:p>
          <a:p>
            <a:pPr algn="ctr"/>
            <a:r>
              <a:rPr lang="uk-UA" sz="2400">
                <a:sym typeface="Symbol" pitchFamily="18" charset="2"/>
              </a:rPr>
              <a:t> </a:t>
            </a:r>
          </a:p>
          <a:p>
            <a:pPr algn="ctr"/>
            <a:r>
              <a:rPr lang="uk-UA" sz="2400">
                <a:sym typeface="Symbol" pitchFamily="18" charset="2"/>
              </a:rPr>
              <a:t>то повинен існувати CInt</a:t>
            </a:r>
            <a:r>
              <a:rPr lang="uk-UA" sz="2400" baseline="-25000">
                <a:sym typeface="Symbol" pitchFamily="18" charset="2"/>
              </a:rPr>
              <a:t>k2</a:t>
            </a:r>
            <a:r>
              <a:rPr lang="uk-UA" sz="2400">
                <a:sym typeface="Symbol" pitchFamily="18" charset="2"/>
              </a:rPr>
              <a:t></a:t>
            </a:r>
            <a:r>
              <a:rPr lang="uk-UA" sz="2400"/>
              <a:t>CInt</a:t>
            </a:r>
            <a:r>
              <a:rPr lang="uk-UA" sz="2400" baseline="-25000"/>
              <a:t>I</a:t>
            </a:r>
            <a:r>
              <a:rPr lang="uk-UA" sz="2400" baseline="-25000">
                <a:sym typeface="Symbol" pitchFamily="18" charset="2"/>
              </a:rPr>
              <a:t>2</a:t>
            </a:r>
            <a:r>
              <a:rPr lang="uk-UA" sz="2400">
                <a:sym typeface="Symbol" pitchFamily="18" charset="2"/>
              </a:rPr>
              <a:t> такий, що:</a:t>
            </a:r>
          </a:p>
          <a:p>
            <a:pPr algn="ctr"/>
            <a:endParaRPr lang="ru-RU" sz="2400">
              <a:sym typeface="Symbol" pitchFamily="18" charset="2"/>
            </a:endParaRPr>
          </a:p>
          <a:p>
            <a:pPr algn="ctr"/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Sign(CInt</a:t>
            </a:r>
            <a:r>
              <a:rPr lang="uk-UA" sz="2400" baseline="-25000">
                <a:solidFill>
                  <a:srgbClr val="0000CC"/>
                </a:solidFill>
                <a:sym typeface="Symbol" pitchFamily="18" charset="2"/>
              </a:rPr>
              <a:t>i1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)=Sign(CInt</a:t>
            </a:r>
            <a:r>
              <a:rPr lang="uk-UA" sz="2400" baseline="-25000">
                <a:solidFill>
                  <a:srgbClr val="0000CC"/>
                </a:solidFill>
                <a:sym typeface="Symbol" pitchFamily="18" charset="2"/>
              </a:rPr>
              <a:t>k2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)&amp;&amp;</a:t>
            </a:r>
            <a:r>
              <a:rPr lang="en-US" sz="2400">
                <a:solidFill>
                  <a:srgbClr val="0000CC"/>
                </a:solidFill>
                <a:sym typeface="Symbol" pitchFamily="18" charset="2"/>
              </a:rPr>
              <a:t> 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Provide(CInt</a:t>
            </a:r>
            <a:r>
              <a:rPr lang="uk-UA" sz="2400" baseline="-25000">
                <a:solidFill>
                  <a:srgbClr val="0000CC"/>
                </a:solidFill>
                <a:sym typeface="Symbol" pitchFamily="18" charset="2"/>
              </a:rPr>
              <a:t>i1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) </a:t>
            </a:r>
            <a:r>
              <a:rPr lang="uk-UA" sz="2400">
                <a:solidFill>
                  <a:srgbClr val="0000CC"/>
                </a:solidFill>
              </a:rPr>
              <a:t>CImp</a:t>
            </a:r>
            <a:r>
              <a:rPr lang="uk-UA" sz="2400" baseline="-25000">
                <a:solidFill>
                  <a:srgbClr val="0000CC"/>
                </a:solidFill>
                <a:sym typeface="Symbol" pitchFamily="18" charset="2"/>
              </a:rPr>
              <a:t>j2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,</a:t>
            </a:r>
          </a:p>
          <a:p>
            <a:pPr algn="ctr"/>
            <a:endParaRPr lang="ru-RU" sz="2400">
              <a:sym typeface="Symbol" pitchFamily="18" charset="2"/>
            </a:endParaRPr>
          </a:p>
          <a:p>
            <a:pPr algn="ctr"/>
            <a:r>
              <a:rPr lang="uk-UA" sz="2400">
                <a:sym typeface="Symbol" pitchFamily="18" charset="2"/>
              </a:rPr>
              <a:t>де Sign(…) означає сигнатуру відповідного інтерфейсу.  </a:t>
            </a: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311400" y="3175"/>
            <a:ext cx="443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Взаємодія компонентів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11188" y="1206500"/>
            <a:ext cx="79200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 b="1"/>
              <a:t>Відношення успадковування </a:t>
            </a:r>
            <a:r>
              <a:rPr lang="uk-UA" sz="2400"/>
              <a:t>двох компонентів визначається встановленням відношення успадковування для їх вхідних інтерфейсів (аналогічно відношенню успа­дковування в об’єктно-орієнтованому програмуванні). </a:t>
            </a:r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1101725" y="7938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sz="2800" b="1" dirty="0"/>
              <a:t>Типи відношень між компонентами</a:t>
            </a:r>
            <a:endParaRPr lang="uk-UA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9750" y="1350963"/>
            <a:ext cx="80645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uk-UA" sz="2400" b="1"/>
              <a:t>Відношення екземпляризації </a:t>
            </a:r>
          </a:p>
          <a:p>
            <a:pPr eaLnBrk="0" hangingPunct="0"/>
            <a:r>
              <a:rPr lang="uk-UA" sz="2400"/>
              <a:t>Екземпляри компонента створюються у відповідності до його певного вхідного інтерфейса </a:t>
            </a:r>
            <a:r>
              <a:rPr lang="ru-RU" sz="2400"/>
              <a:t>CInt</a:t>
            </a:r>
            <a:r>
              <a:rPr lang="en-US" sz="2400"/>
              <a:t>I</a:t>
            </a:r>
            <a:r>
              <a:rPr lang="en-US" sz="2400" baseline="-25000"/>
              <a:t>i</a:t>
            </a:r>
            <a:r>
              <a:rPr lang="uk-UA" sz="2400"/>
              <a:t>. </a:t>
            </a:r>
          </a:p>
          <a:p>
            <a:pPr eaLnBrk="0" hangingPunct="0"/>
            <a:r>
              <a:rPr lang="uk-UA" sz="2400"/>
              <a:t>Вираз </a:t>
            </a:r>
          </a:p>
          <a:p>
            <a:pPr algn="ctr" eaLnBrk="0" hangingPunct="0"/>
            <a:r>
              <a:rPr lang="en-US" sz="2400" b="1">
                <a:solidFill>
                  <a:srgbClr val="0000CC"/>
                </a:solidFill>
              </a:rPr>
              <a:t>CInsk</a:t>
            </a:r>
            <a:r>
              <a:rPr lang="ru-RU" sz="2400" b="1" baseline="-25000">
                <a:solidFill>
                  <a:srgbClr val="0000CC"/>
                </a:solidFill>
              </a:rPr>
              <a:t>ij</a:t>
            </a:r>
            <a:r>
              <a:rPr lang="uk-UA" sz="2400" b="1">
                <a:solidFill>
                  <a:srgbClr val="0000CC"/>
                </a:solidFill>
              </a:rPr>
              <a:t>  = (</a:t>
            </a:r>
            <a:r>
              <a:rPr lang="en-US" sz="2400" b="1">
                <a:solidFill>
                  <a:srgbClr val="0000CC"/>
                </a:solidFill>
              </a:rPr>
              <a:t>IInsk</a:t>
            </a:r>
            <a:r>
              <a:rPr lang="ru-RU" sz="2400" b="1" baseline="-25000">
                <a:solidFill>
                  <a:srgbClr val="0000CC"/>
                </a:solidFill>
              </a:rPr>
              <a:t>ij</a:t>
            </a:r>
            <a:r>
              <a:rPr lang="uk-UA" sz="2400" b="1">
                <a:solidFill>
                  <a:srgbClr val="0000CC"/>
                </a:solidFill>
              </a:rPr>
              <a:t>, </a:t>
            </a:r>
            <a:r>
              <a:rPr lang="en-US" sz="2400" b="1">
                <a:solidFill>
                  <a:srgbClr val="0000CC"/>
                </a:solidFill>
              </a:rPr>
              <a:t>In</a:t>
            </a:r>
            <a:r>
              <a:rPr lang="uk-UA" sz="2400" b="1">
                <a:solidFill>
                  <a:srgbClr val="0000CC"/>
                </a:solidFill>
              </a:rPr>
              <a:t>­</a:t>
            </a:r>
            <a:r>
              <a:rPr lang="en-US" sz="2400" b="1">
                <a:solidFill>
                  <a:srgbClr val="0000CC"/>
                </a:solidFill>
              </a:rPr>
              <a:t>tFunc</a:t>
            </a:r>
            <a:r>
              <a:rPr lang="ru-RU" sz="2400" b="1" baseline="-25000">
                <a:solidFill>
                  <a:srgbClr val="0000CC"/>
                </a:solidFill>
              </a:rPr>
              <a:t>i</a:t>
            </a:r>
            <a:r>
              <a:rPr lang="uk-UA" sz="2400" b="1">
                <a:solidFill>
                  <a:srgbClr val="0000CC"/>
                </a:solidFill>
              </a:rPr>
              <a:t>, </a:t>
            </a:r>
            <a:r>
              <a:rPr lang="en-US" sz="2400" b="1">
                <a:solidFill>
                  <a:srgbClr val="0000CC"/>
                </a:solidFill>
              </a:rPr>
              <a:t>ImpFunc</a:t>
            </a:r>
            <a:r>
              <a:rPr lang="ru-RU" sz="2400" b="1" baseline="-25000">
                <a:solidFill>
                  <a:srgbClr val="0000CC"/>
                </a:solidFill>
              </a:rPr>
              <a:t>j</a:t>
            </a:r>
            <a:r>
              <a:rPr lang="uk-UA" sz="2400" b="1">
                <a:solidFill>
                  <a:srgbClr val="0000CC"/>
                </a:solidFill>
              </a:rPr>
              <a:t>)</a:t>
            </a:r>
            <a:r>
              <a:rPr lang="uk-UA" sz="2400" b="1"/>
              <a:t> </a:t>
            </a:r>
          </a:p>
          <a:p>
            <a:pPr eaLnBrk="0" hangingPunct="0"/>
            <a:r>
              <a:rPr lang="uk-UA" sz="2400"/>
              <a:t>описує екземпляр компонента </a:t>
            </a:r>
            <a:r>
              <a:rPr lang="ru-RU" sz="2400"/>
              <a:t>Comp</a:t>
            </a:r>
            <a:r>
              <a:rPr lang="uk-UA" sz="2400"/>
              <a:t>, </a:t>
            </a:r>
          </a:p>
          <a:p>
            <a:pPr eaLnBrk="0" hangingPunct="0"/>
            <a:r>
              <a:rPr lang="uk-UA" sz="2400"/>
              <a:t>де: </a:t>
            </a:r>
          </a:p>
          <a:p>
            <a:pPr eaLnBrk="0" hangingPunct="0"/>
            <a:r>
              <a:rPr lang="en-US" sz="2400"/>
              <a:t>IInsk</a:t>
            </a:r>
            <a:r>
              <a:rPr lang="ru-RU" sz="2400" baseline="-25000"/>
              <a:t>ij</a:t>
            </a:r>
            <a:r>
              <a:rPr lang="uk-UA" sz="2400" b="1" i="1"/>
              <a:t> </a:t>
            </a:r>
            <a:r>
              <a:rPr lang="uk-UA" sz="2400"/>
              <a:t>– унікальний ідентифікатор екземпляра, </a:t>
            </a:r>
          </a:p>
          <a:p>
            <a:pPr eaLnBrk="0" hangingPunct="0"/>
            <a:r>
              <a:rPr lang="en-US" sz="2400"/>
              <a:t>IntFunc</a:t>
            </a:r>
            <a:r>
              <a:rPr lang="ru-RU" sz="2400" baseline="-25000"/>
              <a:t>i</a:t>
            </a:r>
            <a:r>
              <a:rPr lang="uk-UA" sz="2400"/>
              <a:t> – функціональність інтерфейсу </a:t>
            </a:r>
            <a:r>
              <a:rPr lang="ru-RU" sz="2400"/>
              <a:t>CInt</a:t>
            </a:r>
            <a:r>
              <a:rPr lang="en-US" sz="2400"/>
              <a:t>I</a:t>
            </a:r>
            <a:r>
              <a:rPr lang="en-US" sz="2400" baseline="-25000"/>
              <a:t>i</a:t>
            </a:r>
            <a:r>
              <a:rPr lang="en-US" sz="2400"/>
              <a:t> </a:t>
            </a:r>
            <a:r>
              <a:rPr lang="ru-RU" sz="2400">
                <a:sym typeface="Symbol" pitchFamily="18" charset="2"/>
              </a:rPr>
              <a:t></a:t>
            </a:r>
            <a:r>
              <a:rPr lang="uk-UA" sz="2400"/>
              <a:t> </a:t>
            </a:r>
            <a:r>
              <a:rPr lang="ru-RU" sz="2400">
                <a:sym typeface="Symbol" pitchFamily="18" charset="2"/>
              </a:rPr>
              <a:t>C</a:t>
            </a:r>
            <a:r>
              <a:rPr lang="en-US" sz="2400">
                <a:sym typeface="Symbol" pitchFamily="18" charset="2"/>
              </a:rPr>
              <a:t>I</a:t>
            </a:r>
            <a:r>
              <a:rPr lang="ru-RU" sz="2400">
                <a:sym typeface="Symbol" pitchFamily="18" charset="2"/>
              </a:rPr>
              <a:t>nt</a:t>
            </a:r>
            <a:r>
              <a:rPr lang="uk-UA" sz="2400">
                <a:sym typeface="Symbol" pitchFamily="18" charset="2"/>
              </a:rPr>
              <a:t>,</a:t>
            </a:r>
          </a:p>
          <a:p>
            <a:pPr eaLnBrk="0" hangingPunct="0"/>
            <a:r>
              <a:rPr lang="en-US" sz="2400">
                <a:sym typeface="Symbol" pitchFamily="18" charset="2"/>
              </a:rPr>
              <a:t>Im</a:t>
            </a:r>
            <a:r>
              <a:rPr lang="uk-UA" sz="2400">
                <a:sym typeface="Symbol" pitchFamily="18" charset="2"/>
              </a:rPr>
              <a:t>­</a:t>
            </a:r>
            <a:r>
              <a:rPr lang="en-US" sz="2400">
                <a:sym typeface="Symbol" pitchFamily="18" charset="2"/>
              </a:rPr>
              <a:t>pFunc</a:t>
            </a:r>
            <a:r>
              <a:rPr lang="ru-RU" sz="2400" baseline="-25000">
                <a:sym typeface="Symbol" pitchFamily="18" charset="2"/>
              </a:rPr>
              <a:t>j</a:t>
            </a:r>
            <a:r>
              <a:rPr lang="uk-UA" sz="2400">
                <a:sym typeface="Symbol" pitchFamily="18" charset="2"/>
              </a:rPr>
              <a:t> – програмний елемент, що забезпечує виконання реалізації</a:t>
            </a:r>
            <a:r>
              <a:rPr lang="uk-UA" sz="2400" b="1">
                <a:sym typeface="Symbol" pitchFamily="18" charset="2"/>
              </a:rPr>
              <a:t> </a:t>
            </a:r>
            <a:r>
              <a:rPr lang="ru-RU" sz="2400">
                <a:sym typeface="Symbol" pitchFamily="18" charset="2"/>
              </a:rPr>
              <a:t>CI</a:t>
            </a:r>
            <a:r>
              <a:rPr lang="en-US" sz="2400">
                <a:sym typeface="Symbol" pitchFamily="18" charset="2"/>
              </a:rPr>
              <a:t>mp</a:t>
            </a:r>
            <a:r>
              <a:rPr lang="en-US" sz="2400" baseline="-25000"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</a:t>
            </a:r>
            <a:r>
              <a:rPr lang="ru-RU" sz="2400">
                <a:sym typeface="Symbol" pitchFamily="18" charset="2"/>
              </a:rPr>
              <a:t></a:t>
            </a:r>
            <a:r>
              <a:rPr lang="uk-UA" sz="2400"/>
              <a:t> </a:t>
            </a:r>
            <a:r>
              <a:rPr lang="ru-RU" sz="2400">
                <a:sym typeface="Symbol" pitchFamily="18" charset="2"/>
              </a:rPr>
              <a:t>C</a:t>
            </a:r>
            <a:r>
              <a:rPr lang="en-US" sz="2400">
                <a:sym typeface="Symbol" pitchFamily="18" charset="2"/>
              </a:rPr>
              <a:t>Imp</a:t>
            </a:r>
            <a:r>
              <a:rPr lang="uk-UA" sz="2400" b="1" i="1">
                <a:sym typeface="Symbol" pitchFamily="18" charset="2"/>
              </a:rPr>
              <a:t>.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101725" y="7938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sz="2800" b="1" dirty="0"/>
              <a:t>Типи відношень між компонентами</a:t>
            </a:r>
            <a:endParaRPr lang="uk-UA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3779838" y="1125538"/>
            <a:ext cx="1274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3200" b="1"/>
              <a:t>Зміст</a:t>
            </a:r>
            <a:endParaRPr lang="ru-RU" sz="3200" b="1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900113" y="1916113"/>
            <a:ext cx="7200900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514350" indent="-514350" eaLnBrk="1" hangingPunct="1">
              <a:buFontTx/>
              <a:buAutoNum type="arabicPeriod"/>
              <a:defRPr/>
            </a:pPr>
            <a:r>
              <a:rPr lang="uk-UA" sz="2200" dirty="0" smtClean="0"/>
              <a:t>Об’єктна модель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uk-UA" sz="2200" dirty="0" smtClean="0"/>
              <a:t>Модель компонента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uk-UA" sz="2200" dirty="0" smtClean="0"/>
              <a:t>Модель інтерфейсу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uk-UA" sz="2200" dirty="0" smtClean="0"/>
              <a:t>Типи відношень між компонентами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uk-UA" sz="2200" dirty="0" smtClean="0"/>
              <a:t>Модель компонентного середовища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uk-UA" sz="2200" dirty="0" smtClean="0"/>
              <a:t>Зовнішня компонентна алгебра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uk-UA" sz="2200" dirty="0" smtClean="0"/>
              <a:t>Модель компонентної програми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uk-UA" sz="2200" dirty="0" smtClean="0"/>
              <a:t>Внутрішня алгебра компонентного програмування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uk-UA" sz="2200" dirty="0" smtClean="0"/>
              <a:t>Зв</a:t>
            </a:r>
            <a:r>
              <a:rPr lang="uk-UA" sz="2200" b="1" dirty="0" smtClean="0"/>
              <a:t>’</a:t>
            </a:r>
            <a:r>
              <a:rPr lang="uk-UA" sz="2200" dirty="0" smtClean="0"/>
              <a:t>язок зовнішньої та внутрішньої компонентних </a:t>
            </a:r>
            <a:r>
              <a:rPr lang="uk-UA" sz="2200" dirty="0" err="1" smtClean="0"/>
              <a:t>алгебр</a:t>
            </a:r>
            <a:endParaRPr lang="ru-RU" sz="22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5288" y="1385888"/>
            <a:ext cx="8207375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800" b="1" dirty="0"/>
              <a:t>Відношення контракту</a:t>
            </a:r>
          </a:p>
          <a:p>
            <a:r>
              <a:rPr lang="uk-UA" sz="2200" dirty="0"/>
              <a:t> Відно­шення контракту між компонентами </a:t>
            </a:r>
            <a:r>
              <a:rPr lang="ru-RU" sz="2200" dirty="0"/>
              <a:t>Comp</a:t>
            </a:r>
            <a:r>
              <a:rPr lang="ru-RU" sz="2200" baseline="-25000" dirty="0"/>
              <a:t>1</a:t>
            </a:r>
            <a:r>
              <a:rPr lang="ru-RU" sz="2200" dirty="0"/>
              <a:t> і Comp</a:t>
            </a:r>
            <a:r>
              <a:rPr lang="ru-RU" sz="2200" baseline="-25000" dirty="0"/>
              <a:t>2</a:t>
            </a:r>
            <a:r>
              <a:rPr lang="ru-RU" sz="2200" dirty="0"/>
              <a:t> </a:t>
            </a:r>
            <a:r>
              <a:rPr lang="ru-RU" sz="2200" dirty="0" err="1"/>
              <a:t>описується</a:t>
            </a:r>
            <a:r>
              <a:rPr lang="ru-RU" sz="2200" dirty="0"/>
              <a:t> </a:t>
            </a:r>
            <a:r>
              <a:rPr lang="ru-RU" sz="2200" dirty="0" err="1"/>
              <a:t>виразом</a:t>
            </a:r>
            <a:r>
              <a:rPr lang="ru-RU" sz="2200" dirty="0"/>
              <a:t>: </a:t>
            </a:r>
          </a:p>
          <a:p>
            <a:pPr algn="ctr"/>
            <a:r>
              <a:rPr lang="en-US" sz="2200" b="1" dirty="0" err="1">
                <a:solidFill>
                  <a:srgbClr val="0000CC"/>
                </a:solidFill>
              </a:rPr>
              <a:t>Cont</a:t>
            </a:r>
            <a:r>
              <a:rPr lang="ru-RU" sz="2200" b="1" baseline="30000" dirty="0">
                <a:solidFill>
                  <a:srgbClr val="0000CC"/>
                </a:solidFill>
              </a:rPr>
              <a:t>12</a:t>
            </a:r>
            <a:r>
              <a:rPr lang="en-US" sz="2200" b="1" baseline="-25000" dirty="0" err="1">
                <a:solidFill>
                  <a:srgbClr val="0000CC"/>
                </a:solidFill>
              </a:rPr>
              <a:t>im</a:t>
            </a:r>
            <a:r>
              <a:rPr lang="ru-RU" sz="2200" b="1" dirty="0">
                <a:solidFill>
                  <a:srgbClr val="0000CC"/>
                </a:solidFill>
              </a:rPr>
              <a:t> =  (C</a:t>
            </a:r>
            <a:r>
              <a:rPr lang="en-US" sz="2200" b="1" dirty="0">
                <a:solidFill>
                  <a:srgbClr val="0000CC"/>
                </a:solidFill>
              </a:rPr>
              <a:t>I</a:t>
            </a:r>
            <a:r>
              <a:rPr lang="ru-RU" sz="2200" b="1" dirty="0" err="1">
                <a:solidFill>
                  <a:srgbClr val="0000CC"/>
                </a:solidFill>
              </a:rPr>
              <a:t>nt</a:t>
            </a:r>
            <a:r>
              <a:rPr lang="en-US" sz="2200" b="1" dirty="0">
                <a:solidFill>
                  <a:srgbClr val="0000CC"/>
                </a:solidFill>
              </a:rPr>
              <a:t>O</a:t>
            </a:r>
            <a:r>
              <a:rPr lang="ru-RU" sz="2200" b="1" baseline="-25000" dirty="0">
                <a:solidFill>
                  <a:srgbClr val="0000CC"/>
                </a:solidFill>
              </a:rPr>
              <a:t>1</a:t>
            </a:r>
            <a:r>
              <a:rPr lang="en-US" sz="2200" b="1" baseline="-25000" dirty="0">
                <a:solidFill>
                  <a:srgbClr val="0000CC"/>
                </a:solidFill>
              </a:rPr>
              <a:t>i</a:t>
            </a:r>
            <a:r>
              <a:rPr lang="ru-RU" sz="2200" b="1" dirty="0">
                <a:solidFill>
                  <a:srgbClr val="0000CC"/>
                </a:solidFill>
              </a:rPr>
              <a:t>, </a:t>
            </a:r>
            <a:r>
              <a:rPr lang="en-US" sz="2200" b="1" dirty="0" err="1">
                <a:solidFill>
                  <a:srgbClr val="0000CC"/>
                </a:solidFill>
              </a:rPr>
              <a:t>CIntI</a:t>
            </a:r>
            <a:r>
              <a:rPr lang="ru-RU" sz="2200" b="1" baseline="-25000" dirty="0">
                <a:solidFill>
                  <a:srgbClr val="0000CC"/>
                </a:solidFill>
              </a:rPr>
              <a:t>2</a:t>
            </a:r>
            <a:r>
              <a:rPr lang="en-US" sz="2200" b="1" baseline="-25000" dirty="0">
                <a:solidFill>
                  <a:srgbClr val="0000CC"/>
                </a:solidFill>
              </a:rPr>
              <a:t>m</a:t>
            </a:r>
            <a:r>
              <a:rPr lang="ru-RU" sz="2200" b="1" dirty="0">
                <a:solidFill>
                  <a:srgbClr val="0000CC"/>
                </a:solidFill>
              </a:rPr>
              <a:t>, </a:t>
            </a:r>
            <a:r>
              <a:rPr lang="en-US" sz="2200" b="1" dirty="0" err="1">
                <a:solidFill>
                  <a:srgbClr val="0000CC"/>
                </a:solidFill>
              </a:rPr>
              <a:t>IMap</a:t>
            </a:r>
            <a:r>
              <a:rPr lang="ru-RU" sz="2200" b="1" baseline="30000" dirty="0">
                <a:solidFill>
                  <a:srgbClr val="0000CC"/>
                </a:solidFill>
              </a:rPr>
              <a:t>12</a:t>
            </a:r>
            <a:r>
              <a:rPr lang="en-US" sz="2200" b="1" baseline="-25000" dirty="0" err="1">
                <a:solidFill>
                  <a:srgbClr val="0000CC"/>
                </a:solidFill>
              </a:rPr>
              <a:t>im</a:t>
            </a:r>
            <a:r>
              <a:rPr lang="ru-RU" sz="2200" b="1" dirty="0">
                <a:solidFill>
                  <a:srgbClr val="0000CC"/>
                </a:solidFill>
              </a:rPr>
              <a:t>),</a:t>
            </a:r>
          </a:p>
          <a:p>
            <a:r>
              <a:rPr lang="ru-RU" sz="2200" dirty="0"/>
              <a:t>де </a:t>
            </a:r>
          </a:p>
          <a:p>
            <a:r>
              <a:rPr lang="ru-RU" sz="2200" b="1" dirty="0"/>
              <a:t>C</a:t>
            </a:r>
            <a:r>
              <a:rPr lang="en-US" sz="2200" b="1" dirty="0"/>
              <a:t>I</a:t>
            </a:r>
            <a:r>
              <a:rPr lang="ru-RU" sz="2200" b="1" dirty="0" err="1"/>
              <a:t>nt</a:t>
            </a:r>
            <a:r>
              <a:rPr lang="en-US" sz="2200" b="1" dirty="0"/>
              <a:t>O</a:t>
            </a:r>
            <a:r>
              <a:rPr lang="ru-RU" sz="2200" b="1" baseline="-25000" dirty="0"/>
              <a:t>1</a:t>
            </a:r>
            <a:r>
              <a:rPr lang="en-US" sz="2200" b="1" baseline="-25000" dirty="0"/>
              <a:t>i </a:t>
            </a:r>
            <a:r>
              <a:rPr lang="en-US" sz="2200" b="1" dirty="0">
                <a:sym typeface="Symbol" pitchFamily="18" charset="2"/>
              </a:rPr>
              <a:t></a:t>
            </a:r>
            <a:r>
              <a:rPr lang="en-US" sz="2200" b="1" dirty="0"/>
              <a:t> </a:t>
            </a:r>
            <a:r>
              <a:rPr lang="ru-RU" sz="2200" b="1" dirty="0">
                <a:sym typeface="Symbol" pitchFamily="18" charset="2"/>
              </a:rPr>
              <a:t>C</a:t>
            </a:r>
            <a:r>
              <a:rPr lang="en-US" sz="2200" b="1" dirty="0">
                <a:sym typeface="Symbol" pitchFamily="18" charset="2"/>
              </a:rPr>
              <a:t>I</a:t>
            </a:r>
            <a:r>
              <a:rPr lang="ru-RU" sz="2200" b="1" dirty="0">
                <a:sym typeface="Symbol" pitchFamily="18" charset="2"/>
              </a:rPr>
              <a:t>nt</a:t>
            </a:r>
            <a:r>
              <a:rPr lang="ru-RU" sz="2200" b="1" baseline="-25000" dirty="0">
                <a:sym typeface="Symbol" pitchFamily="18" charset="2"/>
              </a:rPr>
              <a:t>1</a:t>
            </a:r>
            <a:r>
              <a:rPr lang="ru-RU" sz="2200" b="1" dirty="0">
                <a:sym typeface="Symbol" pitchFamily="18" charset="2"/>
              </a:rPr>
              <a:t> – </a:t>
            </a:r>
            <a:r>
              <a:rPr lang="ru-RU" sz="2200" dirty="0" err="1">
                <a:sym typeface="Symbol" pitchFamily="18" charset="2"/>
              </a:rPr>
              <a:t>вихідний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інтерфейс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першого</a:t>
            </a:r>
            <a:r>
              <a:rPr lang="ru-RU" sz="2200" dirty="0">
                <a:sym typeface="Symbol" pitchFamily="18" charset="2"/>
              </a:rPr>
              <a:t> компонента, </a:t>
            </a:r>
          </a:p>
          <a:p>
            <a:r>
              <a:rPr lang="ru-RU" sz="2200" b="1" dirty="0">
                <a:sym typeface="Symbol" pitchFamily="18" charset="2"/>
              </a:rPr>
              <a:t>C</a:t>
            </a:r>
            <a:r>
              <a:rPr lang="en-US" sz="2200" b="1" dirty="0">
                <a:sym typeface="Symbol" pitchFamily="18" charset="2"/>
              </a:rPr>
              <a:t>I</a:t>
            </a:r>
            <a:r>
              <a:rPr lang="ru-RU" sz="2200" b="1" dirty="0" err="1">
                <a:sym typeface="Symbol" pitchFamily="18" charset="2"/>
              </a:rPr>
              <a:t>nt</a:t>
            </a:r>
            <a:r>
              <a:rPr lang="en-US" sz="2200" b="1" dirty="0">
                <a:sym typeface="Symbol" pitchFamily="18" charset="2"/>
              </a:rPr>
              <a:t>I</a:t>
            </a:r>
            <a:r>
              <a:rPr lang="ru-RU" sz="2200" b="1" baseline="-25000" dirty="0">
                <a:sym typeface="Symbol" pitchFamily="18" charset="2"/>
              </a:rPr>
              <a:t>2</a:t>
            </a:r>
            <a:r>
              <a:rPr lang="en-US" sz="2200" b="1" baseline="-25000" dirty="0">
                <a:sym typeface="Symbol" pitchFamily="18" charset="2"/>
              </a:rPr>
              <a:t>m </a:t>
            </a:r>
            <a:r>
              <a:rPr lang="en-US" sz="2200" b="1" dirty="0">
                <a:sym typeface="Symbol" pitchFamily="18" charset="2"/>
              </a:rPr>
              <a:t></a:t>
            </a:r>
            <a:r>
              <a:rPr lang="en-US" sz="2200" b="1" dirty="0"/>
              <a:t> </a:t>
            </a:r>
            <a:r>
              <a:rPr lang="ru-RU" sz="2200" b="1" dirty="0">
                <a:sym typeface="Symbol" pitchFamily="18" charset="2"/>
              </a:rPr>
              <a:t>C</a:t>
            </a:r>
            <a:r>
              <a:rPr lang="en-US" sz="2200" b="1" dirty="0">
                <a:sym typeface="Symbol" pitchFamily="18" charset="2"/>
              </a:rPr>
              <a:t>I</a:t>
            </a:r>
            <a:r>
              <a:rPr lang="ru-RU" sz="2200" b="1" dirty="0">
                <a:sym typeface="Symbol" pitchFamily="18" charset="2"/>
              </a:rPr>
              <a:t>nt</a:t>
            </a:r>
            <a:r>
              <a:rPr lang="ru-RU" sz="2200" b="1" baseline="-25000" dirty="0">
                <a:sym typeface="Symbol" pitchFamily="18" charset="2"/>
              </a:rPr>
              <a:t>2</a:t>
            </a:r>
            <a:r>
              <a:rPr lang="ru-RU" sz="2200" b="1" dirty="0">
                <a:sym typeface="Symbol" pitchFamily="18" charset="2"/>
              </a:rPr>
              <a:t> </a:t>
            </a:r>
            <a:r>
              <a:rPr lang="ru-RU" sz="2200" dirty="0">
                <a:sym typeface="Symbol" pitchFamily="18" charset="2"/>
              </a:rPr>
              <a:t>– </a:t>
            </a:r>
            <a:r>
              <a:rPr lang="ru-RU" sz="2200" dirty="0" err="1">
                <a:sym typeface="Symbol" pitchFamily="18" charset="2"/>
              </a:rPr>
              <a:t>вхідний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інтерфейс</a:t>
            </a:r>
            <a:r>
              <a:rPr lang="ru-RU" sz="2200" dirty="0">
                <a:sym typeface="Symbol" pitchFamily="18" charset="2"/>
              </a:rPr>
              <a:t> другого компонента;</a:t>
            </a:r>
          </a:p>
          <a:p>
            <a:r>
              <a:rPr lang="en-US" sz="2200" b="1" dirty="0" err="1">
                <a:sym typeface="Symbol" pitchFamily="18" charset="2"/>
              </a:rPr>
              <a:t>IMap</a:t>
            </a:r>
            <a:r>
              <a:rPr lang="ru-RU" sz="2200" b="1" baseline="30000" dirty="0">
                <a:sym typeface="Symbol" pitchFamily="18" charset="2"/>
              </a:rPr>
              <a:t>12</a:t>
            </a:r>
            <a:r>
              <a:rPr lang="en-US" sz="2200" b="1" baseline="-25000" dirty="0" err="1">
                <a:sym typeface="Symbol" pitchFamily="18" charset="2"/>
              </a:rPr>
              <a:t>im</a:t>
            </a:r>
            <a:r>
              <a:rPr lang="en-US" sz="2200" b="1" i="1" baseline="-25000" dirty="0">
                <a:sym typeface="Symbol" pitchFamily="18" charset="2"/>
              </a:rPr>
              <a:t> </a:t>
            </a:r>
            <a:r>
              <a:rPr lang="uk-UA" sz="2200" dirty="0">
                <a:sym typeface="Symbol" pitchFamily="18" charset="2"/>
              </a:rPr>
              <a:t>–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відображення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відповідності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між</a:t>
            </a:r>
            <a:r>
              <a:rPr lang="ru-RU" sz="2200" dirty="0">
                <a:sym typeface="Symbol" pitchFamily="18" charset="2"/>
              </a:rPr>
              <a:t> методами, </a:t>
            </a:r>
            <a:r>
              <a:rPr lang="ru-RU" sz="2200" dirty="0" err="1">
                <a:sym typeface="Symbol" pitchFamily="18" charset="2"/>
              </a:rPr>
              <a:t>які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входять</a:t>
            </a:r>
            <a:r>
              <a:rPr lang="ru-RU" sz="2200" dirty="0">
                <a:sym typeface="Symbol" pitchFamily="18" charset="2"/>
              </a:rPr>
              <a:t> до складу </a:t>
            </a:r>
            <a:r>
              <a:rPr lang="ru-RU" sz="2200" dirty="0" err="1">
                <a:sym typeface="Symbol" pitchFamily="18" charset="2"/>
              </a:rPr>
              <a:t>обох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інтерфейсів</a:t>
            </a:r>
            <a:r>
              <a:rPr lang="ru-RU" sz="2200" dirty="0">
                <a:sym typeface="Symbol" pitchFamily="18" charset="2"/>
              </a:rPr>
              <a:t> з </a:t>
            </a:r>
            <a:r>
              <a:rPr lang="uk-UA" sz="2200" dirty="0">
                <a:sym typeface="Symbol" pitchFamily="18" charset="2"/>
              </a:rPr>
              <a:t>у</a:t>
            </a:r>
            <a:r>
              <a:rPr lang="ru-RU" sz="2200" dirty="0" err="1">
                <a:sym typeface="Symbol" pitchFamily="18" charset="2"/>
              </a:rPr>
              <a:t>рахуванням</a:t>
            </a:r>
            <a:r>
              <a:rPr lang="ru-RU" sz="2200" dirty="0">
                <a:sym typeface="Symbol" pitchFamily="18" charset="2"/>
              </a:rPr>
              <a:t> сигнатур та </a:t>
            </a:r>
            <a:r>
              <a:rPr lang="ru-RU" sz="2200" dirty="0" err="1">
                <a:sym typeface="Symbol" pitchFamily="18" charset="2"/>
              </a:rPr>
              <a:t>типів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даних</a:t>
            </a:r>
            <a:r>
              <a:rPr lang="ru-RU" sz="2200" dirty="0">
                <a:sym typeface="Symbol" pitchFamily="18" charset="2"/>
              </a:rPr>
              <a:t>, </a:t>
            </a:r>
            <a:r>
              <a:rPr lang="ru-RU" sz="2200" dirty="0" err="1">
                <a:sym typeface="Symbol" pitchFamily="18" charset="2"/>
              </a:rPr>
              <a:t>що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передаються</a:t>
            </a:r>
            <a:r>
              <a:rPr lang="ru-RU" sz="2200" dirty="0">
                <a:sym typeface="Symbol" pitchFamily="18" charset="2"/>
              </a:rPr>
              <a:t>. </a:t>
            </a:r>
          </a:p>
          <a:p>
            <a:r>
              <a:rPr lang="ru-RU" sz="2200" dirty="0" err="1">
                <a:sym typeface="Symbol" pitchFamily="18" charset="2"/>
              </a:rPr>
              <a:t>Відношення</a:t>
            </a:r>
            <a:r>
              <a:rPr lang="ru-RU" sz="2200" dirty="0">
                <a:sym typeface="Symbol" pitchFamily="18" charset="2"/>
              </a:rPr>
              <a:t> контракту </a:t>
            </a:r>
            <a:r>
              <a:rPr lang="ru-RU" sz="2200" dirty="0" err="1">
                <a:sym typeface="Symbol" pitchFamily="18" charset="2"/>
              </a:rPr>
              <a:t>існує</a:t>
            </a:r>
            <a:r>
              <a:rPr lang="ru-RU" sz="2200" dirty="0">
                <a:sym typeface="Symbol" pitchFamily="18" charset="2"/>
              </a:rPr>
              <a:t>, </a:t>
            </a:r>
            <a:r>
              <a:rPr lang="ru-RU" sz="2200" dirty="0" err="1">
                <a:sym typeface="Symbol" pitchFamily="18" charset="2"/>
              </a:rPr>
              <a:t>якщо</a:t>
            </a:r>
            <a:r>
              <a:rPr lang="ru-RU" sz="2200" dirty="0">
                <a:sym typeface="Symbol" pitchFamily="18" charset="2"/>
              </a:rPr>
              <a:t> компонент </a:t>
            </a:r>
            <a:r>
              <a:rPr lang="ru-RU" sz="2200" b="1" dirty="0">
                <a:sym typeface="Symbol" pitchFamily="18" charset="2"/>
              </a:rPr>
              <a:t>Comp</a:t>
            </a:r>
            <a:r>
              <a:rPr lang="ru-RU" sz="2200" b="1" baseline="-25000" dirty="0">
                <a:sym typeface="Symbol" pitchFamily="18" charset="2"/>
              </a:rPr>
              <a:t>2</a:t>
            </a:r>
            <a:r>
              <a:rPr lang="ru-RU" sz="2200" b="1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має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реалізацію</a:t>
            </a:r>
            <a:r>
              <a:rPr lang="ru-RU" sz="2200" dirty="0">
                <a:sym typeface="Symbol" pitchFamily="18" charset="2"/>
              </a:rPr>
              <a:t> для </a:t>
            </a:r>
            <a:r>
              <a:rPr lang="ru-RU" sz="2200" dirty="0" err="1">
                <a:sym typeface="Symbol" pitchFamily="18" charset="2"/>
              </a:rPr>
              <a:t>інтерфейса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b="1" dirty="0">
                <a:sym typeface="Symbol" pitchFamily="18" charset="2"/>
              </a:rPr>
              <a:t>C</a:t>
            </a:r>
            <a:r>
              <a:rPr lang="en-US" sz="2200" b="1" dirty="0">
                <a:sym typeface="Symbol" pitchFamily="18" charset="2"/>
              </a:rPr>
              <a:t>I</a:t>
            </a:r>
            <a:r>
              <a:rPr lang="ru-RU" sz="2200" b="1" dirty="0" err="1">
                <a:sym typeface="Symbol" pitchFamily="18" charset="2"/>
              </a:rPr>
              <a:t>nt</a:t>
            </a:r>
            <a:r>
              <a:rPr lang="en-US" sz="2200" b="1" dirty="0">
                <a:sym typeface="Symbol" pitchFamily="18" charset="2"/>
              </a:rPr>
              <a:t>I</a:t>
            </a:r>
            <a:r>
              <a:rPr lang="ru-RU" sz="2200" b="1" baseline="-25000" dirty="0">
                <a:sym typeface="Symbol" pitchFamily="18" charset="2"/>
              </a:rPr>
              <a:t>2</a:t>
            </a:r>
            <a:r>
              <a:rPr lang="en-US" sz="2200" b="1" baseline="-25000" dirty="0">
                <a:sym typeface="Symbol" pitchFamily="18" charset="2"/>
              </a:rPr>
              <a:t>m</a:t>
            </a:r>
            <a:r>
              <a:rPr lang="ru-RU" sz="2200" dirty="0">
                <a:sym typeface="Symbol" pitchFamily="18" charset="2"/>
              </a:rPr>
              <a:t>, яка </a:t>
            </a:r>
            <a:r>
              <a:rPr lang="ru-RU" sz="2200" dirty="0" err="1">
                <a:sym typeface="Symbol" pitchFamily="18" charset="2"/>
              </a:rPr>
              <a:t>забезпечує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виконання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функціональності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b="1" dirty="0">
                <a:sym typeface="Symbol" pitchFamily="18" charset="2"/>
              </a:rPr>
              <a:t>IntFunc</a:t>
            </a:r>
            <a:r>
              <a:rPr lang="ru-RU" sz="2200" b="1" baseline="-25000" dirty="0">
                <a:sym typeface="Symbol" pitchFamily="18" charset="2"/>
              </a:rPr>
              <a:t>1 </a:t>
            </a:r>
            <a:r>
              <a:rPr lang="ru-RU" sz="2200" dirty="0">
                <a:sym typeface="Symbol" pitchFamily="18" charset="2"/>
              </a:rPr>
              <a:t>i</a:t>
            </a:r>
            <a:r>
              <a:rPr lang="ru-RU" sz="2200" i="1" dirty="0">
                <a:sym typeface="Symbol" pitchFamily="18" charset="2"/>
              </a:rPr>
              <a:t> </a:t>
            </a:r>
            <a:r>
              <a:rPr lang="ru-RU" sz="2200" dirty="0" err="1">
                <a:sym typeface="Symbol" pitchFamily="18" charset="2"/>
              </a:rPr>
              <a:t>інтерфейса</a:t>
            </a:r>
            <a:r>
              <a:rPr lang="ru-RU" sz="2200" dirty="0">
                <a:sym typeface="Symbol" pitchFamily="18" charset="2"/>
              </a:rPr>
              <a:t> </a:t>
            </a:r>
            <a:r>
              <a:rPr lang="ru-RU" sz="2200" b="1" dirty="0">
                <a:sym typeface="Symbol" pitchFamily="18" charset="2"/>
              </a:rPr>
              <a:t>C</a:t>
            </a:r>
            <a:r>
              <a:rPr lang="en-US" sz="2200" b="1" dirty="0">
                <a:sym typeface="Symbol" pitchFamily="18" charset="2"/>
              </a:rPr>
              <a:t>I</a:t>
            </a:r>
            <a:r>
              <a:rPr lang="ru-RU" sz="2200" b="1" dirty="0" err="1">
                <a:sym typeface="Symbol" pitchFamily="18" charset="2"/>
              </a:rPr>
              <a:t>nt</a:t>
            </a:r>
            <a:r>
              <a:rPr lang="en-US" sz="2200" b="1" dirty="0">
                <a:sym typeface="Symbol" pitchFamily="18" charset="2"/>
              </a:rPr>
              <a:t>O</a:t>
            </a:r>
            <a:r>
              <a:rPr lang="ru-RU" sz="2200" b="1" baseline="-25000" dirty="0">
                <a:sym typeface="Symbol" pitchFamily="18" charset="2"/>
              </a:rPr>
              <a:t>1</a:t>
            </a:r>
            <a:r>
              <a:rPr lang="en-US" sz="2200" b="1" baseline="-25000" dirty="0">
                <a:sym typeface="Symbol" pitchFamily="18" charset="2"/>
              </a:rPr>
              <a:t>i</a:t>
            </a:r>
            <a:r>
              <a:rPr lang="uk-UA" sz="2200" dirty="0">
                <a:sym typeface="Symbol" pitchFamily="18" charset="2"/>
              </a:rPr>
              <a:t>. 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101725" y="7938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sz="2800" b="1"/>
              <a:t>Типи відношень між компонентами</a:t>
            </a:r>
            <a:endParaRPr lang="uk-UA" sz="28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50825" y="1690688"/>
            <a:ext cx="8497888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uk-UA" sz="2200"/>
              <a:t>Якщо між компонентами </a:t>
            </a:r>
            <a:r>
              <a:rPr lang="ru-RU" sz="2200"/>
              <a:t>Comp</a:t>
            </a:r>
            <a:r>
              <a:rPr lang="uk-UA" sz="2200" baseline="-25000"/>
              <a:t>1</a:t>
            </a:r>
            <a:r>
              <a:rPr lang="uk-UA" sz="2200"/>
              <a:t> і </a:t>
            </a:r>
            <a:r>
              <a:rPr lang="ru-RU" sz="2200"/>
              <a:t>Comp</a:t>
            </a:r>
            <a:r>
              <a:rPr lang="uk-UA" sz="2200" baseline="-25000"/>
              <a:t>2</a:t>
            </a:r>
            <a:r>
              <a:rPr lang="uk-UA" sz="2200"/>
              <a:t> існує відношення контракту </a:t>
            </a:r>
            <a:r>
              <a:rPr lang="en-US" sz="2200"/>
              <a:t>Cont</a:t>
            </a:r>
            <a:r>
              <a:rPr lang="uk-UA" sz="2200" baseline="30000"/>
              <a:t>12</a:t>
            </a:r>
            <a:r>
              <a:rPr lang="en-US" sz="2200" baseline="-25000"/>
              <a:t>im</a:t>
            </a:r>
            <a:r>
              <a:rPr lang="uk-UA" sz="2200"/>
              <a:t>, то між їх екзем­плярами</a:t>
            </a:r>
          </a:p>
          <a:p>
            <a:pPr eaLnBrk="0" hangingPunct="0"/>
            <a:r>
              <a:rPr lang="uk-UA" sz="2200"/>
              <a:t> </a:t>
            </a:r>
          </a:p>
          <a:p>
            <a:pPr algn="ctr" eaLnBrk="0" hangingPunct="0"/>
            <a:r>
              <a:rPr lang="en-US" sz="2200">
                <a:solidFill>
                  <a:srgbClr val="0000CC"/>
                </a:solidFill>
              </a:rPr>
              <a:t>CIns</a:t>
            </a:r>
            <a:r>
              <a:rPr lang="uk-UA" sz="2200" baseline="30000">
                <a:solidFill>
                  <a:srgbClr val="0000CC"/>
                </a:solidFill>
              </a:rPr>
              <a:t>1</a:t>
            </a:r>
            <a:r>
              <a:rPr lang="en-US" sz="2200" baseline="30000">
                <a:solidFill>
                  <a:srgbClr val="0000CC"/>
                </a:solidFill>
              </a:rPr>
              <a:t>k</a:t>
            </a:r>
            <a:r>
              <a:rPr lang="ru-RU" sz="2200" baseline="-25000">
                <a:solidFill>
                  <a:srgbClr val="0000CC"/>
                </a:solidFill>
              </a:rPr>
              <a:t>ij</a:t>
            </a:r>
            <a:r>
              <a:rPr lang="uk-UA" sz="2200" baseline="-25000">
                <a:solidFill>
                  <a:srgbClr val="0000CC"/>
                </a:solidFill>
              </a:rPr>
              <a:t> </a:t>
            </a:r>
            <a:r>
              <a:rPr lang="uk-UA" sz="2200">
                <a:solidFill>
                  <a:srgbClr val="0000CC"/>
                </a:solidFill>
              </a:rPr>
              <a:t>= (</a:t>
            </a:r>
            <a:r>
              <a:rPr lang="en-US" sz="2200">
                <a:solidFill>
                  <a:srgbClr val="0000CC"/>
                </a:solidFill>
              </a:rPr>
              <a:t>IIns</a:t>
            </a:r>
            <a:r>
              <a:rPr lang="uk-UA" sz="2200" baseline="30000">
                <a:solidFill>
                  <a:srgbClr val="0000CC"/>
                </a:solidFill>
              </a:rPr>
              <a:t>1</a:t>
            </a:r>
            <a:r>
              <a:rPr lang="en-US" sz="2200" baseline="30000">
                <a:solidFill>
                  <a:srgbClr val="0000CC"/>
                </a:solidFill>
              </a:rPr>
              <a:t>k</a:t>
            </a:r>
            <a:r>
              <a:rPr lang="ru-RU" sz="2200" baseline="-25000">
                <a:solidFill>
                  <a:srgbClr val="0000CC"/>
                </a:solidFill>
              </a:rPr>
              <a:t>ij</a:t>
            </a:r>
            <a:r>
              <a:rPr lang="uk-UA" sz="2200">
                <a:solidFill>
                  <a:srgbClr val="0000CC"/>
                </a:solidFill>
              </a:rPr>
              <a:t>, </a:t>
            </a:r>
            <a:r>
              <a:rPr lang="en-US" sz="2200">
                <a:solidFill>
                  <a:srgbClr val="0000CC"/>
                </a:solidFill>
              </a:rPr>
              <a:t>IntFunc</a:t>
            </a:r>
            <a:r>
              <a:rPr lang="ru-RU" sz="2200" baseline="-25000">
                <a:solidFill>
                  <a:srgbClr val="0000CC"/>
                </a:solidFill>
              </a:rPr>
              <a:t>i</a:t>
            </a:r>
            <a:r>
              <a:rPr lang="uk-UA" sz="2200">
                <a:solidFill>
                  <a:srgbClr val="0000CC"/>
                </a:solidFill>
              </a:rPr>
              <a:t>, </a:t>
            </a:r>
            <a:r>
              <a:rPr lang="en-US" sz="2200">
                <a:solidFill>
                  <a:srgbClr val="0000CC"/>
                </a:solidFill>
              </a:rPr>
              <a:t>Im</a:t>
            </a:r>
            <a:r>
              <a:rPr lang="uk-UA" sz="2200">
                <a:solidFill>
                  <a:srgbClr val="0000CC"/>
                </a:solidFill>
              </a:rPr>
              <a:t>­</a:t>
            </a:r>
            <a:r>
              <a:rPr lang="en-US" sz="2200">
                <a:solidFill>
                  <a:srgbClr val="0000CC"/>
                </a:solidFill>
              </a:rPr>
              <a:t>pFunc</a:t>
            </a:r>
            <a:r>
              <a:rPr lang="ru-RU" sz="2200" baseline="-25000">
                <a:solidFill>
                  <a:srgbClr val="0000CC"/>
                </a:solidFill>
              </a:rPr>
              <a:t>j</a:t>
            </a:r>
            <a:r>
              <a:rPr lang="uk-UA" sz="2200">
                <a:solidFill>
                  <a:srgbClr val="0000CC"/>
                </a:solidFill>
              </a:rPr>
              <a:t>) та </a:t>
            </a:r>
          </a:p>
          <a:p>
            <a:pPr algn="ctr" eaLnBrk="0" hangingPunct="0"/>
            <a:r>
              <a:rPr lang="en-US" sz="2200">
                <a:solidFill>
                  <a:srgbClr val="0000CC"/>
                </a:solidFill>
              </a:rPr>
              <a:t>CIns</a:t>
            </a:r>
            <a:r>
              <a:rPr lang="uk-UA" sz="2200" baseline="30000">
                <a:solidFill>
                  <a:srgbClr val="0000CC"/>
                </a:solidFill>
              </a:rPr>
              <a:t>2</a:t>
            </a:r>
            <a:r>
              <a:rPr lang="en-US" sz="2200" baseline="30000">
                <a:solidFill>
                  <a:srgbClr val="0000CC"/>
                </a:solidFill>
              </a:rPr>
              <a:t>p</a:t>
            </a:r>
            <a:r>
              <a:rPr lang="en-US" sz="2200" baseline="-25000">
                <a:solidFill>
                  <a:srgbClr val="0000CC"/>
                </a:solidFill>
              </a:rPr>
              <a:t>mq </a:t>
            </a:r>
            <a:r>
              <a:rPr lang="uk-UA" sz="2200" baseline="-25000">
                <a:solidFill>
                  <a:srgbClr val="0000CC"/>
                </a:solidFill>
              </a:rPr>
              <a:t> </a:t>
            </a:r>
            <a:r>
              <a:rPr lang="uk-UA" sz="2200">
                <a:solidFill>
                  <a:srgbClr val="0000CC"/>
                </a:solidFill>
              </a:rPr>
              <a:t>= (</a:t>
            </a:r>
            <a:r>
              <a:rPr lang="en-US" sz="2200">
                <a:solidFill>
                  <a:srgbClr val="0000CC"/>
                </a:solidFill>
              </a:rPr>
              <a:t>IIns</a:t>
            </a:r>
            <a:r>
              <a:rPr lang="uk-UA" sz="2200" baseline="30000">
                <a:solidFill>
                  <a:srgbClr val="0000CC"/>
                </a:solidFill>
              </a:rPr>
              <a:t>2</a:t>
            </a:r>
            <a:r>
              <a:rPr lang="en-US" sz="2200" baseline="30000">
                <a:solidFill>
                  <a:srgbClr val="0000CC"/>
                </a:solidFill>
              </a:rPr>
              <a:t>p</a:t>
            </a:r>
            <a:r>
              <a:rPr lang="en-US" sz="2200" baseline="-25000">
                <a:solidFill>
                  <a:srgbClr val="0000CC"/>
                </a:solidFill>
              </a:rPr>
              <a:t>mq</a:t>
            </a:r>
            <a:r>
              <a:rPr lang="uk-UA" sz="2200">
                <a:solidFill>
                  <a:srgbClr val="0000CC"/>
                </a:solidFill>
              </a:rPr>
              <a:t>, </a:t>
            </a:r>
            <a:r>
              <a:rPr lang="en-US" sz="2200">
                <a:solidFill>
                  <a:srgbClr val="0000CC"/>
                </a:solidFill>
              </a:rPr>
              <a:t>IntFunc</a:t>
            </a:r>
            <a:r>
              <a:rPr lang="en-US" sz="2200" baseline="-25000">
                <a:solidFill>
                  <a:srgbClr val="0000CC"/>
                </a:solidFill>
              </a:rPr>
              <a:t>m</a:t>
            </a:r>
            <a:r>
              <a:rPr lang="uk-UA" sz="2200">
                <a:solidFill>
                  <a:srgbClr val="0000CC"/>
                </a:solidFill>
              </a:rPr>
              <a:t>, </a:t>
            </a:r>
            <a:r>
              <a:rPr lang="en-US" sz="2200">
                <a:solidFill>
                  <a:srgbClr val="0000CC"/>
                </a:solidFill>
              </a:rPr>
              <a:t>ImpFunc</a:t>
            </a:r>
            <a:r>
              <a:rPr lang="en-US" sz="2200" baseline="-25000">
                <a:solidFill>
                  <a:srgbClr val="0000CC"/>
                </a:solidFill>
              </a:rPr>
              <a:t>q</a:t>
            </a:r>
            <a:r>
              <a:rPr lang="uk-UA" sz="2200">
                <a:solidFill>
                  <a:srgbClr val="0000CC"/>
                </a:solidFill>
              </a:rPr>
              <a:t>) </a:t>
            </a:r>
          </a:p>
          <a:p>
            <a:pPr algn="ctr" eaLnBrk="0" hangingPunct="0"/>
            <a:endParaRPr lang="uk-UA" sz="2200"/>
          </a:p>
          <a:p>
            <a:pPr eaLnBrk="0" hangingPunct="0"/>
            <a:r>
              <a:rPr lang="uk-UA" sz="2200"/>
              <a:t>існує відношення зв’язування щодо контракту </a:t>
            </a:r>
            <a:r>
              <a:rPr lang="en-US" sz="2200"/>
              <a:t>Cont</a:t>
            </a:r>
            <a:r>
              <a:rPr lang="uk-UA" sz="2200" baseline="30000"/>
              <a:t>12</a:t>
            </a:r>
            <a:r>
              <a:rPr lang="en-US" sz="2200" baseline="-25000"/>
              <a:t>im</a:t>
            </a:r>
            <a:r>
              <a:rPr lang="uk-UA" sz="2200"/>
              <a:t>, яке описується виразом </a:t>
            </a:r>
          </a:p>
          <a:p>
            <a:pPr eaLnBrk="0" hangingPunct="0"/>
            <a:endParaRPr lang="uk-UA" sz="2200"/>
          </a:p>
          <a:p>
            <a:pPr algn="ctr" eaLnBrk="0" hangingPunct="0"/>
            <a:r>
              <a:rPr lang="en-US" sz="2200">
                <a:solidFill>
                  <a:srgbClr val="0000CC"/>
                </a:solidFill>
              </a:rPr>
              <a:t>Bind</a:t>
            </a:r>
            <a:r>
              <a:rPr lang="uk-UA" sz="2200">
                <a:solidFill>
                  <a:srgbClr val="0000CC"/>
                </a:solidFill>
              </a:rPr>
              <a:t>(</a:t>
            </a:r>
            <a:r>
              <a:rPr lang="en-US" sz="2200">
                <a:solidFill>
                  <a:srgbClr val="0000CC"/>
                </a:solidFill>
              </a:rPr>
              <a:t>IIns</a:t>
            </a:r>
            <a:r>
              <a:rPr lang="uk-UA" sz="2200" baseline="30000">
                <a:solidFill>
                  <a:srgbClr val="0000CC"/>
                </a:solidFill>
              </a:rPr>
              <a:t>1</a:t>
            </a:r>
            <a:r>
              <a:rPr lang="en-US" sz="2200" baseline="30000">
                <a:solidFill>
                  <a:srgbClr val="0000CC"/>
                </a:solidFill>
              </a:rPr>
              <a:t>k</a:t>
            </a:r>
            <a:r>
              <a:rPr lang="ru-RU" sz="2200" baseline="-25000">
                <a:solidFill>
                  <a:srgbClr val="0000CC"/>
                </a:solidFill>
              </a:rPr>
              <a:t>ij</a:t>
            </a:r>
            <a:r>
              <a:rPr lang="uk-UA" sz="2200">
                <a:solidFill>
                  <a:srgbClr val="0000CC"/>
                </a:solidFill>
              </a:rPr>
              <a:t>, </a:t>
            </a:r>
            <a:r>
              <a:rPr lang="en-US" sz="2200">
                <a:solidFill>
                  <a:srgbClr val="0000CC"/>
                </a:solidFill>
              </a:rPr>
              <a:t>IIns</a:t>
            </a:r>
            <a:r>
              <a:rPr lang="uk-UA" sz="2200" baseline="30000">
                <a:solidFill>
                  <a:srgbClr val="0000CC"/>
                </a:solidFill>
              </a:rPr>
              <a:t>2</a:t>
            </a:r>
            <a:r>
              <a:rPr lang="en-US" sz="2200" baseline="30000">
                <a:solidFill>
                  <a:srgbClr val="0000CC"/>
                </a:solidFill>
              </a:rPr>
              <a:t>p</a:t>
            </a:r>
            <a:r>
              <a:rPr lang="en-US" sz="2200" baseline="-25000">
                <a:solidFill>
                  <a:srgbClr val="0000CC"/>
                </a:solidFill>
              </a:rPr>
              <a:t>m</a:t>
            </a:r>
            <a:r>
              <a:rPr lang="ru-RU" sz="2200" baseline="-25000">
                <a:solidFill>
                  <a:srgbClr val="0000CC"/>
                </a:solidFill>
              </a:rPr>
              <a:t>q</a:t>
            </a:r>
            <a:r>
              <a:rPr lang="uk-UA" sz="2200">
                <a:solidFill>
                  <a:srgbClr val="0000CC"/>
                </a:solidFill>
              </a:rPr>
              <a:t>, </a:t>
            </a:r>
            <a:r>
              <a:rPr lang="en-US" sz="2200">
                <a:solidFill>
                  <a:srgbClr val="0000CC"/>
                </a:solidFill>
              </a:rPr>
              <a:t>Cont</a:t>
            </a:r>
            <a:r>
              <a:rPr lang="uk-UA" sz="2200" baseline="30000">
                <a:solidFill>
                  <a:srgbClr val="0000CC"/>
                </a:solidFill>
              </a:rPr>
              <a:t>12</a:t>
            </a:r>
            <a:r>
              <a:rPr lang="en-US" sz="2200" baseline="-25000">
                <a:solidFill>
                  <a:srgbClr val="0000CC"/>
                </a:solidFill>
              </a:rPr>
              <a:t>im</a:t>
            </a:r>
            <a:r>
              <a:rPr lang="uk-UA" sz="2200">
                <a:solidFill>
                  <a:srgbClr val="0000CC"/>
                </a:solidFill>
              </a:rPr>
              <a:t>).</a:t>
            </a:r>
            <a:r>
              <a:rPr lang="ru-RU" sz="22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2531" name="Rectangle 1"/>
          <p:cNvSpPr>
            <a:spLocks noChangeArrowheads="1"/>
          </p:cNvSpPr>
          <p:nvPr/>
        </p:nvSpPr>
        <p:spPr bwMode="auto">
          <a:xfrm>
            <a:off x="1979613" y="1074738"/>
            <a:ext cx="4537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b="1">
                <a:solidFill>
                  <a:srgbClr val="000000"/>
                </a:solidFill>
              </a:rPr>
              <a:t>Відношення зв’язування</a:t>
            </a:r>
            <a:endParaRPr lang="uk-UA" b="1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101725" y="7938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sz="2800" b="1" dirty="0"/>
              <a:t>Типи відношень між компонентами</a:t>
            </a:r>
            <a:endParaRPr lang="uk-UA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9750" y="982663"/>
            <a:ext cx="8208963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 b="1"/>
              <a:t>Модель компонентного середовища</a:t>
            </a:r>
            <a:r>
              <a:rPr lang="uk-UA" sz="2400"/>
              <a:t> має вигляд</a:t>
            </a:r>
            <a:endParaRPr lang="ru-RU" sz="2400"/>
          </a:p>
          <a:p>
            <a:pPr algn="ctr"/>
            <a:r>
              <a:rPr lang="uk-UA" sz="2400">
                <a:solidFill>
                  <a:srgbClr val="0000CC"/>
                </a:solidFill>
              </a:rPr>
              <a:t>CE = (NameSpace, IntRep, ImpRep,CServ, CServImp)</a:t>
            </a:r>
            <a:r>
              <a:rPr lang="uk-UA" sz="2400" i="1">
                <a:solidFill>
                  <a:srgbClr val="0000CC"/>
                </a:solidFill>
              </a:rPr>
              <a:t>,</a:t>
            </a:r>
            <a:r>
              <a:rPr lang="uk-UA" sz="2400">
                <a:solidFill>
                  <a:srgbClr val="0000CC"/>
                </a:solidFill>
              </a:rPr>
              <a:t> </a:t>
            </a:r>
          </a:p>
          <a:p>
            <a:pPr algn="ctr"/>
            <a:r>
              <a:rPr lang="uk-UA" sz="2400"/>
              <a:t>               </a:t>
            </a:r>
            <a:endParaRPr lang="ru-RU" sz="2400"/>
          </a:p>
          <a:p>
            <a:r>
              <a:rPr lang="uk-UA" sz="2400"/>
              <a:t>де </a:t>
            </a:r>
          </a:p>
          <a:p>
            <a:r>
              <a:rPr lang="uk-UA" sz="2400"/>
              <a:t>NameSpace = {CName</a:t>
            </a:r>
            <a:r>
              <a:rPr lang="uk-UA" sz="2400" baseline="-25000"/>
              <a:t>m</a:t>
            </a:r>
            <a:r>
              <a:rPr lang="uk-UA" sz="2400"/>
              <a:t>}</a:t>
            </a:r>
            <a:r>
              <a:rPr lang="uk-UA" sz="2400" i="1"/>
              <a:t> </a:t>
            </a:r>
            <a:r>
              <a:rPr lang="uk-UA" sz="2400"/>
              <a:t>– множина імен компонентів середовища;</a:t>
            </a:r>
          </a:p>
          <a:p>
            <a:r>
              <a:rPr lang="uk-UA" sz="2400"/>
              <a:t> IntRep = {IntRep</a:t>
            </a:r>
            <a:r>
              <a:rPr lang="uk-UA" sz="2400" baseline="-25000"/>
              <a:t>i</a:t>
            </a:r>
            <a:r>
              <a:rPr lang="uk-UA" sz="2400"/>
              <a:t>} – репозитарій інтерфейсів компонентів середовища; </a:t>
            </a:r>
          </a:p>
          <a:p>
            <a:r>
              <a:rPr lang="uk-UA" sz="2400"/>
              <a:t>ImpRep = {ImpRep</a:t>
            </a:r>
            <a:r>
              <a:rPr lang="uk-UA" sz="2400" baseline="-25000"/>
              <a:t>j</a:t>
            </a:r>
            <a:r>
              <a:rPr lang="uk-UA" sz="2400"/>
              <a:t>} – репозитарій реалізацій; </a:t>
            </a:r>
          </a:p>
          <a:p>
            <a:r>
              <a:rPr lang="uk-UA" sz="2400"/>
              <a:t>CServ = {CServ</a:t>
            </a:r>
            <a:r>
              <a:rPr lang="uk-UA" sz="2400" baseline="-25000"/>
              <a:t>r</a:t>
            </a:r>
            <a:r>
              <a:rPr lang="uk-UA" sz="2400"/>
              <a:t>} – інтерфейс множини системних сервісів; </a:t>
            </a:r>
          </a:p>
          <a:p>
            <a:r>
              <a:rPr lang="uk-UA" sz="2400"/>
              <a:t>CServImp = {CServImp</a:t>
            </a:r>
            <a:r>
              <a:rPr lang="uk-UA" sz="2400" baseline="-25000"/>
              <a:t>r</a:t>
            </a:r>
            <a:r>
              <a:rPr lang="uk-UA" sz="2400"/>
              <a:t>} – множина реалізацій для системних сервісів.</a:t>
            </a: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971550" y="6350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sz="2800" b="1" dirty="0"/>
              <a:t>Модель компонентного середовища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23850" y="1536700"/>
            <a:ext cx="849630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eaLnBrk="0" hangingPunct="0">
              <a:buFont typeface="Wingdings" pitchFamily="2" charset="2"/>
              <a:buChar char="q"/>
            </a:pPr>
            <a:r>
              <a:rPr lang="uk-UA" sz="2400"/>
              <a:t>Компонентне середовище на рівні моделі розглядається як </a:t>
            </a:r>
            <a:r>
              <a:rPr lang="uk-UA" sz="2400" b="1">
                <a:solidFill>
                  <a:srgbClr val="0000CC"/>
                </a:solidFill>
              </a:rPr>
              <a:t>множина серверів застосувань</a:t>
            </a:r>
            <a:r>
              <a:rPr lang="uk-UA" sz="2400"/>
              <a:t>, де розгортаються </a:t>
            </a:r>
            <a:r>
              <a:rPr lang="uk-UA" sz="2400" b="1">
                <a:solidFill>
                  <a:srgbClr val="0000CC"/>
                </a:solidFill>
              </a:rPr>
              <a:t>компоненти-контейнери</a:t>
            </a:r>
            <a:r>
              <a:rPr lang="uk-UA" sz="2400"/>
              <a:t>, екземпляри яких забезпечують реалізацію функціональності ком­понента. </a:t>
            </a:r>
          </a:p>
          <a:p>
            <a:pPr marL="342900" indent="-342900" eaLnBrk="0" hangingPunct="0">
              <a:buFont typeface="Wingdings" pitchFamily="2" charset="2"/>
              <a:buChar char="q"/>
            </a:pPr>
            <a:r>
              <a:rPr lang="uk-UA" sz="2400"/>
              <a:t>Взаємозв’язок контейнера з сервером забезпечується через </a:t>
            </a:r>
            <a:r>
              <a:rPr lang="uk-UA" sz="2400" b="1">
                <a:solidFill>
                  <a:srgbClr val="0000CC"/>
                </a:solidFill>
              </a:rPr>
              <a:t>стандартизо­вані інтерфейси </a:t>
            </a:r>
            <a:r>
              <a:rPr lang="uk-UA" sz="2400"/>
              <a:t>(CFact). </a:t>
            </a:r>
          </a:p>
          <a:p>
            <a:pPr marL="342900" indent="-342900" eaLnBrk="0" hangingPunct="0">
              <a:buFont typeface="Wingdings" pitchFamily="2" charset="2"/>
              <a:buChar char="q"/>
            </a:pPr>
            <a:r>
              <a:rPr lang="uk-UA" sz="2400"/>
              <a:t>Зв’язок між компонентами, які розгорнуті у різних серверах забезпечується </a:t>
            </a:r>
            <a:r>
              <a:rPr lang="uk-UA" sz="2400" b="1">
                <a:solidFill>
                  <a:srgbClr val="0000CC"/>
                </a:solidFill>
              </a:rPr>
              <a:t>реалізаціями інтерфейсу</a:t>
            </a:r>
            <a:r>
              <a:rPr lang="uk-UA" sz="2400" b="1" i="1">
                <a:solidFill>
                  <a:srgbClr val="0000CC"/>
                </a:solidFill>
              </a:rPr>
              <a:t> </a:t>
            </a:r>
            <a:r>
              <a:rPr lang="uk-UA" sz="2400" b="1">
                <a:solidFill>
                  <a:srgbClr val="0000CC"/>
                </a:solidFill>
              </a:rPr>
              <a:t>CServ</a:t>
            </a:r>
            <a:r>
              <a:rPr lang="uk-UA" sz="2400" b="1" i="1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71550" y="6350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sz="2800" b="1" dirty="0"/>
              <a:t>Модель компонентного середовища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68313" y="1708150"/>
            <a:ext cx="80645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 b="1"/>
              <a:t>Каркасом компоне­нтного середовища </a:t>
            </a:r>
            <a:r>
              <a:rPr lang="uk-UA" sz="2400"/>
              <a:t>називається середовище, для якого сукупності імен компонентів, інтерфейсів та реалізацій – суть порожні множини, тобто </a:t>
            </a:r>
            <a:endParaRPr lang="ru-RU" sz="2400"/>
          </a:p>
          <a:p>
            <a:pPr algn="ctr"/>
            <a:r>
              <a:rPr lang="uk-UA" sz="2400" b="1"/>
              <a:t>FW = (</a:t>
            </a:r>
            <a:r>
              <a:rPr lang="uk-UA" sz="2400" b="1">
                <a:sym typeface="Symbol" pitchFamily="18" charset="2"/>
              </a:rPr>
              <a:t></a:t>
            </a:r>
            <a:r>
              <a:rPr lang="uk-UA" sz="2400" b="1"/>
              <a:t>, </a:t>
            </a:r>
            <a:r>
              <a:rPr lang="uk-UA" sz="2400" b="1">
                <a:sym typeface="Symbol" pitchFamily="18" charset="2"/>
              </a:rPr>
              <a:t></a:t>
            </a:r>
            <a:r>
              <a:rPr lang="uk-UA" sz="2400" b="1"/>
              <a:t>, </a:t>
            </a:r>
            <a:r>
              <a:rPr lang="uk-UA" sz="2400" b="1">
                <a:sym typeface="Symbol" pitchFamily="18" charset="2"/>
              </a:rPr>
              <a:t></a:t>
            </a:r>
            <a:r>
              <a:rPr lang="uk-UA" sz="2400" b="1"/>
              <a:t>, CServ, CServImp).</a:t>
            </a:r>
          </a:p>
        </p:txBody>
      </p:sp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1331913" y="1588"/>
            <a:ext cx="6480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b="1" dirty="0"/>
              <a:t>Каркас компонентного середовища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95288" y="1052513"/>
            <a:ext cx="8353425" cy="517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200" dirty="0"/>
              <a:t>Множину системних сервісів </a:t>
            </a:r>
            <a:r>
              <a:rPr lang="uk-UA" sz="2200" b="1" dirty="0" err="1"/>
              <a:t>CServ</a:t>
            </a:r>
            <a:r>
              <a:rPr lang="uk-UA" sz="2200" b="1" dirty="0"/>
              <a:t> = {</a:t>
            </a:r>
            <a:r>
              <a:rPr lang="uk-UA" sz="2200" b="1" dirty="0" err="1"/>
              <a:t>CServr</a:t>
            </a:r>
            <a:r>
              <a:rPr lang="uk-UA" sz="2200" b="1" dirty="0"/>
              <a:t>} </a:t>
            </a:r>
            <a:r>
              <a:rPr lang="uk-UA" sz="2200" dirty="0"/>
              <a:t>складають сервіси, необхідні для організації побудови та функціонування компонентних середовищ, а також керування компонентними конфігураціями. </a:t>
            </a:r>
          </a:p>
          <a:p>
            <a:endParaRPr lang="uk-UA" sz="2200" dirty="0"/>
          </a:p>
          <a:p>
            <a:pPr algn="ctr"/>
            <a:r>
              <a:rPr lang="uk-UA" sz="2200" b="1" dirty="0"/>
              <a:t>Мінімально необхідний набір сервісів включає:</a:t>
            </a:r>
            <a:endParaRPr lang="en-US" sz="2200" b="1" dirty="0"/>
          </a:p>
          <a:p>
            <a:pPr algn="ctr"/>
            <a:endParaRPr lang="uk-UA" sz="2200" b="1" dirty="0"/>
          </a:p>
          <a:p>
            <a:pPr>
              <a:buFontTx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Сервіс найменування </a:t>
            </a:r>
            <a:r>
              <a:rPr lang="uk-UA" sz="2200" b="1" dirty="0" err="1"/>
              <a:t>Naming</a:t>
            </a:r>
            <a:r>
              <a:rPr lang="uk-UA" sz="2200" dirty="0"/>
              <a:t>. Забезпечує можливість пошуку компонентів у розподіленому середовищі відповідно до визначених просторів імен та їх місця знаходження.</a:t>
            </a:r>
          </a:p>
          <a:p>
            <a:r>
              <a:rPr lang="uk-UA" sz="2200" dirty="0"/>
              <a:t>2.  </a:t>
            </a:r>
            <a:r>
              <a:rPr lang="uk-UA" sz="2200" dirty="0">
                <a:solidFill>
                  <a:srgbClr val="0000CC"/>
                </a:solidFill>
              </a:rPr>
              <a:t>Сервіс зв'язування </a:t>
            </a:r>
            <a:r>
              <a:rPr lang="uk-UA" sz="2200" b="1" dirty="0" err="1"/>
              <a:t>Binding</a:t>
            </a:r>
            <a:r>
              <a:rPr lang="uk-UA" sz="2200" dirty="0"/>
              <a:t>. Необхідний для визначення (зв'язування) відповідності “ім'я—об'єкт” і застосовується до компонентів, знайдених у компонентному середовищі.</a:t>
            </a:r>
          </a:p>
          <a:p>
            <a:endParaRPr lang="uk-UA" sz="2200" dirty="0"/>
          </a:p>
          <a:p>
            <a:endParaRPr lang="uk-UA" sz="2200" dirty="0"/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2411413" y="0"/>
            <a:ext cx="338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800" b="1" dirty="0" err="1"/>
              <a:t>Системні</a:t>
            </a:r>
            <a:r>
              <a:rPr lang="ru-RU" sz="2800" b="1" dirty="0"/>
              <a:t> </a:t>
            </a:r>
            <a:r>
              <a:rPr lang="ru-RU" sz="2800" b="1" dirty="0" err="1"/>
              <a:t>сервіси</a:t>
            </a:r>
            <a:r>
              <a:rPr lang="ru-RU" sz="2800" b="1" dirty="0"/>
              <a:t> 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95288" y="1700213"/>
            <a:ext cx="8353425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1950" indent="-361950"/>
            <a:r>
              <a:rPr lang="ru-RU" sz="2200"/>
              <a:t>3. Сервіс транзакцій </a:t>
            </a:r>
            <a:r>
              <a:rPr lang="ru-RU" sz="2200" b="1"/>
              <a:t>Transaction</a:t>
            </a:r>
            <a:r>
              <a:rPr lang="ru-RU" sz="2200"/>
              <a:t>. Забезпечує організацію і керування функціонуванням сукупності компонентів, що розглядається як окрема транзакція.</a:t>
            </a:r>
          </a:p>
          <a:p>
            <a:pPr marL="361950" indent="-361950"/>
            <a:endParaRPr lang="ru-RU" sz="2200"/>
          </a:p>
          <a:p>
            <a:pPr marL="361950" indent="-361950"/>
            <a:r>
              <a:rPr lang="ru-RU" sz="2200"/>
              <a:t>4. Сервіс повідомлень </a:t>
            </a:r>
            <a:r>
              <a:rPr lang="ru-RU" sz="2200" b="1"/>
              <a:t>Messaging</a:t>
            </a:r>
            <a:r>
              <a:rPr lang="ru-RU" sz="2200"/>
              <a:t>. Необхідний для організації спілкування між компонентами і є складовим елементом у моделі асинхронних транзакцій.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411413" y="0"/>
            <a:ext cx="338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800" b="1" dirty="0" err="1"/>
              <a:t>Системні</a:t>
            </a:r>
            <a:r>
              <a:rPr lang="ru-RU" sz="2800" b="1" dirty="0"/>
              <a:t> </a:t>
            </a:r>
            <a:r>
              <a:rPr lang="ru-RU" sz="2800" b="1" dirty="0" err="1"/>
              <a:t>сервіси</a:t>
            </a:r>
            <a:r>
              <a:rPr lang="ru-RU" sz="2800" b="1" dirty="0"/>
              <a:t> 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23850" y="1557338"/>
            <a:ext cx="8208963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 err="1"/>
              <a:t>Ці</a:t>
            </a:r>
            <a:r>
              <a:rPr lang="ru-RU" sz="2400" dirty="0"/>
              <a:t> </a:t>
            </a:r>
            <a:r>
              <a:rPr lang="ru-RU" sz="2400" dirty="0" err="1"/>
              <a:t>сервіси</a:t>
            </a:r>
            <a:r>
              <a:rPr lang="ru-RU" sz="2400" dirty="0"/>
              <a:t> </a:t>
            </a:r>
            <a:r>
              <a:rPr lang="ru-RU" sz="2400" dirty="0" err="1"/>
              <a:t>відображають</a:t>
            </a:r>
            <a:r>
              <a:rPr lang="ru-RU" sz="2400" dirty="0"/>
              <a:t> </a:t>
            </a:r>
            <a:r>
              <a:rPr lang="ru-RU" sz="2400" dirty="0" err="1"/>
              <a:t>реалізацію</a:t>
            </a:r>
            <a:r>
              <a:rPr lang="ru-RU" sz="2400" dirty="0"/>
              <a:t> </a:t>
            </a:r>
            <a:r>
              <a:rPr lang="ru-RU" sz="2400" b="1" dirty="0" err="1"/>
              <a:t>базових</a:t>
            </a:r>
            <a:r>
              <a:rPr lang="ru-RU" sz="2400" b="1" dirty="0"/>
              <a:t> </a:t>
            </a:r>
            <a:r>
              <a:rPr lang="ru-RU" sz="2400" b="1" dirty="0" err="1"/>
              <a:t>функцій</a:t>
            </a:r>
            <a:r>
              <a:rPr lang="ru-RU" sz="2400" b="1" dirty="0"/>
              <a:t> </a:t>
            </a:r>
            <a:r>
              <a:rPr lang="ru-RU" sz="2400" b="1" dirty="0" err="1"/>
              <a:t>керування</a:t>
            </a:r>
            <a:r>
              <a:rPr lang="ru-RU" sz="2400" b="1" dirty="0"/>
              <a:t> </a:t>
            </a:r>
            <a:r>
              <a:rPr lang="ru-RU" sz="2400" b="1" dirty="0" err="1"/>
              <a:t>компонентними</a:t>
            </a:r>
            <a:r>
              <a:rPr lang="ru-RU" sz="2400" b="1" dirty="0"/>
              <a:t> </a:t>
            </a:r>
            <a:r>
              <a:rPr lang="ru-RU" sz="2400" b="1" dirty="0" err="1"/>
              <a:t>середовищами</a:t>
            </a:r>
            <a:r>
              <a:rPr lang="ru-RU" sz="2400" b="1" dirty="0"/>
              <a:t>:</a:t>
            </a:r>
          </a:p>
          <a:p>
            <a:pPr>
              <a:defRPr/>
            </a:pPr>
            <a:r>
              <a:rPr lang="ru-RU" sz="2400" dirty="0"/>
              <a:t>— </a:t>
            </a:r>
            <a:r>
              <a:rPr lang="ru-RU" sz="2400" dirty="0" err="1"/>
              <a:t>пошук</a:t>
            </a:r>
            <a:r>
              <a:rPr lang="ru-RU" sz="2400" dirty="0"/>
              <a:t> </a:t>
            </a:r>
            <a:r>
              <a:rPr lang="ru-RU" sz="2400" dirty="0" err="1"/>
              <a:t>компонентів</a:t>
            </a:r>
            <a:r>
              <a:rPr lang="ru-RU" sz="2400" dirty="0"/>
              <a:t>;</a:t>
            </a:r>
          </a:p>
          <a:p>
            <a:pPr>
              <a:defRPr/>
            </a:pPr>
            <a:r>
              <a:rPr lang="ru-RU" sz="2400" dirty="0"/>
              <a:t>— доступ до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ресурсів</a:t>
            </a:r>
            <a:r>
              <a:rPr lang="ru-RU" sz="2400" dirty="0"/>
              <a:t>;</a:t>
            </a:r>
          </a:p>
          <a:p>
            <a:pPr>
              <a:defRPr/>
            </a:pPr>
            <a:r>
              <a:rPr lang="ru-RU" sz="2400" dirty="0"/>
              <a:t>— </a:t>
            </a:r>
            <a:r>
              <a:rPr lang="ru-RU" sz="2400" dirty="0" err="1"/>
              <a:t>організація</a:t>
            </a:r>
            <a:r>
              <a:rPr lang="ru-RU" sz="2400" dirty="0"/>
              <a:t> </a:t>
            </a:r>
            <a:r>
              <a:rPr lang="ru-RU" sz="2400" dirty="0" err="1"/>
              <a:t>обміну</a:t>
            </a:r>
            <a:r>
              <a:rPr lang="ru-RU" sz="2400" dirty="0"/>
              <a:t> </a:t>
            </a:r>
            <a:r>
              <a:rPr lang="ru-RU" sz="2400" dirty="0" err="1"/>
              <a:t>інформацією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компонентами;</a:t>
            </a:r>
          </a:p>
          <a:p>
            <a:pPr marL="361950" indent="-361950">
              <a:defRPr/>
            </a:pPr>
            <a:r>
              <a:rPr lang="ru-RU" sz="2400" dirty="0"/>
              <a:t>— </a:t>
            </a:r>
            <a:r>
              <a:rPr lang="ru-RU" sz="2400" dirty="0" err="1"/>
              <a:t>керування</a:t>
            </a:r>
            <a:r>
              <a:rPr lang="ru-RU" sz="2400" dirty="0"/>
              <a:t> </a:t>
            </a:r>
            <a:r>
              <a:rPr lang="ru-RU" sz="2400" dirty="0" err="1"/>
              <a:t>функціонуванням</a:t>
            </a:r>
            <a:r>
              <a:rPr lang="ru-RU" sz="2400" dirty="0"/>
              <a:t> </a:t>
            </a:r>
            <a:r>
              <a:rPr lang="ru-RU" sz="2400" dirty="0" err="1"/>
              <a:t>динамічно</a:t>
            </a:r>
            <a:r>
              <a:rPr lang="ru-RU" sz="2400" dirty="0"/>
              <a:t> </a:t>
            </a:r>
            <a:r>
              <a:rPr lang="ru-RU" sz="2400" dirty="0" err="1"/>
              <a:t>визначеної</a:t>
            </a:r>
            <a:r>
              <a:rPr lang="ru-RU" sz="2400" dirty="0"/>
              <a:t> </a:t>
            </a:r>
            <a:r>
              <a:rPr lang="ru-RU" sz="2400" dirty="0" err="1"/>
              <a:t>сукупності</a:t>
            </a:r>
            <a:r>
              <a:rPr lang="ru-RU" sz="2400" dirty="0"/>
              <a:t> </a:t>
            </a:r>
            <a:r>
              <a:rPr lang="ru-RU" sz="2400" dirty="0" err="1"/>
              <a:t>компонентів</a:t>
            </a:r>
            <a:r>
              <a:rPr lang="ru-RU" sz="2400" dirty="0"/>
              <a:t>.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411413" y="0"/>
            <a:ext cx="338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800" b="1" dirty="0" err="1"/>
              <a:t>Системні</a:t>
            </a:r>
            <a:r>
              <a:rPr lang="ru-RU" sz="2800" b="1" dirty="0"/>
              <a:t> </a:t>
            </a:r>
            <a:r>
              <a:rPr lang="ru-RU" sz="2800" b="1" dirty="0" err="1"/>
              <a:t>сервіси</a:t>
            </a:r>
            <a:r>
              <a:rPr lang="ru-RU" sz="2800" b="1" dirty="0"/>
              <a:t> 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68313" y="971550"/>
            <a:ext cx="82804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/>
              <a:t>Моделі подання компонентів та компонентних середовищ є основою формування зовнішньої компонентної алгебри, яка визначає множину операцій над відповідними елементами і має такий вираз:</a:t>
            </a:r>
          </a:p>
          <a:p>
            <a:pPr algn="ctr"/>
            <a:r>
              <a:rPr lang="uk-UA">
                <a:solidFill>
                  <a:srgbClr val="0000CC"/>
                </a:solidFill>
                <a:sym typeface="Symbol" pitchFamily="18" charset="2"/>
              </a:rPr>
              <a:t></a:t>
            </a:r>
            <a:r>
              <a:rPr lang="uk-UA">
                <a:solidFill>
                  <a:srgbClr val="0000CC"/>
                </a:solidFill>
              </a:rPr>
              <a:t> = { CSet, CESet, </a:t>
            </a:r>
            <a:r>
              <a:rPr lang="uk-UA">
                <a:solidFill>
                  <a:srgbClr val="0000CC"/>
                </a:solidFill>
                <a:sym typeface="Symbol" pitchFamily="18" charset="2"/>
              </a:rPr>
              <a:t></a:t>
            </a:r>
            <a:r>
              <a:rPr lang="uk-UA">
                <a:solidFill>
                  <a:srgbClr val="0000CC"/>
                </a:solidFill>
              </a:rPr>
              <a:t> },</a:t>
            </a:r>
            <a:r>
              <a:rPr lang="uk-UA">
                <a:solidFill>
                  <a:srgbClr val="0000CC"/>
                </a:solidFill>
                <a:sym typeface="Symbol" pitchFamily="18" charset="2"/>
              </a:rPr>
              <a:t>            </a:t>
            </a:r>
          </a:p>
          <a:p>
            <a:r>
              <a:rPr lang="ru-RU">
                <a:sym typeface="Symbol" pitchFamily="18" charset="2"/>
              </a:rPr>
              <a:t>де </a:t>
            </a:r>
          </a:p>
          <a:p>
            <a:r>
              <a:rPr lang="ru-RU">
                <a:sym typeface="Symbol" pitchFamily="18" charset="2"/>
              </a:rPr>
              <a:t>CSet – множина компонентів, кожен з яких має модель компонента; </a:t>
            </a:r>
          </a:p>
          <a:p>
            <a:r>
              <a:rPr lang="ru-RU">
                <a:sym typeface="Symbol" pitchFamily="18" charset="2"/>
              </a:rPr>
              <a:t>CESet – множина компонентних середовищ, кожне з яких описується виразом; </a:t>
            </a:r>
          </a:p>
          <a:p>
            <a:r>
              <a:rPr lang="ru-RU">
                <a:sym typeface="Symbol" pitchFamily="18" charset="2"/>
              </a:rPr>
              <a:t></a:t>
            </a:r>
            <a:r>
              <a:rPr lang="ru-RU"/>
              <a:t> – множина операцій. </a:t>
            </a:r>
          </a:p>
        </p:txBody>
      </p:sp>
      <p:sp>
        <p:nvSpPr>
          <p:cNvPr id="29699" name="Rectangle 1"/>
          <p:cNvSpPr>
            <a:spLocks noChangeArrowheads="1"/>
          </p:cNvSpPr>
          <p:nvPr/>
        </p:nvSpPr>
        <p:spPr bwMode="auto">
          <a:xfrm>
            <a:off x="1476375" y="0"/>
            <a:ext cx="6408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b="1" dirty="0"/>
              <a:t>Зовнішня компонентна алгебра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23850" y="1581150"/>
            <a:ext cx="8424863" cy="369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/>
          <a:p>
            <a:pPr indent="450850" algn="ctr"/>
            <a:r>
              <a:rPr lang="uk-UA" sz="2400"/>
              <a:t>До складу множини </a:t>
            </a:r>
            <a:r>
              <a:rPr lang="uk-UA" sz="2400">
                <a:sym typeface="Symbol" pitchFamily="18" charset="2"/>
              </a:rPr>
              <a:t></a:t>
            </a:r>
            <a:r>
              <a:rPr lang="uk-UA" sz="2400" b="1" i="1"/>
              <a:t> </a:t>
            </a:r>
            <a:r>
              <a:rPr lang="uk-UA" sz="2400">
                <a:sym typeface="Symbol" pitchFamily="18" charset="2"/>
              </a:rPr>
              <a:t>входять такі операції </a:t>
            </a:r>
          </a:p>
          <a:p>
            <a:pPr indent="450850" algn="ctr"/>
            <a:r>
              <a:rPr lang="uk-UA" sz="2400">
                <a:sym typeface="Symbol" pitchFamily="18" charset="2"/>
              </a:rPr>
              <a:t>(Comp – компонент, </a:t>
            </a:r>
          </a:p>
          <a:p>
            <a:pPr indent="450850" algn="ctr"/>
            <a:r>
              <a:rPr lang="uk-UA" sz="2400">
                <a:sym typeface="Symbol" pitchFamily="18" charset="2"/>
              </a:rPr>
              <a:t>CE1, CE2, CE3 – компонентні середовища):</a:t>
            </a:r>
            <a:endParaRPr lang="uk-UA" sz="2400" b="1">
              <a:sym typeface="Symbol" pitchFamily="18" charset="2"/>
            </a:endParaRPr>
          </a:p>
          <a:p>
            <a:pPr indent="450850"/>
            <a:r>
              <a:rPr lang="uk-UA" sz="2400">
                <a:sym typeface="Symbol" pitchFamily="18" charset="2"/>
              </a:rPr>
              <a:t>– інсталяція (розгортання компонента) </a:t>
            </a:r>
          </a:p>
          <a:p>
            <a:pPr indent="450850" algn="ctr"/>
            <a:r>
              <a:rPr lang="uk-UA" sz="2400">
                <a:sym typeface="Symbol" pitchFamily="18" charset="2"/>
              </a:rPr>
              <a:t>CE2 = Comp </a:t>
            </a:r>
            <a:r>
              <a:rPr lang="uk-UA" sz="2400"/>
              <a:t> CE</a:t>
            </a:r>
            <a:r>
              <a:rPr lang="uk-UA" sz="2400">
                <a:sym typeface="Symbol" pitchFamily="18" charset="2"/>
              </a:rPr>
              <a:t>1;</a:t>
            </a:r>
            <a:endParaRPr lang="uk-UA" sz="2400" b="1">
              <a:sym typeface="Symbol" pitchFamily="18" charset="2"/>
            </a:endParaRPr>
          </a:p>
          <a:p>
            <a:pPr indent="450850"/>
            <a:r>
              <a:rPr lang="uk-UA" sz="2400">
                <a:sym typeface="Symbol" pitchFamily="18" charset="2"/>
              </a:rPr>
              <a:t>– об'єднання компонентних середовищ </a:t>
            </a:r>
          </a:p>
          <a:p>
            <a:pPr indent="450850" algn="ctr"/>
            <a:r>
              <a:rPr lang="uk-UA" sz="2400">
                <a:sym typeface="Symbol" pitchFamily="18" charset="2"/>
              </a:rPr>
              <a:t>CE3 = CE1 </a:t>
            </a:r>
            <a:r>
              <a:rPr lang="uk-UA" sz="2400"/>
              <a:t> CE</a:t>
            </a:r>
            <a:r>
              <a:rPr lang="uk-UA" sz="2400">
                <a:sym typeface="Symbol" pitchFamily="18" charset="2"/>
              </a:rPr>
              <a:t>2;</a:t>
            </a:r>
            <a:endParaRPr lang="uk-UA" sz="2400" b="1">
              <a:sym typeface="Symbol" pitchFamily="18" charset="2"/>
            </a:endParaRPr>
          </a:p>
          <a:p>
            <a:pPr indent="450850" algn="ctr"/>
            <a:r>
              <a:rPr lang="uk-UA" sz="2400">
                <a:sym typeface="Symbol" pitchFamily="18" charset="2"/>
              </a:rPr>
              <a:t>– видалення компонента з компонентного середовища </a:t>
            </a:r>
          </a:p>
          <a:p>
            <a:pPr indent="450850" algn="ctr"/>
            <a:r>
              <a:rPr lang="uk-UA" sz="2400">
                <a:sym typeface="Symbol" pitchFamily="18" charset="2"/>
              </a:rPr>
              <a:t>CE2 = CE1 \ Comp.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476375" y="0"/>
            <a:ext cx="64087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b="1" dirty="0"/>
              <a:t>Зовнішня компонентна алгебра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539750" y="1108075"/>
            <a:ext cx="80645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eaLnBrk="0" hangingPunct="0">
              <a:buFont typeface="Wingdings" pitchFamily="2" charset="2"/>
              <a:buChar char="q"/>
            </a:pPr>
            <a:r>
              <a:rPr lang="uk-UA" sz="2400" b="1"/>
              <a:t>Компонентне програмування </a:t>
            </a:r>
            <a:r>
              <a:rPr lang="uk-UA" sz="2400"/>
              <a:t>є різновидом композиційного програмування, де роль елемента композиції відіграє програмний компонент</a:t>
            </a:r>
            <a:r>
              <a:rPr lang="ru-RU" sz="2400"/>
              <a:t>. </a:t>
            </a:r>
          </a:p>
          <a:p>
            <a:pPr marL="457200" indent="-457200" eaLnBrk="0" hangingPunct="0">
              <a:buFont typeface="Wingdings" pitchFamily="2" charset="2"/>
              <a:buChar char="q"/>
            </a:pPr>
            <a:endParaRPr lang="ru-RU" sz="2400"/>
          </a:p>
          <a:p>
            <a:pPr marL="457200" indent="-457200" eaLnBrk="0" hangingPunct="0">
              <a:buFont typeface="Wingdings" pitchFamily="2" charset="2"/>
              <a:buChar char="q"/>
            </a:pPr>
            <a:r>
              <a:rPr lang="ru-RU" sz="2400"/>
              <a:t>С</a:t>
            </a:r>
            <a:r>
              <a:rPr lang="uk-UA" sz="2400"/>
              <a:t>утність такого програмування визначається як процес створення програмних систем з базових об’єктів,  цільових програмних компонентів та компонентів повторного використання (ПВК).</a:t>
            </a:r>
            <a:r>
              <a:rPr lang="ru-RU" sz="2400"/>
              <a:t>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577850" y="4292600"/>
            <a:ext cx="74882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eaLnBrk="0" hangingPunct="0">
              <a:buFont typeface="Wingdings" pitchFamily="2" charset="2"/>
              <a:buChar char="q"/>
            </a:pPr>
            <a:r>
              <a:rPr lang="uk-UA" sz="2400"/>
              <a:t>Сама система подається як сукупність взаємодіючих об’єктів, компонентів та ПВК у рамках певного компонентного середовища. </a:t>
            </a:r>
          </a:p>
        </p:txBody>
      </p:sp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1403350" y="-71438"/>
            <a:ext cx="7200900" cy="4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b="1" dirty="0"/>
              <a:t>Суть компонентного програмування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23850" y="979488"/>
            <a:ext cx="8569325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/>
              <a:t> </a:t>
            </a:r>
            <a:r>
              <a:rPr lang="uk-UA" sz="2400" b="1"/>
              <a:t>Модель компонентної програми</a:t>
            </a:r>
            <a:r>
              <a:rPr lang="uk-UA" sz="2400"/>
              <a:t> для певного компонентного середовища описується виразом: </a:t>
            </a:r>
            <a:endParaRPr lang="ru-RU" sz="2400"/>
          </a:p>
          <a:p>
            <a:pPr algn="ctr"/>
            <a:r>
              <a:rPr lang="uk-UA" sz="2400">
                <a:solidFill>
                  <a:srgbClr val="0000CC"/>
                </a:solidFill>
              </a:rPr>
              <a:t>C</a:t>
            </a:r>
            <a:r>
              <a:rPr lang="ru-RU" sz="2400">
                <a:solidFill>
                  <a:srgbClr val="0000CC"/>
                </a:solidFill>
              </a:rPr>
              <a:t>P</a:t>
            </a:r>
            <a:r>
              <a:rPr lang="uk-UA" sz="2400">
                <a:solidFill>
                  <a:srgbClr val="0000CC"/>
                </a:solidFill>
              </a:rPr>
              <a:t> = (CE, </a:t>
            </a:r>
            <a:r>
              <a:rPr lang="ru-RU" sz="2400">
                <a:solidFill>
                  <a:srgbClr val="0000CC"/>
                </a:solidFill>
              </a:rPr>
              <a:t>Cont</a:t>
            </a:r>
            <a:r>
              <a:rPr lang="uk-UA" sz="2400">
                <a:solidFill>
                  <a:srgbClr val="0000CC"/>
                </a:solidFill>
              </a:rPr>
              <a:t>, CompO)</a:t>
            </a:r>
            <a:r>
              <a:rPr lang="uk-UA" sz="2400" b="1" i="1">
                <a:solidFill>
                  <a:srgbClr val="0000CC"/>
                </a:solidFill>
              </a:rPr>
              <a:t>,</a:t>
            </a:r>
            <a:r>
              <a:rPr lang="uk-UA" sz="2400">
                <a:solidFill>
                  <a:srgbClr val="0000CC"/>
                </a:solidFill>
              </a:rPr>
              <a:t> </a:t>
            </a:r>
            <a:endParaRPr lang="ru-RU" sz="2400">
              <a:solidFill>
                <a:srgbClr val="0000CC"/>
              </a:solidFill>
            </a:endParaRPr>
          </a:p>
          <a:p>
            <a:r>
              <a:rPr lang="uk-UA" sz="2400"/>
              <a:t>де </a:t>
            </a:r>
          </a:p>
          <a:p>
            <a:r>
              <a:rPr lang="uk-UA" sz="2400"/>
              <a:t>CE – компонентне середовище; </a:t>
            </a:r>
          </a:p>
          <a:p>
            <a:r>
              <a:rPr lang="ru-RU" sz="2400"/>
              <a:t>Cont</a:t>
            </a:r>
            <a:r>
              <a:rPr lang="uk-UA" sz="2400"/>
              <a:t> – множина контрактів для компонентів, що входять до складу CE; </a:t>
            </a:r>
          </a:p>
          <a:p>
            <a:r>
              <a:rPr lang="uk-UA" sz="2400"/>
              <a:t>CompO – підмножина компонентів з CE, що включають реалізації, для яких відсутні вхідні інтерфейси і які звертаються до інших компонентів за допомогою своїх вихідних інтерфейсів. </a:t>
            </a:r>
          </a:p>
          <a:p>
            <a:endParaRPr lang="uk-UA" sz="2400"/>
          </a:p>
          <a:p>
            <a:r>
              <a:rPr lang="uk-UA" sz="2400"/>
              <a:t>Компоненти з CompO є вхідними, тобто з них починається виконання про­грами. </a:t>
            </a:r>
          </a:p>
        </p:txBody>
      </p:sp>
      <p:sp>
        <p:nvSpPr>
          <p:cNvPr id="31747" name="Rectangle 1"/>
          <p:cNvSpPr>
            <a:spLocks noChangeArrowheads="1"/>
          </p:cNvSpPr>
          <p:nvPr/>
        </p:nvSpPr>
        <p:spPr bwMode="auto">
          <a:xfrm>
            <a:off x="1512888" y="15875"/>
            <a:ext cx="633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800" b="1" dirty="0"/>
              <a:t>Модель компонентної програми</a:t>
            </a:r>
            <a:r>
              <a:rPr lang="uk-UA" sz="2800" dirty="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95288" y="1795463"/>
            <a:ext cx="864076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uk-UA" sz="2400"/>
              <a:t>Процес побудови компонентної програми включає: 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розгортання компонентів;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створення компонентного середовища;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визначення початкових компонентів;</a:t>
            </a:r>
          </a:p>
          <a:p>
            <a:pPr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400"/>
              <a:t>формування множини контрактів згідно з функціональними вимогами до програми</a:t>
            </a:r>
            <a:r>
              <a:rPr lang="ru-RU" sz="2400"/>
              <a:t> 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512888" y="15875"/>
            <a:ext cx="633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800" b="1" dirty="0"/>
              <a:t>Модель компонентної програми</a:t>
            </a:r>
            <a:r>
              <a:rPr lang="uk-UA" sz="2800" dirty="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39750" y="1922463"/>
            <a:ext cx="79930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uk-UA" sz="2400" b="1"/>
              <a:t>Внутрішня алгебра</a:t>
            </a:r>
            <a:r>
              <a:rPr lang="uk-UA" sz="2400"/>
              <a:t> компонентного програмування складається з операцій перебудови (трансформації) компонентів се­редовищі за допомогою: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uk-UA" sz="2400" b="1"/>
              <a:t>функцій рефакторингу </a:t>
            </a:r>
            <a:r>
              <a:rPr lang="uk-UA" sz="2400"/>
              <a:t>з виконанням умови незмінності інтерфейсів і компонентної моделі,  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uk-UA" sz="2400" b="1"/>
              <a:t>функцій реінжинірингу </a:t>
            </a:r>
            <a:r>
              <a:rPr lang="uk-UA" sz="2400"/>
              <a:t>з незмінністю компонентної моделі та функцій реверсної інженерії (дозволяються довільні трансформації) </a:t>
            </a:r>
          </a:p>
        </p:txBody>
      </p:sp>
      <p:sp>
        <p:nvSpPr>
          <p:cNvPr id="33795" name="Rectangle 1"/>
          <p:cNvSpPr>
            <a:spLocks noChangeArrowheads="1"/>
          </p:cNvSpPr>
          <p:nvPr/>
        </p:nvSpPr>
        <p:spPr bwMode="auto">
          <a:xfrm>
            <a:off x="900113" y="0"/>
            <a:ext cx="824388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500" b="1" dirty="0"/>
              <a:t>Внутрішня алгебра компонентного програмування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95288" y="1611313"/>
            <a:ext cx="8280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/>
              <a:t>На основі семантики, умов та вимог виконання функцій рефакторингу побудована алгебра рефакторингу компонентів : </a:t>
            </a:r>
            <a:endParaRPr lang="ru-RU" sz="2400"/>
          </a:p>
          <a:p>
            <a:pPr algn="ctr"/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</a:t>
            </a:r>
            <a:r>
              <a:rPr lang="uk-UA" sz="2400">
                <a:solidFill>
                  <a:srgbClr val="0000CC"/>
                </a:solidFill>
              </a:rPr>
              <a:t>rf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 = (CSet, Refac),</a:t>
            </a:r>
            <a:endParaRPr lang="ru-RU" sz="2400">
              <a:solidFill>
                <a:srgbClr val="0000CC"/>
              </a:solidFill>
              <a:sym typeface="Symbol" pitchFamily="18" charset="2"/>
            </a:endParaRPr>
          </a:p>
          <a:p>
            <a:r>
              <a:rPr lang="uk-UA" sz="2400">
                <a:sym typeface="Symbol" pitchFamily="18" charset="2"/>
              </a:rPr>
              <a:t>де </a:t>
            </a:r>
          </a:p>
          <a:p>
            <a:r>
              <a:rPr lang="uk-UA" sz="2400">
                <a:sym typeface="Symbol" pitchFamily="18" charset="2"/>
              </a:rPr>
              <a:t>CSet = {Comp</a:t>
            </a:r>
            <a:r>
              <a:rPr lang="uk-UA" sz="2400" baseline="-25000">
                <a:sym typeface="Symbol" pitchFamily="18" charset="2"/>
              </a:rPr>
              <a:t>n</a:t>
            </a:r>
            <a:r>
              <a:rPr lang="uk-UA" sz="2400">
                <a:sym typeface="Symbol" pitchFamily="18" charset="2"/>
              </a:rPr>
              <a:t>} - множина компонентів; </a:t>
            </a:r>
          </a:p>
          <a:p>
            <a:r>
              <a:rPr lang="uk-UA" sz="2400">
                <a:sym typeface="Symbol" pitchFamily="18" charset="2"/>
              </a:rPr>
              <a:t>Refac = {AddOImp, AddNImp, ReplImp, AddInt} – сукупність операцій рефакторингу компонентів. </a:t>
            </a:r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1116013" y="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800" b="1" dirty="0"/>
              <a:t>Алгебра рефакторингу компонентів :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" y="1468984"/>
            <a:ext cx="88201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0850" algn="ctr"/>
            <a:r>
              <a:rPr lang="uk-UA" sz="2200" b="1" dirty="0"/>
              <a:t>Операція </a:t>
            </a:r>
            <a:r>
              <a:rPr lang="uk-UA" sz="2200" b="1" dirty="0" err="1"/>
              <a:t>AddOImp</a:t>
            </a:r>
            <a:r>
              <a:rPr lang="uk-UA" sz="2200" b="1" dirty="0"/>
              <a:t> – додавання нової реалізації для існуючого інтерфейсу:</a:t>
            </a:r>
            <a:endParaRPr lang="ru-RU" sz="2200" b="1" dirty="0"/>
          </a:p>
          <a:p>
            <a:pPr indent="450850"/>
            <a:r>
              <a:rPr lang="uk-UA" sz="2200" dirty="0" err="1">
                <a:solidFill>
                  <a:srgbClr val="0000CC"/>
                </a:solidFill>
              </a:rPr>
              <a:t>NewComp</a:t>
            </a:r>
            <a:r>
              <a:rPr lang="uk-UA" sz="2200" dirty="0">
                <a:solidFill>
                  <a:srgbClr val="0000CC"/>
                </a:solidFill>
              </a:rPr>
              <a:t> = </a:t>
            </a:r>
            <a:r>
              <a:rPr lang="uk-UA" sz="2200" dirty="0" err="1">
                <a:solidFill>
                  <a:srgbClr val="0000CC"/>
                </a:solidFill>
              </a:rPr>
              <a:t>AddOImp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OldComp</a:t>
            </a:r>
            <a:r>
              <a:rPr lang="uk-UA" sz="2200" dirty="0">
                <a:solidFill>
                  <a:srgbClr val="0000CC"/>
                </a:solidFill>
              </a:rPr>
              <a:t>, </a:t>
            </a:r>
            <a:r>
              <a:rPr lang="uk-UA" sz="2200" dirty="0" err="1">
                <a:solidFill>
                  <a:srgbClr val="0000CC"/>
                </a:solidFill>
              </a:rPr>
              <a:t>NewCImp</a:t>
            </a:r>
            <a:r>
              <a:rPr lang="uk-UA" sz="2200" baseline="-25000" dirty="0" err="1">
                <a:solidFill>
                  <a:srgbClr val="0000CC"/>
                </a:solidFill>
              </a:rPr>
              <a:t>s</a:t>
            </a:r>
            <a:r>
              <a:rPr lang="uk-UA" sz="2200" dirty="0">
                <a:solidFill>
                  <a:srgbClr val="0000CC"/>
                </a:solidFill>
              </a:rPr>
              <a:t>, </a:t>
            </a:r>
            <a:r>
              <a:rPr lang="uk-UA" sz="2200" dirty="0" err="1">
                <a:solidFill>
                  <a:srgbClr val="0000CC"/>
                </a:solidFill>
              </a:rPr>
              <a:t>NewCIntO</a:t>
            </a:r>
            <a:r>
              <a:rPr lang="uk-UA" sz="2200" baseline="-25000" dirty="0" err="1">
                <a:solidFill>
                  <a:srgbClr val="0000CC"/>
                </a:solidFill>
              </a:rPr>
              <a:t>s</a:t>
            </a:r>
            <a:r>
              <a:rPr lang="uk-UA" sz="2200" dirty="0">
                <a:solidFill>
                  <a:srgbClr val="0000CC"/>
                </a:solidFill>
              </a:rPr>
              <a:t>)</a:t>
            </a:r>
            <a:endParaRPr lang="ru-RU" sz="2200" dirty="0">
              <a:solidFill>
                <a:srgbClr val="0000CC"/>
              </a:solidFill>
            </a:endParaRPr>
          </a:p>
          <a:p>
            <a:pPr indent="450850"/>
            <a:r>
              <a:rPr lang="uk-UA" sz="2200" dirty="0"/>
              <a:t>і має семантику: </a:t>
            </a:r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>
                <a:sym typeface="Symbol" pitchFamily="18" charset="2"/>
              </a:rPr>
              <a:t>додаються нові вихідні інтерфейси для нової реалізації</a:t>
            </a:r>
            <a:endParaRPr lang="ru-RU" sz="2200" dirty="0">
              <a:sym typeface="Symbol" pitchFamily="18" charset="2"/>
            </a:endParaRPr>
          </a:p>
          <a:p>
            <a:pPr indent="450850" algn="ctr"/>
            <a:r>
              <a:rPr lang="en-US" sz="2200" dirty="0" err="1">
                <a:solidFill>
                  <a:srgbClr val="0000CC"/>
                </a:solidFill>
              </a:rPr>
              <a:t>NewCInt</a:t>
            </a:r>
            <a:r>
              <a:rPr lang="en-US" sz="2200" dirty="0">
                <a:solidFill>
                  <a:srgbClr val="0000CC"/>
                </a:solidFill>
              </a:rPr>
              <a:t> = </a:t>
            </a:r>
            <a:r>
              <a:rPr lang="en-US" sz="2200" dirty="0" err="1">
                <a:solidFill>
                  <a:srgbClr val="0000CC"/>
                </a:solidFill>
              </a:rPr>
              <a:t>OldCIntÈNewCIntO</a:t>
            </a:r>
            <a:r>
              <a:rPr lang="en-US" sz="2200" baseline="-25000" dirty="0" err="1">
                <a:solidFill>
                  <a:srgbClr val="0000CC"/>
                </a:solidFill>
              </a:rPr>
              <a:t>s</a:t>
            </a:r>
            <a:endParaRPr lang="uk-UA" sz="2200" baseline="-25000" dirty="0">
              <a:solidFill>
                <a:srgbClr val="0000CC"/>
              </a:solidFill>
              <a:sym typeface="Symbol" pitchFamily="18" charset="2"/>
            </a:endParaRPr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>
                <a:sym typeface="Symbol" pitchFamily="18" charset="2"/>
              </a:rPr>
              <a:t>додається нова реалізація</a:t>
            </a:r>
            <a:endParaRPr lang="ru-RU" sz="2200" dirty="0"/>
          </a:p>
          <a:p>
            <a:pPr indent="450850" algn="ctr"/>
            <a:r>
              <a:rPr lang="uk-UA" sz="2200" dirty="0" err="1">
                <a:solidFill>
                  <a:srgbClr val="0000CC"/>
                </a:solidFill>
              </a:rPr>
              <a:t>NewCInt</a:t>
            </a:r>
            <a:r>
              <a:rPr lang="uk-UA" sz="2200" dirty="0">
                <a:solidFill>
                  <a:srgbClr val="0000CC"/>
                </a:solidFill>
              </a:rPr>
              <a:t> = </a:t>
            </a:r>
            <a:r>
              <a:rPr lang="uk-UA" sz="2200" dirty="0" err="1">
                <a:solidFill>
                  <a:srgbClr val="0000CC"/>
                </a:solidFill>
              </a:rPr>
              <a:t>OldCInt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</a:t>
            </a:r>
            <a:r>
              <a:rPr lang="uk-UA" sz="2200" dirty="0" err="1">
                <a:solidFill>
                  <a:srgbClr val="0000CC"/>
                </a:solidFill>
              </a:rPr>
              <a:t>NewCIntO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 - 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NewCImp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 = 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OldCImp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</a:t>
            </a:r>
            <a:r>
              <a:rPr lang="en-US" sz="2200" dirty="0">
                <a:solidFill>
                  <a:srgbClr val="0000CC"/>
                </a:solidFill>
              </a:rPr>
              <a:t> 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{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NewCImp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}</a:t>
            </a:r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>
                <a:sym typeface="Symbol" pitchFamily="18" charset="2"/>
              </a:rPr>
              <a:t> існує вхідний інтерфейс з відповідною функціональністю для реалізації, що додається</a:t>
            </a:r>
            <a:endParaRPr lang="ru-RU" sz="2200" dirty="0">
              <a:sym typeface="Symbol" pitchFamily="18" charset="2"/>
            </a:endParaRPr>
          </a:p>
          <a:p>
            <a:pPr indent="450850" algn="ctr"/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</a:t>
            </a:r>
            <a:r>
              <a:rPr lang="uk-UA" sz="2200" dirty="0" err="1">
                <a:solidFill>
                  <a:srgbClr val="0000CC"/>
                </a:solidFill>
              </a:rPr>
              <a:t>OldCInt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t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 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err="1">
                <a:solidFill>
                  <a:srgbClr val="0000CC"/>
                </a:solidFill>
              </a:rPr>
              <a:t>OldCIntI</a:t>
            </a:r>
            <a:r>
              <a:rPr lang="uk-UA" sz="2200" dirty="0">
                <a:solidFill>
                  <a:srgbClr val="0000CC"/>
                </a:solidFill>
              </a:rPr>
              <a:t> [</a:t>
            </a:r>
            <a:r>
              <a:rPr lang="uk-UA" sz="2200" dirty="0" err="1">
                <a:solidFill>
                  <a:srgbClr val="0000CC"/>
                </a:solidFill>
              </a:rPr>
              <a:t>Provide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OldCInt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t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) 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err="1">
                <a:solidFill>
                  <a:srgbClr val="0000CC"/>
                </a:solidFill>
              </a:rPr>
              <a:t>NewCImp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] </a:t>
            </a:r>
            <a:r>
              <a:rPr lang="uk-UA" sz="2200" dirty="0">
                <a:sym typeface="Symbol" pitchFamily="18" charset="2"/>
              </a:rPr>
              <a:t>. </a:t>
            </a:r>
          </a:p>
        </p:txBody>
      </p:sp>
      <p:sp>
        <p:nvSpPr>
          <p:cNvPr id="35843" name="Rectangle 1"/>
          <p:cNvSpPr>
            <a:spLocks noChangeArrowheads="1"/>
          </p:cNvSpPr>
          <p:nvPr/>
        </p:nvSpPr>
        <p:spPr bwMode="auto">
          <a:xfrm>
            <a:off x="2555875" y="0"/>
            <a:ext cx="429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Операції рефакторингу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50825" y="1536700"/>
            <a:ext cx="889317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0850" algn="ctr"/>
            <a:r>
              <a:rPr lang="uk-UA" sz="2400" b="1"/>
              <a:t>Операція AddNImp – додавання нової реалізації</a:t>
            </a:r>
            <a:r>
              <a:rPr lang="uk-UA" sz="2400"/>
              <a:t>, вхідний інтерфейс для якої не входить до складу множини інтерфейсів компонента:</a:t>
            </a:r>
            <a:endParaRPr lang="ru-RU" sz="2400"/>
          </a:p>
          <a:p>
            <a:pPr indent="450850" algn="ctr"/>
            <a:r>
              <a:rPr lang="uk-UA" sz="2400">
                <a:solidFill>
                  <a:srgbClr val="0000CC"/>
                </a:solidFill>
              </a:rPr>
              <a:t>NewComp = AddNImp(OldComp,NewCImps,NewCIntO</a:t>
            </a:r>
            <a:r>
              <a:rPr lang="uk-UA" sz="2400" baseline="-25000">
                <a:solidFill>
                  <a:srgbClr val="0000CC"/>
                </a:solidFill>
              </a:rPr>
              <a:t>s</a:t>
            </a:r>
            <a:r>
              <a:rPr lang="uk-UA" sz="2400"/>
              <a:t>)</a:t>
            </a:r>
            <a:endParaRPr lang="ru-RU" sz="2400"/>
          </a:p>
          <a:p>
            <a:pPr indent="450850" algn="ctr"/>
            <a:endParaRPr lang="uk-UA" sz="2400"/>
          </a:p>
          <a:p>
            <a:pPr indent="450850" algn="ctr"/>
            <a:r>
              <a:rPr lang="uk-UA" sz="2400"/>
              <a:t>і має семантику:</a:t>
            </a:r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>
                <a:sym typeface="Symbol" pitchFamily="18" charset="2"/>
              </a:rPr>
              <a:t>  додаються нові вихідні інтерфейси для нової реалізації</a:t>
            </a:r>
            <a:r>
              <a:rPr lang="uk-UA" sz="2400"/>
              <a:t> </a:t>
            </a:r>
            <a:endParaRPr lang="ru-RU" sz="2400"/>
          </a:p>
          <a:p>
            <a:pPr indent="450850" algn="ctr"/>
            <a:r>
              <a:rPr lang="uk-UA" sz="2400">
                <a:solidFill>
                  <a:srgbClr val="0000CC"/>
                </a:solidFill>
              </a:rPr>
              <a:t>NewCInt = OldCInt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</a:t>
            </a:r>
            <a:r>
              <a:rPr lang="uk-UA" sz="2400">
                <a:solidFill>
                  <a:srgbClr val="0000CC"/>
                </a:solidFill>
              </a:rPr>
              <a:t>NewCIntO</a:t>
            </a:r>
            <a:r>
              <a:rPr lang="uk-UA" sz="2400" baseline="-25000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 ();</a:t>
            </a:r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>
                <a:sym typeface="Symbol" pitchFamily="18" charset="2"/>
              </a:rPr>
              <a:t>  додається нова реалізація.</a:t>
            </a:r>
          </a:p>
          <a:p>
            <a:pPr indent="450850" algn="ctr"/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 NewCImp = OldCImp </a:t>
            </a:r>
            <a:r>
              <a:rPr lang="uk-UA" sz="2400">
                <a:solidFill>
                  <a:srgbClr val="0000CC"/>
                </a:solidFill>
              </a:rPr>
              <a:t> {NewCImp</a:t>
            </a:r>
            <a:r>
              <a:rPr lang="uk-UA" sz="2400" baseline="-25000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400">
                <a:solidFill>
                  <a:srgbClr val="0000CC"/>
                </a:solidFill>
                <a:sym typeface="Symbol" pitchFamily="18" charset="2"/>
              </a:rPr>
              <a:t>} 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2555875" y="0"/>
            <a:ext cx="429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Операції рефакторингу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23850" y="1350963"/>
            <a:ext cx="8569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0850" algn="ctr"/>
            <a:r>
              <a:rPr lang="uk-UA" sz="2200" b="1" dirty="0"/>
              <a:t>Операція </a:t>
            </a:r>
            <a:r>
              <a:rPr lang="uk-UA" sz="2200" b="1" dirty="0" err="1"/>
              <a:t>ReplImp</a:t>
            </a:r>
            <a:r>
              <a:rPr lang="uk-UA" sz="2200" b="1" dirty="0"/>
              <a:t> – заміщення існуючої реалізації новою без зміни вхідного інтерфейсу</a:t>
            </a:r>
            <a:r>
              <a:rPr lang="uk-UA" sz="2200" dirty="0"/>
              <a:t>:</a:t>
            </a:r>
            <a:endParaRPr lang="ru-RU" sz="2200" dirty="0"/>
          </a:p>
          <a:p>
            <a:pPr indent="450850" algn="ctr"/>
            <a:r>
              <a:rPr lang="uk-UA" sz="2200" dirty="0" err="1">
                <a:solidFill>
                  <a:srgbClr val="0000CC"/>
                </a:solidFill>
              </a:rPr>
              <a:t>NewComp=ReplImp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OldComp</a:t>
            </a:r>
            <a:r>
              <a:rPr lang="uk-UA" sz="2200" dirty="0">
                <a:solidFill>
                  <a:srgbClr val="0000CC"/>
                </a:solidFill>
              </a:rPr>
              <a:t>,</a:t>
            </a:r>
            <a:r>
              <a:rPr lang="uk-UA" sz="2200" dirty="0" err="1">
                <a:solidFill>
                  <a:srgbClr val="0000CC"/>
                </a:solidFill>
              </a:rPr>
              <a:t>NewCImp</a:t>
            </a:r>
            <a:r>
              <a:rPr lang="uk-UA" sz="2200" baseline="-25000" dirty="0" err="1">
                <a:solidFill>
                  <a:srgbClr val="0000CC"/>
                </a:solidFill>
              </a:rPr>
              <a:t>s</a:t>
            </a:r>
            <a:r>
              <a:rPr lang="uk-UA" sz="2200" dirty="0">
                <a:solidFill>
                  <a:srgbClr val="0000CC"/>
                </a:solidFill>
              </a:rPr>
              <a:t>, </a:t>
            </a:r>
            <a:r>
              <a:rPr lang="uk-UA" sz="2200" dirty="0" err="1">
                <a:solidFill>
                  <a:srgbClr val="0000CC"/>
                </a:solidFill>
              </a:rPr>
              <a:t>NewCIntO</a:t>
            </a:r>
            <a:r>
              <a:rPr lang="uk-UA" sz="2200" baseline="-25000" dirty="0" err="1">
                <a:solidFill>
                  <a:srgbClr val="0000CC"/>
                </a:solidFill>
              </a:rPr>
              <a:t>s</a:t>
            </a:r>
            <a:r>
              <a:rPr lang="uk-UA" sz="2200" dirty="0">
                <a:solidFill>
                  <a:srgbClr val="0000CC"/>
                </a:solidFill>
              </a:rPr>
              <a:t>,</a:t>
            </a:r>
            <a:r>
              <a:rPr lang="uk-UA" sz="2200" dirty="0" err="1">
                <a:solidFill>
                  <a:srgbClr val="0000CC"/>
                </a:solidFill>
              </a:rPr>
              <a:t>OldCImp</a:t>
            </a:r>
            <a:r>
              <a:rPr lang="uk-UA" sz="2200" baseline="-25000" dirty="0" err="1">
                <a:solidFill>
                  <a:srgbClr val="0000CC"/>
                </a:solidFill>
              </a:rPr>
              <a:t>r</a:t>
            </a:r>
            <a:r>
              <a:rPr lang="uk-UA" sz="2200" dirty="0">
                <a:solidFill>
                  <a:srgbClr val="0000CC"/>
                </a:solidFill>
              </a:rPr>
              <a:t>,</a:t>
            </a:r>
            <a:r>
              <a:rPr lang="uk-UA" sz="2200" dirty="0" err="1">
                <a:solidFill>
                  <a:srgbClr val="0000CC"/>
                </a:solidFill>
              </a:rPr>
              <a:t>OldCIntO</a:t>
            </a:r>
            <a:r>
              <a:rPr lang="uk-UA" sz="2200" baseline="-25000" dirty="0" err="1">
                <a:solidFill>
                  <a:srgbClr val="0000CC"/>
                </a:solidFill>
              </a:rPr>
              <a:t>r</a:t>
            </a:r>
            <a:r>
              <a:rPr lang="uk-UA" sz="2200" dirty="0"/>
              <a:t>) </a:t>
            </a:r>
            <a:endParaRPr lang="ru-RU" sz="2200" dirty="0"/>
          </a:p>
          <a:p>
            <a:pPr indent="450850" algn="ctr"/>
            <a:r>
              <a:rPr lang="uk-UA" sz="2200" dirty="0"/>
              <a:t>і має семантику: </a:t>
            </a:r>
          </a:p>
          <a:p>
            <a:pPr indent="450850" algn="ctr"/>
            <a:endParaRPr lang="ru-RU" sz="2200" dirty="0"/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>
                <a:sym typeface="Symbol" pitchFamily="18" charset="2"/>
              </a:rPr>
              <a:t>додаються вихідні інтерфейси для нової реалізації і видаляються вихідні інтерфейси старої реалізації</a:t>
            </a:r>
            <a:endParaRPr lang="ru-RU" sz="2200" dirty="0">
              <a:sym typeface="Symbol" pitchFamily="18" charset="2"/>
            </a:endParaRPr>
          </a:p>
          <a:p>
            <a:pPr indent="450850" algn="ctr"/>
            <a:r>
              <a:rPr lang="uk-UA" sz="2200" dirty="0" err="1">
                <a:solidFill>
                  <a:srgbClr val="0000CC"/>
                </a:solidFill>
              </a:rPr>
              <a:t>NewCInt=OldCInt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</a:t>
            </a:r>
            <a:r>
              <a:rPr lang="uk-UA" sz="2200" dirty="0">
                <a:solidFill>
                  <a:srgbClr val="0000CC"/>
                </a:solidFill>
              </a:rPr>
              <a:t> {</a:t>
            </a:r>
            <a:r>
              <a:rPr lang="uk-UA" sz="2200" dirty="0" err="1">
                <a:solidFill>
                  <a:srgbClr val="0000CC"/>
                </a:solidFill>
              </a:rPr>
              <a:t>NewCIntO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}\ \{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OldCIntO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r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} </a:t>
            </a:r>
          </a:p>
          <a:p>
            <a:pPr indent="450850" algn="ctr"/>
            <a:endParaRPr lang="uk-UA" sz="2200" dirty="0">
              <a:sym typeface="Symbol" pitchFamily="18" charset="2"/>
            </a:endParaRPr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>
                <a:sym typeface="Symbol" pitchFamily="18" charset="2"/>
              </a:rPr>
              <a:t>додається нова реалізація і видаляється стара</a:t>
            </a:r>
          </a:p>
          <a:p>
            <a:pPr indent="450850" algn="ctr"/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NewImp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 = 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OldImpl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 </a:t>
            </a:r>
            <a:r>
              <a:rPr lang="uk-UA" sz="2200" dirty="0">
                <a:solidFill>
                  <a:srgbClr val="0000CC"/>
                </a:solidFill>
              </a:rPr>
              <a:t> {</a:t>
            </a:r>
            <a:r>
              <a:rPr lang="uk-UA" sz="2200" dirty="0" err="1">
                <a:solidFill>
                  <a:srgbClr val="0000CC"/>
                </a:solidFill>
              </a:rPr>
              <a:t>NewCImp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}\ \{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OldCImp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r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} ().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55875" y="0"/>
            <a:ext cx="429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Операції рефакторингу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95288" y="1519238"/>
            <a:ext cx="8353425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0850" algn="ctr"/>
            <a:r>
              <a:rPr lang="uk-UA" sz="2200" b="1" dirty="0"/>
              <a:t>Операція </a:t>
            </a:r>
            <a:r>
              <a:rPr lang="uk-UA" sz="2200" b="1" dirty="0" err="1"/>
              <a:t>AddInt</a:t>
            </a:r>
            <a:r>
              <a:rPr lang="uk-UA" sz="2200" b="1" dirty="0"/>
              <a:t> – додавання нового вхідного інтерфейсу для існуючої реалізації:</a:t>
            </a:r>
            <a:endParaRPr lang="ru-RU" sz="2200" b="1" dirty="0"/>
          </a:p>
          <a:p>
            <a:pPr indent="450850" algn="ctr"/>
            <a:r>
              <a:rPr lang="uk-UA" sz="2200" dirty="0" err="1">
                <a:solidFill>
                  <a:srgbClr val="0000CC"/>
                </a:solidFill>
              </a:rPr>
              <a:t>NewComp</a:t>
            </a:r>
            <a:r>
              <a:rPr lang="uk-UA" sz="2200" dirty="0">
                <a:solidFill>
                  <a:srgbClr val="0000CC"/>
                </a:solidFill>
              </a:rPr>
              <a:t> = </a:t>
            </a:r>
            <a:r>
              <a:rPr lang="uk-UA" sz="2200" dirty="0" err="1">
                <a:solidFill>
                  <a:srgbClr val="0000CC"/>
                </a:solidFill>
              </a:rPr>
              <a:t>AddInt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OldComp</a:t>
            </a:r>
            <a:r>
              <a:rPr lang="uk-UA" sz="2200" dirty="0">
                <a:solidFill>
                  <a:srgbClr val="0000CC"/>
                </a:solidFill>
              </a:rPr>
              <a:t>, </a:t>
            </a:r>
            <a:r>
              <a:rPr lang="uk-UA" sz="2200" dirty="0" err="1">
                <a:solidFill>
                  <a:srgbClr val="0000CC"/>
                </a:solidFill>
              </a:rPr>
              <a:t>NewCIntIq</a:t>
            </a:r>
            <a:r>
              <a:rPr lang="uk-UA" sz="2200" dirty="0">
                <a:solidFill>
                  <a:srgbClr val="0000CC"/>
                </a:solidFill>
              </a:rPr>
              <a:t>) </a:t>
            </a:r>
            <a:endParaRPr lang="ru-RU" sz="2200" dirty="0">
              <a:solidFill>
                <a:srgbClr val="0000CC"/>
              </a:solidFill>
            </a:endParaRPr>
          </a:p>
          <a:p>
            <a:pPr indent="450850" algn="ctr"/>
            <a:r>
              <a:rPr lang="uk-UA" sz="2200" dirty="0"/>
              <a:t>і має семантику:</a:t>
            </a:r>
          </a:p>
          <a:p>
            <a:pPr indent="450850" algn="ctr"/>
            <a:endParaRPr lang="uk-UA" sz="2200" dirty="0"/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>
                <a:sym typeface="Symbol" pitchFamily="18" charset="2"/>
              </a:rPr>
              <a:t>додається новий вхідний інтерфейс </a:t>
            </a:r>
            <a:endParaRPr lang="ru-RU" sz="2200" dirty="0">
              <a:sym typeface="Symbol" pitchFamily="18" charset="2"/>
            </a:endParaRPr>
          </a:p>
          <a:p>
            <a:pPr indent="450850" algn="ctr"/>
            <a:r>
              <a:rPr lang="uk-UA" sz="2200" dirty="0" err="1">
                <a:solidFill>
                  <a:srgbClr val="0000CC"/>
                </a:solidFill>
              </a:rPr>
              <a:t>NewCInt</a:t>
            </a:r>
            <a:r>
              <a:rPr lang="uk-UA" sz="2200" dirty="0">
                <a:solidFill>
                  <a:srgbClr val="0000CC"/>
                </a:solidFill>
              </a:rPr>
              <a:t> = </a:t>
            </a:r>
            <a:r>
              <a:rPr lang="uk-UA" sz="2200" dirty="0" err="1">
                <a:solidFill>
                  <a:srgbClr val="0000CC"/>
                </a:solidFill>
              </a:rPr>
              <a:t>OldCInt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</a:t>
            </a:r>
            <a:r>
              <a:rPr lang="uk-UA" sz="2200" dirty="0">
                <a:solidFill>
                  <a:srgbClr val="0000CC"/>
                </a:solidFill>
              </a:rPr>
              <a:t> {</a:t>
            </a:r>
            <a:r>
              <a:rPr lang="uk-UA" sz="2200" dirty="0" err="1">
                <a:solidFill>
                  <a:srgbClr val="0000CC"/>
                </a:solidFill>
              </a:rPr>
              <a:t>NewCIntI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q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} - 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</a:t>
            </a:r>
            <a:r>
              <a:rPr lang="uk-UA" sz="2200" dirty="0" err="1">
                <a:solidFill>
                  <a:srgbClr val="0000CC"/>
                </a:solidFill>
              </a:rPr>
              <a:t>OldCImp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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err="1">
                <a:solidFill>
                  <a:srgbClr val="0000CC"/>
                </a:solidFill>
              </a:rPr>
              <a:t>OldCImp</a:t>
            </a:r>
            <a:endParaRPr lang="uk-UA" sz="2200" dirty="0">
              <a:solidFill>
                <a:srgbClr val="0000CC"/>
              </a:solidFill>
            </a:endParaRPr>
          </a:p>
          <a:p>
            <a:pPr indent="450850">
              <a:buFontTx/>
              <a:buChar char="-"/>
            </a:pPr>
            <a:endParaRPr lang="uk-UA" sz="2200" dirty="0">
              <a:sym typeface="Symbol" pitchFamily="18" charset="2"/>
            </a:endParaRPr>
          </a:p>
          <a:p>
            <a:pPr indent="4508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>
                <a:sym typeface="Symbol" pitchFamily="18" charset="2"/>
              </a:rPr>
              <a:t>для нового </a:t>
            </a:r>
            <a:r>
              <a:rPr lang="uk-UA" sz="2200" dirty="0" err="1">
                <a:sym typeface="Symbol" pitchFamily="18" charset="2"/>
              </a:rPr>
              <a:t>інтерфейса</a:t>
            </a:r>
            <a:r>
              <a:rPr lang="uk-UA" sz="2200" dirty="0">
                <a:sym typeface="Symbol" pitchFamily="18" charset="2"/>
              </a:rPr>
              <a:t> існує реалізація з відповідною функціональністю </a:t>
            </a:r>
            <a:endParaRPr lang="ru-RU" sz="2200" dirty="0">
              <a:sym typeface="Symbol" pitchFamily="18" charset="2"/>
            </a:endParaRPr>
          </a:p>
          <a:p>
            <a:pPr indent="450850" algn="ctr"/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[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Provide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NewCIntI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q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uk-UA" sz="2200" dirty="0" err="1">
                <a:solidFill>
                  <a:srgbClr val="0000CC"/>
                </a:solidFill>
                <a:sym typeface="Symbol" pitchFamily="18" charset="2"/>
              </a:rPr>
              <a:t></a:t>
            </a:r>
            <a:r>
              <a:rPr lang="uk-UA" sz="2200" dirty="0" err="1">
                <a:solidFill>
                  <a:srgbClr val="0000CC"/>
                </a:solidFill>
              </a:rPr>
              <a:t>OldCImp</a:t>
            </a:r>
            <a:r>
              <a:rPr lang="uk-UA" sz="2200" baseline="-25000" dirty="0" err="1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uk-UA" sz="2200" dirty="0">
                <a:solidFill>
                  <a:srgbClr val="0000CC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555875" y="0"/>
            <a:ext cx="429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Операції рефакторингу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23850" y="836613"/>
            <a:ext cx="8496300" cy="5786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/>
              <a:t>Результатом операцій рефакторингу або суперпозицій операцій є певний компонент. Це свідчить про можливість зв’язку зовнішньої компонентної алгебри з алгеброю рефакторингу. </a:t>
            </a:r>
          </a:p>
          <a:p>
            <a:r>
              <a:rPr lang="uk-UA" sz="2200"/>
              <a:t>Множина CSet складається з компонентів репозитарію і різних модифікацій компонентів як ре­зультатів виконання операцій рефакторингу, тобто у операціях зовнішньої компонентної алгебри замість компонентів можуть застосовуватись їх модифікації.</a:t>
            </a:r>
          </a:p>
          <a:p>
            <a:endParaRPr lang="uk-UA" sz="2200"/>
          </a:p>
          <a:p>
            <a:r>
              <a:rPr lang="uk-UA" sz="2200"/>
              <a:t> </a:t>
            </a:r>
            <a:r>
              <a:rPr lang="uk-UA" sz="2200">
                <a:solidFill>
                  <a:srgbClr val="006600"/>
                </a:solidFill>
              </a:rPr>
              <a:t>Наприклад, для певної компонентної моделі компонентна конфігурація, яка склада­ється з двох компонентів і для другого компонента додаються реалізація та вхід­ний інтерфейс, описується таким виразом:</a:t>
            </a:r>
            <a:endParaRPr lang="ru-RU" sz="2200">
              <a:solidFill>
                <a:srgbClr val="006600"/>
              </a:solidFill>
            </a:endParaRPr>
          </a:p>
          <a:p>
            <a:pPr algn="ctr"/>
            <a:r>
              <a:rPr lang="uk-UA" sz="2200"/>
              <a:t>CE = Comp</a:t>
            </a:r>
            <a:r>
              <a:rPr lang="uk-UA" sz="2200" baseline="-25000"/>
              <a:t>1</a:t>
            </a:r>
            <a:r>
              <a:rPr lang="uk-UA" sz="2200">
                <a:sym typeface="Symbol" pitchFamily="18" charset="2"/>
              </a:rPr>
              <a:t></a:t>
            </a:r>
            <a:r>
              <a:rPr lang="uk-UA" sz="2200"/>
              <a:t> </a:t>
            </a:r>
            <a:r>
              <a:rPr lang="en-US" sz="2200">
                <a:sym typeface="Symbol" pitchFamily="18" charset="2"/>
              </a:rPr>
              <a:t/>
            </a:r>
            <a:br>
              <a:rPr lang="en-US" sz="2200">
                <a:sym typeface="Symbol" pitchFamily="18" charset="2"/>
              </a:rPr>
            </a:br>
            <a:r>
              <a:rPr lang="uk-UA" sz="2200">
                <a:sym typeface="Symbol" pitchFamily="18" charset="2"/>
              </a:rPr>
              <a:t></a:t>
            </a:r>
            <a:r>
              <a:rPr lang="en-US" sz="2200"/>
              <a:t> </a:t>
            </a:r>
            <a:r>
              <a:rPr lang="uk-UA" sz="2200">
                <a:sym typeface="Symbol" pitchFamily="18" charset="2"/>
              </a:rPr>
              <a:t>AddInt(AddNImp(Comp</a:t>
            </a:r>
            <a:r>
              <a:rPr lang="uk-UA" sz="2200" baseline="-25000">
                <a:sym typeface="Symbol" pitchFamily="18" charset="2"/>
              </a:rPr>
              <a:t>2</a:t>
            </a:r>
            <a:r>
              <a:rPr lang="uk-UA" sz="2200">
                <a:sym typeface="Symbol" pitchFamily="18" charset="2"/>
              </a:rPr>
              <a:t>, NewCImp</a:t>
            </a:r>
            <a:r>
              <a:rPr lang="uk-UA" sz="2200" baseline="-25000">
                <a:sym typeface="Symbol" pitchFamily="18" charset="2"/>
              </a:rPr>
              <a:t>s</a:t>
            </a:r>
            <a:r>
              <a:rPr lang="uk-UA" sz="2200">
                <a:sym typeface="Symbol" pitchFamily="18" charset="2"/>
              </a:rPr>
              <a:t>,</a:t>
            </a:r>
            <a:r>
              <a:rPr lang="en-US" sz="2200">
                <a:sym typeface="Symbol" pitchFamily="18" charset="2"/>
              </a:rPr>
              <a:t> </a:t>
            </a:r>
            <a:r>
              <a:rPr lang="uk-UA" sz="2200">
                <a:sym typeface="Symbol" pitchFamily="18" charset="2"/>
              </a:rPr>
              <a:t>NewCIntO</a:t>
            </a:r>
            <a:r>
              <a:rPr lang="uk-UA" sz="2200" baseline="-25000">
                <a:sym typeface="Symbol" pitchFamily="18" charset="2"/>
              </a:rPr>
              <a:t>s</a:t>
            </a:r>
            <a:r>
              <a:rPr lang="uk-UA" sz="2200">
                <a:sym typeface="Symbol" pitchFamily="18" charset="2"/>
              </a:rPr>
              <a:t>), </a:t>
            </a:r>
            <a:br>
              <a:rPr lang="uk-UA" sz="2200">
                <a:sym typeface="Symbol" pitchFamily="18" charset="2"/>
              </a:rPr>
            </a:br>
            <a:r>
              <a:rPr lang="uk-UA" sz="2200">
                <a:sym typeface="Symbol" pitchFamily="18" charset="2"/>
              </a:rPr>
              <a:t>NewCIntI</a:t>
            </a:r>
            <a:r>
              <a:rPr lang="uk-UA" sz="2200" baseline="-25000">
                <a:sym typeface="Symbol" pitchFamily="18" charset="2"/>
              </a:rPr>
              <a:t>q</a:t>
            </a:r>
            <a:r>
              <a:rPr lang="uk-UA" sz="2200">
                <a:sym typeface="Symbol" pitchFamily="18" charset="2"/>
              </a:rPr>
              <a:t>) </a:t>
            </a:r>
            <a:r>
              <a:rPr lang="uk-UA" sz="2200"/>
              <a:t> FW.</a:t>
            </a:r>
          </a:p>
        </p:txBody>
      </p:sp>
      <p:sp>
        <p:nvSpPr>
          <p:cNvPr id="39939" name="Rectangle 1"/>
          <p:cNvSpPr>
            <a:spLocks noChangeArrowheads="1"/>
          </p:cNvSpPr>
          <p:nvPr/>
        </p:nvSpPr>
        <p:spPr bwMode="auto">
          <a:xfrm>
            <a:off x="0" y="1111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k-UA" sz="2400" b="1" dirty="0"/>
              <a:t>Зв’язок зовнішньої та внутрішньої компонентних </a:t>
            </a:r>
            <a:r>
              <a:rPr lang="uk-UA" sz="2400" b="1" dirty="0" err="1"/>
              <a:t>алгебр</a:t>
            </a:r>
            <a:r>
              <a:rPr lang="uk-UA" sz="2400" dirty="0"/>
              <a:t> 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82575" y="1268413"/>
            <a:ext cx="8569325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1800"/>
              <a:t>1. </a:t>
            </a:r>
            <a:r>
              <a:rPr lang="uk-UA" sz="1800" i="1"/>
              <a:t>В.М. Грищенко</a:t>
            </a:r>
            <a:r>
              <a:rPr lang="en-US" sz="1800" i="1"/>
              <a:t> </a:t>
            </a:r>
            <a:r>
              <a:rPr lang="uk-UA" sz="1800"/>
              <a:t>Метод об</a:t>
            </a:r>
            <a:r>
              <a:rPr lang="ru-RU" sz="1800"/>
              <a:t>’</a:t>
            </a:r>
            <a:r>
              <a:rPr lang="uk-UA" sz="1800"/>
              <a:t>єктно-компонентного проектування програмних систем. </a:t>
            </a:r>
            <a:r>
              <a:rPr lang="uk-UA" sz="1800">
                <a:hlinkClick r:id="rId2"/>
              </a:rPr>
              <a:t>http://eprints.isofts.kiev.ua/198/1</a:t>
            </a:r>
            <a:endParaRPr lang="uk-UA" sz="1800"/>
          </a:p>
          <a:p>
            <a:r>
              <a:rPr lang="uk-UA" sz="1800" i="1"/>
              <a:t>2. В.М. Грищенко</a:t>
            </a:r>
            <a:r>
              <a:rPr lang="en-US" sz="1800" i="1"/>
              <a:t> </a:t>
            </a:r>
            <a:r>
              <a:rPr lang="uk-UA" sz="1800"/>
              <a:t>Алгебраїчна модель рефакторингу компонентів. </a:t>
            </a:r>
            <a:r>
              <a:rPr lang="uk-UA" sz="1800">
                <a:hlinkClick r:id="rId3"/>
              </a:rPr>
              <a:t>http://eprints.isofts.kiev.ua/186/1/04_Grishchenko.pdf</a:t>
            </a:r>
            <a:r>
              <a:rPr lang="uk-UA" sz="1800"/>
              <a:t> </a:t>
            </a:r>
          </a:p>
          <a:p>
            <a:pPr algn="just"/>
            <a:endParaRPr lang="ru-RU" sz="180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635375" y="0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000" b="1" dirty="0"/>
              <a:t>Джерела</a:t>
            </a:r>
            <a:endParaRPr lang="ru-RU" sz="2000" b="1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2000"/>
              <a:t>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2000"/>
              <a:t> 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200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5288" y="946150"/>
            <a:ext cx="80645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 b="1" dirty="0"/>
              <a:t>Об’єктна модель </a:t>
            </a:r>
            <a:r>
              <a:rPr lang="uk-UA" sz="2400" dirty="0"/>
              <a:t>має наступний вираз: </a:t>
            </a:r>
            <a:endParaRPr lang="ru-RU" sz="2400" dirty="0"/>
          </a:p>
          <a:p>
            <a:pPr algn="ctr"/>
            <a:r>
              <a:rPr lang="uk-UA" sz="2400" dirty="0" err="1">
                <a:solidFill>
                  <a:srgbClr val="000099"/>
                </a:solidFill>
              </a:rPr>
              <a:t>OSyst</a:t>
            </a:r>
            <a:r>
              <a:rPr lang="uk-UA" sz="2400" dirty="0">
                <a:solidFill>
                  <a:srgbClr val="000099"/>
                </a:solidFill>
              </a:rPr>
              <a:t> = (</a:t>
            </a:r>
            <a:r>
              <a:rPr lang="uk-UA" sz="2400" dirty="0" err="1">
                <a:solidFill>
                  <a:srgbClr val="000099"/>
                </a:solidFill>
              </a:rPr>
              <a:t>OClass</a:t>
            </a:r>
            <a:r>
              <a:rPr lang="uk-UA" sz="2400" dirty="0">
                <a:solidFill>
                  <a:srgbClr val="000099"/>
                </a:solidFill>
              </a:rPr>
              <a:t>, G),</a:t>
            </a:r>
          </a:p>
          <a:p>
            <a:r>
              <a:rPr lang="uk-UA" sz="2400" dirty="0"/>
              <a:t>де </a:t>
            </a:r>
          </a:p>
          <a:p>
            <a:r>
              <a:rPr lang="uk-UA" sz="2400" dirty="0" err="1"/>
              <a:t>OClass</a:t>
            </a:r>
            <a:r>
              <a:rPr lang="uk-UA" sz="2400" dirty="0"/>
              <a:t> = {</a:t>
            </a:r>
            <a:r>
              <a:rPr lang="uk-UA" sz="2400" dirty="0" err="1"/>
              <a:t>OClass</a:t>
            </a:r>
            <a:r>
              <a:rPr lang="uk-UA" sz="2400" baseline="-25000" dirty="0" err="1"/>
              <a:t>i</a:t>
            </a:r>
            <a:r>
              <a:rPr lang="uk-UA" sz="2400" dirty="0"/>
              <a:t>} – множина </a:t>
            </a:r>
            <a:r>
              <a:rPr lang="uk-UA" sz="2400" i="1" dirty="0"/>
              <a:t>і</a:t>
            </a:r>
            <a:r>
              <a:rPr lang="uk-UA" sz="2400" dirty="0"/>
              <a:t> класів, </a:t>
            </a:r>
          </a:p>
          <a:p>
            <a:r>
              <a:rPr lang="uk-UA" sz="2400" dirty="0"/>
              <a:t>G  – об’єктний граф, у якому вершинами є класи, а дуги визначають об’єктні відношення. </a:t>
            </a:r>
          </a:p>
          <a:p>
            <a:pPr algn="ctr"/>
            <a:endParaRPr lang="uk-UA" sz="2400" dirty="0"/>
          </a:p>
          <a:p>
            <a:pPr algn="ctr"/>
            <a:r>
              <a:rPr lang="uk-UA" sz="2400" b="1" dirty="0"/>
              <a:t>Кожен клас </a:t>
            </a:r>
            <a:r>
              <a:rPr lang="uk-UA" sz="2400" dirty="0"/>
              <a:t>з </a:t>
            </a:r>
            <a:r>
              <a:rPr lang="uk-UA" sz="2400" dirty="0" err="1"/>
              <a:t>OClass</a:t>
            </a:r>
            <a:r>
              <a:rPr lang="uk-UA" sz="2400" dirty="0"/>
              <a:t> подається як модель</a:t>
            </a:r>
            <a:endParaRPr lang="ru-RU" sz="2400" dirty="0"/>
          </a:p>
          <a:p>
            <a:pPr algn="ctr"/>
            <a:r>
              <a:rPr lang="en-US" sz="2400" dirty="0" err="1">
                <a:solidFill>
                  <a:srgbClr val="000099"/>
                </a:solidFill>
              </a:rPr>
              <a:t>OClass</a:t>
            </a:r>
            <a:r>
              <a:rPr lang="en-US" sz="2400" baseline="-25000" dirty="0" err="1">
                <a:solidFill>
                  <a:srgbClr val="000099"/>
                </a:solidFill>
              </a:rPr>
              <a:t>i</a:t>
            </a:r>
            <a:r>
              <a:rPr lang="uk-UA" sz="2400" baseline="-25000" dirty="0">
                <a:solidFill>
                  <a:srgbClr val="000099"/>
                </a:solidFill>
              </a:rPr>
              <a:t> </a:t>
            </a:r>
            <a:r>
              <a:rPr lang="uk-UA" sz="2400" dirty="0">
                <a:solidFill>
                  <a:srgbClr val="000099"/>
                </a:solidFill>
              </a:rPr>
              <a:t>= (</a:t>
            </a:r>
            <a:r>
              <a:rPr lang="en-US" sz="2400" dirty="0" err="1">
                <a:solidFill>
                  <a:srgbClr val="000099"/>
                </a:solidFill>
              </a:rPr>
              <a:t>ClassName</a:t>
            </a:r>
            <a:r>
              <a:rPr lang="en-US" sz="2400" baseline="-25000" dirty="0" err="1">
                <a:solidFill>
                  <a:srgbClr val="000099"/>
                </a:solidFill>
              </a:rPr>
              <a:t>i</a:t>
            </a:r>
            <a:r>
              <a:rPr lang="uk-UA" sz="2400" dirty="0">
                <a:solidFill>
                  <a:srgbClr val="000099"/>
                </a:solidFill>
              </a:rPr>
              <a:t>, </a:t>
            </a:r>
            <a:r>
              <a:rPr lang="en-US" sz="2400" dirty="0" err="1">
                <a:solidFill>
                  <a:srgbClr val="000099"/>
                </a:solidFill>
              </a:rPr>
              <a:t>Method</a:t>
            </a:r>
            <a:r>
              <a:rPr lang="en-US" sz="2400" baseline="-25000" dirty="0" err="1">
                <a:solidFill>
                  <a:srgbClr val="000099"/>
                </a:solidFill>
              </a:rPr>
              <a:t>i</a:t>
            </a:r>
            <a:r>
              <a:rPr lang="uk-UA" sz="2400" dirty="0">
                <a:solidFill>
                  <a:srgbClr val="000099"/>
                </a:solidFill>
              </a:rPr>
              <a:t>, </a:t>
            </a:r>
            <a:r>
              <a:rPr lang="en-US" sz="2400" dirty="0" err="1">
                <a:solidFill>
                  <a:srgbClr val="000099"/>
                </a:solidFill>
              </a:rPr>
              <a:t>Field</a:t>
            </a:r>
            <a:r>
              <a:rPr lang="en-US" sz="2400" baseline="-25000" dirty="0" err="1">
                <a:solidFill>
                  <a:srgbClr val="000099"/>
                </a:solidFill>
              </a:rPr>
              <a:t>i</a:t>
            </a:r>
            <a:r>
              <a:rPr lang="uk-UA" sz="2400" dirty="0">
                <a:solidFill>
                  <a:srgbClr val="000099"/>
                </a:solidFill>
              </a:rPr>
              <a:t>},</a:t>
            </a:r>
          </a:p>
          <a:p>
            <a:r>
              <a:rPr lang="uk-UA" sz="2400" dirty="0"/>
              <a:t>де </a:t>
            </a:r>
          </a:p>
          <a:p>
            <a:r>
              <a:rPr lang="en-US" sz="2400" dirty="0" err="1"/>
              <a:t>ClassName</a:t>
            </a:r>
            <a:r>
              <a:rPr lang="en-US" sz="2400" baseline="-25000" dirty="0" err="1"/>
              <a:t>i</a:t>
            </a:r>
            <a:r>
              <a:rPr lang="en-US" sz="2400" i="1" dirty="0"/>
              <a:t> </a:t>
            </a:r>
            <a:r>
              <a:rPr lang="uk-UA" sz="2400" dirty="0"/>
              <a:t>– ім’я </a:t>
            </a:r>
            <a:r>
              <a:rPr lang="uk-UA" sz="2400" i="1" dirty="0"/>
              <a:t>і</a:t>
            </a:r>
            <a:r>
              <a:rPr lang="uk-UA" sz="2400" dirty="0"/>
              <a:t>-го класу; </a:t>
            </a:r>
          </a:p>
          <a:p>
            <a:r>
              <a:rPr lang="en-US" sz="2400" dirty="0" err="1"/>
              <a:t>Method</a:t>
            </a:r>
            <a:r>
              <a:rPr lang="en-US" sz="2400" baseline="-25000" dirty="0" err="1"/>
              <a:t>i</a:t>
            </a:r>
            <a:r>
              <a:rPr lang="uk-UA" sz="2400" dirty="0"/>
              <a:t>  = {</a:t>
            </a:r>
            <a:r>
              <a:rPr lang="en-US" sz="2400" dirty="0" err="1"/>
              <a:t>Method</a:t>
            </a:r>
            <a:r>
              <a:rPr lang="en-US" sz="2400" baseline="-25000" dirty="0" err="1"/>
              <a:t>ji</a:t>
            </a:r>
            <a:r>
              <a:rPr lang="uk-UA" sz="2400" dirty="0"/>
              <a:t>} – множина 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  <a:r>
              <a:rPr lang="uk-UA" sz="2400" dirty="0"/>
              <a:t>методів </a:t>
            </a:r>
            <a:r>
              <a:rPr lang="uk-UA" sz="2400" i="1" dirty="0"/>
              <a:t>і</a:t>
            </a:r>
            <a:r>
              <a:rPr lang="uk-UA" sz="2400" dirty="0"/>
              <a:t>-го класу; </a:t>
            </a:r>
          </a:p>
          <a:p>
            <a:r>
              <a:rPr lang="en-US" sz="2400" dirty="0" err="1"/>
              <a:t>Field</a:t>
            </a:r>
            <a:r>
              <a:rPr lang="en-US" sz="2400" baseline="-25000" dirty="0" err="1"/>
              <a:t>i</a:t>
            </a:r>
            <a:r>
              <a:rPr lang="uk-UA" sz="2400" dirty="0"/>
              <a:t> = {</a:t>
            </a:r>
            <a:r>
              <a:rPr lang="en-US" sz="2400" dirty="0" err="1"/>
              <a:t>Field</a:t>
            </a:r>
            <a:r>
              <a:rPr lang="en-US" sz="2400" baseline="-25000" dirty="0" err="1"/>
              <a:t>ni</a:t>
            </a:r>
            <a:r>
              <a:rPr lang="uk-UA" sz="2400" dirty="0"/>
              <a:t>}</a:t>
            </a:r>
            <a:r>
              <a:rPr lang="uk-UA" sz="2400" i="1" dirty="0"/>
              <a:t> </a:t>
            </a:r>
            <a:r>
              <a:rPr lang="uk-UA" sz="2400" dirty="0"/>
              <a:t>– множина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uk-UA" sz="2400" dirty="0"/>
              <a:t>змінних, які визначають стан екземплярів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-</a:t>
            </a:r>
            <a:r>
              <a:rPr lang="uk-UA" sz="2400" dirty="0" err="1"/>
              <a:t>го</a:t>
            </a:r>
            <a:r>
              <a:rPr lang="uk-UA" sz="2400" dirty="0"/>
              <a:t> класу. </a:t>
            </a:r>
          </a:p>
        </p:txBody>
      </p:sp>
      <p:sp>
        <p:nvSpPr>
          <p:cNvPr id="5123" name="Rectangle 1"/>
          <p:cNvSpPr>
            <a:spLocks noChangeArrowheads="1"/>
          </p:cNvSpPr>
          <p:nvPr/>
        </p:nvSpPr>
        <p:spPr bwMode="auto">
          <a:xfrm>
            <a:off x="827088" y="-7938"/>
            <a:ext cx="820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sz="2400" b="1" dirty="0"/>
              <a:t>Формалізація об’єктної моделі 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68313" y="1112838"/>
            <a:ext cx="7993062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uk-UA" sz="2400"/>
              <a:t>Нехай </a:t>
            </a:r>
            <a:r>
              <a:rPr lang="en-US" sz="2400"/>
              <a:t>PField</a:t>
            </a:r>
            <a:r>
              <a:rPr lang="en-US" sz="2400" baseline="-25000"/>
              <a:t>i</a:t>
            </a:r>
            <a:r>
              <a:rPr lang="en-US" sz="2400"/>
              <a:t> </a:t>
            </a:r>
            <a:r>
              <a:rPr lang="ru-RU" sz="2400">
                <a:sym typeface="Symbol" pitchFamily="18" charset="2"/>
              </a:rPr>
              <a:t></a:t>
            </a:r>
            <a:r>
              <a:rPr lang="uk-UA" sz="2400"/>
              <a:t> </a:t>
            </a:r>
            <a:r>
              <a:rPr lang="en-US" sz="2400">
                <a:sym typeface="Symbol" pitchFamily="18" charset="2"/>
              </a:rPr>
              <a:t>Field</a:t>
            </a:r>
            <a:r>
              <a:rPr lang="en-US" sz="2400" baseline="-25000">
                <a:sym typeface="Symbol" pitchFamily="18" charset="2"/>
              </a:rPr>
              <a:t>i</a:t>
            </a:r>
            <a:r>
              <a:rPr lang="uk-UA" sz="2400">
                <a:sym typeface="Symbol" pitchFamily="18" charset="2"/>
              </a:rPr>
              <a:t> – множина зовнішніх змін­них (</a:t>
            </a:r>
            <a:r>
              <a:rPr lang="en-US" sz="2400">
                <a:sym typeface="Symbol" pitchFamily="18" charset="2"/>
              </a:rPr>
              <a:t>public</a:t>
            </a:r>
            <a:r>
              <a:rPr lang="uk-UA" sz="2400">
                <a:sym typeface="Symbol" pitchFamily="18" charset="2"/>
              </a:rPr>
              <a:t>) класу. </a:t>
            </a:r>
          </a:p>
          <a:p>
            <a:pPr eaLnBrk="0" hangingPunct="0"/>
            <a:r>
              <a:rPr lang="uk-UA" sz="2400">
                <a:sym typeface="Symbol" pitchFamily="18" charset="2"/>
              </a:rPr>
              <a:t>Кожному </a:t>
            </a:r>
            <a:r>
              <a:rPr lang="en-US" sz="2400">
                <a:sym typeface="Symbol" pitchFamily="18" charset="2"/>
              </a:rPr>
              <a:t>PFieldn</a:t>
            </a:r>
            <a:r>
              <a:rPr lang="en-US" sz="2400" baseline="-25000"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</a:t>
            </a:r>
            <a:r>
              <a:rPr lang="ru-RU" sz="2400">
                <a:sym typeface="Symbol" pitchFamily="18" charset="2"/>
              </a:rPr>
              <a:t></a:t>
            </a:r>
            <a:r>
              <a:rPr lang="uk-UA" sz="2400"/>
              <a:t> </a:t>
            </a:r>
            <a:r>
              <a:rPr lang="en-US" sz="2400">
                <a:sym typeface="Symbol" pitchFamily="18" charset="2"/>
              </a:rPr>
              <a:t>PField</a:t>
            </a:r>
            <a:r>
              <a:rPr lang="en-US" sz="2400" baseline="-25000">
                <a:sym typeface="Symbol" pitchFamily="18" charset="2"/>
              </a:rPr>
              <a:t>i</a:t>
            </a:r>
            <a:r>
              <a:rPr lang="uk-UA" sz="2400">
                <a:sym typeface="Symbol" pitchFamily="18" charset="2"/>
              </a:rPr>
              <a:t>  поставимо у відповідність методи </a:t>
            </a:r>
            <a:endParaRPr lang="en-US" sz="2400">
              <a:sym typeface="Symbol" pitchFamily="18" charset="2"/>
            </a:endParaRPr>
          </a:p>
          <a:p>
            <a:pPr algn="ctr" eaLnBrk="0" hangingPunct="0"/>
            <a:r>
              <a:rPr lang="en-US" sz="2400">
                <a:solidFill>
                  <a:srgbClr val="000099"/>
                </a:solidFill>
                <a:sym typeface="Symbol" pitchFamily="18" charset="2"/>
              </a:rPr>
              <a:t>get</a:t>
            </a:r>
            <a:r>
              <a:rPr lang="uk-UA" sz="2400">
                <a:solidFill>
                  <a:srgbClr val="000099"/>
                </a:solidFill>
                <a:sym typeface="Symbol" pitchFamily="18" charset="2"/>
              </a:rPr>
              <a:t>&lt;</a:t>
            </a:r>
            <a:r>
              <a:rPr lang="en-US" sz="2400">
                <a:solidFill>
                  <a:srgbClr val="000099"/>
                </a:solidFill>
                <a:sym typeface="Symbol" pitchFamily="18" charset="2"/>
              </a:rPr>
              <a:t>PField</a:t>
            </a:r>
            <a:r>
              <a:rPr lang="en-US" sz="2400" baseline="-25000">
                <a:solidFill>
                  <a:srgbClr val="000099"/>
                </a:solidFill>
                <a:sym typeface="Symbol" pitchFamily="18" charset="2"/>
              </a:rPr>
              <a:t>ni</a:t>
            </a:r>
            <a:r>
              <a:rPr lang="uk-UA" sz="2400">
                <a:solidFill>
                  <a:srgbClr val="000099"/>
                </a:solidFill>
                <a:sym typeface="Symbol" pitchFamily="18" charset="2"/>
              </a:rPr>
              <a:t>&gt; и </a:t>
            </a:r>
            <a:r>
              <a:rPr lang="en-US" sz="2400">
                <a:solidFill>
                  <a:srgbClr val="000099"/>
                </a:solidFill>
                <a:sym typeface="Symbol" pitchFamily="18" charset="2"/>
              </a:rPr>
              <a:t>set</a:t>
            </a:r>
            <a:r>
              <a:rPr lang="uk-UA" sz="2400">
                <a:solidFill>
                  <a:srgbClr val="000099"/>
                </a:solidFill>
                <a:sym typeface="Symbol" pitchFamily="18" charset="2"/>
              </a:rPr>
              <a:t>&lt;</a:t>
            </a:r>
            <a:r>
              <a:rPr lang="en-US" sz="2400">
                <a:solidFill>
                  <a:srgbClr val="000099"/>
                </a:solidFill>
                <a:sym typeface="Symbol" pitchFamily="18" charset="2"/>
              </a:rPr>
              <a:t>PField</a:t>
            </a:r>
            <a:r>
              <a:rPr lang="en-US" sz="2400" baseline="-25000">
                <a:solidFill>
                  <a:srgbClr val="000099"/>
                </a:solidFill>
                <a:sym typeface="Symbol" pitchFamily="18" charset="2"/>
              </a:rPr>
              <a:t>ni</a:t>
            </a:r>
            <a:r>
              <a:rPr lang="uk-UA" sz="2400">
                <a:solidFill>
                  <a:srgbClr val="000099"/>
                </a:solidFill>
                <a:sym typeface="Symbol" pitchFamily="18" charset="2"/>
              </a:rPr>
              <a:t>&gt;</a:t>
            </a:r>
            <a:r>
              <a:rPr lang="uk-UA" sz="2400" b="1">
                <a:solidFill>
                  <a:srgbClr val="000099"/>
                </a:solidFill>
                <a:sym typeface="Symbol" pitchFamily="18" charset="2"/>
              </a:rPr>
              <a:t> </a:t>
            </a:r>
            <a:endParaRPr lang="en-US" sz="2400" b="1">
              <a:solidFill>
                <a:srgbClr val="000099"/>
              </a:solidFill>
              <a:sym typeface="Symbol" pitchFamily="18" charset="2"/>
            </a:endParaRPr>
          </a:p>
          <a:p>
            <a:pPr eaLnBrk="0" hangingPunct="0"/>
            <a:r>
              <a:rPr lang="uk-UA" sz="2400">
                <a:sym typeface="Symbol" pitchFamily="18" charset="2"/>
              </a:rPr>
              <a:t>для доступу та модифікації значень змінних, які подаються як атрибути.</a:t>
            </a:r>
            <a:r>
              <a:rPr lang="ru-RU" sz="2400">
                <a:sym typeface="Symbol" pitchFamily="18" charset="2"/>
              </a:rPr>
              <a:t>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36538" y="4248150"/>
            <a:ext cx="89074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/>
              <a:t>Сформуємо нову множину методів</a:t>
            </a:r>
            <a:endParaRPr lang="ru-RU" sz="2400"/>
          </a:p>
          <a:p>
            <a:pPr algn="ctr"/>
            <a:r>
              <a:rPr lang="en-US" sz="2400"/>
              <a:t>IMethod</a:t>
            </a:r>
            <a:r>
              <a:rPr lang="en-US" sz="2400" baseline="-25000"/>
              <a:t>i</a:t>
            </a:r>
            <a:r>
              <a:rPr lang="uk-UA" sz="2400"/>
              <a:t> = </a:t>
            </a:r>
            <a:r>
              <a:rPr lang="en-US" sz="2400"/>
              <a:t>Method</a:t>
            </a:r>
            <a:r>
              <a:rPr lang="en-US" sz="2400" baseline="-25000"/>
              <a:t>i</a:t>
            </a:r>
            <a:r>
              <a:rPr lang="uk-UA" sz="2400"/>
              <a:t>  </a:t>
            </a:r>
            <a:r>
              <a:rPr lang="en-US" sz="2400">
                <a:sym typeface="Symbol" pitchFamily="18" charset="2"/>
              </a:rPr>
              <a:t></a:t>
            </a:r>
            <a:r>
              <a:rPr lang="uk-UA" sz="2400"/>
              <a:t> {</a:t>
            </a:r>
            <a:r>
              <a:rPr lang="en-US" sz="2400">
                <a:sym typeface="Symbol" pitchFamily="18" charset="2"/>
              </a:rPr>
              <a:t>get</a:t>
            </a:r>
            <a:r>
              <a:rPr lang="uk-UA" sz="2400">
                <a:sym typeface="Symbol" pitchFamily="18" charset="2"/>
              </a:rPr>
              <a:t>&lt;</a:t>
            </a:r>
            <a:r>
              <a:rPr lang="en-US" sz="2400">
                <a:sym typeface="Symbol" pitchFamily="18" charset="2"/>
              </a:rPr>
              <a:t>PField</a:t>
            </a:r>
            <a:r>
              <a:rPr lang="en-US" sz="2400" baseline="-25000">
                <a:sym typeface="Symbol" pitchFamily="18" charset="2"/>
              </a:rPr>
              <a:t>ni</a:t>
            </a:r>
            <a:r>
              <a:rPr lang="uk-UA" sz="2400">
                <a:sym typeface="Symbol" pitchFamily="18" charset="2"/>
              </a:rPr>
              <a:t>&gt;} 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  </a:t>
            </a:r>
            <a:r>
              <a:rPr lang="uk-UA" sz="2400">
                <a:sym typeface="Symbol" pitchFamily="18" charset="2"/>
              </a:rPr>
              <a:t>{</a:t>
            </a:r>
            <a:r>
              <a:rPr lang="en-US" sz="2400">
                <a:sym typeface="Symbol" pitchFamily="18" charset="2"/>
              </a:rPr>
              <a:t>set</a:t>
            </a:r>
            <a:r>
              <a:rPr lang="uk-UA" sz="2400">
                <a:sym typeface="Symbol" pitchFamily="18" charset="2"/>
              </a:rPr>
              <a:t>&lt;</a:t>
            </a:r>
            <a:r>
              <a:rPr lang="en-US" sz="2400">
                <a:sym typeface="Symbol" pitchFamily="18" charset="2"/>
              </a:rPr>
              <a:t>PField</a:t>
            </a:r>
            <a:r>
              <a:rPr lang="en-US" sz="2400" baseline="-25000">
                <a:sym typeface="Symbol" pitchFamily="18" charset="2"/>
              </a:rPr>
              <a:t>ni</a:t>
            </a:r>
            <a:r>
              <a:rPr lang="uk-UA" sz="2400">
                <a:sym typeface="Symbol" pitchFamily="18" charset="2"/>
              </a:rPr>
              <a:t>&gt;}.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827088" y="-7938"/>
            <a:ext cx="820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uk-UA" sz="2400" b="1" dirty="0"/>
              <a:t>Формалізація об’єктної моделі 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39750" y="1017588"/>
            <a:ext cx="8424863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/>
              <a:t>Кожній множині </a:t>
            </a:r>
            <a:r>
              <a:rPr lang="en-US" sz="2400"/>
              <a:t>IMethod</a:t>
            </a:r>
            <a:r>
              <a:rPr lang="en-US" sz="2400" baseline="-25000"/>
              <a:t>i</a:t>
            </a:r>
            <a:r>
              <a:rPr lang="en-US" sz="2400" i="1"/>
              <a:t> </a:t>
            </a:r>
            <a:r>
              <a:rPr lang="uk-UA" sz="2400"/>
              <a:t>ставиться у відповідність певний інтерфейс </a:t>
            </a:r>
            <a:r>
              <a:rPr lang="en-US" sz="2400"/>
              <a:t>IFunc</a:t>
            </a:r>
            <a:r>
              <a:rPr lang="en-US" sz="2400" baseline="-25000"/>
              <a:t>i</a:t>
            </a:r>
            <a:r>
              <a:rPr lang="uk-UA" sz="2400"/>
              <a:t>, який складається з прототипів методів з </a:t>
            </a:r>
            <a:r>
              <a:rPr lang="en-US" sz="2400"/>
              <a:t>IMethod</a:t>
            </a:r>
            <a:r>
              <a:rPr lang="en-US" sz="2400" baseline="-25000"/>
              <a:t>i</a:t>
            </a:r>
            <a:r>
              <a:rPr lang="uk-UA" sz="2400"/>
              <a:t> та реалізація якого забезпечується функціональністю методів класу та його атрибутів. </a:t>
            </a:r>
            <a:endParaRPr lang="en-US" sz="2400"/>
          </a:p>
          <a:p>
            <a:endParaRPr lang="uk-UA" sz="2400"/>
          </a:p>
          <a:p>
            <a:pPr algn="ctr"/>
            <a:r>
              <a:rPr lang="uk-UA" sz="2400"/>
              <a:t>Розглянемо наступну </a:t>
            </a:r>
            <a:r>
              <a:rPr lang="uk-UA" sz="2400" b="1"/>
              <a:t>інтерфей­сну модель </a:t>
            </a:r>
            <a:endParaRPr lang="ru-RU" sz="2400" b="1"/>
          </a:p>
          <a:p>
            <a:pPr algn="ctr"/>
            <a:r>
              <a:rPr lang="en-US" sz="2400">
                <a:solidFill>
                  <a:srgbClr val="000099"/>
                </a:solidFill>
              </a:rPr>
              <a:t>ISyst</a:t>
            </a:r>
            <a:r>
              <a:rPr lang="uk-UA" sz="2400">
                <a:solidFill>
                  <a:srgbClr val="000099"/>
                </a:solidFill>
              </a:rPr>
              <a:t> = (</a:t>
            </a:r>
            <a:r>
              <a:rPr lang="en-US" sz="2400">
                <a:solidFill>
                  <a:srgbClr val="000099"/>
                </a:solidFill>
              </a:rPr>
              <a:t>IFunc</a:t>
            </a:r>
            <a:r>
              <a:rPr lang="uk-UA" sz="2400">
                <a:solidFill>
                  <a:srgbClr val="000099"/>
                </a:solidFill>
              </a:rPr>
              <a:t>, </a:t>
            </a:r>
            <a:r>
              <a:rPr lang="en-US" sz="2400">
                <a:solidFill>
                  <a:srgbClr val="000099"/>
                </a:solidFill>
              </a:rPr>
              <a:t>IG</a:t>
            </a:r>
            <a:r>
              <a:rPr lang="uk-UA" sz="2400">
                <a:solidFill>
                  <a:srgbClr val="000099"/>
                </a:solidFill>
              </a:rPr>
              <a:t>)</a:t>
            </a:r>
            <a:r>
              <a:rPr lang="uk-UA" sz="2400" b="1">
                <a:solidFill>
                  <a:srgbClr val="000099"/>
                </a:solidFill>
              </a:rPr>
              <a:t> ,</a:t>
            </a:r>
            <a:endParaRPr lang="ru-RU" sz="2400">
              <a:solidFill>
                <a:srgbClr val="000099"/>
              </a:solidFill>
            </a:endParaRPr>
          </a:p>
          <a:p>
            <a:r>
              <a:rPr lang="uk-UA" sz="2400"/>
              <a:t>де </a:t>
            </a:r>
          </a:p>
          <a:p>
            <a:r>
              <a:rPr lang="en-US" sz="2400">
                <a:solidFill>
                  <a:srgbClr val="000099"/>
                </a:solidFill>
              </a:rPr>
              <a:t>IFunc</a:t>
            </a:r>
            <a:r>
              <a:rPr lang="uk-UA" sz="2400">
                <a:solidFill>
                  <a:srgbClr val="000099"/>
                </a:solidFill>
              </a:rPr>
              <a:t> = {</a:t>
            </a:r>
            <a:r>
              <a:rPr lang="en-US" sz="2400">
                <a:solidFill>
                  <a:srgbClr val="000099"/>
                </a:solidFill>
              </a:rPr>
              <a:t>IFunc</a:t>
            </a:r>
            <a:r>
              <a:rPr lang="en-US" sz="2400" baseline="-25000">
                <a:solidFill>
                  <a:srgbClr val="000099"/>
                </a:solidFill>
              </a:rPr>
              <a:t>i</a:t>
            </a:r>
            <a:r>
              <a:rPr lang="uk-UA" sz="2400">
                <a:solidFill>
                  <a:srgbClr val="000099"/>
                </a:solidFill>
              </a:rPr>
              <a:t>} </a:t>
            </a:r>
            <a:r>
              <a:rPr lang="uk-UA" sz="2400"/>
              <a:t>– множина інтерфейсів, які побудовані для класів з OClass; </a:t>
            </a:r>
          </a:p>
          <a:p>
            <a:r>
              <a:rPr lang="en-US" sz="2400">
                <a:solidFill>
                  <a:srgbClr val="0000CC"/>
                </a:solidFill>
              </a:rPr>
              <a:t>IG</a:t>
            </a:r>
            <a:r>
              <a:rPr lang="uk-UA" sz="2400"/>
              <a:t> – інтерфейсний граф, у якому вершинами є інтерфейси, а дуги визначають відношення між компонентами відповідно до відношень між їх інтерфейсами.</a:t>
            </a:r>
          </a:p>
        </p:txBody>
      </p:sp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2708275" y="0"/>
            <a:ext cx="37274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b="1" dirty="0" err="1"/>
              <a:t>Інтерфей­сна</a:t>
            </a:r>
            <a:r>
              <a:rPr lang="uk-UA" b="1" dirty="0"/>
              <a:t> модель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23850" y="1612900"/>
            <a:ext cx="8280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uk-UA" sz="2400"/>
              <a:t>Якщо зовнішня взаємодія з класом відбувається лише за допомогою </a:t>
            </a:r>
          </a:p>
          <a:p>
            <a:pPr algn="ctr" eaLnBrk="0" hangingPunct="0"/>
            <a:r>
              <a:rPr lang="en-US" sz="2400" b="1"/>
              <a:t>public</a:t>
            </a:r>
            <a:r>
              <a:rPr lang="uk-UA" sz="2400" b="1"/>
              <a:t>-методів </a:t>
            </a:r>
            <a:r>
              <a:rPr lang="uk-UA" sz="2400"/>
              <a:t>та </a:t>
            </a:r>
            <a:r>
              <a:rPr lang="uk-UA" sz="2400" b="1"/>
              <a:t>керованих змінних</a:t>
            </a:r>
            <a:r>
              <a:rPr lang="uk-UA" sz="2400"/>
              <a:t>, </a:t>
            </a:r>
          </a:p>
          <a:p>
            <a:pPr eaLnBrk="0" hangingPunct="0"/>
            <a:r>
              <a:rPr lang="uk-UA" sz="2400"/>
              <a:t>то для нього </a:t>
            </a:r>
          </a:p>
          <a:p>
            <a:pPr algn="ctr" eaLnBrk="0" hangingPunct="0"/>
            <a:r>
              <a:rPr lang="uk-UA" sz="2400" b="1"/>
              <a:t>реалізується інтерфейсний принцип</a:t>
            </a:r>
            <a:r>
              <a:rPr lang="uk-UA" sz="2400"/>
              <a:t> </a:t>
            </a:r>
            <a:r>
              <a:rPr lang="uk-UA" sz="2400" b="1"/>
              <a:t>доступу</a:t>
            </a:r>
            <a:r>
              <a:rPr lang="uk-UA" sz="2400"/>
              <a:t>,</a:t>
            </a:r>
          </a:p>
          <a:p>
            <a:pPr eaLnBrk="0" hangingPunct="0"/>
            <a:r>
              <a:rPr lang="uk-UA" sz="2400"/>
              <a:t> тобто не існує інших можливостей зовнішнього доступу до функціональності класу або його змінних.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708275" y="0"/>
            <a:ext cx="37052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b="1" dirty="0" err="1"/>
              <a:t>Інтерфейсна</a:t>
            </a:r>
            <a:r>
              <a:rPr lang="uk-UA" b="1" dirty="0"/>
              <a:t> модель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0825" y="1125538"/>
          <a:ext cx="85693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Документ" r:id="rId4" imgW="6175800" imgH="3293946" progId="Word.Document.8">
                  <p:embed/>
                </p:oleObj>
              </mc:Choice>
              <mc:Fallback>
                <p:oleObj name="Документ" r:id="rId4" imgW="6175800" imgH="32939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25538"/>
                        <a:ext cx="8569325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971550" y="19050"/>
            <a:ext cx="7508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b="1" dirty="0"/>
              <a:t>Об</a:t>
            </a:r>
            <a:r>
              <a:rPr lang="en-US" b="1" dirty="0"/>
              <a:t>’</a:t>
            </a:r>
            <a:r>
              <a:rPr lang="uk-UA" b="1" dirty="0" err="1"/>
              <a:t>єктне</a:t>
            </a:r>
            <a:r>
              <a:rPr lang="uk-UA" b="1" dirty="0"/>
              <a:t> та компонентне подання програми</a:t>
            </a:r>
          </a:p>
        </p:txBody>
      </p:sp>
      <p:sp>
        <p:nvSpPr>
          <p:cNvPr id="3" name="Rectangle 2"/>
          <p:cNvSpPr/>
          <p:nvPr/>
        </p:nvSpPr>
        <p:spPr>
          <a:xfrm>
            <a:off x="684213" y="1196975"/>
            <a:ext cx="3743325" cy="424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684213" y="1196975"/>
            <a:ext cx="747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1800">
                <a:latin typeface="Times New Roman" pitchFamily="18" charset="0"/>
                <a:cs typeface="Times New Roman" pitchFamily="18" charset="0"/>
              </a:rPr>
              <a:t>OSyst</a:t>
            </a:r>
            <a:endParaRPr lang="uk-UA" sz="1800"/>
          </a:p>
        </p:txBody>
      </p:sp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107950" y="2060575"/>
            <a:ext cx="127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1600"/>
              <a:t>Об</a:t>
            </a:r>
            <a:r>
              <a:rPr lang="en-US" sz="1600"/>
              <a:t>’</a:t>
            </a:r>
            <a:r>
              <a:rPr lang="uk-UA" sz="1600"/>
              <a:t>єктні</a:t>
            </a:r>
          </a:p>
          <a:p>
            <a:pPr eaLnBrk="1" hangingPunct="1"/>
            <a:r>
              <a:rPr lang="uk-UA" sz="1600"/>
              <a:t>інтерфейси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31913" y="2430463"/>
            <a:ext cx="360362" cy="134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31913" y="2430463"/>
            <a:ext cx="1368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TextBox 9"/>
          <p:cNvSpPr txBox="1">
            <a:spLocks noChangeArrowheads="1"/>
          </p:cNvSpPr>
          <p:nvPr/>
        </p:nvSpPr>
        <p:spPr bwMode="auto">
          <a:xfrm>
            <a:off x="5367338" y="6080125"/>
            <a:ext cx="282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1800"/>
              <a:t>Компонентні інтерфейси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308850" y="4076700"/>
            <a:ext cx="287338" cy="200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08850" y="4076700"/>
            <a:ext cx="1008063" cy="200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508625" y="2636838"/>
            <a:ext cx="1800225" cy="3443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50825" y="1262063"/>
            <a:ext cx="8893175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200"/>
              <a:t>Об’єктна модель OSyst складається з чотирьох класів: </a:t>
            </a:r>
            <a:r>
              <a:rPr lang="en-US" sz="2200"/>
              <a:t>E</a:t>
            </a:r>
            <a:r>
              <a:rPr lang="uk-UA" sz="2200"/>
              <a:t>1, </a:t>
            </a:r>
            <a:r>
              <a:rPr lang="en-US" sz="2200"/>
              <a:t>E</a:t>
            </a:r>
            <a:r>
              <a:rPr lang="uk-UA" sz="2200"/>
              <a:t>2, </a:t>
            </a:r>
            <a:r>
              <a:rPr lang="en-US" sz="2200"/>
              <a:t>E</a:t>
            </a:r>
            <a:r>
              <a:rPr lang="uk-UA" sz="2200"/>
              <a:t>3, </a:t>
            </a:r>
            <a:r>
              <a:rPr lang="en-US" sz="2200"/>
              <a:t>E</a:t>
            </a:r>
            <a:r>
              <a:rPr lang="uk-UA" sz="2200"/>
              <a:t>4. </a:t>
            </a:r>
          </a:p>
          <a:p>
            <a:pPr marL="342900" indent="-342900"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200"/>
              <a:t>Для кла­сів </a:t>
            </a:r>
            <a:r>
              <a:rPr lang="en-US" sz="2200"/>
              <a:t>E</a:t>
            </a:r>
            <a:r>
              <a:rPr lang="uk-UA" sz="2200"/>
              <a:t>2, </a:t>
            </a:r>
            <a:r>
              <a:rPr lang="en-US" sz="2200"/>
              <a:t>E</a:t>
            </a:r>
            <a:r>
              <a:rPr lang="uk-UA" sz="2200"/>
              <a:t>3, </a:t>
            </a:r>
            <a:r>
              <a:rPr lang="en-US" sz="2200"/>
              <a:t>E</a:t>
            </a:r>
            <a:r>
              <a:rPr lang="uk-UA" sz="2200"/>
              <a:t>4 сукупності </a:t>
            </a:r>
            <a:r>
              <a:rPr lang="en-US" sz="2200"/>
              <a:t>public</a:t>
            </a:r>
            <a:r>
              <a:rPr lang="uk-UA" sz="2200"/>
              <a:t>-методів та керованих</a:t>
            </a:r>
            <a:r>
              <a:rPr lang="uk-UA" sz="2200" b="1"/>
              <a:t> </a:t>
            </a:r>
            <a:r>
              <a:rPr lang="uk-UA" sz="2200"/>
              <a:t>змінних означені як вхідні об’єктні інтерфейси </a:t>
            </a:r>
            <a:r>
              <a:rPr lang="en-US" sz="2200"/>
              <a:t>IE</a:t>
            </a:r>
            <a:r>
              <a:rPr lang="uk-UA" sz="2200"/>
              <a:t>2, </a:t>
            </a:r>
            <a:r>
              <a:rPr lang="en-US" sz="2200"/>
              <a:t>IE</a:t>
            </a:r>
            <a:r>
              <a:rPr lang="uk-UA" sz="2200"/>
              <a:t>3, </a:t>
            </a:r>
            <a:r>
              <a:rPr lang="en-US" sz="2200"/>
              <a:t>IE</a:t>
            </a:r>
            <a:r>
              <a:rPr lang="uk-UA" sz="2200"/>
              <a:t>4 відповідно. </a:t>
            </a:r>
          </a:p>
          <a:p>
            <a:pPr marL="342900" indent="-342900"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200"/>
              <a:t>У інтерфейсному поданні ISyst їм від­повідають компонентні інтерфейси </a:t>
            </a:r>
            <a:r>
              <a:rPr lang="en-US" sz="2200"/>
              <a:t>IC</a:t>
            </a:r>
            <a:r>
              <a:rPr lang="uk-UA" sz="2200"/>
              <a:t>2, </a:t>
            </a:r>
            <a:r>
              <a:rPr lang="en-US" sz="2200"/>
              <a:t>IC</a:t>
            </a:r>
            <a:r>
              <a:rPr lang="uk-UA" sz="2200"/>
              <a:t>3, </a:t>
            </a:r>
            <a:r>
              <a:rPr lang="en-US" sz="2200"/>
              <a:t>IC</a:t>
            </a:r>
            <a:r>
              <a:rPr lang="uk-UA" sz="2200"/>
              <a:t>4</a:t>
            </a:r>
            <a:r>
              <a:rPr lang="uk-UA" sz="2200" b="1"/>
              <a:t> </a:t>
            </a:r>
            <a:r>
              <a:rPr lang="uk-UA" sz="2200"/>
              <a:t>(пунктирні лінії). </a:t>
            </a:r>
          </a:p>
          <a:p>
            <a:pPr marL="342900" indent="-342900"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200"/>
              <a:t>OC</a:t>
            </a:r>
            <a:r>
              <a:rPr lang="uk-UA" sz="2200"/>
              <a:t>11, </a:t>
            </a:r>
            <a:r>
              <a:rPr lang="en-US" sz="2200"/>
              <a:t>OC</a:t>
            </a:r>
            <a:r>
              <a:rPr lang="uk-UA" sz="2200"/>
              <a:t>12, </a:t>
            </a:r>
            <a:r>
              <a:rPr lang="en-US" sz="2200"/>
              <a:t>OC</a:t>
            </a:r>
            <a:r>
              <a:rPr lang="uk-UA" sz="2200"/>
              <a:t>2, </a:t>
            </a:r>
            <a:r>
              <a:rPr lang="en-US" sz="2200"/>
              <a:t>OC</a:t>
            </a:r>
            <a:r>
              <a:rPr lang="uk-UA" sz="2200"/>
              <a:t>3 – вихідні інтерфейси в компонентній моделі. </a:t>
            </a:r>
          </a:p>
          <a:p>
            <a:pPr marL="342900" indent="-342900" eaLnBrk="0" hangingPunct="0">
              <a:buClr>
                <a:srgbClr val="000099"/>
              </a:buClr>
              <a:buFont typeface="Wingdings" pitchFamily="2" charset="2"/>
              <a:buChar char="q"/>
            </a:pPr>
            <a:r>
              <a:rPr lang="uk-UA" sz="2200"/>
              <a:t>Між об’єктними та компонентними інтерфейсами встановлено однозначне відображення, але для об’єктної та компонентної моделі такого відображення не існує, бо компонент </a:t>
            </a:r>
            <a:r>
              <a:rPr lang="en-US" sz="2200"/>
              <a:t>Comp</a:t>
            </a:r>
            <a:r>
              <a:rPr lang="uk-UA" sz="2200"/>
              <a:t>3 має два вхідних інтерфейси, тобто функціональність класів </a:t>
            </a:r>
            <a:r>
              <a:rPr lang="en-US" sz="2200"/>
              <a:t>E</a:t>
            </a:r>
            <a:r>
              <a:rPr lang="uk-UA" sz="2200"/>
              <a:t>3 та </a:t>
            </a:r>
            <a:r>
              <a:rPr lang="en-US" sz="2200"/>
              <a:t>E</a:t>
            </a:r>
            <a:r>
              <a:rPr lang="uk-UA" sz="2200"/>
              <a:t>4 реалізована в одному компоненті.  </a:t>
            </a: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971550" y="19050"/>
            <a:ext cx="7508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b="1" dirty="0"/>
              <a:t>Об</a:t>
            </a:r>
            <a:r>
              <a:rPr lang="en-US" b="1" dirty="0"/>
              <a:t>’</a:t>
            </a:r>
            <a:r>
              <a:rPr lang="uk-UA" b="1" dirty="0" err="1"/>
              <a:t>єктне</a:t>
            </a:r>
            <a:r>
              <a:rPr lang="uk-UA" b="1" dirty="0"/>
              <a:t> та компонентне подання програми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1">
  <a:themeElements>
    <a:clrScheme name="ua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ua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a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ukraine flag 2</Template>
  <TotalTime>2709</TotalTime>
  <Words>2426</Words>
  <Application>Microsoft Office PowerPoint</Application>
  <PresentationFormat>Экран (4:3)</PresentationFormat>
  <Paragraphs>291</Paragraphs>
  <Slides>39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Wingdings</vt:lpstr>
      <vt:lpstr>ua1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student</cp:lastModifiedBy>
  <cp:revision>106</cp:revision>
  <dcterms:created xsi:type="dcterms:W3CDTF">2012-09-27T18:46:34Z</dcterms:created>
  <dcterms:modified xsi:type="dcterms:W3CDTF">2019-10-04T13:07:36Z</dcterms:modified>
</cp:coreProperties>
</file>