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49" r:id="rId2"/>
    <p:sldId id="276" r:id="rId3"/>
    <p:sldId id="351" r:id="rId4"/>
    <p:sldId id="348" r:id="rId5"/>
    <p:sldId id="311" r:id="rId6"/>
    <p:sldId id="352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256" r:id="rId20"/>
    <p:sldId id="364" r:id="rId21"/>
    <p:sldId id="257" r:id="rId22"/>
    <p:sldId id="365" r:id="rId23"/>
    <p:sldId id="353" r:id="rId24"/>
    <p:sldId id="355" r:id="rId25"/>
    <p:sldId id="354" r:id="rId26"/>
    <p:sldId id="356" r:id="rId27"/>
    <p:sldId id="357" r:id="rId28"/>
    <p:sldId id="360" r:id="rId29"/>
    <p:sldId id="361" r:id="rId30"/>
    <p:sldId id="362" r:id="rId31"/>
    <p:sldId id="358" r:id="rId32"/>
    <p:sldId id="363" r:id="rId33"/>
    <p:sldId id="309" r:id="rId34"/>
    <p:sldId id="344" r:id="rId3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5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96CB8-6CE5-40A3-B784-852856AAA9E1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E9C0-4FF3-4840-AD77-81949CC12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31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7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7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ru-RU" sz="1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68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16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16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sz="1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5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17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17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sz="1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21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18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18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sz="1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A7812-A8A1-4A26-A892-94B36B97BC3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9153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8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8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sz="1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9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9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9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11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10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10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89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11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11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sz="1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7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12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12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18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13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13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654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14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14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13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F086CF-8889-4DE6-B979-560196B5585C}" type="slidenum">
              <a:rPr lang="ru-RU"/>
              <a:pPr/>
              <a:t>15</a:t>
            </a:fld>
            <a:endParaRPr lang="ru-RU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2648" y="8685103"/>
            <a:ext cx="2968152" cy="450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</a:pPr>
            <a:fld id="{DF859B83-CD5F-4B51-98C5-B53426AC543A}" type="slidenum">
              <a:rPr lang="ru-RU" sz="12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392477" algn="l"/>
                  <a:tab pos="786346" algn="l"/>
                  <a:tab pos="1180214" algn="l"/>
                  <a:tab pos="1574082" algn="l"/>
                  <a:tab pos="1967950" algn="l"/>
                  <a:tab pos="2361819" algn="l"/>
                  <a:tab pos="2755687" algn="l"/>
                  <a:tab pos="3149556" algn="l"/>
                  <a:tab pos="3543424" algn="l"/>
                  <a:tab pos="3937293" algn="l"/>
                  <a:tab pos="4331161" algn="l"/>
                  <a:tab pos="4725030" algn="l"/>
                  <a:tab pos="5118898" algn="l"/>
                  <a:tab pos="5512767" algn="l"/>
                  <a:tab pos="5906635" algn="l"/>
                  <a:tab pos="6300504" algn="l"/>
                  <a:tab pos="6694372" algn="l"/>
                  <a:tab pos="7088240" algn="l"/>
                  <a:tab pos="7482108" algn="l"/>
                  <a:tab pos="7875977" algn="l"/>
                </a:tabLst>
              </a:pPr>
              <a:t>15</a:t>
            </a:fld>
            <a:endParaRPr lang="ru-RU" sz="1200">
              <a:solidFill>
                <a:srgbClr val="000000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5455" cy="41042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9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30423" y="6531415"/>
            <a:ext cx="777327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0" y="908720"/>
            <a:ext cx="9144000" cy="5688632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2915816" y="6581538"/>
            <a:ext cx="543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Т.В. </a:t>
            </a:r>
            <a:r>
              <a:rPr lang="uk-UA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Ковалюк</a:t>
            </a:r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Об’єктно-орієнтоване проектування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та моделювання ПЗ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507344"/>
            <a:ext cx="77732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836712"/>
            <a:ext cx="9144001" cy="5760640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 userDrawn="1"/>
        </p:nvSpPr>
        <p:spPr>
          <a:xfrm>
            <a:off x="2915816" y="6581538"/>
            <a:ext cx="543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Т.В. </a:t>
            </a:r>
            <a:r>
              <a:rPr lang="uk-UA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Ковалюк</a:t>
            </a:r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Об’єктно-орієнтоване проектування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та моделювання ПЗ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4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78F59-CF44-477D-AF85-0D45C1C1D1D3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v.by/index2008354201.htm" TargetMode="External"/><Relationship Id="rId2" Type="http://schemas.openxmlformats.org/officeDocument/2006/relationships/hyperlink" Target="http://agilerussia.ru/methodologies/borisvolfson_ebook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gilemanifesto.org/iso/ru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769786" y="5473005"/>
            <a:ext cx="6332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Лектор Ковалюк </a:t>
            </a:r>
            <a:r>
              <a:rPr lang="ru-RU" sz="2800" b="1" dirty="0" smtClean="0">
                <a:solidFill>
                  <a:schemeClr val="bg1"/>
                </a:solidFill>
              </a:rPr>
              <a:t>Т.В.</a:t>
            </a:r>
            <a:r>
              <a:rPr lang="en-US" sz="2800" b="1" dirty="0">
                <a:solidFill>
                  <a:schemeClr val="bg1"/>
                </a:solidFill>
              </a:rPr>
              <a:t>,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д</a:t>
            </a:r>
            <a:r>
              <a:rPr lang="ru-RU" sz="2800" b="1" dirty="0" err="1" smtClean="0">
                <a:solidFill>
                  <a:schemeClr val="bg1"/>
                </a:solidFill>
              </a:rPr>
              <a:t>оцент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кафедри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інформатики</a:t>
            </a:r>
            <a:r>
              <a:rPr lang="ru-RU" sz="2800" b="1" dirty="0" smtClean="0">
                <a:solidFill>
                  <a:schemeClr val="bg1"/>
                </a:solidFill>
              </a:rPr>
              <a:t> НАУКМА</a:t>
            </a:r>
            <a:endParaRPr lang="ru-RU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tkovalyuk@ukr.net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7518" y="548680"/>
            <a:ext cx="8208962" cy="3785652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tx1">
                <a:lumMod val="7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Управління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Програмними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проектами</a:t>
            </a:r>
            <a:endParaRPr lang="ru-RU" sz="6000" b="1" dirty="0">
              <a:solidFill>
                <a:srgbClr val="FFFF00"/>
              </a:solidFill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4355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4401" y="56167"/>
            <a:ext cx="8228160" cy="6365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№4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30370" y="1175861"/>
            <a:ext cx="8618460" cy="17958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Щоденне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спілкування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замовника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з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розробниками</a:t>
            </a:r>
            <a:endParaRPr lang="ru-RU" sz="2800" b="1" dirty="0">
              <a:solidFill>
                <a:srgbClr val="000099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протягом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всього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проекту</a:t>
            </a:r>
            <a:endParaRPr lang="ru-RU" sz="2800" b="1" dirty="0"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2050" name="Picture 2" descr="https://encrypted-tbn2.gstatic.com/images?q=tbn:ANd9GcTbQC1FxJEBICBzEDOPzPeqDoeFZrV-g562Jl4dQ9acRCw2Y1Ez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8518"/>
            <a:ext cx="3418240" cy="256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5547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964474" y="0"/>
            <a:ext cx="7329927" cy="5645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5</a:t>
            </a:r>
            <a:endParaRPr lang="ru-RU" sz="4000" b="1" dirty="0">
              <a:solidFill>
                <a:schemeClr val="bg1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30370" y="1268760"/>
            <a:ext cx="8618460" cy="17281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Проектом </a:t>
            </a:r>
            <a:r>
              <a:rPr lang="ru-RU" sz="3300" b="1" dirty="0" err="1">
                <a:latin typeface="Times New Roman" pitchFamily="18" charset="0"/>
                <a:ea typeface="DejaVu Sans" charset="0"/>
                <a:cs typeface="DejaVu Sans" charset="0"/>
              </a:rPr>
              <a:t>займаються</a:t>
            </a: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33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мотивовані</a:t>
            </a:r>
            <a:r>
              <a:rPr lang="ru-RU" sz="33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33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особистості</a:t>
            </a: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3300" b="1" dirty="0" err="1">
                <a:latin typeface="Times New Roman" pitchFamily="18" charset="0"/>
                <a:ea typeface="DejaVu Sans" charset="0"/>
                <a:cs typeface="DejaVu Sans" charset="0"/>
              </a:rPr>
              <a:t>які</a:t>
            </a: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3300" b="1" dirty="0" err="1">
                <a:latin typeface="Times New Roman" pitchFamily="18" charset="0"/>
                <a:ea typeface="DejaVu Sans" charset="0"/>
                <a:cs typeface="DejaVu Sans" charset="0"/>
              </a:rPr>
              <a:t>забезпечені</a:t>
            </a: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3300" b="1" dirty="0" err="1">
                <a:latin typeface="Times New Roman" pitchFamily="18" charset="0"/>
                <a:ea typeface="DejaVu Sans" charset="0"/>
                <a:cs typeface="DejaVu Sans" charset="0"/>
              </a:rPr>
              <a:t>потрібними</a:t>
            </a: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3300" b="1" dirty="0" err="1">
                <a:latin typeface="Times New Roman" pitchFamily="18" charset="0"/>
                <a:ea typeface="DejaVu Sans" charset="0"/>
                <a:cs typeface="DejaVu Sans" charset="0"/>
              </a:rPr>
              <a:t>умовами</a:t>
            </a: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3300" b="1" dirty="0" err="1">
                <a:latin typeface="Times New Roman" pitchFamily="18" charset="0"/>
                <a:ea typeface="DejaVu Sans" charset="0"/>
                <a:cs typeface="DejaVu Sans" charset="0"/>
              </a:rPr>
              <a:t>роботи</a:t>
            </a: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3300" b="1" dirty="0" err="1">
                <a:latin typeface="Times New Roman" pitchFamily="18" charset="0"/>
                <a:ea typeface="DejaVu Sans" charset="0"/>
                <a:cs typeface="DejaVu Sans" charset="0"/>
              </a:rPr>
              <a:t>підтримкою</a:t>
            </a:r>
            <a:r>
              <a:rPr lang="ru-RU" sz="3300" b="1" dirty="0">
                <a:latin typeface="Times New Roman" pitchFamily="18" charset="0"/>
                <a:ea typeface="DejaVu Sans" charset="0"/>
                <a:cs typeface="DejaVu Sans" charset="0"/>
              </a:rPr>
              <a:t> і </a:t>
            </a:r>
            <a:r>
              <a:rPr lang="ru-RU" sz="3300" b="1" dirty="0" err="1">
                <a:latin typeface="Times New Roman" pitchFamily="18" charset="0"/>
                <a:ea typeface="DejaVu Sans" charset="0"/>
                <a:cs typeface="DejaVu Sans" charset="0"/>
              </a:rPr>
              <a:t>довірою</a:t>
            </a:r>
            <a:endParaRPr lang="ru-RU" sz="3300" b="1" dirty="0"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96952"/>
            <a:ext cx="3942296" cy="295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05627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444722" y="4417"/>
            <a:ext cx="7257919" cy="806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№6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30370" y="1175861"/>
            <a:ext cx="8618460" cy="10290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Рекомендований</a:t>
            </a:r>
            <a:r>
              <a:rPr lang="ru-RU" sz="2800" b="1" dirty="0" smtClean="0">
                <a:solidFill>
                  <a:srgbClr val="000000"/>
                </a:solidFill>
                <a:latin typeface="Times New Roman" pitchFamily="18" charset="0"/>
              </a:rPr>
              <a:t> метод </a:t>
            </a:r>
            <a:r>
              <a:rPr lang="ru-RU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передачі</a:t>
            </a:r>
            <a:r>
              <a:rPr lang="ru-RU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інформації</a:t>
            </a:r>
            <a:r>
              <a:rPr lang="ru-RU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Times New Roman" pitchFamily="18" charset="0"/>
              </a:rPr>
              <a:t>—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</a:rPr>
              <a:t>особиста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</a:rPr>
              <a:t>розмова</a:t>
            </a:r>
            <a:endParaRPr lang="ru-RU" sz="2800" b="1" dirty="0">
              <a:solidFill>
                <a:srgbClr val="000099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616624" cy="377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98171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882721" y="56166"/>
            <a:ext cx="8228160" cy="806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№7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30370" y="1175861"/>
            <a:ext cx="8618460" cy="1101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Працюючий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продукт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згідно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з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вимогами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замовника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-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основний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показник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прогресу</a:t>
            </a:r>
            <a:endParaRPr lang="ru-RU" sz="2800" b="1" dirty="0"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97141"/>
            <a:ext cx="5040240" cy="284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64980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4401" y="56167"/>
            <a:ext cx="8228160" cy="5645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№8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30370" y="1175861"/>
            <a:ext cx="8618460" cy="1461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Спонсори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розробники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і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користувачі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повинні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мати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можливість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підтримувати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постійний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темп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на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невизначений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термін</a:t>
            </a:r>
            <a:endParaRPr lang="ru-RU" sz="2800" b="1" dirty="0"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10242" name="Picture 2" descr="http://greatresumesfast.files.wordpress.com/2009/09/stand_out_from_the_crowd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90905"/>
            <a:ext cx="3755800" cy="298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133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4401" y="56167"/>
            <a:ext cx="8228160" cy="6365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№9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94401" y="1556792"/>
            <a:ext cx="8618460" cy="100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Увага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до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технічної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досконалості</a:t>
            </a:r>
            <a:endParaRPr lang="ru-RU" sz="2800" b="1" dirty="0">
              <a:solidFill>
                <a:srgbClr val="000099"/>
              </a:solidFill>
              <a:latin typeface="Times New Roman" pitchFamily="18" charset="0"/>
              <a:ea typeface="DejaVu Sans" charset="0"/>
              <a:cs typeface="DejaVu Sans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і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якості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проектування</a:t>
            </a:r>
            <a:endParaRPr lang="ru-RU" sz="2800" b="1" dirty="0">
              <a:solidFill>
                <a:srgbClr val="000099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3074" name="Picture 2" descr="https://encrypted-tbn0.gstatic.com/images?q=tbn:ANd9GcTPP047qOh_x0csWN9GbApmNtitVl7tHY32Q4rx2ge07zQmYy6Z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56992"/>
            <a:ext cx="388843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60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4401" y="56167"/>
            <a:ext cx="8228160" cy="6365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№10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19486" y="1512885"/>
            <a:ext cx="8618460" cy="1095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Простота</a:t>
            </a:r>
            <a:r>
              <a:rPr lang="ru-RU" sz="2800" b="1" dirty="0" smtClean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-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мистецтво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не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робити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зайвої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роботи</a:t>
            </a:r>
            <a:endParaRPr lang="ru-RU" sz="2800" b="1" dirty="0"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7170" name="Picture 2" descr="http://kvadrat-dance.narod.ru/blk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81" y="3212976"/>
            <a:ext cx="2781238" cy="303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5661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4401" y="56167"/>
            <a:ext cx="8228160" cy="5645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№11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27665" y="1556792"/>
            <a:ext cx="8618460" cy="9361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Кращі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вимоги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архітектурні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та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технічні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рішення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народжуються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у 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команд,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що</a:t>
            </a:r>
            <a:r>
              <a:rPr lang="ru-RU" sz="2800" b="1" dirty="0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 smtClean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самоорганізуються</a:t>
            </a:r>
            <a:endParaRPr lang="ru-RU" sz="2800" b="1" dirty="0">
              <a:solidFill>
                <a:srgbClr val="000099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4098" name="Picture 2" descr="https://encrypted-tbn3.gstatic.com/images?q=tbn:ANd9GcT0Yr4hwf4IopNJo8PS6fXNtdrSyustjNIrtUv4WiVyitfyLeIy_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4176464" cy="31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1766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4401" y="56167"/>
            <a:ext cx="8228160" cy="6365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№12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30370" y="1340768"/>
            <a:ext cx="8618460" cy="14041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Команда повинна систематично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аналізувати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можливі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способи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поліпшення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ефективності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та </a:t>
            </a:r>
            <a:r>
              <a:rPr lang="ru-RU" sz="2800" b="1" dirty="0" err="1">
                <a:latin typeface="Times New Roman" pitchFamily="18" charset="0"/>
                <a:ea typeface="DejaVu Sans" charset="0"/>
                <a:cs typeface="DejaVu Sans" charset="0"/>
              </a:rPr>
              <a:t>відповідно</a:t>
            </a:r>
            <a:r>
              <a:rPr lang="ru-RU" sz="2800" b="1" dirty="0"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коригувати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стиль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своєї</a:t>
            </a:r>
            <a:r>
              <a:rPr lang="ru-RU" sz="2800" b="1" dirty="0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 </a:t>
            </a:r>
            <a:r>
              <a:rPr lang="ru-RU" sz="2800" b="1" dirty="0" err="1">
                <a:solidFill>
                  <a:srgbClr val="000099"/>
                </a:solidFill>
                <a:latin typeface="Times New Roman" pitchFamily="18" charset="0"/>
                <a:ea typeface="DejaVu Sans" charset="0"/>
                <a:cs typeface="DejaVu Sans" charset="0"/>
              </a:rPr>
              <a:t>роботи</a:t>
            </a:r>
            <a:endParaRPr lang="ru-RU" sz="2800" b="1" dirty="0">
              <a:solidFill>
                <a:srgbClr val="000099"/>
              </a:solidFill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83" y="3082601"/>
            <a:ext cx="3047812" cy="228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9" descr="https://mail-attachment.googleusercontent.com/attachment/u/0/?ui=2&amp;ik=7f273794c7&amp;view=att&amp;th=13924172e8e88f38&amp;attid=0.1&amp;disp=inline&amp;realattid=1410261577656958976-1&amp;safe=1&amp;zw&amp;saduie=AG9B_P9KuxogfDYe4N1YVliiR4H-&amp;sadet=1344932615861&amp;sads=9UWHGZ0QIdZ2Ucvza7LQWzrEGIU"/>
          <p:cNvSpPr>
            <a:spLocks noChangeAspect="1" noChangeArrowheads="1"/>
          </p:cNvSpPr>
          <p:nvPr/>
        </p:nvSpPr>
        <p:spPr bwMode="auto">
          <a:xfrm>
            <a:off x="141120" y="-131054"/>
            <a:ext cx="276480" cy="2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70" y="3082601"/>
            <a:ext cx="3047811" cy="228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69364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6" y="1124744"/>
            <a:ext cx="4429024" cy="483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688" y="87490"/>
            <a:ext cx="5086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Процеси 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AGILE</a:t>
            </a:r>
            <a:r>
              <a:rPr lang="uk-UA" sz="3200" b="1" dirty="0" smtClean="0">
                <a:solidFill>
                  <a:schemeClr val="bg1"/>
                </a:solidFill>
              </a:rPr>
              <a:t> методології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99" y="1137725"/>
            <a:ext cx="442796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19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75"/>
            <a:ext cx="9144001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67544" y="980728"/>
            <a:ext cx="8208912" cy="3416320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uk-UA" sz="5400" b="1" dirty="0" smtClean="0">
                <a:ln w="50800"/>
                <a:solidFill>
                  <a:srgbClr val="FFFF00"/>
                </a:solidFill>
              </a:rPr>
              <a:t>Лекція</a:t>
            </a:r>
            <a:r>
              <a:rPr lang="en-US" sz="5400" b="1" smtClean="0">
                <a:ln w="50800"/>
                <a:solidFill>
                  <a:srgbClr val="FFFF00"/>
                </a:solidFill>
              </a:rPr>
              <a:t>2</a:t>
            </a:r>
            <a:r>
              <a:rPr lang="uk-UA" sz="5400" b="1" smtClean="0">
                <a:ln w="50800"/>
                <a:solidFill>
                  <a:srgbClr val="FFFF00"/>
                </a:solidFill>
              </a:rPr>
              <a:t>. </a:t>
            </a:r>
            <a:endParaRPr lang="uk-UA" sz="5400" b="1" dirty="0" smtClean="0">
              <a:ln w="50800"/>
              <a:solidFill>
                <a:srgbClr val="FFFF00"/>
              </a:solidFill>
            </a:endParaRPr>
          </a:p>
          <a:p>
            <a:pPr algn="ctr"/>
            <a:r>
              <a:rPr lang="en-US" sz="5400" b="1" dirty="0" smtClean="0">
                <a:ln w="50800"/>
                <a:solidFill>
                  <a:srgbClr val="FFFF00"/>
                </a:solidFill>
              </a:rPr>
              <a:t>Agile</a:t>
            </a:r>
            <a:r>
              <a:rPr lang="uk-UA" sz="5400" b="1" dirty="0" smtClean="0">
                <a:ln w="50800"/>
                <a:solidFill>
                  <a:srgbClr val="FFFF00"/>
                </a:solidFill>
              </a:rPr>
              <a:t> </a:t>
            </a:r>
            <a:r>
              <a:rPr lang="ru-RU" sz="5400" b="1" cap="none" spc="0" dirty="0" err="1" smtClean="0">
                <a:ln w="50800"/>
                <a:solidFill>
                  <a:srgbClr val="FFFF00"/>
                </a:solidFill>
                <a:effectLst/>
              </a:rPr>
              <a:t>методологія</a:t>
            </a:r>
            <a:r>
              <a:rPr lang="ru-RU" sz="5400" b="1" cap="none" spc="0" dirty="0" smtClean="0">
                <a:ln w="50800"/>
                <a:solidFill>
                  <a:srgbClr val="FFFF00"/>
                </a:solidFill>
                <a:effectLst/>
              </a:rPr>
              <a:t> </a:t>
            </a:r>
            <a:r>
              <a:rPr lang="ru-RU" sz="5400" b="1" cap="none" spc="0" dirty="0" err="1" smtClean="0">
                <a:ln w="50800"/>
                <a:solidFill>
                  <a:srgbClr val="FFFF00"/>
                </a:solidFill>
                <a:effectLst/>
              </a:rPr>
              <a:t>гнучкої</a:t>
            </a:r>
            <a:r>
              <a:rPr lang="ru-RU" sz="5400" b="1" cap="none" spc="0" dirty="0" smtClean="0">
                <a:ln w="50800"/>
                <a:solidFill>
                  <a:srgbClr val="FFFF00"/>
                </a:solidFill>
                <a:effectLst/>
              </a:rPr>
              <a:t> </a:t>
            </a:r>
            <a:r>
              <a:rPr lang="ru-RU" sz="5400" b="1" cap="none" spc="0" dirty="0" err="1" smtClean="0">
                <a:ln w="50800"/>
                <a:solidFill>
                  <a:srgbClr val="FFFF00"/>
                </a:solidFill>
                <a:effectLst/>
              </a:rPr>
              <a:t>розробки</a:t>
            </a:r>
            <a:r>
              <a:rPr lang="ru-RU" sz="5400" b="1" cap="none" spc="0" dirty="0" smtClean="0">
                <a:ln w="50800"/>
                <a:solidFill>
                  <a:srgbClr val="FFFF00"/>
                </a:solidFill>
                <a:effectLst/>
              </a:rPr>
              <a:t> </a:t>
            </a:r>
            <a:r>
              <a:rPr lang="ru-RU" sz="5400" b="1" cap="none" spc="0" dirty="0" err="1" smtClean="0">
                <a:ln w="50800"/>
                <a:solidFill>
                  <a:srgbClr val="FFFF00"/>
                </a:solidFill>
                <a:effectLst/>
              </a:rPr>
              <a:t>програмного</a:t>
            </a:r>
            <a:r>
              <a:rPr lang="ru-RU" sz="5400" b="1" cap="none" spc="0" dirty="0" smtClean="0">
                <a:ln w="50800"/>
                <a:solidFill>
                  <a:srgbClr val="FFFF00"/>
                </a:solidFill>
                <a:effectLst/>
              </a:rPr>
              <a:t> </a:t>
            </a:r>
            <a:r>
              <a:rPr lang="ru-RU" sz="5400" b="1" cap="none" spc="0" dirty="0" err="1" smtClean="0">
                <a:ln w="50800"/>
                <a:solidFill>
                  <a:srgbClr val="FFFF00"/>
                </a:solidFill>
                <a:effectLst/>
              </a:rPr>
              <a:t>забезпечения</a:t>
            </a:r>
            <a:endParaRPr lang="ru-RU" sz="5400" b="1" cap="none" spc="0" dirty="0">
              <a:ln w="50800"/>
              <a:solidFill>
                <a:srgbClr val="FFFF00"/>
              </a:solidFill>
              <a:effectLst/>
            </a:endParaRP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224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20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262491" y="16559"/>
            <a:ext cx="490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Проблеми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розробки</a:t>
            </a:r>
            <a:r>
              <a:rPr lang="ru-RU" sz="3600" b="1" dirty="0" smtClean="0">
                <a:solidFill>
                  <a:schemeClr val="bg1"/>
                </a:solidFill>
              </a:rPr>
              <a:t> ПЗ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902254" y="2132856"/>
            <a:ext cx="1813762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169560" y="2142239"/>
            <a:ext cx="1944216" cy="1872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470680" y="3177692"/>
            <a:ext cx="1944216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-146131" y="2158626"/>
            <a:ext cx="2764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b="1" dirty="0" smtClean="0">
                <a:solidFill>
                  <a:srgbClr val="FF0000"/>
                </a:solidFill>
              </a:rPr>
              <a:t>Виконувати правильні роботи  </a:t>
            </a:r>
            <a:endParaRPr lang="ru-RU" sz="2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6696" y="2314682"/>
            <a:ext cx="2577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b="1" dirty="0" smtClean="0">
                <a:solidFill>
                  <a:srgbClr val="009900"/>
                </a:solidFill>
              </a:rPr>
              <a:t>Виконувати роботу  правильно  </a:t>
            </a:r>
            <a:endParaRPr lang="ru-RU" sz="2200" b="1" dirty="0">
              <a:solidFill>
                <a:srgbClr val="0099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6398" y="5649311"/>
            <a:ext cx="2521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b="1" dirty="0" smtClean="0">
                <a:solidFill>
                  <a:srgbClr val="0000CC"/>
                </a:solidFill>
              </a:rPr>
              <a:t>Виконувати роботу  швидко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15" name="Стрелка вниз 14"/>
          <p:cNvSpPr/>
          <p:nvPr/>
        </p:nvSpPr>
        <p:spPr>
          <a:xfrm rot="4406559">
            <a:off x="6107966" y="2526669"/>
            <a:ext cx="371337" cy="458781"/>
          </a:xfrm>
          <a:prstGeom prst="down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 rot="17103854">
            <a:off x="2467677" y="2515824"/>
            <a:ext cx="371337" cy="4587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0800000">
            <a:off x="4211600" y="5168751"/>
            <a:ext cx="371337" cy="458781"/>
          </a:xfrm>
          <a:prstGeom prst="down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397270" y="2756060"/>
            <a:ext cx="116486" cy="151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384545" y="3300902"/>
            <a:ext cx="116486" cy="1515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664084" y="3357572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/>
              <a:t>Ідеал</a:t>
            </a:r>
            <a:endParaRPr lang="ru-RU" sz="2200" dirty="0"/>
          </a:p>
        </p:txBody>
      </p:sp>
      <p:cxnSp>
        <p:nvCxnSpPr>
          <p:cNvPr id="22" name="Прямая со стрелкой 21"/>
          <p:cNvCxnSpPr>
            <a:endCxn id="19" idx="2"/>
          </p:cNvCxnSpPr>
          <p:nvPr/>
        </p:nvCxnSpPr>
        <p:spPr>
          <a:xfrm flipV="1">
            <a:off x="2467580" y="3376699"/>
            <a:ext cx="1916965" cy="228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83582" y="927180"/>
            <a:ext cx="4785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Ідеальний продукт з ідеальною архітектурою – ризики: довгий термін, маркетингові та фінансові проблеми </a:t>
            </a:r>
            <a:endParaRPr lang="ru-RU" sz="2000" dirty="0"/>
          </a:p>
        </p:txBody>
      </p:sp>
      <p:cxnSp>
        <p:nvCxnSpPr>
          <p:cNvPr id="27" name="Прямая со стрелкой 26"/>
          <p:cNvCxnSpPr>
            <a:endCxn id="18" idx="0"/>
          </p:cNvCxnSpPr>
          <p:nvPr/>
        </p:nvCxnSpPr>
        <p:spPr>
          <a:xfrm flipH="1">
            <a:off x="4455513" y="1993999"/>
            <a:ext cx="58243" cy="76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4859312" y="3531224"/>
            <a:ext cx="116486" cy="151594"/>
          </a:xfrm>
          <a:prstGeom prst="ellipse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936588" y="3568752"/>
            <a:ext cx="116486" cy="151594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173073" y="3648893"/>
            <a:ext cx="1829336" cy="1051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976" y="4485196"/>
            <a:ext cx="29116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Добре для короткострокових проектів, технічний ризик для довгострокових</a:t>
            </a:r>
            <a:endParaRPr lang="ru-RU" sz="2000" dirty="0"/>
          </a:p>
        </p:txBody>
      </p:sp>
      <p:cxnSp>
        <p:nvCxnSpPr>
          <p:cNvPr id="34" name="Прямая со стрелкой 33"/>
          <p:cNvCxnSpPr>
            <a:endCxn id="29" idx="5"/>
          </p:cNvCxnSpPr>
          <p:nvPr/>
        </p:nvCxnSpPr>
        <p:spPr>
          <a:xfrm flipH="1" flipV="1">
            <a:off x="4958739" y="3660618"/>
            <a:ext cx="1423187" cy="971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20844" y="4234292"/>
            <a:ext cx="29116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В рекордний термін створений складний прекрасний продукт, більшість функцій якого користувачу не потрібна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4337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6767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55776" y="81498"/>
            <a:ext cx="446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Схема </a:t>
            </a:r>
            <a:r>
              <a:rPr lang="en-US" sz="3600" b="1" dirty="0" smtClean="0">
                <a:solidFill>
                  <a:schemeClr val="bg1"/>
                </a:solidFill>
              </a:rPr>
              <a:t>Scrum </a:t>
            </a:r>
            <a:r>
              <a:rPr lang="ru-RU" sz="3600" b="1" dirty="0" err="1" smtClean="0">
                <a:solidFill>
                  <a:schemeClr val="bg1"/>
                </a:solidFill>
              </a:rPr>
              <a:t>процесу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5949280"/>
            <a:ext cx="691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0000CC"/>
                </a:solidFill>
              </a:rPr>
              <a:t>Видео    </a:t>
            </a:r>
            <a:r>
              <a:rPr lang="en-US" sz="1200" dirty="0" smtClean="0">
                <a:solidFill>
                  <a:srgbClr val="0000CC"/>
                </a:solidFill>
              </a:rPr>
              <a:t>http</a:t>
            </a:r>
            <a:r>
              <a:rPr lang="en-US" sz="1200" dirty="0">
                <a:solidFill>
                  <a:srgbClr val="0000CC"/>
                </a:solidFill>
              </a:rPr>
              <a:t>://tim.com.ua/2014/01/video-agile-product-management/</a:t>
            </a:r>
            <a:endParaRPr lang="ru-RU" sz="1200" dirty="0">
              <a:solidFill>
                <a:srgbClr val="0000CC"/>
              </a:solidFill>
            </a:endParaRP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99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22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915007" y="84225"/>
            <a:ext cx="760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Фокусування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учасників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розробки</a:t>
            </a:r>
            <a:r>
              <a:rPr lang="ru-RU" sz="3600" b="1" dirty="0" smtClean="0">
                <a:solidFill>
                  <a:schemeClr val="bg1"/>
                </a:solidFill>
              </a:rPr>
              <a:t> ПЗ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902254" y="2132856"/>
            <a:ext cx="1813762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169560" y="2142239"/>
            <a:ext cx="1944216" cy="1872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470680" y="3177692"/>
            <a:ext cx="1944216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-146131" y="2158626"/>
            <a:ext cx="2764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b="1" dirty="0" smtClean="0">
                <a:solidFill>
                  <a:srgbClr val="FF0000"/>
                </a:solidFill>
              </a:rPr>
              <a:t>Виконувати правильні роботи  </a:t>
            </a:r>
            <a:endParaRPr lang="ru-RU" sz="2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6696" y="2314682"/>
            <a:ext cx="2577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b="1" dirty="0" smtClean="0">
                <a:solidFill>
                  <a:srgbClr val="009900"/>
                </a:solidFill>
              </a:rPr>
              <a:t>Виконувати роботу  правильно  </a:t>
            </a:r>
            <a:endParaRPr lang="ru-RU" sz="2200" b="1" dirty="0">
              <a:solidFill>
                <a:srgbClr val="0099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6398" y="5649311"/>
            <a:ext cx="2521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b="1" dirty="0" smtClean="0">
                <a:solidFill>
                  <a:srgbClr val="0000CC"/>
                </a:solidFill>
              </a:rPr>
              <a:t>Виконувати роботу  швидко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15" name="Стрелка вниз 14"/>
          <p:cNvSpPr/>
          <p:nvPr/>
        </p:nvSpPr>
        <p:spPr>
          <a:xfrm rot="4406559">
            <a:off x="6107966" y="2526669"/>
            <a:ext cx="371337" cy="458781"/>
          </a:xfrm>
          <a:prstGeom prst="down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 rot="17103854">
            <a:off x="2467677" y="2515824"/>
            <a:ext cx="371337" cy="4587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0800000">
            <a:off x="4211600" y="5168751"/>
            <a:ext cx="371337" cy="458781"/>
          </a:xfrm>
          <a:prstGeom prst="down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384545" y="3300902"/>
            <a:ext cx="116486" cy="1515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664084" y="3357572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/>
              <a:t>Ідеал</a:t>
            </a:r>
            <a:endParaRPr lang="ru-RU" sz="2200" dirty="0"/>
          </a:p>
        </p:txBody>
      </p:sp>
      <p:cxnSp>
        <p:nvCxnSpPr>
          <p:cNvPr id="22" name="Прямая со стрелкой 21"/>
          <p:cNvCxnSpPr>
            <a:endCxn id="19" idx="2"/>
          </p:cNvCxnSpPr>
          <p:nvPr/>
        </p:nvCxnSpPr>
        <p:spPr>
          <a:xfrm flipV="1">
            <a:off x="2467580" y="3376699"/>
            <a:ext cx="1916965" cy="228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15749" y="2565580"/>
            <a:ext cx="107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Володар продукту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3595" y="4134209"/>
            <a:ext cx="107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Scrum master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1236" y="2539820"/>
            <a:ext cx="10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9900"/>
                </a:solidFill>
              </a:rPr>
              <a:t>Команда </a:t>
            </a:r>
            <a:endParaRPr lang="ru-RU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4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23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0451"/>
            <a:ext cx="88502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Застосування </a:t>
            </a:r>
            <a:r>
              <a:rPr lang="en-US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AGILE</a:t>
            </a:r>
            <a:r>
              <a:rPr lang="uk-UA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методології в курсі УПП </a:t>
            </a:r>
            <a:endParaRPr lang="ru-RU" sz="3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611560" y="1052736"/>
            <a:ext cx="7848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Arial" pitchFamily="34" charset="0"/>
                <a:cs typeface="Arial" pitchFamily="34" charset="0"/>
              </a:rPr>
              <a:t>Бізнес-процес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включає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п'ять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груп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контурів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збору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вимог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середньострокового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планування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аналітичних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робіт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ітерація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доопрацювань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77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24</a:t>
            </a:fld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7002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337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25</a:t>
            </a:fld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83767" y="1124744"/>
            <a:ext cx="82089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Під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вимогою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розуміється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будь-яка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формально описана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умова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якій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повинно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задовольняти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створюване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рішення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Вимогами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є: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Функціональні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Нефункціональні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обмеження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яким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повинно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задовольняти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рішення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Помилки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виявлені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при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внутрішньому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зовнішньому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тестуванні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процесі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доопрацювання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експлуатації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рішення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поступати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різних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джерел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наприклад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Замовник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викладач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Тестери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складі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проектної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команди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призначені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замовником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Керівництво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компанії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кафедри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викладач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сумісної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дисципліни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0"/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 err="1">
                <a:latin typeface="Arial" pitchFamily="34" charset="0"/>
                <a:cs typeface="Arial" pitchFamily="34" charset="0"/>
              </a:rPr>
              <a:t>Усі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зберігаються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Репозиторії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вимог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1907704" y="116632"/>
            <a:ext cx="4749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Контур збору вимог</a:t>
            </a:r>
            <a:endParaRPr lang="ru-RU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26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середньострокового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планування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251520" y="836712"/>
            <a:ext cx="871296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У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рамках контура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збору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приймається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рішення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реалізацію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обгрунтованих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Виробляється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пріоритезация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вирішується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в яку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саме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повинні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потрапити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залежно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пріоритету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Розподіл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відбувається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декількох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наступних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версіях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результаті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складається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середньостроковий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план,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представляє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себе список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планується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реалізувати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наступних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версіях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картці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кожної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запланованої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позначається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ця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На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підставі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середньострокового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плану по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реалізації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виробляється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детальне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планування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аналітичних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написанню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ТЗ (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ТП)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постановкою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завдання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реалізації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Плани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зберігаються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Репозиторії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завдань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02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27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аналітичних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робіт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79512" y="1052736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Згідно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з планом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Аналітик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виробляє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аналітичне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опрацювання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складає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документ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із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затвердженою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структурою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розділів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-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Технічний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 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описом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логіки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реалізації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Технічний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підготовлений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Аналітиком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узгоджується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Керівником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проекту (</a:t>
            </a: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викладач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2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Керівником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групи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(студент)</a:t>
            </a:r>
            <a:endParaRPr lang="ru-RU" sz="22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Архітектором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(студент)</a:t>
            </a:r>
            <a:endParaRPr lang="ru-RU" sz="22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складання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узгодження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ТП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позначається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як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готова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до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включення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план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Технічний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проект, як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інша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документація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зберігається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Репозиторії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документації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468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28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980728"/>
            <a:ext cx="86172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є одною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ітерацією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: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планування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версією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до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випуску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випуску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починаються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роб</a:t>
            </a:r>
            <a:r>
              <a:rPr lang="uk-UA" sz="2200" dirty="0" err="1">
                <a:latin typeface="Arial" pitchFamily="34" charset="0"/>
                <a:cs typeface="Arial" pitchFamily="34" charset="0"/>
              </a:rPr>
              <a:t>оти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наступною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версією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При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плануванні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версією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Студент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переглядає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вибираючи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серед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них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: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відповідно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середньострокового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плану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мають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реалізовані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у рамках 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поточної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по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завершено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аналітичне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опрацювання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(є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узгоджений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ТП)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Також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складу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версією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включатися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мають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критичну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важливість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найвищий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пріоритет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виділення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підлягають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розробці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у рамках 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поточної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складається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детальний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план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цієї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включає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види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0" y="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версій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73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29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908720"/>
            <a:ext cx="8784976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Потім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згідно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планом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Розробник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підставі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Технічного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пише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Робочий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проект,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якому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описує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реалізацію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відповідної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Робочий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підготовлений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Розробником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узгоджується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з: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Архітектором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 (студент)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Керівником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проекту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 (викладач)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узгодження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робочого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Розробник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приступає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його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реалізації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Для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досить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великих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функціонал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у рамках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(і,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відповідно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Робочого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проекту)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реалізується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декількома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частинами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частини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відбувається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автоматичне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перевірка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якості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коду 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Викладачем (Аналітиком)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виявляються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недоліки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-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Розробник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усуває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0" y="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версій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5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6632"/>
            <a:ext cx="8761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400" b="1" dirty="0" smtClean="0">
                <a:solidFill>
                  <a:schemeClr val="bg1"/>
                </a:solidFill>
              </a:rPr>
              <a:t>Процес розробки програмного забезпечення</a:t>
            </a:r>
            <a:endParaRPr lang="ru-RU" sz="3400" b="1" dirty="0">
              <a:solidFill>
                <a:schemeClr val="bg1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251520" y="1124744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latin typeface="Arial" pitchFamily="34" charset="0"/>
                <a:cs typeface="Arial" pitchFamily="34" charset="0"/>
              </a:rPr>
              <a:t>Кожна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програмна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система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протягом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свого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існування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проходить 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певною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послідовністю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фази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стадії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задуму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його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втілення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програми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експлуатацію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та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вилучення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Така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послідовність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фаз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називається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 </a:t>
            </a:r>
            <a:r>
              <a:rPr lang="ru-RU" sz="2200" i="1" dirty="0" err="1">
                <a:latin typeface="Arial" pitchFamily="34" charset="0"/>
                <a:cs typeface="Arial" pitchFamily="34" charset="0"/>
              </a:rPr>
              <a:t>життєвим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 циклом </a:t>
            </a:r>
            <a:r>
              <a:rPr lang="ru-RU" sz="2200" i="1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Software life cycle processes). </a:t>
            </a:r>
            <a:endParaRPr lang="uk-UA" sz="2200" i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На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кожній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фазі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відбувається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певна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сукупність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процесів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кожен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породжує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певний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продукт,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використовуючи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певні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ресурси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200" dirty="0" err="1">
                <a:latin typeface="Arial" pitchFamily="34" charset="0"/>
                <a:cs typeface="Arial" pitchFamily="34" charset="0"/>
              </a:rPr>
              <a:t>Усі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продукти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всіх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процесів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програмної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інженерії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являють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собою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певні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описи: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тексти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до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endParaRPr lang="ru-RU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погодження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домовленостей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endParaRPr lang="ru-RU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документацію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endParaRPr lang="ru-RU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тексти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програм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endParaRPr lang="ru-RU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інструкції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експлуатації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тощо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200" dirty="0" err="1">
                <a:latin typeface="Arial" pitchFamily="34" charset="0"/>
                <a:cs typeface="Arial" pitchFamily="34" charset="0"/>
              </a:rPr>
              <a:t>Головними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ресурсами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програмної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інженерії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визначають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ефективність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розробок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є 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час і </a:t>
            </a:r>
            <a:r>
              <a:rPr lang="ru-RU" sz="2200" i="1" dirty="0" err="1">
                <a:latin typeface="Arial" pitchFamily="34" charset="0"/>
                <a:cs typeface="Arial" pitchFamily="34" charset="0"/>
              </a:rPr>
              <a:t>вартість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i="1" dirty="0" err="1">
                <a:latin typeface="Arial" pitchFamily="34" charset="0"/>
                <a:cs typeface="Arial" pitchFamily="34" charset="0"/>
              </a:rPr>
              <a:t>цих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i="1" dirty="0" err="1">
                <a:latin typeface="Arial" pitchFamily="34" charset="0"/>
                <a:cs typeface="Arial" pitchFamily="34" charset="0"/>
              </a:rPr>
              <a:t>розробок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74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30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179512" y="908720"/>
            <a:ext cx="878497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реалізації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усіх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частин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Розробник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демонструє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розроблений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функціонал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Викладачу (Аналітику)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-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відбувається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його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концептуальне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тобто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на предмет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відповідності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потребам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користувачів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Якщо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виявляються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невідповідності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потребам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користувачів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то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відбувається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доопрацювання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Робочого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проекту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і,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потім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реалізованого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функціонала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відразу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доопрацювання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функціонала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разі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дрібних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зауважень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не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вимагають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зміни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Робочого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проекту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архітектурної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моделі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разі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успішного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концептуального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Розробник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приступає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реалізації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наступної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відповідно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плану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робіт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версією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Також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узгодження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нової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функціональності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Розробник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оновлює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призначену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користувача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документацію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на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рішення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0" y="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версій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35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31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161764" y="925824"/>
            <a:ext cx="864096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того, як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доопрацювання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заплановані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реалізовані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Розробник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формує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Супровідний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документ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до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якому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Описуються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параметри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(номер, дата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випуску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перелік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файлів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ін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Перераховуються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реалізовані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новий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функціонал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усунені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помилки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Знаходиться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інформація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розгортання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послідовність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дій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Зібрана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Тестером </a:t>
            </a:r>
            <a:r>
              <a:rPr lang="uk-UA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(Студентом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згідно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планом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є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складовою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частиною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Технічного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проекту. </a:t>
            </a:r>
            <a:endParaRPr lang="ru-RU" sz="2200" dirty="0" smtClean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Виявлені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помилки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реєструються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Репозиторії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вигляді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типом 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Помилка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".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Виявлені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помилки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усуваються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Р</a:t>
            </a:r>
            <a:r>
              <a:rPr lang="uk-UA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озробником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при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необхідності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модифікується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Робочий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проект і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Архітектурна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модель.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0" y="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версій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06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32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0" y="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Контур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версій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233772" y="1268760"/>
            <a:ext cx="8496944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того, як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помилки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усунені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повторюється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Починається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робота над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наступною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версією</a:t>
            </a:r>
            <a:r>
              <a:rPr lang="ru-RU" sz="2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Версія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випускається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наступних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випадках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Усі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"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Помилки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"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усунені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Приймається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рішення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випуск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рядом не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усунених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помилок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того, як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прийнято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рішення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випуск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Розробник (Технічний письменник)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готує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Супровідний</a:t>
            </a:r>
            <a:r>
              <a:rPr lang="ru-RU" sz="2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документ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і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консервує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проект,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який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зберігає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Репозиторії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коду.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випуску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версії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роботи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у рамках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цієї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ітерації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вважаються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завершеними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uk-UA" sz="2200" dirty="0" smtClean="0">
                <a:latin typeface="Arial" pitchFamily="34" charset="0"/>
                <a:cs typeface="Arial" pitchFamily="34" charset="0"/>
              </a:rPr>
              <a:t>Нова версія буде реалізована в новому проекті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5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1124745"/>
            <a:ext cx="8496944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080" rIns="0" bIns="0"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7E0021"/>
                </a:solidFill>
                <a:latin typeface="Times New Roman" pitchFamily="18" charset="0"/>
                <a:ea typeface="DejaVu Sans" charset="0"/>
                <a:cs typeface="DejaVu Sans" charset="0"/>
              </a:rPr>
              <a:t>Martin R. Agile software development. Pearson Education. 2003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2400" dirty="0" err="1" smtClean="0">
                <a:solidFill>
                  <a:srgbClr val="7E002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В</a:t>
            </a:r>
            <a:r>
              <a:rPr lang="ru-RU" sz="2400" dirty="0" err="1" smtClean="0">
                <a:solidFill>
                  <a:srgbClr val="000000"/>
                </a:solidFill>
                <a:latin typeface="Times New Roman" pitchFamily="18" charset="0"/>
              </a:rPr>
              <a:t>ольфсон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Борис “Гибкие методологии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</a:rPr>
              <a:t>разработки” </a:t>
            </a:r>
            <a:r>
              <a:rPr lang="ru-RU" sz="2400" dirty="0" smtClean="0">
                <a:solidFill>
                  <a:schemeClr val="accent2"/>
                </a:solidFill>
                <a:latin typeface="Times New Roman" pitchFamily="18" charset="0"/>
                <a:hlinkClick r:id="rId2"/>
              </a:rPr>
              <a:t>http</a:t>
            </a:r>
            <a:r>
              <a:rPr lang="ru-RU" sz="2400" dirty="0">
                <a:solidFill>
                  <a:schemeClr val="accent2"/>
                </a:solidFill>
                <a:latin typeface="Times New Roman" pitchFamily="18" charset="0"/>
                <a:hlinkClick r:id="rId2"/>
              </a:rPr>
              <a:t>://agilerussia.ru/methodologies/borisvolfson_ebook</a:t>
            </a:r>
            <a:r>
              <a:rPr lang="ru-RU" sz="2400" dirty="0" smtClean="0">
                <a:solidFill>
                  <a:schemeClr val="accent2"/>
                </a:solidFill>
                <a:latin typeface="Times New Roman" pitchFamily="18" charset="0"/>
                <a:hlinkClick r:id="rId2"/>
              </a:rPr>
              <a:t>/</a:t>
            </a:r>
            <a:endParaRPr lang="ru-RU" sz="2400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</a:rPr>
              <a:t>Константин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Разумовский “Введение в гибкую разработку программного обеспечения”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http://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www.kv.by/index2008354201.htm</a:t>
            </a:r>
            <a:endParaRPr lang="ru-RU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sz="2400" dirty="0" err="1" smtClean="0">
                <a:solidFill>
                  <a:srgbClr val="000000"/>
                </a:solidFill>
                <a:latin typeface="Times New Roman" pitchFamily="18" charset="0"/>
              </a:rPr>
              <a:t>Agile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</a:rPr>
              <a:t>-манифест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разработки программного обеспечения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http://agilemanifesto.org/iso/ru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/</a:t>
            </a:r>
            <a:endParaRPr lang="ru-RU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33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237165"/>
            <a:ext cx="2003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Джерела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836712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Книги по </a:t>
            </a:r>
            <a:r>
              <a:rPr lang="en-US" sz="3600" b="1" dirty="0" smtClean="0">
                <a:solidFill>
                  <a:schemeClr val="bg1"/>
                </a:solidFill>
              </a:rPr>
              <a:t>Scrum</a:t>
            </a:r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5075"/>
            <a:ext cx="8515350" cy="4776788"/>
          </a:xfrm>
        </p:spPr>
        <p:txBody>
          <a:bodyPr>
            <a:normAutofit fontScale="92500" lnSpcReduction="10000"/>
          </a:bodyPr>
          <a:lstStyle/>
          <a:p>
            <a:pPr marL="628644">
              <a:lnSpc>
                <a:spcPct val="110000"/>
              </a:lnSpc>
              <a:spcBef>
                <a:spcPts val="1170"/>
              </a:spcBef>
              <a:buFont typeface="Lucida Grande" charset="0"/>
              <a:buChar char="•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Agile and Iterative Development</a:t>
            </a:r>
            <a:r>
              <a:rPr lang="en-US" sz="2300" i="1" dirty="0">
                <a:cs typeface="ヒラギノ角ゴ Pro W3" charset="0"/>
                <a:sym typeface="Gill Sans" charset="0"/>
              </a:rPr>
              <a:t>: A Manager’s Guide </a:t>
            </a:r>
            <a:r>
              <a:rPr lang="en-US" sz="2300" dirty="0">
                <a:cs typeface="ヒラギノ角ゴ Pro W3" charset="0"/>
                <a:sym typeface="Gill Sans" charset="0"/>
              </a:rPr>
              <a:t>by Craig </a:t>
            </a:r>
            <a:r>
              <a:rPr lang="en-US" sz="2300" dirty="0" err="1">
                <a:cs typeface="ヒラギノ角ゴ Pro W3" charset="0"/>
                <a:sym typeface="Gill Sans" charset="0"/>
              </a:rPr>
              <a:t>Larman</a:t>
            </a:r>
            <a:endParaRPr lang="en-US" sz="2300" dirty="0">
              <a:cs typeface="ヒラギノ角ゴ Pro W3" charset="0"/>
              <a:sym typeface="Gill Sans" charset="0"/>
            </a:endParaRPr>
          </a:p>
          <a:p>
            <a:pPr marL="628644">
              <a:lnSpc>
                <a:spcPct val="110000"/>
              </a:lnSpc>
              <a:spcBef>
                <a:spcPts val="1170"/>
              </a:spcBef>
              <a:buFont typeface="Lucida Grande" charset="0"/>
              <a:buChar char="•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Agile Estimating and Planning</a:t>
            </a:r>
            <a:r>
              <a:rPr lang="en-US" sz="2300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 </a:t>
            </a:r>
            <a:r>
              <a:rPr lang="en-US" sz="2300" dirty="0">
                <a:cs typeface="ヒラギノ角ゴ Pro W3" charset="0"/>
                <a:sym typeface="Gill Sans" charset="0"/>
              </a:rPr>
              <a:t>by Mike Cohn</a:t>
            </a:r>
          </a:p>
          <a:p>
            <a:pPr marL="628644">
              <a:lnSpc>
                <a:spcPct val="110000"/>
              </a:lnSpc>
              <a:spcBef>
                <a:spcPts val="1170"/>
              </a:spcBef>
              <a:buFont typeface="Lucida Grande" charset="0"/>
              <a:buChar char="•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Agile Project Management with Scrum</a:t>
            </a:r>
            <a:r>
              <a:rPr lang="en-US" sz="2300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 </a:t>
            </a:r>
            <a:r>
              <a:rPr lang="en-US" sz="2300" dirty="0">
                <a:cs typeface="ヒラギノ角ゴ Pro W3" charset="0"/>
                <a:sym typeface="Gill Sans" charset="0"/>
              </a:rPr>
              <a:t>by Ken </a:t>
            </a:r>
            <a:r>
              <a:rPr lang="en-US" sz="2300" dirty="0" err="1">
                <a:cs typeface="ヒラギノ角ゴ Pro W3" charset="0"/>
                <a:sym typeface="Gill Sans" charset="0"/>
              </a:rPr>
              <a:t>Schwaber</a:t>
            </a:r>
            <a:endParaRPr lang="en-US" sz="2300" dirty="0">
              <a:cs typeface="ヒラギノ角ゴ Pro W3" charset="0"/>
              <a:sym typeface="Gill Sans" charset="0"/>
            </a:endParaRPr>
          </a:p>
          <a:p>
            <a:pPr marL="628644">
              <a:lnSpc>
                <a:spcPct val="110000"/>
              </a:lnSpc>
              <a:spcBef>
                <a:spcPts val="1170"/>
              </a:spcBef>
              <a:buFont typeface="Lucida Grande" charset="0"/>
              <a:buChar char="•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Agile Retrospectives</a:t>
            </a:r>
            <a:r>
              <a:rPr lang="en-US" sz="2300" dirty="0">
                <a:cs typeface="ヒラギノ角ゴ Pro W3" charset="0"/>
                <a:sym typeface="Gill Sans" charset="0"/>
              </a:rPr>
              <a:t> by Esther Derby and Diana Larsen</a:t>
            </a:r>
          </a:p>
          <a:p>
            <a:pPr marL="628644">
              <a:lnSpc>
                <a:spcPct val="110000"/>
              </a:lnSpc>
              <a:spcBef>
                <a:spcPts val="1170"/>
              </a:spcBef>
              <a:buFont typeface="Lucida Grande" charset="0"/>
              <a:buChar char="•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Agile Software Development Ecosystems </a:t>
            </a:r>
            <a:r>
              <a:rPr lang="en-US" sz="2300" dirty="0">
                <a:cs typeface="ヒラギノ角ゴ Pro W3" charset="0"/>
                <a:sym typeface="Gill Sans" charset="0"/>
              </a:rPr>
              <a:t>by Jim </a:t>
            </a:r>
            <a:r>
              <a:rPr lang="en-US" sz="2300" dirty="0" err="1">
                <a:cs typeface="ヒラギノ角ゴ Pro W3" charset="0"/>
                <a:sym typeface="Gill Sans" charset="0"/>
              </a:rPr>
              <a:t>Highsmith</a:t>
            </a:r>
            <a:endParaRPr lang="en-US" sz="2300" dirty="0">
              <a:cs typeface="ヒラギノ角ゴ Pro W3" charset="0"/>
              <a:sym typeface="Gill Sans" charset="0"/>
            </a:endParaRPr>
          </a:p>
          <a:p>
            <a:pPr marL="628644">
              <a:lnSpc>
                <a:spcPct val="110000"/>
              </a:lnSpc>
              <a:spcBef>
                <a:spcPts val="1170"/>
              </a:spcBef>
              <a:buFont typeface="Lucida Grande" charset="0"/>
              <a:buChar char="•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Agile Software Development with Scrum</a:t>
            </a:r>
            <a:r>
              <a:rPr lang="en-US" sz="2300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 </a:t>
            </a:r>
            <a:r>
              <a:rPr lang="en-US" sz="2300" dirty="0">
                <a:cs typeface="ヒラギノ角ゴ Pro W3" charset="0"/>
                <a:sym typeface="Gill Sans" charset="0"/>
              </a:rPr>
              <a:t>by Ken </a:t>
            </a:r>
            <a:r>
              <a:rPr lang="en-US" sz="2300" dirty="0" err="1">
                <a:cs typeface="ヒラギノ角ゴ Pro W3" charset="0"/>
                <a:sym typeface="Gill Sans" charset="0"/>
              </a:rPr>
              <a:t>Schwaber</a:t>
            </a:r>
            <a:r>
              <a:rPr lang="en-US" sz="2300" dirty="0">
                <a:cs typeface="ヒラギノ角ゴ Pro W3" charset="0"/>
                <a:sym typeface="Gill Sans" charset="0"/>
              </a:rPr>
              <a:t> and Mike </a:t>
            </a:r>
            <a:r>
              <a:rPr lang="en-US" sz="2300" dirty="0" err="1">
                <a:cs typeface="ヒラギノ角ゴ Pro W3" charset="0"/>
                <a:sym typeface="Gill Sans" charset="0"/>
              </a:rPr>
              <a:t>Beedle</a:t>
            </a:r>
            <a:endParaRPr lang="en-US" sz="2300" dirty="0">
              <a:cs typeface="ヒラギノ角ゴ Pro W3" charset="0"/>
              <a:sym typeface="Gill Sans" charset="0"/>
            </a:endParaRPr>
          </a:p>
          <a:p>
            <a:pPr marL="628644">
              <a:lnSpc>
                <a:spcPct val="110000"/>
              </a:lnSpc>
              <a:spcBef>
                <a:spcPts val="1170"/>
              </a:spcBef>
              <a:buFont typeface="Lucida Grande" charset="0"/>
              <a:buChar char="•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Scrum and The Enterprise </a:t>
            </a:r>
            <a:r>
              <a:rPr lang="en-US" sz="2300" dirty="0">
                <a:cs typeface="ヒラギノ角ゴ Pro W3" charset="0"/>
                <a:sym typeface="Gill Sans" charset="0"/>
              </a:rPr>
              <a:t>by Ken Schwaber</a:t>
            </a:r>
            <a:endParaRPr lang="ru-RU" sz="2300" dirty="0">
              <a:cs typeface="ヒラギノ角ゴ Pro W3" charset="0"/>
              <a:sym typeface="Gill Sans" charset="0"/>
            </a:endParaRPr>
          </a:p>
          <a:p>
            <a:pPr marL="628644">
              <a:lnSpc>
                <a:spcPct val="110000"/>
              </a:lnSpc>
              <a:spcBef>
                <a:spcPts val="1170"/>
              </a:spcBef>
              <a:buFont typeface="Lucida Grande" charset="0"/>
              <a:buChar char="•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Succeeding with Agile</a:t>
            </a:r>
            <a:r>
              <a:rPr lang="en-US" sz="2300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 </a:t>
            </a:r>
            <a:r>
              <a:rPr lang="en-US" sz="2300" dirty="0">
                <a:cs typeface="ヒラギノ角ゴ Pro W3" charset="0"/>
                <a:sym typeface="Gill Sans" charset="0"/>
              </a:rPr>
              <a:t>by Mike Cohn</a:t>
            </a:r>
          </a:p>
          <a:p>
            <a:pPr marL="628644">
              <a:lnSpc>
                <a:spcPct val="110000"/>
              </a:lnSpc>
              <a:spcBef>
                <a:spcPts val="1170"/>
              </a:spcBef>
              <a:buFont typeface="Lucida Grande" charset="0"/>
              <a:buChar char="•"/>
              <a:defRPr/>
            </a:pPr>
            <a:r>
              <a:rPr lang="en-US" sz="2300" i="1" dirty="0">
                <a:solidFill>
                  <a:srgbClr val="000099"/>
                </a:solidFill>
                <a:cs typeface="ヒラギノ角ゴ Pro W3" charset="0"/>
                <a:sym typeface="Gill Sans" charset="0"/>
              </a:rPr>
              <a:t>User Stories Applied for Agile Software Development </a:t>
            </a:r>
            <a:r>
              <a:rPr lang="en-US" sz="2300" dirty="0">
                <a:cs typeface="ヒラギノ角ゴ Pro W3" charset="0"/>
                <a:sym typeface="Gill Sans" charset="0"/>
              </a:rPr>
              <a:t>by Mike Cohn</a:t>
            </a:r>
          </a:p>
        </p:txBody>
      </p: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34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374737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188640"/>
            <a:ext cx="4575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Терміни та означення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557157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b="1" dirty="0" smtClean="0">
                <a:latin typeface="Arial" pitchFamily="34" charset="0"/>
                <a:cs typeface="Arial" pitchFamily="34" charset="0"/>
              </a:rPr>
              <a:t>Життєвий цикл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- розвиток системи, продукту, послуги, проекту або інших виготовлених людиною об’єктів, починаючи зі стадії розробки концепції та закінчуючи їх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повним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вилученням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з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експлуатації.</a:t>
            </a:r>
          </a:p>
          <a:p>
            <a:endParaRPr lang="uk-UA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2200" b="1" dirty="0" smtClean="0">
                <a:latin typeface="Arial" pitchFamily="34" charset="0"/>
                <a:cs typeface="Arial" pitchFamily="34" charset="0"/>
              </a:rPr>
              <a:t>Модель життєвого циклу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– структура процесів і дій, пов’язаних із життєвим циклом, що організуються в стадії і служать для установлення зв’язків і взаєморозуміння сторін.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 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125323"/>
            <a:ext cx="8070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latin typeface="Arial" pitchFamily="34" charset="0"/>
                <a:cs typeface="Arial" pitchFamily="34" charset="0"/>
              </a:rPr>
              <a:t>Відповідно до стандарту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ISO 12207-2008 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визначені терміни: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4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376198" y="1175304"/>
            <a:ext cx="8516282" cy="5295756"/>
            <a:chOff x="404813" y="1057275"/>
            <a:chExt cx="9067800" cy="6170613"/>
          </a:xfrm>
        </p:grpSpPr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2508250" y="6096003"/>
              <a:ext cx="1587500" cy="1060463"/>
              <a:chOff x="2508232" y="6096016"/>
              <a:chExt cx="1587500" cy="1060450"/>
            </a:xfrm>
          </p:grpSpPr>
          <p:sp>
            <p:nvSpPr>
              <p:cNvPr id="47" name="Text Box 29"/>
              <p:cNvSpPr txBox="1">
                <a:spLocks noChangeArrowheads="1"/>
              </p:cNvSpPr>
              <p:nvPr/>
            </p:nvSpPr>
            <p:spPr bwMode="auto">
              <a:xfrm>
                <a:off x="2918262" y="6542099"/>
                <a:ext cx="1055687" cy="309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>
                    <a:solidFill>
                      <a:srgbClr val="262673"/>
                    </a:solidFill>
                    <a:latin typeface="Arial" charset="0"/>
                  </a:rPr>
                  <a:t>Release</a:t>
                </a:r>
              </a:p>
            </p:txBody>
          </p:sp>
          <p:pic>
            <p:nvPicPr>
              <p:cNvPr id="48" name="Picture 2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232" y="6096016"/>
                <a:ext cx="1587500" cy="1060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875" y="6167438"/>
              <a:ext cx="1587500" cy="106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404813" y="1057275"/>
              <a:ext cx="29440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uk-UA" sz="4000" dirty="0" err="1" smtClean="0">
                  <a:solidFill>
                    <a:srgbClr val="262673"/>
                  </a:solidFill>
                  <a:latin typeface="Arial" charset="0"/>
                </a:rPr>
                <a:t>Водо</a:t>
              </a:r>
              <a:r>
                <a:rPr lang="uk-UA" altLang="uk-UA" sz="4000" dirty="0" smtClean="0">
                  <a:solidFill>
                    <a:srgbClr val="262673"/>
                  </a:solidFill>
                  <a:latin typeface="Arial" charset="0"/>
                </a:rPr>
                <a:t>с</a:t>
              </a:r>
              <a:r>
                <a:rPr lang="en-US" altLang="uk-UA" sz="4000" dirty="0" err="1" smtClean="0">
                  <a:solidFill>
                    <a:srgbClr val="262673"/>
                  </a:solidFill>
                  <a:latin typeface="Arial" charset="0"/>
                </a:rPr>
                <a:t>пад</a:t>
              </a:r>
              <a:endParaRPr lang="en-US" altLang="uk-UA" sz="4000" dirty="0">
                <a:solidFill>
                  <a:srgbClr val="262673"/>
                </a:solidFill>
                <a:latin typeface="Arial" charset="0"/>
              </a:endParaRP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84188" y="4754563"/>
              <a:ext cx="2232025" cy="620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uk-UA" sz="4000">
                  <a:solidFill>
                    <a:srgbClr val="262673"/>
                  </a:solidFill>
                  <a:latin typeface="Arial" charset="0"/>
                </a:rPr>
                <a:t>Agile</a:t>
              </a:r>
            </a:p>
          </p:txBody>
        </p:sp>
        <p:pic>
          <p:nvPicPr>
            <p:cNvPr id="9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7438" y="6127083"/>
              <a:ext cx="1589087" cy="106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375" y="6158367"/>
              <a:ext cx="1587500" cy="106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936625" y="6096003"/>
              <a:ext cx="1587500" cy="1060463"/>
              <a:chOff x="936596" y="6096016"/>
              <a:chExt cx="1587500" cy="1060450"/>
            </a:xfrm>
          </p:grpSpPr>
          <p:pic>
            <p:nvPicPr>
              <p:cNvPr id="45" name="Picture 2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596" y="6096016"/>
                <a:ext cx="1587500" cy="1060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Text Box 29"/>
              <p:cNvSpPr txBox="1">
                <a:spLocks noChangeArrowheads="1"/>
              </p:cNvSpPr>
              <p:nvPr/>
            </p:nvSpPr>
            <p:spPr bwMode="auto">
              <a:xfrm>
                <a:off x="1348956" y="6533028"/>
                <a:ext cx="1055687" cy="309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>
                    <a:solidFill>
                      <a:srgbClr val="262673"/>
                    </a:solidFill>
                    <a:latin typeface="Arial" charset="0"/>
                  </a:rPr>
                  <a:t>Release</a:t>
                </a:r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635000" y="1724025"/>
              <a:ext cx="8837613" cy="3157031"/>
              <a:chOff x="635000" y="1724025"/>
              <a:chExt cx="8837613" cy="3157031"/>
            </a:xfrm>
          </p:grpSpPr>
          <p:pic>
            <p:nvPicPr>
              <p:cNvPr id="28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000" y="1724025"/>
                <a:ext cx="3292475" cy="414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690563" y="1785938"/>
                <a:ext cx="3179762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Визначення вимог 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pic>
            <p:nvPicPr>
              <p:cNvPr id="30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2800" y="4064000"/>
                <a:ext cx="1662113" cy="412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Text Box 8"/>
              <p:cNvSpPr txBox="1">
                <a:spLocks noChangeArrowheads="1"/>
              </p:cNvSpPr>
              <p:nvPr/>
            </p:nvSpPr>
            <p:spPr bwMode="auto">
              <a:xfrm>
                <a:off x="5937250" y="4064000"/>
                <a:ext cx="1541463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нтеграц</a:t>
                </a: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я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pic>
            <p:nvPicPr>
              <p:cNvPr id="32" name="Picture 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5250" y="2835275"/>
                <a:ext cx="1662113" cy="425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3968750" y="2906713"/>
                <a:ext cx="1541463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Реал</a:t>
                </a:r>
                <a:r>
                  <a:rPr lang="uk-UA" altLang="uk-UA" sz="2000" dirty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зац</a:t>
                </a: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я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pic>
            <p:nvPicPr>
              <p:cNvPr id="34" name="Picture 1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388" y="2274888"/>
                <a:ext cx="2339975" cy="423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 Box 12"/>
              <p:cNvSpPr txBox="1">
                <a:spLocks noChangeArrowheads="1"/>
              </p:cNvSpPr>
              <p:nvPr/>
            </p:nvSpPr>
            <p:spPr bwMode="auto">
              <a:xfrm>
                <a:off x="2649538" y="2344738"/>
                <a:ext cx="2217737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Проект</a:t>
                </a:r>
                <a:r>
                  <a:rPr lang="uk-UA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ування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pic>
            <p:nvPicPr>
              <p:cNvPr id="36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8800" y="3454400"/>
                <a:ext cx="1947863" cy="423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 Box 14"/>
              <p:cNvSpPr txBox="1">
                <a:spLocks noChangeArrowheads="1"/>
              </p:cNvSpPr>
              <p:nvPr/>
            </p:nvSpPr>
            <p:spPr bwMode="auto">
              <a:xfrm>
                <a:off x="4427538" y="3511550"/>
                <a:ext cx="1825625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Тест</a:t>
                </a:r>
                <a:r>
                  <a:rPr lang="uk-UA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ування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pic>
            <p:nvPicPr>
              <p:cNvPr id="38" name="Picture 16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3525" y="3831719"/>
                <a:ext cx="1589088" cy="1049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8268720" y="4258922"/>
                <a:ext cx="1057275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>
                    <a:solidFill>
                      <a:srgbClr val="262673"/>
                    </a:solidFill>
                    <a:latin typeface="Arial" charset="0"/>
                  </a:rPr>
                  <a:t>Release</a:t>
                </a:r>
              </a:p>
            </p:txBody>
          </p:sp>
          <p:cxnSp>
            <p:nvCxnSpPr>
              <p:cNvPr id="40" name="Прямая со стрелкой 39"/>
              <p:cNvCxnSpPr/>
              <p:nvPr/>
            </p:nvCxnSpPr>
            <p:spPr>
              <a:xfrm>
                <a:off x="3348845" y="2138363"/>
                <a:ext cx="146979" cy="136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/>
              <p:nvPr/>
            </p:nvCxnSpPr>
            <p:spPr>
              <a:xfrm>
                <a:off x="4354048" y="2698750"/>
                <a:ext cx="146979" cy="136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/>
              <p:nvPr/>
            </p:nvCxnSpPr>
            <p:spPr>
              <a:xfrm>
                <a:off x="5193371" y="3260725"/>
                <a:ext cx="146979" cy="136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>
                <a:off x="6059023" y="3877468"/>
                <a:ext cx="146979" cy="136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/>
              <p:nvPr/>
            </p:nvCxnSpPr>
            <p:spPr>
              <a:xfrm>
                <a:off x="7521101" y="4239191"/>
                <a:ext cx="56959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Группа 12"/>
            <p:cNvGrpSpPr/>
            <p:nvPr/>
          </p:nvGrpSpPr>
          <p:grpSpPr>
            <a:xfrm>
              <a:off x="508000" y="5651500"/>
              <a:ext cx="8446907" cy="1202193"/>
              <a:chOff x="508000" y="5651500"/>
              <a:chExt cx="8446907" cy="1202193"/>
            </a:xfrm>
          </p:grpSpPr>
          <p:pic>
            <p:nvPicPr>
              <p:cNvPr id="14" name="Picture 17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000" y="5651500"/>
                <a:ext cx="1651000" cy="4127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>
                <a:off x="563563" y="5715000"/>
                <a:ext cx="1539875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uk-UA" altLang="uk-UA" sz="2000" dirty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терац</a:t>
                </a:r>
                <a:r>
                  <a:rPr lang="uk-UA" altLang="uk-UA" sz="2000" dirty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я </a:t>
                </a:r>
                <a:r>
                  <a:rPr lang="en-US" altLang="uk-UA" sz="2000" dirty="0">
                    <a:solidFill>
                      <a:srgbClr val="262673"/>
                    </a:solidFill>
                    <a:latin typeface="Arial" charset="0"/>
                  </a:rPr>
                  <a:t>1</a:t>
                </a:r>
              </a:p>
            </p:txBody>
          </p:sp>
          <p:pic>
            <p:nvPicPr>
              <p:cNvPr id="16" name="Picture 19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0275" y="5651500"/>
                <a:ext cx="1652588" cy="4127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 Box 20"/>
              <p:cNvSpPr txBox="1">
                <a:spLocks noChangeArrowheads="1"/>
              </p:cNvSpPr>
              <p:nvPr/>
            </p:nvSpPr>
            <p:spPr bwMode="auto">
              <a:xfrm>
                <a:off x="2255838" y="5715000"/>
                <a:ext cx="1541462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терац</a:t>
                </a: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я 2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pic>
            <p:nvPicPr>
              <p:cNvPr id="18" name="Picture 21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4138" y="5651500"/>
                <a:ext cx="1662112" cy="4127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3952875" y="5715000"/>
                <a:ext cx="1541463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терац</a:t>
                </a: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я 3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pic>
            <p:nvPicPr>
              <p:cNvPr id="20" name="Picture 2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8000" y="5651500"/>
                <a:ext cx="1662113" cy="4127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24"/>
              <p:cNvSpPr txBox="1">
                <a:spLocks noChangeArrowheads="1"/>
              </p:cNvSpPr>
              <p:nvPr/>
            </p:nvSpPr>
            <p:spPr bwMode="auto">
              <a:xfrm>
                <a:off x="5646738" y="5715000"/>
                <a:ext cx="1541462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терац</a:t>
                </a: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я 4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pic>
            <p:nvPicPr>
              <p:cNvPr id="22" name="Picture 25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9638" y="5651500"/>
                <a:ext cx="1663700" cy="412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 Box 26"/>
              <p:cNvSpPr txBox="1">
                <a:spLocks noChangeArrowheads="1"/>
              </p:cNvSpPr>
              <p:nvPr/>
            </p:nvSpPr>
            <p:spPr bwMode="auto">
              <a:xfrm>
                <a:off x="7319963" y="5715000"/>
                <a:ext cx="1541462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err="1" smtClean="0">
                    <a:solidFill>
                      <a:srgbClr val="262673"/>
                    </a:solidFill>
                    <a:latin typeface="Arial" charset="0"/>
                  </a:rPr>
                  <a:t>терац</a:t>
                </a:r>
                <a:r>
                  <a:rPr lang="uk-UA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і</a:t>
                </a:r>
                <a:r>
                  <a:rPr lang="en-US" altLang="uk-UA" sz="2000" dirty="0" smtClean="0">
                    <a:solidFill>
                      <a:srgbClr val="262673"/>
                    </a:solidFill>
                    <a:latin typeface="Arial" charset="0"/>
                  </a:rPr>
                  <a:t>я 5</a:t>
                </a:r>
                <a:endParaRPr lang="en-US" altLang="uk-UA" sz="2000" dirty="0">
                  <a:solidFill>
                    <a:srgbClr val="262673"/>
                  </a:solidFill>
                  <a:latin typeface="Arial" charset="0"/>
                </a:endParaRPr>
              </a:p>
            </p:txBody>
          </p:sp>
          <p:sp>
            <p:nvSpPr>
              <p:cNvPr id="24" name="Text Box 31"/>
              <p:cNvSpPr txBox="1">
                <a:spLocks noChangeArrowheads="1"/>
              </p:cNvSpPr>
              <p:nvPr/>
            </p:nvSpPr>
            <p:spPr bwMode="auto">
              <a:xfrm>
                <a:off x="7899220" y="6533017"/>
                <a:ext cx="1055687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>
                    <a:solidFill>
                      <a:srgbClr val="262673"/>
                    </a:solidFill>
                    <a:latin typeface="Arial" charset="0"/>
                  </a:rPr>
                  <a:t>Release</a:t>
                </a:r>
              </a:p>
            </p:txBody>
          </p:sp>
          <p:sp>
            <p:nvSpPr>
              <p:cNvPr id="25" name="Text Box 29"/>
              <p:cNvSpPr txBox="1">
                <a:spLocks noChangeArrowheads="1"/>
              </p:cNvSpPr>
              <p:nvPr/>
            </p:nvSpPr>
            <p:spPr bwMode="auto">
              <a:xfrm>
                <a:off x="4490471" y="6544130"/>
                <a:ext cx="1055687" cy="309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>
                    <a:solidFill>
                      <a:srgbClr val="262673"/>
                    </a:solidFill>
                    <a:latin typeface="Arial" charset="0"/>
                  </a:rPr>
                  <a:t>Release</a:t>
                </a:r>
              </a:p>
            </p:txBody>
          </p:sp>
          <p:sp>
            <p:nvSpPr>
              <p:cNvPr id="26" name="Text Box 31"/>
              <p:cNvSpPr txBox="1">
                <a:spLocks noChangeArrowheads="1"/>
              </p:cNvSpPr>
              <p:nvPr/>
            </p:nvSpPr>
            <p:spPr bwMode="auto">
              <a:xfrm>
                <a:off x="6061291" y="6542088"/>
                <a:ext cx="1055687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>
                    <a:solidFill>
                      <a:srgbClr val="262673"/>
                    </a:solidFill>
                    <a:latin typeface="Arial" charset="0"/>
                  </a:rPr>
                  <a:t>Release</a:t>
                </a:r>
              </a:p>
            </p:txBody>
          </p:sp>
          <p:sp>
            <p:nvSpPr>
              <p:cNvPr id="27" name="Text Box 29"/>
              <p:cNvSpPr txBox="1">
                <a:spLocks noChangeArrowheads="1"/>
              </p:cNvSpPr>
              <p:nvPr/>
            </p:nvSpPr>
            <p:spPr bwMode="auto">
              <a:xfrm>
                <a:off x="2849563" y="6544130"/>
                <a:ext cx="1055687" cy="309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uk-UA" sz="2000" dirty="0">
                    <a:solidFill>
                      <a:srgbClr val="262673"/>
                    </a:solidFill>
                    <a:latin typeface="Arial" charset="0"/>
                  </a:rPr>
                  <a:t>Release</a:t>
                </a: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644569" y="12905"/>
            <a:ext cx="824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Модель життєвого циклу відповідно до </a:t>
            </a:r>
            <a:r>
              <a:rPr lang="en-US" sz="3200" b="1" dirty="0" smtClean="0">
                <a:solidFill>
                  <a:schemeClr val="bg1"/>
                </a:solidFill>
              </a:rPr>
              <a:t>Agile</a:t>
            </a:r>
            <a:endParaRPr lang="ru-RU" sz="3200" b="1" dirty="0">
              <a:solidFill>
                <a:schemeClr val="bg1"/>
              </a:solidFill>
            </a:endParaRPr>
          </a:p>
        </p:txBody>
      </p:sp>
      <p:cxnSp>
        <p:nvCxnSpPr>
          <p:cNvPr id="51" name="Прямая со стрелкой 50"/>
          <p:cNvCxnSpPr/>
          <p:nvPr/>
        </p:nvCxnSpPr>
        <p:spPr>
          <a:xfrm flipH="1">
            <a:off x="1741575" y="2185986"/>
            <a:ext cx="336816" cy="2792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1758683" y="2316381"/>
            <a:ext cx="944743" cy="2662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1741575" y="2872914"/>
            <a:ext cx="2155104" cy="2105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1758684" y="3595657"/>
            <a:ext cx="2808563" cy="1383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47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3" name="Прямокутник 2"/>
          <p:cNvSpPr/>
          <p:nvPr/>
        </p:nvSpPr>
        <p:spPr>
          <a:xfrm>
            <a:off x="245862" y="836712"/>
            <a:ext cx="849694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sz="22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Збір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та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аналіз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замовника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виконавцем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і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подання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їх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у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нотації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яка є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зрозумілою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як для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замовника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так і для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виконавця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200" b="1" i="1" dirty="0" err="1">
                <a:latin typeface="Arial" pitchFamily="34" charset="0"/>
                <a:cs typeface="Arial" pitchFamily="34" charset="0"/>
              </a:rPr>
              <a:t>Проектування</a:t>
            </a:r>
            <a:r>
              <a:rPr lang="ru-RU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 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Перетворення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послідовність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проектних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рішень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щодо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способів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реалізації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вимог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: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формування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загальної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архітектури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програмної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принципів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прив’язки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конкретного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середовища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функціонування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;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детального складу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модулів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кожної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архітектурних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компонент.</a:t>
            </a:r>
          </a:p>
          <a:p>
            <a:r>
              <a:rPr lang="ru-RU" sz="2200" b="1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Реалізація</a:t>
            </a:r>
            <a:r>
              <a:rPr lang="ru-RU" sz="2200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 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Перетворення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проектних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рішень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на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програмну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систему, яка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реалізує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такі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рішення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200" b="1" i="1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200" b="1" i="1" dirty="0">
                <a:latin typeface="Arial" pitchFamily="34" charset="0"/>
                <a:cs typeface="Arial" pitchFamily="34" charset="0"/>
              </a:rPr>
              <a:t> 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Перевірка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кожного 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модулів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та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способів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їхньої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інтеграції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;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програмного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продукту в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цілому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верифікація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);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тестування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відповідності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функцій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працюючої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програмної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 </a:t>
            </a:r>
            <a:r>
              <a:rPr lang="ru-RU" sz="2200" i="1" dirty="0" err="1">
                <a:latin typeface="Arial" pitchFamily="34" charset="0"/>
                <a:cs typeface="Arial" pitchFamily="34" charset="0"/>
              </a:rPr>
              <a:t>вимогам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замовника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валідація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ru-RU" sz="2200" b="1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Експлуатація</a:t>
            </a:r>
            <a:r>
              <a:rPr lang="ru-RU" sz="22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та </a:t>
            </a:r>
            <a:r>
              <a:rPr lang="ru-RU" sz="2200" b="1" i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супроводження</a:t>
            </a:r>
            <a:r>
              <a:rPr lang="ru-RU" sz="2200" b="1" i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готової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програмної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Підтримка</a:t>
            </a:r>
            <a:r>
              <a:rPr lang="ru-RU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працездатності</a:t>
            </a:r>
            <a:r>
              <a:rPr lang="ru-RU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системи</a:t>
            </a:r>
            <a:endParaRPr lang="ru-RU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63914" y="0"/>
            <a:ext cx="91886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Процеси</a:t>
            </a:r>
            <a:r>
              <a:rPr lang="ru-RU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розробки</a:t>
            </a:r>
            <a:r>
              <a:rPr lang="ru-RU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програмного</a:t>
            </a:r>
            <a:r>
              <a:rPr lang="ru-RU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забезпечення</a:t>
            </a:r>
            <a:endParaRPr lang="ru-RU" sz="3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0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4401" y="56166"/>
            <a:ext cx="8228160" cy="806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№1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32783" y="1327293"/>
            <a:ext cx="8161260" cy="12961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solidFill>
                  <a:srgbClr val="0000CC"/>
                </a:solidFill>
                <a:latin typeface="Arial" pitchFamily="34" charset="0"/>
                <a:ea typeface="DejaVu Sans" charset="0"/>
                <a:cs typeface="Arial" pitchFamily="34" charset="0"/>
              </a:rPr>
              <a:t>Задоволення</a:t>
            </a:r>
            <a:r>
              <a:rPr lang="ru-RU" sz="2800" b="1" dirty="0">
                <a:solidFill>
                  <a:srgbClr val="0000CC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потреб </a:t>
            </a:r>
            <a:r>
              <a:rPr lang="ru-RU" sz="2800" b="1" dirty="0" err="1">
                <a:solidFill>
                  <a:srgbClr val="0000CC"/>
                </a:solidFill>
                <a:latin typeface="Arial" pitchFamily="34" charset="0"/>
                <a:ea typeface="DejaVu Sans" charset="0"/>
                <a:cs typeface="Arial" pitchFamily="34" charset="0"/>
              </a:rPr>
              <a:t>замовника</a:t>
            </a:r>
            <a:r>
              <a:rPr lang="ru-RU" sz="2800" b="1" dirty="0">
                <a:latin typeface="Arial" pitchFamily="34" charset="0"/>
                <a:ea typeface="DejaVu Sans" charset="0"/>
                <a:cs typeface="Arial" pitchFamily="34" charset="0"/>
              </a:rPr>
              <a:t>, </a:t>
            </a:r>
            <a:r>
              <a:rPr lang="ru-RU" sz="2800" dirty="0" err="1">
                <a:latin typeface="Arial" pitchFamily="34" charset="0"/>
                <a:ea typeface="DejaVu Sans" charset="0"/>
                <a:cs typeface="Arial" pitchFamily="34" charset="0"/>
              </a:rPr>
              <a:t>завдяки</a:t>
            </a:r>
            <a:r>
              <a:rPr lang="ru-RU" sz="2800" dirty="0"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ru-RU" sz="2800" dirty="0" err="1">
                <a:latin typeface="Arial" pitchFamily="34" charset="0"/>
                <a:ea typeface="DejaVu Sans" charset="0"/>
                <a:cs typeface="Arial" pitchFamily="34" charset="0"/>
              </a:rPr>
              <a:t>регулярній</a:t>
            </a:r>
            <a:r>
              <a:rPr lang="ru-RU" sz="2800" dirty="0">
                <a:latin typeface="Arial" pitchFamily="34" charset="0"/>
                <a:ea typeface="DejaVu Sans" charset="0"/>
                <a:cs typeface="Arial" pitchFamily="34" charset="0"/>
              </a:rPr>
              <a:t> і </a:t>
            </a:r>
            <a:r>
              <a:rPr lang="ru-RU" sz="2800" dirty="0" err="1" smtClean="0">
                <a:latin typeface="Arial" pitchFamily="34" charset="0"/>
                <a:ea typeface="DejaVu Sans" charset="0"/>
                <a:cs typeface="Arial" pitchFamily="34" charset="0"/>
              </a:rPr>
              <a:t>ранній</a:t>
            </a:r>
            <a:r>
              <a:rPr lang="ru-RU" sz="2800" dirty="0" smtClean="0"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ru-RU" sz="2800" dirty="0" err="1">
                <a:latin typeface="Arial" pitchFamily="34" charset="0"/>
                <a:ea typeface="DejaVu Sans" charset="0"/>
                <a:cs typeface="Arial" pitchFamily="34" charset="0"/>
              </a:rPr>
              <a:t>поставці</a:t>
            </a:r>
            <a:r>
              <a:rPr lang="ru-RU" sz="2800" dirty="0"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ea typeface="DejaVu Sans" charset="0"/>
                <a:cs typeface="Arial" pitchFamily="34" charset="0"/>
              </a:rPr>
              <a:t>програмного</a:t>
            </a:r>
            <a:r>
              <a:rPr lang="ru-RU" sz="2800" dirty="0" smtClean="0"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ru-RU" sz="2800" dirty="0" err="1">
                <a:latin typeface="Arial" pitchFamily="34" charset="0"/>
                <a:ea typeface="DejaVu Sans" charset="0"/>
                <a:cs typeface="Arial" pitchFamily="34" charset="0"/>
              </a:rPr>
              <a:t>забезпечення</a:t>
            </a:r>
            <a:endParaRPr lang="ru-RU" sz="2800" dirty="0">
              <a:latin typeface="Arial" pitchFamily="34" charset="0"/>
              <a:ea typeface="DejaVu Sans" charset="0"/>
              <a:cs typeface="Arial" pitchFamily="34" charset="0"/>
            </a:endParaRPr>
          </a:p>
        </p:txBody>
      </p:sp>
      <p:sp>
        <p:nvSpPr>
          <p:cNvPr id="3" name="Улыбающееся лицо 2"/>
          <p:cNvSpPr/>
          <p:nvPr/>
        </p:nvSpPr>
        <p:spPr>
          <a:xfrm>
            <a:off x="7965361" y="3307297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 вправо 1"/>
          <p:cNvSpPr/>
          <p:nvPr/>
        </p:nvSpPr>
        <p:spPr bwMode="auto">
          <a:xfrm>
            <a:off x="3541517" y="3484958"/>
            <a:ext cx="798513" cy="414290"/>
          </a:xfrm>
          <a:prstGeom prst="rightArrow">
            <a:avLst/>
          </a:prstGeom>
          <a:solidFill>
            <a:srgbClr val="0099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075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sz="1600">
              <a:solidFill>
                <a:schemeClr val="bg1"/>
              </a:solidFill>
              <a:latin typeface="Arial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559882" y="2634900"/>
            <a:ext cx="2580343" cy="2745743"/>
            <a:chOff x="503967" y="3230946"/>
            <a:chExt cx="2580343" cy="2745743"/>
          </a:xfrm>
        </p:grpSpPr>
        <p:sp>
          <p:nvSpPr>
            <p:cNvPr id="10" name="Isosceles Triangle 3"/>
            <p:cNvSpPr/>
            <p:nvPr/>
          </p:nvSpPr>
          <p:spPr>
            <a:xfrm>
              <a:off x="503967" y="3230946"/>
              <a:ext cx="2580343" cy="2283388"/>
            </a:xfrm>
            <a:prstGeom prst="triangl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 rot="18125084">
              <a:off x="500710" y="4152956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Час </a:t>
              </a:r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 rot="3793545">
              <a:off x="2255967" y="3978587"/>
              <a:ext cx="732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 smtClean="0"/>
                <a:t>Гроші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90315" y="485297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/>
                <a:t>Я</a:t>
              </a:r>
              <a:r>
                <a:rPr lang="ru-RU" dirty="0" err="1" smtClean="0"/>
                <a:t>кість</a:t>
              </a:r>
              <a:endParaRPr lang="ru-RU" dirty="0"/>
            </a:p>
          </p:txBody>
        </p:sp>
        <p:sp>
          <p:nvSpPr>
            <p:cNvPr id="14" name="Flowchart: Connector 11"/>
            <p:cNvSpPr/>
            <p:nvPr/>
          </p:nvSpPr>
          <p:spPr>
            <a:xfrm>
              <a:off x="1621566" y="4477679"/>
              <a:ext cx="348582" cy="362448"/>
            </a:xfrm>
            <a:prstGeom prst="flowChartConnector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Flowchart: Connector 12"/>
            <p:cNvSpPr/>
            <p:nvPr/>
          </p:nvSpPr>
          <p:spPr>
            <a:xfrm>
              <a:off x="1768410" y="4630364"/>
              <a:ext cx="54895" cy="5707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4682" y="5607357"/>
              <a:ext cx="202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 smtClean="0"/>
                <a:t>Що</a:t>
              </a:r>
              <a:r>
                <a:rPr lang="ru-RU" dirty="0" smtClean="0"/>
                <a:t> </a:t>
              </a:r>
              <a:r>
                <a:rPr lang="ru-RU" dirty="0" err="1" smtClean="0"/>
                <a:t>робити</a:t>
              </a:r>
              <a:r>
                <a:rPr lang="ru-RU" dirty="0" smtClean="0"/>
                <a:t>(</a:t>
              </a:r>
              <a:r>
                <a:rPr lang="en-US" dirty="0" smtClean="0"/>
                <a:t>SCOPE)</a:t>
              </a:r>
              <a:endParaRPr lang="ru-RU" dirty="0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689143" y="2979981"/>
            <a:ext cx="3729236" cy="2283770"/>
            <a:chOff x="4065130" y="3633096"/>
            <a:chExt cx="4914351" cy="2612087"/>
          </a:xfrm>
        </p:grpSpPr>
        <p:sp>
          <p:nvSpPr>
            <p:cNvPr id="19" name="Isosceles Triangle 11"/>
            <p:cNvSpPr/>
            <p:nvPr/>
          </p:nvSpPr>
          <p:spPr>
            <a:xfrm rot="10800000">
              <a:off x="4221019" y="3641777"/>
              <a:ext cx="3384376" cy="2603406"/>
            </a:xfrm>
            <a:prstGeom prst="triangle">
              <a:avLst>
                <a:gd name="adj" fmla="val 50020"/>
              </a:avLst>
            </a:prstGeom>
            <a:solidFill>
              <a:schemeClr val="accent1">
                <a:alpha val="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Isosceles Triangle 3"/>
            <p:cNvSpPr/>
            <p:nvPr/>
          </p:nvSpPr>
          <p:spPr>
            <a:xfrm rot="10800000">
              <a:off x="4205293" y="3641777"/>
              <a:ext cx="3384376" cy="1583777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16140" y="5732926"/>
              <a:ext cx="2663341" cy="422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 smtClean="0"/>
                <a:t>Що</a:t>
              </a:r>
              <a:r>
                <a:rPr lang="ru-RU" dirty="0" smtClean="0"/>
                <a:t> </a:t>
              </a:r>
              <a:r>
                <a:rPr lang="ru-RU" dirty="0" err="1" smtClean="0"/>
                <a:t>робити</a:t>
              </a:r>
              <a:r>
                <a:rPr lang="ru-RU" dirty="0" smtClean="0"/>
                <a:t>(</a:t>
              </a:r>
              <a:r>
                <a:rPr lang="en-US" dirty="0" smtClean="0"/>
                <a:t>SCOPE)</a:t>
              </a:r>
              <a:endParaRPr lang="ru-RU" dirty="0"/>
            </a:p>
          </p:txBody>
        </p:sp>
        <p:sp>
          <p:nvSpPr>
            <p:cNvPr id="22" name="Flowchart: Connector 7"/>
            <p:cNvSpPr/>
            <p:nvPr/>
          </p:nvSpPr>
          <p:spPr>
            <a:xfrm>
              <a:off x="5671135" y="4012935"/>
              <a:ext cx="457200" cy="457200"/>
            </a:xfrm>
            <a:prstGeom prst="flowChartConnector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Flowchart: Connector 8"/>
            <p:cNvSpPr/>
            <p:nvPr/>
          </p:nvSpPr>
          <p:spPr>
            <a:xfrm>
              <a:off x="5863735" y="4205535"/>
              <a:ext cx="72000" cy="72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64518" y="3678792"/>
              <a:ext cx="1014386" cy="422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 smtClean="0"/>
                <a:t>Якість</a:t>
              </a:r>
              <a:endParaRPr lang="ru-RU" dirty="0"/>
            </a:p>
          </p:txBody>
        </p:sp>
        <p:sp>
          <p:nvSpPr>
            <p:cNvPr id="25" name="Isosceles Triangle 10"/>
            <p:cNvSpPr/>
            <p:nvPr/>
          </p:nvSpPr>
          <p:spPr>
            <a:xfrm rot="10800000">
              <a:off x="4286192" y="3633096"/>
              <a:ext cx="3384375" cy="2090965"/>
            </a:xfrm>
            <a:prstGeom prst="triangle">
              <a:avLst>
                <a:gd name="adj" fmla="val 50659"/>
              </a:avLst>
            </a:prstGeom>
            <a:solidFill>
              <a:schemeClr val="accent1">
                <a:alpha val="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Я</a:t>
              </a:r>
              <a:endParaRPr lang="ru-RU" dirty="0"/>
            </a:p>
          </p:txBody>
        </p:sp>
        <p:sp>
          <p:nvSpPr>
            <p:cNvPr id="33" name="TextBox 32"/>
            <p:cNvSpPr txBox="1"/>
            <p:nvPr/>
          </p:nvSpPr>
          <p:spPr>
            <a:xfrm rot="3318344">
              <a:off x="3889390" y="4263789"/>
              <a:ext cx="838181" cy="486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 smtClean="0"/>
                <a:t>Гроші</a:t>
              </a:r>
              <a:endParaRPr lang="ru-RU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8180065">
              <a:off x="7039263" y="4444911"/>
              <a:ext cx="596239" cy="486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Час</a:t>
              </a:r>
              <a:endParaRPr lang="ru-RU" dirty="0"/>
            </a:p>
          </p:txBody>
        </p:sp>
      </p:grp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8926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777279" y="1"/>
            <a:ext cx="7329927" cy="620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№2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23528" y="1484784"/>
            <a:ext cx="8618460" cy="10447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solidFill>
                  <a:srgbClr val="000099"/>
                </a:solidFill>
                <a:latin typeface="Arial" pitchFamily="34" charset="0"/>
                <a:ea typeface="DejaVu Sans" charset="0"/>
                <a:cs typeface="Arial" pitchFamily="34" charset="0"/>
              </a:rPr>
              <a:t>Зміна</a:t>
            </a:r>
            <a:r>
              <a:rPr lang="ru-RU" sz="2800" b="1" dirty="0">
                <a:solidFill>
                  <a:srgbClr val="000099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ru-RU" sz="2800" b="1" dirty="0" err="1">
                <a:solidFill>
                  <a:srgbClr val="000099"/>
                </a:solidFill>
                <a:latin typeface="Arial" pitchFamily="34" charset="0"/>
                <a:ea typeface="DejaVu Sans" charset="0"/>
                <a:cs typeface="Arial" pitchFamily="34" charset="0"/>
              </a:rPr>
              <a:t>вимог</a:t>
            </a:r>
            <a:r>
              <a:rPr lang="ru-RU" sz="2800" b="1" dirty="0">
                <a:solidFill>
                  <a:srgbClr val="000099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ru-RU" sz="2800" b="1" dirty="0" err="1">
                <a:latin typeface="Arial" pitchFamily="34" charset="0"/>
                <a:ea typeface="DejaVu Sans" charset="0"/>
                <a:cs typeface="Arial" pitchFamily="34" charset="0"/>
              </a:rPr>
              <a:t>вітається</a:t>
            </a:r>
            <a:r>
              <a:rPr lang="ru-RU" sz="2800" b="1" dirty="0">
                <a:latin typeface="Arial" pitchFamily="34" charset="0"/>
                <a:ea typeface="DejaVu Sans" charset="0"/>
                <a:cs typeface="Arial" pitchFamily="34" charset="0"/>
              </a:rPr>
              <a:t>, </a:t>
            </a:r>
            <a:r>
              <a:rPr lang="ru-RU" sz="2800" b="1" dirty="0" err="1">
                <a:latin typeface="Arial" pitchFamily="34" charset="0"/>
                <a:ea typeface="DejaVu Sans" charset="0"/>
                <a:cs typeface="Arial" pitchFamily="34" charset="0"/>
              </a:rPr>
              <a:t>навіть</a:t>
            </a:r>
            <a:r>
              <a:rPr lang="ru-RU" sz="2800" b="1" dirty="0">
                <a:latin typeface="Arial" pitchFamily="34" charset="0"/>
                <a:ea typeface="DejaVu Sans" charset="0"/>
                <a:cs typeface="Arial" pitchFamily="34" charset="0"/>
              </a:rPr>
              <a:t> на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>
                <a:latin typeface="Arial" pitchFamily="34" charset="0"/>
                <a:ea typeface="DejaVu Sans" charset="0"/>
                <a:cs typeface="Arial" pitchFamily="34" charset="0"/>
              </a:rPr>
              <a:t>пізніх</a:t>
            </a:r>
            <a:r>
              <a:rPr lang="ru-RU" sz="2800" b="1" dirty="0"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ru-RU" sz="2800" b="1" dirty="0" err="1">
                <a:latin typeface="Arial" pitchFamily="34" charset="0"/>
                <a:ea typeface="DejaVu Sans" charset="0"/>
                <a:cs typeface="Arial" pitchFamily="34" charset="0"/>
              </a:rPr>
              <a:t>стадіях</a:t>
            </a:r>
            <a:r>
              <a:rPr lang="ru-RU" sz="2800" b="1" dirty="0"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ru-RU" sz="2800" b="1" dirty="0" err="1">
                <a:latin typeface="Arial" pitchFamily="34" charset="0"/>
                <a:ea typeface="DejaVu Sans" charset="0"/>
                <a:cs typeface="Arial" pitchFamily="34" charset="0"/>
              </a:rPr>
              <a:t>розробки</a:t>
            </a:r>
            <a:endParaRPr lang="ru-RU" sz="2800" b="1" dirty="0">
              <a:latin typeface="Arial" pitchFamily="34" charset="0"/>
              <a:ea typeface="DejaVu Sans" charset="0"/>
              <a:cs typeface="Arial" pitchFamily="34" charset="0"/>
            </a:endParaRPr>
          </a:p>
        </p:txBody>
      </p:sp>
      <p:grpSp>
        <p:nvGrpSpPr>
          <p:cNvPr id="3" name="Групувати 2"/>
          <p:cNvGrpSpPr/>
          <p:nvPr/>
        </p:nvGrpSpPr>
        <p:grpSpPr>
          <a:xfrm>
            <a:off x="606084" y="3152041"/>
            <a:ext cx="3591359" cy="1468954"/>
            <a:chOff x="3461603" y="2907215"/>
            <a:chExt cx="3591359" cy="1468954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563362" y="3886518"/>
              <a:ext cx="489600" cy="489651"/>
            </a:xfrm>
            <a:prstGeom prst="star5">
              <a:avLst/>
            </a:prstGeom>
            <a:solidFill>
              <a:srgbClr val="E6E6E6"/>
            </a:solidFill>
            <a:ln w="936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ru-RU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461603" y="4213431"/>
              <a:ext cx="3101760" cy="144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82945" tIns="41473" rIns="82945" bIns="41473"/>
            <a:lstStyle/>
            <a:p>
              <a:endParaRPr lang="ru-RU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746882" y="2907215"/>
              <a:ext cx="489600" cy="489651"/>
            </a:xfrm>
            <a:prstGeom prst="star5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ru-RU"/>
            </a:p>
          </p:txBody>
        </p:sp>
      </p:grpSp>
      <p:grpSp>
        <p:nvGrpSpPr>
          <p:cNvPr id="5" name="Групувати 4"/>
          <p:cNvGrpSpPr/>
          <p:nvPr/>
        </p:nvGrpSpPr>
        <p:grpSpPr>
          <a:xfrm>
            <a:off x="5012482" y="3034292"/>
            <a:ext cx="3591359" cy="1632693"/>
            <a:chOff x="5012482" y="2825564"/>
            <a:chExt cx="3591359" cy="1632693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482721" y="2825564"/>
              <a:ext cx="489600" cy="489651"/>
            </a:xfrm>
            <a:prstGeom prst="star5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ru-RU"/>
            </a:p>
          </p:txBody>
        </p:sp>
        <p:grpSp>
          <p:nvGrpSpPr>
            <p:cNvPr id="4" name="Групувати 3"/>
            <p:cNvGrpSpPr/>
            <p:nvPr/>
          </p:nvGrpSpPr>
          <p:grpSpPr>
            <a:xfrm>
              <a:off x="5012482" y="3345021"/>
              <a:ext cx="3591359" cy="1113236"/>
              <a:chOff x="3461603" y="5712630"/>
              <a:chExt cx="3591359" cy="1113236"/>
            </a:xfrm>
          </p:grpSpPr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6563362" y="6336215"/>
                <a:ext cx="489600" cy="489651"/>
              </a:xfrm>
              <a:prstGeom prst="star5">
                <a:avLst/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lIns="82945" tIns="41473" rIns="82945" bIns="41473" anchor="ctr"/>
              <a:lstStyle/>
              <a:p>
                <a:endParaRPr lang="ru-RU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3461603" y="6663129"/>
                <a:ext cx="653760" cy="1440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82945" tIns="41473" rIns="82945" bIns="41473"/>
              <a:lstStyle/>
              <a:p>
                <a:endParaRPr lang="ru-RU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115363" y="6494631"/>
                <a:ext cx="653760" cy="139695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82945" tIns="41473" rIns="82945" bIns="41473"/>
              <a:lstStyle/>
              <a:p>
                <a:endParaRPr lang="ru-RU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V="1">
                <a:off x="4767682" y="6169157"/>
                <a:ext cx="653760" cy="335556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82945" tIns="41473" rIns="82945" bIns="41473"/>
              <a:lstStyle/>
              <a:p>
                <a:endParaRPr lang="ru-RU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V="1">
                <a:off x="5408095" y="5712630"/>
                <a:ext cx="489600" cy="46516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82945" tIns="41473" rIns="82945" bIns="41473"/>
              <a:lstStyle/>
              <a:p>
                <a:endParaRPr lang="ru-RU"/>
              </a:p>
            </p:txBody>
          </p:sp>
        </p:grpSp>
      </p:grpSp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0577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94401" y="56167"/>
            <a:ext cx="8228160" cy="6365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A</a:t>
            </a:r>
            <a:r>
              <a:rPr lang="ru-RU" sz="4000" b="1" dirty="0" err="1" smtClean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gile-маніфест</a:t>
            </a: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, </a:t>
            </a:r>
            <a:r>
              <a:rPr lang="ru-RU" sz="4000" b="1" dirty="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rPr>
              <a:t>принцип №3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84181" y="1141664"/>
            <a:ext cx="8618460" cy="897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5471" rIns="0" bIns="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smtClean="0">
                <a:solidFill>
                  <a:srgbClr val="0000CC"/>
                </a:solidFill>
                <a:latin typeface="Times New Roman" pitchFamily="18" charset="0"/>
                <a:ea typeface="DejaVu Sans" charset="0"/>
                <a:cs typeface="DejaVu Sans" charset="0"/>
              </a:rPr>
              <a:t>Ч</a:t>
            </a:r>
            <a:r>
              <a:rPr lang="ru-RU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аст</a:t>
            </a:r>
            <a:r>
              <a:rPr lang="uk-UA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постачання</a:t>
            </a:r>
            <a:endParaRPr lang="ru-RU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робочого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програмного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забезпечения</a:t>
            </a:r>
            <a:endParaRPr lang="ru-RU" sz="2800" b="1" dirty="0">
              <a:latin typeface="Times New Roman" pitchFamily="18" charset="0"/>
              <a:ea typeface="DejaVu Sans" charset="0"/>
              <a:cs typeface="Times New Roman" pitchFamily="18" charset="0"/>
            </a:endParaRPr>
          </a:p>
        </p:txBody>
      </p:sp>
      <p:pic>
        <p:nvPicPr>
          <p:cNvPr id="6" name="Picture 4" descr="http://www.myfilofax.ru/wp-content/uploads/2010/10/scrabble_elepha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50" y="3068959"/>
            <a:ext cx="6022502" cy="30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544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1460</Words>
  <Application>Microsoft Office PowerPoint</Application>
  <PresentationFormat>Экран (4:3)</PresentationFormat>
  <Paragraphs>256</Paragraphs>
  <Slides>34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3" baseType="lpstr">
      <vt:lpstr>Arial</vt:lpstr>
      <vt:lpstr>Calibri</vt:lpstr>
      <vt:lpstr>DejaVu Sans</vt:lpstr>
      <vt:lpstr>Gill Sans</vt:lpstr>
      <vt:lpstr>Lucida Grande</vt:lpstr>
      <vt:lpstr>Times New Roman</vt:lpstr>
      <vt:lpstr>Wingdings</vt:lpstr>
      <vt:lpstr>ヒラギノ角ゴ Pro W3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Книги по Scrum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tetyana</dc:creator>
  <cp:lastModifiedBy>student</cp:lastModifiedBy>
  <cp:revision>63</cp:revision>
  <dcterms:created xsi:type="dcterms:W3CDTF">2013-12-12T18:22:38Z</dcterms:created>
  <dcterms:modified xsi:type="dcterms:W3CDTF">2019-10-04T13:25:31Z</dcterms:modified>
</cp:coreProperties>
</file>