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22" r:id="rId2"/>
    <p:sldId id="292" r:id="rId3"/>
    <p:sldId id="258" r:id="rId4"/>
    <p:sldId id="294" r:id="rId5"/>
    <p:sldId id="295" r:id="rId6"/>
    <p:sldId id="259" r:id="rId7"/>
    <p:sldId id="260" r:id="rId8"/>
    <p:sldId id="305" r:id="rId9"/>
    <p:sldId id="261" r:id="rId10"/>
    <p:sldId id="306" r:id="rId11"/>
    <p:sldId id="321" r:id="rId12"/>
    <p:sldId id="262" r:id="rId13"/>
    <p:sldId id="307" r:id="rId14"/>
    <p:sldId id="263" r:id="rId15"/>
    <p:sldId id="264" r:id="rId16"/>
    <p:sldId id="299" r:id="rId17"/>
    <p:sldId id="296" r:id="rId18"/>
    <p:sldId id="297" r:id="rId19"/>
    <p:sldId id="298" r:id="rId20"/>
    <p:sldId id="325" r:id="rId21"/>
    <p:sldId id="326" r:id="rId22"/>
    <p:sldId id="300" r:id="rId23"/>
    <p:sldId id="320" r:id="rId24"/>
    <p:sldId id="301" r:id="rId25"/>
    <p:sldId id="308" r:id="rId26"/>
    <p:sldId id="265" r:id="rId27"/>
    <p:sldId id="304" r:id="rId28"/>
    <p:sldId id="302" r:id="rId29"/>
    <p:sldId id="303" r:id="rId30"/>
    <p:sldId id="266" r:id="rId31"/>
    <p:sldId id="309" r:id="rId32"/>
    <p:sldId id="267" r:id="rId33"/>
    <p:sldId id="268" r:id="rId34"/>
    <p:sldId id="269" r:id="rId35"/>
    <p:sldId id="270" r:id="rId36"/>
    <p:sldId id="271" r:id="rId37"/>
    <p:sldId id="311" r:id="rId38"/>
    <p:sldId id="310" r:id="rId39"/>
    <p:sldId id="323" r:id="rId40"/>
    <p:sldId id="272" r:id="rId41"/>
    <p:sldId id="273" r:id="rId42"/>
    <p:sldId id="274" r:id="rId43"/>
    <p:sldId id="275" r:id="rId44"/>
    <p:sldId id="277" r:id="rId45"/>
    <p:sldId id="314" r:id="rId46"/>
    <p:sldId id="315" r:id="rId47"/>
    <p:sldId id="316" r:id="rId48"/>
    <p:sldId id="317" r:id="rId49"/>
    <p:sldId id="278" r:id="rId50"/>
    <p:sldId id="318" r:id="rId51"/>
    <p:sldId id="279" r:id="rId52"/>
    <p:sldId id="319" r:id="rId53"/>
    <p:sldId id="280" r:id="rId54"/>
    <p:sldId id="281" r:id="rId55"/>
    <p:sldId id="282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324" r:id="rId6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9" autoAdjust="0"/>
    <p:restoredTop sz="94660"/>
  </p:normalViewPr>
  <p:slideViewPr>
    <p:cSldViewPr>
      <p:cViewPr varScale="1">
        <p:scale>
          <a:sx n="70" d="100"/>
          <a:sy n="70" d="100"/>
        </p:scale>
        <p:origin x="51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00AC6-9EC9-4591-B76B-B7E4F5503E1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AAA40-65ED-4EA3-B01F-6D6FF6D15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05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AA40-65ED-4EA3-B01F-6D6FF6D150C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40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5EB4-CF23-41D4-A92C-B0103031C832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899D-012B-4C28-803C-1F4A1B5A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56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5EB4-CF23-41D4-A92C-B0103031C832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899D-012B-4C28-803C-1F4A1B5A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6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5EB4-CF23-41D4-A92C-B0103031C832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899D-012B-4C28-803C-1F4A1B5A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3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7C7B9-5929-4F35-8289-8B594775FC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554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6" y="0"/>
            <a:ext cx="9144001" cy="6858000"/>
          </a:xfrm>
          <a:prstGeom prst="rect">
            <a:avLst/>
          </a:prstGeom>
          <a:noFill/>
        </p:spPr>
      </p:pic>
      <p:sp>
        <p:nvSpPr>
          <p:cNvPr id="3" name="Скругленный прямоугольник 2"/>
          <p:cNvSpPr/>
          <p:nvPr userDrawn="1"/>
        </p:nvSpPr>
        <p:spPr>
          <a:xfrm>
            <a:off x="123732" y="836712"/>
            <a:ext cx="8856984" cy="5858489"/>
          </a:xfrm>
          <a:prstGeom prst="roundRect">
            <a:avLst/>
          </a:prstGeom>
          <a:solidFill>
            <a:schemeClr val="bg1"/>
          </a:solidFill>
          <a:ln cmpd="thinThick">
            <a:solidFill>
              <a:srgbClr val="00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 cmpd="thinThick">
                <a:solidFill>
                  <a:schemeClr val="tx1"/>
                </a:solidFill>
              </a:ln>
            </a:endParaRPr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04447" y="6597352"/>
            <a:ext cx="519777" cy="26064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8F6E8CF2-7CF4-45AC-98D6-FE733AD56A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extBox 1"/>
          <p:cNvSpPr txBox="1"/>
          <p:nvPr userDrawn="1"/>
        </p:nvSpPr>
        <p:spPr>
          <a:xfrm>
            <a:off x="4139952" y="6670825"/>
            <a:ext cx="4248472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uk-UA" sz="1200" b="1" dirty="0" err="1" smtClean="0">
                <a:solidFill>
                  <a:schemeClr val="bg1"/>
                </a:solidFill>
              </a:rPr>
              <a:t>Ковалюк</a:t>
            </a:r>
            <a:r>
              <a:rPr lang="uk-UA" sz="1200" b="1" dirty="0" smtClean="0">
                <a:solidFill>
                  <a:schemeClr val="bg1"/>
                </a:solidFill>
              </a:rPr>
              <a:t> </a:t>
            </a:r>
            <a:r>
              <a:rPr lang="ru-RU" sz="1200" b="1" dirty="0" smtClean="0">
                <a:solidFill>
                  <a:schemeClr val="bg1"/>
                </a:solidFill>
              </a:rPr>
              <a:t>Т.В.</a:t>
            </a:r>
            <a:r>
              <a:rPr lang="en-US" sz="1200" b="1" dirty="0" smtClean="0">
                <a:solidFill>
                  <a:schemeClr val="bg1"/>
                </a:solidFill>
              </a:rPr>
              <a:t>,</a:t>
            </a:r>
            <a:r>
              <a:rPr lang="ru-RU" sz="1200" b="1" dirty="0" smtClean="0">
                <a:solidFill>
                  <a:schemeClr val="bg1"/>
                </a:solidFill>
              </a:rPr>
              <a:t> </a:t>
            </a:r>
            <a:r>
              <a:rPr lang="uk-UA" sz="1200" b="1" dirty="0" smtClean="0">
                <a:solidFill>
                  <a:schemeClr val="bg1"/>
                </a:solidFill>
              </a:rPr>
              <a:t>д</a:t>
            </a:r>
            <a:r>
              <a:rPr lang="ru-RU" sz="12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1200" b="1" dirty="0" smtClean="0">
                <a:solidFill>
                  <a:schemeClr val="bg1"/>
                </a:solidFill>
              </a:rPr>
              <a:t> кафедры АСОИУ НТУУ «КПИ»</a:t>
            </a:r>
          </a:p>
        </p:txBody>
      </p:sp>
    </p:spTree>
    <p:extLst>
      <p:ext uri="{BB962C8B-B14F-4D97-AF65-F5344CB8AC3E}">
        <p14:creationId xmlns:p14="http://schemas.microsoft.com/office/powerpoint/2010/main" val="28263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6" y="0"/>
            <a:ext cx="9144001" cy="685800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 userDrawn="1"/>
        </p:nvSpPr>
        <p:spPr>
          <a:xfrm>
            <a:off x="-19775" y="908720"/>
            <a:ext cx="9144000" cy="576064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4004546" y="6633119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0" dirty="0" smtClean="0">
                <a:solidFill>
                  <a:schemeClr val="bg1"/>
                </a:solidFill>
              </a:rPr>
              <a:t>Т.В.</a:t>
            </a:r>
            <a:r>
              <a:rPr lang="uk-UA" sz="1400" b="0" baseline="0" dirty="0" smtClean="0">
                <a:solidFill>
                  <a:schemeClr val="bg1"/>
                </a:solidFill>
              </a:rPr>
              <a:t> </a:t>
            </a:r>
            <a:r>
              <a:rPr lang="uk-UA" sz="1400" b="0" baseline="0" dirty="0" err="1" smtClean="0">
                <a:solidFill>
                  <a:schemeClr val="bg1"/>
                </a:solidFill>
              </a:rPr>
              <a:t>Ковалюк</a:t>
            </a:r>
            <a:r>
              <a:rPr lang="uk-UA" sz="1400" b="0" baseline="0" dirty="0" smtClean="0">
                <a:solidFill>
                  <a:schemeClr val="bg1"/>
                </a:solidFill>
              </a:rPr>
              <a:t> Управління програмними проектами</a:t>
            </a:r>
            <a:endParaRPr lang="ru-RU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66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7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46897" y="6507344"/>
            <a:ext cx="777327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3178F59-CF44-477D-AF85-0D45C1C1D1D3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 dirty="0">
              <a:solidFill>
                <a:prstClr val="white"/>
              </a:solidFill>
            </a:endParaRPr>
          </a:p>
        </p:txBody>
      </p:sp>
      <p:sp>
        <p:nvSpPr>
          <p:cNvPr id="2" name="Прямокутник 1"/>
          <p:cNvSpPr/>
          <p:nvPr userDrawn="1"/>
        </p:nvSpPr>
        <p:spPr>
          <a:xfrm>
            <a:off x="-19778" y="836712"/>
            <a:ext cx="9144001" cy="5760640"/>
          </a:xfrm>
          <a:prstGeom prst="rect">
            <a:avLst/>
          </a:prstGeom>
          <a:solidFill>
            <a:schemeClr val="bg1"/>
          </a:solidFill>
          <a:ln w="38100" cmpd="thinThick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915816" y="6581538"/>
            <a:ext cx="5431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Т.В. </a:t>
            </a:r>
            <a:r>
              <a:rPr lang="uk-UA" sz="120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Ковалюк</a:t>
            </a:r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Об’єктно-орієнтоване проектування</a:t>
            </a:r>
            <a:r>
              <a:rPr lang="en-US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та моделювання ПЗ</a:t>
            </a:r>
            <a:endParaRPr lang="ru-RU" sz="1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9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5EB4-CF23-41D4-A92C-B0103031C832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899D-012B-4C28-803C-1F4A1B5A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03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5EB4-CF23-41D4-A92C-B0103031C832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899D-012B-4C28-803C-1F4A1B5A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09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5EB4-CF23-41D4-A92C-B0103031C832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899D-012B-4C28-803C-1F4A1B5A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3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5EB4-CF23-41D4-A92C-B0103031C832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899D-012B-4C28-803C-1F4A1B5A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33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5EB4-CF23-41D4-A92C-B0103031C832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899D-012B-4C28-803C-1F4A1B5A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3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5EB4-CF23-41D4-A92C-B0103031C832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899D-012B-4C28-803C-1F4A1B5A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5EB4-CF23-41D4-A92C-B0103031C832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899D-012B-4C28-803C-1F4A1B5A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5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5EB4-CF23-41D4-A92C-B0103031C832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899D-012B-4C28-803C-1F4A1B5A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57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05EB4-CF23-41D4-A92C-B0103031C832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3899D-012B-4C28-803C-1F4A1B5A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50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9975"/>
            <a:ext cx="9144001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55776" y="5291031"/>
            <a:ext cx="64087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prstClr val="white"/>
                </a:solidFill>
              </a:rPr>
              <a:t>Лектор Ковалюк </a:t>
            </a:r>
            <a:r>
              <a:rPr lang="ru-RU" sz="2800" b="1" dirty="0" smtClean="0">
                <a:solidFill>
                  <a:prstClr val="white"/>
                </a:solidFill>
              </a:rPr>
              <a:t>Т.В.</a:t>
            </a:r>
            <a:r>
              <a:rPr lang="en-US" sz="2800" b="1" dirty="0">
                <a:solidFill>
                  <a:prstClr val="white"/>
                </a:solidFill>
              </a:rPr>
              <a:t>,</a:t>
            </a:r>
            <a:r>
              <a:rPr lang="ru-RU" sz="2800" b="1" dirty="0" smtClean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uk-UA" sz="2800" b="1" dirty="0" smtClean="0">
                <a:solidFill>
                  <a:prstClr val="white"/>
                </a:solidFill>
              </a:rPr>
              <a:t>д</a:t>
            </a:r>
            <a:r>
              <a:rPr lang="ru-RU" sz="2800" b="1" dirty="0" err="1" smtClean="0">
                <a:solidFill>
                  <a:prstClr val="white"/>
                </a:solidFill>
              </a:rPr>
              <a:t>оцент</a:t>
            </a:r>
            <a:r>
              <a:rPr lang="ru-RU" sz="2800" b="1" dirty="0" smtClean="0">
                <a:solidFill>
                  <a:prstClr val="white"/>
                </a:solidFill>
              </a:rPr>
              <a:t> </a:t>
            </a:r>
            <a:r>
              <a:rPr lang="ru-RU" sz="2800" b="1" dirty="0" err="1" smtClean="0">
                <a:solidFill>
                  <a:prstClr val="white"/>
                </a:solidFill>
              </a:rPr>
              <a:t>кафедри</a:t>
            </a:r>
            <a:r>
              <a:rPr lang="ru-RU" sz="2800" b="1" dirty="0" smtClean="0">
                <a:solidFill>
                  <a:prstClr val="white"/>
                </a:solidFill>
              </a:rPr>
              <a:t> </a:t>
            </a:r>
            <a:r>
              <a:rPr lang="ru-RU" sz="2800" b="1" dirty="0" err="1" smtClean="0">
                <a:solidFill>
                  <a:prstClr val="white"/>
                </a:solidFill>
              </a:rPr>
              <a:t>інформатики</a:t>
            </a:r>
            <a:r>
              <a:rPr lang="ru-RU" sz="2800" b="1" dirty="0" smtClean="0">
                <a:solidFill>
                  <a:prstClr val="white"/>
                </a:solidFill>
              </a:rPr>
              <a:t> НАУКМА</a:t>
            </a:r>
            <a:endParaRPr lang="ru-RU" sz="2800" b="1" dirty="0" smtClean="0">
              <a:solidFill>
                <a:prstClr val="white"/>
              </a:solidFill>
            </a:endParaRPr>
          </a:p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tkovalyuk@ukr.net</a:t>
            </a:r>
            <a:endParaRPr lang="ru-RU" sz="2800" b="1" dirty="0">
              <a:solidFill>
                <a:prstClr val="white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7518" y="548680"/>
            <a:ext cx="8208962" cy="3785652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tx1">
                <a:lumMod val="75000"/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Управління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Програмними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проектами</a:t>
            </a:r>
            <a:endParaRPr lang="ru-RU" sz="6000" b="1" dirty="0">
              <a:solidFill>
                <a:srgbClr val="FFFF00"/>
              </a:solidFill>
            </a:endParaRPr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prstClr val="white"/>
                </a:solidFill>
              </a:rPr>
              <a:pPr/>
              <a:t>1</a:t>
            </a:fld>
            <a:endParaRPr lang="uk-U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8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"/>
            <a:ext cx="9144000" cy="105273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b="1" dirty="0" err="1">
                <a:solidFill>
                  <a:srgbClr val="FFFF00"/>
                </a:solidFill>
              </a:rPr>
              <a:t>Переваги</a:t>
            </a:r>
            <a:r>
              <a:rPr lang="ru-RU" sz="3600" b="1" dirty="0">
                <a:solidFill>
                  <a:srgbClr val="FFFF00"/>
                </a:solidFill>
              </a:rPr>
              <a:t> та </a:t>
            </a:r>
            <a:r>
              <a:rPr lang="ru-RU" sz="3600" b="1" dirty="0" err="1">
                <a:solidFill>
                  <a:srgbClr val="FFFF00"/>
                </a:solidFill>
              </a:rPr>
              <a:t>недоліки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проектної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структури</a:t>
            </a:r>
            <a:endParaRPr lang="ru-RU" sz="3600" b="1" dirty="0">
              <a:solidFill>
                <a:srgbClr val="FFFF0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632772"/>
              </p:ext>
            </p:extLst>
          </p:nvPr>
        </p:nvGraphicFramePr>
        <p:xfrm>
          <a:off x="35496" y="980728"/>
          <a:ext cx="8856984" cy="5053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6316"/>
                <a:gridCol w="5010668"/>
              </a:tblGrid>
              <a:tr h="1122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Переваги </a:t>
                      </a:r>
                      <a:endParaRPr lang="uk-UA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3230" marR="23230" marT="11615" marB="1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Недоліки</a:t>
                      </a:r>
                      <a:endParaRPr lang="uk-UA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3230" marR="23230" marT="11615" marB="1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662">
                <a:tc>
                  <a:txBody>
                    <a:bodyPr/>
                    <a:lstStyle/>
                    <a:p>
                      <a:pPr marL="347345" indent="-347345"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uk-UA" sz="18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Проект має цілісну горизонтальну цільову спрямованість, що забезпечується широкими повноваженнями керівника проекту (РП) </a:t>
                      </a:r>
                      <a:endParaRPr lang="uk-UA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3230" marR="23230" marT="11615" marB="1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345" indent="-347345"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uk-UA" sz="18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Виникає дублювання функціональних областей і зниження ефективності використання ресурсів</a:t>
                      </a:r>
                      <a:endParaRPr lang="uk-UA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3230" marR="23230" marT="11615" marB="1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35614">
                <a:tc>
                  <a:txBody>
                    <a:bodyPr/>
                    <a:lstStyle/>
                    <a:p>
                      <a:pPr marL="347345" indent="-347345"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uk-UA" sz="18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Реалізується пряме підпорядкування співробітника РП і таким чином досягається однозначність спрямованості зусиль цих співробітників </a:t>
                      </a:r>
                      <a:endParaRPr lang="uk-UA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3230" marR="23230" marT="11615" marB="1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uk-UA" sz="18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РП і таким чином досягається однозначність спрямованості зусиль цих співробітників</a:t>
                      </a:r>
                      <a:r>
                        <a:rPr lang="en-US" sz="1800" kern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vvv</a:t>
                      </a:r>
                      <a:endParaRPr lang="uk-UA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3230" marR="23230" marT="11615" marB="1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22">
                <a:tc>
                  <a:txBody>
                    <a:bodyPr/>
                    <a:lstStyle/>
                    <a:p>
                      <a:pPr marL="347345" indent="-347345"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800" kern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Коротшають</a:t>
                      </a:r>
                      <a:r>
                        <a:rPr lang="ru-RU" sz="18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800" kern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комунікаційні</a:t>
                      </a:r>
                      <a:r>
                        <a:rPr lang="ru-RU" sz="18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800" kern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зв'язки</a:t>
                      </a:r>
                      <a:r>
                        <a:rPr lang="ru-RU" sz="18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uk-UA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3230" marR="23230" marT="11615" marB="1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345" indent="-347345"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800" kern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Знижується</a:t>
                      </a:r>
                      <a:r>
                        <a:rPr lang="ru-RU" sz="18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800" kern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технологічність</a:t>
                      </a:r>
                      <a:r>
                        <a:rPr lang="ru-RU" sz="18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в </a:t>
                      </a:r>
                      <a:r>
                        <a:rPr lang="ru-RU" sz="1800" kern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функціональних</a:t>
                      </a:r>
                      <a:r>
                        <a:rPr lang="ru-RU" sz="18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областях</a:t>
                      </a:r>
                      <a:endParaRPr lang="uk-UA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3230" marR="23230" marT="11615" marB="1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180854">
                <a:tc>
                  <a:txBody>
                    <a:bodyPr/>
                    <a:lstStyle/>
                    <a:p>
                      <a:pPr marL="347345" indent="-347345"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uk-UA" sz="18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Проектна структура має постійний принцип функціонування, і якщо один проект завершується, його ресурси плавно перетікають в </a:t>
                      </a:r>
                      <a:r>
                        <a:rPr lang="uk-UA" sz="18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інші</a:t>
                      </a:r>
                      <a:endParaRPr lang="uk-UA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3230" marR="23230" marT="11615" marB="1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uk-UA" sz="18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Виникає непослідовність в реалізації </a:t>
                      </a:r>
                      <a:r>
                        <a:rPr lang="uk-UA" sz="1800" kern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орг.процедур</a:t>
                      </a:r>
                      <a:r>
                        <a:rPr lang="uk-UA" sz="18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і загальних принципів функціонування</a:t>
                      </a:r>
                      <a:endParaRPr lang="uk-UA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3230" marR="23230" marT="11615" marB="1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56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"/>
            <a:ext cx="9144000" cy="105273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b="1" dirty="0" err="1">
                <a:solidFill>
                  <a:srgbClr val="FFFF00"/>
                </a:solidFill>
              </a:rPr>
              <a:t>Переваги</a:t>
            </a:r>
            <a:r>
              <a:rPr lang="ru-RU" sz="3600" b="1" dirty="0">
                <a:solidFill>
                  <a:srgbClr val="FFFF00"/>
                </a:solidFill>
              </a:rPr>
              <a:t> та </a:t>
            </a:r>
            <a:r>
              <a:rPr lang="ru-RU" sz="3600" b="1" dirty="0" err="1">
                <a:solidFill>
                  <a:srgbClr val="FFFF00"/>
                </a:solidFill>
              </a:rPr>
              <a:t>недоліки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проектної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структури</a:t>
            </a:r>
            <a:endParaRPr lang="ru-RU" sz="3600" b="1" dirty="0">
              <a:solidFill>
                <a:srgbClr val="FFFF0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44480"/>
              </p:ext>
            </p:extLst>
          </p:nvPr>
        </p:nvGraphicFramePr>
        <p:xfrm>
          <a:off x="35496" y="980728"/>
          <a:ext cx="8856984" cy="1989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6316"/>
                <a:gridCol w="5010668"/>
              </a:tblGrid>
              <a:tr h="1122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Переваги </a:t>
                      </a:r>
                      <a:endParaRPr lang="uk-UA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3230" marR="23230" marT="11615" marB="1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Недоліки</a:t>
                      </a:r>
                      <a:endParaRPr lang="uk-UA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3230" marR="23230" marT="11615" marB="1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470">
                <a:tc>
                  <a:txBody>
                    <a:bodyPr/>
                    <a:lstStyle/>
                    <a:p>
                      <a:pPr marL="347345" indent="-347345"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uk-UA" sz="18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Існує єдність вироблення рішень і віддачі команд </a:t>
                      </a:r>
                      <a:endParaRPr lang="uk-UA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3230" marR="23230" marT="11615" marB="1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345" indent="-347345"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uk-UA" sz="18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У членів команди виникає стурбованість професійним життям після проекту</a:t>
                      </a:r>
                      <a:endParaRPr lang="uk-UA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3230" marR="23230" marT="11615" marB="1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824662">
                <a:tc>
                  <a:txBody>
                    <a:bodyPr/>
                    <a:lstStyle/>
                    <a:p>
                      <a:pPr marL="347345" indent="-347345"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800" kern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Досягаються</a:t>
                      </a:r>
                      <a:r>
                        <a:rPr lang="ru-RU" sz="18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простота і </a:t>
                      </a:r>
                      <a:r>
                        <a:rPr lang="ru-RU" sz="1800" kern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гнучкість</a:t>
                      </a:r>
                      <a:r>
                        <a:rPr lang="ru-RU" sz="18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у </a:t>
                      </a:r>
                      <a:r>
                        <a:rPr lang="ru-RU" sz="1800" kern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виконанні</a:t>
                      </a:r>
                      <a:r>
                        <a:rPr lang="ru-RU" sz="18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УП </a:t>
                      </a:r>
                      <a:endParaRPr lang="uk-UA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3230" marR="23230" marT="11615" marB="1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uk-UA" sz="18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У разі </a:t>
                      </a:r>
                      <a:r>
                        <a:rPr lang="uk-UA" sz="18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одночасного виконання кількох проектів виникає надлишкова і дуже часто негативна конкуренція між проектами і їх командами </a:t>
                      </a:r>
                      <a:r>
                        <a:rPr lang="uk-UA" sz="1800" kern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командами</a:t>
                      </a:r>
                      <a:endParaRPr lang="uk-UA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3230" marR="23230" marT="11615" marB="1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7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580558" cy="1143000"/>
          </a:xfrm>
        </p:spPr>
        <p:txBody>
          <a:bodyPr>
            <a:noAutofit/>
          </a:bodyPr>
          <a:lstStyle/>
          <a:p>
            <a:r>
              <a:rPr lang="uk-UA" sz="3600" b="1" dirty="0" smtClean="0">
                <a:solidFill>
                  <a:srgbClr val="FFFF00"/>
                </a:solidFill>
              </a:rPr>
              <a:t>М</a:t>
            </a:r>
            <a:r>
              <a:rPr lang="en-US" sz="3600" b="1" dirty="0" err="1" smtClean="0">
                <a:solidFill>
                  <a:srgbClr val="FFFF00"/>
                </a:solidFill>
              </a:rPr>
              <a:t>атрична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структура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  <p:grpSp>
        <p:nvGrpSpPr>
          <p:cNvPr id="152579" name="Group 2"/>
          <p:cNvGrpSpPr>
            <a:grpSpLocks noChangeAspect="1"/>
          </p:cNvGrpSpPr>
          <p:nvPr/>
        </p:nvGrpSpPr>
        <p:grpSpPr bwMode="auto">
          <a:xfrm>
            <a:off x="405726" y="1056262"/>
            <a:ext cx="8120063" cy="5257800"/>
            <a:chOff x="1701" y="6594"/>
            <a:chExt cx="9540" cy="5640"/>
          </a:xfrm>
        </p:grpSpPr>
        <p:sp>
          <p:nvSpPr>
            <p:cNvPr id="152580" name="AutoShape 3"/>
            <p:cNvSpPr>
              <a:spLocks noChangeAspect="1" noChangeArrowheads="1"/>
            </p:cNvSpPr>
            <p:nvPr/>
          </p:nvSpPr>
          <p:spPr bwMode="auto">
            <a:xfrm>
              <a:off x="1701" y="6594"/>
              <a:ext cx="9540" cy="5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581" name="Text Box 4"/>
            <p:cNvSpPr txBox="1">
              <a:spLocks noChangeArrowheads="1"/>
            </p:cNvSpPr>
            <p:nvPr/>
          </p:nvSpPr>
          <p:spPr bwMode="auto">
            <a:xfrm>
              <a:off x="5265" y="7153"/>
              <a:ext cx="27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Керівник</a:t>
              </a:r>
              <a:r>
                <a:rPr lang="ru-RU" sz="1400" dirty="0">
                  <a:latin typeface="Arial" pitchFamily="34" charset="0"/>
                </a:rPr>
                <a:t> </a:t>
              </a:r>
              <a:r>
                <a:rPr lang="ru-RU" sz="1400" dirty="0" err="1">
                  <a:latin typeface="Arial" pitchFamily="34" charset="0"/>
                </a:rPr>
                <a:t>компанії</a:t>
              </a:r>
              <a:endParaRPr lang="ru-RU" sz="1400" dirty="0">
                <a:latin typeface="Arial" pitchFamily="34" charset="0"/>
              </a:endParaRPr>
            </a:p>
          </p:txBody>
        </p:sp>
        <p:sp>
          <p:nvSpPr>
            <p:cNvPr id="152582" name="Text Box 5"/>
            <p:cNvSpPr txBox="1">
              <a:spLocks noChangeArrowheads="1"/>
            </p:cNvSpPr>
            <p:nvPr/>
          </p:nvSpPr>
          <p:spPr bwMode="auto">
            <a:xfrm>
              <a:off x="2001" y="7914"/>
              <a:ext cx="180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Керівник</a:t>
              </a:r>
              <a:r>
                <a:rPr lang="ru-RU" sz="1400" dirty="0">
                  <a:latin typeface="Arial" pitchFamily="34" charset="0"/>
                </a:rPr>
                <a:t> </a:t>
              </a:r>
              <a:r>
                <a:rPr lang="ru-RU" sz="1400" dirty="0" err="1">
                  <a:latin typeface="Arial" pitchFamily="34" charset="0"/>
                </a:rPr>
                <a:t>відділу</a:t>
              </a:r>
              <a:r>
                <a:rPr lang="ru-RU" sz="1400" dirty="0">
                  <a:latin typeface="Arial" pitchFamily="34" charset="0"/>
                </a:rPr>
                <a:t> </a:t>
              </a:r>
              <a:r>
                <a:rPr lang="ru-RU" sz="1400" dirty="0" err="1">
                  <a:latin typeface="Arial" pitchFamily="34" charset="0"/>
                </a:rPr>
                <a:t>менеджерів</a:t>
              </a:r>
              <a:r>
                <a:rPr lang="ru-RU" sz="1400" dirty="0">
                  <a:latin typeface="Arial" pitchFamily="34" charset="0"/>
                </a:rPr>
                <a:t> </a:t>
              </a:r>
              <a:r>
                <a:rPr lang="ru-RU" sz="1400" dirty="0" err="1">
                  <a:latin typeface="Arial" pitchFamily="34" charset="0"/>
                </a:rPr>
                <a:t>проектів</a:t>
              </a:r>
              <a:endParaRPr lang="ru-RU" sz="1400" dirty="0"/>
            </a:p>
          </p:txBody>
        </p:sp>
        <p:sp>
          <p:nvSpPr>
            <p:cNvPr id="152583" name="Text Box 6"/>
            <p:cNvSpPr txBox="1">
              <a:spLocks noChangeArrowheads="1"/>
            </p:cNvSpPr>
            <p:nvPr/>
          </p:nvSpPr>
          <p:spPr bwMode="auto">
            <a:xfrm>
              <a:off x="4341" y="7914"/>
              <a:ext cx="180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Керівник</a:t>
              </a:r>
              <a:r>
                <a:rPr lang="ru-RU" sz="1400" dirty="0">
                  <a:latin typeface="Arial" pitchFamily="34" charset="0"/>
                </a:rPr>
                <a:t> </a:t>
              </a:r>
              <a:r>
                <a:rPr lang="ru-RU" sz="1400" dirty="0" err="1">
                  <a:latin typeface="Arial" pitchFamily="34" charset="0"/>
                </a:rPr>
                <a:t>підрозділу</a:t>
              </a:r>
              <a:r>
                <a:rPr lang="ru-RU" sz="1400" dirty="0">
                  <a:latin typeface="Arial" pitchFamily="34" charset="0"/>
                </a:rPr>
                <a:t> (</a:t>
              </a:r>
              <a:r>
                <a:rPr lang="ru-RU" sz="1400" dirty="0" err="1">
                  <a:latin typeface="Arial" pitchFamily="34" charset="0"/>
                </a:rPr>
                <a:t>виробництво</a:t>
              </a:r>
              <a:r>
                <a:rPr lang="ru-RU" sz="1400" dirty="0">
                  <a:latin typeface="Arial" pitchFamily="34" charset="0"/>
                </a:rPr>
                <a:t>)</a:t>
              </a:r>
              <a:endParaRPr lang="ru-RU" sz="1400" dirty="0"/>
            </a:p>
          </p:txBody>
        </p:sp>
        <p:sp>
          <p:nvSpPr>
            <p:cNvPr id="152584" name="Text Box 7"/>
            <p:cNvSpPr txBox="1">
              <a:spLocks noChangeArrowheads="1"/>
            </p:cNvSpPr>
            <p:nvPr/>
          </p:nvSpPr>
          <p:spPr bwMode="auto">
            <a:xfrm>
              <a:off x="6681" y="7914"/>
              <a:ext cx="180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Керівник</a:t>
              </a:r>
              <a:r>
                <a:rPr lang="ru-RU" sz="1400" dirty="0">
                  <a:latin typeface="Arial" pitchFamily="34" charset="0"/>
                </a:rPr>
                <a:t> </a:t>
              </a:r>
              <a:r>
                <a:rPr lang="ru-RU" sz="1400" dirty="0" err="1">
                  <a:latin typeface="Arial" pitchFamily="34" charset="0"/>
                </a:rPr>
                <a:t>підрозділу</a:t>
              </a:r>
              <a:r>
                <a:rPr lang="ru-RU" sz="1400" dirty="0">
                  <a:latin typeface="Arial" pitchFamily="34" charset="0"/>
                </a:rPr>
                <a:t> (</a:t>
              </a:r>
              <a:r>
                <a:rPr lang="ru-RU" sz="1400" dirty="0" err="1">
                  <a:latin typeface="Arial" pitchFamily="34" charset="0"/>
                </a:rPr>
                <a:t>закупівлі</a:t>
              </a:r>
              <a:r>
                <a:rPr lang="ru-RU" sz="1400" dirty="0">
                  <a:latin typeface="Arial" pitchFamily="34" charset="0"/>
                </a:rPr>
                <a:t>)</a:t>
              </a:r>
              <a:endParaRPr lang="ru-RU" sz="1400" dirty="0"/>
            </a:p>
          </p:txBody>
        </p:sp>
        <p:sp>
          <p:nvSpPr>
            <p:cNvPr id="152585" name="Text Box 8"/>
            <p:cNvSpPr txBox="1">
              <a:spLocks noChangeArrowheads="1"/>
            </p:cNvSpPr>
            <p:nvPr/>
          </p:nvSpPr>
          <p:spPr bwMode="auto">
            <a:xfrm>
              <a:off x="9021" y="7914"/>
              <a:ext cx="180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Керівник</a:t>
              </a:r>
              <a:r>
                <a:rPr lang="ru-RU" sz="1400" dirty="0">
                  <a:latin typeface="Arial" pitchFamily="34" charset="0"/>
                </a:rPr>
                <a:t> </a:t>
              </a:r>
              <a:r>
                <a:rPr lang="ru-RU" sz="1400" dirty="0" err="1">
                  <a:latin typeface="Arial" pitchFamily="34" charset="0"/>
                </a:rPr>
                <a:t>підрозділу</a:t>
              </a:r>
              <a:r>
                <a:rPr lang="ru-RU" sz="1400" dirty="0">
                  <a:latin typeface="Arial" pitchFamily="34" charset="0"/>
                </a:rPr>
                <a:t> (продажу)</a:t>
              </a:r>
              <a:endParaRPr lang="ru-RU" sz="1400" dirty="0"/>
            </a:p>
          </p:txBody>
        </p:sp>
        <p:sp>
          <p:nvSpPr>
            <p:cNvPr id="152586" name="Line 10"/>
            <p:cNvSpPr>
              <a:spLocks noChangeShapeType="1"/>
            </p:cNvSpPr>
            <p:nvPr/>
          </p:nvSpPr>
          <p:spPr bwMode="auto">
            <a:xfrm>
              <a:off x="2181" y="8814"/>
              <a:ext cx="1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587" name="Text Box 11"/>
            <p:cNvSpPr txBox="1">
              <a:spLocks noChangeArrowheads="1"/>
            </p:cNvSpPr>
            <p:nvPr/>
          </p:nvSpPr>
          <p:spPr bwMode="auto">
            <a:xfrm>
              <a:off x="2361" y="8994"/>
              <a:ext cx="204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>
                  <a:latin typeface="Arial" pitchFamily="34" charset="0"/>
                </a:rPr>
                <a:t>Менеджер </a:t>
              </a:r>
              <a:r>
                <a:rPr lang="ru-RU" sz="1400" dirty="0" smtClean="0">
                  <a:latin typeface="Arial" pitchFamily="34" charset="0"/>
                </a:rPr>
                <a:t>проекту </a:t>
              </a:r>
              <a:r>
                <a:rPr lang="ru-RU" sz="1400" dirty="0">
                  <a:latin typeface="Arial" pitchFamily="34" charset="0"/>
                </a:rPr>
                <a:t>1</a:t>
              </a:r>
              <a:endParaRPr lang="ru-RU" sz="1400" dirty="0"/>
            </a:p>
          </p:txBody>
        </p:sp>
        <p:sp>
          <p:nvSpPr>
            <p:cNvPr id="152588" name="Text Box 12"/>
            <p:cNvSpPr txBox="1">
              <a:spLocks noChangeArrowheads="1"/>
            </p:cNvSpPr>
            <p:nvPr/>
          </p:nvSpPr>
          <p:spPr bwMode="auto">
            <a:xfrm>
              <a:off x="2421" y="9534"/>
              <a:ext cx="2040" cy="36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>
                  <a:latin typeface="Arial" pitchFamily="34" charset="0"/>
                </a:rPr>
                <a:t>Менеджер </a:t>
              </a:r>
              <a:r>
                <a:rPr lang="ru-RU" sz="1400" dirty="0" smtClean="0">
                  <a:latin typeface="Arial" pitchFamily="34" charset="0"/>
                </a:rPr>
                <a:t>проекту </a:t>
              </a:r>
              <a:r>
                <a:rPr lang="ru-RU" sz="1400" dirty="0">
                  <a:latin typeface="Arial" pitchFamily="34" charset="0"/>
                </a:rPr>
                <a:t>2</a:t>
              </a:r>
              <a:endParaRPr lang="ru-RU" sz="1400" dirty="0"/>
            </a:p>
          </p:txBody>
        </p:sp>
        <p:sp>
          <p:nvSpPr>
            <p:cNvPr id="152589" name="Text Box 13"/>
            <p:cNvSpPr txBox="1">
              <a:spLocks noChangeArrowheads="1"/>
            </p:cNvSpPr>
            <p:nvPr/>
          </p:nvSpPr>
          <p:spPr bwMode="auto">
            <a:xfrm>
              <a:off x="2361" y="10074"/>
              <a:ext cx="20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>
                  <a:latin typeface="Arial" pitchFamily="34" charset="0"/>
                </a:rPr>
                <a:t>Менеджер </a:t>
              </a:r>
              <a:r>
                <a:rPr lang="ru-RU" sz="1400" dirty="0" smtClean="0">
                  <a:latin typeface="Arial" pitchFamily="34" charset="0"/>
                </a:rPr>
                <a:t>проекту </a:t>
              </a:r>
              <a:r>
                <a:rPr lang="ru-RU" sz="1400" dirty="0">
                  <a:latin typeface="Arial" pitchFamily="34" charset="0"/>
                </a:rPr>
                <a:t>3</a:t>
              </a:r>
              <a:endParaRPr lang="ru-RU" sz="1400" dirty="0"/>
            </a:p>
          </p:txBody>
        </p:sp>
        <p:sp>
          <p:nvSpPr>
            <p:cNvPr id="152590" name="Line 14"/>
            <p:cNvSpPr>
              <a:spLocks noChangeShapeType="1"/>
            </p:cNvSpPr>
            <p:nvPr/>
          </p:nvSpPr>
          <p:spPr bwMode="auto">
            <a:xfrm>
              <a:off x="2181" y="9174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591" name="Line 15"/>
            <p:cNvSpPr>
              <a:spLocks noChangeShapeType="1"/>
            </p:cNvSpPr>
            <p:nvPr/>
          </p:nvSpPr>
          <p:spPr bwMode="auto">
            <a:xfrm>
              <a:off x="2181" y="9714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592" name="Line 16"/>
            <p:cNvSpPr>
              <a:spLocks noChangeShapeType="1"/>
            </p:cNvSpPr>
            <p:nvPr/>
          </p:nvSpPr>
          <p:spPr bwMode="auto">
            <a:xfrm>
              <a:off x="2181" y="10254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593" name="Line 17"/>
            <p:cNvSpPr>
              <a:spLocks noChangeShapeType="1"/>
            </p:cNvSpPr>
            <p:nvPr/>
          </p:nvSpPr>
          <p:spPr bwMode="auto">
            <a:xfrm>
              <a:off x="4521" y="8814"/>
              <a:ext cx="1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594" name="Text Box 18"/>
            <p:cNvSpPr txBox="1">
              <a:spLocks noChangeArrowheads="1"/>
            </p:cNvSpPr>
            <p:nvPr/>
          </p:nvSpPr>
          <p:spPr bwMode="auto">
            <a:xfrm>
              <a:off x="4701" y="8994"/>
              <a:ext cx="16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співробітник</a:t>
              </a:r>
              <a:r>
                <a:rPr lang="ru-RU" sz="1400" dirty="0">
                  <a:latin typeface="Arial" pitchFamily="34" charset="0"/>
                </a:rPr>
                <a:t> 1</a:t>
              </a:r>
              <a:endParaRPr lang="ru-RU" sz="1400" dirty="0"/>
            </a:p>
          </p:txBody>
        </p:sp>
        <p:sp>
          <p:nvSpPr>
            <p:cNvPr id="152595" name="Text Box 19"/>
            <p:cNvSpPr txBox="1">
              <a:spLocks noChangeArrowheads="1"/>
            </p:cNvSpPr>
            <p:nvPr/>
          </p:nvSpPr>
          <p:spPr bwMode="auto">
            <a:xfrm>
              <a:off x="4701" y="9534"/>
              <a:ext cx="1620" cy="36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співробітник</a:t>
              </a:r>
              <a:r>
                <a:rPr lang="ru-RU" sz="1400" dirty="0">
                  <a:latin typeface="Arial" pitchFamily="34" charset="0"/>
                </a:rPr>
                <a:t> 2</a:t>
              </a:r>
              <a:endParaRPr lang="ru-RU" sz="1400" dirty="0"/>
            </a:p>
          </p:txBody>
        </p:sp>
        <p:sp>
          <p:nvSpPr>
            <p:cNvPr id="152596" name="Text Box 20"/>
            <p:cNvSpPr txBox="1">
              <a:spLocks noChangeArrowheads="1"/>
            </p:cNvSpPr>
            <p:nvPr/>
          </p:nvSpPr>
          <p:spPr bwMode="auto">
            <a:xfrm>
              <a:off x="4701" y="10074"/>
              <a:ext cx="16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співробітник</a:t>
              </a:r>
              <a:r>
                <a:rPr lang="ru-RU" sz="1400" dirty="0">
                  <a:latin typeface="Arial" pitchFamily="34" charset="0"/>
                </a:rPr>
                <a:t> 3</a:t>
              </a:r>
              <a:endParaRPr lang="ru-RU" sz="1400" dirty="0"/>
            </a:p>
          </p:txBody>
        </p:sp>
        <p:sp>
          <p:nvSpPr>
            <p:cNvPr id="152597" name="Line 21"/>
            <p:cNvSpPr>
              <a:spLocks noChangeShapeType="1"/>
            </p:cNvSpPr>
            <p:nvPr/>
          </p:nvSpPr>
          <p:spPr bwMode="auto">
            <a:xfrm>
              <a:off x="4521" y="9174"/>
              <a:ext cx="1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598" name="Line 22"/>
            <p:cNvSpPr>
              <a:spLocks noChangeShapeType="1"/>
            </p:cNvSpPr>
            <p:nvPr/>
          </p:nvSpPr>
          <p:spPr bwMode="auto">
            <a:xfrm>
              <a:off x="4521" y="9714"/>
              <a:ext cx="1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599" name="Line 23"/>
            <p:cNvSpPr>
              <a:spLocks noChangeShapeType="1"/>
            </p:cNvSpPr>
            <p:nvPr/>
          </p:nvSpPr>
          <p:spPr bwMode="auto">
            <a:xfrm>
              <a:off x="4521" y="10254"/>
              <a:ext cx="1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600" name="Line 24"/>
            <p:cNvSpPr>
              <a:spLocks noChangeShapeType="1"/>
            </p:cNvSpPr>
            <p:nvPr/>
          </p:nvSpPr>
          <p:spPr bwMode="auto">
            <a:xfrm>
              <a:off x="6861" y="8814"/>
              <a:ext cx="1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601" name="Text Box 25"/>
            <p:cNvSpPr txBox="1">
              <a:spLocks noChangeArrowheads="1"/>
            </p:cNvSpPr>
            <p:nvPr/>
          </p:nvSpPr>
          <p:spPr bwMode="auto">
            <a:xfrm>
              <a:off x="7041" y="8994"/>
              <a:ext cx="162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співробітник</a:t>
              </a:r>
              <a:r>
                <a:rPr lang="ru-RU" sz="1400" dirty="0">
                  <a:latin typeface="Arial" pitchFamily="34" charset="0"/>
                </a:rPr>
                <a:t> 1</a:t>
              </a:r>
              <a:endParaRPr lang="ru-RU" sz="1400" dirty="0"/>
            </a:p>
          </p:txBody>
        </p:sp>
        <p:sp>
          <p:nvSpPr>
            <p:cNvPr id="152602" name="Text Box 26"/>
            <p:cNvSpPr txBox="1">
              <a:spLocks noChangeArrowheads="1"/>
            </p:cNvSpPr>
            <p:nvPr/>
          </p:nvSpPr>
          <p:spPr bwMode="auto">
            <a:xfrm>
              <a:off x="7041" y="9534"/>
              <a:ext cx="1620" cy="36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співробітник</a:t>
              </a:r>
              <a:r>
                <a:rPr lang="ru-RU" sz="1400" dirty="0">
                  <a:latin typeface="Arial" pitchFamily="34" charset="0"/>
                </a:rPr>
                <a:t> 2</a:t>
              </a:r>
              <a:endParaRPr lang="ru-RU" sz="1400" dirty="0"/>
            </a:p>
          </p:txBody>
        </p:sp>
        <p:sp>
          <p:nvSpPr>
            <p:cNvPr id="152603" name="Text Box 27"/>
            <p:cNvSpPr txBox="1">
              <a:spLocks noChangeArrowheads="1"/>
            </p:cNvSpPr>
            <p:nvPr/>
          </p:nvSpPr>
          <p:spPr bwMode="auto">
            <a:xfrm>
              <a:off x="7041" y="10074"/>
              <a:ext cx="162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співробітник</a:t>
              </a:r>
              <a:r>
                <a:rPr lang="ru-RU" sz="1400" dirty="0">
                  <a:latin typeface="Arial" pitchFamily="34" charset="0"/>
                </a:rPr>
                <a:t> 3</a:t>
              </a:r>
              <a:endParaRPr lang="ru-RU" sz="1400" dirty="0"/>
            </a:p>
          </p:txBody>
        </p:sp>
        <p:sp>
          <p:nvSpPr>
            <p:cNvPr id="152604" name="Line 28"/>
            <p:cNvSpPr>
              <a:spLocks noChangeShapeType="1"/>
            </p:cNvSpPr>
            <p:nvPr/>
          </p:nvSpPr>
          <p:spPr bwMode="auto">
            <a:xfrm>
              <a:off x="6861" y="9174"/>
              <a:ext cx="1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605" name="Line 29"/>
            <p:cNvSpPr>
              <a:spLocks noChangeShapeType="1"/>
            </p:cNvSpPr>
            <p:nvPr/>
          </p:nvSpPr>
          <p:spPr bwMode="auto">
            <a:xfrm>
              <a:off x="6861" y="9714"/>
              <a:ext cx="1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606" name="Line 30"/>
            <p:cNvSpPr>
              <a:spLocks noChangeShapeType="1"/>
            </p:cNvSpPr>
            <p:nvPr/>
          </p:nvSpPr>
          <p:spPr bwMode="auto">
            <a:xfrm>
              <a:off x="6861" y="10254"/>
              <a:ext cx="1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607" name="Line 31"/>
            <p:cNvSpPr>
              <a:spLocks noChangeShapeType="1"/>
            </p:cNvSpPr>
            <p:nvPr/>
          </p:nvSpPr>
          <p:spPr bwMode="auto">
            <a:xfrm>
              <a:off x="9201" y="8814"/>
              <a:ext cx="1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608" name="Text Box 32"/>
            <p:cNvSpPr txBox="1">
              <a:spLocks noChangeArrowheads="1"/>
            </p:cNvSpPr>
            <p:nvPr/>
          </p:nvSpPr>
          <p:spPr bwMode="auto">
            <a:xfrm>
              <a:off x="9381" y="8994"/>
              <a:ext cx="16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співробітник</a:t>
              </a:r>
              <a:r>
                <a:rPr lang="ru-RU" sz="1400" dirty="0">
                  <a:latin typeface="Arial" pitchFamily="34" charset="0"/>
                </a:rPr>
                <a:t> 1</a:t>
              </a:r>
              <a:endParaRPr lang="ru-RU" sz="1400" dirty="0"/>
            </a:p>
          </p:txBody>
        </p:sp>
        <p:sp>
          <p:nvSpPr>
            <p:cNvPr id="152609" name="Text Box 33"/>
            <p:cNvSpPr txBox="1">
              <a:spLocks noChangeArrowheads="1"/>
            </p:cNvSpPr>
            <p:nvPr/>
          </p:nvSpPr>
          <p:spPr bwMode="auto">
            <a:xfrm>
              <a:off x="9381" y="9534"/>
              <a:ext cx="1620" cy="36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smtClean="0">
                  <a:latin typeface="Arial" pitchFamily="34" charset="0"/>
                </a:rPr>
                <a:t>м2</a:t>
              </a:r>
              <a:endParaRPr lang="ru-RU" sz="1400" dirty="0"/>
            </a:p>
          </p:txBody>
        </p:sp>
        <p:sp>
          <p:nvSpPr>
            <p:cNvPr id="152610" name="Text Box 34"/>
            <p:cNvSpPr txBox="1">
              <a:spLocks noChangeArrowheads="1"/>
            </p:cNvSpPr>
            <p:nvPr/>
          </p:nvSpPr>
          <p:spPr bwMode="auto">
            <a:xfrm>
              <a:off x="9381" y="10074"/>
              <a:ext cx="16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smtClean="0">
                  <a:latin typeface="Arial" pitchFamily="34" charset="0"/>
                </a:rPr>
                <a:t>м3</a:t>
              </a:r>
              <a:endParaRPr lang="ru-RU" sz="1400" dirty="0"/>
            </a:p>
          </p:txBody>
        </p:sp>
        <p:sp>
          <p:nvSpPr>
            <p:cNvPr id="152611" name="Line 35"/>
            <p:cNvSpPr>
              <a:spLocks noChangeShapeType="1"/>
            </p:cNvSpPr>
            <p:nvPr/>
          </p:nvSpPr>
          <p:spPr bwMode="auto">
            <a:xfrm>
              <a:off x="9201" y="9174"/>
              <a:ext cx="1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612" name="Line 36"/>
            <p:cNvSpPr>
              <a:spLocks noChangeShapeType="1"/>
            </p:cNvSpPr>
            <p:nvPr/>
          </p:nvSpPr>
          <p:spPr bwMode="auto">
            <a:xfrm>
              <a:off x="9201" y="9714"/>
              <a:ext cx="1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613" name="Line 37"/>
            <p:cNvSpPr>
              <a:spLocks noChangeShapeType="1"/>
            </p:cNvSpPr>
            <p:nvPr/>
          </p:nvSpPr>
          <p:spPr bwMode="auto">
            <a:xfrm>
              <a:off x="9201" y="10254"/>
              <a:ext cx="1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614" name="AutoShape 38"/>
            <p:cNvSpPr>
              <a:spLocks noChangeArrowheads="1"/>
            </p:cNvSpPr>
            <p:nvPr/>
          </p:nvSpPr>
          <p:spPr bwMode="auto">
            <a:xfrm>
              <a:off x="1821" y="9451"/>
              <a:ext cx="9174" cy="526"/>
            </a:xfrm>
            <a:prstGeom prst="roundRect">
              <a:avLst>
                <a:gd name="adj" fmla="val 16667"/>
              </a:avLst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615" name="Line 39"/>
            <p:cNvSpPr>
              <a:spLocks noChangeShapeType="1"/>
            </p:cNvSpPr>
            <p:nvPr/>
          </p:nvSpPr>
          <p:spPr bwMode="auto">
            <a:xfrm flipV="1">
              <a:off x="2901" y="7554"/>
              <a:ext cx="36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616" name="Line 40"/>
            <p:cNvSpPr>
              <a:spLocks noChangeShapeType="1"/>
            </p:cNvSpPr>
            <p:nvPr/>
          </p:nvSpPr>
          <p:spPr bwMode="auto">
            <a:xfrm flipV="1">
              <a:off x="5241" y="7554"/>
              <a:ext cx="12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617" name="Line 41"/>
            <p:cNvSpPr>
              <a:spLocks noChangeShapeType="1"/>
            </p:cNvSpPr>
            <p:nvPr/>
          </p:nvSpPr>
          <p:spPr bwMode="auto">
            <a:xfrm flipH="1" flipV="1">
              <a:off x="6501" y="7554"/>
              <a:ext cx="108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618" name="Line 42"/>
            <p:cNvSpPr>
              <a:spLocks noChangeShapeType="1"/>
            </p:cNvSpPr>
            <p:nvPr/>
          </p:nvSpPr>
          <p:spPr bwMode="auto">
            <a:xfrm>
              <a:off x="6501" y="7554"/>
              <a:ext cx="342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619" name="Text Box 43"/>
            <p:cNvSpPr txBox="1">
              <a:spLocks noChangeArrowheads="1"/>
            </p:cNvSpPr>
            <p:nvPr/>
          </p:nvSpPr>
          <p:spPr bwMode="auto">
            <a:xfrm>
              <a:off x="8061" y="10794"/>
              <a:ext cx="29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i="1" dirty="0" err="1">
                  <a:latin typeface="Arial" pitchFamily="34" charset="0"/>
                </a:rPr>
                <a:t>Кольором</a:t>
              </a:r>
              <a:r>
                <a:rPr lang="ru-RU" sz="1400" i="1" dirty="0">
                  <a:latin typeface="Arial" pitchFamily="34" charset="0"/>
                </a:rPr>
                <a:t> </a:t>
              </a:r>
              <a:r>
                <a:rPr lang="ru-RU" sz="1400" i="1" dirty="0" err="1">
                  <a:latin typeface="Arial" pitchFamily="34" charset="0"/>
                </a:rPr>
                <a:t>виділені</a:t>
              </a:r>
              <a:r>
                <a:rPr lang="ru-RU" sz="1400" i="1" dirty="0">
                  <a:latin typeface="Arial" pitchFamily="34" charset="0"/>
                </a:rPr>
                <a:t> </a:t>
              </a:r>
              <a:r>
                <a:rPr lang="ru-RU" sz="1400" i="1" dirty="0" err="1">
                  <a:latin typeface="Arial" pitchFamily="34" charset="0"/>
                </a:rPr>
                <a:t>співробітники</a:t>
              </a:r>
              <a:r>
                <a:rPr lang="ru-RU" sz="1400" i="1" dirty="0">
                  <a:latin typeface="Arial" pitchFamily="34" charset="0"/>
                </a:rPr>
                <a:t>, </a:t>
              </a:r>
              <a:r>
                <a:rPr lang="ru-RU" sz="1400" i="1" dirty="0" err="1">
                  <a:latin typeface="Arial" pitchFamily="34" charset="0"/>
                </a:rPr>
                <a:t>які</a:t>
              </a:r>
              <a:r>
                <a:rPr lang="ru-RU" sz="1400" i="1" dirty="0">
                  <a:latin typeface="Arial" pitchFamily="34" charset="0"/>
                </a:rPr>
                <a:t> </a:t>
              </a:r>
              <a:r>
                <a:rPr lang="ru-RU" sz="1400" i="1" dirty="0" err="1">
                  <a:latin typeface="Arial" pitchFamily="34" charset="0"/>
                </a:rPr>
                <a:t>беруть</a:t>
              </a:r>
              <a:r>
                <a:rPr lang="ru-RU" sz="1400" i="1" dirty="0">
                  <a:latin typeface="Arial" pitchFamily="34" charset="0"/>
                </a:rPr>
                <a:t> участь в </a:t>
              </a:r>
              <a:r>
                <a:rPr lang="ru-RU" sz="1400" i="1" dirty="0" err="1">
                  <a:latin typeface="Arial" pitchFamily="34" charset="0"/>
                </a:rPr>
                <a:t>проекті</a:t>
              </a:r>
              <a:endParaRPr lang="ru-RU" sz="1400" dirty="0"/>
            </a:p>
          </p:txBody>
        </p:sp>
        <p:sp>
          <p:nvSpPr>
            <p:cNvPr id="152620" name="Line 44"/>
            <p:cNvSpPr>
              <a:spLocks noChangeShapeType="1"/>
            </p:cNvSpPr>
            <p:nvPr/>
          </p:nvSpPr>
          <p:spPr bwMode="auto">
            <a:xfrm flipH="1" flipV="1">
              <a:off x="2061" y="10074"/>
              <a:ext cx="18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2621" name="Text Box 45"/>
            <p:cNvSpPr txBox="1">
              <a:spLocks noChangeArrowheads="1"/>
            </p:cNvSpPr>
            <p:nvPr/>
          </p:nvSpPr>
          <p:spPr bwMode="auto">
            <a:xfrm>
              <a:off x="1791" y="11008"/>
              <a:ext cx="201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i="1" dirty="0" err="1" smtClean="0">
                  <a:latin typeface="Arial" pitchFamily="34" charset="0"/>
                </a:rPr>
                <a:t>Координація</a:t>
              </a:r>
              <a:r>
                <a:rPr lang="ru-RU" sz="1400" i="1" dirty="0" smtClean="0">
                  <a:latin typeface="Arial" pitchFamily="34" charset="0"/>
                </a:rPr>
                <a:t> проекту</a:t>
              </a:r>
              <a:endParaRPr lang="ru-RU" sz="1400" dirty="0"/>
            </a:p>
          </p:txBody>
        </p:sp>
        <p:sp>
          <p:nvSpPr>
            <p:cNvPr id="152622" name="Text Box 46"/>
            <p:cNvSpPr txBox="1">
              <a:spLocks noChangeArrowheads="1"/>
            </p:cNvSpPr>
            <p:nvPr/>
          </p:nvSpPr>
          <p:spPr bwMode="auto">
            <a:xfrm>
              <a:off x="4834" y="10844"/>
              <a:ext cx="2865" cy="1320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ru-RU" sz="1400" b="1" dirty="0" err="1">
                  <a:latin typeface="Arial" pitchFamily="34" charset="0"/>
                </a:rPr>
                <a:t>Матриця</a:t>
              </a:r>
              <a:r>
                <a:rPr lang="ru-RU" sz="1400" b="1" dirty="0">
                  <a:latin typeface="Arial" pitchFamily="34" charset="0"/>
                </a:rPr>
                <a:t> </a:t>
              </a:r>
              <a:r>
                <a:rPr lang="ru-RU" sz="1400" b="1" dirty="0" err="1">
                  <a:latin typeface="Arial" pitchFamily="34" charset="0"/>
                </a:rPr>
                <a:t>буває</a:t>
              </a:r>
              <a:r>
                <a:rPr lang="ru-RU" sz="1400" b="1" dirty="0">
                  <a:latin typeface="Arial" pitchFamily="34" charset="0"/>
                </a:rPr>
                <a:t>:</a:t>
              </a:r>
            </a:p>
            <a:p>
              <a:pPr marL="285750" indent="-285750" eaLnBrk="1" hangingPunct="1">
                <a:buFont typeface="Wingdings" panose="05000000000000000000" pitchFamily="2" charset="2"/>
                <a:buChar char="§"/>
              </a:pPr>
              <a:r>
                <a:rPr lang="ru-RU" sz="1400" dirty="0" err="1">
                  <a:latin typeface="Arial" pitchFamily="34" charset="0"/>
                </a:rPr>
                <a:t>слабка</a:t>
              </a:r>
              <a:endParaRPr lang="ru-RU" sz="1400" dirty="0">
                <a:latin typeface="Arial" pitchFamily="34" charset="0"/>
              </a:endParaRPr>
            </a:p>
            <a:p>
              <a:pPr marL="285750" indent="-285750" eaLnBrk="1" hangingPunct="1">
                <a:buFont typeface="Wingdings" panose="05000000000000000000" pitchFamily="2" charset="2"/>
                <a:buChar char="§"/>
              </a:pPr>
              <a:r>
                <a:rPr lang="ru-RU" sz="1400" dirty="0">
                  <a:latin typeface="Arial" pitchFamily="34" charset="0"/>
                </a:rPr>
                <a:t>сильна </a:t>
              </a:r>
            </a:p>
            <a:p>
              <a:pPr marL="285750" indent="-285750" eaLnBrk="1" hangingPunct="1">
                <a:buFont typeface="Wingdings" panose="05000000000000000000" pitchFamily="2" charset="2"/>
                <a:buChar char="§"/>
              </a:pPr>
              <a:r>
                <a:rPr lang="ru-RU" sz="1400" dirty="0" err="1">
                  <a:latin typeface="Arial" pitchFamily="34" charset="0"/>
                </a:rPr>
                <a:t>збалансована</a:t>
              </a:r>
              <a:endParaRPr lang="ru-RU" sz="1400" dirty="0"/>
            </a:p>
          </p:txBody>
        </p:sp>
      </p:grpSp>
      <p:sp>
        <p:nvSpPr>
          <p:cNvPr id="2" name="Скругленный прямоугольник 1"/>
          <p:cNvSpPr/>
          <p:nvPr/>
        </p:nvSpPr>
        <p:spPr>
          <a:xfrm>
            <a:off x="507865" y="3719655"/>
            <a:ext cx="7813646" cy="4903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1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6415"/>
          </a:xfrm>
        </p:spPr>
        <p:txBody>
          <a:bodyPr>
            <a:normAutofit/>
          </a:bodyPr>
          <a:lstStyle/>
          <a:p>
            <a:r>
              <a:rPr lang="ru-RU" sz="3600" b="1" dirty="0" err="1">
                <a:solidFill>
                  <a:srgbClr val="FFFF00"/>
                </a:solidFill>
              </a:rPr>
              <a:t>Переваги</a:t>
            </a:r>
            <a:r>
              <a:rPr lang="ru-RU" sz="3600" b="1" dirty="0">
                <a:solidFill>
                  <a:srgbClr val="FFFF00"/>
                </a:solidFill>
              </a:rPr>
              <a:t> та </a:t>
            </a:r>
            <a:r>
              <a:rPr lang="ru-RU" sz="3600" b="1" dirty="0" err="1">
                <a:solidFill>
                  <a:srgbClr val="FFFF00"/>
                </a:solidFill>
              </a:rPr>
              <a:t>недоліки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 smtClean="0">
                <a:solidFill>
                  <a:srgbClr val="FFFF00"/>
                </a:solidFill>
              </a:rPr>
              <a:t>матричних</a:t>
            </a:r>
            <a:r>
              <a:rPr lang="ru-RU" sz="3600" b="1" dirty="0" smtClean="0">
                <a:solidFill>
                  <a:srgbClr val="FFFF00"/>
                </a:solidFill>
              </a:rPr>
              <a:t> </a:t>
            </a:r>
            <a:r>
              <a:rPr lang="ru-RU" sz="3600" b="1" dirty="0">
                <a:solidFill>
                  <a:srgbClr val="FFFF00"/>
                </a:solidFill>
              </a:rPr>
              <a:t>структур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22026"/>
              </p:ext>
            </p:extLst>
          </p:nvPr>
        </p:nvGraphicFramePr>
        <p:xfrm>
          <a:off x="0" y="1052737"/>
          <a:ext cx="9036496" cy="5654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3298"/>
                <a:gridCol w="4593198"/>
              </a:tblGrid>
              <a:tr h="581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Переваги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Недоліки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5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Проект і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його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цілі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знаходяться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центрі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уваги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Виникають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конфлікти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між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проектною і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функціональною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структурами,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які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створюють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великі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проблеми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при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ухваленні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рішень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за проектом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521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Зберігаються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усі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переваги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функціональних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структур по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оптимізації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діяльності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у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функціональних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областях і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використанні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ресурсів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для потреб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декількох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проектів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Виникає необхідність координувати діяльність декількох проектів, наприклад, з таких питань, як розподіл обмежених ресурсів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Істотно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знижується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занепокоєння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персоналу з приводу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кар'єри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після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закінчення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проекту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Виникає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серйозна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проблема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розподілу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повноважень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між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керівниками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проектів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і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керівниками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функціональних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підрозділів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265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З'являється можливість "гнучко настроювати" орг.структуру у рамках широкого спектру: від слабкої до сильної матриці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Порушується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принцип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єдиноначальності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що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дезорієнтує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персонал і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викликає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безліч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конфліктів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0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FFFF00"/>
                </a:solidFill>
              </a:rPr>
              <a:t>Порівняння </a:t>
            </a:r>
            <a:r>
              <a:rPr lang="en-US" b="1" dirty="0" err="1" smtClean="0">
                <a:solidFill>
                  <a:srgbClr val="FFFF00"/>
                </a:solidFill>
              </a:rPr>
              <a:t>оргструктур</a:t>
            </a:r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ru-RU" b="1" dirty="0" smtClean="0">
              <a:solidFill>
                <a:srgbClr val="FFFF00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51466"/>
              </p:ext>
            </p:extLst>
          </p:nvPr>
        </p:nvGraphicFramePr>
        <p:xfrm>
          <a:off x="-3" y="908720"/>
          <a:ext cx="9144002" cy="5688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4072"/>
                <a:gridCol w="1504433"/>
                <a:gridCol w="1658642"/>
                <a:gridCol w="1658642"/>
                <a:gridCol w="1441345"/>
                <a:gridCol w="1366868"/>
              </a:tblGrid>
              <a:tr h="291237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Характеристики проекту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Форма </a:t>
                      </a:r>
                      <a:r>
                        <a:rPr lang="ru-RU" sz="14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організації</a:t>
                      </a: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проекту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831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Функціональна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Слабка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матриця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Сбалансована</a:t>
                      </a: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матриця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Сильна матриця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Проектна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303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Влада менеджера проекту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Слабка або відсутній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Обмежена, нижче, ніж у функціональних менеджерів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Середня, рівний по владі з функціональними менеджерами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Висока, вище, ніж у функціональних менеджерів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Дуже висока або повна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96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Роль менеджера проекту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Лідер проекту, координатор. Часткове завантаження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Координатор проекту, лідер. Часткове завантаження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Керівник проекту, координатор. Повне завантаження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Керівник проекту/програми.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Повне завантаження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Керівник проекту/програми. Повне завантаження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303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% персоналу, </a:t>
                      </a: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повністю</a:t>
                      </a: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задіяні</a:t>
                      </a: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 </a:t>
                      </a: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проекті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ні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0-25%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15-60%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50%-95%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85-100%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3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Адміністратор проекту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Часткове завантаження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Часткове завантаження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Часткове завантаження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Повне завантаження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Повне</a:t>
                      </a: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завантаження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074" marR="60074" marT="9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В</a:t>
            </a:r>
            <a:r>
              <a:rPr lang="uk-UA" b="1" dirty="0" smtClean="0">
                <a:solidFill>
                  <a:srgbClr val="FFFF00"/>
                </a:solidFill>
              </a:rPr>
              <a:t>и</a:t>
            </a:r>
            <a:r>
              <a:rPr lang="en-US" b="1" dirty="0" smtClean="0">
                <a:solidFill>
                  <a:srgbClr val="FFFF00"/>
                </a:solidFill>
              </a:rPr>
              <a:t>б</a:t>
            </a:r>
            <a:r>
              <a:rPr lang="uk-UA" b="1" dirty="0" smtClean="0">
                <a:solidFill>
                  <a:srgbClr val="FFFF00"/>
                </a:solidFill>
              </a:rPr>
              <a:t>і</a:t>
            </a:r>
            <a:r>
              <a:rPr lang="en-US" b="1" dirty="0" smtClean="0">
                <a:solidFill>
                  <a:srgbClr val="FFFF00"/>
                </a:solidFill>
              </a:rPr>
              <a:t>р </a:t>
            </a:r>
            <a:r>
              <a:rPr lang="en-US" b="1" dirty="0" err="1" smtClean="0">
                <a:solidFill>
                  <a:srgbClr val="FFFF00"/>
                </a:solidFill>
              </a:rPr>
              <a:t>тип</a:t>
            </a:r>
            <a:r>
              <a:rPr lang="uk-UA" b="1" dirty="0" smtClean="0">
                <a:solidFill>
                  <a:srgbClr val="FFFF00"/>
                </a:solidFill>
              </a:rPr>
              <a:t>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оргструктур</a:t>
            </a:r>
            <a:r>
              <a:rPr lang="uk-UA" b="1" dirty="0" smtClean="0">
                <a:solidFill>
                  <a:srgbClr val="FFFF00"/>
                </a:solidFill>
              </a:rPr>
              <a:t>и</a:t>
            </a:r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ru-RU" b="1" dirty="0" smtClean="0">
              <a:solidFill>
                <a:srgbClr val="FFFF0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80516"/>
              </p:ext>
            </p:extLst>
          </p:nvPr>
        </p:nvGraphicFramePr>
        <p:xfrm>
          <a:off x="-3" y="908719"/>
          <a:ext cx="9144002" cy="5688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3687"/>
                <a:gridCol w="2484420"/>
                <a:gridCol w="1584176"/>
                <a:gridCol w="2051719"/>
              </a:tblGrid>
              <a:tr h="4954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Критерій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вибору</a:t>
                      </a:r>
                      <a:endParaRPr lang="ru-RU" sz="20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Функціональна</a:t>
                      </a:r>
                      <a:endParaRPr lang="ru-RU" sz="20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Матрична</a:t>
                      </a:r>
                      <a:endParaRPr lang="ru-RU" sz="20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Проектна</a:t>
                      </a:r>
                      <a:endParaRPr lang="ru-RU" sz="20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Рівень</a:t>
                      </a:r>
                      <a:r>
                        <a:rPr lang="ru-RU" sz="1600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невизначеності</a:t>
                      </a:r>
                      <a:endParaRPr lang="ru-RU" sz="16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Низький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Середній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Високий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73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Технологія</a:t>
                      </a:r>
                      <a:endParaRPr lang="ru-RU" sz="16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Типова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Складна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Інноваційна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Комплексність</a:t>
                      </a:r>
                      <a:r>
                        <a:rPr lang="en-US" sz="1600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16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Низька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Середня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Висока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Тривалість</a:t>
                      </a:r>
                      <a:endParaRPr lang="ru-RU" sz="16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Мала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Середня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Велика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Значення</a:t>
                      </a:r>
                      <a:r>
                        <a:rPr lang="en-US" sz="1600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для</a:t>
                      </a:r>
                      <a:r>
                        <a:rPr lang="en-US" sz="1600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компанії</a:t>
                      </a:r>
                      <a:endParaRPr lang="ru-RU" sz="16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Мале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Середнє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Ключове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5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Рівень</a:t>
                      </a:r>
                      <a:r>
                        <a:rPr lang="ru-RU" sz="1600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взаємозв'язків</a:t>
                      </a:r>
                      <a:r>
                        <a:rPr lang="ru-RU" sz="1600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між</a:t>
                      </a:r>
                      <a:r>
                        <a:rPr lang="ru-RU" sz="1600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частинами</a:t>
                      </a:r>
                      <a:r>
                        <a:rPr lang="ru-RU" sz="1600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проекту</a:t>
                      </a:r>
                      <a:endParaRPr lang="ru-RU" sz="16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Низький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Середній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Високий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5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Важливість</a:t>
                      </a:r>
                      <a:r>
                        <a:rPr lang="ru-RU" sz="1600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чинника</a:t>
                      </a:r>
                      <a:r>
                        <a:rPr lang="ru-RU" sz="1600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часу (</a:t>
                      </a:r>
                      <a:r>
                        <a:rPr lang="ru-RU" sz="16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наявність</a:t>
                      </a:r>
                      <a:r>
                        <a:rPr lang="ru-RU" sz="1600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критичних</a:t>
                      </a:r>
                      <a:r>
                        <a:rPr lang="ru-RU" sz="1600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термінів</a:t>
                      </a:r>
                      <a:r>
                        <a:rPr lang="ru-RU" sz="1600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sz="16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Низька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Середня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Висока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5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Залежність</a:t>
                      </a:r>
                      <a:r>
                        <a:rPr lang="ru-RU" sz="1600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від</a:t>
                      </a:r>
                      <a:r>
                        <a:rPr lang="ru-RU" sz="1600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вищестоящої</a:t>
                      </a:r>
                      <a:r>
                        <a:rPr lang="ru-RU" sz="1600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організації</a:t>
                      </a:r>
                      <a:endParaRPr lang="ru-RU" sz="16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Висока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Середня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Низька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4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1204" y="1268760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/>
              <a:t>Є </a:t>
            </a:r>
            <a:r>
              <a:rPr lang="ru-RU" sz="2000" dirty="0" err="1"/>
              <a:t>кілька</a:t>
            </a:r>
            <a:r>
              <a:rPr lang="ru-RU" sz="2000" dirty="0"/>
              <a:t> </a:t>
            </a:r>
            <a:r>
              <a:rPr lang="ru-RU" sz="2000" dirty="0" err="1"/>
              <a:t>принципів</a:t>
            </a:r>
            <a:r>
              <a:rPr lang="ru-RU" sz="2000" dirty="0"/>
              <a:t> </a:t>
            </a:r>
            <a:r>
              <a:rPr lang="ru-RU" sz="2000" dirty="0" err="1"/>
              <a:t>побудови</a:t>
            </a:r>
            <a:r>
              <a:rPr lang="ru-RU" sz="2000" dirty="0"/>
              <a:t> WBS -структурной </a:t>
            </a:r>
            <a:r>
              <a:rPr lang="ru-RU" sz="2000" dirty="0" err="1"/>
              <a:t>декомпозиції</a:t>
            </a:r>
            <a:r>
              <a:rPr lang="ru-RU" sz="2000" dirty="0"/>
              <a:t> </a:t>
            </a:r>
            <a:r>
              <a:rPr lang="ru-RU" sz="2000" dirty="0" err="1"/>
              <a:t>робіт</a:t>
            </a:r>
            <a:r>
              <a:rPr lang="ru-RU" sz="2000" dirty="0"/>
              <a:t>: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/>
              <a:t>У WBS </a:t>
            </a:r>
            <a:r>
              <a:rPr lang="ru-RU" sz="2000" dirty="0" err="1"/>
              <a:t>необхідно</a:t>
            </a:r>
            <a:r>
              <a:rPr lang="ru-RU" sz="2000" dirty="0"/>
              <a:t> </a:t>
            </a:r>
            <a:r>
              <a:rPr lang="ru-RU" sz="2000" dirty="0" err="1"/>
              <a:t>врахувати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елементи</a:t>
            </a:r>
            <a:r>
              <a:rPr lang="ru-RU" sz="2000" dirty="0"/>
              <a:t> проекту, але </a:t>
            </a:r>
            <a:r>
              <a:rPr lang="ru-RU" sz="2000" dirty="0" err="1"/>
              <a:t>нічого</a:t>
            </a:r>
            <a:r>
              <a:rPr lang="ru-RU" sz="2000" dirty="0"/>
              <a:t> не </a:t>
            </a:r>
            <a:r>
              <a:rPr lang="ru-RU" sz="2000" dirty="0" err="1"/>
              <a:t>продублювати</a:t>
            </a:r>
            <a:r>
              <a:rPr lang="ru-RU" sz="2000" dirty="0"/>
              <a:t>. </a:t>
            </a:r>
            <a:r>
              <a:rPr lang="ru-RU" sz="2000" dirty="0" err="1"/>
              <a:t>Тобто</a:t>
            </a:r>
            <a:r>
              <a:rPr lang="ru-RU" sz="2000" dirty="0"/>
              <a:t> WBS повинна бути </a:t>
            </a:r>
            <a:r>
              <a:rPr lang="ru-RU" sz="2000" dirty="0" err="1"/>
              <a:t>повною</a:t>
            </a:r>
            <a:r>
              <a:rPr lang="ru-RU" sz="2000" dirty="0"/>
              <a:t> і логічно </a:t>
            </a:r>
            <a:r>
              <a:rPr lang="ru-RU" sz="2000" dirty="0" err="1"/>
              <a:t>стрункою</a:t>
            </a:r>
            <a:r>
              <a:rPr lang="ru-RU" sz="2000" dirty="0"/>
              <a:t>. </a:t>
            </a:r>
            <a:r>
              <a:rPr lang="ru-RU" sz="2000" dirty="0" err="1"/>
              <a:t>Оскільки</a:t>
            </a:r>
            <a:r>
              <a:rPr lang="ru-RU" sz="2000" dirty="0"/>
              <a:t> </a:t>
            </a:r>
            <a:r>
              <a:rPr lang="ru-RU" sz="2000" dirty="0" err="1"/>
              <a:t>логіка</a:t>
            </a:r>
            <a:r>
              <a:rPr lang="ru-RU" sz="2000" dirty="0"/>
              <a:t> у кожного своя, тому два менеджера </a:t>
            </a:r>
            <a:r>
              <a:rPr lang="ru-RU" sz="2000" dirty="0" err="1"/>
              <a:t>можуть</a:t>
            </a:r>
            <a:r>
              <a:rPr lang="ru-RU" sz="2000" dirty="0"/>
              <a:t> декомпозировать один і той же проект </a:t>
            </a:r>
            <a:r>
              <a:rPr lang="ru-RU" sz="2000" dirty="0" err="1"/>
              <a:t>по-різному</a:t>
            </a:r>
            <a:r>
              <a:rPr lang="ru-RU" sz="20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/>
              <a:t>WBS </a:t>
            </a:r>
            <a:r>
              <a:rPr lang="ru-RU" sz="2000" dirty="0" err="1"/>
              <a:t>будується</a:t>
            </a:r>
            <a:r>
              <a:rPr lang="ru-RU" sz="2000" dirty="0"/>
              <a:t> за принципом правильного дерева, </a:t>
            </a:r>
            <a:r>
              <a:rPr lang="ru-RU" sz="2000" dirty="0" err="1"/>
              <a:t>тобто</a:t>
            </a:r>
            <a:r>
              <a:rPr lang="ru-RU" sz="2000" dirty="0"/>
              <a:t> у </a:t>
            </a:r>
            <a:r>
              <a:rPr lang="ru-RU" sz="2000" dirty="0" err="1"/>
              <a:t>одній</a:t>
            </a:r>
            <a:r>
              <a:rPr lang="ru-RU" sz="2000" dirty="0"/>
              <a:t> </a:t>
            </a:r>
            <a:r>
              <a:rPr lang="ru-RU" sz="2000" dirty="0" err="1"/>
              <a:t>гілці</a:t>
            </a:r>
            <a:r>
              <a:rPr lang="ru-RU" sz="2000" dirty="0"/>
              <a:t> / листа </a:t>
            </a:r>
            <a:r>
              <a:rPr lang="ru-RU" sz="2000" dirty="0" err="1"/>
              <a:t>може</a:t>
            </a:r>
            <a:r>
              <a:rPr lang="ru-RU" sz="2000" dirty="0"/>
              <a:t> бути </a:t>
            </a:r>
            <a:r>
              <a:rPr lang="ru-RU" sz="2000" dirty="0" err="1"/>
              <a:t>тільки</a:t>
            </a:r>
            <a:r>
              <a:rPr lang="ru-RU" sz="2000" dirty="0"/>
              <a:t> один «</a:t>
            </a:r>
            <a:r>
              <a:rPr lang="ru-RU" sz="2000" dirty="0" err="1"/>
              <a:t>батько</a:t>
            </a:r>
            <a:r>
              <a:rPr lang="ru-RU" sz="2000" dirty="0"/>
              <a:t>».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/>
              <a:t>На одному </a:t>
            </a:r>
            <a:r>
              <a:rPr lang="ru-RU" sz="2000" dirty="0" err="1"/>
              <a:t>рівні</a:t>
            </a:r>
            <a:r>
              <a:rPr lang="ru-RU" sz="2000" dirty="0"/>
              <a:t> </a:t>
            </a:r>
            <a:r>
              <a:rPr lang="ru-RU" sz="2000" dirty="0" err="1" smtClean="0"/>
              <a:t>декомпозуємо</a:t>
            </a:r>
            <a:r>
              <a:rPr lang="ru-RU" sz="2000" dirty="0" smtClean="0"/>
              <a:t> строго один </a:t>
            </a:r>
            <a:r>
              <a:rPr lang="ru-RU" sz="2000" dirty="0" err="1" smtClean="0"/>
              <a:t>обраний</a:t>
            </a:r>
            <a:r>
              <a:rPr lang="ru-RU" sz="2000" dirty="0" smtClean="0"/>
              <a:t> принцип. </a:t>
            </a:r>
            <a:r>
              <a:rPr lang="ru-RU" sz="2000" dirty="0" err="1"/>
              <a:t>Наприклад</a:t>
            </a:r>
            <a:r>
              <a:rPr lang="ru-RU" sz="2000" dirty="0"/>
              <a:t>, не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змішувати</a:t>
            </a:r>
            <a:r>
              <a:rPr lang="ru-RU" sz="2000" dirty="0"/>
              <a:t> </a:t>
            </a:r>
            <a:r>
              <a:rPr lang="ru-RU" sz="2000" dirty="0" err="1"/>
              <a:t>елементи</a:t>
            </a:r>
            <a:r>
              <a:rPr lang="ru-RU" sz="2000" dirty="0"/>
              <a:t> продукту проекту з </a:t>
            </a:r>
            <a:r>
              <a:rPr lang="ru-RU" sz="2000" dirty="0" err="1"/>
              <a:t>функціональними</a:t>
            </a:r>
            <a:r>
              <a:rPr lang="ru-RU" sz="2000" dirty="0"/>
              <a:t> </a:t>
            </a:r>
            <a:r>
              <a:rPr lang="ru-RU" sz="2000" dirty="0" err="1"/>
              <a:t>завданнями</a:t>
            </a:r>
            <a:r>
              <a:rPr lang="ru-RU" sz="2000" dirty="0"/>
              <a:t> (</a:t>
            </a:r>
            <a:r>
              <a:rPr lang="ru-RU" sz="2000" dirty="0" err="1"/>
              <a:t>наприклад</a:t>
            </a:r>
            <a:r>
              <a:rPr lang="ru-RU" sz="2000" dirty="0"/>
              <a:t>, фундамент і маркетинг).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Декомпозуєм</a:t>
            </a:r>
            <a:r>
              <a:rPr lang="ru-RU" sz="2000" dirty="0" smtClean="0"/>
              <a:t> </a:t>
            </a:r>
            <a:r>
              <a:rPr lang="ru-RU" sz="2000" dirty="0" err="1"/>
              <a:t>настільки</a:t>
            </a:r>
            <a:r>
              <a:rPr lang="ru-RU" sz="2000" dirty="0"/>
              <a:t>, </a:t>
            </a:r>
            <a:r>
              <a:rPr lang="ru-RU" sz="2000" dirty="0" err="1"/>
              <a:t>наскільки</a:t>
            </a:r>
            <a:r>
              <a:rPr lang="ru-RU" sz="2000" dirty="0"/>
              <a:t> </a:t>
            </a:r>
            <a:r>
              <a:rPr lang="ru-RU" sz="2000" dirty="0" err="1"/>
              <a:t>необхідно</a:t>
            </a:r>
            <a:r>
              <a:rPr lang="ru-RU" sz="2000" dirty="0"/>
              <a:t> для </a:t>
            </a:r>
            <a:r>
              <a:rPr lang="ru-RU" sz="2000" dirty="0" err="1"/>
              <a:t>управління</a:t>
            </a:r>
            <a:r>
              <a:rPr lang="ru-RU" sz="2000" dirty="0"/>
              <a:t>. Як правило, </a:t>
            </a:r>
            <a:r>
              <a:rPr lang="ru-RU" sz="2000" dirty="0" err="1"/>
              <a:t>елементарна</a:t>
            </a:r>
            <a:r>
              <a:rPr lang="ru-RU" sz="2000" dirty="0"/>
              <a:t> робота - та, яку </a:t>
            </a:r>
            <a:r>
              <a:rPr lang="ru-RU" sz="2000" dirty="0" err="1"/>
              <a:t>робить</a:t>
            </a:r>
            <a:r>
              <a:rPr lang="ru-RU" sz="2000" dirty="0"/>
              <a:t> одна </a:t>
            </a:r>
            <a:r>
              <a:rPr lang="ru-RU" sz="2000" dirty="0" err="1"/>
              <a:t>людина</a:t>
            </a:r>
            <a:r>
              <a:rPr lang="ru-RU" sz="2000" dirty="0"/>
              <a:t> і / </a:t>
            </a:r>
            <a:r>
              <a:rPr lang="ru-RU" sz="2000" dirty="0" err="1"/>
              <a:t>або</a:t>
            </a:r>
            <a:r>
              <a:rPr lang="ru-RU" sz="2000" dirty="0"/>
              <a:t> та, яку ми </a:t>
            </a:r>
            <a:r>
              <a:rPr lang="ru-RU" sz="2000" dirty="0" err="1"/>
              <a:t>хочемо</a:t>
            </a:r>
            <a:r>
              <a:rPr lang="ru-RU" sz="2000" dirty="0"/>
              <a:t> </a:t>
            </a:r>
            <a:r>
              <a:rPr lang="ru-RU" sz="2000" dirty="0" err="1"/>
              <a:t>контролювати</a:t>
            </a:r>
            <a:r>
              <a:rPr lang="ru-RU" sz="2000" dirty="0"/>
              <a:t> як </a:t>
            </a:r>
            <a:r>
              <a:rPr lang="ru-RU" sz="2000" dirty="0" err="1"/>
              <a:t>окрему</a:t>
            </a:r>
            <a:r>
              <a:rPr lang="ru-RU" sz="2000" dirty="0"/>
              <a:t> </a:t>
            </a:r>
            <a:r>
              <a:rPr lang="ru-RU" sz="2000" dirty="0" err="1"/>
              <a:t>одиницю</a:t>
            </a:r>
            <a:r>
              <a:rPr lang="ru-RU" sz="2000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1204" y="27732"/>
            <a:ext cx="8568952" cy="989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600" b="1" dirty="0" err="1">
                <a:solidFill>
                  <a:srgbClr val="FFFF00"/>
                </a:solidFill>
              </a:rPr>
              <a:t>Принципи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побудови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структурної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декомпозиції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робіт</a:t>
            </a:r>
            <a:endParaRPr lang="ru-R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96161" y="119244"/>
            <a:ext cx="2223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rgbClr val="FFFF00"/>
                </a:solidFill>
              </a:rPr>
              <a:t>Види</a:t>
            </a:r>
            <a:r>
              <a:rPr lang="ru-RU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>
                <a:solidFill>
                  <a:srgbClr val="FFFF00"/>
                </a:solidFill>
              </a:rPr>
              <a:t>WBS</a:t>
            </a: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19675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/>
              <a:t>Продуктова</a:t>
            </a:r>
            <a:r>
              <a:rPr lang="ru-RU" sz="2000" b="1" dirty="0"/>
              <a:t>, коли проект </a:t>
            </a:r>
            <a:r>
              <a:rPr lang="ru-RU" sz="2000" b="1" dirty="0" err="1"/>
              <a:t>розбивається</a:t>
            </a:r>
            <a:r>
              <a:rPr lang="ru-RU" sz="2000" b="1" dirty="0"/>
              <a:t> за </a:t>
            </a:r>
            <a:r>
              <a:rPr lang="ru-RU" sz="2000" b="1" dirty="0" err="1"/>
              <a:t>елементами</a:t>
            </a:r>
            <a:r>
              <a:rPr lang="ru-RU" sz="2000" b="1" dirty="0"/>
              <a:t> продукту проекту</a:t>
            </a:r>
            <a:endParaRPr lang="ru-RU" sz="2000" dirty="0"/>
          </a:p>
        </p:txBody>
      </p:sp>
      <p:pic>
        <p:nvPicPr>
          <p:cNvPr id="1026" name="Picture 2" descr="http://naukam.triada.in.ua/images/files/konf15/Onipchenk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56895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01816" y="5445224"/>
            <a:ext cx="8546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  <a:latin typeface="Helvetica Neue"/>
              </a:rPr>
              <a:t>Як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елементи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WBS</a:t>
            </a:r>
            <a:r>
              <a:rPr lang="ru-RU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вибираються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елементи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продуктів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проекту,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його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матеріальні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результати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. Для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визначення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назви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пакетів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робіт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і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окремих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робіт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використовуються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іменники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4067" y="1628220"/>
            <a:ext cx="3131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Helvetica Neue"/>
              </a:rPr>
              <a:t>C</a:t>
            </a:r>
            <a:r>
              <a:rPr lang="ru-RU" b="1" dirty="0" err="1" smtClean="0">
                <a:solidFill>
                  <a:srgbClr val="0000CC"/>
                </a:solidFill>
                <a:latin typeface="Helvetica Neue"/>
              </a:rPr>
              <a:t>творення</a:t>
            </a:r>
            <a:r>
              <a:rPr lang="ru-RU" b="1" dirty="0" smtClean="0">
                <a:solidFill>
                  <a:srgbClr val="0000CC"/>
                </a:solidFill>
                <a:latin typeface="Helvetica Neue"/>
              </a:rPr>
              <a:t> </a:t>
            </a:r>
            <a:r>
              <a:rPr lang="ru-RU" b="1" dirty="0">
                <a:solidFill>
                  <a:srgbClr val="0000CC"/>
                </a:solidFill>
                <a:latin typeface="Helvetica Neue"/>
              </a:rPr>
              <a:t>сокового бару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2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79912" y="404664"/>
            <a:ext cx="2223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rgbClr val="FFFF00"/>
                </a:solidFill>
              </a:rPr>
              <a:t>Види</a:t>
            </a:r>
            <a:r>
              <a:rPr lang="ru-RU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>
                <a:solidFill>
                  <a:srgbClr val="FFFF00"/>
                </a:solidFill>
              </a:rPr>
              <a:t>WBS</a:t>
            </a: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196752"/>
            <a:ext cx="8748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/>
              <a:t>Функціональна</a:t>
            </a:r>
            <a:r>
              <a:rPr lang="ru-RU" sz="2000" b="1" dirty="0"/>
              <a:t>: </a:t>
            </a:r>
            <a:r>
              <a:rPr lang="ru-RU" sz="2000" b="1" dirty="0" err="1"/>
              <a:t>декомпозиція</a:t>
            </a:r>
            <a:r>
              <a:rPr lang="ru-RU" sz="2000" b="1" dirty="0"/>
              <a:t> по </a:t>
            </a:r>
            <a:r>
              <a:rPr lang="ru-RU" sz="2000" b="1" dirty="0" err="1"/>
              <a:t>функціональним</a:t>
            </a:r>
            <a:r>
              <a:rPr lang="ru-RU" sz="2000" b="1" dirty="0"/>
              <a:t> областям менеджменту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652548"/>
            <a:ext cx="239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00CC"/>
                </a:solidFill>
              </a:rPr>
              <a:t>Проект </a:t>
            </a:r>
            <a:r>
              <a:rPr lang="ru-RU" dirty="0" err="1" smtClean="0">
                <a:solidFill>
                  <a:srgbClr val="0000CC"/>
                </a:solidFill>
              </a:rPr>
              <a:t>відкриття</a:t>
            </a:r>
            <a:r>
              <a:rPr lang="ru-RU" dirty="0" smtClean="0">
                <a:solidFill>
                  <a:srgbClr val="0000CC"/>
                </a:solidFill>
              </a:rPr>
              <a:t> кафе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5445224"/>
            <a:ext cx="8857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елементи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WBS 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вибираються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елементи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операцій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технологічного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циклу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виробництва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продукції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проекту,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згруповані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функціональною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ознакою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Для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визначення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назви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пакетів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робіт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окремих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робіт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використовуються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основному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іменники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57" y="2077566"/>
            <a:ext cx="8776131" cy="315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81498"/>
            <a:ext cx="2223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rgbClr val="FFFF00"/>
                </a:solidFill>
              </a:rPr>
              <a:t>Види</a:t>
            </a:r>
            <a:r>
              <a:rPr lang="ru-RU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>
                <a:solidFill>
                  <a:srgbClr val="FFFF00"/>
                </a:solidFill>
              </a:rPr>
              <a:t>WBS</a:t>
            </a: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105930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00CC"/>
                </a:solidFill>
              </a:rPr>
              <a:t>Проект </a:t>
            </a:r>
            <a:r>
              <a:rPr lang="ru-RU" dirty="0" err="1" smtClean="0">
                <a:solidFill>
                  <a:srgbClr val="0000CC"/>
                </a:solidFill>
              </a:rPr>
              <a:t>відкриття</a:t>
            </a:r>
            <a:r>
              <a:rPr lang="ru-RU" dirty="0" smtClean="0">
                <a:solidFill>
                  <a:srgbClr val="0000CC"/>
                </a:solidFill>
              </a:rPr>
              <a:t> кафе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1059300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По </a:t>
            </a:r>
            <a:r>
              <a:rPr lang="ru-RU" b="1" dirty="0" err="1"/>
              <a:t>етапах</a:t>
            </a:r>
            <a:r>
              <a:rPr lang="ru-RU" b="1" dirty="0"/>
              <a:t> </a:t>
            </a:r>
            <a:r>
              <a:rPr lang="ru-RU" b="1" dirty="0" err="1"/>
              <a:t>життєвого</a:t>
            </a:r>
            <a:r>
              <a:rPr lang="ru-RU" b="1" dirty="0"/>
              <a:t> циклу проекту</a:t>
            </a:r>
            <a:endParaRPr lang="ru-RU" dirty="0"/>
          </a:p>
        </p:txBody>
      </p:sp>
      <p:pic>
        <p:nvPicPr>
          <p:cNvPr id="2050" name="Picture 2" descr="http://naukam.triada.in.ua/images/files/konf15/Onipchenko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1" y="1760103"/>
            <a:ext cx="8548396" cy="360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-24786" y="5397235"/>
            <a:ext cx="89644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>
                <a:solidFill>
                  <a:srgbClr val="333333"/>
                </a:solidFill>
                <a:latin typeface="Helvetica Neue"/>
              </a:rPr>
              <a:t>П</a:t>
            </a:r>
            <a:r>
              <a:rPr lang="ru-RU" sz="1600" dirty="0" err="1" smtClean="0">
                <a:solidFill>
                  <a:srgbClr val="333333"/>
                </a:solidFill>
                <a:latin typeface="Helvetica Neue"/>
              </a:rPr>
              <a:t>роекти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що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використовують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цей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тип ІСР,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розбиті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на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основні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етапи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, а не на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завдання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і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дії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. </a:t>
            </a:r>
            <a:endParaRPr lang="ru-RU" sz="16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ru-RU" sz="1600" dirty="0" smtClean="0">
                <a:solidFill>
                  <a:srgbClr val="333333"/>
                </a:solidFill>
                <a:latin typeface="Helvetica Neue"/>
              </a:rPr>
              <a:t>За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цим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підходом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фази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плануються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детально, а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потім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обробляються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по одному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відповідно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до тих,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які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є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найбільш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актуальними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.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Це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тимчасовий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підхід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до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побудови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ІСР,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який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зазвичай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використовується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для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проектів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які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займають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sz="1600" dirty="0" err="1">
                <a:solidFill>
                  <a:srgbClr val="333333"/>
                </a:solidFill>
                <a:latin typeface="Helvetica Neue"/>
              </a:rPr>
              <a:t>багато</a:t>
            </a:r>
            <a:r>
              <a:rPr lang="ru-RU" sz="1600" dirty="0">
                <a:solidFill>
                  <a:srgbClr val="333333"/>
                </a:solidFill>
                <a:latin typeface="Helvetica Neue"/>
              </a:rPr>
              <a:t> часу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879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539552" y="476672"/>
            <a:ext cx="8208912" cy="3416320"/>
          </a:xfrm>
          <a:prstGeom prst="rect">
            <a:avLst/>
          </a:prstGeom>
          <a:noFill/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5400" dirty="0" err="1" smtClean="0">
                <a:solidFill>
                  <a:srgbClr val="FFFF00"/>
                </a:solidFill>
              </a:rPr>
              <a:t>Лекція</a:t>
            </a:r>
            <a:r>
              <a:rPr lang="ru-RU" sz="5400" dirty="0" smtClean="0">
                <a:solidFill>
                  <a:srgbClr val="FFFF00"/>
                </a:solidFill>
              </a:rPr>
              <a:t> </a:t>
            </a:r>
            <a:r>
              <a:rPr lang="uk-UA" sz="5400" dirty="0" smtClean="0">
                <a:solidFill>
                  <a:srgbClr val="FFFF00"/>
                </a:solidFill>
              </a:rPr>
              <a:t>5</a:t>
            </a:r>
            <a:r>
              <a:rPr lang="ru-RU" sz="5400" dirty="0" smtClean="0">
                <a:solidFill>
                  <a:srgbClr val="FFFF00"/>
                </a:solidFill>
              </a:rPr>
              <a:t/>
            </a:r>
            <a:br>
              <a:rPr lang="ru-RU" sz="5400" dirty="0" smtClean="0">
                <a:solidFill>
                  <a:srgbClr val="FFFF00"/>
                </a:solidFill>
              </a:rPr>
            </a:br>
            <a:r>
              <a:rPr lang="ru-RU" sz="5400" dirty="0" smtClean="0">
                <a:solidFill>
                  <a:srgbClr val="FFFF00"/>
                </a:solidFill>
              </a:rPr>
              <a:t/>
            </a:r>
            <a:br>
              <a:rPr lang="ru-RU" sz="5400" dirty="0" smtClean="0">
                <a:solidFill>
                  <a:srgbClr val="FFFF00"/>
                </a:solidFill>
              </a:rPr>
            </a:br>
            <a:r>
              <a:rPr lang="ru-RU" sz="5400" b="1" dirty="0" err="1" smtClean="0">
                <a:solidFill>
                  <a:srgbClr val="FFFF00"/>
                </a:solidFill>
              </a:rPr>
              <a:t>Управління</a:t>
            </a:r>
            <a:r>
              <a:rPr lang="ru-RU" sz="5400" b="1" dirty="0" smtClean="0">
                <a:solidFill>
                  <a:srgbClr val="FFFF00"/>
                </a:solidFill>
              </a:rPr>
              <a:t> </a:t>
            </a:r>
            <a:r>
              <a:rPr lang="ru-RU" sz="5400" b="1" dirty="0" err="1" smtClean="0">
                <a:solidFill>
                  <a:srgbClr val="FFFF00"/>
                </a:solidFill>
              </a:rPr>
              <a:t>людськими</a:t>
            </a:r>
            <a:r>
              <a:rPr lang="ru-RU" sz="5400" b="1" dirty="0" smtClean="0">
                <a:solidFill>
                  <a:srgbClr val="FFFF00"/>
                </a:solidFill>
              </a:rPr>
              <a:t> ресурсами в проектах</a:t>
            </a:r>
            <a:endParaRPr lang="ru-RU" sz="5400" b="1" dirty="0">
              <a:ln w="50800"/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0115" y="5853488"/>
            <a:ext cx="6047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Ковалюк</a:t>
            </a:r>
            <a:r>
              <a:rPr lang="uk-UA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Т.В.</a:t>
            </a:r>
            <a:r>
              <a:rPr lang="en-US" sz="2000" b="1" dirty="0">
                <a:solidFill>
                  <a:schemeClr val="bg1"/>
                </a:solidFill>
              </a:rPr>
              <a:t>,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uk-UA" sz="2000" b="1" dirty="0" smtClean="0">
                <a:solidFill>
                  <a:schemeClr val="bg1"/>
                </a:solidFill>
              </a:rPr>
              <a:t>д</a:t>
            </a:r>
            <a:r>
              <a:rPr lang="ru-RU" sz="20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кафедри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інформатики</a:t>
            </a:r>
            <a:r>
              <a:rPr lang="ru-RU" sz="2000" dirty="0" smtClean="0">
                <a:solidFill>
                  <a:schemeClr val="bg1"/>
                </a:solidFill>
              </a:rPr>
              <a:t> НАУКМА</a:t>
            </a:r>
            <a:endParaRPr lang="ru-RU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tkovalyuk@ukr.net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2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052736"/>
            <a:ext cx="82089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Отже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обрано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підхід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до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побудови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ІСР проекту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створення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сокового бару "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Dnipro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&amp; the Juice" 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за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продуктовим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latin typeface="Helvetica Neue"/>
              </a:rPr>
              <a:t>підходом</a:t>
            </a:r>
            <a:r>
              <a:rPr lang="ru-RU" dirty="0" smtClean="0">
                <a:solidFill>
                  <a:srgbClr val="333333"/>
                </a:solidFill>
                <a:latin typeface="Helvetica Neue"/>
              </a:rPr>
              <a:t>,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який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передбачає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наступне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solidFill>
                  <a:srgbClr val="333333"/>
                </a:solidFill>
                <a:latin typeface="Helvetica Neue"/>
              </a:rPr>
              <a:t>На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верхньому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першому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рівні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Ієрархічної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структури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робіт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фіксується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продукт проекту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створення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сокового бару "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Dnipro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&amp; the Juice".</a:t>
            </a:r>
          </a:p>
          <a:p>
            <a:pPr algn="just">
              <a:buFont typeface="+mj-lt"/>
              <a:buAutoNum type="arabicPeriod"/>
            </a:pPr>
            <a:r>
              <a:rPr lang="ru-RU" dirty="0" err="1">
                <a:solidFill>
                  <a:srgbClr val="333333"/>
                </a:solidFill>
                <a:latin typeface="Helvetica Neue"/>
              </a:rPr>
              <a:t>Другий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верхній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рівень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ІСР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відбиває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головні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робочі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ділянки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проекту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створення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сокового бару "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Dnipro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&amp; the Juice".</a:t>
            </a:r>
          </a:p>
          <a:p>
            <a:pPr algn="just">
              <a:buFont typeface="+mj-lt"/>
              <a:buAutoNum type="arabicPeriod"/>
            </a:pPr>
            <a:r>
              <a:rPr lang="ru-RU" dirty="0" err="1">
                <a:solidFill>
                  <a:srgbClr val="333333"/>
                </a:solidFill>
                <a:latin typeface="Helvetica Neue"/>
              </a:rPr>
              <a:t>Третій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рівень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деталізує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пакети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робіт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виконання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яких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дозволяє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отримати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продукти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на другому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рівні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ІСР.</a:t>
            </a:r>
          </a:p>
          <a:p>
            <a:pPr algn="just">
              <a:buFont typeface="+mj-lt"/>
              <a:buAutoNum type="arabicPeriod"/>
            </a:pPr>
            <a:r>
              <a:rPr lang="ru-RU" dirty="0" err="1">
                <a:solidFill>
                  <a:srgbClr val="333333"/>
                </a:solidFill>
                <a:latin typeface="Helvetica Neue"/>
              </a:rPr>
              <a:t>Подальша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декомпозиція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цих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пакетів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триває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до моменту, коли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потрібні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знання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вузьких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фахівців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щодо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технологічних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особливостей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виконання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пакета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робіт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solidFill>
                  <a:srgbClr val="333333"/>
                </a:solidFill>
                <a:latin typeface="Helvetica Neue"/>
              </a:rPr>
              <a:t>ІСР повинна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давати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команді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управління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проектом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створення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сокового бару "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Dnipro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&amp; the Juice" 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та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замовникові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чітку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картину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кінцевого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продукту проекту та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всіх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процесів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, за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допомогою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яких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він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буде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створений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ru-RU" dirty="0" err="1">
                <a:solidFill>
                  <a:srgbClr val="333333"/>
                </a:solidFill>
                <a:latin typeface="Helvetica Neue"/>
              </a:rPr>
              <a:t>Роботи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які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не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будуть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внесені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до ІСР, не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будуть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далі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враховані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при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визначенні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тривалості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та бюджету проекту.</a:t>
            </a:r>
          </a:p>
          <a:p>
            <a:pPr algn="just">
              <a:buFont typeface="+mj-lt"/>
              <a:buAutoNum type="arabicPeriod"/>
            </a:pPr>
            <a:r>
              <a:rPr lang="ru-RU" b="1" dirty="0">
                <a:solidFill>
                  <a:srgbClr val="0000CC"/>
                </a:solidFill>
                <a:latin typeface="Helvetica Neue"/>
              </a:rPr>
              <a:t>Для </a:t>
            </a:r>
            <a:r>
              <a:rPr lang="ru-RU" b="1" dirty="0" err="1">
                <a:solidFill>
                  <a:srgbClr val="0000CC"/>
                </a:solidFill>
                <a:latin typeface="Helvetica Neue"/>
              </a:rPr>
              <a:t>кодування</a:t>
            </a:r>
            <a:r>
              <a:rPr lang="ru-RU" b="1" dirty="0">
                <a:solidFill>
                  <a:srgbClr val="0000CC"/>
                </a:solidFill>
                <a:latin typeface="Helvetica Neue"/>
              </a:rPr>
              <a:t> ІСР-</a:t>
            </a:r>
            <a:r>
              <a:rPr lang="ru-RU" b="1" dirty="0" err="1">
                <a:solidFill>
                  <a:srgbClr val="0000CC"/>
                </a:solidFill>
                <a:latin typeface="Helvetica Neue"/>
              </a:rPr>
              <a:t>елементів</a:t>
            </a:r>
            <a:r>
              <a:rPr lang="ru-RU" b="1" dirty="0">
                <a:solidFill>
                  <a:srgbClr val="0000CC"/>
                </a:solidFill>
                <a:latin typeface="Helvetica Neue"/>
              </a:rPr>
              <a:t> </a:t>
            </a:r>
            <a:r>
              <a:rPr lang="ru-RU" b="1" dirty="0" err="1">
                <a:solidFill>
                  <a:srgbClr val="0000CC"/>
                </a:solidFill>
                <a:latin typeface="Helvetica Neue"/>
              </a:rPr>
              <a:t>використовуються</a:t>
            </a:r>
            <a:r>
              <a:rPr lang="ru-RU" b="1" dirty="0">
                <a:solidFill>
                  <a:srgbClr val="0000CC"/>
                </a:solidFill>
                <a:latin typeface="Helvetica Neue"/>
              </a:rPr>
              <a:t> </a:t>
            </a:r>
            <a:r>
              <a:rPr lang="ru-RU" b="1" dirty="0" err="1">
                <a:solidFill>
                  <a:srgbClr val="0000CC"/>
                </a:solidFill>
                <a:latin typeface="Helvetica Neue"/>
              </a:rPr>
              <a:t>цифрові</a:t>
            </a:r>
            <a:r>
              <a:rPr lang="ru-RU" b="1" dirty="0">
                <a:solidFill>
                  <a:srgbClr val="0000CC"/>
                </a:solidFill>
                <a:latin typeface="Helvetica Neue"/>
              </a:rPr>
              <a:t> </a:t>
            </a:r>
            <a:r>
              <a:rPr lang="ru-RU" b="1" dirty="0" err="1">
                <a:solidFill>
                  <a:srgbClr val="0000CC"/>
                </a:solidFill>
                <a:latin typeface="Helvetica Neue"/>
              </a:rPr>
              <a:t>коди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.</a:t>
            </a:r>
            <a:endParaRPr lang="ru-RU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99244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naukam.triada.in.ua/images/files/konf15/Onipchenko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5723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055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27572"/>
            <a:ext cx="5239916" cy="1652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044" y="153506"/>
            <a:ext cx="8965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rgbClr val="FFFF00"/>
                </a:solidFill>
              </a:rPr>
              <a:t>Приклад </a:t>
            </a:r>
            <a:r>
              <a:rPr lang="en-US" sz="3600" b="1" dirty="0" smtClean="0">
                <a:solidFill>
                  <a:srgbClr val="FFFF00"/>
                </a:solidFill>
              </a:rPr>
              <a:t>WBS </a:t>
            </a:r>
            <a:r>
              <a:rPr lang="uk-UA" sz="3600" b="1" dirty="0" smtClean="0">
                <a:solidFill>
                  <a:srgbClr val="FFFF00"/>
                </a:solidFill>
              </a:rPr>
              <a:t>для проекту розробки сайту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99053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https://www.canva.com/uk_ua/grafiky/iierarkhichna-struktura-robit/</a:t>
            </a:r>
          </a:p>
        </p:txBody>
      </p:sp>
    </p:spTree>
    <p:extLst>
      <p:ext uri="{BB962C8B-B14F-4D97-AF65-F5344CB8AC3E}">
        <p14:creationId xmlns:p14="http://schemas.microsoft.com/office/powerpoint/2010/main" val="15102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44" y="1196752"/>
            <a:ext cx="896591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044" y="153506"/>
            <a:ext cx="8965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rgbClr val="FFFF00"/>
                </a:solidFill>
              </a:rPr>
              <a:t>Приклад </a:t>
            </a:r>
            <a:r>
              <a:rPr lang="en-US" sz="3600" b="1" dirty="0" smtClean="0">
                <a:solidFill>
                  <a:srgbClr val="FFFF00"/>
                </a:solidFill>
              </a:rPr>
              <a:t>WBS </a:t>
            </a:r>
            <a:r>
              <a:rPr lang="uk-UA" sz="3600" b="1" dirty="0" smtClean="0">
                <a:solidFill>
                  <a:srgbClr val="FFFF00"/>
                </a:solidFill>
              </a:rPr>
              <a:t>для проекту розробки сайту</a:t>
            </a:r>
            <a:endParaRPr lang="ru-R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896448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044" y="153506"/>
            <a:ext cx="8965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rgbClr val="FFFF00"/>
                </a:solidFill>
              </a:rPr>
              <a:t>Приклад </a:t>
            </a:r>
            <a:r>
              <a:rPr lang="en-US" sz="3600" b="1" dirty="0" smtClean="0">
                <a:solidFill>
                  <a:srgbClr val="FFFF00"/>
                </a:solidFill>
              </a:rPr>
              <a:t>WBS </a:t>
            </a:r>
            <a:r>
              <a:rPr lang="uk-UA" sz="3600" b="1" dirty="0" smtClean="0">
                <a:solidFill>
                  <a:srgbClr val="FFFF00"/>
                </a:solidFill>
              </a:rPr>
              <a:t>для проекту розробки сайту</a:t>
            </a:r>
            <a:endParaRPr lang="ru-R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Кейс №1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752"/>
            <a:ext cx="8640960" cy="47545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2000" dirty="0"/>
              <a:t>	</a:t>
            </a:r>
            <a:r>
              <a:rPr lang="ru-RU" sz="2000" dirty="0" err="1"/>
              <a:t>Побудуйте</a:t>
            </a:r>
            <a:r>
              <a:rPr lang="ru-RU" sz="2000" dirty="0"/>
              <a:t> </a:t>
            </a:r>
            <a:r>
              <a:rPr lang="ru-RU" sz="2000" dirty="0" err="1"/>
              <a:t>організаційну</a:t>
            </a:r>
            <a:r>
              <a:rPr lang="ru-RU" sz="2000" dirty="0"/>
              <a:t> структуру </a:t>
            </a:r>
            <a:r>
              <a:rPr lang="ru-RU" sz="2000" dirty="0" err="1"/>
              <a:t>компанії</a:t>
            </a:r>
            <a:r>
              <a:rPr lang="ru-RU" sz="2000" dirty="0"/>
              <a:t> і </a:t>
            </a:r>
            <a:r>
              <a:rPr lang="ru-RU" sz="2000" dirty="0" err="1"/>
              <a:t>організаційну</a:t>
            </a:r>
            <a:r>
              <a:rPr lang="ru-RU" sz="2000" dirty="0"/>
              <a:t> структуру (</a:t>
            </a:r>
            <a:r>
              <a:rPr lang="en-US" sz="2000" dirty="0"/>
              <a:t>OBS) </a:t>
            </a:r>
            <a:r>
              <a:rPr lang="ru-RU" sz="2000" dirty="0"/>
              <a:t>проекту, </a:t>
            </a:r>
            <a:r>
              <a:rPr lang="ru-RU" sz="2000" dirty="0" err="1"/>
              <a:t>виходячи</a:t>
            </a:r>
            <a:r>
              <a:rPr lang="ru-RU" sz="2000" dirty="0"/>
              <a:t> з таких </a:t>
            </a:r>
            <a:r>
              <a:rPr lang="ru-RU" sz="2000" dirty="0" err="1"/>
              <a:t>загальних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: </a:t>
            </a:r>
            <a:r>
              <a:rPr lang="ru-RU" sz="2000" dirty="0" err="1"/>
              <a:t>девелоперська</a:t>
            </a:r>
            <a:r>
              <a:rPr lang="ru-RU" sz="2000" dirty="0"/>
              <a:t> </a:t>
            </a:r>
            <a:r>
              <a:rPr lang="ru-RU" sz="2000" dirty="0" err="1"/>
              <a:t>компанія</a:t>
            </a:r>
            <a:r>
              <a:rPr lang="ru-RU" sz="2000" dirty="0"/>
              <a:t>, в </a:t>
            </a:r>
            <a:r>
              <a:rPr lang="ru-RU" sz="2000" dirty="0" err="1"/>
              <a:t>якій</a:t>
            </a:r>
            <a:r>
              <a:rPr lang="ru-RU" sz="2000" dirty="0"/>
              <a:t> </a:t>
            </a:r>
            <a:r>
              <a:rPr lang="ru-RU" sz="2000" dirty="0" err="1"/>
              <a:t>активних</a:t>
            </a:r>
            <a:r>
              <a:rPr lang="ru-RU" sz="2000" dirty="0"/>
              <a:t> 35 </a:t>
            </a:r>
            <a:r>
              <a:rPr lang="ru-RU" sz="2000" dirty="0" err="1"/>
              <a:t>проектів</a:t>
            </a:r>
            <a:r>
              <a:rPr lang="ru-RU" sz="2000" dirty="0"/>
              <a:t>, </a:t>
            </a:r>
            <a:r>
              <a:rPr lang="ru-RU" sz="2000" dirty="0" err="1"/>
              <a:t>територіально</a:t>
            </a:r>
            <a:r>
              <a:rPr lang="ru-RU" sz="2000" dirty="0"/>
              <a:t> в </a:t>
            </a:r>
            <a:r>
              <a:rPr lang="ru-RU" sz="2000" dirty="0" err="1"/>
              <a:t>Україні</a:t>
            </a:r>
            <a:r>
              <a:rPr lang="ru-RU" sz="2000" dirty="0"/>
              <a:t> (</a:t>
            </a:r>
            <a:r>
              <a:rPr lang="ru-RU" sz="2000" dirty="0" err="1"/>
              <a:t>Київ</a:t>
            </a:r>
            <a:r>
              <a:rPr lang="ru-RU" sz="2000" dirty="0"/>
              <a:t> і </a:t>
            </a:r>
            <a:r>
              <a:rPr lang="ru-RU" sz="2000" dirty="0" err="1"/>
              <a:t>Дніпропетровськ</a:t>
            </a:r>
            <a:r>
              <a:rPr lang="ru-RU" sz="2000" dirty="0"/>
              <a:t>) і </a:t>
            </a:r>
            <a:r>
              <a:rPr lang="ru-RU" sz="2000" dirty="0" err="1"/>
              <a:t>Польщі</a:t>
            </a:r>
            <a:r>
              <a:rPr lang="ru-RU" sz="2000" dirty="0"/>
              <a:t> (2 </a:t>
            </a:r>
            <a:r>
              <a:rPr lang="ru-RU" sz="2000" dirty="0" err="1"/>
              <a:t>міста</a:t>
            </a:r>
            <a:r>
              <a:rPr lang="ru-RU" sz="2000" dirty="0"/>
              <a:t>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dirty="0" err="1"/>
              <a:t>Проекти</a:t>
            </a:r>
            <a:r>
              <a:rPr lang="ru-RU" sz="2000" dirty="0"/>
              <a:t>: ІТ-</a:t>
            </a:r>
            <a:r>
              <a:rPr lang="ru-RU" sz="2000" dirty="0" err="1"/>
              <a:t>конференція</a:t>
            </a:r>
            <a:r>
              <a:rPr lang="ru-RU" sz="2000" dirty="0"/>
              <a:t>, </a:t>
            </a:r>
            <a:r>
              <a:rPr lang="ru-RU" sz="2000" dirty="0" err="1"/>
              <a:t>електронний</a:t>
            </a:r>
            <a:r>
              <a:rPr lang="ru-RU" sz="2000" dirty="0"/>
              <a:t> уряд. </a:t>
            </a:r>
            <a:r>
              <a:rPr lang="en-US" sz="2000" dirty="0"/>
              <a:t>Smart </a:t>
            </a:r>
            <a:r>
              <a:rPr lang="ru-RU" sz="2000" dirty="0" err="1"/>
              <a:t>будинок</a:t>
            </a:r>
            <a:r>
              <a:rPr lang="ru-RU" sz="2000" dirty="0"/>
              <a:t>, </a:t>
            </a:r>
            <a:r>
              <a:rPr lang="ru-RU" sz="2000" dirty="0" err="1"/>
              <a:t>мобільний</a:t>
            </a:r>
            <a:r>
              <a:rPr lang="ru-RU" sz="2000" dirty="0"/>
              <a:t> </a:t>
            </a:r>
            <a:r>
              <a:rPr lang="ru-RU" sz="2000" dirty="0" err="1"/>
              <a:t>довідник</a:t>
            </a:r>
            <a:r>
              <a:rPr lang="ru-RU" sz="2000" dirty="0"/>
              <a:t> студента, та </a:t>
            </a:r>
            <a:r>
              <a:rPr lang="ru-RU" sz="2000" dirty="0" err="1"/>
              <a:t>ін</a:t>
            </a:r>
            <a:r>
              <a:rPr lang="ru-RU" sz="2000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dirty="0" err="1"/>
              <a:t>Центральний</a:t>
            </a:r>
            <a:r>
              <a:rPr lang="ru-RU" sz="2000" dirty="0"/>
              <a:t> </a:t>
            </a:r>
            <a:r>
              <a:rPr lang="ru-RU" sz="2000" dirty="0" err="1"/>
              <a:t>офіс</a:t>
            </a:r>
            <a:r>
              <a:rPr lang="ru-RU" sz="2000" dirty="0"/>
              <a:t> (</a:t>
            </a:r>
            <a:r>
              <a:rPr lang="ru-RU" sz="2000" dirty="0" err="1"/>
              <a:t>Київ</a:t>
            </a:r>
            <a:r>
              <a:rPr lang="ru-RU" sz="2000" dirty="0"/>
              <a:t>): </a:t>
            </a:r>
            <a:r>
              <a:rPr lang="ru-RU" sz="2000" dirty="0" err="1"/>
              <a:t>Генеральний</a:t>
            </a:r>
            <a:r>
              <a:rPr lang="ru-RU" sz="2000" dirty="0"/>
              <a:t> директор (</a:t>
            </a:r>
            <a:r>
              <a:rPr lang="ru-RU" sz="2000" dirty="0" err="1"/>
              <a:t>Власник</a:t>
            </a:r>
            <a:r>
              <a:rPr lang="ru-RU" sz="2000" dirty="0"/>
              <a:t>), служба </a:t>
            </a:r>
            <a:r>
              <a:rPr lang="ru-RU" sz="2000" dirty="0" err="1"/>
              <a:t>Замовника</a:t>
            </a:r>
            <a:r>
              <a:rPr lang="ru-RU" sz="2000" dirty="0"/>
              <a:t>, ГАП, Менеджер </a:t>
            </a:r>
            <a:r>
              <a:rPr lang="ru-RU" sz="2000" dirty="0" err="1"/>
              <a:t>проектів</a:t>
            </a:r>
            <a:r>
              <a:rPr lang="ru-RU" sz="2000" dirty="0"/>
              <a:t>, Менеджер з продажу, Юрист, </a:t>
            </a:r>
            <a:r>
              <a:rPr lang="ru-RU" sz="2000" dirty="0" err="1"/>
              <a:t>Бухгалтерія</a:t>
            </a:r>
            <a:r>
              <a:rPr lang="ru-RU" sz="2000" dirty="0"/>
              <a:t>, маркетолог, </a:t>
            </a:r>
            <a:r>
              <a:rPr lang="ru-RU" sz="2000" dirty="0" err="1"/>
              <a:t>секретар</a:t>
            </a:r>
            <a:r>
              <a:rPr lang="ru-RU" sz="2000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dirty="0"/>
              <a:t>Локально: </a:t>
            </a:r>
            <a:r>
              <a:rPr lang="ru-RU" sz="2000" dirty="0" err="1"/>
              <a:t>керівник</a:t>
            </a:r>
            <a:r>
              <a:rPr lang="ru-RU" sz="2000" dirty="0"/>
              <a:t> </a:t>
            </a:r>
            <a:r>
              <a:rPr lang="ru-RU" sz="2000" dirty="0" err="1"/>
              <a:t>підприємства</a:t>
            </a:r>
            <a:r>
              <a:rPr lang="ru-RU" sz="2000" dirty="0"/>
              <a:t>, ГІП, бухгалтер, </a:t>
            </a:r>
            <a:r>
              <a:rPr lang="ru-RU" sz="2000" dirty="0" err="1"/>
              <a:t>секретар</a:t>
            </a:r>
            <a:r>
              <a:rPr lang="ru-RU" sz="2000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dirty="0" err="1"/>
              <a:t>Серед</a:t>
            </a:r>
            <a:r>
              <a:rPr lang="ru-RU" sz="2000" dirty="0"/>
              <a:t> </a:t>
            </a:r>
            <a:r>
              <a:rPr lang="ru-RU" sz="2000" dirty="0" err="1"/>
              <a:t>підрядних</a:t>
            </a:r>
            <a:r>
              <a:rPr lang="ru-RU" sz="2000" dirty="0"/>
              <a:t> </a:t>
            </a:r>
            <a:r>
              <a:rPr lang="ru-RU" sz="2000" dirty="0" err="1"/>
              <a:t>організацій</a:t>
            </a:r>
            <a:r>
              <a:rPr lang="ru-RU" sz="2000" dirty="0"/>
              <a:t>: </a:t>
            </a:r>
            <a:r>
              <a:rPr lang="ru-RU" sz="2000" dirty="0" err="1"/>
              <a:t>проектувальники</a:t>
            </a:r>
            <a:r>
              <a:rPr lang="ru-RU" sz="2000" dirty="0"/>
              <a:t>, </a:t>
            </a:r>
            <a:r>
              <a:rPr lang="ru-RU" sz="2000" dirty="0" err="1"/>
              <a:t>організації</a:t>
            </a:r>
            <a:r>
              <a:rPr lang="ru-RU" sz="2000" dirty="0"/>
              <a:t> за видами </a:t>
            </a:r>
            <a:r>
              <a:rPr lang="ru-RU" sz="2000" dirty="0" err="1"/>
              <a:t>робіт</a:t>
            </a:r>
            <a:r>
              <a:rPr lang="ru-RU" sz="2000" dirty="0"/>
              <a:t> (</a:t>
            </a:r>
            <a:r>
              <a:rPr lang="ru-RU" sz="2000" dirty="0" err="1"/>
              <a:t>комп'ютерні</a:t>
            </a:r>
            <a:r>
              <a:rPr lang="ru-RU" sz="2000" dirty="0"/>
              <a:t> </a:t>
            </a:r>
            <a:r>
              <a:rPr lang="ru-RU" sz="2000" dirty="0" err="1"/>
              <a:t>мережі</a:t>
            </a:r>
            <a:r>
              <a:rPr lang="ru-RU" sz="2000" dirty="0"/>
              <a:t>, </a:t>
            </a:r>
            <a:r>
              <a:rPr lang="ru-RU" sz="2000" dirty="0" err="1"/>
              <a:t>хмарні</a:t>
            </a:r>
            <a:r>
              <a:rPr lang="ru-RU" sz="2000" dirty="0"/>
              <a:t> </a:t>
            </a:r>
            <a:r>
              <a:rPr lang="ru-RU" sz="2000" dirty="0" err="1"/>
              <a:t>технології</a:t>
            </a:r>
            <a:r>
              <a:rPr lang="ru-RU" sz="2000" dirty="0"/>
              <a:t>, і т.п.)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dirty="0" err="1"/>
              <a:t>Кожен</a:t>
            </a:r>
            <a:r>
              <a:rPr lang="ru-RU" sz="2000" dirty="0"/>
              <a:t> проект </a:t>
            </a:r>
            <a:r>
              <a:rPr lang="ru-RU" sz="2000" dirty="0" err="1"/>
              <a:t>фінансуються</a:t>
            </a:r>
            <a:r>
              <a:rPr lang="ru-RU" sz="2000" dirty="0"/>
              <a:t> з </a:t>
            </a:r>
            <a:r>
              <a:rPr lang="ru-RU" sz="2000" dirty="0" err="1"/>
              <a:t>коштів</a:t>
            </a:r>
            <a:r>
              <a:rPr lang="ru-RU" sz="2000" dirty="0"/>
              <a:t> </a:t>
            </a:r>
            <a:r>
              <a:rPr lang="ru-RU" sz="2000" dirty="0" err="1"/>
              <a:t>Власника</a:t>
            </a:r>
            <a:r>
              <a:rPr lang="ru-RU" sz="2000" dirty="0"/>
              <a:t> і 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/>
              <a:t>партнерів</a:t>
            </a:r>
            <a:r>
              <a:rPr lang="ru-RU" sz="2000" dirty="0"/>
              <a:t> (</a:t>
            </a:r>
            <a:r>
              <a:rPr lang="ru-RU" sz="2000" dirty="0" err="1"/>
              <a:t>Інвесторів</a:t>
            </a:r>
            <a:r>
              <a:rPr lang="ru-RU" sz="2000" dirty="0"/>
              <a:t>).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000" dirty="0"/>
          </a:p>
          <a:p>
            <a:pPr>
              <a:lnSpc>
                <a:spcPct val="80000"/>
              </a:lnSpc>
              <a:buFontTx/>
              <a:buNone/>
            </a:pPr>
            <a:endParaRPr lang="ru-RU" sz="2000" dirty="0"/>
          </a:p>
          <a:p>
            <a:pPr>
              <a:lnSpc>
                <a:spcPct val="80000"/>
              </a:lnSpc>
              <a:buFontTx/>
              <a:buNone/>
            </a:pPr>
            <a:endParaRPr lang="ru-RU" sz="2000" dirty="0"/>
          </a:p>
          <a:p>
            <a:pPr>
              <a:lnSpc>
                <a:spcPct val="80000"/>
              </a:lnSpc>
              <a:buFontTx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647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7504" y="4616"/>
            <a:ext cx="8229600" cy="7600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1" dirty="0" err="1" smtClean="0">
                <a:solidFill>
                  <a:srgbClr val="FFFF00"/>
                </a:solidFill>
              </a:rPr>
              <a:t>Матриця</a:t>
            </a:r>
            <a:r>
              <a:rPr lang="ru-RU" sz="3600" b="1" dirty="0" smtClean="0">
                <a:solidFill>
                  <a:srgbClr val="FFFF00"/>
                </a:solidFill>
              </a:rPr>
              <a:t> </a:t>
            </a:r>
            <a:r>
              <a:rPr lang="ru-RU" sz="3600" b="1" dirty="0" err="1" smtClean="0">
                <a:solidFill>
                  <a:srgbClr val="FFFF00"/>
                </a:solidFill>
              </a:rPr>
              <a:t>відповідальності</a:t>
            </a:r>
            <a:r>
              <a:rPr lang="ru-RU" sz="3600" b="1" dirty="0" smtClean="0">
                <a:solidFill>
                  <a:srgbClr val="FFFF00"/>
                </a:solidFill>
              </a:rPr>
              <a:t> </a:t>
            </a:r>
            <a:r>
              <a:rPr lang="ru-RU" sz="3600" b="1" dirty="0">
                <a:solidFill>
                  <a:srgbClr val="FFFF00"/>
                </a:solidFill>
              </a:rPr>
              <a:t>проекту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  <p:sp>
        <p:nvSpPr>
          <p:cNvPr id="155651" name="Содержимое 2"/>
          <p:cNvSpPr>
            <a:spLocks noGrp="1"/>
          </p:cNvSpPr>
          <p:nvPr>
            <p:ph idx="4294967295"/>
          </p:nvPr>
        </p:nvSpPr>
        <p:spPr>
          <a:xfrm>
            <a:off x="467544" y="1052736"/>
            <a:ext cx="8352928" cy="36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err="1"/>
              <a:t>Матриця</a:t>
            </a:r>
            <a:r>
              <a:rPr lang="ru-RU" sz="2000" b="1" dirty="0"/>
              <a:t> </a:t>
            </a:r>
            <a:r>
              <a:rPr lang="ru-RU" sz="2000" b="1" dirty="0" err="1"/>
              <a:t>відповідальності</a:t>
            </a:r>
            <a:r>
              <a:rPr lang="ru-RU" sz="2000" b="1" dirty="0"/>
              <a:t> </a:t>
            </a:r>
            <a:r>
              <a:rPr lang="ru-RU" sz="2000" dirty="0"/>
              <a:t>- структура, яка ставить у </a:t>
            </a:r>
            <a:r>
              <a:rPr lang="ru-RU" sz="2000" dirty="0" err="1"/>
              <a:t>відповідність</a:t>
            </a:r>
            <a:r>
              <a:rPr lang="ru-RU" sz="2000" dirty="0"/>
              <a:t> </a:t>
            </a:r>
            <a:r>
              <a:rPr lang="ru-RU" sz="2000" dirty="0" err="1"/>
              <a:t>організаційної</a:t>
            </a:r>
            <a:r>
              <a:rPr lang="ru-RU" sz="2000" dirty="0"/>
              <a:t> </a:t>
            </a:r>
            <a:r>
              <a:rPr lang="ru-RU" sz="2000" dirty="0" err="1"/>
              <a:t>структури</a:t>
            </a:r>
            <a:r>
              <a:rPr lang="ru-RU" sz="2000" dirty="0"/>
              <a:t> проекту (</a:t>
            </a:r>
            <a:r>
              <a:rPr lang="en-US" sz="2000" dirty="0"/>
              <a:t>OBS) </a:t>
            </a:r>
            <a:r>
              <a:rPr lang="ru-RU" sz="2000" dirty="0" err="1"/>
              <a:t>структурну</a:t>
            </a:r>
            <a:r>
              <a:rPr lang="ru-RU" sz="2000" dirty="0"/>
              <a:t> </a:t>
            </a:r>
            <a:r>
              <a:rPr lang="ru-RU" sz="2000" dirty="0" err="1"/>
              <a:t>декомпозицію</a:t>
            </a:r>
            <a:r>
              <a:rPr lang="ru-RU" sz="2000" dirty="0"/>
              <a:t> </a:t>
            </a:r>
            <a:r>
              <a:rPr lang="ru-RU" sz="2000" dirty="0" err="1"/>
              <a:t>робіт</a:t>
            </a:r>
            <a:r>
              <a:rPr lang="ru-RU" sz="2000" dirty="0"/>
              <a:t> (</a:t>
            </a:r>
            <a:r>
              <a:rPr lang="en-US" sz="2000" dirty="0"/>
              <a:t>WBS) </a:t>
            </a:r>
            <a:r>
              <a:rPr lang="ru-RU" sz="2000" dirty="0"/>
              <a:t>для </a:t>
            </a:r>
            <a:r>
              <a:rPr lang="ru-RU" sz="2000" dirty="0" err="1"/>
              <a:t>призначення</a:t>
            </a:r>
            <a:r>
              <a:rPr lang="ru-RU" sz="2000" dirty="0"/>
              <a:t> </a:t>
            </a:r>
            <a:r>
              <a:rPr lang="ru-RU" sz="2000" dirty="0" err="1"/>
              <a:t>відповідальних</a:t>
            </a:r>
            <a:r>
              <a:rPr lang="ru-RU" sz="2000" dirty="0"/>
              <a:t> за </a:t>
            </a:r>
            <a:r>
              <a:rPr lang="ru-RU" sz="2000" dirty="0" err="1"/>
              <a:t>кожну</a:t>
            </a:r>
            <a:r>
              <a:rPr lang="ru-RU" sz="2000" dirty="0"/>
              <a:t> роботу і </a:t>
            </a:r>
            <a:r>
              <a:rPr lang="ru-RU" sz="2000" dirty="0" err="1"/>
              <a:t>частини</a:t>
            </a:r>
            <a:r>
              <a:rPr lang="ru-RU" sz="2000" dirty="0"/>
              <a:t> проекту.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 err="1"/>
              <a:t>Матриця</a:t>
            </a:r>
            <a:r>
              <a:rPr lang="ru-RU" sz="2000" b="1" dirty="0"/>
              <a:t> </a:t>
            </a:r>
            <a:r>
              <a:rPr lang="ru-RU" sz="2000" b="1" dirty="0" err="1"/>
              <a:t>відповідальності</a:t>
            </a:r>
            <a:r>
              <a:rPr lang="ru-RU" sz="2000" b="1" dirty="0"/>
              <a:t> </a:t>
            </a:r>
            <a:r>
              <a:rPr lang="ru-RU" sz="2000" dirty="0"/>
              <a:t>- </a:t>
            </a:r>
            <a:r>
              <a:rPr lang="ru-RU" sz="2000" dirty="0" err="1"/>
              <a:t>таблиця</a:t>
            </a:r>
            <a:r>
              <a:rPr lang="ru-RU" sz="2000" dirty="0"/>
              <a:t>, де в рядках </a:t>
            </a:r>
            <a:r>
              <a:rPr lang="ru-RU" sz="2000" dirty="0" err="1"/>
              <a:t>зазвичай</a:t>
            </a:r>
            <a:r>
              <a:rPr lang="ru-RU" sz="2000" dirty="0"/>
              <a:t> </a:t>
            </a:r>
            <a:r>
              <a:rPr lang="ru-RU" sz="2000" dirty="0" err="1"/>
              <a:t>перераховують</a:t>
            </a:r>
            <a:r>
              <a:rPr lang="ru-RU" sz="2000" dirty="0"/>
              <a:t> </a:t>
            </a:r>
            <a:r>
              <a:rPr lang="ru-RU" sz="2000" dirty="0" err="1"/>
              <a:t>роботи</a:t>
            </a:r>
            <a:r>
              <a:rPr lang="ru-RU" sz="2000" dirty="0"/>
              <a:t> проекту, а в колонках - </a:t>
            </a:r>
            <a:r>
              <a:rPr lang="ru-RU" sz="2000" dirty="0" err="1"/>
              <a:t>проектні</a:t>
            </a:r>
            <a:r>
              <a:rPr lang="ru-RU" sz="2000" dirty="0"/>
              <a:t> </a:t>
            </a:r>
            <a:r>
              <a:rPr lang="ru-RU" sz="2000" dirty="0" err="1"/>
              <a:t>ролі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 err="1"/>
              <a:t>Роботи</a:t>
            </a:r>
            <a:r>
              <a:rPr lang="ru-RU" sz="2000" dirty="0"/>
              <a:t> </a:t>
            </a:r>
            <a:r>
              <a:rPr lang="ru-RU" sz="2000" dirty="0" err="1"/>
              <a:t>беруть</a:t>
            </a:r>
            <a:r>
              <a:rPr lang="ru-RU" sz="2000" dirty="0"/>
              <a:t> з </a:t>
            </a:r>
            <a:r>
              <a:rPr lang="ru-RU" sz="2000" dirty="0" err="1"/>
              <a:t>структурної</a:t>
            </a:r>
            <a:r>
              <a:rPr lang="ru-RU" sz="2000" dirty="0"/>
              <a:t> </a:t>
            </a:r>
            <a:r>
              <a:rPr lang="ru-RU" sz="2000" dirty="0" err="1"/>
              <a:t>декомпозиції</a:t>
            </a:r>
            <a:r>
              <a:rPr lang="ru-RU" sz="2000" dirty="0"/>
              <a:t> </a:t>
            </a:r>
            <a:r>
              <a:rPr lang="ru-RU" sz="2000" dirty="0" err="1"/>
              <a:t>робіт</a:t>
            </a:r>
            <a:r>
              <a:rPr lang="ru-RU" sz="2000" dirty="0"/>
              <a:t> (</a:t>
            </a:r>
            <a:r>
              <a:rPr lang="en-US" sz="2000" dirty="0"/>
              <a:t>WBS), </a:t>
            </a:r>
            <a:r>
              <a:rPr lang="ru-RU" sz="2000" dirty="0" err="1"/>
              <a:t>ролі</a:t>
            </a:r>
            <a:r>
              <a:rPr lang="ru-RU" sz="2000" dirty="0"/>
              <a:t> - з </a:t>
            </a:r>
            <a:r>
              <a:rPr lang="ru-RU" sz="2000" dirty="0" err="1"/>
              <a:t>оргструктури</a:t>
            </a:r>
            <a:r>
              <a:rPr lang="ru-RU" sz="2000" dirty="0"/>
              <a:t> проекту (</a:t>
            </a:r>
            <a:r>
              <a:rPr lang="en-US" sz="2000" dirty="0"/>
              <a:t>OBS</a:t>
            </a:r>
            <a:endParaRPr lang="ru-RU" sz="2000" dirty="0" smtClean="0"/>
          </a:p>
          <a:p>
            <a:pPr marL="0" indent="0">
              <a:buNone/>
            </a:pPr>
            <a:endParaRPr lang="ru-RU" sz="2000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ru-RU" sz="2000" i="1" dirty="0" smtClean="0"/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7812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5937" y="188640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FFFF00"/>
                </a:solidFill>
              </a:rPr>
              <a:t>Структура </a:t>
            </a:r>
            <a:r>
              <a:rPr lang="ru-RU" sz="3600" b="1" dirty="0" err="1" smtClean="0">
                <a:solidFill>
                  <a:srgbClr val="FFFF00"/>
                </a:solidFill>
              </a:rPr>
              <a:t>команди</a:t>
            </a:r>
            <a:r>
              <a:rPr lang="ru-RU" sz="3600" b="1" dirty="0" smtClean="0">
                <a:solidFill>
                  <a:srgbClr val="FFFF00"/>
                </a:solidFill>
              </a:rPr>
              <a:t> проекту</a:t>
            </a:r>
            <a:endParaRPr lang="ru-RU" sz="3600" b="1" dirty="0">
              <a:solidFill>
                <a:srgbClr val="FFFF00"/>
              </a:solidFill>
            </a:endParaRPr>
          </a:p>
        </p:txBody>
      </p:sp>
      <p:grpSp>
        <p:nvGrpSpPr>
          <p:cNvPr id="87043" name="Group 3"/>
          <p:cNvGrpSpPr>
            <a:grpSpLocks noChangeAspect="1"/>
          </p:cNvGrpSpPr>
          <p:nvPr/>
        </p:nvGrpSpPr>
        <p:grpSpPr bwMode="auto">
          <a:xfrm>
            <a:off x="60083" y="1196752"/>
            <a:ext cx="8832397" cy="5328592"/>
            <a:chOff x="1418" y="1624"/>
            <a:chExt cx="9883" cy="5043"/>
          </a:xfrm>
        </p:grpSpPr>
        <p:sp>
          <p:nvSpPr>
            <p:cNvPr id="87044" name="AutoShape 4"/>
            <p:cNvSpPr>
              <a:spLocks noChangeAspect="1" noChangeArrowheads="1"/>
            </p:cNvSpPr>
            <p:nvPr/>
          </p:nvSpPr>
          <p:spPr bwMode="auto">
            <a:xfrm>
              <a:off x="1418" y="1624"/>
              <a:ext cx="9883" cy="5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87045" name="Text Box 5"/>
            <p:cNvSpPr txBox="1">
              <a:spLocks noChangeArrowheads="1"/>
            </p:cNvSpPr>
            <p:nvPr/>
          </p:nvSpPr>
          <p:spPr bwMode="auto">
            <a:xfrm>
              <a:off x="4221" y="1744"/>
              <a:ext cx="3960" cy="3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ru-RU" sz="1600" dirty="0" err="1"/>
                <a:t>Вище</a:t>
              </a:r>
              <a:r>
                <a:rPr lang="ru-RU" sz="1600" dirty="0"/>
                <a:t> </a:t>
              </a:r>
              <a:r>
                <a:rPr lang="ru-RU" sz="1600" dirty="0" err="1"/>
                <a:t>керівництво</a:t>
              </a:r>
              <a:r>
                <a:rPr lang="ru-RU" sz="1600" dirty="0"/>
                <a:t> </a:t>
              </a:r>
              <a:r>
                <a:rPr lang="ru-RU" sz="1600" dirty="0" err="1"/>
                <a:t>компанії</a:t>
              </a:r>
              <a:endParaRPr lang="ru-RU" sz="1600" dirty="0">
                <a:latin typeface="Tahoma" pitchFamily="34" charset="0"/>
              </a:endParaRPr>
            </a:p>
          </p:txBody>
        </p:sp>
        <p:sp>
          <p:nvSpPr>
            <p:cNvPr id="87046" name="Text Box 6"/>
            <p:cNvSpPr txBox="1">
              <a:spLocks noChangeArrowheads="1"/>
            </p:cNvSpPr>
            <p:nvPr/>
          </p:nvSpPr>
          <p:spPr bwMode="auto">
            <a:xfrm>
              <a:off x="4701" y="2344"/>
              <a:ext cx="300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ru-RU" sz="1600" dirty="0" err="1" smtClean="0"/>
                <a:t>Проектний</a:t>
              </a:r>
              <a:r>
                <a:rPr lang="ru-RU" sz="1600" dirty="0" smtClean="0"/>
                <a:t>  </a:t>
              </a:r>
              <a:r>
                <a:rPr lang="ru-RU" sz="1600" dirty="0" err="1" smtClean="0"/>
                <a:t>комітет</a:t>
              </a:r>
              <a:endParaRPr lang="ru-RU" sz="1600" dirty="0">
                <a:latin typeface="Tahoma" pitchFamily="34" charset="0"/>
              </a:endParaRPr>
            </a:p>
          </p:txBody>
        </p:sp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4701" y="3064"/>
              <a:ext cx="300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ru-RU" sz="1600" dirty="0"/>
                <a:t>Куратор </a:t>
              </a:r>
              <a:r>
                <a:rPr lang="ru-RU" sz="1600" dirty="0" smtClean="0"/>
                <a:t>проекту</a:t>
              </a:r>
              <a:endParaRPr lang="ru-RU" sz="1600" dirty="0">
                <a:latin typeface="Tahoma" pitchFamily="34" charset="0"/>
              </a:endParaRPr>
            </a:p>
          </p:txBody>
        </p:sp>
        <p:sp>
          <p:nvSpPr>
            <p:cNvPr id="87048" name="Text Box 8"/>
            <p:cNvSpPr txBox="1">
              <a:spLocks noChangeArrowheads="1"/>
            </p:cNvSpPr>
            <p:nvPr/>
          </p:nvSpPr>
          <p:spPr bwMode="auto">
            <a:xfrm>
              <a:off x="4701" y="3664"/>
              <a:ext cx="300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ru-RU" sz="1600" dirty="0"/>
                <a:t>Менеджер </a:t>
              </a:r>
              <a:r>
                <a:rPr lang="ru-RU" sz="1600" dirty="0" smtClean="0"/>
                <a:t>проекту</a:t>
              </a:r>
              <a:endParaRPr lang="ru-RU" sz="1600" dirty="0">
                <a:latin typeface="Tahoma" pitchFamily="34" charset="0"/>
              </a:endParaRPr>
            </a:p>
          </p:txBody>
        </p:sp>
        <p:sp>
          <p:nvSpPr>
            <p:cNvPr id="87049" name="Text Box 9"/>
            <p:cNvSpPr txBox="1">
              <a:spLocks noChangeArrowheads="1"/>
            </p:cNvSpPr>
            <p:nvPr/>
          </p:nvSpPr>
          <p:spPr bwMode="auto">
            <a:xfrm>
              <a:off x="2181" y="4264"/>
              <a:ext cx="192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ru-RU" sz="1600" dirty="0" err="1"/>
                <a:t>Керівник</a:t>
              </a:r>
              <a:r>
                <a:rPr lang="ru-RU" sz="1600" dirty="0"/>
                <a:t> </a:t>
              </a:r>
              <a:r>
                <a:rPr lang="ru-RU" sz="1600" dirty="0" err="1"/>
                <a:t>функціональної</a:t>
              </a:r>
              <a:r>
                <a:rPr lang="ru-RU" sz="1600" dirty="0"/>
                <a:t> </a:t>
              </a:r>
              <a:r>
                <a:rPr lang="ru-RU" sz="1600" dirty="0" err="1"/>
                <a:t>області</a:t>
              </a:r>
              <a:r>
                <a:rPr lang="ru-RU" sz="1600" dirty="0"/>
                <a:t> (</a:t>
              </a:r>
              <a:r>
                <a:rPr lang="ru-RU" sz="1600" dirty="0" err="1"/>
                <a:t>фінанси</a:t>
              </a:r>
              <a:r>
                <a:rPr lang="ru-RU" sz="1600" dirty="0"/>
                <a:t>)</a:t>
              </a:r>
              <a:endParaRPr lang="ru-RU" sz="1600" dirty="0">
                <a:latin typeface="Tahoma" pitchFamily="34" charset="0"/>
              </a:endParaRPr>
            </a:p>
          </p:txBody>
        </p:sp>
        <p:sp>
          <p:nvSpPr>
            <p:cNvPr id="87050" name="Text Box 10"/>
            <p:cNvSpPr txBox="1">
              <a:spLocks noChangeArrowheads="1"/>
            </p:cNvSpPr>
            <p:nvPr/>
          </p:nvSpPr>
          <p:spPr bwMode="auto">
            <a:xfrm>
              <a:off x="4341" y="4264"/>
              <a:ext cx="192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ru-RU" sz="1600" dirty="0" err="1"/>
                <a:t>Керівник</a:t>
              </a:r>
              <a:r>
                <a:rPr lang="ru-RU" sz="1600" dirty="0"/>
                <a:t> </a:t>
              </a:r>
              <a:r>
                <a:rPr lang="ru-RU" sz="1600" dirty="0" err="1"/>
                <a:t>функціональної</a:t>
              </a:r>
              <a:r>
                <a:rPr lang="ru-RU" sz="1600" dirty="0"/>
                <a:t> </a:t>
              </a:r>
              <a:r>
                <a:rPr lang="ru-RU" sz="1600" dirty="0" err="1"/>
                <a:t>області</a:t>
              </a:r>
              <a:r>
                <a:rPr lang="ru-RU" sz="1600" dirty="0"/>
                <a:t> (персонал)</a:t>
              </a:r>
              <a:endParaRPr lang="ru-RU" sz="1600" dirty="0">
                <a:latin typeface="Tahoma" pitchFamily="34" charset="0"/>
              </a:endParaRPr>
            </a:p>
          </p:txBody>
        </p:sp>
        <p:sp>
          <p:nvSpPr>
            <p:cNvPr id="87051" name="Text Box 11"/>
            <p:cNvSpPr txBox="1">
              <a:spLocks noChangeArrowheads="1"/>
            </p:cNvSpPr>
            <p:nvPr/>
          </p:nvSpPr>
          <p:spPr bwMode="auto">
            <a:xfrm>
              <a:off x="6501" y="4264"/>
              <a:ext cx="144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ru-RU" sz="1600" dirty="0" err="1"/>
                <a:t>Головний</a:t>
              </a:r>
              <a:r>
                <a:rPr lang="ru-RU" sz="1600" dirty="0"/>
                <a:t> </a:t>
              </a:r>
              <a:r>
                <a:rPr lang="ru-RU" sz="1600" dirty="0" err="1"/>
                <a:t>інженер</a:t>
              </a:r>
              <a:r>
                <a:rPr lang="ru-RU" sz="1600" dirty="0"/>
                <a:t> проекту (ГІП)</a:t>
              </a:r>
              <a:endParaRPr lang="ru-RU" sz="1600" dirty="0">
                <a:latin typeface="Tahoma" pitchFamily="34" charset="0"/>
              </a:endParaRPr>
            </a:p>
          </p:txBody>
        </p:sp>
        <p:sp>
          <p:nvSpPr>
            <p:cNvPr id="87052" name="Text Box 12"/>
            <p:cNvSpPr txBox="1">
              <a:spLocks noChangeArrowheads="1"/>
            </p:cNvSpPr>
            <p:nvPr/>
          </p:nvSpPr>
          <p:spPr bwMode="auto">
            <a:xfrm>
              <a:off x="8181" y="4264"/>
              <a:ext cx="2280" cy="7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ru-RU" sz="1600" dirty="0" err="1"/>
                <a:t>Проектний</a:t>
              </a:r>
              <a:r>
                <a:rPr lang="ru-RU" sz="1600" dirty="0"/>
                <a:t> </a:t>
              </a:r>
              <a:r>
                <a:rPr lang="ru-RU" sz="1600" dirty="0" err="1"/>
                <a:t>офіс</a:t>
              </a:r>
              <a:r>
                <a:rPr lang="ru-RU" sz="1600" dirty="0"/>
                <a:t> і / </a:t>
              </a:r>
              <a:r>
                <a:rPr lang="ru-RU" sz="1600" dirty="0" err="1"/>
                <a:t>або</a:t>
              </a:r>
              <a:r>
                <a:rPr lang="ru-RU" sz="1600" dirty="0"/>
                <a:t> </a:t>
              </a:r>
              <a:r>
                <a:rPr lang="ru-RU" sz="1600" dirty="0" err="1"/>
                <a:t>адміністратор</a:t>
              </a:r>
              <a:r>
                <a:rPr lang="ru-RU" sz="1600" dirty="0"/>
                <a:t> проекту</a:t>
              </a:r>
              <a:endParaRPr lang="ru-RU" sz="1600" dirty="0">
                <a:latin typeface="Tahoma" pitchFamily="34" charset="0"/>
              </a:endParaRPr>
            </a:p>
          </p:txBody>
        </p:sp>
        <p:sp>
          <p:nvSpPr>
            <p:cNvPr id="87053" name="Text Box 13"/>
            <p:cNvSpPr txBox="1">
              <a:spLocks noChangeArrowheads="1"/>
            </p:cNvSpPr>
            <p:nvPr/>
          </p:nvSpPr>
          <p:spPr bwMode="auto">
            <a:xfrm>
              <a:off x="2181" y="5584"/>
              <a:ext cx="192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ru-RU" sz="1600" dirty="0" err="1"/>
                <a:t>виконавці</a:t>
              </a:r>
              <a:endParaRPr lang="ru-RU" sz="1600" dirty="0">
                <a:latin typeface="Tahoma" pitchFamily="34" charset="0"/>
              </a:endParaRPr>
            </a:p>
          </p:txBody>
        </p:sp>
        <p:sp>
          <p:nvSpPr>
            <p:cNvPr id="87054" name="Text Box 14"/>
            <p:cNvSpPr txBox="1">
              <a:spLocks noChangeArrowheads="1"/>
            </p:cNvSpPr>
            <p:nvPr/>
          </p:nvSpPr>
          <p:spPr bwMode="auto">
            <a:xfrm>
              <a:off x="4341" y="5584"/>
              <a:ext cx="192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ru-RU" sz="1600" dirty="0" err="1"/>
                <a:t>підрядники</a:t>
              </a:r>
              <a:endParaRPr lang="ru-RU" sz="1600" dirty="0">
                <a:latin typeface="Tahoma" pitchFamily="34" charset="0"/>
              </a:endParaRPr>
            </a:p>
          </p:txBody>
        </p:sp>
        <p:sp>
          <p:nvSpPr>
            <p:cNvPr id="87055" name="Text Box 15"/>
            <p:cNvSpPr txBox="1">
              <a:spLocks noChangeArrowheads="1"/>
            </p:cNvSpPr>
            <p:nvPr/>
          </p:nvSpPr>
          <p:spPr bwMode="auto">
            <a:xfrm>
              <a:off x="6501" y="5584"/>
              <a:ext cx="192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ru-RU" sz="1600" dirty="0" err="1"/>
                <a:t>субпідрядники</a:t>
              </a:r>
              <a:endParaRPr lang="ru-RU" sz="1600" dirty="0">
                <a:latin typeface="Tahoma" pitchFamily="34" charset="0"/>
              </a:endParaRPr>
            </a:p>
          </p:txBody>
        </p:sp>
        <p:sp>
          <p:nvSpPr>
            <p:cNvPr id="87056" name="AutoShape 16"/>
            <p:cNvSpPr>
              <a:spLocks noChangeArrowheads="1"/>
            </p:cNvSpPr>
            <p:nvPr/>
          </p:nvSpPr>
          <p:spPr bwMode="auto">
            <a:xfrm>
              <a:off x="1821" y="2947"/>
              <a:ext cx="9120" cy="22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87057" name="AutoShape 17"/>
            <p:cNvSpPr>
              <a:spLocks noChangeArrowheads="1"/>
            </p:cNvSpPr>
            <p:nvPr/>
          </p:nvSpPr>
          <p:spPr bwMode="auto">
            <a:xfrm>
              <a:off x="1701" y="2827"/>
              <a:ext cx="9360" cy="3840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87058" name="Text Box 18"/>
            <p:cNvSpPr txBox="1">
              <a:spLocks noChangeArrowheads="1"/>
            </p:cNvSpPr>
            <p:nvPr/>
          </p:nvSpPr>
          <p:spPr bwMode="auto">
            <a:xfrm>
              <a:off x="8781" y="3067"/>
              <a:ext cx="19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ru-RU" sz="1600" i="1" dirty="0"/>
                <a:t>Команда </a:t>
              </a:r>
              <a:r>
                <a:rPr lang="ru-RU" sz="1600" i="1" dirty="0" err="1" smtClean="0"/>
                <a:t>управління</a:t>
              </a:r>
              <a:r>
                <a:rPr lang="ru-RU" sz="1600" i="1" dirty="0" smtClean="0"/>
                <a:t> проектом</a:t>
              </a:r>
              <a:endParaRPr lang="ru-RU" sz="1600" dirty="0">
                <a:latin typeface="Tahoma" pitchFamily="34" charset="0"/>
              </a:endParaRPr>
            </a:p>
          </p:txBody>
        </p:sp>
        <p:sp>
          <p:nvSpPr>
            <p:cNvPr id="87059" name="Text Box 19"/>
            <p:cNvSpPr txBox="1">
              <a:spLocks noChangeArrowheads="1"/>
            </p:cNvSpPr>
            <p:nvPr/>
          </p:nvSpPr>
          <p:spPr bwMode="auto">
            <a:xfrm>
              <a:off x="8481" y="5069"/>
              <a:ext cx="1920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ru-RU" sz="1600" i="1" dirty="0">
                  <a:solidFill>
                    <a:srgbClr val="FF0000"/>
                  </a:solidFill>
                </a:rPr>
                <a:t>Команда </a:t>
              </a:r>
              <a:r>
                <a:rPr lang="ru-RU" sz="1600" i="1" dirty="0" smtClean="0">
                  <a:solidFill>
                    <a:srgbClr val="FF0000"/>
                  </a:solidFill>
                </a:rPr>
                <a:t>проекту</a:t>
              </a:r>
              <a:endParaRPr lang="ru-RU" sz="1600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7060" name="Line 20"/>
            <p:cNvSpPr>
              <a:spLocks noChangeShapeType="1"/>
            </p:cNvSpPr>
            <p:nvPr/>
          </p:nvSpPr>
          <p:spPr bwMode="auto">
            <a:xfrm>
              <a:off x="6021" y="2107"/>
              <a:ext cx="1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87061" name="Line 21"/>
            <p:cNvSpPr>
              <a:spLocks noChangeShapeType="1"/>
            </p:cNvSpPr>
            <p:nvPr/>
          </p:nvSpPr>
          <p:spPr bwMode="auto">
            <a:xfrm>
              <a:off x="6021" y="2707"/>
              <a:ext cx="2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87062" name="Line 22"/>
            <p:cNvSpPr>
              <a:spLocks noChangeShapeType="1"/>
            </p:cNvSpPr>
            <p:nvPr/>
          </p:nvSpPr>
          <p:spPr bwMode="auto">
            <a:xfrm>
              <a:off x="6021" y="3427"/>
              <a:ext cx="1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87063" name="Line 23"/>
            <p:cNvSpPr>
              <a:spLocks noChangeShapeType="1"/>
            </p:cNvSpPr>
            <p:nvPr/>
          </p:nvSpPr>
          <p:spPr bwMode="auto">
            <a:xfrm flipH="1">
              <a:off x="3262" y="4027"/>
              <a:ext cx="2639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87064" name="Line 24"/>
            <p:cNvSpPr>
              <a:spLocks noChangeShapeType="1"/>
            </p:cNvSpPr>
            <p:nvPr/>
          </p:nvSpPr>
          <p:spPr bwMode="auto">
            <a:xfrm flipH="1">
              <a:off x="5181" y="4027"/>
              <a:ext cx="72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87065" name="Line 25"/>
            <p:cNvSpPr>
              <a:spLocks noChangeShapeType="1"/>
            </p:cNvSpPr>
            <p:nvPr/>
          </p:nvSpPr>
          <p:spPr bwMode="auto">
            <a:xfrm>
              <a:off x="6141" y="4027"/>
              <a:ext cx="108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87066" name="Line 26"/>
            <p:cNvSpPr>
              <a:spLocks noChangeShapeType="1"/>
            </p:cNvSpPr>
            <p:nvPr/>
          </p:nvSpPr>
          <p:spPr bwMode="auto">
            <a:xfrm>
              <a:off x="6261" y="4027"/>
              <a:ext cx="324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600"/>
            </a:p>
          </p:txBody>
        </p:sp>
      </p:grpSp>
      <p:sp>
        <p:nvSpPr>
          <p:cNvPr id="2" name="Скругленный прямоугольник 1"/>
          <p:cNvSpPr/>
          <p:nvPr/>
        </p:nvSpPr>
        <p:spPr>
          <a:xfrm>
            <a:off x="420242" y="2594674"/>
            <a:ext cx="8150507" cy="25359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0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916832"/>
            <a:ext cx="8136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u-RU" sz="2000" b="1" dirty="0" err="1"/>
              <a:t>Відповідальний</a:t>
            </a:r>
            <a:r>
              <a:rPr lang="ru-RU" sz="2000" b="1" dirty="0"/>
              <a:t>. </a:t>
            </a:r>
            <a:r>
              <a:rPr lang="ru-RU" sz="2000" dirty="0"/>
              <a:t>Для </a:t>
            </a:r>
            <a:r>
              <a:rPr lang="ru-RU" sz="2000" dirty="0" err="1"/>
              <a:t>кожної</a:t>
            </a:r>
            <a:r>
              <a:rPr lang="ru-RU" sz="2000" dirty="0"/>
              <a:t> </a:t>
            </a:r>
            <a:r>
              <a:rPr lang="ru-RU" sz="2000" dirty="0" err="1"/>
              <a:t>роботи</a:t>
            </a:r>
            <a:r>
              <a:rPr lang="ru-RU" sz="2000" dirty="0"/>
              <a:t> </a:t>
            </a:r>
            <a:r>
              <a:rPr lang="ru-RU" sz="2000" dirty="0" err="1"/>
              <a:t>обов'язково</a:t>
            </a:r>
            <a:r>
              <a:rPr lang="ru-RU" sz="2000" dirty="0"/>
              <a:t> повинен бути </a:t>
            </a:r>
            <a:r>
              <a:rPr lang="ru-RU" sz="2000" dirty="0" err="1"/>
              <a:t>вказаний</a:t>
            </a:r>
            <a:r>
              <a:rPr lang="ru-RU" sz="2000" dirty="0"/>
              <a:t> один і </a:t>
            </a:r>
            <a:r>
              <a:rPr lang="ru-RU" sz="2000" dirty="0" err="1"/>
              <a:t>тільки</a:t>
            </a:r>
            <a:r>
              <a:rPr lang="ru-RU" sz="2000" dirty="0"/>
              <a:t> один </a:t>
            </a:r>
            <a:r>
              <a:rPr lang="ru-RU" sz="2000" dirty="0" err="1"/>
              <a:t>відповідальний</a:t>
            </a:r>
            <a:r>
              <a:rPr lang="ru-RU" sz="2000" dirty="0"/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b="1" dirty="0" err="1"/>
              <a:t>Виконавці</a:t>
            </a:r>
            <a:r>
              <a:rPr lang="ru-RU" sz="2000" dirty="0"/>
              <a:t>.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бути </a:t>
            </a:r>
            <a:r>
              <a:rPr lang="ru-RU" sz="2000" dirty="0" err="1"/>
              <a:t>кілька</a:t>
            </a:r>
            <a:r>
              <a:rPr lang="ru-RU" sz="2000" dirty="0"/>
              <a:t>, а </a:t>
            </a:r>
            <a:r>
              <a:rPr lang="ru-RU" sz="2000" dirty="0" err="1"/>
              <a:t>може</a:t>
            </a:r>
            <a:r>
              <a:rPr lang="ru-RU" sz="2000" dirty="0"/>
              <a:t> бути так, </a:t>
            </a:r>
            <a:r>
              <a:rPr lang="ru-RU" sz="2000" dirty="0" err="1"/>
              <a:t>що</a:t>
            </a:r>
            <a:r>
              <a:rPr lang="ru-RU" sz="2000" dirty="0"/>
              <a:t> сам </a:t>
            </a:r>
            <a:r>
              <a:rPr lang="ru-RU" sz="2000" dirty="0" err="1"/>
              <a:t>відповідальний</a:t>
            </a:r>
            <a:r>
              <a:rPr lang="ru-RU" sz="2000" dirty="0"/>
              <a:t> є і </a:t>
            </a:r>
            <a:r>
              <a:rPr lang="ru-RU" sz="2000" dirty="0" err="1"/>
              <a:t>виконавцем</a:t>
            </a:r>
            <a:r>
              <a:rPr lang="ru-RU" sz="2000" dirty="0"/>
              <a:t>. </a:t>
            </a:r>
            <a:r>
              <a:rPr lang="ru-RU" sz="2000" dirty="0" err="1"/>
              <a:t>Тобто</a:t>
            </a:r>
            <a:r>
              <a:rPr lang="ru-RU" sz="2000" dirty="0"/>
              <a:t> в </a:t>
            </a:r>
            <a:r>
              <a:rPr lang="ru-RU" sz="2000" dirty="0" err="1"/>
              <a:t>одній</a:t>
            </a:r>
            <a:r>
              <a:rPr lang="ru-RU" sz="2000" dirty="0"/>
              <a:t> </a:t>
            </a:r>
            <a:r>
              <a:rPr lang="ru-RU" sz="2000" dirty="0" err="1"/>
              <a:t>комірці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бути </a:t>
            </a:r>
            <a:r>
              <a:rPr lang="ru-RU" sz="2000" dirty="0" err="1"/>
              <a:t>більше</a:t>
            </a:r>
            <a:r>
              <a:rPr lang="ru-RU" sz="2000" dirty="0"/>
              <a:t> одного </a:t>
            </a:r>
            <a:r>
              <a:rPr lang="ru-RU" sz="2000" dirty="0" err="1"/>
              <a:t>позначення</a:t>
            </a:r>
            <a:r>
              <a:rPr lang="ru-RU" sz="2000" dirty="0"/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b="1" dirty="0" smtClean="0"/>
              <a:t>Той, </a:t>
            </a:r>
            <a:r>
              <a:rPr lang="ru-RU" sz="2000" b="1" dirty="0" err="1" smtClean="0"/>
              <a:t>хто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затверджує</a:t>
            </a:r>
            <a:r>
              <a:rPr lang="ru-RU" sz="2000" dirty="0"/>
              <a:t>. Та </a:t>
            </a:r>
            <a:r>
              <a:rPr lang="ru-RU" sz="2000" dirty="0" err="1"/>
              <a:t>людина</a:t>
            </a:r>
            <a:r>
              <a:rPr lang="ru-RU" sz="2000" dirty="0"/>
              <a:t>, яка </a:t>
            </a:r>
            <a:r>
              <a:rPr lang="ru-RU" sz="2000" dirty="0" err="1" smtClean="0"/>
              <a:t>затверджує</a:t>
            </a:r>
            <a:r>
              <a:rPr lang="ru-RU" sz="2000" dirty="0" smtClean="0"/>
              <a:t> </a:t>
            </a:r>
            <a:r>
              <a:rPr lang="ru-RU" sz="2000" dirty="0" err="1"/>
              <a:t>деякий</a:t>
            </a:r>
            <a:r>
              <a:rPr lang="ru-RU" sz="2000" dirty="0"/>
              <a:t> документ (</a:t>
            </a:r>
            <a:r>
              <a:rPr lang="ru-RU" sz="2000" dirty="0" err="1"/>
              <a:t>якщо</a:t>
            </a:r>
            <a:r>
              <a:rPr lang="ru-RU" sz="2000" dirty="0"/>
              <a:t> дана робота </a:t>
            </a:r>
            <a:r>
              <a:rPr lang="ru-RU" sz="2000" dirty="0" err="1"/>
              <a:t>пов'язана</a:t>
            </a:r>
            <a:r>
              <a:rPr lang="ru-RU" sz="2000" dirty="0"/>
              <a:t> </a:t>
            </a:r>
            <a:r>
              <a:rPr lang="ru-RU" sz="2000" dirty="0" err="1"/>
              <a:t>зі</a:t>
            </a:r>
            <a:r>
              <a:rPr lang="ru-RU" sz="2000" dirty="0"/>
              <a:t> </a:t>
            </a:r>
            <a:r>
              <a:rPr lang="ru-RU" sz="2000" dirty="0" err="1"/>
              <a:t>створенням</a:t>
            </a:r>
            <a:r>
              <a:rPr lang="ru-RU" sz="2000" dirty="0"/>
              <a:t> документа). </a:t>
            </a:r>
            <a:r>
              <a:rPr lang="ru-RU" sz="2000" dirty="0" err="1"/>
              <a:t>Він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бути </a:t>
            </a:r>
            <a:r>
              <a:rPr lang="ru-RU" sz="2000" dirty="0" err="1"/>
              <a:t>тільки</a:t>
            </a:r>
            <a:r>
              <a:rPr lang="ru-RU" sz="2000" dirty="0"/>
              <a:t> один.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b="1" dirty="0" smtClean="0"/>
              <a:t>Той, </a:t>
            </a:r>
            <a:r>
              <a:rPr lang="ru-RU" sz="2000" b="1" dirty="0" err="1" smtClean="0"/>
              <a:t>хто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узгоджує</a:t>
            </a:r>
            <a:r>
              <a:rPr lang="ru-RU" sz="2000" b="1" dirty="0" smtClean="0"/>
              <a:t>. </a:t>
            </a:r>
            <a:r>
              <a:rPr lang="ru-RU" sz="2000" dirty="0"/>
              <a:t>Та </a:t>
            </a:r>
            <a:r>
              <a:rPr lang="ru-RU" sz="2000" dirty="0" err="1"/>
              <a:t>людина</a:t>
            </a:r>
            <a:r>
              <a:rPr lang="ru-RU" sz="2000" dirty="0"/>
              <a:t>, яка </a:t>
            </a:r>
            <a:r>
              <a:rPr lang="ru-RU" sz="2000" dirty="0" err="1"/>
              <a:t>бере</a:t>
            </a:r>
            <a:r>
              <a:rPr lang="ru-RU" sz="2000" dirty="0"/>
              <a:t> участь в </a:t>
            </a:r>
            <a:r>
              <a:rPr lang="ru-RU" sz="2000" dirty="0" err="1"/>
              <a:t>узгодженні</a:t>
            </a:r>
            <a:r>
              <a:rPr lang="ru-RU" sz="2000" dirty="0"/>
              <a:t> </a:t>
            </a:r>
            <a:r>
              <a:rPr lang="ru-RU" sz="2000" dirty="0" err="1"/>
              <a:t>деякого</a:t>
            </a:r>
            <a:r>
              <a:rPr lang="ru-RU" sz="2000" dirty="0"/>
              <a:t> документа (</a:t>
            </a:r>
            <a:r>
              <a:rPr lang="ru-RU" sz="2000" dirty="0" err="1"/>
              <a:t>якщо</a:t>
            </a:r>
            <a:r>
              <a:rPr lang="ru-RU" sz="2000" dirty="0"/>
              <a:t> дана робота </a:t>
            </a:r>
            <a:r>
              <a:rPr lang="ru-RU" sz="2000" dirty="0" err="1"/>
              <a:t>пов'язана</a:t>
            </a:r>
            <a:r>
              <a:rPr lang="ru-RU" sz="2000" dirty="0"/>
              <a:t> </a:t>
            </a:r>
            <a:r>
              <a:rPr lang="ru-RU" sz="2000" dirty="0" err="1"/>
              <a:t>зі</a:t>
            </a:r>
            <a:r>
              <a:rPr lang="ru-RU" sz="2000" dirty="0"/>
              <a:t> </a:t>
            </a:r>
            <a:r>
              <a:rPr lang="ru-RU" sz="2000" dirty="0" err="1"/>
              <a:t>створенням</a:t>
            </a:r>
            <a:r>
              <a:rPr lang="ru-RU" sz="2000" dirty="0"/>
              <a:t> документа).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бути </a:t>
            </a:r>
            <a:r>
              <a:rPr lang="ru-RU" sz="2000" dirty="0" err="1"/>
              <a:t>кілька</a:t>
            </a:r>
            <a:r>
              <a:rPr lang="ru-RU" sz="2000" dirty="0"/>
              <a:t>.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07504" y="4616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3600" b="1" dirty="0" err="1">
                <a:solidFill>
                  <a:srgbClr val="FFFF00"/>
                </a:solidFill>
              </a:rPr>
              <a:t>Матриця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відповідальності</a:t>
            </a:r>
            <a:r>
              <a:rPr lang="ru-RU" sz="3600" b="1" dirty="0">
                <a:solidFill>
                  <a:srgbClr val="FFFF00"/>
                </a:solidFill>
              </a:rPr>
              <a:t> проекту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052736"/>
            <a:ext cx="8208912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/>
              <a:t>У </a:t>
            </a:r>
            <a:r>
              <a:rPr lang="ru-RU" sz="2000" dirty="0" err="1"/>
              <a:t>матриці</a:t>
            </a:r>
            <a:r>
              <a:rPr lang="ru-RU" sz="2000" dirty="0"/>
              <a:t> </a:t>
            </a:r>
            <a:r>
              <a:rPr lang="ru-RU" sz="2000" dirty="0" err="1"/>
              <a:t>передбачені</a:t>
            </a:r>
            <a:r>
              <a:rPr lang="ru-RU" sz="2000" dirty="0"/>
              <a:t> </a:t>
            </a:r>
            <a:r>
              <a:rPr lang="ru-RU" sz="2000" dirty="0" err="1"/>
              <a:t>наступні</a:t>
            </a:r>
            <a:r>
              <a:rPr lang="ru-RU" sz="2000" dirty="0"/>
              <a:t> </a:t>
            </a:r>
            <a:r>
              <a:rPr lang="ru-RU" sz="2000" dirty="0" err="1"/>
              <a:t>буквені</a:t>
            </a:r>
            <a:r>
              <a:rPr lang="ru-RU" sz="2000" dirty="0"/>
              <a:t> </a:t>
            </a:r>
            <a:r>
              <a:rPr lang="ru-RU" sz="2000" dirty="0" err="1"/>
              <a:t>позначення</a:t>
            </a:r>
            <a:r>
              <a:rPr lang="ru-RU" sz="2000" dirty="0"/>
              <a:t>: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З- </a:t>
            </a:r>
            <a:r>
              <a:rPr lang="ru-RU" sz="2000" dirty="0" err="1" smtClean="0">
                <a:solidFill>
                  <a:srgbClr val="0000CC"/>
                </a:solidFill>
              </a:rPr>
              <a:t>затверджує</a:t>
            </a:r>
            <a:r>
              <a:rPr lang="ru-RU" sz="2000" dirty="0">
                <a:solidFill>
                  <a:srgbClr val="0000CC"/>
                </a:solidFill>
              </a:rPr>
              <a:t>, </a:t>
            </a:r>
            <a:r>
              <a:rPr lang="ru-RU" sz="2000" dirty="0" smtClean="0">
                <a:solidFill>
                  <a:srgbClr val="0000CC"/>
                </a:solidFill>
              </a:rPr>
              <a:t>У </a:t>
            </a:r>
            <a:r>
              <a:rPr lang="ru-RU" sz="2000" dirty="0">
                <a:solidFill>
                  <a:srgbClr val="0000CC"/>
                </a:solidFill>
              </a:rPr>
              <a:t>- </a:t>
            </a:r>
            <a:r>
              <a:rPr lang="ru-RU" sz="2000" dirty="0" err="1">
                <a:solidFill>
                  <a:srgbClr val="0000CC"/>
                </a:solidFill>
              </a:rPr>
              <a:t>узгоджує</a:t>
            </a:r>
            <a:r>
              <a:rPr lang="ru-RU" sz="2000" dirty="0">
                <a:solidFill>
                  <a:srgbClr val="0000CC"/>
                </a:solidFill>
              </a:rPr>
              <a:t>, </a:t>
            </a:r>
            <a:r>
              <a:rPr lang="ru-RU" sz="2000" dirty="0" smtClean="0">
                <a:solidFill>
                  <a:srgbClr val="0000CC"/>
                </a:solidFill>
              </a:rPr>
              <a:t>В </a:t>
            </a:r>
            <a:r>
              <a:rPr lang="ru-RU" sz="2000" dirty="0">
                <a:solidFill>
                  <a:srgbClr val="0000CC"/>
                </a:solidFill>
              </a:rPr>
              <a:t>- </a:t>
            </a:r>
            <a:r>
              <a:rPr lang="ru-RU" sz="2000" dirty="0" err="1">
                <a:solidFill>
                  <a:srgbClr val="0000CC"/>
                </a:solidFill>
              </a:rPr>
              <a:t>відповідальний</a:t>
            </a:r>
            <a:r>
              <a:rPr lang="ru-RU" sz="2000" dirty="0">
                <a:solidFill>
                  <a:srgbClr val="0000CC"/>
                </a:solidFill>
              </a:rPr>
              <a:t>, І - </a:t>
            </a:r>
            <a:r>
              <a:rPr lang="ru-RU" sz="2000" dirty="0" err="1">
                <a:solidFill>
                  <a:srgbClr val="0000CC"/>
                </a:solidFill>
              </a:rPr>
              <a:t>виконавець</a:t>
            </a:r>
            <a:r>
              <a:rPr lang="ru-RU" sz="2000" dirty="0"/>
              <a:t>.</a:t>
            </a:r>
            <a:endParaRPr lang="ru-RU" sz="2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3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07504" y="46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3600" b="1" dirty="0" err="1">
                <a:solidFill>
                  <a:srgbClr val="FFFF00"/>
                </a:solidFill>
              </a:rPr>
              <a:t>Матриця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відповідальності</a:t>
            </a:r>
            <a:r>
              <a:rPr lang="ru-RU" sz="3600" b="1" dirty="0">
                <a:solidFill>
                  <a:srgbClr val="FFFF00"/>
                </a:solidFill>
              </a:rPr>
              <a:t> проекту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052736"/>
            <a:ext cx="8208912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/>
              <a:t>У </a:t>
            </a:r>
            <a:r>
              <a:rPr lang="ru-RU" sz="2000" dirty="0" err="1"/>
              <a:t>матриці</a:t>
            </a:r>
            <a:r>
              <a:rPr lang="ru-RU" sz="2000" dirty="0"/>
              <a:t> </a:t>
            </a:r>
            <a:r>
              <a:rPr lang="ru-RU" sz="2000" dirty="0" err="1"/>
              <a:t>передбачені</a:t>
            </a:r>
            <a:r>
              <a:rPr lang="ru-RU" sz="2000" dirty="0"/>
              <a:t> </a:t>
            </a:r>
            <a:r>
              <a:rPr lang="ru-RU" sz="2000" dirty="0" err="1"/>
              <a:t>наступні</a:t>
            </a:r>
            <a:r>
              <a:rPr lang="ru-RU" sz="2000" dirty="0"/>
              <a:t> </a:t>
            </a:r>
            <a:r>
              <a:rPr lang="ru-RU" sz="2000" dirty="0" err="1"/>
              <a:t>буквені</a:t>
            </a:r>
            <a:r>
              <a:rPr lang="ru-RU" sz="2000" dirty="0"/>
              <a:t> </a:t>
            </a:r>
            <a:r>
              <a:rPr lang="ru-RU" sz="2000" dirty="0" err="1"/>
              <a:t>позначення</a:t>
            </a:r>
            <a:r>
              <a:rPr lang="ru-RU" sz="2000" dirty="0"/>
              <a:t>: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З- </a:t>
            </a:r>
            <a:r>
              <a:rPr lang="ru-RU" sz="2000" dirty="0" err="1" smtClean="0">
                <a:solidFill>
                  <a:srgbClr val="0000CC"/>
                </a:solidFill>
              </a:rPr>
              <a:t>затверджує</a:t>
            </a:r>
            <a:r>
              <a:rPr lang="ru-RU" sz="2000" dirty="0">
                <a:solidFill>
                  <a:srgbClr val="0000CC"/>
                </a:solidFill>
              </a:rPr>
              <a:t>, </a:t>
            </a:r>
            <a:r>
              <a:rPr lang="ru-RU" sz="2000" dirty="0" smtClean="0">
                <a:solidFill>
                  <a:srgbClr val="0000CC"/>
                </a:solidFill>
              </a:rPr>
              <a:t>У </a:t>
            </a:r>
            <a:r>
              <a:rPr lang="ru-RU" sz="2000" dirty="0">
                <a:solidFill>
                  <a:srgbClr val="0000CC"/>
                </a:solidFill>
              </a:rPr>
              <a:t>- </a:t>
            </a:r>
            <a:r>
              <a:rPr lang="ru-RU" sz="2000" dirty="0" err="1">
                <a:solidFill>
                  <a:srgbClr val="0000CC"/>
                </a:solidFill>
              </a:rPr>
              <a:t>узгоджує</a:t>
            </a:r>
            <a:r>
              <a:rPr lang="ru-RU" sz="2000" dirty="0">
                <a:solidFill>
                  <a:srgbClr val="0000CC"/>
                </a:solidFill>
              </a:rPr>
              <a:t>, </a:t>
            </a:r>
            <a:r>
              <a:rPr lang="ru-RU" sz="2000" dirty="0" smtClean="0">
                <a:solidFill>
                  <a:srgbClr val="0000CC"/>
                </a:solidFill>
              </a:rPr>
              <a:t>В </a:t>
            </a:r>
            <a:r>
              <a:rPr lang="ru-RU" sz="2000" dirty="0">
                <a:solidFill>
                  <a:srgbClr val="0000CC"/>
                </a:solidFill>
              </a:rPr>
              <a:t>- </a:t>
            </a:r>
            <a:r>
              <a:rPr lang="ru-RU" sz="2000" dirty="0" err="1">
                <a:solidFill>
                  <a:srgbClr val="0000CC"/>
                </a:solidFill>
              </a:rPr>
              <a:t>відповідальний</a:t>
            </a:r>
            <a:r>
              <a:rPr lang="ru-RU" sz="2000" dirty="0">
                <a:solidFill>
                  <a:srgbClr val="0000CC"/>
                </a:solidFill>
              </a:rPr>
              <a:t>, І - </a:t>
            </a:r>
            <a:r>
              <a:rPr lang="ru-RU" sz="2000" dirty="0" err="1">
                <a:solidFill>
                  <a:srgbClr val="0000CC"/>
                </a:solidFill>
              </a:rPr>
              <a:t>виконавець</a:t>
            </a:r>
            <a:r>
              <a:rPr lang="ru-RU" sz="2000" dirty="0"/>
              <a:t>.</a:t>
            </a:r>
            <a:endParaRPr lang="ru-RU" sz="2000" b="1" dirty="0">
              <a:solidFill>
                <a:srgbClr val="0000CC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15278"/>
              </p:ext>
            </p:extLst>
          </p:nvPr>
        </p:nvGraphicFramePr>
        <p:xfrm>
          <a:off x="16272" y="2420888"/>
          <a:ext cx="9127728" cy="3008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3817"/>
                <a:gridCol w="1252222"/>
                <a:gridCol w="1001949"/>
                <a:gridCol w="1142034"/>
                <a:gridCol w="1148013"/>
                <a:gridCol w="1001949"/>
                <a:gridCol w="1307744"/>
              </a:tblGrid>
              <a:tr h="1152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Виконавці</a:t>
                      </a:r>
                      <a:r>
                        <a:rPr lang="ru-RU" sz="14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проекту                                      </a:t>
                      </a:r>
                      <a:r>
                        <a:rPr lang="ru-RU" sz="14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відповідно</a:t>
                      </a: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 ролей </a:t>
                      </a: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проекті</a:t>
                      </a:r>
                      <a:r>
                        <a:rPr lang="ru-RU" sz="14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Задачі</a:t>
                      </a:r>
                      <a:r>
                        <a:rPr lang="ru-RU" sz="14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Проекту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Вище</a:t>
                      </a: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керівництво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Куратор проекту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Проектний</a:t>
                      </a: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офіс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Менеджер проекту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Команда проекту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Організації-підрядчики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Бізнес-планування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В, </a:t>
                      </a: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Розробка статуту проекту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З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З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В, </a:t>
                      </a: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Випуск наказу про запуск проекту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В, </a:t>
                      </a: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З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…………………..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7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11560" y="-30456"/>
            <a:ext cx="7724775" cy="867168"/>
          </a:xfrm>
        </p:spPr>
        <p:txBody>
          <a:bodyPr>
            <a:noAutofit/>
          </a:bodyPr>
          <a:lstStyle/>
          <a:p>
            <a:r>
              <a:rPr lang="ru-RU" sz="3600" b="1" dirty="0" err="1" smtClean="0">
                <a:solidFill>
                  <a:srgbClr val="FFFF00"/>
                </a:solidFill>
              </a:rPr>
              <a:t>Управління</a:t>
            </a:r>
            <a:r>
              <a:rPr lang="ru-RU" sz="3600" b="1" dirty="0" smtClean="0">
                <a:solidFill>
                  <a:srgbClr val="FFFF00"/>
                </a:solidFill>
              </a:rPr>
              <a:t/>
            </a:r>
            <a:br>
              <a:rPr lang="ru-RU" sz="3600" b="1" dirty="0" smtClean="0">
                <a:solidFill>
                  <a:srgbClr val="FFFF00"/>
                </a:solidFill>
              </a:rPr>
            </a:br>
            <a:r>
              <a:rPr lang="ru-RU" sz="3600" dirty="0" smtClean="0">
                <a:solidFill>
                  <a:srgbClr val="FFFF00"/>
                </a:solidFill>
              </a:rPr>
              <a:t> </a:t>
            </a:r>
            <a:r>
              <a:rPr lang="ru-RU" sz="3600" b="1" dirty="0" err="1" smtClean="0">
                <a:solidFill>
                  <a:srgbClr val="FFFF00"/>
                </a:solidFill>
              </a:rPr>
              <a:t>людськими</a:t>
            </a:r>
            <a:r>
              <a:rPr lang="ru-RU" sz="3600" b="1" dirty="0" smtClean="0">
                <a:solidFill>
                  <a:srgbClr val="FFFF00"/>
                </a:solidFill>
              </a:rPr>
              <a:t> ресурсами проекту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07504" y="1124744"/>
            <a:ext cx="8856984" cy="525658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ru-RU" sz="2000" dirty="0" err="1"/>
              <a:t>Управління</a:t>
            </a:r>
            <a:r>
              <a:rPr lang="ru-RU" sz="2000" dirty="0"/>
              <a:t> </a:t>
            </a:r>
            <a:r>
              <a:rPr lang="ru-RU" sz="2000" dirty="0" err="1"/>
              <a:t>людськими</a:t>
            </a:r>
            <a:r>
              <a:rPr lang="ru-RU" sz="2000" dirty="0"/>
              <a:t> ресурсами проекту (</a:t>
            </a:r>
            <a:r>
              <a:rPr lang="en-US" sz="2000" dirty="0"/>
              <a:t>Project Human Resource Management) </a:t>
            </a:r>
            <a:r>
              <a:rPr lang="ru-RU" sz="2000" dirty="0" err="1"/>
              <a:t>включає</a:t>
            </a:r>
            <a:r>
              <a:rPr lang="ru-RU" sz="2000" dirty="0"/>
              <a:t> </a:t>
            </a:r>
            <a:r>
              <a:rPr lang="ru-RU" sz="2000" dirty="0" err="1"/>
              <a:t>процеси</a:t>
            </a:r>
            <a:r>
              <a:rPr lang="ru-RU" sz="2000" dirty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необхідні</a:t>
            </a:r>
            <a:r>
              <a:rPr lang="ru-RU" sz="2000" dirty="0" smtClean="0"/>
              <a:t> </a:t>
            </a:r>
            <a:r>
              <a:rPr lang="ru-RU" sz="2000" dirty="0"/>
              <a:t>для </a:t>
            </a:r>
            <a:r>
              <a:rPr lang="ru-RU" sz="2000" dirty="0" err="1"/>
              <a:t>найбільш</a:t>
            </a:r>
            <a:r>
              <a:rPr lang="ru-RU" sz="2000" dirty="0"/>
              <a:t> </a:t>
            </a:r>
            <a:r>
              <a:rPr lang="ru-RU" sz="2000" dirty="0" err="1"/>
              <a:t>ефективного</a:t>
            </a:r>
            <a:r>
              <a:rPr lang="ru-RU" sz="2000" dirty="0"/>
              <a:t> </a:t>
            </a:r>
            <a:r>
              <a:rPr lang="ru-RU" sz="2000" dirty="0" err="1"/>
              <a:t>використання</a:t>
            </a:r>
            <a:r>
              <a:rPr lang="ru-RU" sz="2000" dirty="0"/>
              <a:t> </a:t>
            </a:r>
            <a:r>
              <a:rPr lang="ru-RU" sz="2000" dirty="0" err="1"/>
              <a:t>залученого</a:t>
            </a:r>
            <a:r>
              <a:rPr lang="ru-RU" sz="2000" dirty="0"/>
              <a:t> в проект персоналу.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ru-RU" sz="2000" dirty="0" err="1"/>
              <a:t>Управління</a:t>
            </a:r>
            <a:r>
              <a:rPr lang="ru-RU" sz="2000" dirty="0"/>
              <a:t> </a:t>
            </a:r>
            <a:r>
              <a:rPr lang="ru-RU" sz="2000" dirty="0" err="1"/>
              <a:t>людськими</a:t>
            </a:r>
            <a:r>
              <a:rPr lang="ru-RU" sz="2000" dirty="0"/>
              <a:t> ресурсами проекту </a:t>
            </a:r>
            <a:r>
              <a:rPr lang="ru-RU" sz="2000" dirty="0" smtClean="0"/>
              <a:t> </a:t>
            </a:r>
            <a:r>
              <a:rPr lang="ru-RU" sz="2000" dirty="0" err="1" smtClean="0"/>
              <a:t>включає</a:t>
            </a:r>
            <a:r>
              <a:rPr lang="ru-RU" sz="2000" dirty="0" smtClean="0"/>
              <a:t> </a:t>
            </a:r>
            <a:r>
              <a:rPr lang="ru-RU" sz="2000" dirty="0" err="1"/>
              <a:t>такі</a:t>
            </a:r>
            <a:r>
              <a:rPr lang="ru-RU" sz="2000" dirty="0"/>
              <a:t> </a:t>
            </a:r>
            <a:r>
              <a:rPr lang="ru-RU" sz="2000" dirty="0" err="1" smtClean="0"/>
              <a:t>завдання</a:t>
            </a:r>
            <a:r>
              <a:rPr lang="ru-RU" sz="2000" dirty="0" smtClean="0"/>
              <a:t>:</a:t>
            </a:r>
            <a:endParaRPr lang="ru-RU" sz="2000" dirty="0"/>
          </a:p>
          <a:p>
            <a:pPr lvl="1">
              <a:buFont typeface="Wingdings" pitchFamily="2" charset="2"/>
              <a:buChar char="Ø"/>
              <a:defRPr/>
            </a:pPr>
            <a:r>
              <a:rPr lang="ru-RU" sz="1800" dirty="0" err="1">
                <a:solidFill>
                  <a:srgbClr val="0000CC"/>
                </a:solidFill>
              </a:rPr>
              <a:t>визначення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>
                <a:solidFill>
                  <a:srgbClr val="0000CC"/>
                </a:solidFill>
              </a:rPr>
              <a:t>кваліфікаційного</a:t>
            </a:r>
            <a:r>
              <a:rPr lang="ru-RU" sz="1800" dirty="0">
                <a:solidFill>
                  <a:srgbClr val="0000CC"/>
                </a:solidFill>
              </a:rPr>
              <a:t> та </a:t>
            </a:r>
            <a:r>
              <a:rPr lang="ru-RU" sz="1800" dirty="0" err="1">
                <a:solidFill>
                  <a:srgbClr val="0000CC"/>
                </a:solidFill>
              </a:rPr>
              <a:t>чисельного</a:t>
            </a:r>
            <a:r>
              <a:rPr lang="ru-RU" sz="1800" dirty="0">
                <a:solidFill>
                  <a:srgbClr val="0000CC"/>
                </a:solidFill>
              </a:rPr>
              <a:t> складу </a:t>
            </a:r>
            <a:r>
              <a:rPr lang="ru-RU" sz="1800" dirty="0" err="1">
                <a:solidFill>
                  <a:srgbClr val="0000CC"/>
                </a:solidFill>
              </a:rPr>
              <a:t>команди</a:t>
            </a:r>
            <a:r>
              <a:rPr lang="ru-RU" sz="1800" dirty="0">
                <a:solidFill>
                  <a:srgbClr val="0000CC"/>
                </a:solidFill>
              </a:rPr>
              <a:t> проекту на весь час </a:t>
            </a:r>
            <a:r>
              <a:rPr lang="ru-RU" sz="1800" dirty="0" err="1">
                <a:solidFill>
                  <a:srgbClr val="0000CC"/>
                </a:solidFill>
              </a:rPr>
              <a:t>здійснення</a:t>
            </a:r>
            <a:r>
              <a:rPr lang="ru-RU" sz="1800" dirty="0">
                <a:solidFill>
                  <a:srgbClr val="0000CC"/>
                </a:solidFill>
              </a:rPr>
              <a:t> проекту;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ru-RU" sz="1800" dirty="0" err="1">
                <a:solidFill>
                  <a:srgbClr val="0000CC"/>
                </a:solidFill>
              </a:rPr>
              <a:t>пошук</a:t>
            </a:r>
            <a:r>
              <a:rPr lang="ru-RU" sz="1800" dirty="0">
                <a:solidFill>
                  <a:srgbClr val="0000CC"/>
                </a:solidFill>
              </a:rPr>
              <a:t> і </a:t>
            </a:r>
            <a:r>
              <a:rPr lang="ru-RU" sz="1800" dirty="0" err="1">
                <a:solidFill>
                  <a:srgbClr val="0000CC"/>
                </a:solidFill>
              </a:rPr>
              <a:t>відбір</a:t>
            </a:r>
            <a:r>
              <a:rPr lang="ru-RU" sz="1800" dirty="0">
                <a:solidFill>
                  <a:srgbClr val="0000CC"/>
                </a:solidFill>
              </a:rPr>
              <a:t> кандидатур, </a:t>
            </a:r>
            <a:r>
              <a:rPr lang="ru-RU" sz="1800" dirty="0" err="1">
                <a:solidFill>
                  <a:srgbClr val="0000CC"/>
                </a:solidFill>
              </a:rPr>
              <a:t>прийом</a:t>
            </a:r>
            <a:r>
              <a:rPr lang="ru-RU" sz="1800" dirty="0">
                <a:solidFill>
                  <a:srgbClr val="0000CC"/>
                </a:solidFill>
              </a:rPr>
              <a:t> на роботу і </a:t>
            </a:r>
            <a:r>
              <a:rPr lang="ru-RU" sz="1800" dirty="0" err="1">
                <a:solidFill>
                  <a:srgbClr val="0000CC"/>
                </a:solidFill>
              </a:rPr>
              <a:t>звільнення</a:t>
            </a:r>
            <a:r>
              <a:rPr lang="ru-RU" sz="1800" dirty="0">
                <a:solidFill>
                  <a:srgbClr val="0000CC"/>
                </a:solidFill>
              </a:rPr>
              <a:t>;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ru-RU" sz="1800" dirty="0" err="1">
                <a:solidFill>
                  <a:srgbClr val="0000CC"/>
                </a:solidFill>
              </a:rPr>
              <a:t>планування</a:t>
            </a:r>
            <a:r>
              <a:rPr lang="ru-RU" sz="1800" dirty="0">
                <a:solidFill>
                  <a:srgbClr val="0000CC"/>
                </a:solidFill>
              </a:rPr>
              <a:t> і </a:t>
            </a:r>
            <a:r>
              <a:rPr lang="ru-RU" sz="1800" dirty="0" err="1">
                <a:solidFill>
                  <a:srgbClr val="0000CC"/>
                </a:solidFill>
              </a:rPr>
              <a:t>розподіл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>
                <a:solidFill>
                  <a:srgbClr val="0000CC"/>
                </a:solidFill>
              </a:rPr>
              <a:t>працівників</a:t>
            </a:r>
            <a:r>
              <a:rPr lang="ru-RU" sz="1800" dirty="0">
                <a:solidFill>
                  <a:srgbClr val="0000CC"/>
                </a:solidFill>
              </a:rPr>
              <a:t> по </a:t>
            </a:r>
            <a:r>
              <a:rPr lang="ru-RU" sz="1800" dirty="0" err="1">
                <a:solidFill>
                  <a:srgbClr val="0000CC"/>
                </a:solidFill>
              </a:rPr>
              <a:t>робочих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>
                <a:solidFill>
                  <a:srgbClr val="0000CC"/>
                </a:solidFill>
              </a:rPr>
              <a:t>місцях</a:t>
            </a:r>
            <a:r>
              <a:rPr lang="ru-RU" sz="1800" dirty="0">
                <a:solidFill>
                  <a:srgbClr val="0000CC"/>
                </a:solidFill>
              </a:rPr>
              <a:t>;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ru-RU" sz="1800" dirty="0" err="1">
                <a:solidFill>
                  <a:srgbClr val="0000CC"/>
                </a:solidFill>
              </a:rPr>
              <a:t>організацію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>
                <a:solidFill>
                  <a:srgbClr val="0000CC"/>
                </a:solidFill>
              </a:rPr>
              <a:t>навчання</a:t>
            </a:r>
            <a:r>
              <a:rPr lang="ru-RU" sz="1800" dirty="0">
                <a:solidFill>
                  <a:srgbClr val="0000CC"/>
                </a:solidFill>
              </a:rPr>
              <a:t> та </a:t>
            </a:r>
            <a:r>
              <a:rPr lang="ru-RU" sz="1800" dirty="0" err="1">
                <a:solidFill>
                  <a:srgbClr val="0000CC"/>
                </a:solidFill>
              </a:rPr>
              <a:t>підвищення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>
                <a:solidFill>
                  <a:srgbClr val="0000CC"/>
                </a:solidFill>
              </a:rPr>
              <a:t>кваліфікації</a:t>
            </a:r>
            <a:r>
              <a:rPr lang="ru-RU" sz="1800" dirty="0">
                <a:solidFill>
                  <a:srgbClr val="0000CC"/>
                </a:solidFill>
              </a:rPr>
              <a:t>, </a:t>
            </a:r>
            <a:r>
              <a:rPr lang="ru-RU" sz="1800" dirty="0" err="1">
                <a:solidFill>
                  <a:srgbClr val="0000CC"/>
                </a:solidFill>
              </a:rPr>
              <a:t>визначення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>
                <a:solidFill>
                  <a:srgbClr val="0000CC"/>
                </a:solidFill>
              </a:rPr>
              <a:t>відповідальності</a:t>
            </a:r>
            <a:r>
              <a:rPr lang="ru-RU" sz="1800" dirty="0">
                <a:solidFill>
                  <a:srgbClr val="0000CC"/>
                </a:solidFill>
              </a:rPr>
              <a:t>;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ru-RU" sz="1800" dirty="0" err="1">
                <a:solidFill>
                  <a:srgbClr val="0000CC"/>
                </a:solidFill>
              </a:rPr>
              <a:t>створення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>
                <a:solidFill>
                  <a:srgbClr val="0000CC"/>
                </a:solidFill>
              </a:rPr>
              <a:t>необхідних</a:t>
            </a:r>
            <a:r>
              <a:rPr lang="ru-RU" sz="1800" dirty="0">
                <a:solidFill>
                  <a:srgbClr val="0000CC"/>
                </a:solidFill>
              </a:rPr>
              <a:t> умов і </a:t>
            </a:r>
            <a:r>
              <a:rPr lang="ru-RU" sz="1800" dirty="0" err="1">
                <a:solidFill>
                  <a:srgbClr val="0000CC"/>
                </a:solidFill>
              </a:rPr>
              <a:t>робочої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>
                <a:solidFill>
                  <a:srgbClr val="0000CC"/>
                </a:solidFill>
              </a:rPr>
              <a:t>атмосфери</a:t>
            </a:r>
            <a:r>
              <a:rPr lang="ru-RU" sz="1800" dirty="0">
                <a:solidFill>
                  <a:srgbClr val="0000CC"/>
                </a:solidFill>
              </a:rPr>
              <a:t> для </a:t>
            </a:r>
            <a:r>
              <a:rPr lang="ru-RU" sz="1800" dirty="0" err="1">
                <a:solidFill>
                  <a:srgbClr val="0000CC"/>
                </a:solidFill>
              </a:rPr>
              <a:t>колективної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>
                <a:solidFill>
                  <a:srgbClr val="0000CC"/>
                </a:solidFill>
              </a:rPr>
              <a:t>роботи</a:t>
            </a:r>
            <a:r>
              <a:rPr lang="ru-RU" sz="1800" dirty="0">
                <a:solidFill>
                  <a:srgbClr val="0000CC"/>
                </a:solidFill>
              </a:rPr>
              <a:t>,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ru-RU" sz="1800" dirty="0" err="1">
                <a:solidFill>
                  <a:srgbClr val="0000CC"/>
                </a:solidFill>
              </a:rPr>
              <a:t>попередження</a:t>
            </a:r>
            <a:r>
              <a:rPr lang="ru-RU" sz="1800" dirty="0">
                <a:solidFill>
                  <a:srgbClr val="0000CC"/>
                </a:solidFill>
              </a:rPr>
              <a:t> і </a:t>
            </a:r>
            <a:r>
              <a:rPr lang="ru-RU" sz="1800" dirty="0" err="1">
                <a:solidFill>
                  <a:srgbClr val="0000CC"/>
                </a:solidFill>
              </a:rPr>
              <a:t>вирішення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 smtClean="0">
                <a:solidFill>
                  <a:srgbClr val="0000CC"/>
                </a:solidFill>
              </a:rPr>
              <a:t>конфліктів</a:t>
            </a:r>
            <a:endParaRPr lang="ru-RU" sz="1800" dirty="0">
              <a:solidFill>
                <a:srgbClr val="0000CC"/>
              </a:solidFill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ru-RU" sz="1800" dirty="0" err="1">
                <a:solidFill>
                  <a:srgbClr val="0000CC"/>
                </a:solidFill>
              </a:rPr>
              <a:t>вирішення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>
                <a:solidFill>
                  <a:srgbClr val="0000CC"/>
                </a:solidFill>
              </a:rPr>
              <a:t>питань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>
                <a:solidFill>
                  <a:srgbClr val="0000CC"/>
                </a:solidFill>
              </a:rPr>
              <a:t>пов'язаних</a:t>
            </a:r>
            <a:r>
              <a:rPr lang="ru-RU" sz="1800" dirty="0">
                <a:solidFill>
                  <a:srgbClr val="0000CC"/>
                </a:solidFill>
              </a:rPr>
              <a:t> з оплатою </a:t>
            </a:r>
            <a:r>
              <a:rPr lang="ru-RU" sz="1800" dirty="0" err="1">
                <a:solidFill>
                  <a:srgbClr val="0000CC"/>
                </a:solidFill>
              </a:rPr>
              <a:t>праці</a:t>
            </a:r>
            <a:r>
              <a:rPr lang="ru-RU" sz="1800" dirty="0">
                <a:solidFill>
                  <a:srgbClr val="0000CC"/>
                </a:solidFill>
              </a:rPr>
              <a:t> та </a:t>
            </a:r>
            <a:r>
              <a:rPr lang="ru-RU" sz="1800" dirty="0" err="1">
                <a:solidFill>
                  <a:srgbClr val="0000CC"/>
                </a:solidFill>
              </a:rPr>
              <a:t>ін</a:t>
            </a:r>
            <a:r>
              <a:rPr lang="ru-RU" sz="1800" dirty="0">
                <a:solidFill>
                  <a:srgbClr val="0000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39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Матриц</a:t>
            </a:r>
            <a:r>
              <a:rPr lang="uk-UA" b="1" dirty="0" smtClean="0">
                <a:solidFill>
                  <a:srgbClr val="FFFF00"/>
                </a:solidFill>
              </a:rPr>
              <a:t>я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компетенц</a:t>
            </a:r>
            <a:r>
              <a:rPr lang="uk-UA" b="1" dirty="0" smtClean="0">
                <a:solidFill>
                  <a:srgbClr val="FFFF00"/>
                </a:solidFill>
              </a:rPr>
              <a:t>і</a:t>
            </a:r>
            <a:r>
              <a:rPr lang="en-US" b="1" dirty="0" smtClean="0">
                <a:solidFill>
                  <a:srgbClr val="FFFF00"/>
                </a:solidFill>
              </a:rPr>
              <a:t>й</a:t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ru-RU" b="1" dirty="0" smtClean="0">
              <a:solidFill>
                <a:srgbClr val="FFFF0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36847"/>
              </p:ext>
            </p:extLst>
          </p:nvPr>
        </p:nvGraphicFramePr>
        <p:xfrm>
          <a:off x="1" y="908720"/>
          <a:ext cx="9143998" cy="5116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580"/>
                <a:gridCol w="2385970"/>
                <a:gridCol w="2572583"/>
                <a:gridCol w="2745865"/>
              </a:tblGrid>
              <a:tr h="24761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Посада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799" marR="36799" marT="766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Знання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799" marR="36799" marT="766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Навички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799" marR="36799" marT="766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Особисті якості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799" marR="36799" marT="766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2586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Менеджер проекту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799" marR="36799" marT="766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Сучасні методи управління проектами :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Розклад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Бюджет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Персонал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Основи юриспруденції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799" marR="36799" marT="766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Практика управління проектами :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Складання і контроль розкладу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Управління бюджетом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Управління командою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799" marR="36799" marT="766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Лідерство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Відповідальність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Комунікабельність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Лояльність компанії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799" marR="36799" marT="766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791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Администра-</a:t>
                      </a:r>
                    </a:p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тор проекту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799" marR="36799" marT="766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Окремі розділи управління проектами :</a:t>
                      </a:r>
                    </a:p>
                    <a:p>
                      <a:pPr marL="742950" lvl="1" indent="-28575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Розклад</a:t>
                      </a:r>
                    </a:p>
                    <a:p>
                      <a:pPr marL="742950" lvl="1" indent="-28575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Бюджет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Сучасні ИТ системи УП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799" marR="36799" marT="766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Практика управління проектами :</a:t>
                      </a:r>
                    </a:p>
                    <a:p>
                      <a:pPr marL="742950" lvl="1" indent="-28575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Складання і контроль розкладу</a:t>
                      </a:r>
                    </a:p>
                    <a:p>
                      <a:pPr marL="742950" lvl="1" indent="-28575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Управління бюджетом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Практ.  застосування ИТ систем УП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799" marR="36799" marT="766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Відповідальність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Пунктуальність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Наполегливість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Комунікабельність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799" marR="36799" marT="766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31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Менеджер по персоналу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799" marR="36799" marT="766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Сучасні методи управління персоналом :</a:t>
                      </a:r>
                    </a:p>
                    <a:p>
                      <a:pPr marL="742950" lvl="1" indent="-28575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Підбір</a:t>
                      </a:r>
                    </a:p>
                    <a:p>
                      <a:pPr marL="742950" lvl="1" indent="-28575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Адаптація</a:t>
                      </a:r>
                    </a:p>
                    <a:p>
                      <a:pPr marL="742950" lvl="1" indent="-28575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Мотивація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ТК РФ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799" marR="36799" marT="766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Проведення інтерв'ю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Проведення атестації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Ведення кадрового діловодства</a:t>
                      </a: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799" marR="36799" marT="766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Відповідальність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Комунікабельність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Ініціативність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799" marR="36799" marT="766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6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88427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FFFF00"/>
                </a:solidFill>
              </a:rPr>
              <a:t>Управління</a:t>
            </a:r>
            <a:r>
              <a:rPr lang="ru-RU" sz="3600" b="1" dirty="0" smtClean="0">
                <a:solidFill>
                  <a:srgbClr val="FFFF00"/>
                </a:solidFill>
              </a:rPr>
              <a:t> командою проекту</a:t>
            </a:r>
            <a:endParaRPr lang="ru-RU" sz="3600" b="1" dirty="0">
              <a:solidFill>
                <a:srgbClr val="FFFF00"/>
              </a:solidFill>
            </a:endParaRP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1547664" y="1628800"/>
            <a:ext cx="6109667" cy="2727176"/>
            <a:chOff x="840" y="7429"/>
            <a:chExt cx="15018" cy="2325"/>
          </a:xfrm>
        </p:grpSpPr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6408" y="7429"/>
              <a:ext cx="4410" cy="7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ru-RU" dirty="0" err="1">
                  <a:latin typeface="Calibri" pitchFamily="34" charset="0"/>
                </a:rPr>
                <a:t>Управління</a:t>
              </a:r>
              <a:r>
                <a:rPr lang="ru-RU" dirty="0">
                  <a:latin typeface="Calibri" pitchFamily="34" charset="0"/>
                </a:rPr>
                <a:t> командою проекту</a:t>
              </a:r>
              <a:endParaRPr lang="ru-RU" dirty="0"/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11448" y="9019"/>
              <a:ext cx="4410" cy="7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ru-RU" dirty="0" err="1">
                  <a:latin typeface="Calibri" pitchFamily="34" charset="0"/>
                </a:rPr>
                <a:t>Управління</a:t>
              </a:r>
              <a:r>
                <a:rPr lang="ru-RU" dirty="0">
                  <a:latin typeface="Calibri" pitchFamily="34" charset="0"/>
                </a:rPr>
                <a:t> персоналом </a:t>
              </a:r>
              <a:r>
                <a:rPr lang="ru-RU" dirty="0" err="1">
                  <a:latin typeface="Calibri" pitchFamily="34" charset="0"/>
                </a:rPr>
                <a:t>команди</a:t>
              </a:r>
              <a:endParaRPr lang="ru-RU" dirty="0"/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6408" y="9019"/>
              <a:ext cx="4410" cy="7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ru-RU" dirty="0" err="1">
                  <a:latin typeface="Calibri" pitchFamily="34" charset="0"/>
                </a:rPr>
                <a:t>організація</a:t>
              </a:r>
              <a:r>
                <a:rPr lang="ru-RU" dirty="0">
                  <a:latin typeface="Calibri" pitchFamily="34" charset="0"/>
                </a:rPr>
                <a:t> </a:t>
              </a:r>
              <a:r>
                <a:rPr lang="ru-RU" dirty="0" err="1">
                  <a:latin typeface="Calibri" pitchFamily="34" charset="0"/>
                </a:rPr>
                <a:t>діяльності</a:t>
              </a:r>
              <a:endParaRPr lang="ru-RU" dirty="0"/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840" y="9019"/>
              <a:ext cx="4410" cy="7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ru-RU" dirty="0" err="1">
                  <a:latin typeface="Calibri" pitchFamily="34" charset="0"/>
                </a:rPr>
                <a:t>формування</a:t>
              </a:r>
              <a:r>
                <a:rPr lang="ru-RU" dirty="0">
                  <a:latin typeface="Calibri" pitchFamily="34" charset="0"/>
                </a:rPr>
                <a:t> </a:t>
              </a:r>
              <a:r>
                <a:rPr lang="ru-RU" dirty="0" err="1">
                  <a:latin typeface="Calibri" pitchFamily="34" charset="0"/>
                </a:rPr>
                <a:t>команди</a:t>
              </a:r>
              <a:endParaRPr lang="ru-RU" dirty="0"/>
            </a:p>
          </p:txBody>
        </p:sp>
        <p:cxnSp>
          <p:nvCxnSpPr>
            <p:cNvPr id="17418" name="AutoShape 10"/>
            <p:cNvCxnSpPr>
              <a:cxnSpLocks noChangeShapeType="1"/>
            </p:cNvCxnSpPr>
            <p:nvPr/>
          </p:nvCxnSpPr>
          <p:spPr bwMode="auto">
            <a:xfrm>
              <a:off x="8490" y="8164"/>
              <a:ext cx="15" cy="8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9" name="AutoShape 11"/>
            <p:cNvCxnSpPr>
              <a:cxnSpLocks noChangeShapeType="1"/>
            </p:cNvCxnSpPr>
            <p:nvPr/>
          </p:nvCxnSpPr>
          <p:spPr bwMode="auto">
            <a:xfrm flipH="1">
              <a:off x="2700" y="8164"/>
              <a:ext cx="5805" cy="8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0" name="AutoShape 12"/>
            <p:cNvCxnSpPr>
              <a:cxnSpLocks noChangeShapeType="1"/>
            </p:cNvCxnSpPr>
            <p:nvPr/>
          </p:nvCxnSpPr>
          <p:spPr bwMode="auto">
            <a:xfrm>
              <a:off x="8505" y="8164"/>
              <a:ext cx="5460" cy="8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673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170" y="146779"/>
            <a:ext cx="9104829" cy="706090"/>
          </a:xfrm>
        </p:spPr>
        <p:txBody>
          <a:bodyPr>
            <a:normAutofit/>
          </a:bodyPr>
          <a:lstStyle/>
          <a:p>
            <a:r>
              <a:rPr lang="ru-RU" sz="3600" b="1" dirty="0" err="1">
                <a:solidFill>
                  <a:srgbClr val="FFFF00"/>
                </a:solidFill>
              </a:rPr>
              <a:t>Розвиток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проектної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команди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  <p:grpSp>
        <p:nvGrpSpPr>
          <p:cNvPr id="157699" name="Group 4"/>
          <p:cNvGrpSpPr>
            <a:grpSpLocks noChangeAspect="1"/>
          </p:cNvGrpSpPr>
          <p:nvPr/>
        </p:nvGrpSpPr>
        <p:grpSpPr bwMode="auto">
          <a:xfrm>
            <a:off x="254620" y="1515836"/>
            <a:ext cx="8709868" cy="4114800"/>
            <a:chOff x="1418" y="1894"/>
            <a:chExt cx="9840" cy="3360"/>
          </a:xfrm>
        </p:grpSpPr>
        <p:sp>
          <p:nvSpPr>
            <p:cNvPr id="157700" name="AutoShape 5"/>
            <p:cNvSpPr>
              <a:spLocks noChangeAspect="1" noChangeArrowheads="1"/>
            </p:cNvSpPr>
            <p:nvPr/>
          </p:nvSpPr>
          <p:spPr bwMode="auto">
            <a:xfrm>
              <a:off x="1418" y="1894"/>
              <a:ext cx="9840" cy="3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57701" name="Line 6"/>
            <p:cNvSpPr>
              <a:spLocks noChangeShapeType="1"/>
            </p:cNvSpPr>
            <p:nvPr/>
          </p:nvSpPr>
          <p:spPr bwMode="auto">
            <a:xfrm flipH="1" flipV="1">
              <a:off x="2809" y="2316"/>
              <a:ext cx="1590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3600"/>
            </a:p>
          </p:txBody>
        </p:sp>
        <p:sp>
          <p:nvSpPr>
            <p:cNvPr id="157702" name="Line 7"/>
            <p:cNvSpPr>
              <a:spLocks noChangeShapeType="1"/>
            </p:cNvSpPr>
            <p:nvPr/>
          </p:nvSpPr>
          <p:spPr bwMode="auto">
            <a:xfrm>
              <a:off x="4399" y="2316"/>
              <a:ext cx="1579" cy="16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3600"/>
            </a:p>
          </p:txBody>
        </p:sp>
        <p:sp>
          <p:nvSpPr>
            <p:cNvPr id="157703" name="Line 8"/>
            <p:cNvSpPr>
              <a:spLocks noChangeShapeType="1"/>
            </p:cNvSpPr>
            <p:nvPr/>
          </p:nvSpPr>
          <p:spPr bwMode="auto">
            <a:xfrm flipV="1">
              <a:off x="5978" y="2884"/>
              <a:ext cx="1625" cy="105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3600"/>
            </a:p>
          </p:txBody>
        </p:sp>
        <p:sp>
          <p:nvSpPr>
            <p:cNvPr id="157704" name="Line 9"/>
            <p:cNvSpPr>
              <a:spLocks noChangeShapeType="1"/>
            </p:cNvSpPr>
            <p:nvPr/>
          </p:nvSpPr>
          <p:spPr bwMode="auto">
            <a:xfrm flipH="1">
              <a:off x="7603" y="2884"/>
              <a:ext cx="1624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3600"/>
            </a:p>
          </p:txBody>
        </p:sp>
        <p:sp>
          <p:nvSpPr>
            <p:cNvPr id="157705" name="Text Box 10"/>
            <p:cNvSpPr txBox="1">
              <a:spLocks noChangeArrowheads="1"/>
            </p:cNvSpPr>
            <p:nvPr/>
          </p:nvSpPr>
          <p:spPr bwMode="auto">
            <a:xfrm>
              <a:off x="1418" y="2212"/>
              <a:ext cx="1233" cy="1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2179" tIns="31090" rIns="62179" bIns="310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ru-RU" sz="1400" dirty="0">
                  <a:solidFill>
                    <a:srgbClr val="000000"/>
                  </a:solidFill>
                  <a:latin typeface="Arial" pitchFamily="34" charset="0"/>
                </a:rPr>
                <a:t>морально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ru-RU" sz="1400" dirty="0">
                  <a:solidFill>
                    <a:srgbClr val="000000"/>
                  </a:solidFill>
                  <a:latin typeface="Arial" pitchFamily="34" charset="0"/>
                </a:rPr>
                <a:t>психологи-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ний</a:t>
              </a:r>
              <a:endParaRPr lang="ru-RU" sz="1400" dirty="0">
                <a:solidFill>
                  <a:srgbClr val="000000"/>
                </a:solidFill>
                <a:latin typeface="Arial" pitchFamily="34" charset="0"/>
              </a:endParaRPr>
            </a:p>
            <a:p>
              <a:pPr eaLnBrk="1" hangingPunct="1">
                <a:spcAft>
                  <a:spcPts val="1000"/>
                </a:spcAft>
              </a:pP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мікроклімат</a:t>
              </a:r>
              <a:endParaRPr lang="ru-RU" sz="3600" dirty="0"/>
            </a:p>
          </p:txBody>
        </p:sp>
        <p:sp>
          <p:nvSpPr>
            <p:cNvPr id="157706" name="Line 11"/>
            <p:cNvSpPr>
              <a:spLocks noChangeShapeType="1"/>
            </p:cNvSpPr>
            <p:nvPr/>
          </p:nvSpPr>
          <p:spPr bwMode="auto">
            <a:xfrm flipH="1" flipV="1">
              <a:off x="9227" y="2884"/>
              <a:ext cx="1212" cy="141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3600"/>
            </a:p>
          </p:txBody>
        </p:sp>
        <p:sp>
          <p:nvSpPr>
            <p:cNvPr id="157707" name="Text Box 12"/>
            <p:cNvSpPr txBox="1">
              <a:spLocks noChangeArrowheads="1"/>
            </p:cNvSpPr>
            <p:nvPr/>
          </p:nvSpPr>
          <p:spPr bwMode="auto">
            <a:xfrm>
              <a:off x="2853" y="4599"/>
              <a:ext cx="1545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формування</a:t>
              </a:r>
              <a:endParaRPr lang="ru-RU" sz="1400" dirty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Forming</a:t>
              </a:r>
              <a:endParaRPr lang="ru-RU" sz="3600" dirty="0"/>
            </a:p>
          </p:txBody>
        </p:sp>
        <p:sp>
          <p:nvSpPr>
            <p:cNvPr id="157708" name="Text Box 13"/>
            <p:cNvSpPr txBox="1">
              <a:spLocks noChangeArrowheads="1"/>
            </p:cNvSpPr>
            <p:nvPr/>
          </p:nvSpPr>
          <p:spPr bwMode="auto">
            <a:xfrm>
              <a:off x="4476" y="4599"/>
              <a:ext cx="1392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борсання</a:t>
              </a:r>
              <a:endParaRPr lang="ru-RU" sz="1400" dirty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Storming</a:t>
              </a:r>
              <a:endParaRPr lang="ru-RU" sz="3600" dirty="0"/>
            </a:p>
          </p:txBody>
        </p:sp>
        <p:sp>
          <p:nvSpPr>
            <p:cNvPr id="157709" name="Text Box 14"/>
            <p:cNvSpPr txBox="1">
              <a:spLocks noChangeArrowheads="1"/>
            </p:cNvSpPr>
            <p:nvPr/>
          </p:nvSpPr>
          <p:spPr bwMode="auto">
            <a:xfrm>
              <a:off x="5981" y="4599"/>
              <a:ext cx="174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1090" rIns="0" bIns="310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спрацьовування</a:t>
              </a:r>
              <a:r>
                <a:rPr lang="ru-RU" sz="1400" dirty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Norming</a:t>
              </a:r>
              <a:endParaRPr lang="ru-RU" sz="3600" dirty="0"/>
            </a:p>
          </p:txBody>
        </p:sp>
        <p:sp>
          <p:nvSpPr>
            <p:cNvPr id="157710" name="Text Box 15"/>
            <p:cNvSpPr txBox="1">
              <a:spLocks noChangeArrowheads="1"/>
            </p:cNvSpPr>
            <p:nvPr/>
          </p:nvSpPr>
          <p:spPr bwMode="auto">
            <a:xfrm>
              <a:off x="7723" y="4599"/>
              <a:ext cx="147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виконання</a:t>
              </a:r>
              <a:r>
                <a:rPr lang="ru-RU" sz="1400" dirty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Performing</a:t>
              </a:r>
              <a:endParaRPr lang="ru-RU" sz="3600" dirty="0"/>
            </a:p>
          </p:txBody>
        </p:sp>
        <p:sp>
          <p:nvSpPr>
            <p:cNvPr id="157711" name="Text Box 16"/>
            <p:cNvSpPr txBox="1">
              <a:spLocks noChangeArrowheads="1"/>
            </p:cNvSpPr>
            <p:nvPr/>
          </p:nvSpPr>
          <p:spPr bwMode="auto">
            <a:xfrm>
              <a:off x="9304" y="4599"/>
              <a:ext cx="146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закриття</a:t>
              </a:r>
              <a:r>
                <a:rPr lang="ru-RU" sz="1400" dirty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Closing</a:t>
              </a:r>
              <a:endParaRPr lang="ru-RU" sz="3600" dirty="0"/>
            </a:p>
          </p:txBody>
        </p:sp>
        <p:sp>
          <p:nvSpPr>
            <p:cNvPr id="157712" name="Line 17"/>
            <p:cNvSpPr>
              <a:spLocks noChangeShapeType="1"/>
            </p:cNvSpPr>
            <p:nvPr/>
          </p:nvSpPr>
          <p:spPr bwMode="auto">
            <a:xfrm flipV="1">
              <a:off x="2738" y="1894"/>
              <a:ext cx="1" cy="2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3600"/>
            </a:p>
          </p:txBody>
        </p:sp>
        <p:sp>
          <p:nvSpPr>
            <p:cNvPr id="157713" name="Line 18"/>
            <p:cNvSpPr>
              <a:spLocks noChangeShapeType="1"/>
            </p:cNvSpPr>
            <p:nvPr/>
          </p:nvSpPr>
          <p:spPr bwMode="auto">
            <a:xfrm flipH="1" flipV="1">
              <a:off x="2738" y="4412"/>
              <a:ext cx="828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3600"/>
            </a:p>
          </p:txBody>
        </p:sp>
        <p:sp>
          <p:nvSpPr>
            <p:cNvPr id="157714" name="Line 19"/>
            <p:cNvSpPr>
              <a:spLocks noChangeShapeType="1"/>
            </p:cNvSpPr>
            <p:nvPr/>
          </p:nvSpPr>
          <p:spPr bwMode="auto">
            <a:xfrm>
              <a:off x="5978" y="2374"/>
              <a:ext cx="1" cy="19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3600"/>
            </a:p>
          </p:txBody>
        </p:sp>
        <p:sp>
          <p:nvSpPr>
            <p:cNvPr id="157715" name="Line 20"/>
            <p:cNvSpPr>
              <a:spLocks noChangeShapeType="1"/>
            </p:cNvSpPr>
            <p:nvPr/>
          </p:nvSpPr>
          <p:spPr bwMode="auto">
            <a:xfrm>
              <a:off x="4341" y="2302"/>
              <a:ext cx="1" cy="20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3600"/>
            </a:p>
          </p:txBody>
        </p:sp>
        <p:sp>
          <p:nvSpPr>
            <p:cNvPr id="157716" name="Line 21"/>
            <p:cNvSpPr>
              <a:spLocks noChangeShapeType="1"/>
            </p:cNvSpPr>
            <p:nvPr/>
          </p:nvSpPr>
          <p:spPr bwMode="auto">
            <a:xfrm>
              <a:off x="9261" y="2464"/>
              <a:ext cx="1" cy="1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3600"/>
            </a:p>
          </p:txBody>
        </p:sp>
        <p:sp>
          <p:nvSpPr>
            <p:cNvPr id="157717" name="Line 22"/>
            <p:cNvSpPr>
              <a:spLocks noChangeShapeType="1"/>
            </p:cNvSpPr>
            <p:nvPr/>
          </p:nvSpPr>
          <p:spPr bwMode="auto">
            <a:xfrm flipH="1">
              <a:off x="7821" y="2367"/>
              <a:ext cx="7" cy="2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3600"/>
            </a:p>
          </p:txBody>
        </p:sp>
      </p:grpSp>
    </p:spTree>
    <p:extLst>
      <p:ext uri="{BB962C8B-B14F-4D97-AF65-F5344CB8AC3E}">
        <p14:creationId xmlns:p14="http://schemas.microsoft.com/office/powerpoint/2010/main" val="18403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9776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rgbClr val="FFFF00"/>
                </a:solidFill>
              </a:rPr>
              <a:t>Групова</a:t>
            </a:r>
            <a:r>
              <a:rPr lang="ru-RU" b="1" dirty="0" smtClean="0">
                <a:solidFill>
                  <a:srgbClr val="FFFF00"/>
                </a:solidFill>
              </a:rPr>
              <a:t> </a:t>
            </a:r>
            <a:r>
              <a:rPr lang="ru-RU" b="1" dirty="0" err="1" smtClean="0">
                <a:solidFill>
                  <a:srgbClr val="FFFF00"/>
                </a:solidFill>
              </a:rPr>
              <a:t>динаміка</a:t>
            </a:r>
            <a:endParaRPr lang="ru-RU" b="1" dirty="0" smtClean="0">
              <a:solidFill>
                <a:srgbClr val="FFFF00"/>
              </a:solidFill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9776" y="1600201"/>
            <a:ext cx="8694712" cy="29089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 b="1" dirty="0" err="1"/>
              <a:t>Стадії</a:t>
            </a:r>
            <a:r>
              <a:rPr lang="ru-RU" sz="2400" b="1" dirty="0"/>
              <a:t> </a:t>
            </a:r>
            <a:r>
              <a:rPr lang="ru-RU" sz="2400" b="1" dirty="0" err="1"/>
              <a:t>розвитку</a:t>
            </a:r>
            <a:r>
              <a:rPr lang="ru-RU" sz="2400" b="1" dirty="0"/>
              <a:t> </a:t>
            </a:r>
            <a:r>
              <a:rPr lang="ru-RU" sz="2400" b="1" dirty="0" err="1"/>
              <a:t>групи</a:t>
            </a:r>
            <a:endParaRPr lang="ru-RU" sz="2400" b="1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ru-RU" sz="2400" dirty="0" err="1"/>
              <a:t>Знайомство</a:t>
            </a:r>
            <a:r>
              <a:rPr lang="ru-RU" sz="2400" dirty="0"/>
              <a:t>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ru-RU" sz="2400" dirty="0" err="1"/>
              <a:t>Внутрішньогруповий</a:t>
            </a:r>
            <a:r>
              <a:rPr lang="ru-RU" sz="2400" dirty="0"/>
              <a:t> </a:t>
            </a:r>
            <a:r>
              <a:rPr lang="ru-RU" sz="2400" dirty="0" err="1"/>
              <a:t>конфлікт</a:t>
            </a:r>
            <a:r>
              <a:rPr lang="ru-RU" sz="2400" dirty="0"/>
              <a:t>. </a:t>
            </a:r>
            <a:r>
              <a:rPr lang="ru-RU" sz="2400" dirty="0" err="1"/>
              <a:t>Заснований</a:t>
            </a:r>
            <a:r>
              <a:rPr lang="ru-RU" sz="2400" dirty="0"/>
              <a:t> на </a:t>
            </a:r>
            <a:r>
              <a:rPr lang="ru-RU" sz="2400" dirty="0" err="1"/>
              <a:t>боротьбі</a:t>
            </a:r>
            <a:r>
              <a:rPr lang="ru-RU" sz="2400" dirty="0"/>
              <a:t> за </a:t>
            </a:r>
            <a:r>
              <a:rPr lang="ru-RU" sz="2400" dirty="0" err="1"/>
              <a:t>владу</a:t>
            </a:r>
            <a:r>
              <a:rPr lang="ru-RU" sz="2400" dirty="0"/>
              <a:t> на </a:t>
            </a:r>
            <a:r>
              <a:rPr lang="ru-RU" sz="2400" dirty="0" err="1"/>
              <a:t>тлі</a:t>
            </a:r>
            <a:r>
              <a:rPr lang="ru-RU" sz="2400" dirty="0"/>
              <a:t> </a:t>
            </a:r>
            <a:r>
              <a:rPr lang="ru-RU" sz="2400" dirty="0" err="1"/>
              <a:t>визначення</a:t>
            </a:r>
            <a:r>
              <a:rPr lang="ru-RU" sz="2400" dirty="0"/>
              <a:t> </a:t>
            </a:r>
            <a:r>
              <a:rPr lang="ru-RU" sz="2400" dirty="0" err="1"/>
              <a:t>групових</a:t>
            </a:r>
            <a:r>
              <a:rPr lang="ru-RU" sz="2400" dirty="0"/>
              <a:t> </a:t>
            </a:r>
            <a:r>
              <a:rPr lang="ru-RU" sz="2400" dirty="0" err="1"/>
              <a:t>цілей</a:t>
            </a:r>
            <a:r>
              <a:rPr lang="ru-RU" sz="2400" dirty="0"/>
              <a:t>, </a:t>
            </a:r>
            <a:r>
              <a:rPr lang="ru-RU" sz="2400" dirty="0" err="1"/>
              <a:t>цінностей</a:t>
            </a:r>
            <a:r>
              <a:rPr lang="ru-RU" sz="2400" dirty="0"/>
              <a:t> і норм.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ru-RU" sz="2400" dirty="0" err="1"/>
              <a:t>Стійка</a:t>
            </a:r>
            <a:r>
              <a:rPr lang="ru-RU" sz="2400" dirty="0"/>
              <a:t> </a:t>
            </a:r>
            <a:r>
              <a:rPr lang="ru-RU" sz="2400" dirty="0" err="1"/>
              <a:t>працездатність</a:t>
            </a:r>
            <a:r>
              <a:rPr lang="ru-RU" sz="2400" dirty="0"/>
              <a:t>, </a:t>
            </a:r>
            <a:r>
              <a:rPr lang="ru-RU" sz="2400" dirty="0" err="1"/>
              <a:t>досягнення</a:t>
            </a:r>
            <a:r>
              <a:rPr lang="ru-RU" sz="2400" dirty="0"/>
              <a:t> </a:t>
            </a:r>
            <a:r>
              <a:rPr lang="ru-RU" sz="2400" dirty="0" err="1"/>
              <a:t>цілей</a:t>
            </a:r>
            <a:r>
              <a:rPr lang="ru-RU" sz="2400" dirty="0"/>
              <a:t>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ru-RU" sz="2400" dirty="0" err="1"/>
              <a:t>Завершення</a:t>
            </a:r>
            <a:r>
              <a:rPr lang="ru-RU" sz="2400" dirty="0"/>
              <a:t> </a:t>
            </a:r>
            <a:r>
              <a:rPr lang="ru-RU" sz="2400" dirty="0" err="1"/>
              <a:t>роботи</a:t>
            </a:r>
            <a:r>
              <a:rPr lang="ru-RU" sz="2400" dirty="0"/>
              <a:t> («</a:t>
            </a:r>
            <a:r>
              <a:rPr lang="ru-RU" sz="2400" dirty="0" err="1"/>
              <a:t>вмирання</a:t>
            </a:r>
            <a:r>
              <a:rPr lang="ru-RU" sz="2400" dirty="0"/>
              <a:t>», «</a:t>
            </a:r>
            <a:r>
              <a:rPr lang="ru-RU" sz="2400" dirty="0" err="1"/>
              <a:t>розпад</a:t>
            </a:r>
            <a:r>
              <a:rPr lang="ru-RU" sz="2400" dirty="0"/>
              <a:t>» </a:t>
            </a:r>
            <a:r>
              <a:rPr lang="ru-RU" sz="2400" dirty="0" err="1"/>
              <a:t>групи</a:t>
            </a:r>
            <a:r>
              <a:rPr lang="ru-RU" sz="2400" dirty="0"/>
              <a:t>).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ru-RU" sz="2400" dirty="0"/>
              <a:t>Перезапуск </a:t>
            </a:r>
            <a:r>
              <a:rPr lang="ru-RU" sz="2400" dirty="0" err="1"/>
              <a:t>групової</a:t>
            </a:r>
            <a:r>
              <a:rPr lang="ru-RU" sz="2400" dirty="0"/>
              <a:t> </a:t>
            </a:r>
            <a:r>
              <a:rPr lang="ru-RU" sz="2400" dirty="0" err="1"/>
              <a:t>динаміки</a:t>
            </a:r>
            <a:r>
              <a:rPr lang="ru-RU" sz="2400" dirty="0"/>
              <a:t>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4062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600200"/>
            <a:ext cx="7546032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 b="1" dirty="0" err="1"/>
              <a:t>Ролі</a:t>
            </a:r>
            <a:r>
              <a:rPr lang="ru-RU" sz="2400" b="1" dirty="0"/>
              <a:t> в </a:t>
            </a:r>
            <a:r>
              <a:rPr lang="ru-RU" sz="2400" b="1" dirty="0" err="1" smtClean="0"/>
              <a:t>групі</a:t>
            </a:r>
            <a:r>
              <a:rPr lang="ru-RU" sz="2400" b="1" dirty="0" smtClean="0"/>
              <a:t>:</a:t>
            </a:r>
            <a:endParaRPr lang="ru-RU" sz="24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 dirty="0" err="1" smtClean="0"/>
              <a:t>Індивідуальні</a:t>
            </a:r>
            <a:r>
              <a:rPr lang="ru-RU" sz="2400" dirty="0" smtClean="0"/>
              <a:t> </a:t>
            </a:r>
            <a:r>
              <a:rPr lang="ru-RU" sz="2400" dirty="0" err="1"/>
              <a:t>ролі</a:t>
            </a:r>
            <a:endParaRPr lang="ru-RU" sz="2400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ru-RU" sz="2400" b="1" dirty="0" err="1" smtClean="0">
                <a:solidFill>
                  <a:srgbClr val="0000CC"/>
                </a:solidFill>
              </a:rPr>
              <a:t>Лідер</a:t>
            </a:r>
            <a:endParaRPr lang="ru-RU" sz="2400" b="1" dirty="0">
              <a:solidFill>
                <a:srgbClr val="0000CC"/>
              </a:solidFill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ru-RU" sz="2400" b="1" dirty="0" err="1">
                <a:solidFill>
                  <a:srgbClr val="0000CC"/>
                </a:solidFill>
              </a:rPr>
              <a:t>Експерт</a:t>
            </a:r>
            <a:r>
              <a:rPr lang="ru-RU" sz="2400" dirty="0"/>
              <a:t>. </a:t>
            </a:r>
            <a:r>
              <a:rPr lang="ru-RU" sz="2400" dirty="0" err="1"/>
              <a:t>Лояльний</a:t>
            </a:r>
            <a:r>
              <a:rPr lang="ru-RU" sz="2400" dirty="0"/>
              <a:t> </a:t>
            </a:r>
            <a:r>
              <a:rPr lang="ru-RU" sz="2400" dirty="0" err="1"/>
              <a:t>лідеру</a:t>
            </a:r>
            <a:r>
              <a:rPr lang="ru-RU" sz="2400" dirty="0"/>
              <a:t> </a:t>
            </a:r>
            <a:r>
              <a:rPr lang="ru-RU" sz="2400" dirty="0" err="1"/>
              <a:t>розумний</a:t>
            </a:r>
            <a:r>
              <a:rPr lang="ru-RU" sz="2400" dirty="0"/>
              <a:t> і </a:t>
            </a:r>
            <a:r>
              <a:rPr lang="ru-RU" sz="2400" dirty="0" err="1"/>
              <a:t>щодо</a:t>
            </a:r>
            <a:r>
              <a:rPr lang="ru-RU" sz="2400" dirty="0"/>
              <a:t> </a:t>
            </a:r>
            <a:r>
              <a:rPr lang="ru-RU" sz="2400" dirty="0" err="1"/>
              <a:t>незалежна</a:t>
            </a:r>
            <a:r>
              <a:rPr lang="ru-RU" sz="2400" dirty="0"/>
              <a:t> </a:t>
            </a:r>
            <a:r>
              <a:rPr lang="ru-RU" sz="2400" dirty="0" err="1"/>
              <a:t>людина</a:t>
            </a:r>
            <a:r>
              <a:rPr lang="ru-RU" sz="2400" dirty="0"/>
              <a:t>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ru-RU" sz="2400" b="1" dirty="0" err="1">
                <a:solidFill>
                  <a:srgbClr val="0000CC"/>
                </a:solidFill>
              </a:rPr>
              <a:t>Альтернативний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лідер</a:t>
            </a:r>
            <a:r>
              <a:rPr lang="ru-RU" sz="2400" dirty="0"/>
              <a:t>. </a:t>
            </a:r>
            <a:r>
              <a:rPr lang="ru-RU" sz="2400" dirty="0" err="1"/>
              <a:t>Пропонує</a:t>
            </a:r>
            <a:r>
              <a:rPr lang="ru-RU" sz="2400" dirty="0"/>
              <a:t> </a:t>
            </a:r>
            <a:r>
              <a:rPr lang="ru-RU" sz="2400" dirty="0" err="1"/>
              <a:t>інші</a:t>
            </a:r>
            <a:r>
              <a:rPr lang="ru-RU" sz="2400" dirty="0"/>
              <a:t> шляхи </a:t>
            </a:r>
            <a:r>
              <a:rPr lang="ru-RU" sz="2400" dirty="0" err="1"/>
              <a:t>досягнення</a:t>
            </a:r>
            <a:r>
              <a:rPr lang="ru-RU" sz="2400" dirty="0"/>
              <a:t> </a:t>
            </a:r>
            <a:r>
              <a:rPr lang="ru-RU" sz="2400" dirty="0" err="1"/>
              <a:t>цілей</a:t>
            </a:r>
            <a:r>
              <a:rPr lang="ru-RU" sz="2400" dirty="0"/>
              <a:t>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ru-RU" sz="2400" b="1" dirty="0" err="1">
                <a:solidFill>
                  <a:srgbClr val="0000CC"/>
                </a:solidFill>
              </a:rPr>
              <a:t>Антилідер</a:t>
            </a:r>
            <a:r>
              <a:rPr lang="ru-RU" sz="2400" dirty="0"/>
              <a:t>. </a:t>
            </a:r>
            <a:r>
              <a:rPr lang="ru-RU" sz="2400" dirty="0" err="1"/>
              <a:t>Прагне</a:t>
            </a:r>
            <a:r>
              <a:rPr lang="ru-RU" sz="2400" dirty="0"/>
              <a:t> </a:t>
            </a:r>
            <a:r>
              <a:rPr lang="ru-RU" sz="2400" dirty="0" err="1"/>
              <a:t>розвалити</a:t>
            </a:r>
            <a:r>
              <a:rPr lang="ru-RU" sz="2400" dirty="0"/>
              <a:t> </a:t>
            </a:r>
            <a:r>
              <a:rPr lang="ru-RU" sz="2400" dirty="0" err="1"/>
              <a:t>групу</a:t>
            </a:r>
            <a:r>
              <a:rPr lang="ru-RU" sz="2400" dirty="0"/>
              <a:t>, </a:t>
            </a:r>
            <a:r>
              <a:rPr lang="ru-RU" sz="2400" dirty="0" err="1"/>
              <a:t>знецінити</a:t>
            </a:r>
            <a:r>
              <a:rPr lang="ru-RU" sz="2400" dirty="0"/>
              <a:t> </a:t>
            </a:r>
            <a:r>
              <a:rPr lang="ru-RU" sz="2400" dirty="0" err="1"/>
              <a:t>її</a:t>
            </a:r>
            <a:r>
              <a:rPr lang="ru-RU" sz="2400" dirty="0"/>
              <a:t> </a:t>
            </a:r>
            <a:r>
              <a:rPr lang="ru-RU" sz="2400" dirty="0" err="1"/>
              <a:t>діяльність</a:t>
            </a:r>
            <a:r>
              <a:rPr lang="ru-RU" sz="2400" dirty="0"/>
              <a:t>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ru-RU" sz="2400" b="1" dirty="0" err="1">
                <a:solidFill>
                  <a:srgbClr val="0000CC"/>
                </a:solidFill>
              </a:rPr>
              <a:t>Зацькований</a:t>
            </a:r>
            <a:r>
              <a:rPr lang="ru-RU" sz="2400" dirty="0"/>
              <a:t>. «Козел </a:t>
            </a:r>
            <a:r>
              <a:rPr lang="ru-RU" sz="2400" dirty="0" err="1"/>
              <a:t>відпущення</a:t>
            </a:r>
            <a:r>
              <a:rPr lang="ru-RU" sz="2400" dirty="0"/>
              <a:t>», на </a:t>
            </a:r>
            <a:r>
              <a:rPr lang="ru-RU" sz="2400" dirty="0" err="1"/>
              <a:t>якого</a:t>
            </a:r>
            <a:r>
              <a:rPr lang="ru-RU" sz="2400" dirty="0"/>
              <a:t> </a:t>
            </a:r>
            <a:r>
              <a:rPr lang="ru-RU" sz="2400" dirty="0" err="1"/>
              <a:t>виливається</a:t>
            </a:r>
            <a:r>
              <a:rPr lang="ru-RU" sz="2400" dirty="0"/>
              <a:t> </a:t>
            </a:r>
            <a:r>
              <a:rPr lang="ru-RU" sz="2400" dirty="0" err="1"/>
              <a:t>груповий</a:t>
            </a:r>
            <a:r>
              <a:rPr lang="ru-RU" sz="2400" dirty="0"/>
              <a:t> негатив.</a:t>
            </a:r>
            <a:endParaRPr lang="ru-RU" sz="24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69776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err="1" smtClean="0">
                <a:solidFill>
                  <a:srgbClr val="FFFF00"/>
                </a:solidFill>
              </a:rPr>
              <a:t>Групова</a:t>
            </a:r>
            <a:r>
              <a:rPr lang="ru-RU" b="1" dirty="0" smtClean="0">
                <a:solidFill>
                  <a:srgbClr val="FFFF00"/>
                </a:solidFill>
              </a:rPr>
              <a:t> </a:t>
            </a:r>
            <a:r>
              <a:rPr lang="ru-RU" b="1" dirty="0" err="1" smtClean="0">
                <a:solidFill>
                  <a:srgbClr val="FFFF00"/>
                </a:solidFill>
              </a:rPr>
              <a:t>динаміка</a:t>
            </a:r>
            <a:endParaRPr lang="ru-RU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69776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err="1" smtClean="0">
                <a:solidFill>
                  <a:srgbClr val="FFFF00"/>
                </a:solidFill>
              </a:rPr>
              <a:t>Групова</a:t>
            </a:r>
            <a:r>
              <a:rPr lang="ru-RU" b="1" dirty="0" smtClean="0">
                <a:solidFill>
                  <a:srgbClr val="FFFF00"/>
                </a:solidFill>
              </a:rPr>
              <a:t> </a:t>
            </a:r>
            <a:r>
              <a:rPr lang="ru-RU" b="1" dirty="0" err="1" smtClean="0">
                <a:solidFill>
                  <a:srgbClr val="FFFF00"/>
                </a:solidFill>
              </a:rPr>
              <a:t>динаміка</a:t>
            </a:r>
            <a:endParaRPr lang="ru-RU" b="1" dirty="0" smtClean="0">
              <a:solidFill>
                <a:srgbClr val="FFFF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87624" y="1628800"/>
            <a:ext cx="7200800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dirty="0" err="1"/>
              <a:t>Групові</a:t>
            </a:r>
            <a:r>
              <a:rPr lang="ru-RU" sz="2000" b="1" dirty="0"/>
              <a:t> </a:t>
            </a:r>
            <a:r>
              <a:rPr lang="ru-RU" sz="2000" b="1" dirty="0" err="1"/>
              <a:t>ролі</a:t>
            </a:r>
            <a:r>
              <a:rPr lang="ru-RU" sz="2000" b="1" dirty="0"/>
              <a:t>: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/>
              <a:t>«</a:t>
            </a:r>
            <a:r>
              <a:rPr lang="ru-RU" sz="2000" dirty="0" err="1"/>
              <a:t>Група</a:t>
            </a:r>
            <a:r>
              <a:rPr lang="ru-RU" sz="2000" dirty="0"/>
              <a:t> </a:t>
            </a:r>
            <a:r>
              <a:rPr lang="ru-RU" sz="2000" dirty="0" err="1"/>
              <a:t>підтримки</a:t>
            </a:r>
            <a:r>
              <a:rPr lang="ru-RU" sz="2000" dirty="0"/>
              <a:t> основного </a:t>
            </a:r>
            <a:r>
              <a:rPr lang="ru-RU" sz="2000" dirty="0" err="1"/>
              <a:t>лідера</a:t>
            </a:r>
            <a:r>
              <a:rPr lang="ru-RU" sz="2000" dirty="0"/>
              <a:t>». </a:t>
            </a:r>
            <a:r>
              <a:rPr lang="ru-RU" sz="2000" dirty="0" err="1"/>
              <a:t>Їх</a:t>
            </a:r>
            <a:r>
              <a:rPr lang="ru-RU" sz="2000" dirty="0"/>
              <a:t> не </a:t>
            </a:r>
            <a:r>
              <a:rPr lang="ru-RU" sz="2000" dirty="0" err="1"/>
              <a:t>багато</a:t>
            </a:r>
            <a:r>
              <a:rPr lang="ru-RU" sz="20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/>
              <a:t>«</a:t>
            </a:r>
            <a:r>
              <a:rPr lang="ru-RU" sz="2000" dirty="0" err="1"/>
              <a:t>Група</a:t>
            </a:r>
            <a:r>
              <a:rPr lang="ru-RU" sz="2000" dirty="0"/>
              <a:t> </a:t>
            </a:r>
            <a:r>
              <a:rPr lang="ru-RU" sz="2000" dirty="0" err="1"/>
              <a:t>підтримки</a:t>
            </a:r>
            <a:r>
              <a:rPr lang="ru-RU" sz="2000" dirty="0"/>
              <a:t> альтернативного </a:t>
            </a:r>
            <a:r>
              <a:rPr lang="ru-RU" sz="2000" dirty="0" err="1"/>
              <a:t>лідера</a:t>
            </a:r>
            <a:r>
              <a:rPr lang="ru-RU" sz="2000" dirty="0"/>
              <a:t>». </a:t>
            </a:r>
            <a:r>
              <a:rPr lang="ru-RU" sz="2000" dirty="0" err="1"/>
              <a:t>Опозиція</a:t>
            </a:r>
            <a:r>
              <a:rPr lang="ru-RU" sz="2000" dirty="0"/>
              <a:t>.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ще</a:t>
            </a:r>
            <a:r>
              <a:rPr lang="ru-RU" sz="2000" dirty="0"/>
              <a:t> </a:t>
            </a:r>
            <a:r>
              <a:rPr lang="ru-RU" sz="2000" dirty="0" err="1"/>
              <a:t>менше</a:t>
            </a:r>
            <a:r>
              <a:rPr lang="ru-RU" sz="20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/>
              <a:t>«</a:t>
            </a:r>
            <a:r>
              <a:rPr lang="ru-RU" sz="2000" dirty="0" smtClean="0"/>
              <a:t>Нормальна </a:t>
            </a:r>
            <a:r>
              <a:rPr lang="ru-RU" sz="2000" dirty="0" err="1"/>
              <a:t>більшість</a:t>
            </a:r>
            <a:r>
              <a:rPr lang="ru-RU" sz="2000" dirty="0"/>
              <a:t>». </a:t>
            </a:r>
            <a:r>
              <a:rPr lang="ru-RU" sz="2000" dirty="0" err="1"/>
              <a:t>Беруть</a:t>
            </a:r>
            <a:r>
              <a:rPr lang="ru-RU" sz="2000" dirty="0"/>
              <a:t> участь в </a:t>
            </a:r>
            <a:r>
              <a:rPr lang="ru-RU" sz="2000" dirty="0" err="1"/>
              <a:t>групі</a:t>
            </a:r>
            <a:r>
              <a:rPr lang="ru-RU" sz="2000" dirty="0"/>
              <a:t> </a:t>
            </a:r>
            <a:r>
              <a:rPr lang="ru-RU" sz="2000" dirty="0" err="1"/>
              <a:t>остільки</a:t>
            </a:r>
            <a:r>
              <a:rPr lang="ru-RU" sz="2000" dirty="0"/>
              <a:t>, </a:t>
            </a:r>
            <a:r>
              <a:rPr lang="ru-RU" sz="2000" dirty="0" err="1"/>
              <a:t>оскільки</a:t>
            </a:r>
            <a:r>
              <a:rPr lang="ru-RU" sz="2000" dirty="0"/>
              <a:t> </a:t>
            </a:r>
            <a:r>
              <a:rPr lang="ru-RU" sz="2000" dirty="0" err="1"/>
              <a:t>цілі</a:t>
            </a:r>
            <a:r>
              <a:rPr lang="ru-RU" sz="2000" dirty="0"/>
              <a:t> </a:t>
            </a:r>
            <a:r>
              <a:rPr lang="ru-RU" sz="2000" dirty="0" err="1"/>
              <a:t>групи</a:t>
            </a:r>
            <a:r>
              <a:rPr lang="ru-RU" sz="2000" dirty="0"/>
              <a:t> </a:t>
            </a:r>
            <a:r>
              <a:rPr lang="ru-RU" sz="2000" dirty="0" err="1"/>
              <a:t>відповідають</a:t>
            </a:r>
            <a:r>
              <a:rPr lang="ru-RU" sz="2000" dirty="0"/>
              <a:t>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особистим</a:t>
            </a:r>
            <a:r>
              <a:rPr lang="ru-RU" sz="2000" dirty="0"/>
              <a:t> </a:t>
            </a:r>
            <a:r>
              <a:rPr lang="ru-RU" sz="2000" dirty="0" err="1"/>
              <a:t>цілям</a:t>
            </a:r>
            <a:r>
              <a:rPr lang="ru-RU" sz="2000" dirty="0"/>
              <a:t> і </a:t>
            </a:r>
            <a:r>
              <a:rPr lang="ru-RU" sz="2000" dirty="0" err="1"/>
              <a:t>цінностям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41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116632"/>
            <a:ext cx="8796230" cy="77809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1" dirty="0" err="1">
                <a:solidFill>
                  <a:srgbClr val="FFFF00"/>
                </a:solidFill>
              </a:rPr>
              <a:t>Фактори</a:t>
            </a:r>
            <a:r>
              <a:rPr lang="ru-RU" sz="3600" b="1" dirty="0">
                <a:solidFill>
                  <a:srgbClr val="FFFF00"/>
                </a:solidFill>
              </a:rPr>
              <a:t>, </a:t>
            </a:r>
            <a:r>
              <a:rPr lang="ru-RU" sz="3600" b="1" dirty="0" err="1">
                <a:solidFill>
                  <a:srgbClr val="FFFF00"/>
                </a:solidFill>
              </a:rPr>
              <a:t>що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впливають</a:t>
            </a:r>
            <a:r>
              <a:rPr lang="ru-RU" sz="3600" b="1" dirty="0">
                <a:solidFill>
                  <a:srgbClr val="FFFF00"/>
                </a:solidFill>
              </a:rPr>
              <a:t> на </a:t>
            </a:r>
            <a:r>
              <a:rPr lang="ru-RU" sz="3600" b="1" dirty="0" err="1">
                <a:solidFill>
                  <a:srgbClr val="FFFF00"/>
                </a:solidFill>
              </a:rPr>
              <a:t>згуртованість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команди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  <p:grpSp>
        <p:nvGrpSpPr>
          <p:cNvPr id="161795" name="Group 4"/>
          <p:cNvGrpSpPr>
            <a:grpSpLocks noChangeAspect="1"/>
          </p:cNvGrpSpPr>
          <p:nvPr/>
        </p:nvGrpSpPr>
        <p:grpSpPr bwMode="auto">
          <a:xfrm>
            <a:off x="581319" y="1196752"/>
            <a:ext cx="7848600" cy="4790604"/>
            <a:chOff x="1142" y="72"/>
            <a:chExt cx="7812" cy="4682"/>
          </a:xfrm>
        </p:grpSpPr>
        <p:sp>
          <p:nvSpPr>
            <p:cNvPr id="161796" name="AutoShape 5"/>
            <p:cNvSpPr>
              <a:spLocks noChangeAspect="1" noChangeArrowheads="1"/>
            </p:cNvSpPr>
            <p:nvPr/>
          </p:nvSpPr>
          <p:spPr bwMode="auto">
            <a:xfrm>
              <a:off x="1142" y="72"/>
              <a:ext cx="7812" cy="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1797" name="Oval 6"/>
            <p:cNvSpPr>
              <a:spLocks noChangeArrowheads="1"/>
            </p:cNvSpPr>
            <p:nvPr/>
          </p:nvSpPr>
          <p:spPr bwMode="auto">
            <a:xfrm>
              <a:off x="3904" y="1598"/>
              <a:ext cx="2040" cy="18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1798" name="Text Box 7"/>
            <p:cNvSpPr txBox="1">
              <a:spLocks noChangeArrowheads="1"/>
            </p:cNvSpPr>
            <p:nvPr/>
          </p:nvSpPr>
          <p:spPr bwMode="auto">
            <a:xfrm>
              <a:off x="4066" y="2225"/>
              <a:ext cx="1737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837" tIns="32918" rIns="65837" bIns="329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ru-RU" b="1" dirty="0" err="1">
                  <a:solidFill>
                    <a:srgbClr val="FF3300"/>
                  </a:solidFill>
                  <a:latin typeface="Arial" pitchFamily="34" charset="0"/>
                </a:rPr>
                <a:t>З</a:t>
              </a:r>
              <a:r>
                <a:rPr lang="ru-RU" b="1" dirty="0" err="1" smtClean="0">
                  <a:solidFill>
                    <a:srgbClr val="FF3300"/>
                  </a:solidFill>
                  <a:latin typeface="Arial" pitchFamily="34" charset="0"/>
                </a:rPr>
                <a:t>гуртованість</a:t>
              </a:r>
              <a:endParaRPr lang="ru-RU" b="1" dirty="0">
                <a:solidFill>
                  <a:srgbClr val="FF3300"/>
                </a:solidFill>
                <a:latin typeface="Arial" pitchFamily="34" charset="0"/>
              </a:endParaRPr>
            </a:p>
            <a:p>
              <a:pPr algn="ctr" eaLnBrk="1" hangingPunct="1"/>
              <a:r>
                <a:rPr lang="ru-RU" b="1" dirty="0" err="1">
                  <a:solidFill>
                    <a:srgbClr val="FF3300"/>
                  </a:solidFill>
                  <a:latin typeface="Arial" pitchFamily="34" charset="0"/>
                </a:rPr>
                <a:t>команди</a:t>
              </a:r>
              <a:endParaRPr lang="ru-RU" dirty="0"/>
            </a:p>
          </p:txBody>
        </p:sp>
        <p:sp>
          <p:nvSpPr>
            <p:cNvPr id="161799" name="Rectangle 8"/>
            <p:cNvSpPr>
              <a:spLocks noChangeArrowheads="1"/>
            </p:cNvSpPr>
            <p:nvPr/>
          </p:nvSpPr>
          <p:spPr bwMode="auto">
            <a:xfrm>
              <a:off x="1142" y="3942"/>
              <a:ext cx="2302" cy="8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1800" name="Rectangle 9"/>
            <p:cNvSpPr>
              <a:spLocks noChangeArrowheads="1"/>
            </p:cNvSpPr>
            <p:nvPr/>
          </p:nvSpPr>
          <p:spPr bwMode="auto">
            <a:xfrm>
              <a:off x="6442" y="1330"/>
              <a:ext cx="2303" cy="8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1801" name="Rectangle 10"/>
            <p:cNvSpPr>
              <a:spLocks noChangeArrowheads="1"/>
            </p:cNvSpPr>
            <p:nvPr/>
          </p:nvSpPr>
          <p:spPr bwMode="auto">
            <a:xfrm>
              <a:off x="6424" y="3942"/>
              <a:ext cx="2375" cy="7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1802" name="Rectangle 11"/>
            <p:cNvSpPr>
              <a:spLocks noChangeArrowheads="1"/>
            </p:cNvSpPr>
            <p:nvPr/>
          </p:nvSpPr>
          <p:spPr bwMode="auto">
            <a:xfrm>
              <a:off x="1262" y="2618"/>
              <a:ext cx="2087" cy="8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1803" name="Rectangle 12"/>
            <p:cNvSpPr>
              <a:spLocks noChangeArrowheads="1"/>
            </p:cNvSpPr>
            <p:nvPr/>
          </p:nvSpPr>
          <p:spPr bwMode="auto">
            <a:xfrm>
              <a:off x="1262" y="1330"/>
              <a:ext cx="2087" cy="7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1804" name="Text Box 13"/>
            <p:cNvSpPr txBox="1">
              <a:spLocks noChangeArrowheads="1"/>
            </p:cNvSpPr>
            <p:nvPr/>
          </p:nvSpPr>
          <p:spPr bwMode="auto">
            <a:xfrm>
              <a:off x="1334" y="3979"/>
              <a:ext cx="1476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837" tIns="32918" rIns="65837" bIns="329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ru-RU" dirty="0" err="1">
                  <a:solidFill>
                    <a:srgbClr val="000000"/>
                  </a:solidFill>
                  <a:latin typeface="Arial" pitchFamily="34" charset="0"/>
                </a:rPr>
                <a:t>однорідність</a:t>
              </a:r>
              <a:endParaRPr lang="ru-RU" dirty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eaLnBrk="1" hangingPunct="1"/>
              <a:r>
                <a:rPr lang="ru-RU" dirty="0" err="1">
                  <a:solidFill>
                    <a:srgbClr val="000000"/>
                  </a:solidFill>
                  <a:latin typeface="Arial" pitchFamily="34" charset="0"/>
                </a:rPr>
                <a:t>команди</a:t>
              </a:r>
              <a:endParaRPr lang="ru-RU" dirty="0"/>
            </a:p>
          </p:txBody>
        </p:sp>
        <p:sp>
          <p:nvSpPr>
            <p:cNvPr id="161805" name="Text Box 14"/>
            <p:cNvSpPr txBox="1">
              <a:spLocks noChangeArrowheads="1"/>
            </p:cNvSpPr>
            <p:nvPr/>
          </p:nvSpPr>
          <p:spPr bwMode="auto">
            <a:xfrm>
              <a:off x="6378" y="1365"/>
              <a:ext cx="2396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5837" tIns="32918" rIns="65837" bIns="32918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ru-RU" dirty="0" err="1">
                  <a:solidFill>
                    <a:srgbClr val="000000"/>
                  </a:solidFill>
                  <a:latin typeface="Arial" pitchFamily="34" charset="0"/>
                </a:rPr>
                <a:t>взаємодія</a:t>
              </a:r>
              <a:endParaRPr lang="ru-RU" dirty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eaLnBrk="1" hangingPunct="1"/>
              <a:r>
                <a:rPr lang="ru-RU" dirty="0">
                  <a:solidFill>
                    <a:srgbClr val="000000"/>
                  </a:solidFill>
                  <a:latin typeface="Arial" pitchFamily="34" charset="0"/>
                </a:rPr>
                <a:t>в </a:t>
              </a:r>
              <a:r>
                <a:rPr lang="ru-RU" dirty="0" err="1">
                  <a:solidFill>
                    <a:srgbClr val="000000"/>
                  </a:solidFill>
                  <a:latin typeface="Arial" pitchFamily="34" charset="0"/>
                </a:rPr>
                <a:t>команді</a:t>
              </a:r>
              <a:endParaRPr lang="ru-RU" dirty="0"/>
            </a:p>
          </p:txBody>
        </p:sp>
        <p:sp>
          <p:nvSpPr>
            <p:cNvPr id="161806" name="Text Box 15"/>
            <p:cNvSpPr txBox="1">
              <a:spLocks noChangeArrowheads="1"/>
            </p:cNvSpPr>
            <p:nvPr/>
          </p:nvSpPr>
          <p:spPr bwMode="auto">
            <a:xfrm>
              <a:off x="6421" y="3986"/>
              <a:ext cx="2353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5837" tIns="32918" rIns="65837" bIns="32918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ru-RU" dirty="0" err="1">
                  <a:solidFill>
                    <a:srgbClr val="000000"/>
                  </a:solidFill>
                  <a:latin typeface="Arial" pitchFamily="34" charset="0"/>
                </a:rPr>
                <a:t>труднощі</a:t>
              </a:r>
              <a:r>
                <a:rPr lang="ru-RU" dirty="0">
                  <a:solidFill>
                    <a:srgbClr val="000000"/>
                  </a:solidFill>
                  <a:latin typeface="Arial" pitchFamily="34" charset="0"/>
                </a:rPr>
                <a:t> входу</a:t>
              </a:r>
            </a:p>
            <a:p>
              <a:pPr algn="ctr" eaLnBrk="1" hangingPunct="1"/>
              <a:r>
                <a:rPr lang="ru-RU" dirty="0">
                  <a:solidFill>
                    <a:srgbClr val="000000"/>
                  </a:solidFill>
                  <a:latin typeface="Arial" pitchFamily="34" charset="0"/>
                </a:rPr>
                <a:t>в команду</a:t>
              </a:r>
              <a:endParaRPr lang="ru-RU" dirty="0"/>
            </a:p>
          </p:txBody>
        </p:sp>
        <p:sp>
          <p:nvSpPr>
            <p:cNvPr id="161807" name="Text Box 16"/>
            <p:cNvSpPr txBox="1">
              <a:spLocks noChangeArrowheads="1"/>
            </p:cNvSpPr>
            <p:nvPr/>
          </p:nvSpPr>
          <p:spPr bwMode="auto">
            <a:xfrm>
              <a:off x="1723" y="2654"/>
              <a:ext cx="1076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837" tIns="32918" rIns="65837" bIns="329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ru-RU" dirty="0" err="1">
                  <a:solidFill>
                    <a:srgbClr val="000000"/>
                  </a:solidFill>
                  <a:latin typeface="Arial" pitchFamily="34" charset="0"/>
                </a:rPr>
                <a:t>успіх</a:t>
              </a:r>
              <a:endParaRPr lang="ru-RU" dirty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eaLnBrk="1" hangingPunct="1"/>
              <a:r>
                <a:rPr lang="ru-RU" dirty="0" err="1">
                  <a:solidFill>
                    <a:srgbClr val="000000"/>
                  </a:solidFill>
                  <a:latin typeface="Arial" pitchFamily="34" charset="0"/>
                </a:rPr>
                <a:t>команди</a:t>
              </a:r>
              <a:endParaRPr lang="ru-RU" dirty="0"/>
            </a:p>
          </p:txBody>
        </p:sp>
        <p:sp>
          <p:nvSpPr>
            <p:cNvPr id="161808" name="Text Box 17"/>
            <p:cNvSpPr txBox="1">
              <a:spLocks noChangeArrowheads="1"/>
            </p:cNvSpPr>
            <p:nvPr/>
          </p:nvSpPr>
          <p:spPr bwMode="auto">
            <a:xfrm>
              <a:off x="1360" y="1330"/>
              <a:ext cx="1802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5837" tIns="32918" rIns="65837" bIns="329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ru-RU" dirty="0" err="1">
                  <a:solidFill>
                    <a:srgbClr val="000000"/>
                  </a:solidFill>
                  <a:latin typeface="Arial" pitchFamily="34" charset="0"/>
                </a:rPr>
                <a:t>розмір</a:t>
              </a:r>
              <a:endParaRPr lang="ru-RU" dirty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eaLnBrk="1" hangingPunct="1"/>
              <a:r>
                <a:rPr lang="ru-RU" dirty="0" err="1">
                  <a:solidFill>
                    <a:srgbClr val="000000"/>
                  </a:solidFill>
                  <a:latin typeface="Arial" pitchFamily="34" charset="0"/>
                </a:rPr>
                <a:t>команди</a:t>
              </a:r>
              <a:endParaRPr lang="ru-RU" dirty="0"/>
            </a:p>
          </p:txBody>
        </p:sp>
        <p:sp>
          <p:nvSpPr>
            <p:cNvPr id="161809" name="Line 18"/>
            <p:cNvSpPr>
              <a:spLocks noChangeShapeType="1"/>
            </p:cNvSpPr>
            <p:nvPr/>
          </p:nvSpPr>
          <p:spPr bwMode="auto">
            <a:xfrm>
              <a:off x="3564" y="919"/>
              <a:ext cx="953" cy="8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1810" name="Line 19"/>
            <p:cNvSpPr>
              <a:spLocks noChangeShapeType="1"/>
            </p:cNvSpPr>
            <p:nvPr/>
          </p:nvSpPr>
          <p:spPr bwMode="auto">
            <a:xfrm>
              <a:off x="3429" y="1666"/>
              <a:ext cx="747" cy="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1811" name="Line 20"/>
            <p:cNvSpPr>
              <a:spLocks noChangeShapeType="1"/>
            </p:cNvSpPr>
            <p:nvPr/>
          </p:nvSpPr>
          <p:spPr bwMode="auto">
            <a:xfrm flipV="1">
              <a:off x="3429" y="2935"/>
              <a:ext cx="783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1812" name="Line 21"/>
            <p:cNvSpPr>
              <a:spLocks noChangeShapeType="1"/>
            </p:cNvSpPr>
            <p:nvPr/>
          </p:nvSpPr>
          <p:spPr bwMode="auto">
            <a:xfrm flipH="1">
              <a:off x="5651" y="1717"/>
              <a:ext cx="720" cy="4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1813" name="Line 22"/>
            <p:cNvSpPr>
              <a:spLocks noChangeShapeType="1"/>
            </p:cNvSpPr>
            <p:nvPr/>
          </p:nvSpPr>
          <p:spPr bwMode="auto">
            <a:xfrm flipH="1" flipV="1">
              <a:off x="5651" y="2935"/>
              <a:ext cx="700" cy="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1814" name="Line 23"/>
            <p:cNvSpPr>
              <a:spLocks noChangeShapeType="1"/>
            </p:cNvSpPr>
            <p:nvPr/>
          </p:nvSpPr>
          <p:spPr bwMode="auto">
            <a:xfrm flipV="1">
              <a:off x="3155" y="3230"/>
              <a:ext cx="1292" cy="6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1815" name="Rectangle 24"/>
            <p:cNvSpPr>
              <a:spLocks noChangeArrowheads="1"/>
            </p:cNvSpPr>
            <p:nvPr/>
          </p:nvSpPr>
          <p:spPr bwMode="auto">
            <a:xfrm>
              <a:off x="1251" y="175"/>
              <a:ext cx="3537" cy="7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1816" name="Text Box 25"/>
            <p:cNvSpPr txBox="1">
              <a:spLocks noChangeArrowheads="1"/>
            </p:cNvSpPr>
            <p:nvPr/>
          </p:nvSpPr>
          <p:spPr bwMode="auto">
            <a:xfrm>
              <a:off x="1192" y="175"/>
              <a:ext cx="3672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5837" tIns="32918" rIns="65837" bIns="329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ru-RU" dirty="0" err="1">
                  <a:solidFill>
                    <a:srgbClr val="000000"/>
                  </a:solidFill>
                  <a:latin typeface="Arial" pitchFamily="34" charset="0"/>
                </a:rPr>
                <a:t>чітка</a:t>
              </a:r>
              <a:r>
                <a:rPr lang="ru-RU" dirty="0">
                  <a:solidFill>
                    <a:srgbClr val="000000"/>
                  </a:solidFill>
                  <a:latin typeface="Arial" pitchFamily="34" charset="0"/>
                </a:rPr>
                <a:t>, </a:t>
              </a:r>
              <a:r>
                <a:rPr lang="ru-RU" dirty="0" err="1" smtClean="0">
                  <a:solidFill>
                    <a:srgbClr val="000000"/>
                  </a:solidFill>
                  <a:latin typeface="Arial" pitchFamily="34" charset="0"/>
                </a:rPr>
                <a:t>зрозуміла</a:t>
              </a:r>
              <a:endParaRPr lang="ru-RU" dirty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eaLnBrk="1" hangingPunct="1"/>
              <a:r>
                <a:rPr lang="ru-RU" dirty="0" err="1" smtClean="0">
                  <a:solidFill>
                    <a:srgbClr val="000000"/>
                  </a:solidFill>
                  <a:latin typeface="Arial" pitchFamily="34" charset="0"/>
                </a:rPr>
                <a:t>усіма</a:t>
              </a:r>
              <a:r>
                <a:rPr lang="ru-RU" dirty="0" smtClean="0">
                  <a:solidFill>
                    <a:srgbClr val="000000"/>
                  </a:solidFill>
                  <a:latin typeface="Arial" pitchFamily="34" charset="0"/>
                </a:rPr>
                <a:t> членами мета</a:t>
              </a:r>
              <a:endParaRPr lang="ru-RU" dirty="0"/>
            </a:p>
          </p:txBody>
        </p:sp>
        <p:sp>
          <p:nvSpPr>
            <p:cNvPr id="161817" name="Rectangle 26"/>
            <p:cNvSpPr>
              <a:spLocks noChangeArrowheads="1"/>
            </p:cNvSpPr>
            <p:nvPr/>
          </p:nvSpPr>
          <p:spPr bwMode="auto">
            <a:xfrm>
              <a:off x="5128" y="175"/>
              <a:ext cx="3196" cy="7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1818" name="Text Box 27"/>
            <p:cNvSpPr txBox="1">
              <a:spLocks noChangeArrowheads="1"/>
            </p:cNvSpPr>
            <p:nvPr/>
          </p:nvSpPr>
          <p:spPr bwMode="auto">
            <a:xfrm>
              <a:off x="5226" y="236"/>
              <a:ext cx="3008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5837" tIns="32918" rIns="65837" bIns="32918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ru-RU" dirty="0" err="1">
                  <a:solidFill>
                    <a:srgbClr val="000000"/>
                  </a:solidFill>
                  <a:latin typeface="Arial" pitchFamily="34" charset="0"/>
                </a:rPr>
                <a:t>сильний</a:t>
              </a:r>
              <a:r>
                <a:rPr lang="ru-RU" dirty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ru-RU" dirty="0" err="1">
                  <a:solidFill>
                    <a:srgbClr val="000000"/>
                  </a:solidFill>
                  <a:latin typeface="Arial" pitchFamily="34" charset="0"/>
                </a:rPr>
                <a:t>визнаний</a:t>
              </a:r>
              <a:endParaRPr lang="ru-RU" dirty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eaLnBrk="1" hangingPunct="1"/>
              <a:r>
                <a:rPr lang="ru-RU" dirty="0" err="1">
                  <a:solidFill>
                    <a:srgbClr val="000000"/>
                  </a:solidFill>
                  <a:latin typeface="Arial" pitchFamily="34" charset="0"/>
                </a:rPr>
                <a:t>лідер</a:t>
              </a:r>
              <a:endParaRPr lang="ru-RU" dirty="0"/>
            </a:p>
          </p:txBody>
        </p:sp>
        <p:sp>
          <p:nvSpPr>
            <p:cNvPr id="161819" name="Line 28"/>
            <p:cNvSpPr>
              <a:spLocks noChangeShapeType="1"/>
            </p:cNvSpPr>
            <p:nvPr/>
          </p:nvSpPr>
          <p:spPr bwMode="auto">
            <a:xfrm flipH="1">
              <a:off x="5332" y="919"/>
              <a:ext cx="1019" cy="8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1820" name="Line 29"/>
            <p:cNvSpPr>
              <a:spLocks noChangeShapeType="1"/>
            </p:cNvSpPr>
            <p:nvPr/>
          </p:nvSpPr>
          <p:spPr bwMode="auto">
            <a:xfrm flipH="1" flipV="1">
              <a:off x="5332" y="3230"/>
              <a:ext cx="1360" cy="6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1821" name="Rectangle 30"/>
            <p:cNvSpPr>
              <a:spLocks noChangeArrowheads="1"/>
            </p:cNvSpPr>
            <p:nvPr/>
          </p:nvSpPr>
          <p:spPr bwMode="auto">
            <a:xfrm>
              <a:off x="3862" y="3942"/>
              <a:ext cx="2302" cy="8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1822" name="Text Box 31"/>
            <p:cNvSpPr txBox="1">
              <a:spLocks noChangeArrowheads="1"/>
            </p:cNvSpPr>
            <p:nvPr/>
          </p:nvSpPr>
          <p:spPr bwMode="auto">
            <a:xfrm>
              <a:off x="4274" y="3978"/>
              <a:ext cx="1732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837" tIns="32918" rIns="65837" bIns="32918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ru-RU" dirty="0" err="1">
                  <a:solidFill>
                    <a:srgbClr val="000000"/>
                  </a:solidFill>
                  <a:latin typeface="Arial" pitchFamily="34" charset="0"/>
                </a:rPr>
                <a:t>ефективна</a:t>
              </a:r>
              <a:endParaRPr lang="ru-RU" dirty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eaLnBrk="1" hangingPunct="1"/>
              <a:r>
                <a:rPr lang="ru-RU" dirty="0" err="1">
                  <a:solidFill>
                    <a:srgbClr val="000000"/>
                  </a:solidFill>
                  <a:latin typeface="Arial" pitchFamily="34" charset="0"/>
                </a:rPr>
                <a:t>мотивація</a:t>
              </a:r>
              <a:endParaRPr lang="ru-RU" dirty="0"/>
            </a:p>
          </p:txBody>
        </p:sp>
        <p:sp>
          <p:nvSpPr>
            <p:cNvPr id="161823" name="Line 32"/>
            <p:cNvSpPr>
              <a:spLocks noChangeShapeType="1"/>
            </p:cNvSpPr>
            <p:nvPr/>
          </p:nvSpPr>
          <p:spPr bwMode="auto">
            <a:xfrm flipV="1">
              <a:off x="4924" y="3297"/>
              <a:ext cx="0" cy="6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1824" name="Rectangle 33"/>
            <p:cNvSpPr>
              <a:spLocks noChangeArrowheads="1"/>
            </p:cNvSpPr>
            <p:nvPr/>
          </p:nvSpPr>
          <p:spPr bwMode="auto">
            <a:xfrm>
              <a:off x="6474" y="2663"/>
              <a:ext cx="2302" cy="8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1825" name="Text Box 34"/>
            <p:cNvSpPr txBox="1">
              <a:spLocks noChangeArrowheads="1"/>
            </p:cNvSpPr>
            <p:nvPr/>
          </p:nvSpPr>
          <p:spPr bwMode="auto">
            <a:xfrm>
              <a:off x="6474" y="2843"/>
              <a:ext cx="230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5837" tIns="32918" rIns="65837" bIns="32918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ru-RU" dirty="0" err="1">
                  <a:solidFill>
                    <a:srgbClr val="000000"/>
                  </a:solidFill>
                  <a:latin typeface="Arial" pitchFamily="34" charset="0"/>
                </a:rPr>
                <a:t>зовнішній</a:t>
              </a:r>
              <a:r>
                <a:rPr lang="ru-RU" dirty="0">
                  <a:solidFill>
                    <a:srgbClr val="000000"/>
                  </a:solidFill>
                  <a:latin typeface="Arial" pitchFamily="34" charset="0"/>
                </a:rPr>
                <a:t> «ворог»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1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80" y="0"/>
            <a:ext cx="9020596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err="1">
                <a:solidFill>
                  <a:srgbClr val="FFFF00"/>
                </a:solidFill>
              </a:rPr>
              <a:t>Особистість</a:t>
            </a:r>
            <a:r>
              <a:rPr lang="ru-RU" sz="3200" b="1" dirty="0">
                <a:solidFill>
                  <a:srgbClr val="FFFF00"/>
                </a:solidFill>
              </a:rPr>
              <a:t> менеджера.</a:t>
            </a:r>
          </a:p>
          <a:p>
            <a:pPr algn="ctr">
              <a:lnSpc>
                <a:spcPct val="80000"/>
              </a:lnSpc>
            </a:pPr>
            <a:r>
              <a:rPr lang="ru-RU" sz="3200" b="1" dirty="0" err="1">
                <a:solidFill>
                  <a:srgbClr val="FFFF00"/>
                </a:solidFill>
              </a:rPr>
              <a:t>Ролі</a:t>
            </a:r>
            <a:r>
              <a:rPr lang="ru-RU" sz="3200" b="1" dirty="0">
                <a:solidFill>
                  <a:srgbClr val="FFFF00"/>
                </a:solidFill>
              </a:rPr>
              <a:t> менеджера по </a:t>
            </a:r>
            <a:r>
              <a:rPr lang="ru-RU" sz="3200" b="1" dirty="0" err="1">
                <a:solidFill>
                  <a:srgbClr val="FFFF00"/>
                </a:solidFill>
              </a:rPr>
              <a:t>Минцбергу</a:t>
            </a:r>
            <a:endParaRPr lang="ru-RU" sz="3200" b="1" dirty="0">
              <a:solidFill>
                <a:srgbClr val="FFFF00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55160"/>
              </p:ext>
            </p:extLst>
          </p:nvPr>
        </p:nvGraphicFramePr>
        <p:xfrm>
          <a:off x="-1" y="1052736"/>
          <a:ext cx="9045377" cy="4742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3729"/>
                <a:gridCol w="3906231"/>
                <a:gridCol w="3015417"/>
              </a:tblGrid>
              <a:tr h="922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Назва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психологічної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ролі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</a:t>
                      </a:r>
                      <a:r>
                        <a:rPr lang="en-US" sz="1800" dirty="0" err="1">
                          <a:effectLst/>
                        </a:rPr>
                        <a:t>Опис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дій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Приклади</a:t>
                      </a:r>
                      <a:r>
                        <a:rPr lang="ru-RU" sz="1800" dirty="0">
                          <a:effectLst/>
                        </a:rPr>
                        <a:t> з практики </a:t>
                      </a:r>
                      <a:r>
                        <a:rPr lang="ru-RU" sz="1800" dirty="0" err="1">
                          <a:effectLst/>
                        </a:rPr>
                        <a:t>управління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ru-RU" sz="1800" dirty="0" err="1">
                          <a:effectLst/>
                        </a:rPr>
                        <a:t>що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вимагають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активізації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відповідній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ролі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557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Міжособові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ролі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9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Головний керівник ((обличчя організації)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Символічний</a:t>
                      </a:r>
                      <a:r>
                        <a:rPr lang="ru-RU" sz="1600" dirty="0">
                          <a:effectLst/>
                        </a:rPr>
                        <a:t> глава </a:t>
                      </a:r>
                      <a:r>
                        <a:rPr lang="ru-RU" sz="1600" dirty="0" err="1">
                          <a:effectLst/>
                        </a:rPr>
                        <a:t>організації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що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виконує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обов'язки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соціального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або</a:t>
                      </a:r>
                      <a:r>
                        <a:rPr lang="ru-RU" sz="1600" dirty="0">
                          <a:effectLst/>
                        </a:rPr>
                        <a:t> правового характеру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Церемоніали, клопотання, представлення, проведення прийомів, усі інші дії, зобов'язані керівною посадою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Лідер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Мотивація підлеглих, взаємодія з ними, підбір	і підготовка працівників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Практично усі управлінські дії за участю підлеглих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68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Сполучна ланка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err="1" smtClean="0">
                          <a:effectLst/>
                        </a:rPr>
                        <a:t>Встановлення</a:t>
                      </a:r>
                      <a:r>
                        <a:rPr lang="ru-RU" sz="1600" dirty="0" smtClean="0">
                          <a:effectLst/>
                        </a:rPr>
                        <a:t>  </a:t>
                      </a:r>
                      <a:r>
                        <a:rPr lang="ru-RU" sz="1600" dirty="0" err="1" smtClean="0">
                          <a:effectLst/>
                        </a:rPr>
                        <a:t>мережі</a:t>
                      </a:r>
                      <a:r>
                        <a:rPr lang="ru-RU" sz="1600" dirty="0" smtClean="0">
                          <a:effectLst/>
                        </a:rPr>
                        <a:t> </a:t>
                      </a:r>
                      <a:r>
                        <a:rPr lang="ru-RU" sz="1600" dirty="0" err="1" smtClean="0">
                          <a:effectLst/>
                        </a:rPr>
                        <a:t>контактів</a:t>
                      </a:r>
                      <a:r>
                        <a:rPr lang="ru-RU" sz="1600" dirty="0" smtClean="0">
                          <a:effectLst/>
                        </a:rPr>
                        <a:t> </a:t>
                      </a:r>
                      <a:r>
                        <a:rPr lang="ru-RU" sz="1600" dirty="0">
                          <a:effectLst/>
                        </a:rPr>
                        <a:t>з </a:t>
                      </a:r>
                      <a:r>
                        <a:rPr lang="ru-RU" sz="1600" dirty="0" err="1">
                          <a:effectLst/>
                        </a:rPr>
                        <a:t>керівниками</a:t>
                      </a:r>
                      <a:r>
                        <a:rPr lang="ru-RU" sz="1600" dirty="0">
                          <a:effectLst/>
                        </a:rPr>
                        <a:t> і </a:t>
                      </a:r>
                      <a:r>
                        <a:rPr lang="ru-RU" sz="1600" dirty="0" err="1">
                          <a:effectLst/>
                        </a:rPr>
                        <a:t>фахівцями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інших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підрозділів</a:t>
                      </a:r>
                      <a:r>
                        <a:rPr lang="ru-RU" sz="1600" dirty="0">
                          <a:effectLst/>
                        </a:rPr>
                        <a:t> і </a:t>
                      </a:r>
                      <a:r>
                        <a:rPr lang="ru-RU" sz="1600" dirty="0" err="1">
                          <a:effectLst/>
                        </a:rPr>
                        <a:t>організацій</a:t>
                      </a:r>
                      <a:r>
                        <a:rPr lang="ru-RU" sz="1600" dirty="0">
                          <a:effectLst/>
                        </a:rPr>
                        <a:t>, а </a:t>
                      </a:r>
                      <a:r>
                        <a:rPr lang="ru-RU" sz="1600" dirty="0" err="1">
                          <a:effectLst/>
                        </a:rPr>
                        <a:t>також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інформування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підлеглих</a:t>
                      </a:r>
                      <a:r>
                        <a:rPr lang="ru-RU" sz="1600" dirty="0">
                          <a:effectLst/>
                        </a:rPr>
                        <a:t> про </a:t>
                      </a:r>
                      <a:r>
                        <a:rPr lang="ru-RU" sz="1600" dirty="0" err="1">
                          <a:effectLst/>
                        </a:rPr>
                        <a:t>ці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контакти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err="1">
                          <a:effectLst/>
                        </a:rPr>
                        <a:t>Ділове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листування</a:t>
                      </a:r>
                      <a:r>
                        <a:rPr lang="ru-RU" sz="1600" dirty="0">
                          <a:effectLst/>
                        </a:rPr>
                        <a:t>, участь  в  </a:t>
                      </a:r>
                      <a:r>
                        <a:rPr lang="ru-RU" sz="1600" dirty="0" err="1">
                          <a:effectLst/>
                        </a:rPr>
                        <a:t>нарадах</a:t>
                      </a:r>
                      <a:r>
                        <a:rPr lang="ru-RU" sz="1600" dirty="0">
                          <a:effectLst/>
                        </a:rPr>
                        <a:t>,  з </a:t>
                      </a:r>
                      <a:r>
                        <a:rPr lang="ru-RU" sz="1600" dirty="0" err="1">
                          <a:effectLst/>
                        </a:rPr>
                        <a:t>представниками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інших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підрозділів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ru-RU" sz="1600" dirty="0" err="1">
                          <a:effectLst/>
                        </a:rPr>
                        <a:t>організацій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917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780" y="0"/>
            <a:ext cx="9020596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err="1">
                <a:solidFill>
                  <a:srgbClr val="FFFF00"/>
                </a:solidFill>
              </a:rPr>
              <a:t>Особистість</a:t>
            </a:r>
            <a:r>
              <a:rPr lang="ru-RU" sz="3200" b="1" dirty="0">
                <a:solidFill>
                  <a:srgbClr val="FFFF00"/>
                </a:solidFill>
              </a:rPr>
              <a:t> менеджера.</a:t>
            </a:r>
          </a:p>
          <a:p>
            <a:pPr algn="ctr">
              <a:lnSpc>
                <a:spcPct val="80000"/>
              </a:lnSpc>
            </a:pPr>
            <a:r>
              <a:rPr lang="ru-RU" sz="3200" b="1" dirty="0" err="1">
                <a:solidFill>
                  <a:srgbClr val="FFFF00"/>
                </a:solidFill>
              </a:rPr>
              <a:t>Ролі</a:t>
            </a:r>
            <a:r>
              <a:rPr lang="ru-RU" sz="3200" b="1" dirty="0">
                <a:solidFill>
                  <a:srgbClr val="FFFF00"/>
                </a:solidFill>
              </a:rPr>
              <a:t> менеджера по </a:t>
            </a:r>
            <a:r>
              <a:rPr lang="ru-RU" sz="3200" b="1" dirty="0" err="1">
                <a:solidFill>
                  <a:srgbClr val="FFFF00"/>
                </a:solidFill>
              </a:rPr>
              <a:t>Минцбергу</a:t>
            </a:r>
            <a:endParaRPr lang="ru-RU" sz="3200" b="1" dirty="0">
              <a:solidFill>
                <a:srgbClr val="FFFF00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272416"/>
              </p:ext>
            </p:extLst>
          </p:nvPr>
        </p:nvGraphicFramePr>
        <p:xfrm>
          <a:off x="0" y="909959"/>
          <a:ext cx="9144000" cy="52445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07704"/>
                <a:gridCol w="3096344"/>
                <a:gridCol w="4139952"/>
              </a:tblGrid>
              <a:tr h="5028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 smtClean="0">
                          <a:effectLst/>
                        </a:rPr>
                        <a:t>Назва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психологічної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ролі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 smtClean="0">
                          <a:effectLst/>
                        </a:rPr>
                        <a:t>Опис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дій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err="1">
                          <a:effectLst/>
                        </a:rPr>
                        <a:t>Приклади</a:t>
                      </a:r>
                      <a:r>
                        <a:rPr lang="ru-RU" sz="1800" dirty="0">
                          <a:effectLst/>
                        </a:rPr>
                        <a:t> з практики </a:t>
                      </a:r>
                      <a:r>
                        <a:rPr lang="ru-RU" sz="1800" dirty="0" err="1">
                          <a:effectLst/>
                        </a:rPr>
                        <a:t>управління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ru-RU" sz="1800" dirty="0" err="1">
                          <a:effectLst/>
                        </a:rPr>
                        <a:t>що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вимагають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активізації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відповідній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ролі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73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Інформаційні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ролі</a:t>
                      </a: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724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Приймач інформації (монітор)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Цілеспрямовано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шукає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отримує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і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накопичує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різноманітну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інформацію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необхідну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 для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роботи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Обробка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кореспонденції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що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поступає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Періодичні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 огляди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ознайомлювальні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поїздки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відвідування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інформаційних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семінарів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і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виставок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54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Розповсюджувач інформації (передавач)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Передає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інформацію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отриману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як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із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зовнішніх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джерел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, так і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від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підлеглих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усім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зацікавленим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обличчям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усередині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організації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Поширення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інформаційних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довідок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дайджестів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виступи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з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оглядами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проведення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бесід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інформування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підлеглих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про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досягнуті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домовленост</a:t>
                      </a: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і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44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Представник (рупор організації)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Передає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інформацію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про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плани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нинішній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стан, результатах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роботи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підрозділів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організацій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зовнішнім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особам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і 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органам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Підготовка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   і   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розсилка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інформаційних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листів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, участь 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в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засіданнях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із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звітами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про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виконану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роботу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223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900" y="53256"/>
            <a:ext cx="9020596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err="1">
                <a:solidFill>
                  <a:srgbClr val="FFFF00"/>
                </a:solidFill>
              </a:rPr>
              <a:t>Особистість</a:t>
            </a:r>
            <a:r>
              <a:rPr lang="ru-RU" sz="3200" b="1" dirty="0">
                <a:solidFill>
                  <a:srgbClr val="FFFF00"/>
                </a:solidFill>
              </a:rPr>
              <a:t> менеджера.</a:t>
            </a:r>
          </a:p>
          <a:p>
            <a:pPr algn="ctr">
              <a:lnSpc>
                <a:spcPct val="80000"/>
              </a:lnSpc>
            </a:pPr>
            <a:r>
              <a:rPr lang="ru-RU" sz="3200" b="1" dirty="0" err="1">
                <a:solidFill>
                  <a:srgbClr val="FFFF00"/>
                </a:solidFill>
              </a:rPr>
              <a:t>Ролі</a:t>
            </a:r>
            <a:r>
              <a:rPr lang="ru-RU" sz="3200" b="1" dirty="0">
                <a:solidFill>
                  <a:srgbClr val="FFFF00"/>
                </a:solidFill>
              </a:rPr>
              <a:t> менеджера по </a:t>
            </a:r>
            <a:r>
              <a:rPr lang="ru-RU" sz="3200" b="1" dirty="0" err="1">
                <a:solidFill>
                  <a:srgbClr val="FFFF00"/>
                </a:solidFill>
              </a:rPr>
              <a:t>Минцбергу</a:t>
            </a:r>
            <a:endParaRPr lang="ru-RU" sz="3200" b="1" dirty="0">
              <a:solidFill>
                <a:srgbClr val="FFFF0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74180"/>
              </p:ext>
            </p:extLst>
          </p:nvPr>
        </p:nvGraphicFramePr>
        <p:xfrm>
          <a:off x="0" y="943372"/>
          <a:ext cx="9144000" cy="572852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19672"/>
                <a:gridCol w="3816424"/>
                <a:gridCol w="3707904"/>
              </a:tblGrid>
              <a:tr h="6489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Назва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психологічної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ролі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1" marR="8921" marT="89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Опис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дій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1" marR="8921" marT="89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Приклади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з практики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управління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що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вимагають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активізації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відповідній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ролі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1" marR="8921" marT="89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059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00CC"/>
                          </a:solidFill>
                          <a:effectLst/>
                        </a:rPr>
                        <a:t>Управлінські</a:t>
                      </a:r>
                      <a:r>
                        <a:rPr lang="ru-RU" sz="1600" dirty="0"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lang="ru-RU" sz="1600" dirty="0" err="1">
                          <a:solidFill>
                            <a:srgbClr val="0000CC"/>
                          </a:solidFill>
                          <a:effectLst/>
                        </a:rPr>
                        <a:t>ролі</a:t>
                      </a:r>
                      <a:r>
                        <a:rPr lang="ru-RU" sz="1600" dirty="0">
                          <a:solidFill>
                            <a:srgbClr val="0000CC"/>
                          </a:solidFill>
                          <a:effectLst/>
                        </a:rPr>
                        <a:t> (</a:t>
                      </a:r>
                      <a:r>
                        <a:rPr lang="ru-RU" sz="1600" dirty="0" err="1">
                          <a:solidFill>
                            <a:srgbClr val="0000CC"/>
                          </a:solidFill>
                          <a:effectLst/>
                        </a:rPr>
                        <a:t>ролі</a:t>
                      </a:r>
                      <a:r>
                        <a:rPr lang="ru-RU" sz="1600" dirty="0"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lang="ru-RU" sz="1600" dirty="0" err="1">
                          <a:solidFill>
                            <a:srgbClr val="0000CC"/>
                          </a:solidFill>
                          <a:effectLst/>
                        </a:rPr>
                        <a:t>пов'язані</a:t>
                      </a:r>
                      <a:r>
                        <a:rPr lang="ru-RU" sz="1600" dirty="0">
                          <a:solidFill>
                            <a:srgbClr val="0000CC"/>
                          </a:solidFill>
                          <a:effectLst/>
                        </a:rPr>
                        <a:t> з </a:t>
                      </a:r>
                      <a:r>
                        <a:rPr lang="ru-RU" sz="1600" dirty="0" err="1">
                          <a:solidFill>
                            <a:srgbClr val="0000CC"/>
                          </a:solidFill>
                          <a:effectLst/>
                        </a:rPr>
                        <a:t>ухваленням</a:t>
                      </a:r>
                      <a:r>
                        <a:rPr lang="ru-RU" sz="1600" dirty="0"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lang="ru-RU" sz="1600" dirty="0" err="1">
                          <a:solidFill>
                            <a:srgbClr val="0000CC"/>
                          </a:solidFill>
                          <a:effectLst/>
                        </a:rPr>
                        <a:t>рішень</a:t>
                      </a:r>
                      <a:r>
                        <a:rPr lang="ru-RU" sz="1600" dirty="0" smtClean="0">
                          <a:solidFill>
                            <a:srgbClr val="0000CC"/>
                          </a:solidFill>
                          <a:effectLst/>
                        </a:rPr>
                        <a:t>)</a:t>
                      </a:r>
                      <a:endParaRPr lang="ru-RU" sz="1600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1" marR="8921" marT="89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54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Підприємець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ініціатор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1" marR="8921" marT="89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Шукає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можливості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для 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вдосконалення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як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процесів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усередині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організації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, так і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системи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взаємозв'язків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з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іншими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підрозділами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і структурами,  є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ініціатором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впровадження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нововведень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спрямованих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на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поліпшення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 стану справ і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працівників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1" marR="8921" marT="89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Участь  в 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засіданнях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 з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обсуждениеми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ухваленням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перспективних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рішень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наради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присвячені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ходу 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впровадження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 тих 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або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інших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нововведень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1" marR="8921" marT="89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6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solidFill>
                            <a:schemeClr val="tx1"/>
                          </a:solidFill>
                          <a:effectLst/>
                        </a:rPr>
                        <a:t>Той, хто усуває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проблем</a:t>
                      </a:r>
                      <a:r>
                        <a:rPr lang="uk-UA" sz="1600" dirty="0" smtClean="0">
                          <a:solidFill>
                            <a:schemeClr val="tx1"/>
                          </a:solidFill>
                          <a:effectLst/>
                        </a:rPr>
                        <a:t>и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стабілізатор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1" marR="8921" marT="89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Піклується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про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організацію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, вносить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корективи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до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дій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бере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відповідальність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на себе, коли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виникають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чинники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, 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загрозливі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існуванню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і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нормальній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діяльності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організації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1" marR="8921" marT="89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Обговорення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 і 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ухвалення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рішень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по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стратегічних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поточних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питанням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пов'язаним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з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пошуком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шляхів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виходу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з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кризових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ситуацій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1" marR="8921" marT="89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Розподільник ресурсів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1" marR="8921" marT="89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Визначає, як витрачатимуться матеріальні, фінансові і трудові ресурси організації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1" marR="8921" marT="89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Складання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і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затвердження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графіків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планів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кошторисів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бюджетів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, контроль за з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виконанням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1" marR="8921" marT="89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solidFill>
                            <a:schemeClr val="tx1"/>
                          </a:solidFill>
                          <a:effectLst/>
                        </a:rPr>
                        <a:t>Той, хто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веде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переговори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посередник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1" marR="8921" marT="89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Представляє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організацію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на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усіх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значних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переговорах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1" marR="8921" marT="89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Ведення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переговорів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встановлення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офіційних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контактів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між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організацією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і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іншими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фірмами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1" marR="8921" marT="89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21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53506"/>
            <a:ext cx="3905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rgbClr val="FFFF00"/>
                </a:solidFill>
              </a:rPr>
              <a:t>Структури проекту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2428" y="1124744"/>
            <a:ext cx="86080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Структура проекту </a:t>
            </a:r>
            <a:r>
              <a:rPr lang="ru-RU" sz="2000" dirty="0" err="1"/>
              <a:t>включає</a:t>
            </a:r>
            <a:r>
              <a:rPr lang="ru-RU" sz="2000" dirty="0"/>
              <a:t>: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>
                <a:solidFill>
                  <a:srgbClr val="0000CC"/>
                </a:solidFill>
              </a:rPr>
              <a:t>структуру </a:t>
            </a:r>
            <a:r>
              <a:rPr lang="ru-RU" sz="2000" dirty="0" err="1">
                <a:solidFill>
                  <a:srgbClr val="0000CC"/>
                </a:solidFill>
              </a:rPr>
              <a:t>робіт</a:t>
            </a:r>
            <a:r>
              <a:rPr lang="ru-RU" sz="2000" dirty="0">
                <a:solidFill>
                  <a:srgbClr val="0000CC"/>
                </a:solidFill>
              </a:rPr>
              <a:t> (</a:t>
            </a:r>
            <a:r>
              <a:rPr lang="ru-RU" sz="2000" dirty="0" err="1">
                <a:solidFill>
                  <a:srgbClr val="0000CC"/>
                </a:solidFill>
              </a:rPr>
              <a:t>завдань</a:t>
            </a:r>
            <a:r>
              <a:rPr lang="ru-RU" sz="2000" dirty="0">
                <a:solidFill>
                  <a:srgbClr val="0000CC"/>
                </a:solidFill>
              </a:rPr>
              <a:t>) (</a:t>
            </a:r>
            <a:r>
              <a:rPr lang="en-US" sz="2000" dirty="0">
                <a:solidFill>
                  <a:srgbClr val="0000CC"/>
                </a:solidFill>
              </a:rPr>
              <a:t>WBS - Works Breakdown Structure);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 err="1">
                <a:solidFill>
                  <a:srgbClr val="0000CC"/>
                </a:solidFill>
              </a:rPr>
              <a:t>організаційну</a:t>
            </a:r>
            <a:r>
              <a:rPr lang="ru-RU" sz="2000" dirty="0">
                <a:solidFill>
                  <a:srgbClr val="0000CC"/>
                </a:solidFill>
              </a:rPr>
              <a:t> структуру </a:t>
            </a:r>
            <a:r>
              <a:rPr lang="ru-RU" sz="2000" dirty="0" smtClean="0">
                <a:solidFill>
                  <a:srgbClr val="0000CC"/>
                </a:solidFill>
              </a:rPr>
              <a:t> проекту(</a:t>
            </a:r>
            <a:r>
              <a:rPr lang="en-US" sz="2000" dirty="0">
                <a:solidFill>
                  <a:srgbClr val="0000CC"/>
                </a:solidFill>
              </a:rPr>
              <a:t>OBS - Organization Breakdown Structure);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>
                <a:solidFill>
                  <a:srgbClr val="0000CC"/>
                </a:solidFill>
              </a:rPr>
              <a:t>структуру </a:t>
            </a:r>
            <a:r>
              <a:rPr lang="ru-RU" sz="2000" dirty="0" err="1">
                <a:solidFill>
                  <a:srgbClr val="0000CC"/>
                </a:solidFill>
              </a:rPr>
              <a:t>ресурсів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smtClean="0">
                <a:solidFill>
                  <a:srgbClr val="0000CC"/>
                </a:solidFill>
              </a:rPr>
              <a:t>проекту (</a:t>
            </a:r>
            <a:r>
              <a:rPr lang="en-US" sz="2000" dirty="0">
                <a:solidFill>
                  <a:srgbClr val="0000CC"/>
                </a:solidFill>
              </a:rPr>
              <a:t>RBS - </a:t>
            </a:r>
            <a:r>
              <a:rPr lang="en-US" sz="2000" dirty="0" err="1">
                <a:solidFill>
                  <a:srgbClr val="0000CC"/>
                </a:solidFill>
              </a:rPr>
              <a:t>Recources</a:t>
            </a:r>
            <a:r>
              <a:rPr lang="en-US" sz="2000" dirty="0">
                <a:solidFill>
                  <a:srgbClr val="0000CC"/>
                </a:solidFill>
              </a:rPr>
              <a:t> Breakdown Structure); 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6598" y="2564904"/>
            <a:ext cx="820891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WBS</a:t>
            </a:r>
            <a:r>
              <a:rPr lang="en-US" sz="2000" dirty="0"/>
              <a:t> - </a:t>
            </a:r>
            <a:r>
              <a:rPr lang="ru-RU" sz="2000" dirty="0" err="1"/>
              <a:t>декомпозиція</a:t>
            </a:r>
            <a:r>
              <a:rPr lang="ru-RU" sz="2000" dirty="0"/>
              <a:t> </a:t>
            </a:r>
            <a:r>
              <a:rPr lang="ru-RU" sz="2000" dirty="0" err="1"/>
              <a:t>завдань</a:t>
            </a:r>
            <a:r>
              <a:rPr lang="ru-RU" sz="2000" dirty="0"/>
              <a:t>, </a:t>
            </a:r>
            <a:r>
              <a:rPr lang="ru-RU" sz="2000" dirty="0" err="1"/>
              <a:t>виконана</a:t>
            </a:r>
            <a:r>
              <a:rPr lang="ru-RU" sz="2000" dirty="0"/>
              <a:t> у </a:t>
            </a:r>
            <a:r>
              <a:rPr lang="ru-RU" sz="2000" dirty="0" err="1"/>
              <a:t>вигляді</a:t>
            </a:r>
            <a:r>
              <a:rPr lang="ru-RU" sz="2000" dirty="0"/>
              <a:t> </a:t>
            </a:r>
            <a:r>
              <a:rPr lang="ru-RU" sz="2000" dirty="0" err="1"/>
              <a:t>ієрархічної</a:t>
            </a:r>
            <a:r>
              <a:rPr lang="ru-RU" sz="2000" dirty="0"/>
              <a:t> </a:t>
            </a:r>
            <a:r>
              <a:rPr lang="ru-RU" sz="2000" dirty="0" err="1"/>
              <a:t>структури</a:t>
            </a:r>
            <a:r>
              <a:rPr lang="ru-RU" sz="2000" dirty="0"/>
              <a:t> і </a:t>
            </a:r>
            <a:r>
              <a:rPr lang="ru-RU" sz="2000" dirty="0" err="1"/>
              <a:t>розділяє</a:t>
            </a:r>
            <a:r>
              <a:rPr lang="ru-RU" sz="2000" dirty="0"/>
              <a:t> проект на </a:t>
            </a:r>
            <a:r>
              <a:rPr lang="ru-RU" sz="2000" dirty="0" err="1"/>
              <a:t>окремі</a:t>
            </a:r>
            <a:r>
              <a:rPr lang="ru-RU" sz="2000" dirty="0"/>
              <a:t> </a:t>
            </a:r>
            <a:r>
              <a:rPr lang="ru-RU" sz="2000" dirty="0" err="1"/>
              <a:t>керовані</a:t>
            </a:r>
            <a:r>
              <a:rPr lang="ru-RU" sz="2000" dirty="0"/>
              <a:t> </a:t>
            </a:r>
            <a:r>
              <a:rPr lang="ru-RU" sz="2000" dirty="0" err="1"/>
              <a:t>пакети</a:t>
            </a:r>
            <a:r>
              <a:rPr lang="ru-RU" sz="2000" dirty="0"/>
              <a:t> </a:t>
            </a:r>
            <a:r>
              <a:rPr lang="ru-RU" sz="2000" dirty="0" err="1"/>
              <a:t>завдань</a:t>
            </a:r>
            <a:r>
              <a:rPr lang="ru-RU" sz="2000" dirty="0"/>
              <a:t>.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dirty="0" err="1"/>
              <a:t>структури</a:t>
            </a:r>
            <a:r>
              <a:rPr lang="ru-RU" sz="2000" dirty="0"/>
              <a:t> </a:t>
            </a:r>
            <a:r>
              <a:rPr lang="ru-RU" sz="2000" dirty="0" err="1"/>
              <a:t>декомпозиції</a:t>
            </a:r>
            <a:r>
              <a:rPr lang="ru-RU" sz="2000" dirty="0"/>
              <a:t> задач </a:t>
            </a:r>
            <a:r>
              <a:rPr lang="ru-RU" sz="2000" dirty="0" err="1"/>
              <a:t>описується</a:t>
            </a:r>
            <a:r>
              <a:rPr lang="ru-RU" sz="2000" dirty="0"/>
              <a:t> </a:t>
            </a:r>
            <a:r>
              <a:rPr lang="ru-RU" sz="2000" b="1" dirty="0" err="1"/>
              <a:t>зміст</a:t>
            </a:r>
            <a:r>
              <a:rPr lang="ru-RU" sz="2000" b="1" dirty="0"/>
              <a:t> проекту</a:t>
            </a:r>
            <a:r>
              <a:rPr lang="ru-RU" sz="20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OBS </a:t>
            </a:r>
            <a:r>
              <a:rPr lang="en-US" sz="2000" dirty="0"/>
              <a:t>- </a:t>
            </a:r>
            <a:r>
              <a:rPr lang="ru-RU" sz="2000" dirty="0" err="1"/>
              <a:t>ієрархічна</a:t>
            </a:r>
            <a:r>
              <a:rPr lang="ru-RU" sz="2000" dirty="0"/>
              <a:t> </a:t>
            </a:r>
            <a:r>
              <a:rPr lang="ru-RU" sz="2000" dirty="0" err="1"/>
              <a:t>взаємна</a:t>
            </a:r>
            <a:r>
              <a:rPr lang="ru-RU" sz="2000" dirty="0"/>
              <a:t> </a:t>
            </a:r>
            <a:r>
              <a:rPr lang="ru-RU" sz="2000" dirty="0" err="1"/>
              <a:t>підпорядкованість</a:t>
            </a:r>
            <a:r>
              <a:rPr lang="ru-RU" sz="2000" dirty="0"/>
              <a:t> </a:t>
            </a:r>
            <a:r>
              <a:rPr lang="ru-RU" sz="2000" dirty="0" err="1"/>
              <a:t>учасників</a:t>
            </a:r>
            <a:r>
              <a:rPr lang="ru-RU" sz="2000" dirty="0"/>
              <a:t> проекту. Для </a:t>
            </a:r>
            <a:r>
              <a:rPr lang="ru-RU" sz="2000" dirty="0" err="1"/>
              <a:t>проектної</a:t>
            </a:r>
            <a:r>
              <a:rPr lang="ru-RU" sz="2000" dirty="0"/>
              <a:t> </a:t>
            </a:r>
            <a:r>
              <a:rPr lang="ru-RU" sz="2000" dirty="0" err="1"/>
              <a:t>діяльності</a:t>
            </a:r>
            <a:r>
              <a:rPr lang="ru-RU" sz="2000" dirty="0"/>
              <a:t> </a:t>
            </a:r>
            <a:r>
              <a:rPr lang="ru-RU" sz="2000" dirty="0" err="1"/>
              <a:t>характерні</a:t>
            </a:r>
            <a:r>
              <a:rPr lang="ru-RU" sz="2000" dirty="0"/>
              <a:t> </a:t>
            </a:r>
            <a:r>
              <a:rPr lang="ru-RU" sz="2000" dirty="0" err="1"/>
              <a:t>матричні</a:t>
            </a:r>
            <a:r>
              <a:rPr lang="ru-RU" sz="2000" dirty="0"/>
              <a:t> </a:t>
            </a:r>
            <a:r>
              <a:rPr lang="ru-RU" sz="2000" dirty="0" err="1"/>
              <a:t>організаційні</a:t>
            </a:r>
            <a:r>
              <a:rPr lang="ru-RU" sz="2000" dirty="0"/>
              <a:t> </a:t>
            </a:r>
            <a:r>
              <a:rPr lang="ru-RU" sz="2000" dirty="0" err="1"/>
              <a:t>структури</a:t>
            </a:r>
            <a:r>
              <a:rPr lang="ru-RU" sz="2000" dirty="0"/>
              <a:t>, в </a:t>
            </a:r>
            <a:r>
              <a:rPr lang="ru-RU" sz="2000" dirty="0" err="1"/>
              <a:t>яких</a:t>
            </a:r>
            <a:r>
              <a:rPr lang="ru-RU" sz="2000" dirty="0"/>
              <a:t> </a:t>
            </a:r>
            <a:r>
              <a:rPr lang="ru-RU" sz="2000" dirty="0" err="1"/>
              <a:t>кожен</a:t>
            </a:r>
            <a:r>
              <a:rPr lang="ru-RU" sz="2000" dirty="0"/>
              <a:t> </a:t>
            </a:r>
            <a:r>
              <a:rPr lang="ru-RU" sz="2000" dirty="0" err="1"/>
              <a:t>виконавець</a:t>
            </a:r>
            <a:r>
              <a:rPr lang="ru-RU" sz="2000" dirty="0"/>
              <a:t> </a:t>
            </a:r>
            <a:r>
              <a:rPr lang="ru-RU" sz="2000" dirty="0" err="1"/>
              <a:t>одночасно</a:t>
            </a:r>
            <a:r>
              <a:rPr lang="ru-RU" sz="2000" dirty="0"/>
              <a:t> </a:t>
            </a:r>
            <a:r>
              <a:rPr lang="ru-RU" sz="2000" dirty="0" err="1"/>
              <a:t>підпорядкований</a:t>
            </a:r>
            <a:r>
              <a:rPr lang="ru-RU" sz="2000" dirty="0"/>
              <a:t> </a:t>
            </a:r>
            <a:r>
              <a:rPr lang="ru-RU" sz="2000" dirty="0" err="1"/>
              <a:t>кільком</a:t>
            </a:r>
            <a:r>
              <a:rPr lang="ru-RU" sz="2000" dirty="0"/>
              <a:t> </a:t>
            </a:r>
            <a:r>
              <a:rPr lang="ru-RU" sz="2000" dirty="0" err="1"/>
              <a:t>керівникам</a:t>
            </a:r>
            <a:r>
              <a:rPr lang="ru-RU" sz="20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RBS</a:t>
            </a:r>
            <a:r>
              <a:rPr lang="en-US" sz="2000" dirty="0"/>
              <a:t> - </a:t>
            </a:r>
            <a:r>
              <a:rPr lang="ru-RU" sz="2000" dirty="0" err="1"/>
              <a:t>декомпозиція</a:t>
            </a:r>
            <a:r>
              <a:rPr lang="ru-RU" sz="2000" dirty="0"/>
              <a:t> за видами </a:t>
            </a:r>
            <a:r>
              <a:rPr lang="ru-RU" sz="2000" dirty="0" err="1"/>
              <a:t>ресурсів</a:t>
            </a:r>
            <a:r>
              <a:rPr lang="ru-RU" sz="2000" dirty="0"/>
              <a:t> (</a:t>
            </a:r>
            <a:r>
              <a:rPr lang="ru-RU" sz="2000" dirty="0" err="1"/>
              <a:t>мотиваційним</a:t>
            </a:r>
            <a:r>
              <a:rPr lang="ru-RU" sz="2000" dirty="0"/>
              <a:t>, </a:t>
            </a:r>
            <a:r>
              <a:rPr lang="ru-RU" sz="2000" dirty="0" err="1"/>
              <a:t>кадровим</a:t>
            </a:r>
            <a:r>
              <a:rPr lang="ru-RU" sz="2000" dirty="0"/>
              <a:t>, </a:t>
            </a:r>
            <a:r>
              <a:rPr lang="ru-RU" sz="2000" dirty="0" err="1"/>
              <a:t>матеріально-технічним</a:t>
            </a:r>
            <a:r>
              <a:rPr lang="ru-RU" sz="2000" dirty="0"/>
              <a:t>, </a:t>
            </a:r>
            <a:r>
              <a:rPr lang="ru-RU" sz="2000" dirty="0" err="1"/>
              <a:t>фінансовим</a:t>
            </a:r>
            <a:r>
              <a:rPr lang="ru-RU" sz="2000" dirty="0"/>
              <a:t> і т.д.).</a:t>
            </a:r>
          </a:p>
          <a:p>
            <a:pPr>
              <a:spcAft>
                <a:spcPts val="600"/>
              </a:spcAft>
            </a:pPr>
            <a:r>
              <a:rPr lang="ru-RU" sz="2000" dirty="0" err="1"/>
              <a:t>Ці</a:t>
            </a:r>
            <a:r>
              <a:rPr lang="ru-RU" sz="2000" dirty="0"/>
              <a:t> </a:t>
            </a:r>
            <a:r>
              <a:rPr lang="ru-RU" sz="2000" dirty="0" err="1"/>
              <a:t>структури</a:t>
            </a:r>
            <a:r>
              <a:rPr lang="ru-RU" sz="2000" dirty="0"/>
              <a:t> є </a:t>
            </a:r>
            <a:r>
              <a:rPr lang="ru-RU" sz="2000" dirty="0" err="1"/>
              <a:t>взаємопов'язаними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467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0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FFFF00"/>
                </a:solidFill>
              </a:rPr>
              <a:t>Лідерство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340769"/>
            <a:ext cx="8229600" cy="2160240"/>
          </a:xfrm>
        </p:spPr>
        <p:txBody>
          <a:bodyPr>
            <a:normAutofit/>
          </a:bodyPr>
          <a:lstStyle/>
          <a:p>
            <a:r>
              <a:rPr lang="ru-RU" sz="2400" dirty="0" err="1"/>
              <a:t>Мистецтво</a:t>
            </a:r>
            <a:r>
              <a:rPr lang="ru-RU" sz="2400" dirty="0"/>
              <a:t> </a:t>
            </a:r>
            <a:r>
              <a:rPr lang="ru-RU" sz="2400" dirty="0" err="1"/>
              <a:t>впливу</a:t>
            </a:r>
            <a:r>
              <a:rPr lang="ru-RU" sz="2400" dirty="0"/>
              <a:t> на </a:t>
            </a:r>
            <a:r>
              <a:rPr lang="ru-RU" sz="2400" dirty="0" err="1"/>
              <a:t>інших</a:t>
            </a:r>
            <a:r>
              <a:rPr lang="ru-RU" sz="2400" dirty="0"/>
              <a:t> для </a:t>
            </a:r>
            <a:r>
              <a:rPr lang="ru-RU" sz="2400" dirty="0" err="1"/>
              <a:t>спонукання</a:t>
            </a:r>
            <a:r>
              <a:rPr lang="ru-RU" sz="2400" dirty="0"/>
              <a:t> </a:t>
            </a:r>
            <a:r>
              <a:rPr lang="ru-RU" sz="2400" dirty="0" err="1"/>
              <a:t>виконання</a:t>
            </a:r>
            <a:r>
              <a:rPr lang="ru-RU" sz="2400" dirty="0"/>
              <a:t> </a:t>
            </a:r>
            <a:r>
              <a:rPr lang="ru-RU" sz="2400" dirty="0" err="1"/>
              <a:t>дій</a:t>
            </a:r>
            <a:r>
              <a:rPr lang="ru-RU" sz="2400" dirty="0"/>
              <a:t>, </a:t>
            </a:r>
            <a:r>
              <a:rPr lang="ru-RU" sz="2400" dirty="0" err="1"/>
              <a:t>необхідних</a:t>
            </a:r>
            <a:r>
              <a:rPr lang="ru-RU" sz="2400" dirty="0"/>
              <a:t> для </a:t>
            </a:r>
            <a:r>
              <a:rPr lang="ru-RU" sz="2400" dirty="0" err="1"/>
              <a:t>досягнення</a:t>
            </a:r>
            <a:r>
              <a:rPr lang="ru-RU" sz="2400" dirty="0"/>
              <a:t> </a:t>
            </a:r>
            <a:r>
              <a:rPr lang="ru-RU" sz="2400" dirty="0" err="1"/>
              <a:t>певних</a:t>
            </a:r>
            <a:r>
              <a:rPr lang="ru-RU" sz="2400" dirty="0"/>
              <a:t> </a:t>
            </a:r>
            <a:r>
              <a:rPr lang="ru-RU" sz="2400" dirty="0" err="1"/>
              <a:t>цілей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b="1" dirty="0" err="1" smtClean="0">
                <a:solidFill>
                  <a:srgbClr val="0000CC"/>
                </a:solidFill>
              </a:rPr>
              <a:t>Лідер</a:t>
            </a:r>
            <a:r>
              <a:rPr lang="ru-RU" sz="2400" b="1" dirty="0" smtClean="0">
                <a:solidFill>
                  <a:srgbClr val="0000CC"/>
                </a:solidFill>
              </a:rPr>
              <a:t> ≠ </a:t>
            </a:r>
            <a:r>
              <a:rPr lang="ru-RU" sz="2400" b="1" dirty="0">
                <a:solidFill>
                  <a:srgbClr val="0000CC"/>
                </a:solidFill>
              </a:rPr>
              <a:t>Менеджер</a:t>
            </a:r>
            <a:endParaRPr lang="ru-RU" sz="2400" b="1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3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b="1" dirty="0" err="1" smtClean="0">
                <a:solidFill>
                  <a:srgbClr val="FFFF00"/>
                </a:solidFill>
              </a:rPr>
              <a:t>Лідер</a:t>
            </a:r>
            <a:r>
              <a:rPr lang="ru-RU" sz="3600" b="1" dirty="0" smtClean="0">
                <a:solidFill>
                  <a:srgbClr val="FFFF00"/>
                </a:solidFill>
              </a:rPr>
              <a:t> і менеджер</a:t>
            </a:r>
          </a:p>
        </p:txBody>
      </p:sp>
      <p:sp>
        <p:nvSpPr>
          <p:cNvPr id="16384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1340768"/>
            <a:ext cx="4306888" cy="4114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 err="1">
                <a:solidFill>
                  <a:srgbClr val="0000CC"/>
                </a:solidFill>
              </a:rPr>
              <a:t>Кидає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виклик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обставинам</a:t>
            </a:r>
            <a:endParaRPr lang="ru-RU" sz="20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 err="1">
                <a:solidFill>
                  <a:srgbClr val="0000CC"/>
                </a:solidFill>
              </a:rPr>
              <a:t>бачить</a:t>
            </a:r>
            <a:r>
              <a:rPr lang="ru-RU" sz="2000" dirty="0">
                <a:solidFill>
                  <a:srgbClr val="0000CC"/>
                </a:solidFill>
              </a:rPr>
              <a:t> перспективу</a:t>
            </a:r>
          </a:p>
          <a:p>
            <a:pPr>
              <a:lnSpc>
                <a:spcPct val="80000"/>
              </a:lnSpc>
            </a:pPr>
            <a:r>
              <a:rPr lang="ru-RU" sz="2000" dirty="0" err="1">
                <a:solidFill>
                  <a:srgbClr val="0000CC"/>
                </a:solidFill>
              </a:rPr>
              <a:t>надихає</a:t>
            </a:r>
            <a:endParaRPr lang="ru-RU" sz="20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 err="1">
                <a:solidFill>
                  <a:srgbClr val="0000CC"/>
                </a:solidFill>
              </a:rPr>
              <a:t>розробляє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стратегію</a:t>
            </a:r>
            <a:endParaRPr lang="ru-RU" sz="20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rgbClr val="0000CC"/>
                </a:solidFill>
              </a:rPr>
              <a:t>ставить </a:t>
            </a:r>
            <a:r>
              <a:rPr lang="ru-RU" sz="2000" dirty="0" err="1">
                <a:solidFill>
                  <a:srgbClr val="0000CC"/>
                </a:solidFill>
              </a:rPr>
              <a:t>цілі</a:t>
            </a:r>
            <a:endParaRPr lang="ru-RU" sz="20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 err="1">
                <a:solidFill>
                  <a:srgbClr val="0000CC"/>
                </a:solidFill>
              </a:rPr>
              <a:t>Фокусується</a:t>
            </a:r>
            <a:r>
              <a:rPr lang="ru-RU" sz="2000" dirty="0">
                <a:solidFill>
                  <a:srgbClr val="0000CC"/>
                </a:solidFill>
              </a:rPr>
              <a:t> на людях</a:t>
            </a:r>
          </a:p>
          <a:p>
            <a:pPr>
              <a:lnSpc>
                <a:spcPct val="80000"/>
              </a:lnSpc>
            </a:pPr>
            <a:r>
              <a:rPr lang="ru-RU" sz="2000" dirty="0" err="1">
                <a:solidFill>
                  <a:srgbClr val="0000CC"/>
                </a:solidFill>
              </a:rPr>
              <a:t>Покладається</a:t>
            </a:r>
            <a:r>
              <a:rPr lang="ru-RU" sz="2000" dirty="0">
                <a:solidFill>
                  <a:srgbClr val="0000CC"/>
                </a:solidFill>
              </a:rPr>
              <a:t> на </a:t>
            </a:r>
            <a:r>
              <a:rPr lang="ru-RU" sz="2000" dirty="0" err="1">
                <a:solidFill>
                  <a:srgbClr val="0000CC"/>
                </a:solidFill>
              </a:rPr>
              <a:t>довіру</a:t>
            </a:r>
            <a:endParaRPr lang="ru-RU" sz="20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 err="1">
                <a:solidFill>
                  <a:srgbClr val="0000CC"/>
                </a:solidFill>
              </a:rPr>
              <a:t>розвиває</a:t>
            </a:r>
            <a:r>
              <a:rPr lang="ru-RU" sz="2000" dirty="0">
                <a:solidFill>
                  <a:srgbClr val="0000CC"/>
                </a:solidFill>
              </a:rPr>
              <a:t> систему</a:t>
            </a:r>
          </a:p>
          <a:p>
            <a:pPr>
              <a:lnSpc>
                <a:spcPct val="80000"/>
              </a:lnSpc>
            </a:pPr>
            <a:r>
              <a:rPr lang="ru-RU" sz="2000" dirty="0" err="1">
                <a:solidFill>
                  <a:srgbClr val="0000CC"/>
                </a:solidFill>
              </a:rPr>
              <a:t>має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ентузіазм</a:t>
            </a:r>
            <a:endParaRPr lang="ru-RU" sz="20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 err="1">
                <a:solidFill>
                  <a:srgbClr val="0000CC"/>
                </a:solidFill>
              </a:rPr>
              <a:t>приймає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рішення</a:t>
            </a:r>
            <a:endParaRPr lang="ru-RU" sz="20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</a:pPr>
            <a:endParaRPr lang="ru-RU" sz="20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</a:pPr>
            <a:endParaRPr lang="ru-RU" sz="2000" b="1" dirty="0">
              <a:solidFill>
                <a:srgbClr val="0000CC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000" b="1" dirty="0">
                <a:solidFill>
                  <a:srgbClr val="0000CC"/>
                </a:solidFill>
              </a:rPr>
              <a:t>РОБИТЬ ПРАВИЛЬНІ РЕЧІ</a:t>
            </a:r>
            <a:endParaRPr lang="ru-RU" sz="2000" b="1" dirty="0" smtClean="0">
              <a:solidFill>
                <a:srgbClr val="0000CC"/>
              </a:solidFill>
            </a:endParaRPr>
          </a:p>
        </p:txBody>
      </p:sp>
      <p:sp>
        <p:nvSpPr>
          <p:cNvPr id="163844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8024" y="1310060"/>
            <a:ext cx="421196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</a:rPr>
              <a:t>Приймає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</a:rPr>
              <a:t>обставини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 як </a:t>
            </a:r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</a:rPr>
              <a:t>належні</a:t>
            </a: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 err="1" smtClean="0">
                <a:solidFill>
                  <a:schemeClr val="accent6">
                    <a:lumMod val="50000"/>
                  </a:schemeClr>
                </a:solidFill>
              </a:rPr>
              <a:t>Слідує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</a:rPr>
              <a:t>короткостроковій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</a:rPr>
              <a:t>стратегії</a:t>
            </a: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 err="1" smtClean="0">
                <a:solidFill>
                  <a:schemeClr val="accent6">
                    <a:lumMod val="50000"/>
                  </a:schemeClr>
                </a:solidFill>
              </a:rPr>
              <a:t>Делегує</a:t>
            </a: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</a:rPr>
              <a:t>Концентрується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</a:rPr>
              <a:t>оперативних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</a:rPr>
              <a:t>завданнях</a:t>
            </a: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</a:rPr>
              <a:t>Досягає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</a:rPr>
              <a:t>поставлених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</a:rPr>
              <a:t>цілей</a:t>
            </a: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</a:rPr>
              <a:t>Фокусується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 на системах</a:t>
            </a:r>
          </a:p>
          <a:p>
            <a:pPr>
              <a:lnSpc>
                <a:spcPct val="80000"/>
              </a:lnSpc>
            </a:pPr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</a:rPr>
              <a:t>Покладається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</a:rPr>
              <a:t>управління</a:t>
            </a: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 err="1" smtClean="0">
                <a:solidFill>
                  <a:schemeClr val="accent6">
                    <a:lumMod val="50000"/>
                  </a:schemeClr>
                </a:solidFill>
              </a:rPr>
              <a:t>Підтримує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систему</a:t>
            </a:r>
          </a:p>
          <a:p>
            <a:pPr>
              <a:lnSpc>
                <a:spcPct val="80000"/>
              </a:lnSpc>
            </a:pPr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</a:rPr>
              <a:t>Має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</a:rPr>
              <a:t>професійні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</a:rPr>
              <a:t>принципи</a:t>
            </a: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 err="1" smtClean="0">
                <a:solidFill>
                  <a:schemeClr val="accent6">
                    <a:lumMod val="50000"/>
                  </a:schemeClr>
                </a:solidFill>
              </a:rPr>
              <a:t>Реалізує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6">
                    <a:lumMod val="50000"/>
                  </a:schemeClr>
                </a:solidFill>
              </a:rPr>
              <a:t>рішення</a:t>
            </a:r>
            <a:endParaRPr lang="ru-RU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</a:rPr>
              <a:t>РОБИТЬ РЕЧІ ПРАВИЛЬНО 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2758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16632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FFFF00"/>
                </a:solidFill>
              </a:rPr>
              <a:t>Влада менеджера проекту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484785"/>
            <a:ext cx="8229600" cy="259228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ru-RU" sz="2000" b="1" dirty="0"/>
              <a:t>Формальна</a:t>
            </a:r>
            <a:r>
              <a:rPr lang="ru-RU" sz="2000" dirty="0"/>
              <a:t> - «Я начальник - </a:t>
            </a:r>
            <a:r>
              <a:rPr lang="ru-RU" sz="2000" dirty="0" err="1"/>
              <a:t>ти</a:t>
            </a:r>
            <a:r>
              <a:rPr lang="ru-RU" sz="2000" dirty="0"/>
              <a:t> дурень»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ru-RU" sz="2000" b="1" dirty="0" err="1"/>
              <a:t>Заохочувальна</a:t>
            </a:r>
            <a:r>
              <a:rPr lang="ru-RU" sz="2000" dirty="0"/>
              <a:t> - «Добре </a:t>
            </a:r>
            <a:r>
              <a:rPr lang="ru-RU" sz="2000" dirty="0" err="1"/>
              <a:t>працюємо</a:t>
            </a:r>
            <a:r>
              <a:rPr lang="ru-RU" sz="2000" dirty="0"/>
              <a:t> - добре </a:t>
            </a:r>
            <a:r>
              <a:rPr lang="ru-RU" sz="2000" dirty="0" err="1"/>
              <a:t>преміюють</a:t>
            </a:r>
            <a:r>
              <a:rPr lang="ru-RU" sz="2000" dirty="0"/>
              <a:t>»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ru-RU" sz="2000" b="1" dirty="0" err="1"/>
              <a:t>Вимоглива</a:t>
            </a:r>
            <a:r>
              <a:rPr lang="ru-RU" sz="2000" dirty="0"/>
              <a:t> - «Погано </a:t>
            </a:r>
            <a:r>
              <a:rPr lang="ru-RU" sz="2000" dirty="0" err="1"/>
              <a:t>працюємо</a:t>
            </a:r>
            <a:r>
              <a:rPr lang="ru-RU" sz="2000" dirty="0"/>
              <a:t> - добре </a:t>
            </a:r>
            <a:r>
              <a:rPr lang="ru-RU" sz="2000" dirty="0" err="1"/>
              <a:t>штрафують</a:t>
            </a:r>
            <a:r>
              <a:rPr lang="ru-RU" sz="2000" dirty="0"/>
              <a:t>»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ru-RU" sz="2000" b="1" dirty="0" err="1"/>
              <a:t>Експертна</a:t>
            </a:r>
            <a:r>
              <a:rPr lang="ru-RU" sz="2000" dirty="0"/>
              <a:t> - «Наш шеф - </a:t>
            </a:r>
            <a:r>
              <a:rPr lang="ru-RU" sz="2000" dirty="0" err="1"/>
              <a:t>світове</a:t>
            </a:r>
            <a:r>
              <a:rPr lang="ru-RU" sz="2000" dirty="0"/>
              <a:t> </a:t>
            </a:r>
            <a:r>
              <a:rPr lang="ru-RU" sz="2000" dirty="0" err="1"/>
              <a:t>світило</a:t>
            </a:r>
            <a:r>
              <a:rPr lang="ru-RU" sz="2000" dirty="0"/>
              <a:t>, ми </a:t>
            </a:r>
            <a:r>
              <a:rPr lang="ru-RU" sz="2000" dirty="0" err="1"/>
              <a:t>дуже</a:t>
            </a:r>
            <a:r>
              <a:rPr lang="ru-RU" sz="2000" dirty="0"/>
              <a:t> </a:t>
            </a:r>
            <a:r>
              <a:rPr lang="ru-RU" sz="2000" dirty="0" err="1"/>
              <a:t>поважаємо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думку і </a:t>
            </a:r>
            <a:r>
              <a:rPr lang="ru-RU" sz="2000" dirty="0" err="1"/>
              <a:t>зробимо</a:t>
            </a:r>
            <a:r>
              <a:rPr lang="ru-RU" sz="2000" dirty="0"/>
              <a:t> так, як </a:t>
            </a:r>
            <a:r>
              <a:rPr lang="ru-RU" sz="2000" dirty="0" err="1"/>
              <a:t>він</a:t>
            </a:r>
            <a:r>
              <a:rPr lang="ru-RU" sz="2000" dirty="0"/>
              <a:t> сказав»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ru-RU" sz="2000" b="1" dirty="0" err="1"/>
              <a:t>Референтна</a:t>
            </a:r>
            <a:r>
              <a:rPr lang="ru-RU" sz="2000" dirty="0"/>
              <a:t> (</a:t>
            </a:r>
            <a:r>
              <a:rPr lang="ru-RU" sz="2000" dirty="0" err="1"/>
              <a:t>посилання</a:t>
            </a:r>
            <a:r>
              <a:rPr lang="ru-RU" sz="2000" dirty="0"/>
              <a:t>) - «Мене </a:t>
            </a:r>
            <a:r>
              <a:rPr lang="ru-RU" sz="2000" dirty="0" err="1"/>
              <a:t>призначили</a:t>
            </a:r>
            <a:r>
              <a:rPr lang="ru-RU" sz="2000" dirty="0"/>
              <a:t> </a:t>
            </a:r>
            <a:r>
              <a:rPr lang="ru-RU" sz="2000" dirty="0" err="1"/>
              <a:t>відповідальним</a:t>
            </a:r>
            <a:r>
              <a:rPr lang="ru-RU" sz="2000" dirty="0"/>
              <a:t> за </a:t>
            </a:r>
            <a:r>
              <a:rPr lang="ru-RU" sz="2000" dirty="0" err="1"/>
              <a:t>цю</a:t>
            </a:r>
            <a:r>
              <a:rPr lang="ru-RU" sz="2000" dirty="0"/>
              <a:t> роботу, тому ми </a:t>
            </a:r>
            <a:r>
              <a:rPr lang="ru-RU" sz="2000" dirty="0" err="1"/>
              <a:t>будемо</a:t>
            </a:r>
            <a:r>
              <a:rPr lang="ru-RU" sz="2000" dirty="0"/>
              <a:t> </a:t>
            </a:r>
            <a:r>
              <a:rPr lang="ru-RU" sz="2000" dirty="0" err="1"/>
              <a:t>робити</a:t>
            </a:r>
            <a:r>
              <a:rPr lang="ru-RU" sz="2000" dirty="0"/>
              <a:t> так, як я </a:t>
            </a:r>
            <a:r>
              <a:rPr lang="ru-RU" sz="2000" dirty="0" err="1"/>
              <a:t>вважаю</a:t>
            </a:r>
            <a:r>
              <a:rPr lang="ru-RU" sz="2000" dirty="0"/>
              <a:t> за </a:t>
            </a:r>
            <a:r>
              <a:rPr lang="ru-RU" sz="2000" dirty="0" err="1"/>
              <a:t>потрібне</a:t>
            </a:r>
            <a:r>
              <a:rPr lang="ru-RU" sz="2000" dirty="0"/>
              <a:t>».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4237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816" y="63152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FFFF00"/>
                </a:solidFill>
              </a:rPr>
              <a:t>Мотивація</a:t>
            </a:r>
            <a:r>
              <a:rPr lang="ru-RU" sz="3600" b="1" dirty="0" smtClean="0">
                <a:solidFill>
                  <a:srgbClr val="FFFF00"/>
                </a:solidFill>
              </a:rPr>
              <a:t> персоналу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1048677"/>
            <a:ext cx="7416824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 err="1" smtClean="0"/>
              <a:t>Мотивація</a:t>
            </a:r>
            <a:r>
              <a:rPr lang="ru-RU" sz="2000" dirty="0" smtClean="0"/>
              <a:t> </a:t>
            </a:r>
            <a:r>
              <a:rPr lang="ru-RU" sz="2000" dirty="0"/>
              <a:t>- </a:t>
            </a:r>
            <a:r>
              <a:rPr lang="ru-RU" sz="2000" dirty="0" err="1"/>
              <a:t>методи</a:t>
            </a:r>
            <a:r>
              <a:rPr lang="ru-RU" sz="2000" dirty="0"/>
              <a:t> </a:t>
            </a:r>
            <a:r>
              <a:rPr lang="ru-RU" sz="2000" dirty="0" err="1"/>
              <a:t>впливу</a:t>
            </a:r>
            <a:r>
              <a:rPr lang="ru-RU" sz="2000" dirty="0"/>
              <a:t> на людей (в тому </a:t>
            </a:r>
            <a:r>
              <a:rPr lang="ru-RU" sz="2000" dirty="0" err="1"/>
              <a:t>числі</a:t>
            </a:r>
            <a:r>
              <a:rPr lang="ru-RU" sz="2000" dirty="0"/>
              <a:t> і на себе самого) з метою </a:t>
            </a:r>
            <a:r>
              <a:rPr lang="ru-RU" sz="2000" dirty="0" err="1"/>
              <a:t>отримання</a:t>
            </a:r>
            <a:r>
              <a:rPr lang="ru-RU" sz="2000" dirty="0"/>
              <a:t> </a:t>
            </a:r>
            <a:r>
              <a:rPr lang="ru-RU" sz="2000" dirty="0" err="1"/>
              <a:t>бажаного</a:t>
            </a:r>
            <a:r>
              <a:rPr lang="ru-RU" sz="2000" dirty="0"/>
              <a:t> результату.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963991"/>
            <a:ext cx="8568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П'ять</a:t>
            </a:r>
            <a:r>
              <a:rPr lang="ru-RU" sz="2000" dirty="0"/>
              <a:t> </a:t>
            </a:r>
            <a:r>
              <a:rPr lang="ru-RU" sz="2000" dirty="0" err="1"/>
              <a:t>категорій</a:t>
            </a:r>
            <a:r>
              <a:rPr lang="ru-RU" sz="2000" dirty="0"/>
              <a:t> </a:t>
            </a:r>
            <a:r>
              <a:rPr lang="ru-RU" sz="2000" dirty="0" err="1"/>
              <a:t>мотивацій</a:t>
            </a:r>
            <a:r>
              <a:rPr lang="ru-RU" sz="2000" dirty="0"/>
              <a:t>:</a:t>
            </a:r>
          </a:p>
          <a:p>
            <a:r>
              <a:rPr lang="ru-RU" sz="2000" dirty="0"/>
              <a:t>1. </a:t>
            </a:r>
            <a:r>
              <a:rPr lang="ru-RU" sz="2000" b="1" dirty="0" err="1"/>
              <a:t>Фізіологічні</a:t>
            </a:r>
            <a:r>
              <a:rPr lang="ru-RU" sz="2000" dirty="0"/>
              <a:t> потреби, </a:t>
            </a:r>
            <a:r>
              <a:rPr lang="ru-RU" sz="2000" dirty="0" err="1"/>
              <a:t>які</a:t>
            </a:r>
            <a:r>
              <a:rPr lang="ru-RU" sz="2000" dirty="0"/>
              <a:t> є </a:t>
            </a:r>
            <a:r>
              <a:rPr lang="ru-RU" sz="2000" dirty="0" err="1"/>
              <a:t>необхідними</a:t>
            </a:r>
            <a:r>
              <a:rPr lang="ru-RU" sz="2000" dirty="0"/>
              <a:t> для </a:t>
            </a:r>
            <a:r>
              <a:rPr lang="ru-RU" sz="2000" dirty="0" err="1"/>
              <a:t>виживання</a:t>
            </a:r>
            <a:r>
              <a:rPr lang="ru-RU" sz="2000" dirty="0"/>
              <a:t> (</a:t>
            </a:r>
            <a:r>
              <a:rPr lang="ru-RU" sz="2000" dirty="0" err="1"/>
              <a:t>їжа</a:t>
            </a:r>
            <a:r>
              <a:rPr lang="ru-RU" sz="2000" dirty="0"/>
              <a:t>, </a:t>
            </a:r>
            <a:r>
              <a:rPr lang="ru-RU" sz="2000" dirty="0" err="1"/>
              <a:t>житло</a:t>
            </a:r>
            <a:r>
              <a:rPr lang="ru-RU" sz="2000" dirty="0"/>
              <a:t>, </a:t>
            </a:r>
            <a:r>
              <a:rPr lang="ru-RU" sz="2000" dirty="0" err="1"/>
              <a:t>одяг</a:t>
            </a:r>
            <a:r>
              <a:rPr lang="ru-RU" sz="2000" dirty="0"/>
              <a:t>).</a:t>
            </a:r>
          </a:p>
          <a:p>
            <a:r>
              <a:rPr lang="ru-RU" sz="2000" dirty="0"/>
              <a:t>2. </a:t>
            </a:r>
            <a:r>
              <a:rPr lang="ru-RU" sz="2000" b="1" dirty="0"/>
              <a:t>Потреби в </a:t>
            </a:r>
            <a:r>
              <a:rPr lang="ru-RU" sz="2000" b="1" dirty="0" err="1"/>
              <a:t>безпеці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включають</a:t>
            </a:r>
            <a:r>
              <a:rPr lang="ru-RU" sz="2000" dirty="0"/>
              <a:t> потреби в</a:t>
            </a:r>
          </a:p>
          <a:p>
            <a:r>
              <a:rPr lang="ru-RU" sz="2000" dirty="0" err="1"/>
              <a:t>захист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</a:t>
            </a:r>
            <a:r>
              <a:rPr lang="ru-RU" sz="2000" dirty="0" err="1"/>
              <a:t>фізичних</a:t>
            </a:r>
            <a:r>
              <a:rPr lang="ru-RU" sz="2000" dirty="0"/>
              <a:t> і </a:t>
            </a:r>
            <a:r>
              <a:rPr lang="ru-RU" sz="2000" dirty="0" err="1"/>
              <a:t>психологічних</a:t>
            </a:r>
            <a:r>
              <a:rPr lang="ru-RU" sz="2000" dirty="0"/>
              <a:t> </a:t>
            </a:r>
            <a:r>
              <a:rPr lang="ru-RU" sz="2000" dirty="0" err="1"/>
              <a:t>небезпек</a:t>
            </a:r>
            <a:r>
              <a:rPr lang="ru-RU" sz="2000" dirty="0"/>
              <a:t> і </a:t>
            </a:r>
            <a:r>
              <a:rPr lang="ru-RU" sz="2000" dirty="0" err="1"/>
              <a:t>впевненість</a:t>
            </a:r>
            <a:r>
              <a:rPr lang="ru-RU" sz="2000" dirty="0"/>
              <a:t> в </a:t>
            </a:r>
            <a:r>
              <a:rPr lang="ru-RU" sz="2000" dirty="0" err="1"/>
              <a:t>задоволенні</a:t>
            </a:r>
            <a:r>
              <a:rPr lang="ru-RU" sz="2000" dirty="0"/>
              <a:t> в </a:t>
            </a:r>
            <a:r>
              <a:rPr lang="ru-RU" sz="2000" dirty="0" err="1"/>
              <a:t>майбутньому</a:t>
            </a:r>
            <a:r>
              <a:rPr lang="ru-RU" sz="2000" dirty="0"/>
              <a:t> </a:t>
            </a:r>
            <a:r>
              <a:rPr lang="ru-RU" sz="2000" dirty="0" err="1"/>
              <a:t>фізіологічних</a:t>
            </a:r>
            <a:r>
              <a:rPr lang="ru-RU" sz="2000" dirty="0"/>
              <a:t> потреб (</a:t>
            </a:r>
            <a:r>
              <a:rPr lang="ru-RU" sz="2000" dirty="0" err="1"/>
              <a:t>пенсія</a:t>
            </a:r>
            <a:r>
              <a:rPr lang="ru-RU" sz="2000" dirty="0"/>
              <a:t>).</a:t>
            </a:r>
          </a:p>
          <a:p>
            <a:r>
              <a:rPr lang="ru-RU" sz="2000" dirty="0"/>
              <a:t>3. </a:t>
            </a:r>
            <a:r>
              <a:rPr lang="ru-RU" sz="2000" b="1" dirty="0" err="1"/>
              <a:t>Соціальні</a:t>
            </a:r>
            <a:r>
              <a:rPr lang="ru-RU" sz="2000" b="1" dirty="0"/>
              <a:t> потреби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полягають</a:t>
            </a:r>
            <a:r>
              <a:rPr lang="ru-RU" sz="2000" dirty="0"/>
              <a:t> </a:t>
            </a:r>
            <a:r>
              <a:rPr lang="ru-RU" sz="2000" dirty="0" smtClean="0"/>
              <a:t>в </a:t>
            </a:r>
            <a:r>
              <a:rPr lang="ru-RU" sz="2000" dirty="0" err="1" smtClean="0"/>
              <a:t>прихильності</a:t>
            </a:r>
            <a:r>
              <a:rPr lang="ru-RU" sz="2000" dirty="0"/>
              <a:t>, </a:t>
            </a:r>
            <a:r>
              <a:rPr lang="ru-RU" sz="2000" dirty="0" err="1"/>
              <a:t>приналежності</a:t>
            </a:r>
            <a:r>
              <a:rPr lang="ru-RU" sz="2000" dirty="0"/>
              <a:t> до будь-</a:t>
            </a:r>
            <a:r>
              <a:rPr lang="ru-RU" sz="2000" dirty="0" err="1"/>
              <a:t>якої</a:t>
            </a:r>
            <a:r>
              <a:rPr lang="ru-RU" sz="2000" dirty="0"/>
              <a:t> </a:t>
            </a:r>
            <a:r>
              <a:rPr lang="ru-RU" sz="2000" dirty="0" err="1"/>
              <a:t>спільноти</a:t>
            </a:r>
            <a:r>
              <a:rPr lang="ru-RU" sz="2000" dirty="0"/>
              <a:t>, дружбу.</a:t>
            </a:r>
          </a:p>
          <a:p>
            <a:r>
              <a:rPr lang="ru-RU" sz="2000" dirty="0"/>
              <a:t>4. </a:t>
            </a:r>
            <a:r>
              <a:rPr lang="ru-RU" sz="2000" b="1" dirty="0"/>
              <a:t>Потреби в </a:t>
            </a:r>
            <a:r>
              <a:rPr lang="ru-RU" sz="2000" b="1" dirty="0" err="1"/>
              <a:t>повазі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включають</a:t>
            </a:r>
            <a:r>
              <a:rPr lang="ru-RU" sz="2000" dirty="0"/>
              <a:t> </a:t>
            </a:r>
            <a:r>
              <a:rPr lang="ru-RU" sz="2000" dirty="0" err="1" smtClean="0"/>
              <a:t>внутрішні</a:t>
            </a:r>
            <a:r>
              <a:rPr lang="ru-RU" sz="2000" dirty="0" smtClean="0"/>
              <a:t> (</a:t>
            </a:r>
            <a:r>
              <a:rPr lang="ru-RU" sz="2000" dirty="0" err="1" smtClean="0"/>
              <a:t>самоповага</a:t>
            </a:r>
            <a:r>
              <a:rPr lang="ru-RU" sz="2000" dirty="0"/>
              <a:t>, </a:t>
            </a:r>
            <a:r>
              <a:rPr lang="ru-RU" sz="2000" dirty="0" err="1"/>
              <a:t>особисті</a:t>
            </a:r>
            <a:r>
              <a:rPr lang="ru-RU" sz="2000" dirty="0"/>
              <a:t> </a:t>
            </a:r>
            <a:r>
              <a:rPr lang="ru-RU" sz="2000" dirty="0" err="1"/>
              <a:t>досягнення</a:t>
            </a:r>
            <a:r>
              <a:rPr lang="ru-RU" sz="2000" dirty="0"/>
              <a:t>) і </a:t>
            </a:r>
            <a:r>
              <a:rPr lang="ru-RU" sz="2000" dirty="0" err="1"/>
              <a:t>зовнішні</a:t>
            </a:r>
            <a:r>
              <a:rPr lang="ru-RU" sz="2000" dirty="0"/>
              <a:t> (статус, </a:t>
            </a:r>
            <a:r>
              <a:rPr lang="ru-RU" sz="2000" dirty="0" err="1"/>
              <a:t>визнання</a:t>
            </a:r>
            <a:r>
              <a:rPr lang="ru-RU" sz="2000" dirty="0"/>
              <a:t>, </a:t>
            </a:r>
            <a:r>
              <a:rPr lang="ru-RU" sz="2000" dirty="0" err="1"/>
              <a:t>схвалення</a:t>
            </a:r>
            <a:r>
              <a:rPr lang="ru-RU" sz="2000" dirty="0"/>
              <a:t> з боку </a:t>
            </a:r>
            <a:r>
              <a:rPr lang="ru-RU" sz="2000" dirty="0" err="1"/>
              <a:t>інших</a:t>
            </a:r>
            <a:r>
              <a:rPr lang="ru-RU" sz="2000" dirty="0"/>
              <a:t>) </a:t>
            </a:r>
            <a:r>
              <a:rPr lang="ru-RU" sz="2000" dirty="0" err="1"/>
              <a:t>фактори</a:t>
            </a:r>
            <a:r>
              <a:rPr lang="ru-RU" sz="2000" dirty="0"/>
              <a:t> </a:t>
            </a:r>
            <a:r>
              <a:rPr lang="ru-RU" sz="2000" dirty="0" err="1"/>
              <a:t>поваги</a:t>
            </a:r>
            <a:r>
              <a:rPr lang="ru-RU" sz="2000" dirty="0"/>
              <a:t>.</a:t>
            </a:r>
          </a:p>
          <a:p>
            <a:r>
              <a:rPr lang="ru-RU" sz="2000" dirty="0"/>
              <a:t>5. </a:t>
            </a:r>
            <a:r>
              <a:rPr lang="ru-RU" sz="2000" b="1" dirty="0"/>
              <a:t>Потреба в </a:t>
            </a:r>
            <a:r>
              <a:rPr lang="ru-RU" sz="2000" b="1" dirty="0" err="1"/>
              <a:t>самовираженні</a:t>
            </a:r>
            <a:r>
              <a:rPr lang="ru-RU" sz="2000" dirty="0"/>
              <a:t>, яка </a:t>
            </a:r>
            <a:r>
              <a:rPr lang="ru-RU" sz="2000" dirty="0" err="1"/>
              <a:t>полягає</a:t>
            </a:r>
            <a:r>
              <a:rPr lang="ru-RU" sz="2000" dirty="0"/>
              <a:t> в </a:t>
            </a:r>
            <a:r>
              <a:rPr lang="ru-RU" sz="2000" dirty="0" err="1"/>
              <a:t>самореалізації</a:t>
            </a:r>
            <a:r>
              <a:rPr lang="ru-RU" sz="2000" dirty="0"/>
              <a:t> і </a:t>
            </a:r>
            <a:r>
              <a:rPr lang="ru-RU" sz="2000" dirty="0" err="1"/>
              <a:t>зростанні</a:t>
            </a:r>
            <a:r>
              <a:rPr lang="ru-RU" sz="2000" dirty="0"/>
              <a:t> як </a:t>
            </a:r>
            <a:r>
              <a:rPr lang="ru-RU" sz="2000" dirty="0" err="1"/>
              <a:t>особистості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821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188640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FFFF00"/>
                </a:solidFill>
              </a:rPr>
              <a:t>Піраміда</a:t>
            </a:r>
            <a:r>
              <a:rPr lang="ru-RU" sz="3600" b="1" dirty="0" smtClean="0">
                <a:solidFill>
                  <a:srgbClr val="FFFF00"/>
                </a:solidFill>
              </a:rPr>
              <a:t> А. </a:t>
            </a:r>
            <a:r>
              <a:rPr lang="ru-RU" sz="3600" b="1" dirty="0" err="1" smtClean="0">
                <a:solidFill>
                  <a:srgbClr val="FFFF00"/>
                </a:solidFill>
              </a:rPr>
              <a:t>Маслоу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052736"/>
            <a:ext cx="5544616" cy="252028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ru-RU" sz="2000" dirty="0"/>
              <a:t>Потреба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задовольнити</a:t>
            </a:r>
            <a:r>
              <a:rPr lang="ru-RU" sz="2000" dirty="0"/>
              <a:t> </a:t>
            </a:r>
            <a:r>
              <a:rPr lang="ru-RU" sz="2000" dirty="0" err="1"/>
              <a:t>тільки</a:t>
            </a:r>
            <a:r>
              <a:rPr lang="ru-RU" sz="2000" dirty="0"/>
              <a:t> </a:t>
            </a:r>
            <a:r>
              <a:rPr lang="ru-RU" sz="2000" dirty="0" err="1"/>
              <a:t>тоді</a:t>
            </a:r>
            <a:r>
              <a:rPr lang="ru-RU" sz="2000" dirty="0"/>
              <a:t>, коли </a:t>
            </a:r>
            <a:r>
              <a:rPr lang="ru-RU" sz="2000" dirty="0" err="1"/>
              <a:t>вже</a:t>
            </a:r>
            <a:r>
              <a:rPr lang="ru-RU" sz="2000" dirty="0"/>
              <a:t> </a:t>
            </a:r>
            <a:r>
              <a:rPr lang="ru-RU" sz="2000" dirty="0" err="1"/>
              <a:t>задоволена</a:t>
            </a:r>
            <a:r>
              <a:rPr lang="ru-RU" sz="2000" dirty="0"/>
              <a:t> потреба </a:t>
            </a:r>
            <a:r>
              <a:rPr lang="ru-RU" sz="2000" dirty="0" err="1"/>
              <a:t>нижчого</a:t>
            </a:r>
            <a:r>
              <a:rPr lang="ru-RU" sz="2000" dirty="0"/>
              <a:t> </a:t>
            </a:r>
            <a:r>
              <a:rPr lang="ru-RU" sz="2000" dirty="0" err="1"/>
              <a:t>рівня</a:t>
            </a:r>
            <a:r>
              <a:rPr lang="ru-RU" sz="2000" dirty="0"/>
              <a:t>. При </a:t>
            </a:r>
            <a:r>
              <a:rPr lang="ru-RU" sz="2000" dirty="0" err="1"/>
              <a:t>цьому</a:t>
            </a:r>
            <a:r>
              <a:rPr lang="ru-RU" sz="2000" dirty="0"/>
              <a:t>, </a:t>
            </a:r>
            <a:r>
              <a:rPr lang="ru-RU" sz="2000" dirty="0" err="1"/>
              <a:t>чим</a:t>
            </a:r>
            <a:r>
              <a:rPr lang="ru-RU" sz="2000" dirty="0"/>
              <a:t> </a:t>
            </a:r>
            <a:r>
              <a:rPr lang="ru-RU" sz="2000" dirty="0" err="1"/>
              <a:t>вище</a:t>
            </a:r>
            <a:r>
              <a:rPr lang="ru-RU" sz="2000" dirty="0"/>
              <a:t> </a:t>
            </a:r>
            <a:r>
              <a:rPr lang="ru-RU" sz="2000" dirty="0" err="1"/>
              <a:t>знаходиться</a:t>
            </a:r>
            <a:r>
              <a:rPr lang="ru-RU" sz="2000" dirty="0"/>
              <a:t> потреба, </a:t>
            </a:r>
            <a:r>
              <a:rPr lang="ru-RU" sz="2000" dirty="0" err="1"/>
              <a:t>тим</a:t>
            </a:r>
            <a:r>
              <a:rPr lang="ru-RU" sz="2000" dirty="0"/>
              <a:t> </a:t>
            </a:r>
            <a:r>
              <a:rPr lang="ru-RU" sz="2000" dirty="0" err="1"/>
              <a:t>тривалішим</a:t>
            </a:r>
            <a:r>
              <a:rPr lang="ru-RU" sz="2000" dirty="0"/>
              <a:t> </a:t>
            </a:r>
            <a:r>
              <a:rPr lang="ru-RU" sz="2000" dirty="0" err="1"/>
              <a:t>процес</a:t>
            </a:r>
            <a:r>
              <a:rPr lang="ru-RU" sz="2000" dirty="0"/>
              <a:t>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насичення</a:t>
            </a:r>
            <a:r>
              <a:rPr lang="ru-RU" sz="2000" dirty="0"/>
              <a:t>. </a:t>
            </a:r>
            <a:endParaRPr lang="ru-RU" sz="2000" dirty="0" smtClean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ru-RU" sz="2000" dirty="0" smtClean="0"/>
              <a:t>Потреба </a:t>
            </a:r>
            <a:r>
              <a:rPr lang="ru-RU" sz="2000" dirty="0"/>
              <a:t>в </a:t>
            </a:r>
            <a:r>
              <a:rPr lang="ru-RU" sz="2000" dirty="0" err="1"/>
              <a:t>самовираженні</a:t>
            </a:r>
            <a:r>
              <a:rPr lang="ru-RU" sz="2000" dirty="0"/>
              <a:t> </a:t>
            </a:r>
            <a:r>
              <a:rPr lang="ru-RU" sz="2000" b="1" dirty="0"/>
              <a:t>НЕ </a:t>
            </a:r>
            <a:r>
              <a:rPr lang="ru-RU" sz="2000" b="1" dirty="0" err="1"/>
              <a:t>насичується</a:t>
            </a:r>
            <a:r>
              <a:rPr lang="ru-RU" sz="2000" b="1" dirty="0"/>
              <a:t> </a:t>
            </a:r>
            <a:r>
              <a:rPr lang="ru-RU" sz="2000" dirty="0"/>
              <a:t>в </a:t>
            </a:r>
            <a:r>
              <a:rPr lang="ru-RU" sz="2000" dirty="0" err="1"/>
              <a:t>принципі</a:t>
            </a:r>
            <a:r>
              <a:rPr lang="ru-RU" sz="2000" dirty="0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ru-RU" sz="2000" dirty="0"/>
              <a:t>Чим </a:t>
            </a:r>
            <a:r>
              <a:rPr lang="ru-RU" sz="2000" dirty="0" err="1"/>
              <a:t>більше</a:t>
            </a:r>
            <a:r>
              <a:rPr lang="ru-RU" sz="2000" dirty="0"/>
              <a:t> </a:t>
            </a:r>
            <a:r>
              <a:rPr lang="ru-RU" sz="2000" dirty="0" err="1"/>
              <a:t>рівнів</a:t>
            </a:r>
            <a:r>
              <a:rPr lang="ru-RU" sz="2000" dirty="0"/>
              <a:t> потреб </a:t>
            </a:r>
            <a:r>
              <a:rPr lang="ru-RU" sz="2000" dirty="0" err="1"/>
              <a:t>зачіпає</a:t>
            </a:r>
            <a:r>
              <a:rPr lang="ru-RU" sz="2000" dirty="0"/>
              <a:t> </a:t>
            </a:r>
            <a:r>
              <a:rPr lang="ru-RU" sz="2000" dirty="0" err="1"/>
              <a:t>презентація</a:t>
            </a:r>
            <a:r>
              <a:rPr lang="ru-RU" sz="2000" dirty="0"/>
              <a:t> товару, </a:t>
            </a:r>
            <a:r>
              <a:rPr lang="ru-RU" sz="2000" dirty="0" err="1"/>
              <a:t>тим</a:t>
            </a:r>
            <a:r>
              <a:rPr lang="ru-RU" sz="2000" dirty="0"/>
              <a:t> </a:t>
            </a:r>
            <a:r>
              <a:rPr lang="ru-RU" sz="2000" dirty="0" err="1"/>
              <a:t>більша</a:t>
            </a:r>
            <a:r>
              <a:rPr lang="ru-RU" sz="2000" dirty="0"/>
              <a:t> </a:t>
            </a:r>
            <a:r>
              <a:rPr lang="ru-RU" sz="2000" dirty="0" err="1"/>
              <a:t>ймовірність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покупки.</a:t>
            </a:r>
            <a:endParaRPr lang="ru-RU" sz="2000" dirty="0" smtClean="0"/>
          </a:p>
        </p:txBody>
      </p:sp>
      <p:pic>
        <p:nvPicPr>
          <p:cNvPr id="9220" name="Picture 4" descr="Ð ÐµÐ·ÑÐ»ÑÑÐ°Ñ Ð¿Ð¾ÑÑÐºÑ Ð·Ð¾Ð±ÑÐ°Ð¶ÐµÐ½Ñ Ð·Ð° Ð·Ð°Ð¿Ð¸ÑÐ¾Ð¼ &quot;Ð¿ÑÑÐ°Ð¼ÑÐ´Ð° Ð¼Ð°ÑÐ»Ð¾Ñ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08920"/>
            <a:ext cx="468052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0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1528" y="69304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b="1" dirty="0" err="1">
                <a:solidFill>
                  <a:srgbClr val="FFFF00"/>
                </a:solidFill>
              </a:rPr>
              <a:t>Теорії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індивідуальної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мотивації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196752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ru-RU" sz="2000" b="1" dirty="0"/>
              <a:t>Метод «батога і пряника» </a:t>
            </a:r>
            <a:r>
              <a:rPr lang="ru-RU" sz="2000" dirty="0"/>
              <a:t>- </a:t>
            </a:r>
            <a:r>
              <a:rPr lang="ru-RU" sz="2000" dirty="0" err="1"/>
              <a:t>найпримітивніший</a:t>
            </a:r>
            <a:r>
              <a:rPr lang="ru-RU" sz="2000" dirty="0"/>
              <a:t> метод </a:t>
            </a:r>
            <a:r>
              <a:rPr lang="ru-RU" sz="2000" dirty="0" err="1"/>
              <a:t>впливу</a:t>
            </a:r>
            <a:r>
              <a:rPr lang="ru-RU" sz="2000" dirty="0"/>
              <a:t> на людей з метою </a:t>
            </a:r>
            <a:r>
              <a:rPr lang="ru-RU" sz="2000" dirty="0" err="1"/>
              <a:t>отримання</a:t>
            </a:r>
            <a:r>
              <a:rPr lang="ru-RU" sz="2000" dirty="0"/>
              <a:t> </a:t>
            </a:r>
            <a:r>
              <a:rPr lang="ru-RU" sz="2000" dirty="0" err="1"/>
              <a:t>бажаного</a:t>
            </a:r>
            <a:r>
              <a:rPr lang="ru-RU" sz="2000" dirty="0"/>
              <a:t> результату. </a:t>
            </a:r>
            <a:r>
              <a:rPr lang="ru-RU" sz="2000" dirty="0" err="1"/>
              <a:t>Він</a:t>
            </a:r>
            <a:r>
              <a:rPr lang="ru-RU" sz="2000" dirty="0"/>
              <a:t> </a:t>
            </a:r>
            <a:r>
              <a:rPr lang="ru-RU" sz="2000" dirty="0" err="1"/>
              <a:t>полягав</a:t>
            </a:r>
            <a:r>
              <a:rPr lang="ru-RU" sz="2000" dirty="0"/>
              <a:t> у </a:t>
            </a:r>
            <a:r>
              <a:rPr lang="ru-RU" sz="2000" dirty="0" err="1"/>
              <a:t>спонуканні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під</a:t>
            </a:r>
            <a:r>
              <a:rPr lang="ru-RU" sz="2000" dirty="0"/>
              <a:t> </a:t>
            </a:r>
            <a:r>
              <a:rPr lang="ru-RU" sz="2000" dirty="0" err="1"/>
              <a:t>загрозою</a:t>
            </a:r>
            <a:r>
              <a:rPr lang="ru-RU" sz="2000" dirty="0"/>
              <a:t> </a:t>
            </a:r>
            <a:r>
              <a:rPr lang="ru-RU" sz="2000" dirty="0" err="1"/>
              <a:t>покарання</a:t>
            </a:r>
            <a:r>
              <a:rPr lang="ru-RU" sz="2000" dirty="0"/>
              <a:t>, </a:t>
            </a:r>
            <a:r>
              <a:rPr lang="ru-RU" sz="2000" dirty="0" err="1"/>
              <a:t>або</a:t>
            </a:r>
            <a:r>
              <a:rPr lang="ru-RU" sz="2000" dirty="0"/>
              <a:t> з </a:t>
            </a:r>
            <a:r>
              <a:rPr lang="ru-RU" sz="2000" dirty="0" err="1"/>
              <a:t>використанням</a:t>
            </a:r>
            <a:r>
              <a:rPr lang="ru-RU" sz="2000" dirty="0"/>
              <a:t> </a:t>
            </a:r>
            <a:r>
              <a:rPr lang="ru-RU" sz="2000" dirty="0" err="1"/>
              <a:t>заохочення</a:t>
            </a:r>
            <a:r>
              <a:rPr lang="ru-RU" sz="2000" dirty="0"/>
              <a:t>,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комбінацією</a:t>
            </a:r>
            <a:r>
              <a:rPr lang="ru-RU" sz="2000" dirty="0"/>
              <a:t> </a:t>
            </a:r>
            <a:r>
              <a:rPr lang="ru-RU" sz="2000" dirty="0" err="1"/>
              <a:t>цих</a:t>
            </a:r>
            <a:r>
              <a:rPr lang="ru-RU" sz="2000" dirty="0"/>
              <a:t> </a:t>
            </a:r>
            <a:r>
              <a:rPr lang="ru-RU" sz="2000" dirty="0" err="1"/>
              <a:t>двох</a:t>
            </a:r>
            <a:r>
              <a:rPr lang="ru-RU" sz="2000" dirty="0"/>
              <a:t> </a:t>
            </a:r>
            <a:r>
              <a:rPr lang="ru-RU" sz="2000" dirty="0" err="1"/>
              <a:t>методів</a:t>
            </a:r>
            <a:r>
              <a:rPr lang="ru-RU" sz="2000" dirty="0"/>
              <a:t>. В </a:t>
            </a:r>
            <a:r>
              <a:rPr lang="ru-RU" sz="2000" dirty="0" err="1"/>
              <a:t>даний</a:t>
            </a:r>
            <a:r>
              <a:rPr lang="ru-RU" sz="2000" dirty="0"/>
              <a:t> час </a:t>
            </a:r>
            <a:r>
              <a:rPr lang="ru-RU" sz="2000" dirty="0" err="1"/>
              <a:t>він</a:t>
            </a:r>
            <a:r>
              <a:rPr lang="ru-RU" sz="2000" dirty="0"/>
              <a:t> </a:t>
            </a:r>
            <a:r>
              <a:rPr lang="ru-RU" sz="2000" dirty="0" err="1"/>
              <a:t>трансформувався</a:t>
            </a:r>
            <a:r>
              <a:rPr lang="ru-RU" sz="2000" dirty="0"/>
              <a:t> в систему </a:t>
            </a:r>
            <a:r>
              <a:rPr lang="ru-RU" sz="2000" dirty="0" err="1"/>
              <a:t>найпростіших</a:t>
            </a:r>
            <a:r>
              <a:rPr lang="ru-RU" sz="2000" dirty="0"/>
              <a:t> </a:t>
            </a:r>
            <a:r>
              <a:rPr lang="ru-RU" sz="2000" dirty="0" err="1"/>
              <a:t>економічних</a:t>
            </a:r>
            <a:r>
              <a:rPr lang="ru-RU" sz="2000" dirty="0"/>
              <a:t> і </a:t>
            </a:r>
            <a:r>
              <a:rPr lang="ru-RU" sz="2000" dirty="0" err="1"/>
              <a:t>адміністративних</a:t>
            </a:r>
            <a:r>
              <a:rPr lang="ru-RU" sz="2000" dirty="0"/>
              <a:t> </a:t>
            </a:r>
            <a:r>
              <a:rPr lang="ru-RU" sz="2000" dirty="0" err="1"/>
              <a:t>стимулів</a:t>
            </a:r>
            <a:r>
              <a:rPr lang="ru-RU" sz="2000" dirty="0"/>
              <a:t> і </a:t>
            </a:r>
            <a:r>
              <a:rPr lang="ru-RU" sz="2000" dirty="0" err="1"/>
              <a:t>санкцій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3495934"/>
            <a:ext cx="80687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ru-RU" sz="2000" b="1" dirty="0"/>
              <a:t>Модель А. </a:t>
            </a:r>
            <a:r>
              <a:rPr lang="ru-RU" sz="2000" b="1" dirty="0" err="1"/>
              <a:t>Маслоу</a:t>
            </a:r>
            <a:r>
              <a:rPr lang="ru-RU" sz="2000" b="1" dirty="0"/>
              <a:t>. </a:t>
            </a:r>
            <a:r>
              <a:rPr lang="ru-RU" sz="2000" dirty="0"/>
              <a:t>Модель заснована на </a:t>
            </a:r>
            <a:r>
              <a:rPr lang="ru-RU" sz="2000" dirty="0" err="1"/>
              <a:t>ієрархії</a:t>
            </a:r>
            <a:r>
              <a:rPr lang="ru-RU" sz="2000" dirty="0"/>
              <a:t> потреб у </a:t>
            </a:r>
            <a:r>
              <a:rPr lang="ru-RU" sz="2000" dirty="0" err="1"/>
              <a:t>вигляді</a:t>
            </a:r>
            <a:r>
              <a:rPr lang="ru-RU" sz="2000" dirty="0"/>
              <a:t> </a:t>
            </a:r>
            <a:r>
              <a:rPr lang="ru-RU" sz="2000" dirty="0" err="1"/>
              <a:t>піраміди</a:t>
            </a:r>
            <a:r>
              <a:rPr lang="ru-RU" sz="2000" dirty="0"/>
              <a:t>. </a:t>
            </a:r>
            <a:r>
              <a:rPr lang="ru-RU" sz="2000" dirty="0" err="1"/>
              <a:t>Основна</a:t>
            </a:r>
            <a:r>
              <a:rPr lang="ru-RU" sz="2000" dirty="0"/>
              <a:t> </a:t>
            </a:r>
            <a:r>
              <a:rPr lang="ru-RU" sz="2000" dirty="0" err="1"/>
              <a:t>ідея</a:t>
            </a:r>
            <a:r>
              <a:rPr lang="ru-RU" sz="2000" dirty="0"/>
              <a:t> </a:t>
            </a:r>
            <a:r>
              <a:rPr lang="ru-RU" sz="2000" dirty="0" err="1"/>
              <a:t>полягає</a:t>
            </a:r>
            <a:r>
              <a:rPr lang="ru-RU" sz="2000" dirty="0"/>
              <a:t> в тому, </a:t>
            </a:r>
            <a:r>
              <a:rPr lang="ru-RU" sz="2000" dirty="0" err="1"/>
              <a:t>що</a:t>
            </a:r>
            <a:r>
              <a:rPr lang="ru-RU" sz="2000" dirty="0"/>
              <a:t> потреби </a:t>
            </a:r>
            <a:r>
              <a:rPr lang="ru-RU" sz="2000" dirty="0" err="1"/>
              <a:t>більш</a:t>
            </a:r>
            <a:r>
              <a:rPr lang="ru-RU" sz="2000" dirty="0"/>
              <a:t> </a:t>
            </a:r>
            <a:r>
              <a:rPr lang="ru-RU" sz="2000" dirty="0" err="1"/>
              <a:t>високих</a:t>
            </a:r>
            <a:r>
              <a:rPr lang="ru-RU" sz="2000" dirty="0"/>
              <a:t> </a:t>
            </a:r>
            <a:r>
              <a:rPr lang="ru-RU" sz="2000" dirty="0" err="1"/>
              <a:t>рівнів</a:t>
            </a:r>
            <a:r>
              <a:rPr lang="ru-RU" sz="2000" dirty="0"/>
              <a:t> </a:t>
            </a:r>
            <a:r>
              <a:rPr lang="ru-RU" sz="2000" dirty="0" err="1"/>
              <a:t>задовольняються</a:t>
            </a:r>
            <a:r>
              <a:rPr lang="ru-RU" sz="2000" dirty="0"/>
              <a:t> в </a:t>
            </a:r>
            <a:r>
              <a:rPr lang="ru-RU" sz="2000" dirty="0" err="1"/>
              <a:t>міру</a:t>
            </a:r>
            <a:r>
              <a:rPr lang="ru-RU" sz="2000" dirty="0"/>
              <a:t> </a:t>
            </a:r>
            <a:r>
              <a:rPr lang="ru-RU" sz="2000" dirty="0" err="1"/>
              <a:t>задоволення</a:t>
            </a:r>
            <a:r>
              <a:rPr lang="ru-RU" sz="2000" dirty="0"/>
              <a:t> потреб </a:t>
            </a:r>
            <a:r>
              <a:rPr lang="ru-RU" sz="2000" dirty="0" err="1"/>
              <a:t>нижчих</a:t>
            </a:r>
            <a:r>
              <a:rPr lang="ru-RU" sz="2000" dirty="0"/>
              <a:t> </a:t>
            </a:r>
            <a:r>
              <a:rPr lang="ru-RU" sz="2000" dirty="0" err="1"/>
              <a:t>рівнів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05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6324" y="1196752"/>
            <a:ext cx="80021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Модель </a:t>
            </a:r>
            <a:r>
              <a:rPr lang="ru-RU" sz="2000" b="1" dirty="0" err="1"/>
              <a:t>Врума</a:t>
            </a:r>
            <a:r>
              <a:rPr lang="ru-RU" sz="2000" b="1" dirty="0"/>
              <a:t> </a:t>
            </a:r>
            <a:r>
              <a:rPr lang="ru-RU" sz="2000" dirty="0" err="1"/>
              <a:t>виражається</a:t>
            </a:r>
            <a:r>
              <a:rPr lang="ru-RU" sz="2000" dirty="0"/>
              <a:t> формулою </a:t>
            </a:r>
            <a:r>
              <a:rPr lang="ru-RU" sz="2000" dirty="0" err="1"/>
              <a:t>мотивації</a:t>
            </a:r>
            <a:r>
              <a:rPr lang="ru-RU" sz="2000" dirty="0"/>
              <a:t>:</a:t>
            </a:r>
          </a:p>
          <a:p>
            <a:pPr algn="ctr"/>
            <a:r>
              <a:rPr lang="ru-RU" sz="2000" dirty="0"/>
              <a:t>М = </a:t>
            </a:r>
            <a:r>
              <a:rPr lang="en-US" sz="2000" dirty="0"/>
              <a:t>a × b × c,</a:t>
            </a:r>
          </a:p>
          <a:p>
            <a:r>
              <a:rPr lang="ru-RU" sz="2000" dirty="0"/>
              <a:t>Де </a:t>
            </a:r>
            <a:r>
              <a:rPr lang="en-US" sz="2000" dirty="0"/>
              <a:t>a - </a:t>
            </a:r>
            <a:r>
              <a:rPr lang="ru-RU" sz="2000" dirty="0" err="1"/>
              <a:t>особисті</a:t>
            </a:r>
            <a:r>
              <a:rPr lang="ru-RU" sz="2000" dirty="0"/>
              <a:t> </a:t>
            </a:r>
            <a:r>
              <a:rPr lang="ru-RU" sz="2000" dirty="0" err="1"/>
              <a:t>очікування</a:t>
            </a:r>
            <a:r>
              <a:rPr lang="ru-RU" sz="2000" dirty="0"/>
              <a:t> по </a:t>
            </a:r>
            <a:r>
              <a:rPr lang="ru-RU" sz="2000" dirty="0" err="1"/>
              <a:t>зв'язку</a:t>
            </a:r>
            <a:r>
              <a:rPr lang="ru-RU" sz="2000" dirty="0"/>
              <a:t> «</a:t>
            </a:r>
            <a:r>
              <a:rPr lang="ru-RU" sz="2000" b="1" dirty="0" err="1"/>
              <a:t>витрати</a:t>
            </a:r>
            <a:r>
              <a:rPr lang="ru-RU" sz="2000" b="1" dirty="0"/>
              <a:t> </a:t>
            </a:r>
            <a:r>
              <a:rPr lang="ru-RU" sz="2000" b="1" dirty="0" err="1"/>
              <a:t>праці</a:t>
            </a:r>
            <a:r>
              <a:rPr lang="ru-RU" sz="2000" b="1" dirty="0"/>
              <a:t>-результат</a:t>
            </a:r>
            <a:r>
              <a:rPr lang="ru-RU" sz="2000" dirty="0"/>
              <a:t>»;</a:t>
            </a:r>
          </a:p>
          <a:p>
            <a:r>
              <a:rPr lang="en-US" sz="2000" dirty="0"/>
              <a:t>b - </a:t>
            </a:r>
            <a:r>
              <a:rPr lang="ru-RU" sz="2000" dirty="0" err="1"/>
              <a:t>особисті</a:t>
            </a:r>
            <a:r>
              <a:rPr lang="ru-RU" sz="2000" dirty="0"/>
              <a:t> </a:t>
            </a:r>
            <a:r>
              <a:rPr lang="ru-RU" sz="2000" dirty="0" err="1"/>
              <a:t>очікування</a:t>
            </a:r>
            <a:r>
              <a:rPr lang="ru-RU" sz="2000" dirty="0"/>
              <a:t> по </a:t>
            </a:r>
            <a:r>
              <a:rPr lang="ru-RU" sz="2000" dirty="0" err="1"/>
              <a:t>зв'язку</a:t>
            </a:r>
            <a:r>
              <a:rPr lang="ru-RU" sz="2000" dirty="0"/>
              <a:t> «р</a:t>
            </a:r>
            <a:r>
              <a:rPr lang="ru-RU" sz="2000" b="1" dirty="0"/>
              <a:t>езультат-</a:t>
            </a:r>
            <a:r>
              <a:rPr lang="ru-RU" sz="2000" b="1" dirty="0" err="1"/>
              <a:t>винагород</a:t>
            </a:r>
            <a:r>
              <a:rPr lang="ru-RU" sz="2000" dirty="0" err="1"/>
              <a:t>у</a:t>
            </a:r>
            <a:r>
              <a:rPr lang="ru-RU" sz="2000" dirty="0"/>
              <a:t>»;</a:t>
            </a:r>
          </a:p>
          <a:p>
            <a:r>
              <a:rPr lang="ru-RU" sz="2000" dirty="0" smtClean="0"/>
              <a:t>с </a:t>
            </a:r>
            <a:r>
              <a:rPr lang="ru-RU" sz="2000" dirty="0"/>
              <a:t>- </a:t>
            </a:r>
            <a:r>
              <a:rPr lang="ru-RU" sz="2000" b="1" dirty="0" err="1"/>
              <a:t>валентність</a:t>
            </a:r>
            <a:r>
              <a:rPr lang="ru-RU" sz="2000" dirty="0"/>
              <a:t> (</a:t>
            </a:r>
            <a:r>
              <a:rPr lang="ru-RU" sz="2000" dirty="0" err="1"/>
              <a:t>ступінь</a:t>
            </a:r>
            <a:r>
              <a:rPr lang="ru-RU" sz="2000" dirty="0"/>
              <a:t> </a:t>
            </a:r>
            <a:r>
              <a:rPr lang="ru-RU" sz="2000" dirty="0" err="1"/>
              <a:t>відносної</a:t>
            </a:r>
            <a:r>
              <a:rPr lang="ru-RU" sz="2000" dirty="0"/>
              <a:t> </a:t>
            </a:r>
            <a:r>
              <a:rPr lang="ru-RU" sz="2000" b="1" dirty="0" err="1"/>
              <a:t>особистої</a:t>
            </a:r>
            <a:r>
              <a:rPr lang="ru-RU" sz="2000" b="1" dirty="0"/>
              <a:t> </a:t>
            </a:r>
            <a:r>
              <a:rPr lang="ru-RU" sz="2000" b="1" dirty="0" err="1"/>
              <a:t>задоволеності</a:t>
            </a:r>
            <a:r>
              <a:rPr lang="ru-RU" sz="2000" b="1" dirty="0"/>
              <a:t> результатом</a:t>
            </a:r>
            <a:r>
              <a:rPr lang="ru-RU" sz="2000" dirty="0"/>
              <a:t>).</a:t>
            </a:r>
          </a:p>
          <a:p>
            <a:r>
              <a:rPr lang="ru-RU" sz="2000" dirty="0" err="1"/>
              <a:t>Інакше</a:t>
            </a:r>
            <a:r>
              <a:rPr lang="ru-RU" sz="2000" dirty="0"/>
              <a:t> </a:t>
            </a:r>
            <a:r>
              <a:rPr lang="ru-RU" sz="2000" dirty="0" err="1"/>
              <a:t>кажучи</a:t>
            </a:r>
            <a:r>
              <a:rPr lang="ru-RU" sz="2000" dirty="0"/>
              <a:t>, </a:t>
            </a:r>
            <a:r>
              <a:rPr lang="ru-RU" sz="2000" dirty="0" err="1"/>
              <a:t>працівник</a:t>
            </a:r>
            <a:r>
              <a:rPr lang="ru-RU" sz="2000" dirty="0"/>
              <a:t> повинен бути </a:t>
            </a:r>
            <a:r>
              <a:rPr lang="ru-RU" sz="2000" dirty="0" err="1"/>
              <a:t>впевнений</a:t>
            </a:r>
            <a:r>
              <a:rPr lang="ru-RU" sz="2000" dirty="0"/>
              <a:t> (</a:t>
            </a:r>
            <a:r>
              <a:rPr lang="ru-RU" sz="2000" dirty="0" err="1"/>
              <a:t>високий</a:t>
            </a:r>
            <a:r>
              <a:rPr lang="ru-RU" sz="2000" dirty="0"/>
              <a:t> </a:t>
            </a:r>
            <a:r>
              <a:rPr lang="ru-RU" sz="2000" dirty="0" err="1"/>
              <a:t>рівень</a:t>
            </a:r>
            <a:r>
              <a:rPr lang="ru-RU" sz="2000" dirty="0"/>
              <a:t> </a:t>
            </a:r>
            <a:r>
              <a:rPr lang="ru-RU" sz="2000" dirty="0" err="1"/>
              <a:t>очікувань</a:t>
            </a:r>
            <a:r>
              <a:rPr lang="ru-RU" sz="2000" dirty="0"/>
              <a:t>) в тому,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він</a:t>
            </a:r>
            <a:r>
              <a:rPr lang="ru-RU" sz="2000" dirty="0"/>
              <a:t> буде </a:t>
            </a:r>
            <a:r>
              <a:rPr lang="ru-RU" sz="2000" dirty="0" err="1"/>
              <a:t>докладати</a:t>
            </a:r>
            <a:r>
              <a:rPr lang="ru-RU" sz="2000" dirty="0"/>
              <a:t> </a:t>
            </a:r>
            <a:r>
              <a:rPr lang="ru-RU" sz="2000" dirty="0" err="1"/>
              <a:t>зусиль</a:t>
            </a:r>
            <a:r>
              <a:rPr lang="ru-RU" sz="2000" dirty="0"/>
              <a:t>, </a:t>
            </a:r>
            <a:r>
              <a:rPr lang="ru-RU" sz="2000" dirty="0" smtClean="0"/>
              <a:t>то у </a:t>
            </a:r>
            <a:r>
              <a:rPr lang="ru-RU" sz="2000" dirty="0" err="1"/>
              <a:t>нього</a:t>
            </a:r>
            <a:r>
              <a:rPr lang="ru-RU" sz="2000" dirty="0"/>
              <a:t> </a:t>
            </a:r>
            <a:r>
              <a:rPr lang="ru-RU" sz="2000" dirty="0" err="1"/>
              <a:t>вийде</a:t>
            </a:r>
            <a:r>
              <a:rPr lang="ru-RU" sz="2000" dirty="0"/>
              <a:t> </a:t>
            </a:r>
            <a:r>
              <a:rPr lang="ru-RU" sz="2000" dirty="0" err="1"/>
              <a:t>виконати</a:t>
            </a:r>
            <a:r>
              <a:rPr lang="ru-RU" sz="2000" dirty="0"/>
              <a:t> </a:t>
            </a:r>
            <a:r>
              <a:rPr lang="ru-RU" sz="2000" dirty="0" err="1"/>
              <a:t>завдання</a:t>
            </a:r>
            <a:r>
              <a:rPr lang="ru-RU" sz="2000" dirty="0"/>
              <a:t> (величина </a:t>
            </a:r>
            <a:r>
              <a:rPr lang="en-US" sz="2000" dirty="0"/>
              <a:t>a</a:t>
            </a:r>
            <a:r>
              <a:rPr lang="en-US" sz="2000" dirty="0" smtClean="0"/>
              <a:t>),</a:t>
            </a:r>
            <a:r>
              <a:rPr lang="uk-UA" sz="2000" dirty="0" smtClean="0"/>
              <a:t> </a:t>
            </a:r>
            <a:r>
              <a:rPr lang="ru-RU" sz="2000" dirty="0" err="1" smtClean="0"/>
              <a:t>причому</a:t>
            </a:r>
            <a:r>
              <a:rPr lang="ru-RU" sz="2000" dirty="0" smtClean="0"/>
              <a:t> </a:t>
            </a:r>
            <a:r>
              <a:rPr lang="ru-RU" sz="2000" dirty="0"/>
              <a:t>за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йому</a:t>
            </a:r>
            <a:r>
              <a:rPr lang="ru-RU" sz="2000" dirty="0"/>
              <a:t> адекватно </a:t>
            </a:r>
            <a:r>
              <a:rPr lang="ru-RU" sz="2000" dirty="0" err="1"/>
              <a:t>заплатять</a:t>
            </a:r>
            <a:r>
              <a:rPr lang="ru-RU" sz="2000" dirty="0"/>
              <a:t> (величина </a:t>
            </a:r>
            <a:r>
              <a:rPr lang="en-US" sz="2000" dirty="0"/>
              <a:t>b</a:t>
            </a:r>
            <a:r>
              <a:rPr lang="en-US" sz="2000" dirty="0" smtClean="0"/>
              <a:t>),</a:t>
            </a:r>
            <a:r>
              <a:rPr lang="uk-UA" sz="2000" dirty="0" smtClean="0"/>
              <a:t> </a:t>
            </a:r>
            <a:r>
              <a:rPr lang="ru-RU" sz="2000" dirty="0" smtClean="0"/>
              <a:t>і </a:t>
            </a:r>
            <a:r>
              <a:rPr lang="ru-RU" sz="2000" dirty="0" err="1"/>
              <a:t>це</a:t>
            </a:r>
            <a:r>
              <a:rPr lang="ru-RU" sz="2000" dirty="0"/>
              <a:t> буде </a:t>
            </a:r>
            <a:r>
              <a:rPr lang="ru-RU" sz="2000" dirty="0" err="1"/>
              <a:t>дуже</a:t>
            </a:r>
            <a:r>
              <a:rPr lang="ru-RU" sz="2000" dirty="0"/>
              <a:t> добре для </a:t>
            </a:r>
            <a:r>
              <a:rPr lang="ru-RU" sz="2000" dirty="0" err="1"/>
              <a:t>нього</a:t>
            </a:r>
            <a:r>
              <a:rPr lang="ru-RU" sz="2000" dirty="0"/>
              <a:t> </a:t>
            </a:r>
            <a:r>
              <a:rPr lang="ru-RU" sz="2000" dirty="0" err="1"/>
              <a:t>особисто</a:t>
            </a:r>
            <a:r>
              <a:rPr lang="ru-RU" sz="2000" dirty="0"/>
              <a:t> (</a:t>
            </a:r>
            <a:r>
              <a:rPr lang="ru-RU" sz="2000" dirty="0" smtClean="0"/>
              <a:t>величина с)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4674627"/>
            <a:ext cx="84969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ru-RU" sz="2000" b="1" dirty="0" err="1"/>
              <a:t>Теорія</a:t>
            </a:r>
            <a:r>
              <a:rPr lang="ru-RU" sz="2000" b="1" dirty="0"/>
              <a:t> </a:t>
            </a:r>
            <a:r>
              <a:rPr lang="ru-RU" sz="2000" b="1" dirty="0" err="1"/>
              <a:t>справедливості</a:t>
            </a:r>
            <a:r>
              <a:rPr lang="ru-RU" sz="2000" dirty="0"/>
              <a:t>: </a:t>
            </a:r>
            <a:r>
              <a:rPr lang="ru-RU" sz="2000" dirty="0" err="1"/>
              <a:t>працівник</a:t>
            </a:r>
            <a:r>
              <a:rPr lang="ru-RU" sz="2000" dirty="0"/>
              <a:t> </a:t>
            </a:r>
            <a:r>
              <a:rPr lang="ru-RU" sz="2000" dirty="0" err="1"/>
              <a:t>суб'єктивно</a:t>
            </a:r>
            <a:r>
              <a:rPr lang="ru-RU" sz="2000" dirty="0"/>
              <a:t> </a:t>
            </a:r>
            <a:r>
              <a:rPr lang="ru-RU" sz="2000" dirty="0" err="1"/>
              <a:t>визначає</a:t>
            </a:r>
            <a:r>
              <a:rPr lang="ru-RU" sz="2000" dirty="0"/>
              <a:t> </a:t>
            </a:r>
            <a:r>
              <a:rPr lang="ru-RU" sz="2000" dirty="0" err="1"/>
              <a:t>співвідношення</a:t>
            </a:r>
            <a:r>
              <a:rPr lang="ru-RU" sz="2000" dirty="0"/>
              <a:t> «</a:t>
            </a:r>
            <a:r>
              <a:rPr lang="ru-RU" sz="2000" dirty="0" err="1"/>
              <a:t>зусилля</a:t>
            </a:r>
            <a:r>
              <a:rPr lang="ru-RU" sz="2000" dirty="0"/>
              <a:t> / </a:t>
            </a:r>
            <a:r>
              <a:rPr lang="ru-RU" sz="2000" dirty="0" err="1"/>
              <a:t>винагороду</a:t>
            </a:r>
            <a:r>
              <a:rPr lang="ru-RU" sz="2000" dirty="0"/>
              <a:t>» у себе та </a:t>
            </a:r>
            <a:r>
              <a:rPr lang="ru-RU" sz="2000" dirty="0" err="1"/>
              <a:t>інших</a:t>
            </a:r>
            <a:r>
              <a:rPr lang="ru-RU" sz="2000" dirty="0"/>
              <a:t> </a:t>
            </a:r>
            <a:r>
              <a:rPr lang="ru-RU" sz="2000" dirty="0" err="1"/>
              <a:t>працівників</a:t>
            </a:r>
            <a:r>
              <a:rPr lang="ru-RU" sz="2000" dirty="0"/>
              <a:t> на </a:t>
            </a:r>
            <a:r>
              <a:rPr lang="ru-RU" sz="2000" dirty="0" err="1"/>
              <a:t>подібних</a:t>
            </a:r>
            <a:r>
              <a:rPr lang="ru-RU" sz="2000" dirty="0"/>
              <a:t> посадах.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він</a:t>
            </a:r>
            <a:r>
              <a:rPr lang="ru-RU" sz="2000" dirty="0"/>
              <a:t> </a:t>
            </a:r>
            <a:r>
              <a:rPr lang="ru-RU" sz="2000" dirty="0" err="1"/>
              <a:t>вважає</a:t>
            </a:r>
            <a:r>
              <a:rPr lang="ru-RU" sz="2000" dirty="0"/>
              <a:t> </a:t>
            </a:r>
            <a:r>
              <a:rPr lang="ru-RU" sz="2000" dirty="0" err="1"/>
              <a:t>ці</a:t>
            </a:r>
            <a:r>
              <a:rPr lang="ru-RU" sz="2000" dirty="0"/>
              <a:t> </a:t>
            </a:r>
            <a:r>
              <a:rPr lang="ru-RU" sz="2000" dirty="0" err="1"/>
              <a:t>співвідношення</a:t>
            </a:r>
            <a:r>
              <a:rPr lang="ru-RU" sz="2000" dirty="0"/>
              <a:t> </a:t>
            </a:r>
            <a:r>
              <a:rPr lang="ru-RU" sz="2000" dirty="0" err="1"/>
              <a:t>несправедливими</a:t>
            </a:r>
            <a:r>
              <a:rPr lang="ru-RU" sz="2000" dirty="0"/>
              <a:t>, у </a:t>
            </a:r>
            <a:r>
              <a:rPr lang="ru-RU" sz="2000" dirty="0" err="1"/>
              <a:t>нього</a:t>
            </a:r>
            <a:r>
              <a:rPr lang="ru-RU" sz="2000" dirty="0"/>
              <a:t> </a:t>
            </a:r>
            <a:r>
              <a:rPr lang="ru-RU" sz="2000" dirty="0" err="1"/>
              <a:t>виникає</a:t>
            </a:r>
            <a:r>
              <a:rPr lang="ru-RU" sz="2000" dirty="0"/>
              <a:t> </a:t>
            </a:r>
            <a:r>
              <a:rPr lang="ru-RU" sz="2000" dirty="0" err="1"/>
              <a:t>психологічний</a:t>
            </a:r>
            <a:r>
              <a:rPr lang="ru-RU" sz="2000" dirty="0"/>
              <a:t> дискомфорт, </a:t>
            </a:r>
            <a:r>
              <a:rPr lang="ru-RU" sz="2000" dirty="0" err="1"/>
              <a:t>дозволити</a:t>
            </a:r>
            <a:r>
              <a:rPr lang="ru-RU" sz="2000" dirty="0"/>
              <a:t> </a:t>
            </a:r>
            <a:r>
              <a:rPr lang="ru-RU" sz="2000" dirty="0" err="1"/>
              <a:t>який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підвищуючи</a:t>
            </a:r>
            <a:r>
              <a:rPr lang="ru-RU" sz="2000" dirty="0"/>
              <a:t> </a:t>
            </a:r>
            <a:r>
              <a:rPr lang="ru-RU" sz="2000" dirty="0" err="1"/>
              <a:t>винагороду</a:t>
            </a:r>
            <a:r>
              <a:rPr lang="ru-RU" sz="2000" dirty="0"/>
              <a:t>,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знижуючи</a:t>
            </a:r>
            <a:r>
              <a:rPr lang="ru-RU" sz="2000" dirty="0"/>
              <a:t> </a:t>
            </a:r>
            <a:r>
              <a:rPr lang="ru-RU" sz="2000" dirty="0" err="1"/>
              <a:t>ефективність</a:t>
            </a:r>
            <a:r>
              <a:rPr lang="ru-RU" sz="2000" dirty="0"/>
              <a:t> і </a:t>
            </a:r>
            <a:r>
              <a:rPr lang="ru-RU" sz="2000" dirty="0" err="1"/>
              <a:t>якість</a:t>
            </a:r>
            <a:r>
              <a:rPr lang="ru-RU" sz="2000" dirty="0"/>
              <a:t> </a:t>
            </a:r>
            <a:r>
              <a:rPr lang="ru-RU" sz="2000" dirty="0" err="1"/>
              <a:t>праці</a:t>
            </a:r>
            <a:endParaRPr lang="ru-RU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61528" y="69304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mtClean="0">
                <a:solidFill>
                  <a:srgbClr val="FFFF00"/>
                </a:solidFill>
              </a:rPr>
              <a:t>Теорії індивідуальної мотивації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4271" y="1059220"/>
            <a:ext cx="213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 err="1" smtClean="0"/>
              <a:t>Теорія</a:t>
            </a:r>
            <a:r>
              <a:rPr lang="ru-RU" b="1" u="sng" dirty="0" smtClean="0"/>
              <a:t> </a:t>
            </a:r>
            <a:r>
              <a:rPr lang="ru-RU" b="1" u="sng" dirty="0"/>
              <a:t>Ф. </a:t>
            </a:r>
            <a:r>
              <a:rPr lang="ru-RU" b="1" u="sng" dirty="0" err="1"/>
              <a:t>Герцберга</a:t>
            </a:r>
            <a:endParaRPr lang="ru-RU" u="sng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9804" y="4040209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Розділяє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фактори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впливають</a:t>
            </a:r>
            <a:r>
              <a:rPr lang="ru-RU" dirty="0"/>
              <a:t> на </a:t>
            </a:r>
            <a:r>
              <a:rPr lang="ru-RU" dirty="0" err="1"/>
              <a:t>мотивацію</a:t>
            </a:r>
            <a:r>
              <a:rPr lang="ru-RU" dirty="0"/>
              <a:t> </a:t>
            </a:r>
            <a:r>
              <a:rPr lang="ru-RU" dirty="0" err="1"/>
              <a:t>працівника</a:t>
            </a:r>
            <a:r>
              <a:rPr lang="ru-RU" dirty="0"/>
              <a:t>, на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dirty="0" err="1"/>
              <a:t>групи</a:t>
            </a:r>
            <a:r>
              <a:rPr lang="ru-RU" dirty="0"/>
              <a:t>:</a:t>
            </a:r>
          </a:p>
          <a:p>
            <a:r>
              <a:rPr lang="ru-RU" b="1" dirty="0" err="1"/>
              <a:t>Фактори</a:t>
            </a:r>
            <a:r>
              <a:rPr lang="ru-RU" b="1" dirty="0"/>
              <a:t> </a:t>
            </a:r>
            <a:r>
              <a:rPr lang="ru-RU" b="1" dirty="0" err="1"/>
              <a:t>лівої</a:t>
            </a:r>
            <a:r>
              <a:rPr lang="ru-RU" b="1" dirty="0"/>
              <a:t> </a:t>
            </a:r>
            <a:r>
              <a:rPr lang="ru-RU" b="1" dirty="0" err="1"/>
              <a:t>групи</a:t>
            </a:r>
            <a:r>
              <a:rPr lang="ru-RU" b="1" dirty="0"/>
              <a:t> ( «</a:t>
            </a:r>
            <a:r>
              <a:rPr lang="ru-RU" b="1" dirty="0" err="1"/>
              <a:t>гігієнічні</a:t>
            </a:r>
            <a:r>
              <a:rPr lang="ru-RU" b="1" dirty="0"/>
              <a:t>») </a:t>
            </a:r>
            <a:r>
              <a:rPr lang="ru-RU" dirty="0" err="1"/>
              <a:t>розглядаються</a:t>
            </a:r>
            <a:r>
              <a:rPr lang="ru-RU" dirty="0"/>
              <a:t> </a:t>
            </a:r>
            <a:r>
              <a:rPr lang="ru-RU" dirty="0" err="1"/>
              <a:t>працівником</a:t>
            </a:r>
            <a:r>
              <a:rPr lang="ru-RU" dirty="0"/>
              <a:t> просто як </a:t>
            </a:r>
            <a:r>
              <a:rPr lang="ru-RU" dirty="0" err="1"/>
              <a:t>фактори</a:t>
            </a:r>
            <a:r>
              <a:rPr lang="ru-RU" dirty="0"/>
              <a:t> </a:t>
            </a:r>
            <a:r>
              <a:rPr lang="ru-RU" dirty="0" err="1"/>
              <a:t>навколишнього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як </a:t>
            </a:r>
            <a:r>
              <a:rPr lang="ru-RU" dirty="0" err="1"/>
              <a:t>необхідні</a:t>
            </a:r>
            <a:r>
              <a:rPr lang="ru-RU" dirty="0"/>
              <a:t>, але не </a:t>
            </a:r>
            <a:r>
              <a:rPr lang="ru-RU" dirty="0" err="1"/>
              <a:t>достатні</a:t>
            </a:r>
            <a:r>
              <a:rPr lang="ru-RU" dirty="0"/>
              <a:t> для </a:t>
            </a:r>
            <a:r>
              <a:rPr lang="ru-RU" dirty="0" err="1"/>
              <a:t>мотивації</a:t>
            </a:r>
            <a:r>
              <a:rPr lang="ru-RU" dirty="0"/>
              <a:t>. Як </a:t>
            </a:r>
            <a:r>
              <a:rPr lang="ru-RU" dirty="0" err="1"/>
              <a:t>завгодно</a:t>
            </a:r>
            <a:r>
              <a:rPr lang="ru-RU" dirty="0"/>
              <a:t> </a:t>
            </a:r>
            <a:r>
              <a:rPr lang="ru-RU" dirty="0" err="1"/>
              <a:t>значне</a:t>
            </a:r>
            <a:r>
              <a:rPr lang="ru-RU" dirty="0"/>
              <a:t> </a:t>
            </a:r>
            <a:r>
              <a:rPr lang="ru-RU" dirty="0" err="1"/>
              <a:t>посилення</a:t>
            </a:r>
            <a:r>
              <a:rPr lang="ru-RU" dirty="0"/>
              <a:t> </a:t>
            </a:r>
            <a:r>
              <a:rPr lang="ru-RU" dirty="0" err="1"/>
              <a:t>факторів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групи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збільшення</a:t>
            </a:r>
            <a:r>
              <a:rPr lang="ru-RU" dirty="0"/>
              <a:t> </a:t>
            </a:r>
            <a:r>
              <a:rPr lang="ru-RU" dirty="0" err="1"/>
              <a:t>зарплати</a:t>
            </a:r>
            <a:r>
              <a:rPr lang="ru-RU" dirty="0"/>
              <a:t>)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починає</a:t>
            </a:r>
            <a:r>
              <a:rPr lang="ru-RU" dirty="0"/>
              <a:t> </a:t>
            </a:r>
            <a:r>
              <a:rPr lang="ru-RU" dirty="0" err="1"/>
              <a:t>розглядатися</a:t>
            </a:r>
            <a:r>
              <a:rPr lang="ru-RU" dirty="0"/>
              <a:t> </a:t>
            </a:r>
            <a:r>
              <a:rPr lang="ru-RU" dirty="0" err="1"/>
              <a:t>працівником</a:t>
            </a:r>
            <a:r>
              <a:rPr lang="ru-RU" dirty="0"/>
              <a:t> як «</a:t>
            </a:r>
            <a:r>
              <a:rPr lang="ru-RU" dirty="0" err="1"/>
              <a:t>природний</a:t>
            </a:r>
            <a:r>
              <a:rPr lang="ru-RU" dirty="0"/>
              <a:t> стан»,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викликає</a:t>
            </a:r>
            <a:r>
              <a:rPr lang="ru-RU" dirty="0"/>
              <a:t> не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нейтральне</a:t>
            </a:r>
            <a:r>
              <a:rPr lang="ru-RU" dirty="0"/>
              <a:t> </a:t>
            </a:r>
            <a:r>
              <a:rPr lang="ru-RU" dirty="0" err="1"/>
              <a:t>ставлення</a:t>
            </a:r>
            <a:r>
              <a:rPr lang="ru-RU" dirty="0"/>
              <a:t> до </a:t>
            </a:r>
            <a:r>
              <a:rPr lang="ru-RU" dirty="0" err="1"/>
              <a:t>роботи</a:t>
            </a:r>
            <a:r>
              <a:rPr lang="ru-RU" dirty="0"/>
              <a:t>.</a:t>
            </a:r>
          </a:p>
          <a:p>
            <a:r>
              <a:rPr lang="ru-RU" b="1" dirty="0" err="1"/>
              <a:t>Фактори</a:t>
            </a:r>
            <a:r>
              <a:rPr lang="ru-RU" b="1" dirty="0"/>
              <a:t> </a:t>
            </a:r>
            <a:r>
              <a:rPr lang="ru-RU" b="1" dirty="0" err="1"/>
              <a:t>правої</a:t>
            </a:r>
            <a:r>
              <a:rPr lang="ru-RU" b="1" dirty="0"/>
              <a:t> </a:t>
            </a:r>
            <a:r>
              <a:rPr lang="ru-RU" b="1" dirty="0" err="1"/>
              <a:t>групи</a:t>
            </a:r>
            <a:r>
              <a:rPr lang="ru-RU" b="1" dirty="0"/>
              <a:t> є </a:t>
            </a:r>
            <a:r>
              <a:rPr lang="ru-RU" b="1" dirty="0" err="1"/>
              <a:t>істинними</a:t>
            </a:r>
            <a:r>
              <a:rPr lang="ru-RU" b="1" dirty="0"/>
              <a:t> </a:t>
            </a:r>
            <a:r>
              <a:rPr lang="ru-RU" b="1" dirty="0" err="1"/>
              <a:t>мотиваторами</a:t>
            </a:r>
            <a:r>
              <a:rPr lang="ru-RU" dirty="0"/>
              <a:t>.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ослаблення</a:t>
            </a:r>
            <a:r>
              <a:rPr lang="ru-RU" dirty="0"/>
              <a:t> </a:t>
            </a:r>
            <a:r>
              <a:rPr lang="ru-RU" dirty="0" err="1"/>
              <a:t>викликає</a:t>
            </a:r>
            <a:r>
              <a:rPr lang="ru-RU" dirty="0"/>
              <a:t> в </a:t>
            </a:r>
            <a:r>
              <a:rPr lang="ru-RU" dirty="0" err="1"/>
              <a:t>гіршому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нейтральне</a:t>
            </a:r>
            <a:r>
              <a:rPr lang="ru-RU" dirty="0"/>
              <a:t> </a:t>
            </a:r>
            <a:r>
              <a:rPr lang="ru-RU" dirty="0" err="1"/>
              <a:t>ставлення</a:t>
            </a:r>
            <a:r>
              <a:rPr lang="ru-RU" dirty="0"/>
              <a:t> до </a:t>
            </a:r>
            <a:r>
              <a:rPr lang="ru-RU" dirty="0" err="1"/>
              <a:t>роботи</a:t>
            </a:r>
            <a:r>
              <a:rPr lang="ru-RU" dirty="0"/>
              <a:t>, а будь-яке </a:t>
            </a:r>
            <a:r>
              <a:rPr lang="ru-RU" dirty="0" err="1"/>
              <a:t>посилення</a:t>
            </a:r>
            <a:r>
              <a:rPr lang="ru-RU" dirty="0"/>
              <a:t> - </a:t>
            </a:r>
            <a:r>
              <a:rPr lang="ru-RU" dirty="0" err="1"/>
              <a:t>задоволеність</a:t>
            </a:r>
            <a:r>
              <a:rPr lang="ru-RU" dirty="0"/>
              <a:t> </a:t>
            </a:r>
            <a:r>
              <a:rPr lang="ru-RU" dirty="0" err="1"/>
              <a:t>роботою</a:t>
            </a:r>
            <a:r>
              <a:rPr lang="ru-RU" dirty="0"/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61528" y="69304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mtClean="0">
                <a:solidFill>
                  <a:srgbClr val="FFFF00"/>
                </a:solidFill>
              </a:rPr>
              <a:t>Теорії індивідуальної мотивації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  <p:pic>
        <p:nvPicPr>
          <p:cNvPr id="10242" name="Picture 2" descr="Ð ÐµÐ·ÑÐ»ÑÑÐ°Ñ Ð¿Ð¾ÑÑÐºÑ Ð·Ð¾Ð±ÑÐ°Ð¶ÐµÐ½Ñ Ð·Ð° Ð·Ð°Ð¿Ð¸ÑÐ¾Ð¼ &quot;Ð¢ÐµÐ¾ÑÑÑ Ð¤. ÐÐµÑÑÐ±ÐµÑÐ³Ð°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1018515"/>
            <a:ext cx="5696917" cy="302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1528" y="1003796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Теорія</a:t>
            </a:r>
            <a:r>
              <a:rPr lang="ru-RU" dirty="0"/>
              <a:t> </a:t>
            </a:r>
            <a:r>
              <a:rPr lang="ru-RU" dirty="0" err="1"/>
              <a:t>каузальної</a:t>
            </a:r>
            <a:r>
              <a:rPr lang="ru-RU" dirty="0"/>
              <a:t> </a:t>
            </a:r>
            <a:r>
              <a:rPr lang="ru-RU" dirty="0" err="1"/>
              <a:t>атрибуції</a:t>
            </a:r>
            <a:r>
              <a:rPr lang="ru-RU" dirty="0"/>
              <a:t> (</a:t>
            </a:r>
            <a:r>
              <a:rPr lang="ru-RU" b="1" dirty="0" err="1"/>
              <a:t>Келлі-Маккеллен</a:t>
            </a:r>
            <a:r>
              <a:rPr lang="ru-RU" dirty="0"/>
              <a:t>).</a:t>
            </a:r>
          </a:p>
          <a:p>
            <a:r>
              <a:rPr lang="ru-RU" b="1" dirty="0"/>
              <a:t>Модель </a:t>
            </a:r>
            <a:r>
              <a:rPr lang="ru-RU" b="1" dirty="0" err="1"/>
              <a:t>Макклеланда</a:t>
            </a:r>
            <a:r>
              <a:rPr lang="ru-RU" b="1" dirty="0"/>
              <a:t> - </a:t>
            </a:r>
            <a:r>
              <a:rPr lang="ru-RU" b="1" dirty="0" err="1"/>
              <a:t>Аткінсона</a:t>
            </a:r>
            <a:r>
              <a:rPr lang="ru-RU" b="1" dirty="0"/>
              <a:t> </a:t>
            </a:r>
            <a:r>
              <a:rPr lang="ru-RU" dirty="0"/>
              <a:t>(модель «</a:t>
            </a:r>
            <a:r>
              <a:rPr lang="ru-RU" dirty="0" err="1"/>
              <a:t>успіх</a:t>
            </a:r>
            <a:r>
              <a:rPr lang="ru-RU" dirty="0"/>
              <a:t> - </a:t>
            </a:r>
            <a:r>
              <a:rPr lang="ru-RU" dirty="0" err="1"/>
              <a:t>влада</a:t>
            </a:r>
            <a:r>
              <a:rPr lang="ru-RU" dirty="0"/>
              <a:t> - </a:t>
            </a:r>
            <a:r>
              <a:rPr lang="ru-RU" dirty="0" err="1"/>
              <a:t>причетність</a:t>
            </a:r>
            <a:r>
              <a:rPr lang="ru-RU" dirty="0"/>
              <a:t>)</a:t>
            </a:r>
          </a:p>
          <a:p>
            <a:r>
              <a:rPr lang="ru-RU" dirty="0" err="1"/>
              <a:t>Концепція</a:t>
            </a:r>
            <a:r>
              <a:rPr lang="ru-RU" dirty="0"/>
              <a:t> </a:t>
            </a:r>
            <a:r>
              <a:rPr lang="ru-RU" dirty="0" err="1"/>
              <a:t>організаційного</a:t>
            </a:r>
            <a:r>
              <a:rPr lang="ru-RU" dirty="0"/>
              <a:t> </a:t>
            </a:r>
            <a:r>
              <a:rPr lang="ru-RU" dirty="0" err="1"/>
              <a:t>зростання</a:t>
            </a:r>
            <a:r>
              <a:rPr lang="ru-RU" dirty="0"/>
              <a:t> </a:t>
            </a:r>
            <a:r>
              <a:rPr lang="ru-RU" b="1" dirty="0"/>
              <a:t>Литвина - Стрингера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34543"/>
              </p:ext>
            </p:extLst>
          </p:nvPr>
        </p:nvGraphicFramePr>
        <p:xfrm>
          <a:off x="238201" y="2060848"/>
          <a:ext cx="8352927" cy="33903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3133672"/>
                <a:gridCol w="1524895"/>
                <a:gridCol w="1847180"/>
                <a:gridCol w="1847180"/>
              </a:tblGrid>
              <a:tr h="42862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Чинники</a:t>
                      </a:r>
                      <a:r>
                        <a:rPr lang="ru-RU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психологічного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клімату</a:t>
                      </a:r>
                      <a:r>
                        <a:rPr lang="ru-RU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 </a:t>
                      </a:r>
                      <a:r>
                        <a:rPr lang="ru-RU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організації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 gridSpan="3">
                  <a:txBody>
                    <a:bodyPr/>
                    <a:lstStyle/>
                    <a:p>
                      <a:pPr marL="273050" marR="2501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Вищі</a:t>
                      </a:r>
                      <a:r>
                        <a:rPr lang="ru-RU" sz="1400" b="1" dirty="0" smtClean="0">
                          <a:solidFill>
                            <a:schemeClr val="bg1"/>
                          </a:solidFill>
                          <a:effectLst/>
                        </a:rPr>
                        <a:t> потреби </a:t>
                      </a:r>
                      <a:r>
                        <a:rPr lang="ru-RU" sz="14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працівника</a:t>
                      </a:r>
                      <a:r>
                        <a:rPr lang="ru-RU" sz="1400" b="1" dirty="0" smtClean="0">
                          <a:solidFill>
                            <a:schemeClr val="bg1"/>
                          </a:solidFill>
                          <a:effectLst/>
                        </a:rPr>
                        <a:t> (як</a:t>
                      </a:r>
                    </a:p>
                    <a:p>
                      <a:pPr marL="273050" marR="2501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bg1"/>
                          </a:solidFill>
                          <a:effectLst/>
                        </a:rPr>
                        <a:t>рядового </a:t>
                      </a:r>
                      <a:r>
                        <a:rPr lang="ru-RU" sz="1400" b="1" dirty="0" err="1" smtClean="0">
                          <a:solidFill>
                            <a:schemeClr val="bg1"/>
                          </a:solidFill>
                          <a:effectLst/>
                        </a:rPr>
                        <a:t>співробітника</a:t>
                      </a:r>
                      <a:r>
                        <a:rPr lang="ru-RU" sz="1400" b="1" dirty="0" smtClean="0">
                          <a:solidFill>
                            <a:schemeClr val="bg1"/>
                          </a:solidFill>
                          <a:effectLst/>
                        </a:rPr>
                        <a:t>, так і </a:t>
                      </a:r>
                      <a:r>
                        <a:rPr lang="ru-RU" sz="14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керівника</a:t>
                      </a:r>
                      <a:r>
                        <a:rPr lang="ru-RU" sz="1400" b="1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399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в</a:t>
                      </a: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</a:rPr>
                        <a:t>усп</a:t>
                      </a:r>
                      <a:r>
                        <a:rPr lang="uk-UA" sz="1400" dirty="0" err="1" smtClean="0">
                          <a:solidFill>
                            <a:schemeClr val="tx1"/>
                          </a:solidFill>
                          <a:effectLst/>
                        </a:rPr>
                        <a:t>іху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у 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  <a:effectLst/>
                        </a:rPr>
                        <a:t>владі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у 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  <a:effectLst/>
                        </a:rPr>
                        <a:t>визнанні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Структурні обмеження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22225" marR="762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solidFill>
                            <a:schemeClr val="tx1"/>
                          </a:solidFill>
                          <a:effectLst/>
                        </a:rPr>
                        <a:t>З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</a:rPr>
                        <a:t>ниж</a:t>
                      </a:r>
                      <a:r>
                        <a:rPr lang="uk-UA" sz="1400" dirty="0" smtClean="0">
                          <a:solidFill>
                            <a:schemeClr val="tx1"/>
                          </a:solidFill>
                          <a:effectLst/>
                        </a:rPr>
                        <a:t>у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</a:rPr>
                        <a:t>ют</a:t>
                      </a:r>
                      <a:r>
                        <a:rPr lang="uk-UA" sz="1400" dirty="0" smtClean="0">
                          <a:solidFill>
                            <a:schemeClr val="tx1"/>
                          </a:solidFill>
                          <a:effectLst/>
                        </a:rPr>
                        <a:t>ь</a:t>
                      </a:r>
                      <a:r>
                        <a:rPr lang="en-US" sz="1400" spc="-4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spc="5" dirty="0" smtClean="0">
                          <a:solidFill>
                            <a:schemeClr val="tx1"/>
                          </a:solidFill>
                          <a:effectLst/>
                        </a:rPr>
                        <a:t>(-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marR="292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solidFill>
                            <a:schemeClr val="tx1"/>
                          </a:solidFill>
                          <a:effectLst/>
                        </a:rPr>
                        <a:t>Збільшують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6710" marR="3340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(+)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solidFill>
                            <a:schemeClr val="tx1"/>
                          </a:solidFill>
                          <a:effectLst/>
                        </a:rPr>
                        <a:t>Знижують</a:t>
                      </a:r>
                      <a:r>
                        <a:rPr lang="en-US" sz="1400" spc="5" dirty="0" smtClean="0">
                          <a:solidFill>
                            <a:schemeClr val="tx1"/>
                          </a:solidFill>
                          <a:effectLst/>
                        </a:rPr>
                        <a:t>(-)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39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Відповідальність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414020" marR="4006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7360" marR="4540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Не</a:t>
                      </a:r>
                      <a:r>
                        <a:rPr lang="en-US" sz="14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uk-UA" sz="1400" dirty="0" smtClean="0">
                          <a:solidFill>
                            <a:schemeClr val="tx1"/>
                          </a:solidFill>
                          <a:effectLst/>
                        </a:rPr>
                        <a:t>впливають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(0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39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Теплота</a:t>
                      </a: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стосунків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419100" marR="4070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2440" marR="4603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2295" marR="56134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39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Підтримка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414020" marR="4006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2440" marR="45974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2930" marR="56070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Нагорода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414020" marR="4006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2440" marR="45974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2930" marR="56070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39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Конфлікт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414020" marR="4006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7360" marR="4540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8645" marR="56642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39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Стандарти роботи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414020" marR="4006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3075" marR="45974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8645" marR="56642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39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Престиж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419100" marR="4070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6410" marR="4756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2295" marR="56134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Ризик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414020" marR="4006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3075" marR="45974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8645" marR="56642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61528" y="69304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mtClean="0">
                <a:solidFill>
                  <a:srgbClr val="FFFF00"/>
                </a:solidFill>
              </a:rPr>
              <a:t>Теорії індивідуальної мотивації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2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766415"/>
          </a:xfrm>
        </p:spPr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FFFF00"/>
                </a:solidFill>
              </a:rPr>
              <a:t>Теор</a:t>
            </a:r>
            <a:r>
              <a:rPr lang="uk-UA" sz="3600" b="1" dirty="0">
                <a:solidFill>
                  <a:srgbClr val="FFFF00"/>
                </a:solidFill>
              </a:rPr>
              <a:t>і</a:t>
            </a:r>
            <a:r>
              <a:rPr lang="ru-RU" sz="3600" b="1" dirty="0" smtClean="0">
                <a:solidFill>
                  <a:srgbClr val="FFFF00"/>
                </a:solidFill>
              </a:rPr>
              <a:t>я </a:t>
            </a:r>
            <a:r>
              <a:rPr lang="ru-RU" sz="3600" b="1" dirty="0" err="1" smtClean="0">
                <a:solidFill>
                  <a:srgbClr val="FFFF00"/>
                </a:solidFill>
              </a:rPr>
              <a:t>Херцберга</a:t>
            </a:r>
            <a:r>
              <a:rPr lang="ru-RU" sz="3600" b="1" dirty="0" smtClean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68974" name="Text Box 33"/>
          <p:cNvSpPr txBox="1">
            <a:spLocks noChangeArrowheads="1"/>
          </p:cNvSpPr>
          <p:nvPr/>
        </p:nvSpPr>
        <p:spPr bwMode="auto">
          <a:xfrm>
            <a:off x="467544" y="5564188"/>
            <a:ext cx="61766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 dirty="0" err="1"/>
              <a:t>Базові</a:t>
            </a:r>
            <a:r>
              <a:rPr lang="ru-RU" dirty="0"/>
              <a:t> </a:t>
            </a:r>
            <a:r>
              <a:rPr lang="ru-RU" dirty="0" err="1"/>
              <a:t>фактори</a:t>
            </a:r>
            <a:r>
              <a:rPr lang="ru-RU" dirty="0"/>
              <a:t> </a:t>
            </a:r>
            <a:r>
              <a:rPr lang="ru-RU" dirty="0" err="1"/>
              <a:t>необхідні</a:t>
            </a:r>
            <a:r>
              <a:rPr lang="ru-RU" dirty="0"/>
              <a:t>, але </a:t>
            </a:r>
            <a:r>
              <a:rPr lang="ru-RU" dirty="0" err="1"/>
              <a:t>недостатні</a:t>
            </a:r>
            <a:r>
              <a:rPr lang="ru-RU" dirty="0"/>
              <a:t> для </a:t>
            </a:r>
            <a:r>
              <a:rPr lang="ru-RU" dirty="0" err="1"/>
              <a:t>мотивації</a:t>
            </a:r>
            <a:r>
              <a:rPr lang="ru-RU" dirty="0"/>
              <a:t>.</a:t>
            </a:r>
          </a:p>
          <a:p>
            <a:pPr eaLnBrk="1" hangingPunct="1"/>
            <a:r>
              <a:rPr lang="ru-RU" dirty="0" err="1"/>
              <a:t>Мотиваційний</a:t>
            </a:r>
            <a:r>
              <a:rPr lang="ru-RU" dirty="0"/>
              <a:t> </a:t>
            </a:r>
            <a:r>
              <a:rPr lang="ru-RU" dirty="0" err="1"/>
              <a:t>чинник</a:t>
            </a:r>
            <a:r>
              <a:rPr lang="ru-RU" dirty="0"/>
              <a:t> - </a:t>
            </a:r>
            <a:r>
              <a:rPr lang="ru-RU" dirty="0" err="1"/>
              <a:t>мотивують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01164"/>
              </p:ext>
            </p:extLst>
          </p:nvPr>
        </p:nvGraphicFramePr>
        <p:xfrm>
          <a:off x="179512" y="1241880"/>
          <a:ext cx="8784976" cy="3770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2488"/>
                <a:gridCol w="4392488"/>
              </a:tblGrid>
              <a:tr h="3892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БАЗОВІ ЧИННИКИ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((</a:t>
                      </a:r>
                      <a:r>
                        <a:rPr lang="ru-RU" sz="2000" b="1" dirty="0" err="1">
                          <a:effectLst/>
                        </a:rPr>
                        <a:t>мають</a:t>
                      </a:r>
                      <a:r>
                        <a:rPr lang="ru-RU" sz="2000" b="1" dirty="0">
                          <a:effectLst/>
                        </a:rPr>
                        <a:t> бути, </a:t>
                      </a:r>
                      <a:r>
                        <a:rPr lang="ru-RU" sz="2000" b="1" dirty="0" err="1">
                          <a:effectLst/>
                        </a:rPr>
                        <a:t>щоб</a:t>
                      </a:r>
                      <a:r>
                        <a:rPr lang="ru-RU" sz="2000" b="1" dirty="0">
                          <a:effectLst/>
                        </a:rPr>
                        <a:t> не </a:t>
                      </a:r>
                      <a:r>
                        <a:rPr lang="ru-RU" sz="2000" b="1" dirty="0" err="1">
                          <a:effectLst/>
                        </a:rPr>
                        <a:t>знижувати</a:t>
                      </a:r>
                      <a:r>
                        <a:rPr lang="ru-RU" sz="2000" b="1" dirty="0">
                          <a:effectLst/>
                        </a:rPr>
                        <a:t> </a:t>
                      </a:r>
                      <a:r>
                        <a:rPr lang="ru-RU" sz="2000" b="1" dirty="0" err="1">
                          <a:effectLst/>
                        </a:rPr>
                        <a:t>мотивації</a:t>
                      </a:r>
                      <a:r>
                        <a:rPr lang="ru-RU" sz="2000" b="1" dirty="0">
                          <a:effectLst/>
                        </a:rPr>
                        <a:t>)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МОТИВУЮЧІ ЧИННИКИ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((</a:t>
                      </a:r>
                      <a:r>
                        <a:rPr lang="ru-RU" sz="2000" b="1" dirty="0" err="1">
                          <a:effectLst/>
                        </a:rPr>
                        <a:t>бажані</a:t>
                      </a:r>
                      <a:r>
                        <a:rPr lang="ru-RU" sz="2000" b="1" dirty="0">
                          <a:effectLst/>
                        </a:rPr>
                        <a:t> для </a:t>
                      </a:r>
                      <a:r>
                        <a:rPr lang="ru-RU" sz="2000" b="1" dirty="0" err="1">
                          <a:effectLst/>
                        </a:rPr>
                        <a:t>підвищення</a:t>
                      </a:r>
                      <a:r>
                        <a:rPr lang="ru-RU" sz="2000" b="1" dirty="0">
                          <a:effectLst/>
                        </a:rPr>
                        <a:t> </a:t>
                      </a:r>
                      <a:r>
                        <a:rPr lang="ru-RU" sz="2000" b="1" dirty="0" err="1">
                          <a:effectLst/>
                        </a:rPr>
                        <a:t>мотивації</a:t>
                      </a:r>
                      <a:r>
                        <a:rPr lang="ru-RU" sz="2000" b="1" dirty="0">
                          <a:effectLst/>
                        </a:rPr>
                        <a:t>)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239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>
                          <a:effectLst/>
                        </a:rPr>
                        <a:t>Фіксована частина заробітної плати (оклад);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>
                          <a:effectLst/>
                        </a:rPr>
                        <a:t>Умови роботи (фізичні і моральні);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>
                          <a:effectLst/>
                        </a:rPr>
                        <a:t>Стосунки на роботі;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>
                          <a:effectLst/>
                        </a:rPr>
                        <a:t>Безпека;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>
                          <a:effectLst/>
                        </a:rPr>
                        <a:t>Стабільність;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>
                          <a:effectLst/>
                        </a:rPr>
                        <a:t>Вільний час;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dirty="0" err="1">
                          <a:effectLst/>
                        </a:rPr>
                        <a:t>Змінна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частина</a:t>
                      </a:r>
                      <a:r>
                        <a:rPr lang="ru-RU" sz="2000" dirty="0">
                          <a:effectLst/>
                        </a:rPr>
                        <a:t> з/п, </a:t>
                      </a:r>
                      <a:r>
                        <a:rPr lang="ru-RU" sz="2000" dirty="0" err="1">
                          <a:effectLst/>
                        </a:rPr>
                        <a:t>залежна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від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результатів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праці</a:t>
                      </a:r>
                      <a:r>
                        <a:rPr lang="ru-RU" sz="2000" dirty="0">
                          <a:effectLst/>
                        </a:rPr>
                        <a:t> (</a:t>
                      </a:r>
                      <a:r>
                        <a:rPr lang="ru-RU" sz="2000" dirty="0" err="1">
                          <a:effectLst/>
                        </a:rPr>
                        <a:t>відсотки</a:t>
                      </a:r>
                      <a:r>
                        <a:rPr lang="ru-RU" sz="2000" dirty="0">
                          <a:effectLst/>
                        </a:rPr>
                        <a:t>, </a:t>
                      </a:r>
                      <a:r>
                        <a:rPr lang="ru-RU" sz="2000" dirty="0" err="1">
                          <a:effectLst/>
                        </a:rPr>
                        <a:t>премії</a:t>
                      </a:r>
                      <a:r>
                        <a:rPr lang="ru-RU" sz="2000" dirty="0">
                          <a:effectLst/>
                        </a:rPr>
                        <a:t>, </a:t>
                      </a:r>
                      <a:r>
                        <a:rPr lang="ru-RU" sz="2000" dirty="0" err="1">
                          <a:effectLst/>
                        </a:rPr>
                        <a:t>бонуси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dirty="0" err="1">
                          <a:effectLst/>
                        </a:rPr>
                        <a:t>Відповідальність</a:t>
                      </a:r>
                      <a:r>
                        <a:rPr lang="ru-RU" sz="2000" dirty="0">
                          <a:effectLst/>
                        </a:rPr>
                        <a:t>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dirty="0" err="1">
                          <a:effectLst/>
                        </a:rPr>
                        <a:t>Самореалізація</a:t>
                      </a:r>
                      <a:r>
                        <a:rPr lang="ru-RU" sz="2000" dirty="0">
                          <a:effectLst/>
                        </a:rPr>
                        <a:t>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dirty="0" err="1">
                          <a:effectLst/>
                        </a:rPr>
                        <a:t>Професійне</a:t>
                      </a:r>
                      <a:r>
                        <a:rPr lang="ru-RU" sz="2000" dirty="0">
                          <a:effectLst/>
                        </a:rPr>
                        <a:t> і </a:t>
                      </a:r>
                      <a:r>
                        <a:rPr lang="ru-RU" sz="2000" dirty="0" err="1">
                          <a:effectLst/>
                        </a:rPr>
                        <a:t>кар'єрне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зростання</a:t>
                      </a:r>
                      <a:r>
                        <a:rPr lang="ru-RU" sz="2000" dirty="0">
                          <a:effectLst/>
                        </a:rPr>
                        <a:t>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dirty="0" err="1">
                          <a:effectLst/>
                        </a:rPr>
                        <a:t>Визнання</a:t>
                      </a:r>
                      <a:r>
                        <a:rPr lang="ru-RU" sz="2000" dirty="0">
                          <a:effectLst/>
                        </a:rPr>
                        <a:t>, статус;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dirty="0">
                          <a:effectLst/>
                        </a:rPr>
                        <a:t>…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2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6986" y="154612"/>
            <a:ext cx="683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err="1" smtClean="0">
                <a:solidFill>
                  <a:srgbClr val="FFFF00"/>
                </a:solidFill>
              </a:rPr>
              <a:t>Взаємозв</a:t>
            </a:r>
            <a:r>
              <a:rPr lang="en-US" sz="3600" b="1" dirty="0" smtClean="0">
                <a:solidFill>
                  <a:srgbClr val="FFFF00"/>
                </a:solidFill>
              </a:rPr>
              <a:t>’</a:t>
            </a:r>
            <a:r>
              <a:rPr lang="uk-UA" sz="3600" b="1" dirty="0" err="1" smtClean="0">
                <a:solidFill>
                  <a:srgbClr val="FFFF00"/>
                </a:solidFill>
              </a:rPr>
              <a:t>язок</a:t>
            </a:r>
            <a:r>
              <a:rPr lang="uk-UA" sz="3600" b="1" dirty="0" smtClean="0">
                <a:solidFill>
                  <a:srgbClr val="FFFF00"/>
                </a:solidFill>
              </a:rPr>
              <a:t> структур проекту</a:t>
            </a:r>
            <a:endParaRPr lang="ru-RU" sz="3600" b="1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124744"/>
            <a:ext cx="588645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9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157282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rgbClr val="FFFF00"/>
                </a:solidFill>
              </a:rPr>
              <a:t>Теорії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групової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мотивації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065828"/>
            <a:ext cx="8856984" cy="203132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/>
              <a:t>Теорія</a:t>
            </a:r>
            <a:r>
              <a:rPr lang="ru-RU" b="1" dirty="0"/>
              <a:t> </a:t>
            </a:r>
            <a:r>
              <a:rPr lang="ru-RU" b="1" dirty="0" smtClean="0"/>
              <a:t>Х</a:t>
            </a:r>
          </a:p>
          <a:p>
            <a:r>
              <a:rPr lang="ru-RU" dirty="0" smtClean="0"/>
              <a:t>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теорія</a:t>
            </a:r>
            <a:r>
              <a:rPr lang="ru-RU" dirty="0"/>
              <a:t> </a:t>
            </a:r>
            <a:r>
              <a:rPr lang="ru-RU" dirty="0" err="1"/>
              <a:t>викликала</a:t>
            </a:r>
            <a:r>
              <a:rPr lang="ru-RU" dirty="0"/>
              <a:t> до </a:t>
            </a:r>
            <a:r>
              <a:rPr lang="ru-RU" dirty="0" err="1"/>
              <a:t>життя</a:t>
            </a:r>
            <a:r>
              <a:rPr lang="ru-RU" dirty="0"/>
              <a:t> </a:t>
            </a:r>
            <a:r>
              <a:rPr lang="ru-RU" dirty="0" err="1"/>
              <a:t>адміністративний</a:t>
            </a:r>
            <a:r>
              <a:rPr lang="ru-RU" dirty="0"/>
              <a:t> стиль </a:t>
            </a:r>
            <a:r>
              <a:rPr lang="ru-RU" dirty="0" err="1"/>
              <a:t>керівництва</a:t>
            </a:r>
            <a:r>
              <a:rPr lang="ru-RU" dirty="0"/>
              <a:t> і </a:t>
            </a:r>
            <a:r>
              <a:rPr lang="ru-RU" dirty="0" err="1"/>
              <a:t>зрівняльні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.</a:t>
            </a:r>
          </a:p>
          <a:p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зміст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люди </a:t>
            </a:r>
            <a:r>
              <a:rPr lang="ru-RU" dirty="0" err="1"/>
              <a:t>ненавидять</a:t>
            </a:r>
            <a:r>
              <a:rPr lang="ru-RU" dirty="0"/>
              <a:t> роботу;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змусити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на </a:t>
            </a:r>
            <a:r>
              <a:rPr lang="ru-RU" dirty="0" err="1"/>
              <a:t>організацію</a:t>
            </a:r>
            <a:r>
              <a:rPr lang="ru-RU" dirty="0"/>
              <a:t>,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погрожувати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примушувати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люди </a:t>
            </a:r>
            <a:r>
              <a:rPr lang="ru-RU" dirty="0" err="1"/>
              <a:t>люблять</a:t>
            </a:r>
            <a:r>
              <a:rPr lang="ru-RU" dirty="0"/>
              <a:t> </a:t>
            </a:r>
            <a:r>
              <a:rPr lang="ru-RU" dirty="0" err="1"/>
              <a:t>безпеку</a:t>
            </a:r>
            <a:r>
              <a:rPr lang="ru-RU" dirty="0"/>
              <a:t>, не </a:t>
            </a:r>
            <a:r>
              <a:rPr lang="ru-RU" dirty="0" err="1"/>
              <a:t>амбітні</a:t>
            </a:r>
            <a:r>
              <a:rPr lang="ru-RU" dirty="0"/>
              <a:t>, не </a:t>
            </a:r>
            <a:r>
              <a:rPr lang="ru-RU" dirty="0" err="1"/>
              <a:t>люблять</a:t>
            </a:r>
            <a:r>
              <a:rPr lang="ru-RU" dirty="0"/>
              <a:t> </a:t>
            </a:r>
            <a:r>
              <a:rPr lang="ru-RU" dirty="0" err="1"/>
              <a:t>відповідальності</a:t>
            </a:r>
            <a:r>
              <a:rPr lang="ru-RU" dirty="0"/>
              <a:t>, </a:t>
            </a:r>
            <a:r>
              <a:rPr lang="ru-RU" dirty="0" err="1"/>
              <a:t>люблять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ними </a:t>
            </a:r>
            <a:r>
              <a:rPr lang="ru-RU" dirty="0" err="1"/>
              <a:t>керували</a:t>
            </a:r>
            <a:r>
              <a:rPr lang="ru-RU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9728" y="3717032"/>
            <a:ext cx="8208912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/>
              <a:t>Теорія</a:t>
            </a:r>
            <a:r>
              <a:rPr lang="ru-RU" b="1" dirty="0"/>
              <a:t> </a:t>
            </a:r>
            <a:r>
              <a:rPr lang="en-US" b="1" dirty="0" smtClean="0"/>
              <a:t>Y</a:t>
            </a:r>
            <a:endParaRPr lang="en-US" b="1" dirty="0"/>
          </a:p>
          <a:p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зміст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</a:t>
            </a:r>
            <a:r>
              <a:rPr lang="ru-RU" dirty="0" err="1"/>
              <a:t>більшості</a:t>
            </a:r>
            <a:r>
              <a:rPr lang="ru-RU" dirty="0"/>
              <a:t> людей </a:t>
            </a:r>
            <a:r>
              <a:rPr lang="ru-RU" dirty="0" err="1"/>
              <a:t>працювати</a:t>
            </a:r>
            <a:r>
              <a:rPr lang="ru-RU" dirty="0"/>
              <a:t> так само </a:t>
            </a:r>
            <a:r>
              <a:rPr lang="ru-RU" dirty="0" err="1"/>
              <a:t>природно</a:t>
            </a:r>
            <a:r>
              <a:rPr lang="ru-RU" dirty="0"/>
              <a:t>, як і </a:t>
            </a:r>
            <a:r>
              <a:rPr lang="ru-RU" dirty="0" err="1"/>
              <a:t>відпочивати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працівники</a:t>
            </a:r>
            <a:r>
              <a:rPr lang="ru-RU" dirty="0"/>
              <a:t> </a:t>
            </a:r>
            <a:r>
              <a:rPr lang="ru-RU" dirty="0" err="1"/>
              <a:t>цікавляться</a:t>
            </a:r>
            <a:r>
              <a:rPr lang="ru-RU" dirty="0"/>
              <a:t> </a:t>
            </a:r>
            <a:r>
              <a:rPr lang="ru-RU" dirty="0" err="1"/>
              <a:t>загальними</a:t>
            </a:r>
            <a:r>
              <a:rPr lang="ru-RU" dirty="0"/>
              <a:t> </a:t>
            </a:r>
            <a:r>
              <a:rPr lang="ru-RU" dirty="0" err="1"/>
              <a:t>цілями</a:t>
            </a:r>
            <a:r>
              <a:rPr lang="ru-RU" dirty="0"/>
              <a:t> (</a:t>
            </a:r>
            <a:r>
              <a:rPr lang="ru-RU" dirty="0" err="1"/>
              <a:t>цілями</a:t>
            </a:r>
            <a:r>
              <a:rPr lang="ru-RU" dirty="0"/>
              <a:t> </a:t>
            </a:r>
            <a:r>
              <a:rPr lang="ru-RU" dirty="0" err="1"/>
              <a:t>організації</a:t>
            </a:r>
            <a:r>
              <a:rPr lang="ru-RU" dirty="0"/>
              <a:t>), вони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керувати</a:t>
            </a:r>
            <a:r>
              <a:rPr lang="ru-RU" dirty="0"/>
              <a:t> собою </a:t>
            </a:r>
            <a:r>
              <a:rPr lang="ru-RU" dirty="0" err="1"/>
              <a:t>самі</a:t>
            </a:r>
            <a:r>
              <a:rPr lang="ru-RU" dirty="0"/>
              <a:t>, </a:t>
            </a:r>
            <a:r>
              <a:rPr lang="ru-RU" dirty="0" err="1"/>
              <a:t>причому</a:t>
            </a:r>
            <a:r>
              <a:rPr lang="ru-RU" dirty="0"/>
              <a:t> </a:t>
            </a:r>
            <a:r>
              <a:rPr lang="ru-RU" dirty="0" err="1"/>
              <a:t>значно</a:t>
            </a:r>
            <a:r>
              <a:rPr lang="ru-RU" dirty="0"/>
              <a:t> </a:t>
            </a:r>
            <a:r>
              <a:rPr lang="ru-RU" dirty="0" err="1"/>
              <a:t>ефективніше</a:t>
            </a:r>
            <a:r>
              <a:rPr lang="ru-RU" dirty="0"/>
              <a:t> </a:t>
            </a:r>
            <a:r>
              <a:rPr lang="ru-RU" dirty="0" err="1"/>
              <a:t>керівника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працівники</a:t>
            </a:r>
            <a:r>
              <a:rPr lang="ru-RU" dirty="0"/>
              <a:t> </a:t>
            </a:r>
            <a:r>
              <a:rPr lang="ru-RU" dirty="0" err="1"/>
              <a:t>зацікавляться</a:t>
            </a:r>
            <a:r>
              <a:rPr lang="ru-RU" dirty="0"/>
              <a:t> </a:t>
            </a:r>
            <a:r>
              <a:rPr lang="ru-RU" dirty="0" err="1"/>
              <a:t>загальними</a:t>
            </a:r>
            <a:r>
              <a:rPr lang="ru-RU" dirty="0"/>
              <a:t> </a:t>
            </a:r>
            <a:r>
              <a:rPr lang="ru-RU" dirty="0" err="1"/>
              <a:t>цілями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в </a:t>
            </a:r>
            <a:r>
              <a:rPr lang="ru-RU" dirty="0" err="1"/>
              <a:t>тій</a:t>
            </a:r>
            <a:r>
              <a:rPr lang="ru-RU" dirty="0"/>
              <a:t> </a:t>
            </a:r>
            <a:r>
              <a:rPr lang="ru-RU" dirty="0" err="1"/>
              <a:t>мірі</a:t>
            </a:r>
            <a:r>
              <a:rPr lang="ru-RU" dirty="0"/>
              <a:t>, в </a:t>
            </a:r>
            <a:r>
              <a:rPr lang="ru-RU" dirty="0" err="1"/>
              <a:t>якій</a:t>
            </a:r>
            <a:r>
              <a:rPr lang="ru-RU" dirty="0"/>
              <a:t> вони </a:t>
            </a:r>
            <a:r>
              <a:rPr lang="ru-RU" dirty="0" err="1"/>
              <a:t>побачать</a:t>
            </a:r>
            <a:r>
              <a:rPr lang="ru-RU" dirty="0"/>
              <a:t> в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спільних</a:t>
            </a:r>
            <a:r>
              <a:rPr lang="ru-RU" dirty="0"/>
              <a:t> </a:t>
            </a:r>
            <a:r>
              <a:rPr lang="ru-RU" dirty="0" err="1"/>
              <a:t>цілей</a:t>
            </a:r>
            <a:r>
              <a:rPr lang="ru-RU" dirty="0"/>
              <a:t> </a:t>
            </a:r>
            <a:r>
              <a:rPr lang="ru-RU" dirty="0" err="1"/>
              <a:t>спосіб</a:t>
            </a:r>
            <a:r>
              <a:rPr lang="ru-RU" dirty="0"/>
              <a:t> </a:t>
            </a:r>
            <a:r>
              <a:rPr lang="ru-RU" dirty="0" err="1"/>
              <a:t>задоволення</a:t>
            </a:r>
            <a:r>
              <a:rPr lang="ru-RU" dirty="0"/>
              <a:t> </a:t>
            </a:r>
            <a:r>
              <a:rPr lang="ru-RU" dirty="0" err="1"/>
              <a:t>своїх</a:t>
            </a:r>
            <a:r>
              <a:rPr lang="ru-RU" dirty="0"/>
              <a:t> потреб, </a:t>
            </a:r>
            <a:r>
              <a:rPr lang="ru-RU" dirty="0" err="1"/>
              <a:t>причому</a:t>
            </a:r>
            <a:r>
              <a:rPr lang="ru-RU" dirty="0"/>
              <a:t> </a:t>
            </a:r>
            <a:r>
              <a:rPr lang="ru-RU" dirty="0" err="1"/>
              <a:t>вищого</a:t>
            </a:r>
            <a:r>
              <a:rPr lang="ru-RU" dirty="0"/>
              <a:t> порядку (особливо в </a:t>
            </a:r>
            <a:r>
              <a:rPr lang="ru-RU" dirty="0" err="1"/>
              <a:t>самовдосконаленні</a:t>
            </a:r>
            <a:r>
              <a:rPr lang="ru-RU" dirty="0"/>
              <a:t> та </a:t>
            </a:r>
            <a:r>
              <a:rPr lang="ru-RU" dirty="0" err="1"/>
              <a:t>самовираженні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685716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-21869"/>
            <a:ext cx="7793037" cy="107460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3600" b="1" dirty="0" err="1">
                <a:solidFill>
                  <a:srgbClr val="FFFF00"/>
                </a:solidFill>
              </a:rPr>
              <a:t>Керівництво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учасниками</a:t>
            </a:r>
            <a:r>
              <a:rPr lang="ru-RU" sz="3600" b="1" dirty="0">
                <a:solidFill>
                  <a:srgbClr val="FFFF00"/>
                </a:solidFill>
              </a:rPr>
              <a:t> проекту (</a:t>
            </a:r>
            <a:r>
              <a:rPr lang="ru-RU" sz="3600" b="1" dirty="0" err="1">
                <a:solidFill>
                  <a:srgbClr val="FFFF00"/>
                </a:solidFill>
              </a:rPr>
              <a:t>рівні</a:t>
            </a:r>
            <a:r>
              <a:rPr lang="ru-RU" sz="3600" b="1" dirty="0">
                <a:solidFill>
                  <a:srgbClr val="FFFF00"/>
                </a:solidFill>
              </a:rPr>
              <a:t> постановки </a:t>
            </a:r>
            <a:r>
              <a:rPr lang="ru-RU" sz="3600" b="1" dirty="0" err="1">
                <a:solidFill>
                  <a:srgbClr val="FFFF00"/>
                </a:solidFill>
              </a:rPr>
              <a:t>задачі</a:t>
            </a:r>
            <a:r>
              <a:rPr lang="ru-RU" sz="3600" b="1" dirty="0">
                <a:solidFill>
                  <a:srgbClr val="FFFF00"/>
                </a:solidFill>
              </a:rPr>
              <a:t>)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49988"/>
              </p:ext>
            </p:extLst>
          </p:nvPr>
        </p:nvGraphicFramePr>
        <p:xfrm>
          <a:off x="179512" y="1268760"/>
          <a:ext cx="8964488" cy="2674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0267"/>
                <a:gridCol w="1380053"/>
                <a:gridCol w="2592288"/>
                <a:gridCol w="1224136"/>
                <a:gridCol w="1080120"/>
                <a:gridCol w="1187624"/>
              </a:tblGrid>
              <a:tr h="73025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</a:rPr>
                        <a:t>Рівень</a:t>
                      </a:r>
                      <a:r>
                        <a:rPr lang="ru-RU" sz="1800" b="1" dirty="0">
                          <a:effectLst/>
                        </a:rPr>
                        <a:t> </a:t>
                      </a:r>
                      <a:r>
                        <a:rPr lang="ru-RU" sz="1800" b="1" dirty="0" err="1">
                          <a:effectLst/>
                        </a:rPr>
                        <a:t>передачі</a:t>
                      </a:r>
                      <a:endParaRPr lang="ru-RU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</a:rPr>
                        <a:t>інформації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За </a:t>
                      </a:r>
                      <a:r>
                        <a:rPr lang="ru-RU" sz="1800" b="1" dirty="0" err="1">
                          <a:effectLst/>
                        </a:rPr>
                        <a:t>що</a:t>
                      </a:r>
                      <a:r>
                        <a:rPr lang="ru-RU" sz="1800" b="1" dirty="0">
                          <a:effectLst/>
                        </a:rPr>
                        <a:t> </a:t>
                      </a:r>
                      <a:r>
                        <a:rPr lang="ru-RU" sz="1800" b="1" dirty="0" err="1">
                          <a:effectLst/>
                        </a:rPr>
                        <a:t>приймає</a:t>
                      </a:r>
                      <a:r>
                        <a:rPr lang="ru-RU" sz="1800" b="1" dirty="0">
                          <a:effectLst/>
                        </a:rPr>
                        <a:t> </a:t>
                      </a:r>
                      <a:r>
                        <a:rPr lang="ru-RU" sz="1800" b="1" dirty="0" err="1">
                          <a:effectLst/>
                        </a:rPr>
                        <a:t>відповідальність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Передача </a:t>
                      </a:r>
                      <a:r>
                        <a:rPr lang="ru-RU" sz="1800" b="1" dirty="0" err="1">
                          <a:effectLst/>
                        </a:rPr>
                        <a:t>сенсу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</a:rPr>
                        <a:t>Ініціатива</a:t>
                      </a:r>
                      <a:endParaRPr lang="ru-RU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</a:rPr>
                        <a:t>підлеглого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7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Керівник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Підлеглий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</a:rPr>
                        <a:t>Вірне</a:t>
                      </a:r>
                      <a:endParaRPr lang="ru-RU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 smtClean="0">
                          <a:effectLst/>
                        </a:rPr>
                        <a:t>розуміння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</a:rPr>
                        <a:t>Домислення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13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Опис проблеми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вибір проблеми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вибір і постановка мети, вибирання засобів її досягнення і конкретне виконання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100%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0%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висока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3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2940" y="10840"/>
            <a:ext cx="90364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000" b="1" dirty="0" err="1">
                <a:solidFill>
                  <a:srgbClr val="FFFF00"/>
                </a:solidFill>
              </a:rPr>
              <a:t>Особливості</a:t>
            </a:r>
            <a:r>
              <a:rPr lang="ru-RU" sz="3000" b="1" dirty="0">
                <a:solidFill>
                  <a:srgbClr val="FFFF00"/>
                </a:solidFill>
              </a:rPr>
              <a:t> </a:t>
            </a:r>
            <a:r>
              <a:rPr lang="ru-RU" sz="3000" b="1" dirty="0" err="1">
                <a:solidFill>
                  <a:srgbClr val="FFFF00"/>
                </a:solidFill>
              </a:rPr>
              <a:t>управління</a:t>
            </a:r>
            <a:r>
              <a:rPr lang="ru-RU" sz="3000" b="1" dirty="0">
                <a:solidFill>
                  <a:srgbClr val="FFFF00"/>
                </a:solidFill>
              </a:rPr>
              <a:t> персоналом в </a:t>
            </a:r>
            <a:r>
              <a:rPr lang="ru-RU" sz="3000" b="1" dirty="0" err="1">
                <a:solidFill>
                  <a:srgbClr val="FFFF00"/>
                </a:solidFill>
              </a:rPr>
              <a:t>галузі</a:t>
            </a:r>
            <a:r>
              <a:rPr lang="ru-RU" sz="3000" b="1" dirty="0">
                <a:solidFill>
                  <a:srgbClr val="FFFF00"/>
                </a:solidFill>
              </a:rPr>
              <a:t> ІТ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1484784"/>
            <a:ext cx="2236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/>
              <a:t>Вузька</a:t>
            </a:r>
            <a:r>
              <a:rPr lang="ru-RU" b="1" dirty="0"/>
              <a:t> </a:t>
            </a:r>
            <a:r>
              <a:rPr lang="ru-RU" b="1" dirty="0" err="1"/>
              <a:t>спеціалізація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898050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/>
              <a:t>Постійне</a:t>
            </a:r>
            <a:r>
              <a:rPr lang="ru-RU" b="1" dirty="0" smtClean="0"/>
              <a:t> </a:t>
            </a:r>
            <a:r>
              <a:rPr lang="ru-RU" b="1" dirty="0" err="1"/>
              <a:t>навчання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1273" y="2267382"/>
            <a:ext cx="237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/>
              <a:t>Висока</a:t>
            </a:r>
            <a:r>
              <a:rPr lang="ru-RU" b="1" dirty="0"/>
              <a:t> </a:t>
            </a:r>
            <a:r>
              <a:rPr lang="ru-RU" b="1" dirty="0" err="1"/>
              <a:t>зарозумілість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36015" y="2636714"/>
            <a:ext cx="2321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/>
              <a:t>Недисциплінованість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440287" y="3006046"/>
            <a:ext cx="1115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/>
              <a:t>Творчість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096717" y="3560044"/>
            <a:ext cx="290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/>
              <a:t>Мобільність</a:t>
            </a:r>
            <a:r>
              <a:rPr lang="ru-RU" b="1" dirty="0" smtClean="0"/>
              <a:t> </a:t>
            </a:r>
            <a:r>
              <a:rPr lang="ru-RU" b="1" dirty="0" err="1" smtClean="0"/>
              <a:t>співробітників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89942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27584" y="-21869"/>
            <a:ext cx="7793037" cy="1074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3600" b="1" smtClean="0">
                <a:solidFill>
                  <a:srgbClr val="FFFF00"/>
                </a:solidFill>
              </a:rPr>
              <a:t>Керівництво учасниками проекту (рівні постановки задачі)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27849"/>
              </p:ext>
            </p:extLst>
          </p:nvPr>
        </p:nvGraphicFramePr>
        <p:xfrm>
          <a:off x="0" y="1844824"/>
          <a:ext cx="8928993" cy="2824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6911"/>
                <a:gridCol w="1804969"/>
                <a:gridCol w="2121461"/>
                <a:gridCol w="1221556"/>
                <a:gridCol w="1047048"/>
                <a:gridCol w="1047048"/>
              </a:tblGrid>
              <a:tr h="4813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Постановка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Цілі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Вибір проблеми і мети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effectLst/>
                        </a:rPr>
                        <a:t>Вибір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засобів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досягнення</a:t>
                      </a:r>
                      <a:r>
                        <a:rPr lang="ru-RU" sz="1800" dirty="0">
                          <a:effectLst/>
                        </a:rPr>
                        <a:t> мети і </a:t>
                      </a:r>
                      <a:r>
                        <a:rPr lang="ru-RU" sz="1800" dirty="0" err="1">
                          <a:effectLst/>
                        </a:rPr>
                        <a:t>конкретне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виконання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50%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50%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середня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Повідомлення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алгоритму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Вибір проблеми, мети і конкретних засобів її досягнення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Конкретне виконання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0%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100%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ніякий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4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4824" y="116632"/>
            <a:ext cx="8229600" cy="634082"/>
          </a:xfrm>
        </p:spPr>
        <p:txBody>
          <a:bodyPr>
            <a:noAutofit/>
          </a:bodyPr>
          <a:lstStyle/>
          <a:p>
            <a:r>
              <a:rPr lang="ru-RU" sz="3600" b="1" dirty="0" err="1">
                <a:solidFill>
                  <a:srgbClr val="FFFF00"/>
                </a:solidFill>
              </a:rPr>
              <a:t>Делегування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повноважень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752"/>
            <a:ext cx="8784976" cy="5400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/>
              <a:t>1. </a:t>
            </a:r>
            <a:r>
              <a:rPr lang="ru-RU" sz="2000" b="1" dirty="0" err="1"/>
              <a:t>Визначити</a:t>
            </a:r>
            <a:r>
              <a:rPr lang="ru-RU" sz="2000" b="1" dirty="0"/>
              <a:t> </a:t>
            </a:r>
            <a:r>
              <a:rPr lang="ru-RU" sz="2000" b="1" dirty="0" err="1"/>
              <a:t>бажані</a:t>
            </a:r>
            <a:r>
              <a:rPr lang="ru-RU" sz="2000" b="1" dirty="0"/>
              <a:t> </a:t>
            </a:r>
            <a:r>
              <a:rPr lang="ru-RU" sz="2000" b="1" dirty="0" err="1"/>
              <a:t>результати</a:t>
            </a:r>
            <a:endParaRPr lang="ru-RU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sz="2000" dirty="0" err="1"/>
              <a:t>Робіть</a:t>
            </a:r>
            <a:r>
              <a:rPr lang="ru-RU" sz="2000" dirty="0"/>
              <a:t> акцент на тому, </a:t>
            </a:r>
            <a:r>
              <a:rPr lang="ru-RU" sz="2000" dirty="0" err="1"/>
              <a:t>що</a:t>
            </a:r>
            <a:r>
              <a:rPr lang="ru-RU" sz="2000" dirty="0"/>
              <a:t>, а не на тому, як, - на результатах, а не на методах. </a:t>
            </a:r>
            <a:endParaRPr lang="ru-RU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sz="2000" dirty="0" err="1" smtClean="0"/>
              <a:t>Витратьте</a:t>
            </a:r>
            <a:r>
              <a:rPr lang="ru-RU" sz="2000" dirty="0" smtClean="0"/>
              <a:t> </a:t>
            </a:r>
            <a:r>
              <a:rPr lang="ru-RU" sz="2000" dirty="0"/>
              <a:t>на </a:t>
            </a:r>
            <a:r>
              <a:rPr lang="ru-RU" sz="2000" dirty="0" err="1"/>
              <a:t>це</a:t>
            </a:r>
            <a:r>
              <a:rPr lang="ru-RU" sz="2000" dirty="0"/>
              <a:t> час. </a:t>
            </a:r>
            <a:endParaRPr lang="ru-RU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sz="2000" dirty="0" smtClean="0"/>
              <a:t>Будьте </a:t>
            </a:r>
            <a:r>
              <a:rPr lang="ru-RU" sz="2000" dirty="0" err="1"/>
              <a:t>терплячі</a:t>
            </a:r>
            <a:r>
              <a:rPr lang="ru-RU" sz="2000" dirty="0"/>
              <a:t>. </a:t>
            </a:r>
            <a:endParaRPr lang="ru-RU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sz="2000" dirty="0" smtClean="0"/>
              <a:t>Зримо </a:t>
            </a:r>
            <a:r>
              <a:rPr lang="ru-RU" sz="2000" dirty="0" err="1"/>
              <a:t>уявіть</a:t>
            </a:r>
            <a:r>
              <a:rPr lang="ru-RU" sz="2000" dirty="0"/>
              <a:t> результат. </a:t>
            </a:r>
            <a:endParaRPr lang="ru-RU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sz="2000" dirty="0" err="1" smtClean="0"/>
              <a:t>Примусьте</a:t>
            </a:r>
            <a:r>
              <a:rPr lang="ru-RU" sz="2000" dirty="0" smtClean="0"/>
              <a:t> </a:t>
            </a:r>
            <a:r>
              <a:rPr lang="ru-RU" sz="2000" dirty="0"/>
              <a:t>партнера </a:t>
            </a:r>
            <a:r>
              <a:rPr lang="ru-RU" sz="2000" dirty="0" err="1"/>
              <a:t>побачити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, </a:t>
            </a:r>
            <a:r>
              <a:rPr lang="ru-RU" sz="2000" dirty="0" err="1"/>
              <a:t>описати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, </a:t>
            </a:r>
            <a:r>
              <a:rPr lang="ru-RU" sz="2000" dirty="0" err="1"/>
              <a:t>дати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/>
              <a:t>якісні</a:t>
            </a:r>
            <a:r>
              <a:rPr lang="ru-RU" sz="2000" dirty="0"/>
              <a:t> характеристики і </a:t>
            </a:r>
            <a:r>
              <a:rPr lang="ru-RU" sz="2000" dirty="0" err="1"/>
              <a:t>назвати</a:t>
            </a:r>
            <a:r>
              <a:rPr lang="ru-RU" sz="2000" dirty="0"/>
              <a:t> </a:t>
            </a:r>
            <a:r>
              <a:rPr lang="ru-RU" sz="2000" dirty="0" err="1"/>
              <a:t>терміни</a:t>
            </a:r>
            <a:r>
              <a:rPr lang="ru-RU" sz="2000" dirty="0"/>
              <a:t> </a:t>
            </a:r>
            <a:r>
              <a:rPr lang="ru-RU" sz="2000" dirty="0" err="1"/>
              <a:t>виконання</a:t>
            </a:r>
            <a:r>
              <a:rPr lang="ru-RU" sz="2000" dirty="0" smtClean="0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/>
              <a:t>2. </a:t>
            </a:r>
            <a:r>
              <a:rPr lang="ru-RU" sz="2000" b="1" dirty="0" err="1"/>
              <a:t>Домовитися</a:t>
            </a:r>
            <a:r>
              <a:rPr lang="ru-RU" sz="2000" b="1" dirty="0"/>
              <a:t> про правила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ru-RU" sz="2000" dirty="0" err="1"/>
              <a:t>Визначте</a:t>
            </a:r>
            <a:r>
              <a:rPr lang="ru-RU" sz="2000" dirty="0"/>
              <a:t> правила, </a:t>
            </a:r>
            <a:r>
              <a:rPr lang="ru-RU" sz="2000" dirty="0" err="1"/>
              <a:t>якими</a:t>
            </a:r>
            <a:r>
              <a:rPr lang="ru-RU" sz="2000" dirty="0"/>
              <a:t> повинен </a:t>
            </a:r>
            <a:r>
              <a:rPr lang="ru-RU" sz="2000" dirty="0" err="1"/>
              <a:t>керуватися</a:t>
            </a:r>
            <a:r>
              <a:rPr lang="ru-RU" sz="2000" dirty="0"/>
              <a:t> Ваш партнер. </a:t>
            </a:r>
            <a:endParaRPr lang="ru-RU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ru-RU" sz="2000" dirty="0" smtClean="0"/>
              <a:t>Правил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</a:t>
            </a:r>
            <a:r>
              <a:rPr lang="ru-RU" sz="2000" dirty="0"/>
              <a:t>бути </a:t>
            </a:r>
            <a:r>
              <a:rPr lang="ru-RU" sz="2000" dirty="0" err="1"/>
              <a:t>якомога</a:t>
            </a:r>
            <a:r>
              <a:rPr lang="ru-RU" sz="2000" dirty="0"/>
              <a:t> </a:t>
            </a:r>
            <a:r>
              <a:rPr lang="ru-RU" sz="2000" dirty="0" err="1"/>
              <a:t>менше</a:t>
            </a:r>
            <a:r>
              <a:rPr lang="ru-RU" sz="2000" dirty="0"/>
              <a:t> - </a:t>
            </a:r>
            <a:r>
              <a:rPr lang="ru-RU" sz="2000" dirty="0" err="1"/>
              <a:t>щоб</a:t>
            </a:r>
            <a:r>
              <a:rPr lang="ru-RU" sz="2000" dirty="0"/>
              <a:t> </a:t>
            </a:r>
            <a:r>
              <a:rPr lang="ru-RU" sz="2000" dirty="0" err="1"/>
              <a:t>уникнути</a:t>
            </a:r>
            <a:r>
              <a:rPr lang="ru-RU" sz="2000" dirty="0"/>
              <a:t> </a:t>
            </a:r>
            <a:r>
              <a:rPr lang="ru-RU" sz="2000" dirty="0" err="1"/>
              <a:t>делегування</a:t>
            </a:r>
            <a:r>
              <a:rPr lang="ru-RU" sz="2000" dirty="0"/>
              <a:t> </a:t>
            </a:r>
            <a:r>
              <a:rPr lang="ru-RU" sz="2000" dirty="0" err="1"/>
              <a:t>виконання</a:t>
            </a:r>
            <a:r>
              <a:rPr lang="ru-RU" sz="2000" dirty="0"/>
              <a:t>, - але </a:t>
            </a:r>
            <a:r>
              <a:rPr lang="ru-RU" sz="2000" dirty="0" err="1"/>
              <a:t>їх</a:t>
            </a:r>
            <a:r>
              <a:rPr lang="ru-RU" sz="2000" dirty="0"/>
              <a:t> повинно бути </a:t>
            </a:r>
            <a:r>
              <a:rPr lang="ru-RU" sz="2000" dirty="0" err="1"/>
              <a:t>досить</a:t>
            </a:r>
            <a:r>
              <a:rPr lang="ru-RU" sz="2000" dirty="0"/>
              <a:t> для </a:t>
            </a:r>
            <a:r>
              <a:rPr lang="ru-RU" sz="2000" dirty="0" err="1"/>
              <a:t>опису</a:t>
            </a:r>
            <a:r>
              <a:rPr lang="ru-RU" sz="2000" dirty="0"/>
              <a:t> </a:t>
            </a:r>
            <a:r>
              <a:rPr lang="ru-RU" sz="2000" dirty="0" err="1"/>
              <a:t>всіх</a:t>
            </a:r>
            <a:r>
              <a:rPr lang="ru-RU" sz="2000" dirty="0"/>
              <a:t> </a:t>
            </a:r>
            <a:r>
              <a:rPr lang="ru-RU" sz="2000" dirty="0" err="1"/>
              <a:t>серйозних</a:t>
            </a:r>
            <a:r>
              <a:rPr lang="ru-RU" sz="2000" dirty="0"/>
              <a:t> </a:t>
            </a:r>
            <a:r>
              <a:rPr lang="ru-RU" sz="2000" dirty="0" err="1"/>
              <a:t>обмежень</a:t>
            </a:r>
            <a:r>
              <a:rPr lang="ru-RU" sz="2000" dirty="0"/>
              <a:t>. </a:t>
            </a:r>
            <a:endParaRPr lang="ru-RU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ru-RU" sz="2000" dirty="0" err="1" smtClean="0"/>
              <a:t>Вкажіть</a:t>
            </a:r>
            <a:r>
              <a:rPr lang="ru-RU" sz="2000" dirty="0" smtClean="0"/>
              <a:t> </a:t>
            </a:r>
            <a:r>
              <a:rPr lang="ru-RU" sz="2000" dirty="0"/>
              <a:t>на </a:t>
            </a:r>
            <a:r>
              <a:rPr lang="ru-RU" sz="2000" dirty="0" err="1"/>
              <a:t>можливі</a:t>
            </a:r>
            <a:r>
              <a:rPr lang="ru-RU" sz="2000" dirty="0"/>
              <a:t> </a:t>
            </a:r>
            <a:r>
              <a:rPr lang="ru-RU" sz="2000" dirty="0" err="1"/>
              <a:t>труднощі</a:t>
            </a:r>
            <a:r>
              <a:rPr lang="ru-RU" sz="2000" dirty="0"/>
              <a:t> і </a:t>
            </a:r>
            <a:r>
              <a:rPr lang="ru-RU" sz="2000" dirty="0" err="1"/>
              <a:t>проблеми</a:t>
            </a:r>
            <a:r>
              <a:rPr lang="ru-RU" sz="2000" dirty="0"/>
              <a:t>, </a:t>
            </a:r>
            <a:r>
              <a:rPr lang="ru-RU" sz="2000" dirty="0" err="1"/>
              <a:t>скажіть</a:t>
            </a:r>
            <a:r>
              <a:rPr lang="ru-RU" sz="2000" dirty="0"/>
              <a:t> партнеру, </a:t>
            </a:r>
            <a:r>
              <a:rPr lang="ru-RU" sz="2000" dirty="0" err="1"/>
              <a:t>чого</a:t>
            </a:r>
            <a:r>
              <a:rPr lang="ru-RU" sz="2000" dirty="0"/>
              <a:t> не треба </a:t>
            </a:r>
            <a:r>
              <a:rPr lang="ru-RU" sz="2000" dirty="0" err="1"/>
              <a:t>робити</a:t>
            </a:r>
            <a:r>
              <a:rPr lang="ru-RU" sz="2000" dirty="0"/>
              <a:t>, але при </a:t>
            </a:r>
            <a:r>
              <a:rPr lang="ru-RU" sz="2000" dirty="0" err="1"/>
              <a:t>цьому</a:t>
            </a:r>
            <a:r>
              <a:rPr lang="ru-RU" sz="2000" dirty="0"/>
              <a:t> не </a:t>
            </a:r>
            <a:r>
              <a:rPr lang="ru-RU" sz="2000" dirty="0" err="1"/>
              <a:t>кажіть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треба </a:t>
            </a:r>
            <a:r>
              <a:rPr lang="ru-RU" sz="2000" dirty="0" err="1"/>
              <a:t>робити</a:t>
            </a:r>
            <a:r>
              <a:rPr lang="ru-RU" sz="2000" dirty="0"/>
              <a:t>. </a:t>
            </a:r>
            <a:endParaRPr lang="ru-RU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ru-RU" sz="2000" dirty="0" err="1" smtClean="0"/>
              <a:t>Відповідальність</a:t>
            </a:r>
            <a:r>
              <a:rPr lang="ru-RU" sz="2000" dirty="0" smtClean="0"/>
              <a:t> </a:t>
            </a:r>
            <a:r>
              <a:rPr lang="ru-RU" sz="2000" dirty="0"/>
              <a:t>за </a:t>
            </a:r>
            <a:r>
              <a:rPr lang="ru-RU" sz="2000" dirty="0" err="1"/>
              <a:t>результати</a:t>
            </a:r>
            <a:r>
              <a:rPr lang="ru-RU" sz="2000" dirty="0"/>
              <a:t> </a:t>
            </a:r>
            <a:r>
              <a:rPr lang="ru-RU" sz="2000" dirty="0" err="1"/>
              <a:t>зберігайте</a:t>
            </a:r>
            <a:r>
              <a:rPr lang="ru-RU" sz="2000" dirty="0"/>
              <a:t> за ним, </a:t>
            </a:r>
            <a:r>
              <a:rPr lang="ru-RU" sz="2000" dirty="0" err="1"/>
              <a:t>щоб</a:t>
            </a:r>
            <a:r>
              <a:rPr lang="ru-RU" sz="2000" dirty="0"/>
              <a:t> </a:t>
            </a:r>
            <a:r>
              <a:rPr lang="ru-RU" sz="2000" dirty="0" err="1"/>
              <a:t>він</a:t>
            </a:r>
            <a:r>
              <a:rPr lang="ru-RU" sz="2000" dirty="0"/>
              <a:t> </a:t>
            </a:r>
            <a:r>
              <a:rPr lang="ru-RU" sz="2000" dirty="0" err="1"/>
              <a:t>робив</a:t>
            </a:r>
            <a:r>
              <a:rPr lang="ru-RU" sz="2000" dirty="0"/>
              <a:t> все </a:t>
            </a:r>
            <a:r>
              <a:rPr lang="ru-RU" sz="2000" dirty="0" err="1"/>
              <a:t>необхідне</a:t>
            </a:r>
            <a:r>
              <a:rPr lang="ru-RU" sz="2000" dirty="0"/>
              <a:t> в межах правил.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67227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4824" y="1052736"/>
            <a:ext cx="8589640" cy="388843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/>
              <a:t>3. </a:t>
            </a:r>
            <a:r>
              <a:rPr lang="ru-RU" sz="2000" b="1" dirty="0" err="1"/>
              <a:t>Визначити</a:t>
            </a:r>
            <a:r>
              <a:rPr lang="ru-RU" sz="2000" b="1" dirty="0"/>
              <a:t> </a:t>
            </a:r>
            <a:r>
              <a:rPr lang="ru-RU" sz="2000" b="1" dirty="0" err="1"/>
              <a:t>ресурси</a:t>
            </a:r>
            <a:endParaRPr lang="ru-RU" sz="20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err="1"/>
              <a:t>Визначте</a:t>
            </a:r>
            <a:r>
              <a:rPr lang="ru-RU" sz="2000" dirty="0"/>
              <a:t> </a:t>
            </a:r>
            <a:r>
              <a:rPr lang="ru-RU" sz="2000" dirty="0" err="1"/>
              <a:t>людські</a:t>
            </a:r>
            <a:r>
              <a:rPr lang="ru-RU" sz="2000" dirty="0"/>
              <a:t>, </a:t>
            </a:r>
            <a:r>
              <a:rPr lang="ru-RU" sz="2000" dirty="0" err="1"/>
              <a:t>фінансові</a:t>
            </a:r>
            <a:r>
              <a:rPr lang="ru-RU" sz="2000" dirty="0"/>
              <a:t>, </a:t>
            </a:r>
            <a:r>
              <a:rPr lang="ru-RU" sz="2000" dirty="0" err="1"/>
              <a:t>технічні</a:t>
            </a:r>
            <a:r>
              <a:rPr lang="ru-RU" sz="2000" dirty="0"/>
              <a:t> та </a:t>
            </a:r>
            <a:r>
              <a:rPr lang="ru-RU" sz="2000" dirty="0" err="1"/>
              <a:t>організаційні</a:t>
            </a:r>
            <a:r>
              <a:rPr lang="ru-RU" sz="2000" dirty="0"/>
              <a:t> </a:t>
            </a:r>
            <a:r>
              <a:rPr lang="ru-RU" sz="2000" dirty="0" err="1"/>
              <a:t>ресурси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Ваш партнер </a:t>
            </a:r>
            <a:r>
              <a:rPr lang="ru-RU" sz="2000" dirty="0" err="1"/>
              <a:t>може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для </a:t>
            </a:r>
            <a:r>
              <a:rPr lang="ru-RU" sz="2000" dirty="0" err="1"/>
              <a:t>досягнення</a:t>
            </a:r>
            <a:r>
              <a:rPr lang="ru-RU" sz="2000" dirty="0"/>
              <a:t> </a:t>
            </a:r>
            <a:r>
              <a:rPr lang="ru-RU" sz="2000" dirty="0" err="1"/>
              <a:t>бажаних</a:t>
            </a:r>
            <a:r>
              <a:rPr lang="ru-RU" sz="2000" dirty="0"/>
              <a:t> </a:t>
            </a:r>
            <a:r>
              <a:rPr lang="ru-RU" sz="2000" dirty="0" err="1"/>
              <a:t>результатів</a:t>
            </a:r>
            <a:r>
              <a:rPr lang="ru-RU" sz="2000" dirty="0" smtClean="0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/>
              <a:t>4. </a:t>
            </a:r>
            <a:r>
              <a:rPr lang="ru-RU" sz="2000" b="1" dirty="0" err="1"/>
              <a:t>Встановити</a:t>
            </a:r>
            <a:r>
              <a:rPr lang="ru-RU" sz="2000" b="1" dirty="0"/>
              <a:t> </a:t>
            </a:r>
            <a:r>
              <a:rPr lang="ru-RU" sz="2000" b="1" dirty="0" err="1"/>
              <a:t>звітність</a:t>
            </a:r>
            <a:endParaRPr lang="ru-RU" sz="20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err="1"/>
              <a:t>Встановіть</a:t>
            </a:r>
            <a:r>
              <a:rPr lang="ru-RU" sz="2000" dirty="0"/>
              <a:t> </a:t>
            </a:r>
            <a:r>
              <a:rPr lang="ru-RU" sz="2000" dirty="0" err="1"/>
              <a:t>стандарти</a:t>
            </a:r>
            <a:r>
              <a:rPr lang="ru-RU" sz="2000" dirty="0"/>
              <a:t>, </a:t>
            </a:r>
            <a:r>
              <a:rPr lang="ru-RU" sz="2000" dirty="0" err="1"/>
              <a:t>критерії</a:t>
            </a:r>
            <a:r>
              <a:rPr lang="ru-RU" sz="2000" dirty="0"/>
              <a:t> </a:t>
            </a:r>
            <a:r>
              <a:rPr lang="ru-RU" sz="2000" dirty="0" err="1"/>
              <a:t>виконання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будуть</a:t>
            </a:r>
            <a:r>
              <a:rPr lang="ru-RU" sz="2000" dirty="0"/>
              <a:t> </a:t>
            </a:r>
            <a:r>
              <a:rPr lang="ru-RU" sz="2000" dirty="0" err="1"/>
              <a:t>використані</a:t>
            </a:r>
            <a:r>
              <a:rPr lang="ru-RU" sz="2000" dirty="0"/>
              <a:t> при </a:t>
            </a:r>
            <a:r>
              <a:rPr lang="ru-RU" sz="2000" dirty="0" err="1"/>
              <a:t>оцінці</a:t>
            </a:r>
            <a:r>
              <a:rPr lang="ru-RU" sz="2000" dirty="0"/>
              <a:t> </a:t>
            </a:r>
            <a:r>
              <a:rPr lang="ru-RU" sz="2000" dirty="0" err="1"/>
              <a:t>результатів</a:t>
            </a:r>
            <a:r>
              <a:rPr lang="ru-RU" sz="2000" dirty="0"/>
              <a:t>, і </a:t>
            </a:r>
            <a:r>
              <a:rPr lang="ru-RU" sz="2000" dirty="0" err="1"/>
              <a:t>обговоріть</a:t>
            </a:r>
            <a:r>
              <a:rPr lang="ru-RU" sz="2000" dirty="0"/>
              <a:t> </a:t>
            </a:r>
            <a:r>
              <a:rPr lang="ru-RU" sz="2000" dirty="0" err="1"/>
              <a:t>конкретні</a:t>
            </a:r>
            <a:r>
              <a:rPr lang="ru-RU" sz="2000" dirty="0"/>
              <a:t> </a:t>
            </a:r>
            <a:r>
              <a:rPr lang="ru-RU" sz="2000" dirty="0" err="1"/>
              <a:t>терміни</a:t>
            </a:r>
            <a:r>
              <a:rPr lang="ru-RU" sz="2000" dirty="0"/>
              <a:t> для </a:t>
            </a:r>
            <a:r>
              <a:rPr lang="ru-RU" sz="2000" dirty="0" err="1"/>
              <a:t>звітів</a:t>
            </a:r>
            <a:r>
              <a:rPr lang="ru-RU" sz="2000" dirty="0"/>
              <a:t> і </a:t>
            </a:r>
            <a:r>
              <a:rPr lang="ru-RU" sz="2000" dirty="0" err="1"/>
              <a:t>оцінок</a:t>
            </a:r>
            <a:r>
              <a:rPr lang="ru-RU" sz="2000" dirty="0" smtClean="0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/>
              <a:t>5. </a:t>
            </a:r>
            <a:r>
              <a:rPr lang="ru-RU" sz="2000" b="1" dirty="0" err="1"/>
              <a:t>Визначити</a:t>
            </a:r>
            <a:r>
              <a:rPr lang="ru-RU" sz="2000" b="1" dirty="0"/>
              <a:t> </a:t>
            </a:r>
            <a:r>
              <a:rPr lang="ru-RU" sz="2000" b="1" dirty="0" err="1"/>
              <a:t>наслідки</a:t>
            </a:r>
            <a:endParaRPr lang="ru-RU" sz="20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err="1"/>
              <a:t>Визначте</a:t>
            </a:r>
            <a:r>
              <a:rPr lang="ru-RU" sz="2000" dirty="0"/>
              <a:t> </a:t>
            </a:r>
            <a:r>
              <a:rPr lang="ru-RU" sz="2000" dirty="0" err="1"/>
              <a:t>наслідки</a:t>
            </a:r>
            <a:r>
              <a:rPr lang="ru-RU" sz="2000" dirty="0"/>
              <a:t>, як </a:t>
            </a:r>
            <a:r>
              <a:rPr lang="ru-RU" sz="2000" dirty="0" err="1"/>
              <a:t>позитивні</a:t>
            </a:r>
            <a:r>
              <a:rPr lang="ru-RU" sz="2000" dirty="0"/>
              <a:t>, так і </a:t>
            </a:r>
            <a:r>
              <a:rPr lang="ru-RU" sz="2000" dirty="0" err="1"/>
              <a:t>негативні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настануть</a:t>
            </a:r>
            <a:r>
              <a:rPr lang="ru-RU" sz="2000" dirty="0"/>
              <a:t> за </a:t>
            </a:r>
            <a:r>
              <a:rPr lang="ru-RU" sz="2000" dirty="0" err="1"/>
              <a:t>підсумками</a:t>
            </a:r>
            <a:r>
              <a:rPr lang="ru-RU" sz="2000" dirty="0"/>
              <a:t> </a:t>
            </a:r>
            <a:r>
              <a:rPr lang="ru-RU" sz="2000" dirty="0" err="1"/>
              <a:t>оцінки</a:t>
            </a:r>
            <a:r>
              <a:rPr lang="ru-RU" sz="2000" dirty="0"/>
              <a:t> (</a:t>
            </a:r>
            <a:r>
              <a:rPr lang="ru-RU" sz="2000" dirty="0" err="1"/>
              <a:t>фінансову</a:t>
            </a:r>
            <a:r>
              <a:rPr lang="ru-RU" sz="2000" dirty="0"/>
              <a:t> </a:t>
            </a:r>
            <a:r>
              <a:rPr lang="ru-RU" sz="2000" dirty="0" err="1"/>
              <a:t>винагороду</a:t>
            </a:r>
            <a:r>
              <a:rPr lang="ru-RU" sz="2000" dirty="0"/>
              <a:t>; моральна </a:t>
            </a:r>
            <a:r>
              <a:rPr lang="ru-RU" sz="2000" dirty="0" err="1"/>
              <a:t>винагорода</a:t>
            </a:r>
            <a:r>
              <a:rPr lang="ru-RU" sz="2000" dirty="0"/>
              <a:t>; </a:t>
            </a:r>
            <a:r>
              <a:rPr lang="ru-RU" sz="2000" dirty="0" err="1" smtClean="0"/>
              <a:t>перехід</a:t>
            </a:r>
            <a:r>
              <a:rPr lang="ru-RU" sz="2000" dirty="0" smtClean="0"/>
              <a:t> на </a:t>
            </a:r>
            <a:r>
              <a:rPr lang="ru-RU" sz="2000" dirty="0" err="1"/>
              <a:t>іншу</a:t>
            </a:r>
            <a:r>
              <a:rPr lang="ru-RU" sz="2000" dirty="0"/>
              <a:t> роботу; </a:t>
            </a:r>
            <a:r>
              <a:rPr lang="ru-RU" sz="2000" dirty="0" err="1"/>
              <a:t>природні</a:t>
            </a:r>
            <a:r>
              <a:rPr lang="ru-RU" sz="2000" dirty="0"/>
              <a:t> </a:t>
            </a:r>
            <a:r>
              <a:rPr lang="ru-RU" sz="2000" dirty="0" err="1"/>
              <a:t>наслідки</a:t>
            </a:r>
            <a:r>
              <a:rPr lang="ru-RU" sz="2000" dirty="0"/>
              <a:t>, </a:t>
            </a:r>
            <a:r>
              <a:rPr lang="ru-RU" sz="2000" dirty="0" err="1"/>
              <a:t>пов'язані</a:t>
            </a:r>
            <a:r>
              <a:rPr lang="ru-RU" sz="2000" dirty="0"/>
              <a:t> з </a:t>
            </a:r>
            <a:r>
              <a:rPr lang="ru-RU" sz="2000" dirty="0" err="1"/>
              <a:t>місією</a:t>
            </a:r>
            <a:r>
              <a:rPr lang="ru-RU" sz="2000" dirty="0"/>
              <a:t> </a:t>
            </a:r>
            <a:r>
              <a:rPr lang="ru-RU" sz="2000" dirty="0" err="1"/>
              <a:t>організації</a:t>
            </a:r>
            <a:r>
              <a:rPr lang="ru-RU" sz="2000" dirty="0"/>
              <a:t> і т. </a:t>
            </a:r>
            <a:r>
              <a:rPr lang="ru-RU" sz="2000" dirty="0" smtClean="0"/>
              <a:t>д.)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4824" y="11663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mtClean="0">
                <a:solidFill>
                  <a:srgbClr val="FFFF00"/>
                </a:solidFill>
              </a:rPr>
              <a:t>Делегування повноважень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3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664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FFFF00"/>
                </a:solidFill>
              </a:rPr>
              <a:t>Стилі</a:t>
            </a:r>
            <a:r>
              <a:rPr lang="ru-RU" sz="3600" b="1" dirty="0" smtClean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керівництва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268760"/>
            <a:ext cx="8229600" cy="3412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000" b="1" dirty="0" err="1"/>
              <a:t>Інструктування</a:t>
            </a:r>
            <a:r>
              <a:rPr lang="ru-RU" sz="2000" dirty="0"/>
              <a:t>: </a:t>
            </a:r>
            <a:r>
              <a:rPr lang="ru-RU" sz="2000" dirty="0" err="1"/>
              <a:t>самостійне</a:t>
            </a:r>
            <a:r>
              <a:rPr lang="ru-RU" sz="2000" dirty="0"/>
              <a:t> </a:t>
            </a:r>
            <a:r>
              <a:rPr lang="ru-RU" sz="2000" dirty="0" err="1"/>
              <a:t>прийняття</a:t>
            </a:r>
            <a:r>
              <a:rPr lang="ru-RU" sz="2000" dirty="0"/>
              <a:t> </a:t>
            </a:r>
            <a:r>
              <a:rPr lang="ru-RU" sz="2000" dirty="0" err="1"/>
              <a:t>рішень</a:t>
            </a:r>
            <a:r>
              <a:rPr lang="ru-RU" sz="2000" dirty="0"/>
              <a:t> </a:t>
            </a:r>
            <a:r>
              <a:rPr lang="ru-RU" sz="2000" dirty="0" err="1"/>
              <a:t>керівником</a:t>
            </a:r>
            <a:r>
              <a:rPr lang="ru-RU" sz="2000" dirty="0"/>
              <a:t> (</a:t>
            </a:r>
            <a:r>
              <a:rPr lang="ru-RU" sz="2000" dirty="0" err="1">
                <a:solidFill>
                  <a:srgbClr val="0000CC"/>
                </a:solidFill>
              </a:rPr>
              <a:t>диктаторський</a:t>
            </a:r>
            <a:r>
              <a:rPr lang="ru-RU" sz="2000" dirty="0">
                <a:solidFill>
                  <a:srgbClr val="0000CC"/>
                </a:solidFill>
              </a:rPr>
              <a:t>, «</a:t>
            </a:r>
            <a:r>
              <a:rPr lang="ru-RU" sz="2000" dirty="0" err="1">
                <a:solidFill>
                  <a:srgbClr val="0000CC"/>
                </a:solidFill>
              </a:rPr>
              <a:t>жорсткий</a:t>
            </a:r>
            <a:r>
              <a:rPr lang="ru-RU" sz="2000" dirty="0">
                <a:solidFill>
                  <a:srgbClr val="0000CC"/>
                </a:solidFill>
              </a:rPr>
              <a:t>» авторитаризм</a:t>
            </a:r>
            <a:r>
              <a:rPr lang="ru-RU" sz="2000" dirty="0"/>
              <a:t>)</a:t>
            </a:r>
          </a:p>
          <a:p>
            <a:pPr>
              <a:lnSpc>
                <a:spcPct val="90000"/>
              </a:lnSpc>
            </a:pPr>
            <a:r>
              <a:rPr lang="ru-RU" sz="2000" b="1" dirty="0" err="1"/>
              <a:t>Підтримка</a:t>
            </a:r>
            <a:r>
              <a:rPr lang="ru-RU" sz="2000" dirty="0"/>
              <a:t>: </a:t>
            </a:r>
            <a:r>
              <a:rPr lang="ru-RU" sz="2000" dirty="0" err="1"/>
              <a:t>Прийняття</a:t>
            </a:r>
            <a:r>
              <a:rPr lang="ru-RU" sz="2000" dirty="0"/>
              <a:t> </a:t>
            </a:r>
            <a:r>
              <a:rPr lang="ru-RU" sz="2000" dirty="0" err="1"/>
              <a:t>рішень</a:t>
            </a:r>
            <a:r>
              <a:rPr lang="ru-RU" sz="2000" dirty="0"/>
              <a:t> </a:t>
            </a:r>
            <a:r>
              <a:rPr lang="ru-RU" sz="2000" dirty="0" err="1"/>
              <a:t>керівником</a:t>
            </a:r>
            <a:r>
              <a:rPr lang="ru-RU" sz="2000" dirty="0"/>
              <a:t> з </a:t>
            </a:r>
            <a:r>
              <a:rPr lang="ru-RU" sz="2000" dirty="0" err="1"/>
              <a:t>наступний</a:t>
            </a:r>
            <a:r>
              <a:rPr lang="ru-RU" sz="2000" dirty="0"/>
              <a:t> </a:t>
            </a:r>
            <a:r>
              <a:rPr lang="ru-RU" sz="2000" dirty="0" err="1"/>
              <a:t>діалогом</a:t>
            </a:r>
            <a:r>
              <a:rPr lang="ru-RU" sz="2000" dirty="0"/>
              <a:t> і </a:t>
            </a:r>
            <a:r>
              <a:rPr lang="ru-RU" sz="2000" dirty="0" err="1"/>
              <a:t>обговоренням</a:t>
            </a:r>
            <a:r>
              <a:rPr lang="ru-RU" sz="2000" dirty="0"/>
              <a:t> (</a:t>
            </a:r>
            <a:r>
              <a:rPr lang="ru-RU" sz="2000" dirty="0" err="1">
                <a:solidFill>
                  <a:srgbClr val="0000CC"/>
                </a:solidFill>
              </a:rPr>
              <a:t>прихильний</a:t>
            </a:r>
            <a:r>
              <a:rPr lang="ru-RU" sz="2000" dirty="0">
                <a:solidFill>
                  <a:srgbClr val="0000CC"/>
                </a:solidFill>
              </a:rPr>
              <a:t> «</a:t>
            </a:r>
            <a:r>
              <a:rPr lang="ru-RU" sz="2000" dirty="0" err="1">
                <a:solidFill>
                  <a:srgbClr val="0000CC"/>
                </a:solidFill>
              </a:rPr>
              <a:t>м'який</a:t>
            </a:r>
            <a:r>
              <a:rPr lang="ru-RU" sz="2000" dirty="0">
                <a:solidFill>
                  <a:srgbClr val="0000CC"/>
                </a:solidFill>
              </a:rPr>
              <a:t>» авторитаризм</a:t>
            </a:r>
            <a:r>
              <a:rPr lang="ru-RU" sz="2000" dirty="0"/>
              <a:t>)</a:t>
            </a:r>
          </a:p>
          <a:p>
            <a:pPr>
              <a:lnSpc>
                <a:spcPct val="90000"/>
              </a:lnSpc>
            </a:pPr>
            <a:r>
              <a:rPr lang="ru-RU" sz="2000" b="1" dirty="0" err="1"/>
              <a:t>Залучення</a:t>
            </a:r>
            <a:r>
              <a:rPr lang="ru-RU" sz="2000" dirty="0"/>
              <a:t>: </a:t>
            </a:r>
            <a:r>
              <a:rPr lang="ru-RU" sz="2000" dirty="0" err="1"/>
              <a:t>Спільне</a:t>
            </a:r>
            <a:r>
              <a:rPr lang="ru-RU" sz="2000" dirty="0"/>
              <a:t> </a:t>
            </a:r>
            <a:r>
              <a:rPr lang="ru-RU" sz="2000" dirty="0" err="1"/>
              <a:t>обговорення</a:t>
            </a:r>
            <a:r>
              <a:rPr lang="ru-RU" sz="2000" dirty="0"/>
              <a:t> і </a:t>
            </a:r>
            <a:r>
              <a:rPr lang="ru-RU" sz="2000" dirty="0" err="1"/>
              <a:t>прийняття</a:t>
            </a:r>
            <a:r>
              <a:rPr lang="ru-RU" sz="2000" dirty="0"/>
              <a:t> </a:t>
            </a:r>
            <a:r>
              <a:rPr lang="ru-RU" sz="2000" dirty="0" err="1"/>
              <a:t>рішень</a:t>
            </a:r>
            <a:r>
              <a:rPr lang="ru-RU" sz="2000" dirty="0"/>
              <a:t> (</a:t>
            </a:r>
            <a:r>
              <a:rPr lang="ru-RU" sz="2000" dirty="0">
                <a:solidFill>
                  <a:srgbClr val="0000CC"/>
                </a:solidFill>
              </a:rPr>
              <a:t>консультативно-</a:t>
            </a:r>
            <a:r>
              <a:rPr lang="ru-RU" sz="2000" dirty="0" err="1">
                <a:solidFill>
                  <a:srgbClr val="0000CC"/>
                </a:solidFill>
              </a:rPr>
              <a:t>демократичний</a:t>
            </a:r>
            <a:r>
              <a:rPr lang="ru-RU" sz="2000" dirty="0">
                <a:solidFill>
                  <a:srgbClr val="0000CC"/>
                </a:solidFill>
              </a:rPr>
              <a:t> стиль</a:t>
            </a:r>
            <a:r>
              <a:rPr lang="ru-RU" sz="2000" dirty="0"/>
              <a:t>)</a:t>
            </a:r>
          </a:p>
          <a:p>
            <a:pPr>
              <a:lnSpc>
                <a:spcPct val="90000"/>
              </a:lnSpc>
            </a:pPr>
            <a:r>
              <a:rPr lang="ru-RU" sz="2000" b="1" dirty="0" err="1"/>
              <a:t>Делегування</a:t>
            </a:r>
            <a:r>
              <a:rPr lang="ru-RU" sz="2000" dirty="0"/>
              <a:t>: </a:t>
            </a:r>
            <a:r>
              <a:rPr lang="ru-RU" sz="2000" dirty="0" err="1"/>
              <a:t>делегування</a:t>
            </a:r>
            <a:r>
              <a:rPr lang="ru-RU" sz="2000" dirty="0"/>
              <a:t> </a:t>
            </a:r>
            <a:r>
              <a:rPr lang="ru-RU" sz="2000" dirty="0" err="1"/>
              <a:t>повноважень</a:t>
            </a:r>
            <a:r>
              <a:rPr lang="ru-RU" sz="2000" dirty="0"/>
              <a:t> (</a:t>
            </a:r>
            <a:r>
              <a:rPr lang="ru-RU" sz="2000" dirty="0">
                <a:solidFill>
                  <a:srgbClr val="0000CC"/>
                </a:solidFill>
              </a:rPr>
              <a:t>Залучено-</a:t>
            </a:r>
            <a:r>
              <a:rPr lang="ru-RU" sz="2000" dirty="0" err="1">
                <a:solidFill>
                  <a:srgbClr val="0000CC"/>
                </a:solidFill>
              </a:rPr>
              <a:t>демократичний</a:t>
            </a:r>
            <a:r>
              <a:rPr lang="ru-RU" sz="2000" dirty="0">
                <a:solidFill>
                  <a:srgbClr val="0000CC"/>
                </a:solidFill>
              </a:rPr>
              <a:t> стил</a:t>
            </a:r>
            <a:r>
              <a:rPr lang="ru-RU" sz="2000" dirty="0"/>
              <a:t>ь)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2753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3908" y="27856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FFFF00"/>
                </a:solidFill>
              </a:rPr>
              <a:t>Управління</a:t>
            </a:r>
            <a:r>
              <a:rPr lang="ru-RU" sz="3600" b="1" dirty="0" smtClean="0">
                <a:solidFill>
                  <a:srgbClr val="FFFF00"/>
                </a:solidFill>
              </a:rPr>
              <a:t> </a:t>
            </a:r>
            <a:r>
              <a:rPr lang="ru-RU" sz="3600" b="1" dirty="0" err="1" smtClean="0">
                <a:solidFill>
                  <a:srgbClr val="FFFF00"/>
                </a:solidFill>
              </a:rPr>
              <a:t>конфліктами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556792"/>
            <a:ext cx="8229600" cy="25922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err="1"/>
              <a:t>Конфлікт</a:t>
            </a:r>
            <a:r>
              <a:rPr lang="ru-RU" sz="2000" dirty="0"/>
              <a:t> 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зіткнення</a:t>
            </a:r>
            <a:r>
              <a:rPr lang="ru-RU" sz="2000" dirty="0"/>
              <a:t> </a:t>
            </a:r>
            <a:r>
              <a:rPr lang="ru-RU" sz="2000" dirty="0" err="1"/>
              <a:t>протилежних</a:t>
            </a:r>
            <a:r>
              <a:rPr lang="ru-RU" sz="2000" dirty="0"/>
              <a:t> </a:t>
            </a:r>
            <a:r>
              <a:rPr lang="ru-RU" sz="2000" dirty="0" err="1"/>
              <a:t>інтересів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несумісних</a:t>
            </a:r>
            <a:r>
              <a:rPr lang="ru-RU" sz="2000" dirty="0"/>
              <a:t> </a:t>
            </a:r>
            <a:r>
              <a:rPr lang="ru-RU" sz="2000" dirty="0" err="1"/>
              <a:t>особистостей</a:t>
            </a:r>
            <a:r>
              <a:rPr lang="ru-RU" sz="2000" dirty="0"/>
              <a:t>, яке </a:t>
            </a:r>
            <a:r>
              <a:rPr lang="ru-RU" sz="2000" dirty="0" err="1"/>
              <a:t>може</a:t>
            </a:r>
            <a:r>
              <a:rPr lang="ru-RU" sz="2000" dirty="0"/>
              <a:t> </a:t>
            </a:r>
            <a:r>
              <a:rPr lang="ru-RU" sz="2000" dirty="0" err="1"/>
              <a:t>наражати</a:t>
            </a:r>
            <a:r>
              <a:rPr lang="ru-RU" sz="2000" dirty="0"/>
              <a:t> на </a:t>
            </a:r>
            <a:r>
              <a:rPr lang="ru-RU" sz="2000" dirty="0" err="1"/>
              <a:t>небезпеку</a:t>
            </a:r>
            <a:r>
              <a:rPr lang="ru-RU" sz="2000" dirty="0"/>
              <a:t> </a:t>
            </a:r>
            <a:r>
              <a:rPr lang="ru-RU" sz="2000" dirty="0" err="1"/>
              <a:t>досягнення</a:t>
            </a:r>
            <a:r>
              <a:rPr lang="ru-RU" sz="2000" dirty="0"/>
              <a:t> </a:t>
            </a:r>
            <a:r>
              <a:rPr lang="ru-RU" sz="2000" dirty="0" err="1"/>
              <a:t>цілей</a:t>
            </a:r>
            <a:r>
              <a:rPr lang="ru-RU" sz="2000" dirty="0"/>
              <a:t> проекту.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/>
              <a:t>Криза в </a:t>
            </a:r>
            <a:r>
              <a:rPr lang="ru-RU" sz="2000" b="1" dirty="0" err="1"/>
              <a:t>проекті</a:t>
            </a:r>
            <a:r>
              <a:rPr lang="ru-RU" sz="2000" b="1" dirty="0"/>
              <a:t> </a:t>
            </a:r>
            <a:r>
              <a:rPr lang="ru-RU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період</a:t>
            </a:r>
            <a:r>
              <a:rPr lang="ru-RU" sz="2000" dirty="0"/>
              <a:t> </a:t>
            </a:r>
            <a:r>
              <a:rPr lang="ru-RU" sz="2000" dirty="0" err="1"/>
              <a:t>гострих</a:t>
            </a:r>
            <a:r>
              <a:rPr lang="ru-RU" sz="2000" dirty="0"/>
              <a:t> проблем.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err="1"/>
              <a:t>Управління</a:t>
            </a:r>
            <a:r>
              <a:rPr lang="ru-RU" sz="2000" b="1" dirty="0"/>
              <a:t> </a:t>
            </a:r>
            <a:r>
              <a:rPr lang="ru-RU" sz="2000" b="1" dirty="0" err="1"/>
              <a:t>конфліктами</a:t>
            </a:r>
            <a:r>
              <a:rPr lang="ru-RU" sz="2000" b="1" dirty="0"/>
              <a:t> в </a:t>
            </a:r>
            <a:r>
              <a:rPr lang="ru-RU" sz="2000" b="1" dirty="0" err="1"/>
              <a:t>проекті</a:t>
            </a:r>
            <a:r>
              <a:rPr lang="ru-RU" sz="2000" b="1" dirty="0"/>
              <a:t> </a:t>
            </a:r>
            <a:r>
              <a:rPr lang="ru-RU" sz="2000" dirty="0"/>
              <a:t>- </a:t>
            </a:r>
            <a:r>
              <a:rPr lang="ru-RU" sz="2000" dirty="0" err="1"/>
              <a:t>процес</a:t>
            </a:r>
            <a:r>
              <a:rPr lang="ru-RU" sz="2000" dirty="0"/>
              <a:t>, в </a:t>
            </a:r>
            <a:r>
              <a:rPr lang="ru-RU" sz="2000" dirty="0" err="1"/>
              <a:t>якому</a:t>
            </a:r>
            <a:r>
              <a:rPr lang="ru-RU" sz="2000" dirty="0"/>
              <a:t>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dirty="0" err="1"/>
              <a:t>використання</a:t>
            </a:r>
            <a:r>
              <a:rPr lang="ru-RU" sz="2000" dirty="0"/>
              <a:t> </a:t>
            </a:r>
            <a:r>
              <a:rPr lang="ru-RU" sz="2000" dirty="0" err="1"/>
              <a:t>управлінських</a:t>
            </a:r>
            <a:r>
              <a:rPr lang="ru-RU" sz="2000" dirty="0"/>
              <a:t> </a:t>
            </a:r>
            <a:r>
              <a:rPr lang="ru-RU" sz="2000" dirty="0" err="1"/>
              <a:t>технологій</a:t>
            </a:r>
            <a:r>
              <a:rPr lang="ru-RU" sz="2000" dirty="0"/>
              <a:t> </a:t>
            </a:r>
            <a:r>
              <a:rPr lang="ru-RU" sz="2000" dirty="0" err="1"/>
              <a:t>вирішуються</a:t>
            </a:r>
            <a:r>
              <a:rPr lang="ru-RU" sz="2000" dirty="0"/>
              <a:t> </a:t>
            </a:r>
            <a:r>
              <a:rPr lang="ru-RU" sz="2000" dirty="0" err="1"/>
              <a:t>різні</a:t>
            </a:r>
            <a:r>
              <a:rPr lang="ru-RU" sz="2000" dirty="0"/>
              <a:t> </a:t>
            </a:r>
            <a:r>
              <a:rPr lang="ru-RU" sz="2000" dirty="0" err="1"/>
              <a:t>неузгодженості</a:t>
            </a:r>
            <a:r>
              <a:rPr lang="ru-RU" sz="2000" dirty="0"/>
              <a:t> як </a:t>
            </a:r>
            <a:r>
              <a:rPr lang="ru-RU" sz="2000" dirty="0" err="1"/>
              <a:t>технічного</a:t>
            </a:r>
            <a:r>
              <a:rPr lang="ru-RU" sz="2000" dirty="0"/>
              <a:t>, так і </a:t>
            </a:r>
            <a:r>
              <a:rPr lang="ru-RU" sz="2000" dirty="0" err="1"/>
              <a:t>особистісного</a:t>
            </a:r>
            <a:r>
              <a:rPr lang="ru-RU" sz="2000" dirty="0"/>
              <a:t> характеру,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виникають</a:t>
            </a:r>
            <a:r>
              <a:rPr lang="ru-RU" sz="2000" dirty="0"/>
              <a:t> в рамках </a:t>
            </a:r>
            <a:r>
              <a:rPr lang="ru-RU" sz="2000" dirty="0" err="1"/>
              <a:t>роботи</a:t>
            </a:r>
            <a:r>
              <a:rPr lang="ru-RU" sz="2000" dirty="0"/>
              <a:t> над проектом.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5056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32571" y="10840"/>
            <a:ext cx="7793037" cy="838423"/>
          </a:xfrm>
        </p:spPr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FFFF00"/>
                </a:solidFill>
              </a:rPr>
              <a:t>Значення</a:t>
            </a:r>
            <a:r>
              <a:rPr lang="ru-RU" sz="3600" b="1" dirty="0" smtClean="0">
                <a:solidFill>
                  <a:srgbClr val="FFFF00"/>
                </a:solidFill>
              </a:rPr>
              <a:t> </a:t>
            </a:r>
            <a:r>
              <a:rPr lang="ru-RU" sz="3600" b="1" dirty="0" err="1" smtClean="0">
                <a:solidFill>
                  <a:srgbClr val="FFFF00"/>
                </a:solidFill>
              </a:rPr>
              <a:t>конфліктів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  <p:graphicFrame>
        <p:nvGraphicFramePr>
          <p:cNvPr id="259094" name="Group 2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56269849"/>
              </p:ext>
            </p:extLst>
          </p:nvPr>
        </p:nvGraphicFramePr>
        <p:xfrm>
          <a:off x="251520" y="1484784"/>
          <a:ext cx="8574088" cy="4114800"/>
        </p:xfrm>
        <a:graphic>
          <a:graphicData uri="http://schemas.openxmlformats.org/drawingml/2006/table">
            <a:tbl>
              <a:tblPr/>
              <a:tblGrid>
                <a:gridCol w="4287838"/>
                <a:gridCol w="4286250"/>
              </a:tblGrid>
              <a:tr h="690563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Зміна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поглядів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на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конфлікти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191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звичний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погляд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сучасний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погляд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509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Конфлікти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деструктивні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Конфліктів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треба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уникати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Конфлікти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-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протиріччя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особистостей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Конфлікт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дозволяється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фізичним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поділом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сторін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або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втручанням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вищого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керівництва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Конфлікти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-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наслідок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організаційних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взаємодій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Конфлікти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можуть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і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повинні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бути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конструктивні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Конфлікти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вирішуються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з'ясуванням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причин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із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залученням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всіх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сторін-учасниць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4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78" name="Group 4"/>
          <p:cNvGrpSpPr>
            <a:grpSpLocks noChangeAspect="1"/>
          </p:cNvGrpSpPr>
          <p:nvPr/>
        </p:nvGrpSpPr>
        <p:grpSpPr bwMode="auto">
          <a:xfrm>
            <a:off x="307680" y="1121922"/>
            <a:ext cx="8394176" cy="5120798"/>
            <a:chOff x="1404" y="7620"/>
            <a:chExt cx="9652" cy="6780"/>
          </a:xfrm>
        </p:grpSpPr>
        <p:sp>
          <p:nvSpPr>
            <p:cNvPr id="178180" name="AutoShape 5"/>
            <p:cNvSpPr>
              <a:spLocks noChangeAspect="1" noChangeArrowheads="1"/>
            </p:cNvSpPr>
            <p:nvPr/>
          </p:nvSpPr>
          <p:spPr bwMode="auto">
            <a:xfrm>
              <a:off x="1418" y="7620"/>
              <a:ext cx="9638" cy="6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78181" name="Line 6"/>
            <p:cNvSpPr>
              <a:spLocks noChangeShapeType="1"/>
            </p:cNvSpPr>
            <p:nvPr/>
          </p:nvSpPr>
          <p:spPr bwMode="auto">
            <a:xfrm flipV="1">
              <a:off x="1895" y="8417"/>
              <a:ext cx="0" cy="50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1400"/>
            </a:p>
          </p:txBody>
        </p:sp>
        <p:sp>
          <p:nvSpPr>
            <p:cNvPr id="178182" name="Line 7"/>
            <p:cNvSpPr>
              <a:spLocks noChangeShapeType="1"/>
            </p:cNvSpPr>
            <p:nvPr/>
          </p:nvSpPr>
          <p:spPr bwMode="auto">
            <a:xfrm>
              <a:off x="1895" y="13433"/>
              <a:ext cx="88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1400"/>
            </a:p>
          </p:txBody>
        </p:sp>
        <p:sp>
          <p:nvSpPr>
            <p:cNvPr id="178183" name="Rectangle 8"/>
            <p:cNvSpPr>
              <a:spLocks noChangeArrowheads="1"/>
            </p:cNvSpPr>
            <p:nvPr/>
          </p:nvSpPr>
          <p:spPr bwMode="auto">
            <a:xfrm>
              <a:off x="1499" y="7620"/>
              <a:ext cx="9102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08" tIns="32004" rIns="64008" bIns="32004"/>
            <a:lstStyle/>
            <a:p>
              <a:pPr algn="ctr">
                <a:spcAft>
                  <a:spcPts val="1000"/>
                </a:spcAft>
              </a:pPr>
              <a:endParaRPr lang="ru-RU" sz="1400"/>
            </a:p>
          </p:txBody>
        </p:sp>
        <p:sp>
          <p:nvSpPr>
            <p:cNvPr id="178184" name="Text Box 9"/>
            <p:cNvSpPr txBox="1">
              <a:spLocks noChangeArrowheads="1"/>
            </p:cNvSpPr>
            <p:nvPr/>
          </p:nvSpPr>
          <p:spPr bwMode="auto">
            <a:xfrm>
              <a:off x="9702" y="13433"/>
              <a:ext cx="1115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08" tIns="32004" rIns="64008" bIns="3200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Aft>
                  <a:spcPts val="1000"/>
                </a:spcAft>
              </a:pPr>
              <a:r>
                <a:rPr lang="ru-RU" sz="1400" b="1" dirty="0" smtClean="0">
                  <a:solidFill>
                    <a:srgbClr val="000000"/>
                  </a:solidFill>
                  <a:latin typeface="Arial" pitchFamily="34" charset="0"/>
                </a:rPr>
                <a:t>час</a:t>
              </a:r>
              <a:endParaRPr lang="ru-RU" sz="1400" dirty="0"/>
            </a:p>
          </p:txBody>
        </p:sp>
        <p:sp>
          <p:nvSpPr>
            <p:cNvPr id="178185" name="Text Box 10"/>
            <p:cNvSpPr txBox="1">
              <a:spLocks noChangeArrowheads="1"/>
            </p:cNvSpPr>
            <p:nvPr/>
          </p:nvSpPr>
          <p:spPr bwMode="auto">
            <a:xfrm rot="16200000">
              <a:off x="-116" y="9937"/>
              <a:ext cx="3362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08" tIns="32004" rIns="64008" bIns="3200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Aft>
                  <a:spcPts val="1000"/>
                </a:spcAft>
              </a:pPr>
              <a:r>
                <a:rPr lang="ru-RU" sz="1400" b="1" dirty="0" err="1">
                  <a:solidFill>
                    <a:srgbClr val="000000"/>
                  </a:solidFill>
                  <a:latin typeface="Arial" pitchFamily="34" charset="0"/>
                </a:rPr>
                <a:t>рівень</a:t>
              </a:r>
              <a:r>
                <a:rPr lang="ru-RU" sz="1400" b="1" dirty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ru-RU" sz="1400" b="1" dirty="0" err="1">
                  <a:solidFill>
                    <a:srgbClr val="000000"/>
                  </a:solidFill>
                  <a:latin typeface="Arial" pitchFamily="34" charset="0"/>
                </a:rPr>
                <a:t>конфлікту</a:t>
              </a:r>
              <a:endParaRPr lang="ru-RU" sz="1400" dirty="0"/>
            </a:p>
          </p:txBody>
        </p:sp>
        <p:sp>
          <p:nvSpPr>
            <p:cNvPr id="178186" name="Line 11"/>
            <p:cNvSpPr>
              <a:spLocks noChangeShapeType="1"/>
            </p:cNvSpPr>
            <p:nvPr/>
          </p:nvSpPr>
          <p:spPr bwMode="auto">
            <a:xfrm>
              <a:off x="1895" y="9849"/>
              <a:ext cx="87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78187" name="Text Box 12"/>
            <p:cNvSpPr txBox="1">
              <a:spLocks noChangeArrowheads="1"/>
            </p:cNvSpPr>
            <p:nvPr/>
          </p:nvSpPr>
          <p:spPr bwMode="auto">
            <a:xfrm>
              <a:off x="9304" y="9535"/>
              <a:ext cx="1354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08" tIns="32004" rIns="64008" bIns="3200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критичний</a:t>
              </a:r>
              <a:r>
                <a:rPr lang="ru-RU" sz="1400" dirty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рівень</a:t>
              </a:r>
              <a:endParaRPr lang="ru-RU" sz="1400" dirty="0"/>
            </a:p>
          </p:txBody>
        </p:sp>
        <p:sp>
          <p:nvSpPr>
            <p:cNvPr id="178188" name="Line 13"/>
            <p:cNvSpPr>
              <a:spLocks noChangeShapeType="1"/>
            </p:cNvSpPr>
            <p:nvPr/>
          </p:nvSpPr>
          <p:spPr bwMode="auto">
            <a:xfrm flipV="1">
              <a:off x="1890" y="11125"/>
              <a:ext cx="3830" cy="20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78189" name="Line 14"/>
            <p:cNvSpPr>
              <a:spLocks noChangeShapeType="1"/>
            </p:cNvSpPr>
            <p:nvPr/>
          </p:nvSpPr>
          <p:spPr bwMode="auto">
            <a:xfrm flipV="1">
              <a:off x="5720" y="8495"/>
              <a:ext cx="4857" cy="26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78190" name="Line 15"/>
            <p:cNvSpPr>
              <a:spLocks noChangeShapeType="1"/>
            </p:cNvSpPr>
            <p:nvPr/>
          </p:nvSpPr>
          <p:spPr bwMode="auto">
            <a:xfrm>
              <a:off x="5720" y="11125"/>
              <a:ext cx="4300" cy="151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78191" name="Text Box 16"/>
            <p:cNvSpPr txBox="1">
              <a:spLocks noChangeArrowheads="1"/>
            </p:cNvSpPr>
            <p:nvPr/>
          </p:nvSpPr>
          <p:spPr bwMode="auto">
            <a:xfrm>
              <a:off x="7951" y="8417"/>
              <a:ext cx="1353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08" tIns="32004" rIns="64008" bIns="3200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b="1" dirty="0" err="1">
                  <a:solidFill>
                    <a:srgbClr val="000000"/>
                  </a:solidFill>
                  <a:latin typeface="Arial" pitchFamily="34" charset="0"/>
                </a:rPr>
                <a:t>вибух</a:t>
              </a:r>
              <a:r>
                <a:rPr lang="ru-RU" sz="1400" b="1" dirty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ru-RU" sz="1400" b="1" dirty="0" err="1">
                  <a:solidFill>
                    <a:srgbClr val="000000"/>
                  </a:solidFill>
                  <a:latin typeface="Arial" pitchFamily="34" charset="0"/>
                </a:rPr>
                <a:t>конфлікту</a:t>
              </a:r>
              <a:endParaRPr lang="ru-RU" sz="1400" dirty="0"/>
            </a:p>
          </p:txBody>
        </p:sp>
        <p:sp>
          <p:nvSpPr>
            <p:cNvPr id="178192" name="AutoShape 17"/>
            <p:cNvSpPr>
              <a:spLocks noChangeArrowheads="1"/>
            </p:cNvSpPr>
            <p:nvPr/>
          </p:nvSpPr>
          <p:spPr bwMode="auto">
            <a:xfrm>
              <a:off x="7630" y="8178"/>
              <a:ext cx="1993" cy="1115"/>
            </a:xfrm>
            <a:prstGeom prst="irregularSeal1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 sz="1400"/>
            </a:p>
          </p:txBody>
        </p:sp>
        <p:sp>
          <p:nvSpPr>
            <p:cNvPr id="178193" name="Text Box 18"/>
            <p:cNvSpPr txBox="1">
              <a:spLocks noChangeArrowheads="1"/>
            </p:cNvSpPr>
            <p:nvPr/>
          </p:nvSpPr>
          <p:spPr bwMode="auto">
            <a:xfrm>
              <a:off x="8427" y="11111"/>
              <a:ext cx="1912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08" tIns="32004" rIns="64008" bIns="3200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b="1" dirty="0" err="1">
                  <a:solidFill>
                    <a:srgbClr val="000000"/>
                  </a:solidFill>
                  <a:latin typeface="Arial" pitchFamily="34" charset="0"/>
                </a:rPr>
                <a:t>врегулювання</a:t>
              </a:r>
              <a:r>
                <a:rPr lang="ru-RU" sz="1400" b="1" dirty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ru-RU" sz="1400" b="1" dirty="0" err="1">
                  <a:solidFill>
                    <a:srgbClr val="000000"/>
                  </a:solidFill>
                  <a:latin typeface="Arial" pitchFamily="34" charset="0"/>
                </a:rPr>
                <a:t>конфлікту</a:t>
              </a:r>
              <a:endParaRPr lang="ru-RU" sz="1400" dirty="0"/>
            </a:p>
          </p:txBody>
        </p:sp>
        <p:sp>
          <p:nvSpPr>
            <p:cNvPr id="178194" name="Text Box 19"/>
            <p:cNvSpPr txBox="1">
              <a:spLocks noChangeArrowheads="1"/>
            </p:cNvSpPr>
            <p:nvPr/>
          </p:nvSpPr>
          <p:spPr bwMode="auto">
            <a:xfrm rot="16200000">
              <a:off x="1239" y="13177"/>
              <a:ext cx="2042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08" tIns="32004" rIns="64008" bIns="3200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немає</a:t>
              </a:r>
              <a:r>
                <a:rPr lang="ru-RU" sz="1400" dirty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конфлікту</a:t>
              </a:r>
              <a:endParaRPr lang="ru-RU" sz="1400" dirty="0"/>
            </a:p>
          </p:txBody>
        </p:sp>
        <p:sp>
          <p:nvSpPr>
            <p:cNvPr id="178195" name="Text Box 20"/>
            <p:cNvSpPr txBox="1">
              <a:spLocks noChangeArrowheads="1"/>
            </p:cNvSpPr>
            <p:nvPr/>
          </p:nvSpPr>
          <p:spPr bwMode="auto">
            <a:xfrm rot="16200000">
              <a:off x="2519" y="12931"/>
              <a:ext cx="2503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08" tIns="32004" rIns="64008" bIns="3200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дрібні</a:t>
              </a:r>
              <a:r>
                <a:rPr lang="ru-RU" sz="1400" dirty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розбіжності</a:t>
              </a:r>
              <a:endParaRPr lang="ru-RU" sz="1400" dirty="0"/>
            </a:p>
          </p:txBody>
        </p:sp>
        <p:sp>
          <p:nvSpPr>
            <p:cNvPr id="178196" name="Text Box 21"/>
            <p:cNvSpPr txBox="1">
              <a:spLocks noChangeArrowheads="1"/>
            </p:cNvSpPr>
            <p:nvPr/>
          </p:nvSpPr>
          <p:spPr bwMode="auto">
            <a:xfrm rot="16200000">
              <a:off x="4213" y="12668"/>
              <a:ext cx="27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2004" rIns="0" bIns="3200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сильні</a:t>
              </a:r>
              <a:r>
                <a:rPr lang="ru-RU" sz="1400" dirty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словесні</a:t>
              </a:r>
              <a:r>
                <a:rPr lang="ru-RU" sz="1400" dirty="0">
                  <a:solidFill>
                    <a:srgbClr val="000000"/>
                  </a:solidFill>
                  <a:latin typeface="Arial" pitchFamily="34" charset="0"/>
                </a:rPr>
                <a:t> атаки, </a:t>
              </a: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очевидний</a:t>
              </a:r>
              <a:r>
                <a:rPr lang="ru-RU" sz="1400" dirty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виклик</a:t>
              </a:r>
              <a:endParaRPr lang="ru-RU" sz="1400" dirty="0"/>
            </a:p>
          </p:txBody>
        </p:sp>
        <p:sp>
          <p:nvSpPr>
            <p:cNvPr id="178197" name="Text Box 22"/>
            <p:cNvSpPr txBox="1">
              <a:spLocks noChangeArrowheads="1"/>
            </p:cNvSpPr>
            <p:nvPr/>
          </p:nvSpPr>
          <p:spPr bwMode="auto">
            <a:xfrm rot="16200000">
              <a:off x="5503" y="12817"/>
              <a:ext cx="276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2004" rIns="0" bIns="3200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ru-RU" sz="1400" dirty="0">
                  <a:solidFill>
                    <a:srgbClr val="000000"/>
                  </a:solidFill>
                  <a:latin typeface="Arial" pitchFamily="34" charset="0"/>
                </a:rPr>
                <a:t>погрози і </a:t>
              </a: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ультиматуми</a:t>
              </a:r>
              <a:endParaRPr lang="ru-RU" sz="1400" dirty="0"/>
            </a:p>
          </p:txBody>
        </p:sp>
        <p:sp>
          <p:nvSpPr>
            <p:cNvPr id="178198" name="Text Box 23"/>
            <p:cNvSpPr txBox="1">
              <a:spLocks noChangeArrowheads="1"/>
            </p:cNvSpPr>
            <p:nvPr/>
          </p:nvSpPr>
          <p:spPr bwMode="auto">
            <a:xfrm rot="16200000">
              <a:off x="6663" y="12780"/>
              <a:ext cx="2733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08" tIns="32004" rIns="64008" bIns="3200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фізичні</a:t>
              </a:r>
              <a:r>
                <a:rPr lang="ru-RU" sz="1400" dirty="0">
                  <a:solidFill>
                    <a:srgbClr val="000000"/>
                  </a:solidFill>
                  <a:latin typeface="Arial" pitchFamily="34" charset="0"/>
                </a:rPr>
                <a:t> напади</a:t>
              </a:r>
              <a:endParaRPr lang="ru-RU" sz="1400" dirty="0"/>
            </a:p>
          </p:txBody>
        </p:sp>
        <p:sp>
          <p:nvSpPr>
            <p:cNvPr id="178199" name="Text Box 24"/>
            <p:cNvSpPr txBox="1">
              <a:spLocks noChangeArrowheads="1"/>
            </p:cNvSpPr>
            <p:nvPr/>
          </p:nvSpPr>
          <p:spPr bwMode="auto">
            <a:xfrm rot="16200000">
              <a:off x="8162" y="12908"/>
              <a:ext cx="240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08" tIns="32004" rIns="0" bIns="3200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Спроби</a:t>
              </a:r>
              <a:r>
                <a:rPr lang="ru-RU" sz="1400" dirty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зруйнувати</a:t>
              </a:r>
              <a:r>
                <a:rPr lang="ru-RU" sz="1400" dirty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ru-RU" sz="1400" dirty="0" err="1">
                  <a:solidFill>
                    <a:srgbClr val="000000"/>
                  </a:solidFill>
                  <a:latin typeface="Arial" pitchFamily="34" charset="0"/>
                </a:rPr>
                <a:t>іншу</a:t>
              </a:r>
              <a:r>
                <a:rPr lang="ru-RU" sz="1400" dirty="0">
                  <a:solidFill>
                    <a:srgbClr val="000000"/>
                  </a:solidFill>
                  <a:latin typeface="Arial" pitchFamily="34" charset="0"/>
                </a:rPr>
                <a:t> сторону</a:t>
              </a:r>
              <a:endParaRPr lang="ru-RU" sz="1400" dirty="0"/>
            </a:p>
          </p:txBody>
        </p:sp>
        <p:sp>
          <p:nvSpPr>
            <p:cNvPr id="178200" name="AutoShape 25"/>
            <p:cNvSpPr>
              <a:spLocks noChangeArrowheads="1"/>
            </p:cNvSpPr>
            <p:nvPr/>
          </p:nvSpPr>
          <p:spPr bwMode="auto">
            <a:xfrm>
              <a:off x="7711" y="10804"/>
              <a:ext cx="3345" cy="877"/>
            </a:xfrm>
            <a:prstGeom prst="ellipseRibbon">
              <a:avLst>
                <a:gd name="adj1" fmla="val 25000"/>
                <a:gd name="adj2" fmla="val 50000"/>
                <a:gd name="adj3" fmla="val 125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 sz="1400"/>
            </a:p>
          </p:txBody>
        </p:sp>
      </p:grpSp>
      <p:sp>
        <p:nvSpPr>
          <p:cNvPr id="178179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294569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3600" b="1" dirty="0" err="1">
                <a:solidFill>
                  <a:srgbClr val="FFFF00"/>
                </a:solidFill>
              </a:rPr>
              <a:t>Розвиток</a:t>
            </a:r>
            <a:r>
              <a:rPr lang="ru-RU" sz="3600" b="1" dirty="0">
                <a:solidFill>
                  <a:srgbClr val="FFFF00"/>
                </a:solidFill>
              </a:rPr>
              <a:t> і </a:t>
            </a:r>
            <a:r>
              <a:rPr lang="ru-RU" sz="3600" b="1" dirty="0" err="1">
                <a:solidFill>
                  <a:srgbClr val="FFFF00"/>
                </a:solidFill>
              </a:rPr>
              <a:t>врегулювання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конфлікту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-25880"/>
            <a:ext cx="9144000" cy="1143000"/>
          </a:xfrm>
        </p:spPr>
        <p:txBody>
          <a:bodyPr>
            <a:noAutofit/>
          </a:bodyPr>
          <a:lstStyle/>
          <a:p>
            <a:r>
              <a:rPr lang="ru-RU" sz="3600" b="1" dirty="0" err="1" smtClean="0">
                <a:solidFill>
                  <a:srgbClr val="FFFF00"/>
                </a:solidFill>
              </a:rPr>
              <a:t>Організаційні</a:t>
            </a:r>
            <a:r>
              <a:rPr lang="ru-RU" sz="3600" b="1" dirty="0" smtClean="0">
                <a:solidFill>
                  <a:srgbClr val="FFFF00"/>
                </a:solidFill>
              </a:rPr>
              <a:t> </a:t>
            </a:r>
            <a:r>
              <a:rPr lang="ru-RU" sz="3600" b="1" dirty="0" err="1" smtClean="0">
                <a:solidFill>
                  <a:srgbClr val="FFFF00"/>
                </a:solidFill>
              </a:rPr>
              <a:t>структури</a:t>
            </a:r>
            <a:r>
              <a:rPr lang="ru-RU" sz="3600" b="1" dirty="0" smtClean="0">
                <a:solidFill>
                  <a:srgbClr val="FFFF00"/>
                </a:solidFill>
              </a:rPr>
              <a:t> проекту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83568" y="1340768"/>
            <a:ext cx="7964487" cy="4611687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ru-RU" sz="2000" b="1" dirty="0" err="1"/>
              <a:t>Організаційна</a:t>
            </a:r>
            <a:r>
              <a:rPr lang="ru-RU" sz="2000" b="1" dirty="0"/>
              <a:t> структура проекту </a:t>
            </a:r>
            <a:r>
              <a:rPr lang="ru-RU" sz="2000" dirty="0"/>
              <a:t>- </a:t>
            </a:r>
            <a:r>
              <a:rPr lang="ru-RU" sz="2000" dirty="0" smtClean="0"/>
              <a:t> </a:t>
            </a:r>
            <a:r>
              <a:rPr lang="ru-RU" sz="2000" dirty="0" err="1" smtClean="0"/>
              <a:t>включає</a:t>
            </a:r>
            <a:r>
              <a:rPr lang="ru-RU" sz="2000" dirty="0" smtClean="0"/>
              <a:t> </a:t>
            </a:r>
            <a:r>
              <a:rPr lang="ru-RU" sz="2000" dirty="0" err="1"/>
              <a:t>всіх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/>
              <a:t>учасників</a:t>
            </a:r>
            <a:r>
              <a:rPr lang="ru-RU" sz="2000" dirty="0"/>
              <a:t> і </a:t>
            </a:r>
            <a:r>
              <a:rPr lang="ru-RU" sz="2000" dirty="0" err="1"/>
              <a:t>створювана</a:t>
            </a:r>
            <a:r>
              <a:rPr lang="ru-RU" sz="2000" dirty="0"/>
              <a:t> для </a:t>
            </a:r>
            <a:r>
              <a:rPr lang="ru-RU" sz="2000" dirty="0" err="1"/>
              <a:t>успішного</a:t>
            </a:r>
            <a:r>
              <a:rPr lang="ru-RU" sz="2000" dirty="0"/>
              <a:t> </a:t>
            </a:r>
            <a:r>
              <a:rPr lang="ru-RU" sz="2000" dirty="0" err="1"/>
              <a:t>досягнення</a:t>
            </a:r>
            <a:r>
              <a:rPr lang="ru-RU" sz="2000" dirty="0"/>
              <a:t> </a:t>
            </a:r>
            <a:r>
              <a:rPr lang="ru-RU" sz="2000" dirty="0" err="1"/>
              <a:t>цілей</a:t>
            </a:r>
            <a:r>
              <a:rPr lang="ru-RU" sz="2000" dirty="0"/>
              <a:t> проекту.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ru-RU" sz="2000" b="1" dirty="0" err="1"/>
              <a:t>Декомпозиція</a:t>
            </a:r>
            <a:r>
              <a:rPr lang="ru-RU" sz="2000" b="1" dirty="0"/>
              <a:t> </a:t>
            </a:r>
            <a:r>
              <a:rPr lang="ru-RU" sz="2000" b="1" dirty="0" err="1"/>
              <a:t>організаційної</a:t>
            </a:r>
            <a:r>
              <a:rPr lang="ru-RU" sz="2000" b="1" dirty="0"/>
              <a:t> </a:t>
            </a:r>
            <a:r>
              <a:rPr lang="ru-RU" sz="2000" b="1" dirty="0" err="1"/>
              <a:t>структури</a:t>
            </a:r>
            <a:r>
              <a:rPr lang="ru-RU" sz="2000" b="1" dirty="0"/>
              <a:t> </a:t>
            </a:r>
            <a:r>
              <a:rPr lang="ru-RU" sz="2000" dirty="0"/>
              <a:t>(</a:t>
            </a:r>
            <a:r>
              <a:rPr lang="en-US" sz="2000" dirty="0"/>
              <a:t>Organizational Breakdown Structure - OBS) - </a:t>
            </a:r>
            <a:r>
              <a:rPr lang="ru-RU" sz="2000" dirty="0"/>
              <a:t>структурна </a:t>
            </a:r>
            <a:r>
              <a:rPr lang="ru-RU" sz="2000" dirty="0" err="1"/>
              <a:t>декомпозиція</a:t>
            </a:r>
            <a:r>
              <a:rPr lang="ru-RU" sz="2000" dirty="0"/>
              <a:t> </a:t>
            </a:r>
            <a:r>
              <a:rPr lang="ru-RU" sz="2000" dirty="0" err="1"/>
              <a:t>організації</a:t>
            </a:r>
            <a:r>
              <a:rPr lang="ru-RU" sz="2000" dirty="0"/>
              <a:t> проекту, </a:t>
            </a:r>
            <a:r>
              <a:rPr lang="ru-RU" sz="2000" dirty="0" err="1"/>
              <a:t>призначена</a:t>
            </a:r>
            <a:r>
              <a:rPr lang="ru-RU" sz="2000" dirty="0"/>
              <a:t> для </a:t>
            </a:r>
            <a:r>
              <a:rPr lang="ru-RU" sz="2000" dirty="0" err="1"/>
              <a:t>співвіднесення</a:t>
            </a:r>
            <a:r>
              <a:rPr lang="ru-RU" sz="2000" dirty="0"/>
              <a:t> </a:t>
            </a:r>
            <a:r>
              <a:rPr lang="ru-RU" sz="2000" dirty="0" err="1" smtClean="0"/>
              <a:t>робіт</a:t>
            </a:r>
            <a:r>
              <a:rPr lang="ru-RU" sz="2000" dirty="0" smtClean="0"/>
              <a:t> </a:t>
            </a:r>
            <a:r>
              <a:rPr lang="ru-RU" sz="2000" dirty="0"/>
              <a:t>з </a:t>
            </a:r>
            <a:r>
              <a:rPr lang="ru-RU" sz="2000" dirty="0" err="1"/>
              <a:t>організаційними</a:t>
            </a:r>
            <a:r>
              <a:rPr lang="ru-RU" sz="2000" dirty="0"/>
              <a:t> </a:t>
            </a:r>
            <a:r>
              <a:rPr lang="ru-RU" sz="2000" dirty="0" err="1" smtClean="0"/>
              <a:t>одиницями</a:t>
            </a:r>
            <a:r>
              <a:rPr lang="ru-RU" sz="2000" dirty="0" smtClean="0"/>
              <a:t> (</a:t>
            </a:r>
            <a:r>
              <a:rPr lang="ru-RU" sz="2000" dirty="0" err="1" smtClean="0"/>
              <a:t>виконавцями</a:t>
            </a:r>
            <a:r>
              <a:rPr lang="ru-RU" sz="2000" dirty="0" smtClean="0"/>
              <a:t> проекту).</a:t>
            </a:r>
            <a:endParaRPr lang="ru-RU" sz="2000" dirty="0"/>
          </a:p>
          <a:p>
            <a:pPr>
              <a:buFont typeface="Wingdings" pitchFamily="2" charset="2"/>
              <a:buChar char="q"/>
              <a:defRPr/>
            </a:pPr>
            <a:r>
              <a:rPr lang="ru-RU" sz="2000" b="1" dirty="0" err="1"/>
              <a:t>Типи</a:t>
            </a:r>
            <a:r>
              <a:rPr lang="ru-RU" sz="2000" b="1" dirty="0"/>
              <a:t> </a:t>
            </a:r>
            <a:r>
              <a:rPr lang="ru-RU" sz="2000" b="1" dirty="0" err="1"/>
              <a:t>організаційних</a:t>
            </a:r>
            <a:r>
              <a:rPr lang="ru-RU" sz="2000" b="1" dirty="0"/>
              <a:t> структур проекту: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ru-RU" sz="2000" dirty="0" err="1"/>
              <a:t>функціональна</a:t>
            </a:r>
            <a:r>
              <a:rPr lang="ru-RU" sz="2000" dirty="0"/>
              <a:t>;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ru-RU" sz="2000" dirty="0" err="1"/>
              <a:t>проектна</a:t>
            </a:r>
            <a:r>
              <a:rPr lang="ru-RU" sz="2000" dirty="0"/>
              <a:t>;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ru-RU" sz="2000" dirty="0" err="1"/>
              <a:t>матрична</a:t>
            </a:r>
            <a:r>
              <a:rPr lang="ru-RU" sz="2000" dirty="0"/>
              <a:t>;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ru-RU" sz="2000" dirty="0" err="1"/>
              <a:t>змішана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657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-99392"/>
            <a:ext cx="8856984" cy="1143000"/>
          </a:xfrm>
        </p:spPr>
        <p:txBody>
          <a:bodyPr>
            <a:noAutofit/>
          </a:bodyPr>
          <a:lstStyle/>
          <a:p>
            <a:r>
              <a:rPr lang="ru-RU" sz="3600" b="1" dirty="0" err="1">
                <a:solidFill>
                  <a:srgbClr val="FFFF00"/>
                </a:solidFill>
              </a:rPr>
              <a:t>Моделі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поведінки</a:t>
            </a:r>
            <a:r>
              <a:rPr lang="ru-RU" sz="3600" b="1" dirty="0">
                <a:solidFill>
                  <a:srgbClr val="FFFF00"/>
                </a:solidFill>
              </a:rPr>
              <a:t> в </a:t>
            </a:r>
            <a:r>
              <a:rPr lang="ru-RU" sz="3600" b="1" dirty="0" err="1">
                <a:solidFill>
                  <a:srgbClr val="FFFF00"/>
                </a:solidFill>
              </a:rPr>
              <a:t>конфлікті</a:t>
            </a:r>
            <a:r>
              <a:rPr lang="ru-RU" sz="3600" b="1" dirty="0">
                <a:solidFill>
                  <a:srgbClr val="FFFF00"/>
                </a:solidFill>
              </a:rPr>
              <a:t> та </a:t>
            </a:r>
            <a:r>
              <a:rPr lang="ru-RU" sz="3600" b="1" dirty="0" err="1">
                <a:solidFill>
                  <a:srgbClr val="FFFF00"/>
                </a:solidFill>
              </a:rPr>
              <a:t>кризі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  <p:pic>
        <p:nvPicPr>
          <p:cNvPr id="179203" name="Picture 7" descr="i?id=24049105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2286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04" name="Picture 9" descr="i?id=160129853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68624"/>
            <a:ext cx="2209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05" name="Picture 11" descr="i?id=112093707-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808" y="3933056"/>
            <a:ext cx="2438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7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19144" y="9844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b="1" dirty="0" err="1">
                <a:solidFill>
                  <a:srgbClr val="FFFF00"/>
                </a:solidFill>
              </a:rPr>
              <a:t>Поведінка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людини</a:t>
            </a:r>
            <a:r>
              <a:rPr lang="ru-RU" sz="3600" b="1" dirty="0">
                <a:solidFill>
                  <a:srgbClr val="FFFF00"/>
                </a:solidFill>
              </a:rPr>
              <a:t> в </a:t>
            </a:r>
            <a:r>
              <a:rPr lang="ru-RU" sz="3600" b="1" dirty="0" err="1">
                <a:solidFill>
                  <a:srgbClr val="FFFF00"/>
                </a:solidFill>
              </a:rPr>
              <a:t>конфлікті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  <p:grpSp>
        <p:nvGrpSpPr>
          <p:cNvPr id="180227" name="Group 5"/>
          <p:cNvGrpSpPr>
            <a:grpSpLocks noChangeAspect="1"/>
          </p:cNvGrpSpPr>
          <p:nvPr/>
        </p:nvGrpSpPr>
        <p:grpSpPr bwMode="auto">
          <a:xfrm>
            <a:off x="195106" y="1052736"/>
            <a:ext cx="8364939" cy="5328592"/>
            <a:chOff x="2017" y="-1254"/>
            <a:chExt cx="10483" cy="6599"/>
          </a:xfrm>
        </p:grpSpPr>
        <p:sp>
          <p:nvSpPr>
            <p:cNvPr id="180228" name="AutoShape 6"/>
            <p:cNvSpPr>
              <a:spLocks noChangeAspect="1" noChangeArrowheads="1"/>
            </p:cNvSpPr>
            <p:nvPr/>
          </p:nvSpPr>
          <p:spPr bwMode="auto">
            <a:xfrm>
              <a:off x="2017" y="-1254"/>
              <a:ext cx="10483" cy="6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80229" name="Line 7"/>
            <p:cNvSpPr>
              <a:spLocks noChangeShapeType="1"/>
            </p:cNvSpPr>
            <p:nvPr/>
          </p:nvSpPr>
          <p:spPr bwMode="auto">
            <a:xfrm flipV="1">
              <a:off x="4077" y="25"/>
              <a:ext cx="0" cy="42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1400"/>
            </a:p>
          </p:txBody>
        </p:sp>
        <p:sp>
          <p:nvSpPr>
            <p:cNvPr id="180230" name="Line 8"/>
            <p:cNvSpPr>
              <a:spLocks noChangeShapeType="1"/>
            </p:cNvSpPr>
            <p:nvPr/>
          </p:nvSpPr>
          <p:spPr bwMode="auto">
            <a:xfrm>
              <a:off x="3987" y="4234"/>
              <a:ext cx="7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1400"/>
            </a:p>
          </p:txBody>
        </p:sp>
        <p:sp>
          <p:nvSpPr>
            <p:cNvPr id="180231" name="Text Box 9"/>
            <p:cNvSpPr txBox="1">
              <a:spLocks noChangeArrowheads="1"/>
            </p:cNvSpPr>
            <p:nvPr/>
          </p:nvSpPr>
          <p:spPr bwMode="auto">
            <a:xfrm>
              <a:off x="8606" y="4529"/>
              <a:ext cx="3452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094" tIns="31547" rIns="63094" bIns="31547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ru-RU" sz="1400" b="1" dirty="0" err="1">
                  <a:solidFill>
                    <a:srgbClr val="000000"/>
                  </a:solidFill>
                  <a:latin typeface="Arial" pitchFamily="34" charset="0"/>
                </a:rPr>
                <a:t>Ступінь</a:t>
              </a:r>
              <a:r>
                <a:rPr lang="ru-RU" sz="1400" b="1" dirty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ru-RU" sz="1400" b="1" dirty="0" err="1">
                  <a:solidFill>
                    <a:srgbClr val="000000"/>
                  </a:solidFill>
                  <a:latin typeface="Arial" pitchFamily="34" charset="0"/>
                </a:rPr>
                <a:t>уваги</a:t>
              </a:r>
              <a:r>
                <a:rPr lang="ru-RU" sz="1400" b="1" dirty="0">
                  <a:solidFill>
                    <a:srgbClr val="000000"/>
                  </a:solidFill>
                  <a:latin typeface="Arial" pitchFamily="34" charset="0"/>
                </a:rPr>
                <a:t> до </a:t>
              </a:r>
              <a:r>
                <a:rPr lang="ru-RU" sz="1400" b="1" dirty="0" err="1">
                  <a:solidFill>
                    <a:srgbClr val="000000"/>
                  </a:solidFill>
                  <a:latin typeface="Arial" pitchFamily="34" charset="0"/>
                </a:rPr>
                <a:t>інтересів</a:t>
              </a:r>
              <a:endParaRPr lang="ru-RU" sz="1400" b="1" dirty="0">
                <a:solidFill>
                  <a:srgbClr val="000000"/>
                </a:solidFill>
                <a:latin typeface="Arial" pitchFamily="34" charset="0"/>
              </a:endParaRPr>
            </a:p>
            <a:p>
              <a:pPr eaLnBrk="1" hangingPunct="1">
                <a:spcAft>
                  <a:spcPts val="1000"/>
                </a:spcAft>
              </a:pPr>
              <a:r>
                <a:rPr lang="ru-RU" sz="1400" b="1" dirty="0" err="1">
                  <a:solidFill>
                    <a:srgbClr val="000000"/>
                  </a:solidFill>
                  <a:latin typeface="Arial" pitchFamily="34" charset="0"/>
                </a:rPr>
                <a:t>протилежного</a:t>
              </a:r>
              <a:r>
                <a:rPr lang="ru-RU" sz="1400" b="1" dirty="0">
                  <a:solidFill>
                    <a:srgbClr val="000000"/>
                  </a:solidFill>
                  <a:latin typeface="Arial" pitchFamily="34" charset="0"/>
                </a:rPr>
                <a:t> боку</a:t>
              </a:r>
              <a:endParaRPr lang="ru-RU" sz="1400" dirty="0"/>
            </a:p>
          </p:txBody>
        </p:sp>
        <p:sp>
          <p:nvSpPr>
            <p:cNvPr id="180232" name="Text Box 10"/>
            <p:cNvSpPr txBox="1">
              <a:spLocks noChangeArrowheads="1"/>
            </p:cNvSpPr>
            <p:nvPr/>
          </p:nvSpPr>
          <p:spPr bwMode="auto">
            <a:xfrm>
              <a:off x="2017" y="-373"/>
              <a:ext cx="2027" cy="1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094" tIns="31547" rIns="63094" bIns="3154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latin typeface="Arial" pitchFamily="34" charset="0"/>
                </a:rPr>
                <a:t>Ступінь</a:t>
              </a:r>
              <a:endParaRPr lang="ru-RU" sz="1400" b="1" dirty="0">
                <a:solidFill>
                  <a:srgbClr val="000000"/>
                </a:solidFill>
                <a:latin typeface="Arial" pitchFamily="34" charset="0"/>
              </a:endParaRPr>
            </a:p>
            <a:p>
              <a:pPr eaLnBrk="1" hangingPunct="1">
                <a:spcAft>
                  <a:spcPts val="1000"/>
                </a:spcAft>
              </a:pPr>
              <a:r>
                <a:rPr lang="ru-RU" sz="1400" b="1" dirty="0" err="1">
                  <a:solidFill>
                    <a:srgbClr val="000000"/>
                  </a:solidFill>
                  <a:latin typeface="Arial" pitchFamily="34" charset="0"/>
                </a:rPr>
                <a:t>настоювання</a:t>
              </a:r>
              <a:r>
                <a:rPr lang="ru-RU" sz="1400" b="1" dirty="0">
                  <a:solidFill>
                    <a:srgbClr val="000000"/>
                  </a:solidFill>
                  <a:latin typeface="Arial" pitchFamily="34" charset="0"/>
                </a:rPr>
                <a:t> на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ru-RU" sz="1400" b="1" dirty="0" err="1">
                  <a:solidFill>
                    <a:srgbClr val="000000"/>
                  </a:solidFill>
                  <a:latin typeface="Arial" pitchFamily="34" charset="0"/>
                </a:rPr>
                <a:t>своїх</a:t>
              </a:r>
              <a:r>
                <a:rPr lang="ru-RU" sz="1400" b="1" dirty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ru-RU" sz="1400" b="1" dirty="0" err="1">
                  <a:solidFill>
                    <a:srgbClr val="000000"/>
                  </a:solidFill>
                  <a:latin typeface="Arial" pitchFamily="34" charset="0"/>
                </a:rPr>
                <a:t>інтересах</a:t>
              </a:r>
              <a:endParaRPr lang="ru-RU" sz="1400" dirty="0"/>
            </a:p>
          </p:txBody>
        </p:sp>
        <p:sp>
          <p:nvSpPr>
            <p:cNvPr id="180233" name="Oval 11"/>
            <p:cNvSpPr>
              <a:spLocks noChangeArrowheads="1"/>
            </p:cNvSpPr>
            <p:nvPr/>
          </p:nvSpPr>
          <p:spPr bwMode="auto">
            <a:xfrm>
              <a:off x="3985" y="4094"/>
              <a:ext cx="181" cy="18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sz="1400"/>
            </a:p>
          </p:txBody>
        </p:sp>
        <p:sp>
          <p:nvSpPr>
            <p:cNvPr id="180234" name="Text Box 12"/>
            <p:cNvSpPr txBox="1">
              <a:spLocks noChangeArrowheads="1"/>
            </p:cNvSpPr>
            <p:nvPr/>
          </p:nvSpPr>
          <p:spPr bwMode="auto">
            <a:xfrm>
              <a:off x="4322" y="2739"/>
              <a:ext cx="412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094" tIns="31547" rIns="63094" bIns="3154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ru-RU" sz="1400" dirty="0" err="1">
                  <a:solidFill>
                    <a:srgbClr val="0000CC"/>
                  </a:solidFill>
                  <a:latin typeface="Arial" pitchFamily="34" charset="0"/>
                </a:rPr>
                <a:t>ухилення</a:t>
              </a:r>
              <a:endParaRPr lang="ru-RU" sz="1400" dirty="0">
                <a:solidFill>
                  <a:srgbClr val="0000CC"/>
                </a:solidFill>
                <a:latin typeface="Arial" pitchFamily="34" charset="0"/>
              </a:endParaRPr>
            </a:p>
            <a:p>
              <a:pPr eaLnBrk="1" hangingPunct="1">
                <a:spcAft>
                  <a:spcPts val="1000"/>
                </a:spcAft>
              </a:pPr>
              <a:r>
                <a:rPr lang="ru-RU" sz="1400" dirty="0">
                  <a:solidFill>
                    <a:srgbClr val="0000CC"/>
                  </a:solidFill>
                  <a:latin typeface="Arial" pitchFamily="34" charset="0"/>
                </a:rPr>
                <a:t>«Давайте </a:t>
              </a:r>
              <a:r>
                <a:rPr lang="ru-RU" sz="1400" dirty="0" err="1">
                  <a:solidFill>
                    <a:srgbClr val="0000CC"/>
                  </a:solidFill>
                  <a:latin typeface="Arial" pitchFamily="34" charset="0"/>
                </a:rPr>
                <a:t>вирішимо</a:t>
              </a:r>
              <a:r>
                <a:rPr lang="ru-RU" sz="1400" dirty="0">
                  <a:solidFill>
                    <a:srgbClr val="0000CC"/>
                  </a:solidFill>
                  <a:latin typeface="Arial" pitchFamily="34" charset="0"/>
                </a:rPr>
                <a:t> </a:t>
              </a:r>
              <a:r>
                <a:rPr lang="ru-RU" sz="1400" dirty="0" err="1">
                  <a:solidFill>
                    <a:srgbClr val="0000CC"/>
                  </a:solidFill>
                  <a:latin typeface="Arial" pitchFamily="34" charset="0"/>
                </a:rPr>
                <a:t>це</a:t>
              </a:r>
              <a:r>
                <a:rPr lang="ru-RU" sz="1400" dirty="0">
                  <a:solidFill>
                    <a:srgbClr val="0000CC"/>
                  </a:solidFill>
                  <a:latin typeface="Arial" pitchFamily="34" charset="0"/>
                </a:rPr>
                <a:t> через </a:t>
              </a:r>
              <a:r>
                <a:rPr lang="ru-RU" sz="1400" dirty="0" err="1">
                  <a:solidFill>
                    <a:srgbClr val="0000CC"/>
                  </a:solidFill>
                  <a:latin typeface="Arial" pitchFamily="34" charset="0"/>
                </a:rPr>
                <a:t>тиждень</a:t>
              </a:r>
              <a:endParaRPr lang="ru-RU" sz="1400" dirty="0"/>
            </a:p>
          </p:txBody>
        </p:sp>
        <p:sp>
          <p:nvSpPr>
            <p:cNvPr id="180235" name="Oval 13"/>
            <p:cNvSpPr>
              <a:spLocks noChangeArrowheads="1"/>
            </p:cNvSpPr>
            <p:nvPr/>
          </p:nvSpPr>
          <p:spPr bwMode="auto">
            <a:xfrm>
              <a:off x="3987" y="1105"/>
              <a:ext cx="181" cy="179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sz="1400"/>
            </a:p>
          </p:txBody>
        </p:sp>
        <p:sp>
          <p:nvSpPr>
            <p:cNvPr id="180236" name="Text Box 14"/>
            <p:cNvSpPr txBox="1">
              <a:spLocks noChangeArrowheads="1"/>
            </p:cNvSpPr>
            <p:nvPr/>
          </p:nvSpPr>
          <p:spPr bwMode="auto">
            <a:xfrm>
              <a:off x="4258" y="654"/>
              <a:ext cx="220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094" tIns="31547" rIns="63094" bIns="3154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ru-RU" sz="1400" dirty="0">
                  <a:solidFill>
                    <a:srgbClr val="0000CC"/>
                  </a:solidFill>
                  <a:latin typeface="Arial" pitchFamily="34" charset="0"/>
                </a:rPr>
                <a:t>примус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ru-RU" sz="1400" dirty="0">
                  <a:solidFill>
                    <a:srgbClr val="0000CC"/>
                  </a:solidFill>
                  <a:latin typeface="Arial" pitchFamily="34" charset="0"/>
                </a:rPr>
                <a:t>«</a:t>
              </a:r>
              <a:r>
                <a:rPr lang="ru-RU" sz="1400" dirty="0" err="1">
                  <a:solidFill>
                    <a:srgbClr val="0000CC"/>
                  </a:solidFill>
                  <a:latin typeface="Arial" pitchFamily="34" charset="0"/>
                </a:rPr>
                <a:t>Роби</a:t>
              </a:r>
              <a:r>
                <a:rPr lang="ru-RU" sz="1400" dirty="0">
                  <a:solidFill>
                    <a:srgbClr val="0000CC"/>
                  </a:solidFill>
                  <a:latin typeface="Arial" pitchFamily="34" charset="0"/>
                </a:rPr>
                <a:t> як я сказав!</a:t>
              </a:r>
              <a:r>
                <a:rPr lang="ru-RU" sz="1400" dirty="0" smtClean="0">
                  <a:solidFill>
                    <a:srgbClr val="000000"/>
                  </a:solidFill>
                  <a:latin typeface="Arial" pitchFamily="34" charset="0"/>
                </a:rPr>
                <a:t>»</a:t>
              </a:r>
              <a:endParaRPr lang="ru-RU" sz="1400" dirty="0"/>
            </a:p>
          </p:txBody>
        </p:sp>
        <p:sp>
          <p:nvSpPr>
            <p:cNvPr id="180237" name="Oval 15"/>
            <p:cNvSpPr>
              <a:spLocks noChangeArrowheads="1"/>
            </p:cNvSpPr>
            <p:nvPr/>
          </p:nvSpPr>
          <p:spPr bwMode="auto">
            <a:xfrm>
              <a:off x="9462" y="4094"/>
              <a:ext cx="181" cy="18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sz="1400"/>
            </a:p>
          </p:txBody>
        </p:sp>
        <p:sp>
          <p:nvSpPr>
            <p:cNvPr id="180238" name="Text Box 16"/>
            <p:cNvSpPr txBox="1">
              <a:spLocks noChangeArrowheads="1"/>
            </p:cNvSpPr>
            <p:nvPr/>
          </p:nvSpPr>
          <p:spPr bwMode="auto">
            <a:xfrm>
              <a:off x="8693" y="2829"/>
              <a:ext cx="3421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094" tIns="31547" rIns="63094" bIns="3154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ru-RU" sz="1400" dirty="0" err="1" smtClean="0">
                  <a:solidFill>
                    <a:srgbClr val="0000CC"/>
                  </a:solidFill>
                  <a:latin typeface="Arial" pitchFamily="34" charset="0"/>
                </a:rPr>
                <a:t>Пристосування</a:t>
              </a:r>
              <a:endParaRPr lang="ru-RU" sz="1400" dirty="0">
                <a:solidFill>
                  <a:srgbClr val="0000CC"/>
                </a:solidFill>
                <a:latin typeface="Arial" pitchFamily="34" charset="0"/>
              </a:endParaRPr>
            </a:p>
            <a:p>
              <a:pPr eaLnBrk="1" hangingPunct="1">
                <a:spcAft>
                  <a:spcPts val="1000"/>
                </a:spcAft>
              </a:pPr>
              <a:r>
                <a:rPr lang="ru-RU" sz="1400" dirty="0">
                  <a:solidFill>
                    <a:srgbClr val="0000CC"/>
                  </a:solidFill>
                  <a:latin typeface="Arial" pitchFamily="34" charset="0"/>
                </a:rPr>
                <a:t>«Нехай буде </a:t>
              </a:r>
              <a:r>
                <a:rPr lang="ru-RU" sz="1400" dirty="0" err="1">
                  <a:solidFill>
                    <a:srgbClr val="0000CC"/>
                  </a:solidFill>
                  <a:latin typeface="Arial" pitchFamily="34" charset="0"/>
                </a:rPr>
                <a:t>по-вашому</a:t>
              </a:r>
              <a:r>
                <a:rPr lang="ru-RU" sz="1400" dirty="0">
                  <a:solidFill>
                    <a:srgbClr val="0000CC"/>
                  </a:solidFill>
                  <a:latin typeface="Arial" pitchFamily="34" charset="0"/>
                </a:rPr>
                <a:t>»</a:t>
              </a:r>
              <a:endParaRPr lang="ru-RU" sz="1400" dirty="0"/>
            </a:p>
          </p:txBody>
        </p:sp>
        <p:sp>
          <p:nvSpPr>
            <p:cNvPr id="180239" name="Oval 17"/>
            <p:cNvSpPr>
              <a:spLocks noChangeArrowheads="1"/>
            </p:cNvSpPr>
            <p:nvPr/>
          </p:nvSpPr>
          <p:spPr bwMode="auto">
            <a:xfrm>
              <a:off x="9330" y="1194"/>
              <a:ext cx="181" cy="181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sz="1400"/>
            </a:p>
          </p:txBody>
        </p:sp>
        <p:sp>
          <p:nvSpPr>
            <p:cNvPr id="180240" name="Text Box 18"/>
            <p:cNvSpPr txBox="1">
              <a:spLocks noChangeArrowheads="1"/>
            </p:cNvSpPr>
            <p:nvPr/>
          </p:nvSpPr>
          <p:spPr bwMode="auto">
            <a:xfrm>
              <a:off x="7152" y="192"/>
              <a:ext cx="3019" cy="1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094" tIns="31547" rIns="63094" bIns="3154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ru-RU" sz="1400" dirty="0" err="1">
                  <a:solidFill>
                    <a:srgbClr val="0000CC"/>
                  </a:solidFill>
                  <a:latin typeface="Arial" pitchFamily="34" charset="0"/>
                </a:rPr>
                <a:t>Рішення</a:t>
              </a:r>
              <a:r>
                <a:rPr lang="ru-RU" sz="1400" dirty="0">
                  <a:solidFill>
                    <a:srgbClr val="0000CC"/>
                  </a:solidFill>
                  <a:latin typeface="Arial" pitchFamily="34" charset="0"/>
                </a:rPr>
                <a:t> </a:t>
              </a:r>
              <a:r>
                <a:rPr lang="ru-RU" sz="1400" dirty="0" err="1">
                  <a:solidFill>
                    <a:srgbClr val="0000CC"/>
                  </a:solidFill>
                  <a:latin typeface="Arial" pitchFamily="34" charset="0"/>
                </a:rPr>
                <a:t>проблеми</a:t>
              </a:r>
              <a:endParaRPr lang="ru-RU" sz="1400" dirty="0">
                <a:solidFill>
                  <a:srgbClr val="0000CC"/>
                </a:solidFill>
                <a:latin typeface="Arial" pitchFamily="34" charset="0"/>
              </a:endParaRPr>
            </a:p>
            <a:p>
              <a:pPr eaLnBrk="1" hangingPunct="1">
                <a:spcAft>
                  <a:spcPts val="1000"/>
                </a:spcAft>
              </a:pPr>
              <a:r>
                <a:rPr lang="ru-RU" sz="1400" dirty="0">
                  <a:solidFill>
                    <a:srgbClr val="0000CC"/>
                  </a:solidFill>
                  <a:latin typeface="Arial" pitchFamily="34" charset="0"/>
                </a:rPr>
                <a:t>«Давайте </a:t>
              </a:r>
              <a:r>
                <a:rPr lang="ru-RU" sz="1400" dirty="0" err="1">
                  <a:solidFill>
                    <a:srgbClr val="0000CC"/>
                  </a:solidFill>
                  <a:latin typeface="Arial" pitchFamily="34" charset="0"/>
                </a:rPr>
                <a:t>з'ясуємо</a:t>
              </a:r>
              <a:r>
                <a:rPr lang="ru-RU" sz="1400" dirty="0">
                  <a:solidFill>
                    <a:srgbClr val="0000CC"/>
                  </a:solidFill>
                  <a:latin typeface="Arial" pitchFamily="34" charset="0"/>
                </a:rPr>
                <a:t> причину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ru-RU" sz="1400" dirty="0">
                  <a:solidFill>
                    <a:srgbClr val="0000CC"/>
                  </a:solidFill>
                  <a:latin typeface="Arial" pitchFamily="34" charset="0"/>
                </a:rPr>
                <a:t>і </a:t>
              </a:r>
              <a:r>
                <a:rPr lang="ru-RU" sz="1400" dirty="0" err="1">
                  <a:solidFill>
                    <a:srgbClr val="0000CC"/>
                  </a:solidFill>
                  <a:latin typeface="Arial" pitchFamily="34" charset="0"/>
                </a:rPr>
                <a:t>зусиль</a:t>
              </a:r>
              <a:r>
                <a:rPr lang="ru-RU" sz="1400" dirty="0">
                  <a:solidFill>
                    <a:srgbClr val="0000CC"/>
                  </a:solidFill>
                  <a:latin typeface="Arial" pitchFamily="34" charset="0"/>
                </a:rPr>
                <a:t> </a:t>
              </a:r>
              <a:r>
                <a:rPr lang="ru-RU" sz="1400" dirty="0" err="1">
                  <a:solidFill>
                    <a:srgbClr val="0000CC"/>
                  </a:solidFill>
                  <a:latin typeface="Arial" pitchFamily="34" charset="0"/>
                </a:rPr>
                <a:t>щоб</a:t>
              </a:r>
              <a:r>
                <a:rPr lang="ru-RU" sz="1400" dirty="0">
                  <a:solidFill>
                    <a:srgbClr val="0000CC"/>
                  </a:solidFill>
                  <a:latin typeface="Arial" pitchFamily="34" charset="0"/>
                </a:rPr>
                <a:t> </a:t>
              </a:r>
              <a:r>
                <a:rPr lang="ru-RU" sz="1400" dirty="0" err="1">
                  <a:solidFill>
                    <a:srgbClr val="0000CC"/>
                  </a:solidFill>
                  <a:latin typeface="Arial" pitchFamily="34" charset="0"/>
                </a:rPr>
                <a:t>усунути</a:t>
              </a:r>
              <a:r>
                <a:rPr lang="ru-RU" sz="1400" dirty="0">
                  <a:solidFill>
                    <a:srgbClr val="0000CC"/>
                  </a:solidFill>
                  <a:latin typeface="Arial" pitchFamily="34" charset="0"/>
                </a:rPr>
                <a:t> »</a:t>
              </a:r>
              <a:endParaRPr lang="ru-RU" sz="1400" dirty="0"/>
            </a:p>
          </p:txBody>
        </p:sp>
        <p:sp>
          <p:nvSpPr>
            <p:cNvPr id="180241" name="Oval 19"/>
            <p:cNvSpPr>
              <a:spLocks noChangeArrowheads="1"/>
            </p:cNvSpPr>
            <p:nvPr/>
          </p:nvSpPr>
          <p:spPr bwMode="auto">
            <a:xfrm>
              <a:off x="6885" y="2455"/>
              <a:ext cx="181" cy="179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sz="1400"/>
            </a:p>
          </p:txBody>
        </p:sp>
        <p:sp>
          <p:nvSpPr>
            <p:cNvPr id="180242" name="Text Box 20"/>
            <p:cNvSpPr txBox="1">
              <a:spLocks noChangeArrowheads="1"/>
            </p:cNvSpPr>
            <p:nvPr/>
          </p:nvSpPr>
          <p:spPr bwMode="auto">
            <a:xfrm>
              <a:off x="6123" y="1635"/>
              <a:ext cx="4146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094" tIns="31547" rIns="63094" bIns="3154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ru-RU" sz="1400" dirty="0" err="1">
                  <a:solidFill>
                    <a:srgbClr val="0000CC"/>
                  </a:solidFill>
                  <a:latin typeface="Arial" pitchFamily="34" charset="0"/>
                </a:rPr>
                <a:t>компроміс</a:t>
              </a:r>
              <a:endParaRPr lang="ru-RU" sz="1400" dirty="0">
                <a:solidFill>
                  <a:srgbClr val="0000CC"/>
                </a:solidFill>
                <a:latin typeface="Arial" pitchFamily="34" charset="0"/>
              </a:endParaRPr>
            </a:p>
            <a:p>
              <a:pPr eaLnBrk="1" hangingPunct="1">
                <a:spcAft>
                  <a:spcPts val="1000"/>
                </a:spcAft>
              </a:pPr>
              <a:r>
                <a:rPr lang="ru-RU" sz="1400" dirty="0">
                  <a:solidFill>
                    <a:srgbClr val="0000CC"/>
                  </a:solidFill>
                  <a:latin typeface="Arial" pitchFamily="34" charset="0"/>
                </a:rPr>
                <a:t>«Давайте </a:t>
              </a:r>
              <a:r>
                <a:rPr lang="ru-RU" sz="1400" dirty="0" err="1">
                  <a:solidFill>
                    <a:srgbClr val="0000CC"/>
                  </a:solidFill>
                  <a:latin typeface="Arial" pitchFamily="34" charset="0"/>
                </a:rPr>
                <a:t>знайдемо</a:t>
              </a:r>
              <a:r>
                <a:rPr lang="ru-RU" sz="1400" dirty="0">
                  <a:solidFill>
                    <a:srgbClr val="0000CC"/>
                  </a:solidFill>
                  <a:latin typeface="Arial" pitchFamily="34" charset="0"/>
                </a:rPr>
                <a:t> золоту середину»</a:t>
              </a:r>
              <a:endParaRPr lang="ru-RU" sz="1400" dirty="0"/>
            </a:p>
          </p:txBody>
        </p:sp>
        <p:sp>
          <p:nvSpPr>
            <p:cNvPr id="180243" name="Rectangle 21"/>
            <p:cNvSpPr>
              <a:spLocks noChangeArrowheads="1"/>
            </p:cNvSpPr>
            <p:nvPr/>
          </p:nvSpPr>
          <p:spPr bwMode="auto">
            <a:xfrm>
              <a:off x="2188" y="-1254"/>
              <a:ext cx="9781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094" tIns="31547" rIns="63094" bIns="31547"/>
            <a:lstStyle/>
            <a:p>
              <a:pPr algn="ctr">
                <a:spcAft>
                  <a:spcPts val="1000"/>
                </a:spcAft>
              </a:pPr>
              <a:r>
                <a:rPr lang="ru-RU" sz="1400" b="1" dirty="0" err="1">
                  <a:solidFill>
                    <a:srgbClr val="000000"/>
                  </a:solidFill>
                  <a:latin typeface="Arial" pitchFamily="34" charset="0"/>
                </a:rPr>
                <a:t>Способи</a:t>
              </a:r>
              <a:r>
                <a:rPr lang="ru-RU" sz="1400" b="1" dirty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ru-RU" sz="1400" b="1" dirty="0" err="1">
                  <a:solidFill>
                    <a:srgbClr val="000000"/>
                  </a:solidFill>
                  <a:latin typeface="Arial" pitchFamily="34" charset="0"/>
                </a:rPr>
                <a:t>поведінки</a:t>
              </a:r>
              <a:r>
                <a:rPr lang="ru-RU" sz="1400" b="1" dirty="0">
                  <a:solidFill>
                    <a:srgbClr val="000000"/>
                  </a:solidFill>
                  <a:latin typeface="Arial" pitchFamily="34" charset="0"/>
                </a:rPr>
                <a:t> в </a:t>
              </a:r>
              <a:r>
                <a:rPr lang="ru-RU" sz="1400" b="1" dirty="0" err="1">
                  <a:solidFill>
                    <a:srgbClr val="000000"/>
                  </a:solidFill>
                  <a:latin typeface="Arial" pitchFamily="34" charset="0"/>
                </a:rPr>
                <a:t>конфлікті</a:t>
              </a:r>
              <a:endParaRPr lang="ru-RU" sz="1400" dirty="0"/>
            </a:p>
          </p:txBody>
        </p:sp>
        <p:sp>
          <p:nvSpPr>
            <p:cNvPr id="180244" name="Text Box 22"/>
            <p:cNvSpPr txBox="1">
              <a:spLocks noChangeArrowheads="1"/>
            </p:cNvSpPr>
            <p:nvPr/>
          </p:nvSpPr>
          <p:spPr bwMode="auto">
            <a:xfrm>
              <a:off x="7877" y="-657"/>
              <a:ext cx="4623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094" tIns="31547" rIns="63094" bIns="3154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b="1" dirty="0" err="1">
                  <a:solidFill>
                    <a:srgbClr val="FF3300"/>
                  </a:solidFill>
                  <a:latin typeface="Arial" pitchFamily="34" charset="0"/>
                </a:rPr>
                <a:t>Win-Win</a:t>
              </a:r>
              <a:r>
                <a:rPr lang="ru-RU" sz="1400" b="1" dirty="0">
                  <a:solidFill>
                    <a:srgbClr val="FF3300"/>
                  </a:solidFill>
                  <a:latin typeface="Arial" pitchFamily="34" charset="0"/>
                </a:rPr>
                <a:t>:</a:t>
              </a:r>
              <a:br>
                <a:rPr lang="ru-RU" sz="1400" b="1" dirty="0">
                  <a:solidFill>
                    <a:srgbClr val="FF3300"/>
                  </a:solidFill>
                  <a:latin typeface="Arial" pitchFamily="34" charset="0"/>
                </a:rPr>
              </a:br>
              <a:r>
                <a:rPr lang="ru-RU" sz="1400" b="1" dirty="0">
                  <a:solidFill>
                    <a:srgbClr val="FF3300"/>
                  </a:solidFill>
                  <a:latin typeface="Arial" pitchFamily="34" charset="0"/>
                </a:rPr>
                <a:t>давайте </a:t>
              </a:r>
              <a:r>
                <a:rPr lang="ru-RU" sz="1400" b="1" dirty="0" err="1">
                  <a:solidFill>
                    <a:srgbClr val="FF3300"/>
                  </a:solidFill>
                  <a:latin typeface="Arial" pitchFamily="34" charset="0"/>
                </a:rPr>
                <a:t>виграємо</a:t>
              </a:r>
              <a:r>
                <a:rPr lang="ru-RU" sz="1400" b="1" dirty="0">
                  <a:solidFill>
                    <a:srgbClr val="FF3300"/>
                  </a:solidFill>
                  <a:latin typeface="Arial" pitchFamily="34" charset="0"/>
                </a:rPr>
                <a:t> разом!</a:t>
              </a:r>
              <a:endParaRPr lang="ru-RU" sz="1400" dirty="0"/>
            </a:p>
          </p:txBody>
        </p:sp>
        <p:sp>
          <p:nvSpPr>
            <p:cNvPr id="180245" name="AutoShape 23"/>
            <p:cNvSpPr>
              <a:spLocks noChangeArrowheads="1"/>
            </p:cNvSpPr>
            <p:nvPr/>
          </p:nvSpPr>
          <p:spPr bwMode="auto">
            <a:xfrm>
              <a:off x="11277" y="-914"/>
              <a:ext cx="663" cy="764"/>
            </a:xfrm>
            <a:prstGeom prst="sun">
              <a:avLst>
                <a:gd name="adj" fmla="val 25000"/>
              </a:avLst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3094" tIns="31547" rIns="63094" bIns="31547" anchor="ctr"/>
            <a:lstStyle/>
            <a:p>
              <a:pPr algn="ctr"/>
              <a:endParaRPr lang="ru-RU" sz="1400"/>
            </a:p>
          </p:txBody>
        </p:sp>
      </p:grpSp>
    </p:spTree>
    <p:extLst>
      <p:ext uri="{BB962C8B-B14F-4D97-AF65-F5344CB8AC3E}">
        <p14:creationId xmlns:p14="http://schemas.microsoft.com/office/powerpoint/2010/main" val="41011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116632"/>
            <a:ext cx="8229600" cy="792088"/>
          </a:xfrm>
        </p:spPr>
        <p:txBody>
          <a:bodyPr>
            <a:normAutofit/>
          </a:bodyPr>
          <a:lstStyle/>
          <a:p>
            <a:r>
              <a:rPr lang="ru-RU" sz="3600" b="1" dirty="0" err="1">
                <a:solidFill>
                  <a:srgbClr val="FFFF00"/>
                </a:solidFill>
              </a:rPr>
              <a:t>Засоби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вирішення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конфліктів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340769"/>
            <a:ext cx="8229600" cy="2664296"/>
          </a:xfrm>
        </p:spPr>
        <p:txBody>
          <a:bodyPr>
            <a:normAutofit/>
          </a:bodyPr>
          <a:lstStyle/>
          <a:p>
            <a:r>
              <a:rPr lang="ru-RU" sz="2400" dirty="0" err="1" smtClean="0"/>
              <a:t>Співробітництво</a:t>
            </a:r>
            <a:endParaRPr lang="ru-RU" sz="2400" dirty="0"/>
          </a:p>
          <a:p>
            <a:r>
              <a:rPr lang="ru-RU" sz="2400" dirty="0" err="1" smtClean="0"/>
              <a:t>Компроміс</a:t>
            </a:r>
            <a:endParaRPr lang="ru-RU" sz="2400" dirty="0"/>
          </a:p>
          <a:p>
            <a:r>
              <a:rPr lang="ru-RU" sz="2400" dirty="0" err="1"/>
              <a:t>запобігання</a:t>
            </a:r>
            <a:r>
              <a:rPr lang="ru-RU" sz="2400" dirty="0"/>
              <a:t> </a:t>
            </a:r>
            <a:r>
              <a:rPr lang="ru-RU" sz="2400" dirty="0" err="1"/>
              <a:t>конфлікту</a:t>
            </a:r>
            <a:endParaRPr lang="ru-RU" sz="2400" dirty="0"/>
          </a:p>
          <a:p>
            <a:r>
              <a:rPr lang="ru-RU" sz="2400" dirty="0" err="1"/>
              <a:t>Ескалація</a:t>
            </a:r>
            <a:r>
              <a:rPr lang="ru-RU" sz="2400" dirty="0"/>
              <a:t> та </a:t>
            </a:r>
            <a:r>
              <a:rPr lang="ru-RU" sz="2400" dirty="0" err="1"/>
              <a:t>фасилітації</a:t>
            </a:r>
            <a:r>
              <a:rPr lang="ru-RU" sz="2400" dirty="0"/>
              <a:t> </a:t>
            </a:r>
            <a:r>
              <a:rPr lang="ru-RU" sz="2400" dirty="0" err="1"/>
              <a:t>конфлікту</a:t>
            </a:r>
            <a:endParaRPr lang="ru-RU" sz="2400" dirty="0"/>
          </a:p>
          <a:p>
            <a:r>
              <a:rPr lang="ru-RU" sz="2400" dirty="0" err="1"/>
              <a:t>Застосування</a:t>
            </a:r>
            <a:r>
              <a:rPr lang="ru-RU" sz="2400" dirty="0"/>
              <a:t> </a:t>
            </a:r>
            <a:r>
              <a:rPr lang="ru-RU" sz="2400" dirty="0" err="1"/>
              <a:t>владних</a:t>
            </a:r>
            <a:r>
              <a:rPr lang="ru-RU" sz="2400" dirty="0"/>
              <a:t> </a:t>
            </a:r>
            <a:r>
              <a:rPr lang="ru-RU" sz="2400" dirty="0" err="1"/>
              <a:t>повноважень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5361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16632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FFFF00"/>
                </a:solidFill>
              </a:rPr>
              <a:t>Алгоритм </a:t>
            </a:r>
            <a:r>
              <a:rPr lang="ru-RU" sz="3600" b="1" dirty="0" err="1">
                <a:solidFill>
                  <a:srgbClr val="FFFF00"/>
                </a:solidFill>
              </a:rPr>
              <a:t>роботи</a:t>
            </a:r>
            <a:r>
              <a:rPr lang="ru-RU" sz="3600" b="1" dirty="0">
                <a:solidFill>
                  <a:srgbClr val="FFFF00"/>
                </a:solidFill>
              </a:rPr>
              <a:t> з </a:t>
            </a:r>
            <a:r>
              <a:rPr lang="ru-RU" sz="3600" b="1" dirty="0" err="1">
                <a:solidFill>
                  <a:srgbClr val="FFFF00"/>
                </a:solidFill>
              </a:rPr>
              <a:t>конфліктами</a:t>
            </a:r>
            <a:endParaRPr lang="ru-RU" sz="3600" b="1" dirty="0" smtClean="0">
              <a:solidFill>
                <a:srgbClr val="FFFF00"/>
              </a:solidFill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340769"/>
            <a:ext cx="8229600" cy="2232248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sz="2400" dirty="0" err="1"/>
              <a:t>Виявити</a:t>
            </a:r>
            <a:r>
              <a:rPr lang="ru-RU" sz="2400" dirty="0"/>
              <a:t> причини і </a:t>
            </a:r>
            <a:r>
              <a:rPr lang="ru-RU" sz="2400" dirty="0" err="1"/>
              <a:t>наслідки</a:t>
            </a:r>
            <a:endParaRPr lang="ru-RU" sz="24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sz="2400" dirty="0" err="1"/>
              <a:t>Зібрати</a:t>
            </a:r>
            <a:r>
              <a:rPr lang="ru-RU" sz="2400" dirty="0"/>
              <a:t> </a:t>
            </a:r>
            <a:r>
              <a:rPr lang="ru-RU" sz="2400" dirty="0" err="1"/>
              <a:t>додаткову</a:t>
            </a:r>
            <a:r>
              <a:rPr lang="ru-RU" sz="2400" dirty="0"/>
              <a:t> </a:t>
            </a:r>
            <a:r>
              <a:rPr lang="ru-RU" sz="2400" dirty="0" err="1"/>
              <a:t>інформацію</a:t>
            </a:r>
            <a:r>
              <a:rPr lang="ru-RU" sz="2400" dirty="0"/>
              <a:t> для </a:t>
            </a:r>
            <a:r>
              <a:rPr lang="ru-RU" sz="2400" dirty="0" err="1"/>
              <a:t>прийняття</a:t>
            </a:r>
            <a:r>
              <a:rPr lang="ru-RU" sz="2400" dirty="0"/>
              <a:t> </a:t>
            </a:r>
            <a:r>
              <a:rPr lang="ru-RU" sz="2400" dirty="0" err="1"/>
              <a:t>рішення</a:t>
            </a:r>
            <a:endParaRPr lang="ru-RU" sz="24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sz="2400" dirty="0" err="1"/>
              <a:t>Зберігати</a:t>
            </a:r>
            <a:r>
              <a:rPr lang="ru-RU" sz="2400" dirty="0"/>
              <a:t> </a:t>
            </a:r>
            <a:r>
              <a:rPr lang="ru-RU" sz="2400" dirty="0" err="1"/>
              <a:t>спокій</a:t>
            </a:r>
            <a:r>
              <a:rPr lang="ru-RU" sz="2400" dirty="0"/>
              <a:t>, </a:t>
            </a:r>
            <a:r>
              <a:rPr lang="ru-RU" sz="2400" dirty="0" err="1"/>
              <a:t>дружелюбність</a:t>
            </a:r>
            <a:r>
              <a:rPr lang="ru-RU" sz="2400" dirty="0"/>
              <a:t> і </a:t>
            </a:r>
            <a:r>
              <a:rPr lang="ru-RU" sz="2400" dirty="0" err="1"/>
              <a:t>нейтралітет</a:t>
            </a:r>
            <a:endParaRPr lang="ru-RU" sz="24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sz="2400" dirty="0" err="1"/>
              <a:t>Зважити</a:t>
            </a:r>
            <a:r>
              <a:rPr lang="ru-RU" sz="2400" dirty="0"/>
              <a:t> </a:t>
            </a:r>
            <a:r>
              <a:rPr lang="ru-RU" sz="2400" dirty="0" err="1"/>
              <a:t>варіанти</a:t>
            </a:r>
            <a:r>
              <a:rPr lang="ru-RU" sz="2400" dirty="0"/>
              <a:t> </a:t>
            </a:r>
            <a:r>
              <a:rPr lang="ru-RU" sz="2400" dirty="0" err="1"/>
              <a:t>рішень</a:t>
            </a:r>
            <a:r>
              <a:rPr lang="ru-RU" sz="2400" dirty="0"/>
              <a:t> і </a:t>
            </a:r>
            <a:r>
              <a:rPr lang="ru-RU" sz="2400" dirty="0" err="1"/>
              <a:t>знайти</a:t>
            </a:r>
            <a:r>
              <a:rPr lang="ru-RU" sz="2400" dirty="0"/>
              <a:t> </a:t>
            </a:r>
            <a:r>
              <a:rPr lang="ru-RU" sz="2400" dirty="0" err="1"/>
              <a:t>позитивний</a:t>
            </a:r>
            <a:r>
              <a:rPr lang="ru-RU" sz="2400" dirty="0"/>
              <a:t> </a:t>
            </a:r>
            <a:r>
              <a:rPr lang="ru-RU" sz="2400" dirty="0" err="1"/>
              <a:t>вихід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0632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268760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://naukam.triada.in.ua/index.php/konferentsiji/45-p-yatnadtsyata-vseukrajinska-praktichno-piznavalna-internet-konferentsiya/306-pidkhodi-do-pobudovi-ierarkhichnoji-strukturi-robit-proektu-wbs-ta-obgruntuvannya-viboru-na-prikladi-proektu-stvorennya-sokovogo-baru-dnipro-the-juice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2708920"/>
            <a:ext cx="7668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https://www.oa.edu.ua/download/Lektsija_5.PDF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4068" y="3078252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http://apppm.man.dtu.dk/index.php/The_work_breakdown_structure_in_project_management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4002" y="4313047"/>
            <a:ext cx="796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CC"/>
                </a:solidFill>
              </a:rPr>
              <a:t>https://www.canva.com/uk_ua/grafiky/iierarkhichna-struktura-robit/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17773" y="3834149"/>
            <a:ext cx="352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http://www.bookz.com.ua/4/5.htm</a:t>
            </a:r>
          </a:p>
        </p:txBody>
      </p:sp>
    </p:spTree>
    <p:extLst>
      <p:ext uri="{BB962C8B-B14F-4D97-AF65-F5344CB8AC3E}">
        <p14:creationId xmlns:p14="http://schemas.microsoft.com/office/powerpoint/2010/main" val="276938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32721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rgbClr val="FFFF00"/>
                </a:solidFill>
              </a:rPr>
              <a:t>Функц</a:t>
            </a:r>
            <a:r>
              <a:rPr lang="uk-UA" sz="3600" b="1" dirty="0" smtClean="0">
                <a:solidFill>
                  <a:srgbClr val="FFFF00"/>
                </a:solidFill>
              </a:rPr>
              <a:t>і</a:t>
            </a:r>
            <a:r>
              <a:rPr lang="en-US" sz="3600" b="1" dirty="0" err="1" smtClean="0">
                <a:solidFill>
                  <a:srgbClr val="FFFF00"/>
                </a:solidFill>
              </a:rPr>
              <a:t>ональна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структура</a:t>
            </a:r>
            <a:r>
              <a:rPr lang="uk-UA" sz="3600" b="1" dirty="0" smtClean="0">
                <a:solidFill>
                  <a:srgbClr val="FFFF00"/>
                </a:solidFill>
              </a:rPr>
              <a:t> проекту</a:t>
            </a:r>
            <a:r>
              <a:rPr lang="ru-RU" sz="3600" b="1" dirty="0" smtClean="0">
                <a:solidFill>
                  <a:srgbClr val="FFFF00"/>
                </a:solidFill>
              </a:rPr>
              <a:t/>
            </a:r>
            <a:br>
              <a:rPr lang="ru-RU" sz="3600" b="1" dirty="0" smtClean="0">
                <a:solidFill>
                  <a:srgbClr val="FFFF00"/>
                </a:solidFill>
              </a:rPr>
            </a:br>
            <a:endParaRPr lang="ru-RU" sz="3600" b="1" dirty="0" smtClean="0">
              <a:solidFill>
                <a:srgbClr val="FFFF00"/>
              </a:solidFill>
            </a:endParaRPr>
          </a:p>
        </p:txBody>
      </p:sp>
      <p:grpSp>
        <p:nvGrpSpPr>
          <p:cNvPr id="150531" name="Group 1"/>
          <p:cNvGrpSpPr>
            <a:grpSpLocks noChangeAspect="1"/>
          </p:cNvGrpSpPr>
          <p:nvPr/>
        </p:nvGrpSpPr>
        <p:grpSpPr bwMode="auto">
          <a:xfrm>
            <a:off x="381000" y="1218247"/>
            <a:ext cx="8191500" cy="5029200"/>
            <a:chOff x="1581" y="6747"/>
            <a:chExt cx="8589" cy="3997"/>
          </a:xfrm>
        </p:grpSpPr>
        <p:sp>
          <p:nvSpPr>
            <p:cNvPr id="150532" name="AutoShape 2"/>
            <p:cNvSpPr>
              <a:spLocks noChangeAspect="1" noChangeArrowheads="1"/>
            </p:cNvSpPr>
            <p:nvPr/>
          </p:nvSpPr>
          <p:spPr bwMode="auto">
            <a:xfrm>
              <a:off x="1581" y="6747"/>
              <a:ext cx="8589" cy="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0533" name="Text Box 3"/>
            <p:cNvSpPr txBox="1">
              <a:spLocks noChangeArrowheads="1"/>
            </p:cNvSpPr>
            <p:nvPr/>
          </p:nvSpPr>
          <p:spPr bwMode="auto">
            <a:xfrm>
              <a:off x="4768" y="7179"/>
              <a:ext cx="2431" cy="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2400" tIns="32400" rIns="32400" bIns="324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 smtClean="0">
                  <a:latin typeface="Arial" pitchFamily="34" charset="0"/>
                </a:rPr>
                <a:t>Керівник</a:t>
              </a:r>
              <a:r>
                <a:rPr lang="ru-RU" sz="1400" dirty="0" smtClean="0">
                  <a:latin typeface="Arial" pitchFamily="34" charset="0"/>
                </a:rPr>
                <a:t>  </a:t>
              </a:r>
              <a:r>
                <a:rPr lang="ru-RU" sz="1400" dirty="0" err="1" smtClean="0">
                  <a:latin typeface="Arial" pitchFamily="34" charset="0"/>
                </a:rPr>
                <a:t>компанії</a:t>
              </a:r>
              <a:endParaRPr lang="ru-RU" sz="1400" dirty="0"/>
            </a:p>
          </p:txBody>
        </p:sp>
        <p:sp>
          <p:nvSpPr>
            <p:cNvPr id="150534" name="Text Box 4"/>
            <p:cNvSpPr txBox="1">
              <a:spLocks noChangeArrowheads="1"/>
            </p:cNvSpPr>
            <p:nvPr/>
          </p:nvSpPr>
          <p:spPr bwMode="auto">
            <a:xfrm>
              <a:off x="1851" y="7827"/>
              <a:ext cx="1621" cy="8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2400" tIns="32400" rIns="32400" bIns="324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Керівник</a:t>
              </a:r>
              <a:r>
                <a:rPr lang="ru-RU" sz="1400" dirty="0">
                  <a:latin typeface="Arial" pitchFamily="34" charset="0"/>
                </a:rPr>
                <a:t> </a:t>
              </a:r>
              <a:r>
                <a:rPr lang="ru-RU" sz="1400" dirty="0" err="1" smtClean="0">
                  <a:latin typeface="Calibri" pitchFamily="34" charset="0"/>
                </a:rPr>
                <a:t>підрозділу</a:t>
              </a:r>
              <a:r>
                <a:rPr lang="ru-RU" sz="1400" dirty="0" smtClean="0">
                  <a:latin typeface="Calibri" pitchFamily="34" charset="0"/>
                </a:rPr>
                <a:t> </a:t>
              </a:r>
              <a:r>
                <a:rPr lang="ru-RU" sz="1400" dirty="0">
                  <a:latin typeface="Calibri" pitchFamily="34" charset="0"/>
                </a:rPr>
                <a:t>(маркетинг)</a:t>
              </a:r>
              <a:endParaRPr lang="ru-RU" sz="1400" dirty="0"/>
            </a:p>
          </p:txBody>
        </p:sp>
        <p:sp>
          <p:nvSpPr>
            <p:cNvPr id="150535" name="Text Box 5"/>
            <p:cNvSpPr txBox="1">
              <a:spLocks noChangeArrowheads="1"/>
            </p:cNvSpPr>
            <p:nvPr/>
          </p:nvSpPr>
          <p:spPr bwMode="auto">
            <a:xfrm>
              <a:off x="3958" y="7827"/>
              <a:ext cx="1620" cy="8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2400" tIns="32400" rIns="32400" bIns="324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Керівник</a:t>
              </a:r>
              <a:r>
                <a:rPr lang="ru-RU" sz="1400" dirty="0">
                  <a:latin typeface="Arial" pitchFamily="34" charset="0"/>
                </a:rPr>
                <a:t> </a:t>
              </a:r>
              <a:r>
                <a:rPr lang="ru-RU" sz="1400" dirty="0" err="1">
                  <a:latin typeface="Calibri" pitchFamily="34" charset="0"/>
                </a:rPr>
                <a:t>підрозділу</a:t>
              </a:r>
              <a:r>
                <a:rPr lang="ru-RU" sz="1400" dirty="0">
                  <a:latin typeface="Calibri" pitchFamily="34" charset="0"/>
                </a:rPr>
                <a:t> </a:t>
              </a:r>
              <a:r>
                <a:rPr lang="ru-RU" sz="1400" dirty="0" smtClean="0">
                  <a:latin typeface="Arial" pitchFamily="34" charset="0"/>
                </a:rPr>
                <a:t>(</a:t>
              </a:r>
              <a:r>
                <a:rPr lang="ru-RU" sz="1400" dirty="0" err="1" smtClean="0">
                  <a:latin typeface="Arial" pitchFamily="34" charset="0"/>
                </a:rPr>
                <a:t>виробництво</a:t>
              </a:r>
              <a:r>
                <a:rPr lang="ru-RU" sz="1400" dirty="0" smtClean="0">
                  <a:latin typeface="Arial" pitchFamily="34" charset="0"/>
                </a:rPr>
                <a:t>)</a:t>
              </a:r>
              <a:endParaRPr lang="ru-RU" sz="1400" dirty="0"/>
            </a:p>
          </p:txBody>
        </p:sp>
        <p:sp>
          <p:nvSpPr>
            <p:cNvPr id="150536" name="Text Box 6"/>
            <p:cNvSpPr txBox="1">
              <a:spLocks noChangeArrowheads="1"/>
            </p:cNvSpPr>
            <p:nvPr/>
          </p:nvSpPr>
          <p:spPr bwMode="auto">
            <a:xfrm>
              <a:off x="6065" y="7827"/>
              <a:ext cx="1620" cy="8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2400" tIns="32400" rIns="32400" bIns="324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Керівник</a:t>
              </a:r>
              <a:r>
                <a:rPr lang="ru-RU" sz="1400" dirty="0">
                  <a:latin typeface="Arial" pitchFamily="34" charset="0"/>
                </a:rPr>
                <a:t> </a:t>
              </a:r>
              <a:r>
                <a:rPr lang="ru-RU" sz="1400" dirty="0" err="1">
                  <a:latin typeface="Calibri" pitchFamily="34" charset="0"/>
                </a:rPr>
                <a:t>підрозділу</a:t>
              </a:r>
              <a:r>
                <a:rPr lang="ru-RU" sz="1400" dirty="0">
                  <a:latin typeface="Calibri" pitchFamily="34" charset="0"/>
                </a:rPr>
                <a:t> </a:t>
              </a:r>
              <a:r>
                <a:rPr lang="ru-RU" sz="1400" dirty="0" smtClean="0">
                  <a:latin typeface="Arial" pitchFamily="34" charset="0"/>
                </a:rPr>
                <a:t>(</a:t>
              </a:r>
              <a:r>
                <a:rPr lang="ru-RU" sz="1400" dirty="0" err="1" smtClean="0">
                  <a:latin typeface="Arial" pitchFamily="34" charset="0"/>
                </a:rPr>
                <a:t>закупівлі</a:t>
              </a:r>
              <a:r>
                <a:rPr lang="ru-RU" sz="1400" dirty="0" smtClean="0">
                  <a:latin typeface="Arial" pitchFamily="34" charset="0"/>
                </a:rPr>
                <a:t>)</a:t>
              </a:r>
              <a:endParaRPr lang="ru-RU" sz="1400" dirty="0"/>
            </a:p>
          </p:txBody>
        </p:sp>
        <p:sp>
          <p:nvSpPr>
            <p:cNvPr id="150537" name="Text Box 7"/>
            <p:cNvSpPr txBox="1">
              <a:spLocks noChangeArrowheads="1"/>
            </p:cNvSpPr>
            <p:nvPr/>
          </p:nvSpPr>
          <p:spPr bwMode="auto">
            <a:xfrm>
              <a:off x="8171" y="7827"/>
              <a:ext cx="1621" cy="8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2400" tIns="32400" rIns="32400" bIns="324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Керівник</a:t>
              </a:r>
              <a:r>
                <a:rPr lang="ru-RU" sz="1400" dirty="0">
                  <a:latin typeface="Arial" pitchFamily="34" charset="0"/>
                </a:rPr>
                <a:t> </a:t>
              </a:r>
              <a:r>
                <a:rPr lang="ru-RU" sz="1400" dirty="0" err="1">
                  <a:latin typeface="Calibri" pitchFamily="34" charset="0"/>
                </a:rPr>
                <a:t>підрозділу</a:t>
              </a:r>
              <a:r>
                <a:rPr lang="ru-RU" sz="1400" dirty="0">
                  <a:latin typeface="Calibri" pitchFamily="34" charset="0"/>
                </a:rPr>
                <a:t> </a:t>
              </a:r>
              <a:r>
                <a:rPr lang="ru-RU" sz="1400" dirty="0" smtClean="0">
                  <a:latin typeface="Arial" pitchFamily="34" charset="0"/>
                </a:rPr>
                <a:t>(</a:t>
              </a:r>
              <a:r>
                <a:rPr lang="ru-RU" sz="1400" dirty="0" err="1" smtClean="0">
                  <a:latin typeface="Arial" pitchFamily="34" charset="0"/>
                </a:rPr>
                <a:t>продажі</a:t>
              </a:r>
              <a:r>
                <a:rPr lang="ru-RU" sz="1400" dirty="0" smtClean="0">
                  <a:latin typeface="Arial" pitchFamily="34" charset="0"/>
                </a:rPr>
                <a:t>)</a:t>
              </a:r>
              <a:endParaRPr lang="ru-RU" sz="1400" dirty="0"/>
            </a:p>
          </p:txBody>
        </p:sp>
        <p:sp>
          <p:nvSpPr>
            <p:cNvPr id="150538" name="Line 8"/>
            <p:cNvSpPr>
              <a:spLocks noChangeShapeType="1"/>
            </p:cNvSpPr>
            <p:nvPr/>
          </p:nvSpPr>
          <p:spPr bwMode="auto">
            <a:xfrm>
              <a:off x="2013" y="8637"/>
              <a:ext cx="1" cy="1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0539" name="Text Box 9"/>
            <p:cNvSpPr txBox="1">
              <a:spLocks noChangeArrowheads="1"/>
            </p:cNvSpPr>
            <p:nvPr/>
          </p:nvSpPr>
          <p:spPr bwMode="auto">
            <a:xfrm>
              <a:off x="2175" y="8800"/>
              <a:ext cx="1459" cy="32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2400" tIns="32400" rIns="32400" bIns="324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 smtClean="0">
                  <a:latin typeface="Arial" pitchFamily="34" charset="0"/>
                </a:rPr>
                <a:t>Співробітник</a:t>
              </a:r>
              <a:r>
                <a:rPr lang="ru-RU" sz="1400" dirty="0" smtClean="0">
                  <a:latin typeface="Arial" pitchFamily="34" charset="0"/>
                </a:rPr>
                <a:t> </a:t>
              </a:r>
              <a:r>
                <a:rPr lang="ru-RU" sz="1400" dirty="0">
                  <a:latin typeface="Arial" pitchFamily="34" charset="0"/>
                </a:rPr>
                <a:t>1</a:t>
              </a:r>
              <a:endParaRPr lang="ru-RU" sz="1400" dirty="0"/>
            </a:p>
          </p:txBody>
        </p:sp>
        <p:sp>
          <p:nvSpPr>
            <p:cNvPr id="150540" name="Text Box 10"/>
            <p:cNvSpPr txBox="1">
              <a:spLocks noChangeArrowheads="1"/>
            </p:cNvSpPr>
            <p:nvPr/>
          </p:nvSpPr>
          <p:spPr bwMode="auto">
            <a:xfrm>
              <a:off x="2175" y="9286"/>
              <a:ext cx="1459" cy="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2400" tIns="32400" rIns="32400" bIns="324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Співробітник</a:t>
              </a:r>
              <a:r>
                <a:rPr lang="ru-RU" sz="1400" dirty="0">
                  <a:latin typeface="Arial" pitchFamily="34" charset="0"/>
                </a:rPr>
                <a:t> 2</a:t>
              </a:r>
              <a:endParaRPr lang="ru-RU" sz="1400" dirty="0"/>
            </a:p>
          </p:txBody>
        </p:sp>
        <p:sp>
          <p:nvSpPr>
            <p:cNvPr id="150541" name="Text Box 11"/>
            <p:cNvSpPr txBox="1">
              <a:spLocks noChangeArrowheads="1"/>
            </p:cNvSpPr>
            <p:nvPr/>
          </p:nvSpPr>
          <p:spPr bwMode="auto">
            <a:xfrm>
              <a:off x="2175" y="9772"/>
              <a:ext cx="1459" cy="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2400" tIns="32400" rIns="32400" bIns="324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Співробітник</a:t>
              </a:r>
              <a:r>
                <a:rPr lang="ru-RU" sz="1400" dirty="0">
                  <a:latin typeface="Arial" pitchFamily="34" charset="0"/>
                </a:rPr>
                <a:t> 3</a:t>
              </a:r>
              <a:endParaRPr lang="ru-RU" sz="1400" dirty="0"/>
            </a:p>
          </p:txBody>
        </p:sp>
        <p:sp>
          <p:nvSpPr>
            <p:cNvPr id="150542" name="Line 12"/>
            <p:cNvSpPr>
              <a:spLocks noChangeShapeType="1"/>
            </p:cNvSpPr>
            <p:nvPr/>
          </p:nvSpPr>
          <p:spPr bwMode="auto">
            <a:xfrm>
              <a:off x="2013" y="8962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0543" name="Line 13"/>
            <p:cNvSpPr>
              <a:spLocks noChangeShapeType="1"/>
            </p:cNvSpPr>
            <p:nvPr/>
          </p:nvSpPr>
          <p:spPr bwMode="auto">
            <a:xfrm>
              <a:off x="2013" y="9448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0544" name="Line 14"/>
            <p:cNvSpPr>
              <a:spLocks noChangeShapeType="1"/>
            </p:cNvSpPr>
            <p:nvPr/>
          </p:nvSpPr>
          <p:spPr bwMode="auto">
            <a:xfrm>
              <a:off x="2013" y="9934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0545" name="Line 15"/>
            <p:cNvSpPr>
              <a:spLocks noChangeShapeType="1"/>
            </p:cNvSpPr>
            <p:nvPr/>
          </p:nvSpPr>
          <p:spPr bwMode="auto">
            <a:xfrm>
              <a:off x="4120" y="8637"/>
              <a:ext cx="1" cy="1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0546" name="Text Box 16"/>
            <p:cNvSpPr txBox="1">
              <a:spLocks noChangeArrowheads="1"/>
            </p:cNvSpPr>
            <p:nvPr/>
          </p:nvSpPr>
          <p:spPr bwMode="auto">
            <a:xfrm>
              <a:off x="4282" y="8800"/>
              <a:ext cx="1458" cy="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2400" tIns="32400" rIns="32400" bIns="324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Співробітник</a:t>
              </a:r>
              <a:r>
                <a:rPr lang="ru-RU" sz="1400" dirty="0">
                  <a:latin typeface="Arial" pitchFamily="34" charset="0"/>
                </a:rPr>
                <a:t> 1</a:t>
              </a:r>
              <a:endParaRPr lang="ru-RU" sz="1400" dirty="0"/>
            </a:p>
          </p:txBody>
        </p:sp>
        <p:sp>
          <p:nvSpPr>
            <p:cNvPr id="150547" name="Text Box 17"/>
            <p:cNvSpPr txBox="1">
              <a:spLocks noChangeArrowheads="1"/>
            </p:cNvSpPr>
            <p:nvPr/>
          </p:nvSpPr>
          <p:spPr bwMode="auto">
            <a:xfrm>
              <a:off x="4282" y="9286"/>
              <a:ext cx="1458" cy="32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2400" tIns="32400" rIns="32400" bIns="324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Співробітник</a:t>
              </a:r>
              <a:r>
                <a:rPr lang="ru-RU" sz="1400" dirty="0">
                  <a:latin typeface="Arial" pitchFamily="34" charset="0"/>
                </a:rPr>
                <a:t> 2</a:t>
              </a:r>
              <a:endParaRPr lang="ru-RU" sz="1400" dirty="0"/>
            </a:p>
          </p:txBody>
        </p:sp>
        <p:sp>
          <p:nvSpPr>
            <p:cNvPr id="150548" name="Text Box 18"/>
            <p:cNvSpPr txBox="1">
              <a:spLocks noChangeArrowheads="1"/>
            </p:cNvSpPr>
            <p:nvPr/>
          </p:nvSpPr>
          <p:spPr bwMode="auto">
            <a:xfrm>
              <a:off x="4282" y="9772"/>
              <a:ext cx="1458" cy="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2400" tIns="32400" rIns="32400" bIns="324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Співробітник</a:t>
              </a:r>
              <a:r>
                <a:rPr lang="ru-RU" sz="1400" dirty="0">
                  <a:latin typeface="Arial" pitchFamily="34" charset="0"/>
                </a:rPr>
                <a:t> 3</a:t>
              </a:r>
              <a:endParaRPr lang="ru-RU" sz="1400" dirty="0"/>
            </a:p>
          </p:txBody>
        </p:sp>
        <p:sp>
          <p:nvSpPr>
            <p:cNvPr id="150549" name="Line 19"/>
            <p:cNvSpPr>
              <a:spLocks noChangeShapeType="1"/>
            </p:cNvSpPr>
            <p:nvPr/>
          </p:nvSpPr>
          <p:spPr bwMode="auto">
            <a:xfrm>
              <a:off x="4120" y="8962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0550" name="Line 20"/>
            <p:cNvSpPr>
              <a:spLocks noChangeShapeType="1"/>
            </p:cNvSpPr>
            <p:nvPr/>
          </p:nvSpPr>
          <p:spPr bwMode="auto">
            <a:xfrm>
              <a:off x="4120" y="9448"/>
              <a:ext cx="1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0551" name="Line 21"/>
            <p:cNvSpPr>
              <a:spLocks noChangeShapeType="1"/>
            </p:cNvSpPr>
            <p:nvPr/>
          </p:nvSpPr>
          <p:spPr bwMode="auto">
            <a:xfrm>
              <a:off x="4120" y="9934"/>
              <a:ext cx="1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0552" name="Line 22"/>
            <p:cNvSpPr>
              <a:spLocks noChangeShapeType="1"/>
            </p:cNvSpPr>
            <p:nvPr/>
          </p:nvSpPr>
          <p:spPr bwMode="auto">
            <a:xfrm>
              <a:off x="6227" y="8637"/>
              <a:ext cx="1" cy="1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0553" name="Text Box 23"/>
            <p:cNvSpPr txBox="1">
              <a:spLocks noChangeArrowheads="1"/>
            </p:cNvSpPr>
            <p:nvPr/>
          </p:nvSpPr>
          <p:spPr bwMode="auto">
            <a:xfrm>
              <a:off x="6389" y="8800"/>
              <a:ext cx="1458" cy="32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2400" tIns="32400" rIns="32400" bIns="324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Співробітник</a:t>
              </a:r>
              <a:r>
                <a:rPr lang="ru-RU" sz="1400" dirty="0">
                  <a:latin typeface="Arial" pitchFamily="34" charset="0"/>
                </a:rPr>
                <a:t> 1</a:t>
              </a:r>
              <a:endParaRPr lang="ru-RU" sz="1400" dirty="0"/>
            </a:p>
          </p:txBody>
        </p:sp>
        <p:sp>
          <p:nvSpPr>
            <p:cNvPr id="150554" name="Text Box 24"/>
            <p:cNvSpPr txBox="1">
              <a:spLocks noChangeArrowheads="1"/>
            </p:cNvSpPr>
            <p:nvPr/>
          </p:nvSpPr>
          <p:spPr bwMode="auto">
            <a:xfrm>
              <a:off x="6389" y="9286"/>
              <a:ext cx="1458" cy="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2400" tIns="32400" rIns="32400" bIns="324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Співробітник</a:t>
              </a:r>
              <a:r>
                <a:rPr lang="ru-RU" sz="1400" dirty="0">
                  <a:latin typeface="Arial" pitchFamily="34" charset="0"/>
                </a:rPr>
                <a:t> 2</a:t>
              </a:r>
              <a:endParaRPr lang="ru-RU" sz="1400" dirty="0"/>
            </a:p>
          </p:txBody>
        </p:sp>
        <p:sp>
          <p:nvSpPr>
            <p:cNvPr id="150555" name="Text Box 25"/>
            <p:cNvSpPr txBox="1">
              <a:spLocks noChangeArrowheads="1"/>
            </p:cNvSpPr>
            <p:nvPr/>
          </p:nvSpPr>
          <p:spPr bwMode="auto">
            <a:xfrm>
              <a:off x="6389" y="9772"/>
              <a:ext cx="1458" cy="32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2400" tIns="32400" rIns="32400" bIns="324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Співробітник</a:t>
              </a:r>
              <a:r>
                <a:rPr lang="ru-RU" sz="1400" dirty="0">
                  <a:latin typeface="Arial" pitchFamily="34" charset="0"/>
                </a:rPr>
                <a:t> 3</a:t>
              </a:r>
              <a:endParaRPr lang="ru-RU" sz="1400" dirty="0"/>
            </a:p>
          </p:txBody>
        </p:sp>
        <p:sp>
          <p:nvSpPr>
            <p:cNvPr id="150556" name="Line 26"/>
            <p:cNvSpPr>
              <a:spLocks noChangeShapeType="1"/>
            </p:cNvSpPr>
            <p:nvPr/>
          </p:nvSpPr>
          <p:spPr bwMode="auto">
            <a:xfrm>
              <a:off x="6227" y="8962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0557" name="Line 27"/>
            <p:cNvSpPr>
              <a:spLocks noChangeShapeType="1"/>
            </p:cNvSpPr>
            <p:nvPr/>
          </p:nvSpPr>
          <p:spPr bwMode="auto">
            <a:xfrm>
              <a:off x="6227" y="9448"/>
              <a:ext cx="1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0558" name="Line 28"/>
            <p:cNvSpPr>
              <a:spLocks noChangeShapeType="1"/>
            </p:cNvSpPr>
            <p:nvPr/>
          </p:nvSpPr>
          <p:spPr bwMode="auto">
            <a:xfrm>
              <a:off x="6227" y="9934"/>
              <a:ext cx="1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0559" name="Line 29"/>
            <p:cNvSpPr>
              <a:spLocks noChangeShapeType="1"/>
            </p:cNvSpPr>
            <p:nvPr/>
          </p:nvSpPr>
          <p:spPr bwMode="auto">
            <a:xfrm>
              <a:off x="8333" y="8637"/>
              <a:ext cx="1" cy="1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0560" name="Text Box 30"/>
            <p:cNvSpPr txBox="1">
              <a:spLocks noChangeArrowheads="1"/>
            </p:cNvSpPr>
            <p:nvPr/>
          </p:nvSpPr>
          <p:spPr bwMode="auto">
            <a:xfrm>
              <a:off x="8495" y="8800"/>
              <a:ext cx="1459" cy="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2400" tIns="32400" rIns="32400" bIns="324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Співробітник</a:t>
              </a:r>
              <a:r>
                <a:rPr lang="ru-RU" sz="1400" dirty="0">
                  <a:latin typeface="Arial" pitchFamily="34" charset="0"/>
                </a:rPr>
                <a:t> 1</a:t>
              </a:r>
              <a:endParaRPr lang="ru-RU" sz="1400" dirty="0"/>
            </a:p>
          </p:txBody>
        </p:sp>
        <p:sp>
          <p:nvSpPr>
            <p:cNvPr id="150561" name="Text Box 31"/>
            <p:cNvSpPr txBox="1">
              <a:spLocks noChangeArrowheads="1"/>
            </p:cNvSpPr>
            <p:nvPr/>
          </p:nvSpPr>
          <p:spPr bwMode="auto">
            <a:xfrm>
              <a:off x="8495" y="9286"/>
              <a:ext cx="1459" cy="32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2400" tIns="32400" rIns="32400" bIns="324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Співробітник</a:t>
              </a:r>
              <a:r>
                <a:rPr lang="ru-RU" sz="1400" dirty="0">
                  <a:latin typeface="Arial" pitchFamily="34" charset="0"/>
                </a:rPr>
                <a:t> 2</a:t>
              </a:r>
              <a:endParaRPr lang="ru-RU" sz="1400" dirty="0"/>
            </a:p>
          </p:txBody>
        </p:sp>
        <p:sp>
          <p:nvSpPr>
            <p:cNvPr id="150562" name="Text Box 32"/>
            <p:cNvSpPr txBox="1">
              <a:spLocks noChangeArrowheads="1"/>
            </p:cNvSpPr>
            <p:nvPr/>
          </p:nvSpPr>
          <p:spPr bwMode="auto">
            <a:xfrm>
              <a:off x="8495" y="9772"/>
              <a:ext cx="1459" cy="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2400" tIns="32400" rIns="32400" bIns="324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ru-RU" sz="1400" dirty="0" err="1">
                  <a:latin typeface="Arial" pitchFamily="34" charset="0"/>
                </a:rPr>
                <a:t>Співробітник</a:t>
              </a:r>
              <a:r>
                <a:rPr lang="ru-RU" sz="1400" dirty="0">
                  <a:latin typeface="Arial" pitchFamily="34" charset="0"/>
                </a:rPr>
                <a:t> 3</a:t>
              </a:r>
              <a:endParaRPr lang="ru-RU" sz="1400" dirty="0"/>
            </a:p>
          </p:txBody>
        </p:sp>
        <p:sp>
          <p:nvSpPr>
            <p:cNvPr id="150563" name="Line 33"/>
            <p:cNvSpPr>
              <a:spLocks noChangeShapeType="1"/>
            </p:cNvSpPr>
            <p:nvPr/>
          </p:nvSpPr>
          <p:spPr bwMode="auto">
            <a:xfrm>
              <a:off x="8333" y="8962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0564" name="Line 34"/>
            <p:cNvSpPr>
              <a:spLocks noChangeShapeType="1"/>
            </p:cNvSpPr>
            <p:nvPr/>
          </p:nvSpPr>
          <p:spPr bwMode="auto">
            <a:xfrm>
              <a:off x="8333" y="9448"/>
              <a:ext cx="1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0565" name="Line 35"/>
            <p:cNvSpPr>
              <a:spLocks noChangeShapeType="1"/>
            </p:cNvSpPr>
            <p:nvPr/>
          </p:nvSpPr>
          <p:spPr bwMode="auto">
            <a:xfrm>
              <a:off x="8333" y="9934"/>
              <a:ext cx="1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0566" name="AutoShape 36"/>
            <p:cNvSpPr>
              <a:spLocks noChangeArrowheads="1"/>
            </p:cNvSpPr>
            <p:nvPr/>
          </p:nvSpPr>
          <p:spPr bwMode="auto">
            <a:xfrm>
              <a:off x="1689" y="7741"/>
              <a:ext cx="8260" cy="997"/>
            </a:xfrm>
            <a:prstGeom prst="roundRect">
              <a:avLst>
                <a:gd name="adj" fmla="val 16667"/>
              </a:avLst>
            </a:prstGeom>
            <a:noFill/>
            <a:ln w="127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0567" name="Line 37"/>
            <p:cNvSpPr>
              <a:spLocks noChangeShapeType="1"/>
            </p:cNvSpPr>
            <p:nvPr/>
          </p:nvSpPr>
          <p:spPr bwMode="auto">
            <a:xfrm flipV="1">
              <a:off x="2661" y="7503"/>
              <a:ext cx="3242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0568" name="Line 38"/>
            <p:cNvSpPr>
              <a:spLocks noChangeShapeType="1"/>
            </p:cNvSpPr>
            <p:nvPr/>
          </p:nvSpPr>
          <p:spPr bwMode="auto">
            <a:xfrm flipV="1">
              <a:off x="4768" y="7503"/>
              <a:ext cx="1135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0569" name="Line 39"/>
            <p:cNvSpPr>
              <a:spLocks noChangeShapeType="1"/>
            </p:cNvSpPr>
            <p:nvPr/>
          </p:nvSpPr>
          <p:spPr bwMode="auto">
            <a:xfrm flipH="1" flipV="1">
              <a:off x="5903" y="7503"/>
              <a:ext cx="972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50570" name="Line 40"/>
            <p:cNvSpPr>
              <a:spLocks noChangeShapeType="1"/>
            </p:cNvSpPr>
            <p:nvPr/>
          </p:nvSpPr>
          <p:spPr bwMode="auto">
            <a:xfrm>
              <a:off x="5903" y="7503"/>
              <a:ext cx="3079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84009" name="Text Box 41"/>
            <p:cNvSpPr txBox="1">
              <a:spLocks noChangeArrowheads="1"/>
            </p:cNvSpPr>
            <p:nvPr/>
          </p:nvSpPr>
          <p:spPr bwMode="auto">
            <a:xfrm>
              <a:off x="7199" y="10258"/>
              <a:ext cx="2755" cy="4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32400" tIns="32400" rIns="32400" bIns="32400"/>
            <a:lstStyle/>
            <a:p>
              <a:pPr algn="ctr">
                <a:spcAft>
                  <a:spcPts val="1000"/>
                </a:spcAft>
                <a:defRPr/>
              </a:pPr>
              <a:r>
                <a:rPr lang="ru-RU" sz="1400" i="1" dirty="0" err="1" smtClean="0">
                  <a:latin typeface="Arial" pitchFamily="34" charset="0"/>
                </a:rPr>
                <a:t>Кольором</a:t>
              </a:r>
              <a:r>
                <a:rPr lang="ru-RU" sz="1400" i="1" dirty="0" smtClean="0">
                  <a:latin typeface="Arial" pitchFamily="34" charset="0"/>
                </a:rPr>
                <a:t> </a:t>
              </a:r>
              <a:r>
                <a:rPr lang="ru-RU" sz="1400" i="1" dirty="0" err="1" smtClean="0">
                  <a:latin typeface="Arial" pitchFamily="34" charset="0"/>
                </a:rPr>
                <a:t>виділені</a:t>
              </a:r>
              <a:r>
                <a:rPr lang="ru-RU" sz="1400" i="1" dirty="0" smtClean="0">
                  <a:latin typeface="Arial" pitchFamily="34" charset="0"/>
                </a:rPr>
                <a:t> </a:t>
              </a:r>
              <a:r>
                <a:rPr lang="ru-RU" sz="1400" i="1" dirty="0" err="1" smtClean="0">
                  <a:latin typeface="Arial" pitchFamily="34" charset="0"/>
                </a:rPr>
                <a:t>співробітники</a:t>
              </a:r>
              <a:r>
                <a:rPr lang="ru-RU" sz="1400" i="1" dirty="0" smtClean="0">
                  <a:latin typeface="Arial" pitchFamily="34" charset="0"/>
                </a:rPr>
                <a:t>, </a:t>
              </a:r>
              <a:r>
                <a:rPr lang="ru-RU" sz="1400" i="1" dirty="0" err="1" smtClean="0">
                  <a:latin typeface="Arial" pitchFamily="34" charset="0"/>
                </a:rPr>
                <a:t>які</a:t>
              </a:r>
              <a:r>
                <a:rPr lang="ru-RU" sz="1400" i="1" dirty="0" smtClean="0">
                  <a:latin typeface="Arial" pitchFamily="34" charset="0"/>
                </a:rPr>
                <a:t> </a:t>
              </a:r>
              <a:r>
                <a:rPr lang="ru-RU" sz="1400" i="1" dirty="0" err="1" smtClean="0">
                  <a:latin typeface="Arial" pitchFamily="34" charset="0"/>
                </a:rPr>
                <a:t>беруть</a:t>
              </a:r>
              <a:r>
                <a:rPr lang="ru-RU" sz="1400" i="1" dirty="0" smtClean="0">
                  <a:latin typeface="Arial" pitchFamily="34" charset="0"/>
                </a:rPr>
                <a:t> участь </a:t>
              </a:r>
              <a:r>
                <a:rPr lang="ru-RU" sz="1400" i="1" dirty="0">
                  <a:latin typeface="Arial" pitchFamily="34" charset="0"/>
                </a:rPr>
                <a:t>в </a:t>
              </a:r>
              <a:r>
                <a:rPr lang="ru-RU" sz="1400" i="1" dirty="0" err="1" smtClean="0">
                  <a:latin typeface="Arial" pitchFamily="34" charset="0"/>
                </a:rPr>
                <a:t>проекті</a:t>
              </a:r>
              <a:endParaRPr lang="ru-RU" sz="1400" dirty="0"/>
            </a:p>
          </p:txBody>
        </p:sp>
        <p:sp>
          <p:nvSpPr>
            <p:cNvPr id="150572" name="Line 42"/>
            <p:cNvSpPr>
              <a:spLocks noChangeShapeType="1"/>
            </p:cNvSpPr>
            <p:nvPr/>
          </p:nvSpPr>
          <p:spPr bwMode="auto">
            <a:xfrm flipH="1">
              <a:off x="9144" y="7503"/>
              <a:ext cx="162" cy="1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84011" name="Text Box 43"/>
            <p:cNvSpPr txBox="1">
              <a:spLocks noChangeArrowheads="1"/>
            </p:cNvSpPr>
            <p:nvPr/>
          </p:nvSpPr>
          <p:spPr bwMode="auto">
            <a:xfrm>
              <a:off x="8063" y="7178"/>
              <a:ext cx="1783" cy="32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32400" tIns="32400" rIns="32400" bIns="32400"/>
            <a:lstStyle/>
            <a:p>
              <a:pPr algn="ctr">
                <a:spcAft>
                  <a:spcPts val="1000"/>
                </a:spcAft>
                <a:defRPr/>
              </a:pPr>
              <a:r>
                <a:rPr lang="ru-RU" sz="1400" i="1" dirty="0" err="1" smtClean="0">
                  <a:latin typeface="Arial" pitchFamily="34" charset="0"/>
                </a:rPr>
                <a:t>Координація</a:t>
              </a:r>
              <a:r>
                <a:rPr lang="ru-RU" sz="1400" i="1" dirty="0" smtClean="0">
                  <a:latin typeface="Arial" pitchFamily="34" charset="0"/>
                </a:rPr>
                <a:t> проекту</a:t>
              </a:r>
              <a:endParaRPr lang="ru-RU" sz="1400" dirty="0"/>
            </a:p>
          </p:txBody>
        </p:sp>
      </p:grpSp>
      <p:sp>
        <p:nvSpPr>
          <p:cNvPr id="3" name="Скругленный прямоугольник 2"/>
          <p:cNvSpPr/>
          <p:nvPr/>
        </p:nvSpPr>
        <p:spPr>
          <a:xfrm>
            <a:off x="484002" y="2468941"/>
            <a:ext cx="7882494" cy="1263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7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"/>
            <a:ext cx="7793037" cy="105273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b="1" dirty="0" err="1">
                <a:solidFill>
                  <a:srgbClr val="FFFF00"/>
                </a:solidFill>
              </a:rPr>
              <a:t>Переваги</a:t>
            </a:r>
            <a:r>
              <a:rPr lang="ru-RU" sz="3600" b="1" dirty="0">
                <a:solidFill>
                  <a:srgbClr val="FFFF00"/>
                </a:solidFill>
              </a:rPr>
              <a:t> та </a:t>
            </a:r>
            <a:r>
              <a:rPr lang="ru-RU" sz="3600" b="1" dirty="0" err="1">
                <a:solidFill>
                  <a:srgbClr val="FFFF00"/>
                </a:solidFill>
              </a:rPr>
              <a:t>недоліки</a:t>
            </a:r>
            <a:r>
              <a:rPr lang="ru-RU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 err="1">
                <a:solidFill>
                  <a:srgbClr val="FFFF00"/>
                </a:solidFill>
              </a:rPr>
              <a:t>функціональних</a:t>
            </a:r>
            <a:r>
              <a:rPr lang="ru-RU" sz="3600" b="1" dirty="0">
                <a:solidFill>
                  <a:srgbClr val="FFFF00"/>
                </a:solidFill>
              </a:rPr>
              <a:t> структур</a:t>
            </a:r>
          </a:p>
        </p:txBody>
      </p:sp>
      <p:graphicFrame>
        <p:nvGraphicFramePr>
          <p:cNvPr id="80899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35793682"/>
              </p:ext>
            </p:extLst>
          </p:nvPr>
        </p:nvGraphicFramePr>
        <p:xfrm>
          <a:off x="107504" y="1031528"/>
          <a:ext cx="8856984" cy="5652720"/>
        </p:xfrm>
        <a:graphic>
          <a:graphicData uri="http://schemas.openxmlformats.org/drawingml/2006/table">
            <a:tbl>
              <a:tblPr/>
              <a:tblGrid>
                <a:gridCol w="4176464"/>
                <a:gridCol w="4680520"/>
              </a:tblGrid>
              <a:tr h="3397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F497A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Переваги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F497A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Недоліки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Стимулює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ділову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і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професійну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спеціалізацію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Стимулює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функціональну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ізольованість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</a:tr>
              <a:tr h="1012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Зменшує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дублювання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зусиль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і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підвищує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ефективність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використання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ресурсів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у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функціональних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областях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Підвищує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кількість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міжфункціональних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конфліктів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і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знижує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ефективність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досягнення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загальних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цілей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45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Покращує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координацію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в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функціональних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областях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Підвищує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кількість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взаємодій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між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окремими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учасниками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наскрізних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горизонтальних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таким чином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знижуючи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ефективність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комунікацій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</a:tr>
              <a:tr h="1012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Сприяє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підвищенню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технологічності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виконання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операцій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в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функціональних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областях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Встановлювана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функціональна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технологічність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не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сприяє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вирішенню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комплексних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міждисциплінарних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проблем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Співробітники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мають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чітку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перспективу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кар'єрного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росту та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професійного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розвитку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залученні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співробітників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до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реалізації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проекту вони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істотно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знижують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мотивацію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3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Проектна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структура</a:t>
            </a:r>
            <a:endParaRPr lang="ru-RU" b="1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042988"/>
            <a:ext cx="79343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2466274" y="1988840"/>
            <a:ext cx="2082955" cy="3144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3961</Words>
  <Application>Microsoft Office PowerPoint</Application>
  <PresentationFormat>Экран (4:3)</PresentationFormat>
  <Paragraphs>739</Paragraphs>
  <Slides>64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3" baseType="lpstr">
      <vt:lpstr>Arial</vt:lpstr>
      <vt:lpstr>Calibri</vt:lpstr>
      <vt:lpstr>Courier New</vt:lpstr>
      <vt:lpstr>Helvetica Neue</vt:lpstr>
      <vt:lpstr>Symbol</vt:lpstr>
      <vt:lpstr>Tahoma</vt:lpstr>
      <vt:lpstr>Times New Roman</vt:lpstr>
      <vt:lpstr>Wingdings</vt:lpstr>
      <vt:lpstr>Тема Office</vt:lpstr>
      <vt:lpstr>Презентация PowerPoint</vt:lpstr>
      <vt:lpstr>Презентация PowerPoint</vt:lpstr>
      <vt:lpstr>Управління  людськими ресурсами проекту</vt:lpstr>
      <vt:lpstr>Презентация PowerPoint</vt:lpstr>
      <vt:lpstr>Презентация PowerPoint</vt:lpstr>
      <vt:lpstr>Організаційні структури проекту</vt:lpstr>
      <vt:lpstr>Функціональна структура проекту </vt:lpstr>
      <vt:lpstr>Переваги та недоліки функціональних структур</vt:lpstr>
      <vt:lpstr>Проектна структура</vt:lpstr>
      <vt:lpstr>Переваги та недоліки проектної структури</vt:lpstr>
      <vt:lpstr>Переваги та недоліки проектної структури</vt:lpstr>
      <vt:lpstr>Матрична структура</vt:lpstr>
      <vt:lpstr>Переваги та недоліки матричних структур</vt:lpstr>
      <vt:lpstr>Порівняння оргструктур </vt:lpstr>
      <vt:lpstr>Вибір типу оргструктури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Кейс №1 </vt:lpstr>
      <vt:lpstr>Матриця відповідальності проекту</vt:lpstr>
      <vt:lpstr>Структура команди проекту</vt:lpstr>
      <vt:lpstr>Презентация PowerPoint</vt:lpstr>
      <vt:lpstr>Презентация PowerPoint</vt:lpstr>
      <vt:lpstr>Матриця компетенцій </vt:lpstr>
      <vt:lpstr>Управління командою проекту</vt:lpstr>
      <vt:lpstr>Розвиток проектної команди</vt:lpstr>
      <vt:lpstr>Групова динаміка</vt:lpstr>
      <vt:lpstr>Презентация PowerPoint</vt:lpstr>
      <vt:lpstr>Презентация PowerPoint</vt:lpstr>
      <vt:lpstr>Фактори, що впливають на згуртованість команди</vt:lpstr>
      <vt:lpstr>Презентация PowerPoint</vt:lpstr>
      <vt:lpstr>Презентация PowerPoint</vt:lpstr>
      <vt:lpstr>Презентация PowerPoint</vt:lpstr>
      <vt:lpstr>Лідерство</vt:lpstr>
      <vt:lpstr>Лідер і менеджер</vt:lpstr>
      <vt:lpstr>Влада менеджера проекту</vt:lpstr>
      <vt:lpstr>Мотивація персоналу</vt:lpstr>
      <vt:lpstr>Піраміда А. Маслоу</vt:lpstr>
      <vt:lpstr>Теорії індивідуальної мотивації</vt:lpstr>
      <vt:lpstr>Презентация PowerPoint</vt:lpstr>
      <vt:lpstr>Презентация PowerPoint</vt:lpstr>
      <vt:lpstr>Презентация PowerPoint</vt:lpstr>
      <vt:lpstr>Теорія Херцберга </vt:lpstr>
      <vt:lpstr>Презентация PowerPoint</vt:lpstr>
      <vt:lpstr>Керівництво учасниками проекту (рівні постановки задачі)</vt:lpstr>
      <vt:lpstr>Презентация PowerPoint</vt:lpstr>
      <vt:lpstr>Презентация PowerPoint</vt:lpstr>
      <vt:lpstr>Делегування повноважень</vt:lpstr>
      <vt:lpstr>Презентация PowerPoint</vt:lpstr>
      <vt:lpstr>Стилі керівництва</vt:lpstr>
      <vt:lpstr>Управління конфліктами</vt:lpstr>
      <vt:lpstr>Значення конфліктів</vt:lpstr>
      <vt:lpstr>Розвиток і врегулювання конфлікту</vt:lpstr>
      <vt:lpstr>Моделі поведінки в конфлікті та кризі</vt:lpstr>
      <vt:lpstr>Поведінка людини в конфлікті</vt:lpstr>
      <vt:lpstr>Засоби вирішення конфліктів</vt:lpstr>
      <vt:lpstr>Алгоритм роботи з конфліктами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Teacher</cp:lastModifiedBy>
  <cp:revision>82</cp:revision>
  <dcterms:created xsi:type="dcterms:W3CDTF">2015-03-12T05:05:10Z</dcterms:created>
  <dcterms:modified xsi:type="dcterms:W3CDTF">2019-10-11T15:03:57Z</dcterms:modified>
</cp:coreProperties>
</file>