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340" r:id="rId2"/>
    <p:sldId id="307" r:id="rId3"/>
    <p:sldId id="258" r:id="rId4"/>
    <p:sldId id="259" r:id="rId5"/>
    <p:sldId id="260" r:id="rId6"/>
    <p:sldId id="30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1" r:id="rId16"/>
    <p:sldId id="269" r:id="rId17"/>
    <p:sldId id="270" r:id="rId18"/>
    <p:sldId id="271" r:id="rId19"/>
    <p:sldId id="272" r:id="rId20"/>
    <p:sldId id="338" r:id="rId21"/>
    <p:sldId id="339" r:id="rId22"/>
    <p:sldId id="292" r:id="rId23"/>
    <p:sldId id="273" r:id="rId24"/>
    <p:sldId id="274" r:id="rId25"/>
    <p:sldId id="295" r:id="rId26"/>
    <p:sldId id="275" r:id="rId27"/>
    <p:sldId id="277" r:id="rId28"/>
    <p:sldId id="293" r:id="rId29"/>
    <p:sldId id="278" r:id="rId30"/>
    <p:sldId id="279" r:id="rId31"/>
    <p:sldId id="280" r:id="rId32"/>
    <p:sldId id="302" r:id="rId33"/>
    <p:sldId id="305" r:id="rId34"/>
    <p:sldId id="281" r:id="rId35"/>
    <p:sldId id="298" r:id="rId36"/>
    <p:sldId id="297" r:id="rId37"/>
    <p:sldId id="299" r:id="rId38"/>
    <p:sldId id="283" r:id="rId39"/>
    <p:sldId id="300" r:id="rId40"/>
    <p:sldId id="301" r:id="rId41"/>
    <p:sldId id="284" r:id="rId42"/>
    <p:sldId id="285" r:id="rId43"/>
    <p:sldId id="306" r:id="rId44"/>
    <p:sldId id="286" r:id="rId45"/>
    <p:sldId id="287" r:id="rId46"/>
    <p:sldId id="288" r:id="rId47"/>
    <p:sldId id="289" r:id="rId48"/>
    <p:sldId id="290" r:id="rId49"/>
    <p:sldId id="303" r:id="rId50"/>
    <p:sldId id="309" r:id="rId51"/>
    <p:sldId id="308" r:id="rId52"/>
    <p:sldId id="310" r:id="rId53"/>
    <p:sldId id="311" r:id="rId54"/>
    <p:sldId id="312" r:id="rId55"/>
    <p:sldId id="313" r:id="rId56"/>
    <p:sldId id="314" r:id="rId57"/>
    <p:sldId id="316" r:id="rId58"/>
    <p:sldId id="317" r:id="rId59"/>
    <p:sldId id="315" r:id="rId60"/>
    <p:sldId id="318" r:id="rId61"/>
    <p:sldId id="319" r:id="rId62"/>
    <p:sldId id="320" r:id="rId63"/>
    <p:sldId id="321" r:id="rId64"/>
    <p:sldId id="322" r:id="rId65"/>
    <p:sldId id="323" r:id="rId6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7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8" y="3346"/>
                <a:ext cx="2851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66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566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57802-34D7-4684-B36E-4CE65F62C5FA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C8EF-D419-4E47-AB35-659F3B43D0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0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E796-3A93-40E5-B62C-936039F770B2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59AD6-7C0C-4211-8919-14E901D848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4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3DE2F-D197-4706-9324-24299BE91C9D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5469-A2C5-474A-8D7B-7AC024BFA8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86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58948-0D72-4670-8F4A-DC4054D4719D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FB59C-77F2-493F-8F6F-A4B808D860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5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кругленный прямоугольник 2"/>
          <p:cNvSpPr/>
          <p:nvPr userDrawn="1"/>
        </p:nvSpPr>
        <p:spPr>
          <a:xfrm>
            <a:off x="123825" y="836613"/>
            <a:ext cx="8856663" cy="5857875"/>
          </a:xfrm>
          <a:prstGeom prst="roundRect">
            <a:avLst/>
          </a:prstGeom>
          <a:solidFill>
            <a:schemeClr val="bg1"/>
          </a:solidFill>
          <a:ln cmpd="thinThick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>
              <a:ln w="76200" cmpd="thinThick">
                <a:solidFill>
                  <a:srgbClr val="00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" name="TextBox 17"/>
          <p:cNvSpPr txBox="1">
            <a:spLocks noChangeArrowheads="1"/>
          </p:cNvSpPr>
          <p:nvPr userDrawn="1"/>
        </p:nvSpPr>
        <p:spPr bwMode="auto">
          <a:xfrm>
            <a:off x="4140200" y="6670675"/>
            <a:ext cx="4248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uk-UA" sz="1200" b="1">
                <a:solidFill>
                  <a:srgbClr val="FFFFFF"/>
                </a:solidFill>
                <a:latin typeface="Times New Roman" pitchFamily="18" charset="0"/>
              </a:rPr>
              <a:t>Ковалюк </a:t>
            </a:r>
            <a:r>
              <a:rPr lang="ru-RU" sz="1200" b="1">
                <a:solidFill>
                  <a:srgbClr val="FFFFFF"/>
                </a:solidFill>
                <a:latin typeface="Times New Roman" pitchFamily="18" charset="0"/>
              </a:rPr>
              <a:t>Т.В.</a:t>
            </a:r>
            <a:r>
              <a:rPr lang="en-US" sz="1200" b="1">
                <a:solidFill>
                  <a:srgbClr val="FFFFFF"/>
                </a:solidFill>
                <a:latin typeface="Times New Roman" pitchFamily="18" charset="0"/>
              </a:rPr>
              <a:t>,</a:t>
            </a:r>
            <a:r>
              <a:rPr lang="ru-RU" sz="1200" b="1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uk-UA" sz="1200" b="1">
                <a:solidFill>
                  <a:srgbClr val="FFFFFF"/>
                </a:solidFill>
                <a:latin typeface="Times New Roman" pitchFamily="18" charset="0"/>
              </a:rPr>
              <a:t>д</a:t>
            </a:r>
            <a:r>
              <a:rPr lang="ru-RU" sz="1200" b="1">
                <a:solidFill>
                  <a:srgbClr val="FFFFFF"/>
                </a:solidFill>
                <a:latin typeface="Times New Roman" pitchFamily="18" charset="0"/>
              </a:rPr>
              <a:t>оцент кафедры АСОИУ НТУУ «КПИ»</a:t>
            </a:r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8604250" y="6597650"/>
            <a:ext cx="520700" cy="260350"/>
          </a:xfrm>
        </p:spPr>
        <p:txBody>
          <a:bodyPr/>
          <a:lstStyle>
            <a:lvl1pPr>
              <a:defRPr sz="16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AA8323-4C89-46A4-94C9-4B1CF0734E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0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 userDrawn="1"/>
        </p:nvSpPr>
        <p:spPr>
          <a:xfrm>
            <a:off x="-19050" y="1052513"/>
            <a:ext cx="91440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b="1">
              <a:solidFill>
                <a:srgbClr val="FFFFFF"/>
              </a:solidFill>
            </a:endParaRPr>
          </a:p>
        </p:txBody>
      </p:sp>
      <p:sp>
        <p:nvSpPr>
          <p:cNvPr id="4" name="TextBox 17"/>
          <p:cNvSpPr txBox="1">
            <a:spLocks noChangeArrowheads="1"/>
          </p:cNvSpPr>
          <p:nvPr userDrawn="1"/>
        </p:nvSpPr>
        <p:spPr bwMode="auto">
          <a:xfrm>
            <a:off x="4005263" y="6632575"/>
            <a:ext cx="4751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uk-UA" sz="1400" dirty="0">
                <a:solidFill>
                  <a:srgbClr val="FFFFFF"/>
                </a:solidFill>
                <a:latin typeface="Times New Roman" pitchFamily="18" charset="0"/>
              </a:rPr>
              <a:t>Т.В. </a:t>
            </a:r>
            <a:r>
              <a:rPr lang="uk-UA" sz="1400" dirty="0" err="1">
                <a:solidFill>
                  <a:srgbClr val="FFFFFF"/>
                </a:solidFill>
                <a:latin typeface="Times New Roman" pitchFamily="18" charset="0"/>
              </a:rPr>
              <a:t>Ковалюк</a:t>
            </a:r>
            <a:r>
              <a:rPr lang="uk-UA" sz="1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uk-UA" sz="1400" dirty="0" smtClean="0">
                <a:solidFill>
                  <a:srgbClr val="FFFFFF"/>
                </a:solidFill>
                <a:latin typeface="Times New Roman" pitchFamily="18" charset="0"/>
              </a:rPr>
              <a:t>Управління програмними проектами</a:t>
            </a:r>
            <a:endParaRPr lang="ru-RU" sz="1400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3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77" y="14469"/>
            <a:ext cx="9144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46897" y="6507344"/>
            <a:ext cx="77732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 dirty="0">
              <a:solidFill>
                <a:prstClr val="white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19778" y="836712"/>
            <a:ext cx="9144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915816" y="6581538"/>
            <a:ext cx="543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Об’єктно-орієнтоване проектування</a:t>
            </a:r>
            <a:r>
              <a:rPr lang="en-US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1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та моделювання ПЗ</a:t>
            </a:r>
            <a:endParaRPr lang="ru-RU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8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7B6E-448A-467C-B63C-30518D17EEF2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42393-4272-44B7-AF1B-B8DC1BB6E1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439-7643-4C49-8C68-35FCFCE857A3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4D426-2973-41A0-9066-EBA0C54162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8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E175B-C997-4085-A86F-57F7B0668870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7386-97E4-4AA1-8C19-7D9A871B73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1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8CB90-99AE-4AD8-A2DD-072E26ECA8D2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E8B98-3BD4-43FB-BA66-B0AEEE8DC6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5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5F9E2-DCD0-44DC-B742-0FE32F7961FD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1887F-34D6-4014-8751-BABD2D701C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DF7F9-EA4F-4C3B-B41E-2F81D77530F7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D98B8-F0FE-409E-8B19-107E3D6991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4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23996-18FA-4EAA-BBF6-3C0E4D6E57E8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6F39A-8600-412E-838F-759113A708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26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6D963-FA74-40BD-87FD-0306BA9C432B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850B-84C5-428E-B471-590AE45E8F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7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35130443-B294-43E3-8861-11A9B91F7C42}" type="datetime1">
              <a:rPr lang="ru-RU"/>
              <a:pPr>
                <a:defRPr/>
              </a:pPr>
              <a:t>29.10.2019</a:t>
            </a:fld>
            <a:endParaRPr lang="ru-RU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A0CB43E5-CFDE-4C4F-820F-9BC9FF5396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56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hidden">
              <a:xfrm>
                <a:off x="2898" y="3346"/>
                <a:ext cx="2851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56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556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56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556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_________Microsoft_Visio_2003_20101.vsd"/><Relationship Id="rId7" Type="http://schemas.openxmlformats.org/officeDocument/2006/relationships/oleObject" Target="../embeddings/_________Microsoft_Visio_2003_20103.vsd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_________Microsoft_Visio_2003_20102.vsd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_________Microsoft_Visio_2003_20104.vsd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Visio_2003_20105.vsd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_________Microsoft_Visio_2003_20106.vsd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9975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00684" y="5301835"/>
            <a:ext cx="7070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Лектор Ковалюк </a:t>
            </a:r>
            <a:r>
              <a:rPr lang="ru-RU" sz="2800" b="1" dirty="0" smtClean="0">
                <a:solidFill>
                  <a:prstClr val="white"/>
                </a:solidFill>
              </a:rPr>
              <a:t>Т.В.</a:t>
            </a:r>
            <a:r>
              <a:rPr lang="en-US" sz="2800" b="1" dirty="0">
                <a:solidFill>
                  <a:prstClr val="white"/>
                </a:solidFill>
              </a:rPr>
              <a:t>,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uk-UA" sz="2800" b="1" dirty="0" smtClean="0">
                <a:solidFill>
                  <a:prstClr val="white"/>
                </a:solidFill>
              </a:rPr>
              <a:t>д</a:t>
            </a:r>
            <a:r>
              <a:rPr lang="ru-RU" sz="2800" b="1" dirty="0" err="1" smtClean="0">
                <a:solidFill>
                  <a:prstClr val="white"/>
                </a:solidFill>
              </a:rPr>
              <a:t>оцент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кафедри</a:t>
            </a:r>
            <a:r>
              <a:rPr lang="ru-RU" sz="2800" b="1" dirty="0" smtClean="0">
                <a:solidFill>
                  <a:prstClr val="white"/>
                </a:solidFill>
              </a:rPr>
              <a:t> </a:t>
            </a:r>
            <a:r>
              <a:rPr lang="ru-RU" sz="2800" b="1" dirty="0" err="1" smtClean="0">
                <a:solidFill>
                  <a:prstClr val="white"/>
                </a:solidFill>
              </a:rPr>
              <a:t>інформатики</a:t>
            </a:r>
            <a:r>
              <a:rPr lang="ru-RU" sz="2800" b="1" dirty="0" smtClean="0">
                <a:solidFill>
                  <a:prstClr val="white"/>
                </a:solidFill>
              </a:rPr>
              <a:t> НАУКМА</a:t>
            </a:r>
            <a:endParaRPr lang="ru-RU" sz="2800" b="1" dirty="0" smtClean="0">
              <a:solidFill>
                <a:prstClr val="white"/>
              </a:solidFill>
            </a:endParaRPr>
          </a:p>
          <a:p>
            <a:pPr algn="ctr"/>
            <a:r>
              <a:rPr lang="en-US" sz="2800" b="1" dirty="0" smtClean="0">
                <a:solidFill>
                  <a:prstClr val="white"/>
                </a:solidFill>
              </a:rPr>
              <a:t>tkovalyuk@ukr.net</a:t>
            </a:r>
            <a:endParaRPr lang="ru-RU" sz="2800" b="1" dirty="0">
              <a:solidFill>
                <a:prstClr val="white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Управління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Програмними</a:t>
            </a:r>
          </a:p>
          <a:p>
            <a:pPr algn="ctr" eaLnBrk="1" hangingPunct="1">
              <a:spcBef>
                <a:spcPct val="50000"/>
              </a:spcBef>
            </a:pPr>
            <a:r>
              <a:rPr lang="uk-UA" sz="6000" b="1" dirty="0" smtClean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prstClr val="white"/>
                </a:solidFill>
              </a:rPr>
              <a:pPr/>
              <a:t>1</a:t>
            </a:fld>
            <a:endParaRPr lang="uk-U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1050" y="1125538"/>
            <a:ext cx="8362950" cy="31670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b="1" dirty="0" err="1">
                <a:effectLst/>
              </a:rPr>
              <a:t>Тривалість</a:t>
            </a:r>
            <a:r>
              <a:rPr lang="ru-RU" sz="2400" b="1" dirty="0">
                <a:effectLst/>
              </a:rPr>
              <a:t> - </a:t>
            </a:r>
            <a:r>
              <a:rPr lang="ru-RU" sz="2400" dirty="0" err="1">
                <a:effectLst/>
              </a:rPr>
              <a:t>це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період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робочого</a:t>
            </a:r>
            <a:r>
              <a:rPr lang="ru-RU" sz="2400" dirty="0">
                <a:effectLst/>
              </a:rPr>
              <a:t> часу, </a:t>
            </a:r>
            <a:r>
              <a:rPr lang="ru-RU" sz="2400" dirty="0" err="1">
                <a:effectLst/>
              </a:rPr>
              <a:t>який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необхідний</a:t>
            </a:r>
            <a:r>
              <a:rPr lang="ru-RU" sz="2400" dirty="0">
                <a:effectLst/>
              </a:rPr>
              <a:t> для того, </a:t>
            </a:r>
            <a:r>
              <a:rPr lang="ru-RU" sz="2400" dirty="0" err="1">
                <a:effectLst/>
              </a:rPr>
              <a:t>щоб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виконати</a:t>
            </a:r>
            <a:r>
              <a:rPr lang="ru-RU" sz="2400" dirty="0">
                <a:effectLst/>
              </a:rPr>
              <a:t> роботу.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err="1">
                <a:effectLst/>
              </a:rPr>
              <a:t>Тривалість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відповідає</a:t>
            </a:r>
            <a:r>
              <a:rPr lang="ru-RU" sz="2400" dirty="0">
                <a:effectLst/>
              </a:rPr>
              <a:t> часу, через яке буде </a:t>
            </a:r>
            <a:r>
              <a:rPr lang="ru-RU" sz="2400" dirty="0" err="1">
                <a:effectLst/>
              </a:rPr>
              <a:t>отримано</a:t>
            </a:r>
            <a:r>
              <a:rPr lang="ru-RU" sz="2400" dirty="0">
                <a:effectLst/>
              </a:rPr>
              <a:t> результат </a:t>
            </a:r>
            <a:r>
              <a:rPr lang="ru-RU" sz="2400" dirty="0" err="1">
                <a:effectLst/>
              </a:rPr>
              <a:t>завдання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err="1">
                <a:effectLst/>
              </a:rPr>
              <a:t>Тривалість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може</a:t>
            </a:r>
            <a:r>
              <a:rPr lang="ru-RU" sz="2400" dirty="0">
                <a:effectLst/>
              </a:rPr>
              <a:t> не </a:t>
            </a:r>
            <a:r>
              <a:rPr lang="ru-RU" sz="2400" dirty="0" err="1">
                <a:effectLst/>
              </a:rPr>
              <a:t>відповідати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 smtClean="0">
                <a:effectLst/>
              </a:rPr>
              <a:t>трудовитратам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 smtClean="0">
                <a:effectLst/>
              </a:rPr>
              <a:t>співробітника</a:t>
            </a:r>
            <a:r>
              <a:rPr lang="ru-RU" sz="2400" dirty="0" smtClean="0">
                <a:effectLst/>
              </a:rPr>
              <a:t>, </a:t>
            </a:r>
            <a:r>
              <a:rPr lang="ru-RU" sz="2400" dirty="0" err="1" smtClean="0">
                <a:effectLst/>
              </a:rPr>
              <a:t>що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 smtClean="0">
                <a:effectLst/>
              </a:rPr>
              <a:t>займається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 smtClean="0">
                <a:effectLst/>
              </a:rPr>
              <a:t>завданням</a:t>
            </a:r>
            <a:r>
              <a:rPr lang="ru-RU" sz="2400" dirty="0" smtClean="0">
                <a:effectLst/>
              </a:rPr>
              <a:t>.</a:t>
            </a:r>
            <a:endParaRPr lang="ru-RU" sz="2400" dirty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 dirty="0" err="1">
                <a:effectLst/>
              </a:rPr>
              <a:t>Трудовитрати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відповідають</a:t>
            </a:r>
            <a:r>
              <a:rPr lang="ru-RU" sz="2400" dirty="0">
                <a:effectLst/>
              </a:rPr>
              <a:t> часу, </a:t>
            </a:r>
            <a:r>
              <a:rPr lang="ru-RU" sz="2400" dirty="0" err="1">
                <a:effectLst/>
              </a:rPr>
              <a:t>витраченому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співробітниками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отримання</a:t>
            </a:r>
            <a:r>
              <a:rPr lang="ru-RU" sz="2400" dirty="0">
                <a:effectLst/>
              </a:rPr>
              <a:t> результату.</a:t>
            </a:r>
            <a:endParaRPr lang="ru-RU" sz="2400" dirty="0" smtClean="0">
              <a:effectLst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0" y="274638"/>
            <a:ext cx="9036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4000" kern="0" smtClean="0">
                <a:solidFill>
                  <a:schemeClr val="bg1"/>
                </a:solidFill>
                <a:effectLst/>
              </a:rPr>
              <a:t>Основні елементи плану проекту</a:t>
            </a:r>
            <a:endParaRPr lang="ru-RU" sz="4000" kern="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268413"/>
            <a:ext cx="8362950" cy="51847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b="1" dirty="0" err="1">
                <a:effectLst/>
              </a:rPr>
              <a:t>Ресурси</a:t>
            </a:r>
            <a:r>
              <a:rPr lang="ru-RU" sz="2400" b="1" dirty="0">
                <a:effectLst/>
              </a:rPr>
              <a:t> </a:t>
            </a:r>
            <a:r>
              <a:rPr lang="ru-RU" sz="2400" dirty="0">
                <a:effectLst/>
              </a:rPr>
              <a:t>- все </a:t>
            </a:r>
            <a:r>
              <a:rPr lang="ru-RU" sz="2400" dirty="0" err="1">
                <a:effectLst/>
              </a:rPr>
              <a:t>необхідне</a:t>
            </a:r>
            <a:r>
              <a:rPr lang="ru-RU" sz="2400" dirty="0">
                <a:effectLst/>
              </a:rPr>
              <a:t> для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проектних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завдань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b="1" dirty="0" err="1">
                <a:effectLst/>
              </a:rPr>
              <a:t>Види</a:t>
            </a:r>
            <a:r>
              <a:rPr lang="ru-RU" sz="2400" b="1" dirty="0">
                <a:effectLst/>
              </a:rPr>
              <a:t> </a:t>
            </a:r>
            <a:r>
              <a:rPr lang="ru-RU" sz="2400" b="1" dirty="0" err="1">
                <a:effectLst/>
              </a:rPr>
              <a:t>ресурсів</a:t>
            </a:r>
            <a:r>
              <a:rPr lang="ru-RU" sz="2400" b="1" dirty="0">
                <a:effectLst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000" dirty="0" err="1" smtClean="0">
                <a:effectLst/>
              </a:rPr>
              <a:t>відновлювані</a:t>
            </a:r>
            <a:r>
              <a:rPr lang="ru-RU" sz="2000" dirty="0" smtClean="0">
                <a:effectLst/>
              </a:rPr>
              <a:t> - </a:t>
            </a:r>
            <a:r>
              <a:rPr lang="ru-RU" sz="2000" dirty="0">
                <a:effectLst/>
              </a:rPr>
              <a:t>люди, </a:t>
            </a:r>
            <a:r>
              <a:rPr lang="ru-RU" sz="2000" dirty="0" err="1">
                <a:effectLst/>
              </a:rPr>
              <a:t>обладнання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механізми</a:t>
            </a:r>
            <a:r>
              <a:rPr lang="ru-RU" sz="2000" dirty="0">
                <a:effectLst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000" dirty="0" err="1">
                <a:effectLst/>
              </a:rPr>
              <a:t>невідновлювані</a:t>
            </a:r>
            <a:r>
              <a:rPr lang="ru-RU" sz="2000" dirty="0">
                <a:effectLst/>
              </a:rPr>
              <a:t> - вода, </a:t>
            </a:r>
            <a:r>
              <a:rPr lang="ru-RU" sz="2000" dirty="0" err="1">
                <a:effectLst/>
              </a:rPr>
              <a:t>енергія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закуплені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товари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засоби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праці</a:t>
            </a:r>
            <a:r>
              <a:rPr lang="ru-RU" sz="2000" dirty="0">
                <a:effectLst/>
              </a:rPr>
              <a:t> одноразового </a:t>
            </a:r>
            <a:r>
              <a:rPr lang="ru-RU" sz="2000" dirty="0" err="1">
                <a:effectLst/>
              </a:rPr>
              <a:t>застосування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фінансові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кошти</a:t>
            </a:r>
            <a:r>
              <a:rPr lang="ru-RU" sz="20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b="1" dirty="0" err="1">
                <a:effectLst/>
              </a:rPr>
              <a:t>Вартісні</a:t>
            </a:r>
            <a:r>
              <a:rPr lang="ru-RU" sz="2400" b="1" dirty="0">
                <a:effectLst/>
              </a:rPr>
              <a:t> </a:t>
            </a:r>
            <a:r>
              <a:rPr lang="ru-RU" sz="2400" b="1" dirty="0" err="1">
                <a:effectLst/>
              </a:rPr>
              <a:t>параметри</a:t>
            </a:r>
            <a:r>
              <a:rPr lang="ru-RU" sz="2400" b="1" dirty="0">
                <a:effectLst/>
              </a:rPr>
              <a:t> </a:t>
            </a:r>
            <a:r>
              <a:rPr lang="ru-RU" sz="2400" b="1" dirty="0" err="1">
                <a:effectLst/>
              </a:rPr>
              <a:t>ресурсів</a:t>
            </a:r>
            <a:r>
              <a:rPr lang="ru-RU" sz="2400" b="1" dirty="0">
                <a:effectLst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 err="1">
                <a:effectLst/>
              </a:rPr>
              <a:t>погодинна</a:t>
            </a:r>
            <a:r>
              <a:rPr lang="ru-RU" sz="2000" dirty="0">
                <a:effectLst/>
              </a:rPr>
              <a:t> ставка - </a:t>
            </a:r>
            <a:r>
              <a:rPr lang="ru-RU" sz="2000" dirty="0" err="1">
                <a:effectLst/>
              </a:rPr>
              <a:t>вартість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використання</a:t>
            </a:r>
            <a:r>
              <a:rPr lang="ru-RU" sz="2000" dirty="0">
                <a:effectLst/>
              </a:rPr>
              <a:t> ресурсу в </a:t>
            </a:r>
            <a:r>
              <a:rPr lang="ru-RU" sz="2000" dirty="0" err="1">
                <a:effectLst/>
              </a:rPr>
              <a:t>одиницю</a:t>
            </a:r>
            <a:r>
              <a:rPr lang="ru-RU" sz="2000" dirty="0">
                <a:effectLst/>
              </a:rPr>
              <a:t> часу;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 err="1">
                <a:effectLst/>
              </a:rPr>
              <a:t>витрати</a:t>
            </a:r>
            <a:r>
              <a:rPr lang="ru-RU" sz="2000" dirty="0">
                <a:effectLst/>
              </a:rPr>
              <a:t> на </a:t>
            </a:r>
            <a:r>
              <a:rPr lang="ru-RU" sz="2000" dirty="0" err="1">
                <a:effectLst/>
              </a:rPr>
              <a:t>використання</a:t>
            </a:r>
            <a:r>
              <a:rPr lang="ru-RU" sz="2000" dirty="0">
                <a:effectLst/>
              </a:rPr>
              <a:t> - </a:t>
            </a:r>
            <a:r>
              <a:rPr lang="ru-RU" sz="2000" dirty="0" err="1">
                <a:effectLst/>
              </a:rPr>
              <a:t>вартість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використання</a:t>
            </a:r>
            <a:r>
              <a:rPr lang="ru-RU" sz="2000" dirty="0">
                <a:effectLst/>
              </a:rPr>
              <a:t> ресурсу на </a:t>
            </a:r>
            <a:r>
              <a:rPr lang="ru-RU" sz="2000" dirty="0" err="1">
                <a:effectLst/>
              </a:rPr>
              <a:t>завдання</a:t>
            </a:r>
            <a:r>
              <a:rPr lang="ru-RU" sz="2000" dirty="0">
                <a:effectLst/>
              </a:rPr>
              <a:t>, яка не </a:t>
            </a:r>
            <a:r>
              <a:rPr lang="ru-RU" sz="2000" dirty="0" err="1">
                <a:effectLst/>
              </a:rPr>
              <a:t>залежить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від</a:t>
            </a:r>
            <a:r>
              <a:rPr lang="ru-RU" sz="2000" dirty="0">
                <a:effectLst/>
              </a:rPr>
              <a:t> часу, </a:t>
            </a:r>
            <a:r>
              <a:rPr lang="ru-RU" sz="2000" dirty="0" err="1">
                <a:effectLst/>
              </a:rPr>
              <a:t>протягом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якого</a:t>
            </a:r>
            <a:r>
              <a:rPr lang="ru-RU" sz="2000" dirty="0">
                <a:effectLst/>
              </a:rPr>
              <a:t> ресурс </a:t>
            </a:r>
            <a:r>
              <a:rPr lang="ru-RU" sz="2000" dirty="0" err="1">
                <a:effectLst/>
              </a:rPr>
              <a:t>задіяний</a:t>
            </a:r>
            <a:r>
              <a:rPr lang="ru-RU" sz="2000" dirty="0">
                <a:effectLst/>
              </a:rPr>
              <a:t>.</a:t>
            </a:r>
            <a:endParaRPr lang="ru-RU" sz="2000" dirty="0" smtClean="0">
              <a:effectLst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0" y="274638"/>
            <a:ext cx="9036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4000" kern="0" smtClean="0">
                <a:solidFill>
                  <a:schemeClr val="bg1"/>
                </a:solidFill>
                <a:effectLst/>
              </a:rPr>
              <a:t>Основні елементи плану проекту</a:t>
            </a:r>
            <a:endParaRPr lang="ru-RU" sz="4000" kern="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60350"/>
            <a:ext cx="91090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250825" y="2636838"/>
            <a:ext cx="4105275" cy="792162"/>
          </a:xfrm>
          <a:prstGeom prst="wedgeRoundRectCallout">
            <a:avLst>
              <a:gd name="adj1" fmla="val 71731"/>
              <a:gd name="adj2" fmla="val -133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400" b="1" dirty="0" smtClean="0">
                <a:latin typeface="Times New Roman" pitchFamily="18" charset="0"/>
              </a:rPr>
              <a:t>Максимальна </a:t>
            </a:r>
            <a:r>
              <a:rPr lang="ru-RU" sz="2400" b="1" dirty="0" err="1" smtClean="0">
                <a:latin typeface="Times New Roman" pitchFamily="18" charset="0"/>
              </a:rPr>
              <a:t>доступність</a:t>
            </a:r>
            <a:r>
              <a:rPr lang="ru-RU" sz="2400" b="1" dirty="0" smtClean="0">
                <a:latin typeface="Times New Roman" pitchFamily="18" charset="0"/>
              </a:rPr>
              <a:t> ресурсу</a:t>
            </a:r>
            <a:endParaRPr lang="ru-RU" sz="2400" b="1" dirty="0">
              <a:latin typeface="Times New Roman" pitchFamily="18" charset="0"/>
            </a:endParaRPr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2771775" y="3860800"/>
            <a:ext cx="2592388" cy="792163"/>
          </a:xfrm>
          <a:prstGeom prst="wedgeRoundRectCallout">
            <a:avLst>
              <a:gd name="adj1" fmla="val 88394"/>
              <a:gd name="adj2" fmla="val -28126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400" b="1" dirty="0" err="1">
                <a:latin typeface="Times New Roman" pitchFamily="18" charset="0"/>
              </a:rPr>
              <a:t>Погодинна</a:t>
            </a:r>
            <a:r>
              <a:rPr lang="ru-RU" sz="2400" b="1" dirty="0">
                <a:latin typeface="Times New Roman" pitchFamily="18" charset="0"/>
              </a:rPr>
              <a:t> ставка ресурсу</a:t>
            </a: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5508625" y="4581525"/>
            <a:ext cx="2592388" cy="1079500"/>
          </a:xfrm>
          <a:prstGeom prst="wedgeRoundRectCallout">
            <a:avLst>
              <a:gd name="adj1" fmla="val 66167"/>
              <a:gd name="adj2" fmla="val -25970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400" b="1" dirty="0" err="1">
                <a:latin typeface="Times New Roman" pitchFamily="18" charset="0"/>
              </a:rPr>
              <a:t>Витрати</a:t>
            </a:r>
            <a:r>
              <a:rPr lang="ru-RU" sz="2400" b="1" dirty="0">
                <a:latin typeface="Times New Roman" pitchFamily="18" charset="0"/>
              </a:rPr>
              <a:t> на </a:t>
            </a:r>
            <a:r>
              <a:rPr lang="ru-RU" sz="2400" b="1" dirty="0" err="1">
                <a:latin typeface="Times New Roman" pitchFamily="18" charset="0"/>
              </a:rPr>
              <a:t>використання</a:t>
            </a:r>
            <a:r>
              <a:rPr lang="ru-RU" sz="2400" b="1" dirty="0">
                <a:latin typeface="Times New Roman" pitchFamily="18" charset="0"/>
              </a:rPr>
              <a:t> ресурсу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6550" y="1268413"/>
            <a:ext cx="8362950" cy="50403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b="1" i="1" dirty="0" err="1">
                <a:effectLst/>
              </a:rPr>
              <a:t>Призначення</a:t>
            </a:r>
            <a:r>
              <a:rPr lang="ru-RU" sz="2400" b="1" i="1" dirty="0">
                <a:effectLst/>
              </a:rPr>
              <a:t> </a:t>
            </a:r>
            <a:r>
              <a:rPr lang="uk-UA" sz="2400" b="1" i="1" dirty="0" smtClean="0">
                <a:effectLst/>
              </a:rPr>
              <a:t>ресурсу </a:t>
            </a:r>
            <a:r>
              <a:rPr lang="ru-RU" sz="2400" b="1" i="1" dirty="0" smtClean="0">
                <a:effectLst/>
              </a:rPr>
              <a:t>- </a:t>
            </a:r>
            <a:r>
              <a:rPr lang="ru-RU" sz="2400" dirty="0" err="1">
                <a:effectLst/>
              </a:rPr>
              <a:t>це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зв'язок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певної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необхідних</a:t>
            </a:r>
            <a:r>
              <a:rPr lang="ru-RU" sz="2400" dirty="0">
                <a:effectLst/>
              </a:rPr>
              <a:t> для </a:t>
            </a:r>
            <a:r>
              <a:rPr lang="ru-RU" sz="2400" dirty="0" err="1">
                <a:effectLst/>
              </a:rPr>
              <a:t>її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err="1">
                <a:effectLst/>
              </a:rPr>
              <a:t>Завдяки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призначень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вирішуються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такі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завдання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планування</a:t>
            </a:r>
            <a:r>
              <a:rPr lang="ru-RU" sz="2400" b="1" i="1" dirty="0">
                <a:effectLst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100" dirty="0" err="1">
                <a:effectLst/>
              </a:rPr>
              <a:t>визначаються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відповідальні</a:t>
            </a:r>
            <a:r>
              <a:rPr lang="ru-RU" sz="2100" dirty="0">
                <a:effectLst/>
              </a:rPr>
              <a:t> за </a:t>
            </a:r>
            <a:r>
              <a:rPr lang="ru-RU" sz="2100" dirty="0" err="1">
                <a:effectLst/>
              </a:rPr>
              <a:t>виконання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робіт</a:t>
            </a:r>
            <a:r>
              <a:rPr lang="ru-RU" sz="2100" dirty="0">
                <a:effectLst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100" dirty="0" err="1">
                <a:effectLst/>
              </a:rPr>
              <a:t>розраховується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загальний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обсяг</a:t>
            </a:r>
            <a:r>
              <a:rPr lang="ru-RU" sz="2100" dirty="0">
                <a:effectLst/>
              </a:rPr>
              <a:t> часу, </a:t>
            </a:r>
            <a:r>
              <a:rPr lang="ru-RU" sz="2100" dirty="0" err="1">
                <a:effectLst/>
              </a:rPr>
              <a:t>що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витрачається</a:t>
            </a:r>
            <a:r>
              <a:rPr lang="ru-RU" sz="2100" dirty="0">
                <a:effectLst/>
              </a:rPr>
              <a:t> ресурсом на проект, і </a:t>
            </a:r>
            <a:r>
              <a:rPr lang="ru-RU" sz="2100" dirty="0" err="1">
                <a:effectLst/>
              </a:rPr>
              <a:t>оцінюється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вартість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цього</a:t>
            </a:r>
            <a:r>
              <a:rPr lang="ru-RU" sz="2100" dirty="0">
                <a:effectLst/>
              </a:rPr>
              <a:t> ресурсу для проекту;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100" dirty="0" err="1">
                <a:effectLst/>
              </a:rPr>
              <a:t>розраховується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вартість</a:t>
            </a:r>
            <a:r>
              <a:rPr lang="ru-RU" sz="2100" dirty="0">
                <a:effectLst/>
              </a:rPr>
              <a:t> проекту, </a:t>
            </a:r>
            <a:r>
              <a:rPr lang="ru-RU" sz="2100" dirty="0" err="1">
                <a:effectLst/>
              </a:rPr>
              <a:t>виходячи</a:t>
            </a:r>
            <a:r>
              <a:rPr lang="ru-RU" sz="2100" dirty="0">
                <a:effectLst/>
              </a:rPr>
              <a:t> з </a:t>
            </a:r>
            <a:r>
              <a:rPr lang="ru-RU" sz="2100" dirty="0" err="1">
                <a:effectLst/>
              </a:rPr>
              <a:t>вартості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всіх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призначених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ресурсів</a:t>
            </a:r>
            <a:r>
              <a:rPr lang="ru-RU" sz="2100" dirty="0">
                <a:effectLst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sz="2100" dirty="0" err="1">
                <a:effectLst/>
              </a:rPr>
              <a:t>скорочується</a:t>
            </a:r>
            <a:r>
              <a:rPr lang="ru-RU" sz="2100" dirty="0">
                <a:effectLst/>
              </a:rPr>
              <a:t> час </a:t>
            </a:r>
            <a:r>
              <a:rPr lang="ru-RU" sz="2100" dirty="0" err="1">
                <a:effectLst/>
              </a:rPr>
              <a:t>виконання</a:t>
            </a:r>
            <a:r>
              <a:rPr lang="ru-RU" sz="2100" dirty="0">
                <a:effectLst/>
              </a:rPr>
              <a:t> проекту при </a:t>
            </a:r>
            <a:r>
              <a:rPr lang="ru-RU" sz="2100" dirty="0" err="1">
                <a:effectLst/>
              </a:rPr>
              <a:t>виділенні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більшої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кількості</a:t>
            </a:r>
            <a:r>
              <a:rPr lang="ru-RU" sz="2100" dirty="0">
                <a:effectLst/>
              </a:rPr>
              <a:t> </a:t>
            </a:r>
            <a:r>
              <a:rPr lang="ru-RU" sz="2100" dirty="0" err="1">
                <a:effectLst/>
              </a:rPr>
              <a:t>ресурсів</a:t>
            </a:r>
            <a:r>
              <a:rPr lang="ru-RU" sz="2100" dirty="0">
                <a:effectLst/>
              </a:rPr>
              <a:t>.</a:t>
            </a:r>
            <a:endParaRPr lang="ru-RU" sz="2100" dirty="0" smtClean="0">
              <a:effectLst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0" y="274638"/>
            <a:ext cx="9036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4000" kern="0" smtClean="0">
                <a:solidFill>
                  <a:schemeClr val="bg1"/>
                </a:solidFill>
                <a:effectLst/>
              </a:rPr>
              <a:t>Основні елементи плану проекту</a:t>
            </a:r>
            <a:endParaRPr lang="ru-RU" sz="4000" kern="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933056"/>
            <a:ext cx="8858696" cy="2667000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6732588" y="2205038"/>
            <a:ext cx="2233612" cy="792162"/>
          </a:xfrm>
          <a:prstGeom prst="wedgeRoundRectCallout">
            <a:avLst>
              <a:gd name="adj1" fmla="val 21431"/>
              <a:gd name="adj2" fmla="val 2353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400" b="1" dirty="0" err="1" smtClean="0">
                <a:latin typeface="Times New Roman" pitchFamily="18" charset="0"/>
              </a:rPr>
              <a:t>Призначення</a:t>
            </a:r>
            <a:r>
              <a:rPr lang="ru-RU" sz="2400" b="1" dirty="0" smtClean="0">
                <a:latin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</a:rPr>
              <a:t>ресурсу</a:t>
            </a:r>
          </a:p>
        </p:txBody>
      </p:sp>
      <p:sp>
        <p:nvSpPr>
          <p:cNvPr id="17413" name="AutoShape 7"/>
          <p:cNvSpPr>
            <a:spLocks noChangeArrowheads="1"/>
          </p:cNvSpPr>
          <p:nvPr/>
        </p:nvSpPr>
        <p:spPr bwMode="auto">
          <a:xfrm>
            <a:off x="250825" y="2276475"/>
            <a:ext cx="2665413" cy="1368425"/>
          </a:xfrm>
          <a:prstGeom prst="wedgeRoundRectCallout">
            <a:avLst>
              <a:gd name="adj1" fmla="val 84426"/>
              <a:gd name="adj2" fmla="val 1149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400" b="1" dirty="0" err="1">
                <a:latin typeface="Times New Roman" pitchFamily="18" charset="0"/>
              </a:rPr>
              <a:t>Вартість</a:t>
            </a:r>
            <a:r>
              <a:rPr lang="ru-RU" sz="2400" b="1" dirty="0">
                <a:latin typeface="Times New Roman" pitchFamily="18" charset="0"/>
              </a:rPr>
              <a:t> ресурсу, </a:t>
            </a:r>
            <a:r>
              <a:rPr lang="ru-RU" sz="2400" b="1" dirty="0" err="1">
                <a:latin typeface="Times New Roman" pitchFamily="18" charset="0"/>
              </a:rPr>
              <a:t>залученого</a:t>
            </a:r>
            <a:r>
              <a:rPr lang="ru-RU" sz="2400" b="1" dirty="0">
                <a:latin typeface="Times New Roman" pitchFamily="18" charset="0"/>
              </a:rPr>
              <a:t> до </a:t>
            </a:r>
            <a:r>
              <a:rPr lang="ru-RU" sz="2400" b="1" dirty="0" err="1">
                <a:latin typeface="Times New Roman" pitchFamily="18" charset="0"/>
              </a:rPr>
              <a:t>робіт</a:t>
            </a:r>
            <a:endParaRPr lang="ru-RU" sz="2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95288" y="115888"/>
            <a:ext cx="8229600" cy="850900"/>
          </a:xfrm>
          <a:noFill/>
        </p:spPr>
        <p:txBody>
          <a:bodyPr/>
          <a:lstStyle/>
          <a:p>
            <a:pPr eaLnBrk="1" hangingPunct="1"/>
            <a:r>
              <a:rPr lang="ru-RU" sz="3600" dirty="0" err="1" smtClean="0">
                <a:solidFill>
                  <a:schemeClr val="bg1"/>
                </a:solidFill>
                <a:effectLst/>
              </a:rPr>
              <a:t>Ресурсне</a:t>
            </a:r>
            <a:r>
              <a:rPr lang="ru-RU" sz="360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  <a:effectLst/>
              </a:rPr>
              <a:t>планування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2875"/>
            <a:ext cx="8229600" cy="5184775"/>
          </a:xfrm>
          <a:noFill/>
        </p:spPr>
        <p:txBody>
          <a:bodyPr/>
          <a:lstStyle/>
          <a:p>
            <a:pPr eaLnBrk="1" hangingPunct="1"/>
            <a:r>
              <a:rPr lang="ru-RU" sz="2400" b="1" i="1" dirty="0" err="1" smtClean="0">
                <a:solidFill>
                  <a:schemeClr val="accent2"/>
                </a:solidFill>
                <a:effectLst/>
              </a:rPr>
              <a:t>Планування</a:t>
            </a:r>
            <a:r>
              <a:rPr lang="ru-RU" sz="2400" b="1" i="1" dirty="0" smtClean="0">
                <a:solidFill>
                  <a:schemeClr val="accent2"/>
                </a:solidFill>
                <a:effectLst/>
              </a:rPr>
              <a:t> при </a:t>
            </a:r>
            <a:r>
              <a:rPr lang="ru-RU" sz="2400" b="1" i="1" dirty="0" err="1">
                <a:solidFill>
                  <a:schemeClr val="accent2"/>
                </a:solidFill>
                <a:effectLst/>
              </a:rPr>
              <a:t>обмеженні</a:t>
            </a:r>
            <a:r>
              <a:rPr lang="ru-RU" sz="2400" b="1" i="1" dirty="0">
                <a:solidFill>
                  <a:schemeClr val="accent2"/>
                </a:solidFill>
                <a:effectLst/>
              </a:rPr>
              <a:t> за часом </a:t>
            </a:r>
            <a:r>
              <a:rPr lang="ru-RU" sz="2400" dirty="0" err="1">
                <a:effectLst/>
              </a:rPr>
              <a:t>передбачає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фіксовану</a:t>
            </a:r>
            <a:r>
              <a:rPr lang="ru-RU" sz="2400" dirty="0">
                <a:effectLst/>
              </a:rPr>
              <a:t> дату </a:t>
            </a:r>
            <a:r>
              <a:rPr lang="ru-RU" sz="2400" dirty="0" err="1">
                <a:effectLst/>
              </a:rPr>
              <a:t>закінчення</a:t>
            </a:r>
            <a:r>
              <a:rPr lang="ru-RU" sz="2400" dirty="0">
                <a:effectLst/>
              </a:rPr>
              <a:t> проекту і </a:t>
            </a:r>
            <a:r>
              <a:rPr lang="ru-RU" sz="2400" dirty="0" err="1">
                <a:effectLst/>
              </a:rPr>
              <a:t>призначення</a:t>
            </a:r>
            <a:r>
              <a:rPr lang="ru-RU" sz="2400" dirty="0">
                <a:effectLst/>
              </a:rPr>
              <a:t> на проект </a:t>
            </a:r>
            <a:r>
              <a:rPr lang="ru-RU" sz="2400" dirty="0" err="1">
                <a:effectLst/>
              </a:rPr>
              <a:t>додаткових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період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перевантажень</a:t>
            </a:r>
            <a:r>
              <a:rPr lang="ru-RU" sz="2400" dirty="0">
                <a:effectLst/>
              </a:rPr>
              <a:t>.</a:t>
            </a:r>
          </a:p>
          <a:p>
            <a:pPr eaLnBrk="1" hangingPunct="1"/>
            <a:r>
              <a:rPr lang="ru-RU" sz="2400" b="1" i="1" dirty="0" err="1">
                <a:solidFill>
                  <a:schemeClr val="accent2"/>
                </a:solidFill>
                <a:effectLst/>
              </a:rPr>
              <a:t>Планування</a:t>
            </a:r>
            <a:r>
              <a:rPr lang="ru-RU" sz="2400" b="1" i="1" dirty="0">
                <a:solidFill>
                  <a:schemeClr val="accent2"/>
                </a:solidFill>
                <a:effectLst/>
              </a:rPr>
              <a:t> при </a:t>
            </a:r>
            <a:r>
              <a:rPr lang="ru-RU" sz="2400" b="1" i="1" dirty="0" err="1">
                <a:solidFill>
                  <a:schemeClr val="accent2"/>
                </a:solidFill>
                <a:effectLst/>
              </a:rPr>
              <a:t>обмежених</a:t>
            </a:r>
            <a:r>
              <a:rPr lang="ru-RU" sz="2400" b="1" i="1" dirty="0">
                <a:solidFill>
                  <a:schemeClr val="accent2"/>
                </a:solidFill>
                <a:effectLst/>
              </a:rPr>
              <a:t> ресурсах </a:t>
            </a:r>
            <a:r>
              <a:rPr lang="ru-RU" sz="2400" dirty="0" err="1">
                <a:effectLst/>
              </a:rPr>
              <a:t>передбачає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незмінну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доступність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вирішення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конфліктних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ситуацій</a:t>
            </a:r>
            <a:r>
              <a:rPr lang="ru-RU" sz="2400" dirty="0">
                <a:effectLst/>
              </a:rPr>
              <a:t> проводиться за </a:t>
            </a:r>
            <a:r>
              <a:rPr lang="ru-RU" sz="2400" dirty="0" err="1">
                <a:effectLst/>
              </a:rPr>
              <a:t>рахунок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зміщення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дати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закінчення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.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8313" y="188913"/>
            <a:ext cx="8507412" cy="796925"/>
          </a:xfrm>
          <a:noFill/>
        </p:spPr>
        <p:txBody>
          <a:bodyPr/>
          <a:lstStyle/>
          <a:p>
            <a:pPr eaLnBrk="1" hangingPunct="1"/>
            <a:r>
              <a:rPr lang="ru-RU" sz="3600" dirty="0" err="1">
                <a:solidFill>
                  <a:schemeClr val="bg1"/>
                </a:solidFill>
                <a:effectLst/>
              </a:rPr>
              <a:t>Основні</a:t>
            </a:r>
            <a:r>
              <a:rPr lang="ru-RU" sz="3600" dirty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процеси</a:t>
            </a:r>
            <a:r>
              <a:rPr lang="ru-RU" sz="3600" dirty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планування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229600" cy="5000625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 smtClean="0">
                <a:effectLst/>
              </a:rPr>
              <a:t>Планування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>
                <a:effectLst/>
              </a:rPr>
              <a:t>цілей</a:t>
            </a:r>
            <a:endParaRPr lang="ru-RU" sz="2200" dirty="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 smtClean="0">
                <a:effectLst/>
              </a:rPr>
              <a:t>Декомпозиція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>
                <a:effectLst/>
              </a:rPr>
              <a:t>цілей</a:t>
            </a:r>
            <a:endParaRPr lang="ru-RU" sz="2200" dirty="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>
                <a:effectLst/>
              </a:rPr>
              <a:t>Визначення</a:t>
            </a:r>
            <a:r>
              <a:rPr lang="ru-RU" sz="2200" dirty="0">
                <a:effectLst/>
              </a:rPr>
              <a:t> складу </a:t>
            </a:r>
            <a:r>
              <a:rPr lang="ru-RU" sz="2200" dirty="0" err="1">
                <a:effectLst/>
              </a:rPr>
              <a:t>робіт</a:t>
            </a:r>
            <a:r>
              <a:rPr lang="ru-RU" sz="2200" dirty="0">
                <a:effectLst/>
              </a:rPr>
              <a:t> проекту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>
                <a:effectLst/>
              </a:rPr>
              <a:t>Визначення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взаємозв'язків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робіт</a:t>
            </a:r>
            <a:endParaRPr lang="ru-RU" sz="2200" dirty="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>
                <a:effectLst/>
              </a:rPr>
              <a:t>Оцінка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тривалості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або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обсягів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робіт</a:t>
            </a:r>
            <a:endParaRPr lang="ru-RU" sz="2200" dirty="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>
                <a:effectLst/>
              </a:rPr>
              <a:t>Визначення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ресурсів</a:t>
            </a:r>
            <a:r>
              <a:rPr lang="ru-RU" sz="2200" dirty="0">
                <a:effectLst/>
              </a:rPr>
              <a:t> проекту та </a:t>
            </a:r>
            <a:r>
              <a:rPr lang="ru-RU" sz="2200" dirty="0" err="1">
                <a:effectLst/>
              </a:rPr>
              <a:t>їх</a:t>
            </a:r>
            <a:r>
              <a:rPr lang="ru-RU" sz="2200" dirty="0">
                <a:effectLst/>
              </a:rPr>
              <a:t> характеристик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>
                <a:effectLst/>
              </a:rPr>
              <a:t>Призначення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ресурсів</a:t>
            </a:r>
            <a:r>
              <a:rPr lang="ru-RU" sz="2200" dirty="0">
                <a:effectLst/>
              </a:rPr>
              <a:t> для </a:t>
            </a:r>
            <a:r>
              <a:rPr lang="ru-RU" sz="2200" dirty="0" err="1">
                <a:effectLst/>
              </a:rPr>
              <a:t>виконання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робіт</a:t>
            </a:r>
            <a:endParaRPr lang="ru-RU" sz="2200" dirty="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>
                <a:effectLst/>
              </a:rPr>
              <a:t>Оцінка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вартостей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виконання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робіт</a:t>
            </a:r>
            <a:endParaRPr lang="ru-RU" sz="2200" dirty="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>
                <a:effectLst/>
              </a:rPr>
              <a:t>Складання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розкладу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виконання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робіт</a:t>
            </a:r>
            <a:endParaRPr lang="ru-RU" sz="2200" dirty="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 smtClean="0">
                <a:effectLst/>
              </a:rPr>
              <a:t>Оцінка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>
                <a:effectLst/>
              </a:rPr>
              <a:t>бюджету</a:t>
            </a: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 smtClean="0">
                <a:effectLst/>
              </a:rPr>
              <a:t>Планування</a:t>
            </a:r>
            <a:r>
              <a:rPr lang="ru-RU" sz="2200" dirty="0" smtClean="0">
                <a:effectLst/>
              </a:rPr>
              <a:t> </a:t>
            </a:r>
            <a:r>
              <a:rPr lang="ru-RU" sz="2200" dirty="0" err="1">
                <a:effectLst/>
              </a:rPr>
              <a:t>якості</a:t>
            </a:r>
            <a:endParaRPr lang="ru-RU" sz="2200" dirty="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200" dirty="0" err="1">
                <a:effectLst/>
              </a:rPr>
              <a:t>Визначення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критеріїв</a:t>
            </a:r>
            <a:r>
              <a:rPr lang="ru-RU" sz="2200" dirty="0">
                <a:effectLst/>
              </a:rPr>
              <a:t> </a:t>
            </a:r>
            <a:r>
              <a:rPr lang="ru-RU" sz="2200" dirty="0" err="1">
                <a:effectLst/>
              </a:rPr>
              <a:t>успіху</a:t>
            </a:r>
            <a:endParaRPr lang="ru-RU" sz="2200" dirty="0" smtClean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14400" y="0"/>
            <a:ext cx="8229600" cy="850900"/>
          </a:xfrm>
          <a:noFill/>
        </p:spPr>
        <p:txBody>
          <a:bodyPr/>
          <a:lstStyle/>
          <a:p>
            <a:pPr eaLnBrk="1" hangingPunct="1"/>
            <a:r>
              <a:rPr lang="ru-RU" sz="3600" dirty="0" err="1">
                <a:solidFill>
                  <a:schemeClr val="bg1"/>
                </a:solidFill>
                <a:effectLst/>
              </a:rPr>
              <a:t>Етапи</a:t>
            </a:r>
            <a:r>
              <a:rPr lang="ru-RU" sz="3600" dirty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управління</a:t>
            </a:r>
            <a:r>
              <a:rPr lang="ru-RU" sz="3600" dirty="0">
                <a:solidFill>
                  <a:schemeClr val="bg1"/>
                </a:solidFill>
                <a:effectLst/>
              </a:rPr>
              <a:t> часом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032182" y="873919"/>
            <a:ext cx="7416800" cy="865187"/>
          </a:xfrm>
          <a:prstGeom prst="rightArrow">
            <a:avLst>
              <a:gd name="adj1" fmla="val 57120"/>
              <a:gd name="adj2" fmla="val 10394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2000" b="1" dirty="0" err="1" smtClean="0">
                <a:solidFill>
                  <a:schemeClr val="accent2"/>
                </a:solidFill>
                <a:latin typeface="Times New Roman" pitchFamily="18" charset="0"/>
              </a:rPr>
              <a:t>Ініціація</a:t>
            </a:r>
            <a:r>
              <a:rPr lang="ru-RU" sz="20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ru-RU" sz="20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1042988" y="1844675"/>
            <a:ext cx="7416800" cy="2305050"/>
          </a:xfrm>
          <a:prstGeom prst="rightArrow">
            <a:avLst>
              <a:gd name="adj1" fmla="val 57120"/>
              <a:gd name="adj2" fmla="val 39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2000" b="1" dirty="0" err="1" smtClean="0">
                <a:solidFill>
                  <a:schemeClr val="accent2"/>
                </a:solidFill>
                <a:latin typeface="Times New Roman" pitchFamily="18" charset="0"/>
              </a:rPr>
              <a:t>Планування</a:t>
            </a:r>
            <a:r>
              <a:rPr lang="ru-RU" sz="2000" b="1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771800" y="2335480"/>
            <a:ext cx="37358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sz="2000" dirty="0" err="1">
                <a:latin typeface="Times New Roman" pitchFamily="18" charset="0"/>
              </a:rPr>
              <a:t>Визначення</a:t>
            </a:r>
            <a:r>
              <a:rPr lang="ru-RU" sz="2000" dirty="0">
                <a:latin typeface="Times New Roman" pitchFamily="18" charset="0"/>
              </a:rPr>
              <a:t> складу </a:t>
            </a:r>
            <a:r>
              <a:rPr lang="ru-RU" sz="2000" dirty="0" err="1">
                <a:latin typeface="Times New Roman" pitchFamily="18" charset="0"/>
              </a:rPr>
              <a:t>робіт</a:t>
            </a:r>
            <a:endParaRPr lang="ru-RU" sz="2000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ru-RU" sz="2000" dirty="0" err="1">
                <a:latin typeface="Times New Roman" pitchFamily="18" charset="0"/>
              </a:rPr>
              <a:t>Визначення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взаємозв'язку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робіт</a:t>
            </a:r>
            <a:endParaRPr lang="ru-RU" sz="2000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ru-RU" sz="2000" dirty="0" err="1">
                <a:latin typeface="Times New Roman" pitchFamily="18" charset="0"/>
              </a:rPr>
              <a:t>Оцінка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тривалості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робіт</a:t>
            </a:r>
            <a:endParaRPr lang="ru-RU" sz="2000" dirty="0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ru-RU" sz="2000" dirty="0" err="1">
                <a:latin typeface="Times New Roman" pitchFamily="18" charset="0"/>
              </a:rPr>
              <a:t>Розробка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розкладу</a:t>
            </a:r>
            <a:endParaRPr lang="ru-RU" sz="2000" dirty="0">
              <a:latin typeface="Times New Roman" pitchFamily="18" charset="0"/>
            </a:endParaRP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042988" y="4292600"/>
            <a:ext cx="7416800" cy="865188"/>
          </a:xfrm>
          <a:prstGeom prst="rightArrow">
            <a:avLst>
              <a:gd name="adj1" fmla="val 57120"/>
              <a:gd name="adj2" fmla="val 1039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2000" b="1" dirty="0" err="1">
                <a:solidFill>
                  <a:schemeClr val="accent2"/>
                </a:solidFill>
                <a:latin typeface="Times New Roman" pitchFamily="18" charset="0"/>
              </a:rPr>
              <a:t>Виконання</a:t>
            </a:r>
            <a:r>
              <a:rPr lang="ru-RU" sz="2000" b="1" dirty="0">
                <a:solidFill>
                  <a:schemeClr val="accent2"/>
                </a:solidFill>
                <a:latin typeface="Times New Roman" pitchFamily="18" charset="0"/>
              </a:rPr>
              <a:t> і контроль 	</a:t>
            </a:r>
            <a:r>
              <a:rPr lang="ru-RU" sz="2000" dirty="0" err="1">
                <a:latin typeface="Times New Roman" pitchFamily="18" charset="0"/>
              </a:rPr>
              <a:t>Оптимізація</a:t>
            </a:r>
            <a:r>
              <a:rPr lang="ru-RU" sz="2000" dirty="0">
                <a:latin typeface="Times New Roman" pitchFamily="18" charset="0"/>
              </a:rPr>
              <a:t> і контроль </a:t>
            </a:r>
            <a:r>
              <a:rPr lang="ru-RU" sz="2000" dirty="0" err="1">
                <a:latin typeface="Times New Roman" pitchFamily="18" charset="0"/>
              </a:rPr>
              <a:t>розкладу</a:t>
            </a:r>
            <a:endParaRPr lang="ru-RU" sz="2000" dirty="0">
              <a:latin typeface="Times New Roman" pitchFamily="18" charset="0"/>
            </a:endParaRP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1042988" y="5445125"/>
            <a:ext cx="7416800" cy="865188"/>
          </a:xfrm>
          <a:prstGeom prst="rightArrow">
            <a:avLst>
              <a:gd name="adj1" fmla="val 57120"/>
              <a:gd name="adj2" fmla="val 10394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sz="2000" b="1" dirty="0" err="1" smtClean="0">
                <a:solidFill>
                  <a:schemeClr val="accent2"/>
                </a:solidFill>
                <a:latin typeface="Times New Roman" pitchFamily="18" charset="0"/>
              </a:rPr>
              <a:t>Завершення</a:t>
            </a:r>
            <a:endParaRPr lang="ru-RU" sz="20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ru-RU" sz="3600" dirty="0" err="1">
                <a:solidFill>
                  <a:schemeClr val="bg1"/>
                </a:solidFill>
                <a:effectLst/>
              </a:rPr>
              <a:t>Взаємозв'язок</a:t>
            </a:r>
            <a:r>
              <a:rPr lang="ru-RU" sz="3600" dirty="0">
                <a:solidFill>
                  <a:schemeClr val="bg1"/>
                </a:solidFill>
                <a:effectLst/>
              </a:rPr>
              <a:t> СДР і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процесів</a:t>
            </a:r>
            <a:r>
              <a:rPr lang="ru-RU" sz="3600" dirty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управління</a:t>
            </a:r>
            <a:r>
              <a:rPr lang="ru-RU" sz="3600" dirty="0">
                <a:solidFill>
                  <a:schemeClr val="bg1"/>
                </a:solidFill>
                <a:effectLst/>
              </a:rPr>
              <a:t> часом проекту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66349"/>
            <a:ext cx="7696200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noFill/>
        </p:spPr>
        <p:txBody>
          <a:bodyPr/>
          <a:lstStyle/>
          <a:p>
            <a:pPr eaLnBrk="1" hangingPunct="1"/>
            <a:r>
              <a:rPr lang="ru-RU" sz="4000" dirty="0" err="1" smtClean="0">
                <a:solidFill>
                  <a:schemeClr val="bg1"/>
                </a:solidFill>
                <a:effectLst/>
              </a:rPr>
              <a:t>Параметри</a:t>
            </a:r>
            <a:r>
              <a:rPr lang="ru-RU" sz="400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effectLst/>
              </a:rPr>
              <a:t>роботи</a:t>
            </a:r>
            <a:endParaRPr lang="ru-RU" sz="40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84313"/>
            <a:ext cx="8569325" cy="338455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2200" b="1" dirty="0" err="1">
                <a:effectLst/>
                <a:latin typeface="Arial" charset="0"/>
                <a:cs typeface="Arial" charset="0"/>
              </a:rPr>
              <a:t>Ідентифікатор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-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унікальний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код,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що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однозначно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визначає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роботу в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проекті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ru-RU" sz="2200" b="1" dirty="0" err="1">
                <a:effectLst/>
                <a:latin typeface="Arial" charset="0"/>
                <a:cs typeface="Arial" charset="0"/>
              </a:rPr>
              <a:t>опис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- коротка характеристика, яка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використовується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в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мережевий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діаграмі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проекту;</a:t>
            </a:r>
          </a:p>
          <a:p>
            <a:pPr eaLnBrk="1" hangingPunct="1">
              <a:spcBef>
                <a:spcPct val="0"/>
              </a:spcBef>
            </a:pPr>
            <a:r>
              <a:rPr lang="ru-RU" sz="2200" b="1" dirty="0" err="1">
                <a:effectLst/>
                <a:latin typeface="Arial" charset="0"/>
                <a:cs typeface="Arial" charset="0"/>
              </a:rPr>
              <a:t>вихідна</a:t>
            </a:r>
            <a:r>
              <a:rPr lang="ru-RU" sz="2200" b="1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b="1" dirty="0" err="1">
                <a:effectLst/>
                <a:latin typeface="Arial" charset="0"/>
                <a:cs typeface="Arial" charset="0"/>
              </a:rPr>
              <a:t>тривалість</a:t>
            </a:r>
            <a:r>
              <a:rPr lang="ru-RU" sz="2200" b="1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(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тривалість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ru-RU" sz="2200" b="1" dirty="0" err="1">
                <a:effectLst/>
                <a:latin typeface="Arial" charset="0"/>
                <a:cs typeface="Arial" charset="0"/>
              </a:rPr>
              <a:t>відсоток</a:t>
            </a:r>
            <a:r>
              <a:rPr lang="ru-RU" sz="2200" b="1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b="1" dirty="0" err="1">
                <a:effectLst/>
                <a:latin typeface="Arial" charset="0"/>
                <a:cs typeface="Arial" charset="0"/>
              </a:rPr>
              <a:t>виконання</a:t>
            </a:r>
            <a:r>
              <a:rPr lang="ru-RU" sz="2200" b="1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-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частка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завершеної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частини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роботи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в процентах;</a:t>
            </a:r>
          </a:p>
          <a:p>
            <a:pPr eaLnBrk="1" hangingPunct="1">
              <a:spcBef>
                <a:spcPct val="0"/>
              </a:spcBef>
            </a:pPr>
            <a:r>
              <a:rPr lang="ru-RU" sz="2200" dirty="0" err="1" smtClean="0">
                <a:effectLst/>
                <a:latin typeface="Arial" charset="0"/>
                <a:cs typeface="Arial" charset="0"/>
              </a:rPr>
              <a:t>Тривалість</a:t>
            </a:r>
            <a:r>
              <a:rPr lang="ru-RU" sz="2200" dirty="0" smtClean="0">
                <a:effectLst/>
                <a:latin typeface="Arial" charset="0"/>
                <a:cs typeface="Arial" charset="0"/>
              </a:rPr>
              <a:t>,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що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залишилася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 smtClean="0">
                <a:effectLst/>
                <a:latin typeface="Arial" charset="0"/>
                <a:cs typeface="Arial" charset="0"/>
              </a:rPr>
              <a:t>для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виконуваних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робіт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ru-RU" sz="2200" b="1" dirty="0" err="1">
                <a:effectLst/>
                <a:latin typeface="Arial" charset="0"/>
                <a:cs typeface="Arial" charset="0"/>
              </a:rPr>
              <a:t>календар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- список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робочих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і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неробочих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періодів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,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прийнятий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для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виконання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роботи</a:t>
            </a:r>
            <a:r>
              <a:rPr lang="ru-RU" sz="2200" dirty="0">
                <a:effectLst/>
                <a:latin typeface="Arial" charset="0"/>
                <a:cs typeface="Arial" charset="0"/>
              </a:rPr>
              <a:t> в </a:t>
            </a:r>
            <a:r>
              <a:rPr lang="ru-RU" sz="2200" dirty="0" err="1">
                <a:effectLst/>
                <a:latin typeface="Arial" charset="0"/>
                <a:cs typeface="Arial" charset="0"/>
              </a:rPr>
              <a:t>проекті</a:t>
            </a:r>
            <a:endParaRPr lang="ru-RU" sz="2200" dirty="0" smtClean="0"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476672"/>
            <a:ext cx="8208912" cy="4247317"/>
          </a:xfrm>
          <a:prstGeom prst="rect">
            <a:avLst/>
          </a:prstGeom>
          <a:noFill/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ru-RU" sz="5400" b="1" dirty="0" err="1" smtClean="0">
                <a:solidFill>
                  <a:srgbClr val="FFFF00"/>
                </a:solidFill>
                <a:latin typeface="Times New Roman" pitchFamily="18" charset="0"/>
              </a:rPr>
              <a:t>Лекція</a:t>
            </a:r>
            <a:r>
              <a:rPr lang="ru-RU" sz="5400" b="1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uk-UA" sz="5400" b="1" dirty="0" smtClean="0">
                <a:solidFill>
                  <a:srgbClr val="FFFF00"/>
                </a:solidFill>
                <a:latin typeface="Times New Roman" pitchFamily="18" charset="0"/>
              </a:rPr>
              <a:t>6</a:t>
            </a:r>
            <a:r>
              <a:rPr lang="ru-RU" sz="5400" b="1" dirty="0" smtClean="0">
                <a:solidFill>
                  <a:srgbClr val="FFFF00"/>
                </a:solidFill>
                <a:latin typeface="Times New Roman" pitchFamily="18" charset="0"/>
              </a:rPr>
              <a:t>.</a:t>
            </a:r>
            <a:r>
              <a:rPr lang="ru-RU" sz="5400" b="1" dirty="0">
                <a:solidFill>
                  <a:srgbClr val="FFFF00"/>
                </a:solidFill>
                <a:latin typeface="Times New Roman" pitchFamily="18" charset="0"/>
              </a:rPr>
              <a:t/>
            </a:r>
            <a:br>
              <a:rPr lang="ru-RU" sz="5400" b="1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ru-RU" sz="5400" b="1" dirty="0">
                <a:solidFill>
                  <a:srgbClr val="FFFF00"/>
                </a:solidFill>
                <a:latin typeface="Times New Roman" pitchFamily="18" charset="0"/>
              </a:rPr>
              <a:t/>
            </a:r>
            <a:br>
              <a:rPr lang="ru-RU" sz="5400" b="1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ru-RU" sz="5400" b="1" dirty="0" err="1" smtClean="0">
                <a:solidFill>
                  <a:srgbClr val="FFFF00"/>
                </a:solidFill>
                <a:latin typeface="Times New Roman" pitchFamily="18" charset="0"/>
              </a:rPr>
              <a:t>Управління</a:t>
            </a:r>
            <a:r>
              <a:rPr lang="ru-RU" sz="5400" b="1" dirty="0" smtClean="0">
                <a:solidFill>
                  <a:srgbClr val="FFFF00"/>
                </a:solidFill>
                <a:latin typeface="Times New Roman" pitchFamily="18" charset="0"/>
              </a:rPr>
              <a:t> часом </a:t>
            </a:r>
            <a:r>
              <a:rPr lang="ru-RU" sz="5400" b="1" dirty="0" err="1" smtClean="0">
                <a:solidFill>
                  <a:srgbClr val="FFFF00"/>
                </a:solidFill>
                <a:latin typeface="Times New Roman" pitchFamily="18" charset="0"/>
              </a:rPr>
              <a:t>виконання</a:t>
            </a:r>
            <a:endParaRPr lang="ru-RU" sz="5400" b="1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ru-RU" sz="5400" b="1" dirty="0" err="1" smtClean="0">
                <a:solidFill>
                  <a:srgbClr val="FFFF00"/>
                </a:solidFill>
                <a:latin typeface="Times New Roman" pitchFamily="18" charset="0"/>
              </a:rPr>
              <a:t>програмного</a:t>
            </a:r>
            <a:r>
              <a:rPr lang="ru-RU" sz="5400" b="1" dirty="0" smtClean="0">
                <a:solidFill>
                  <a:srgbClr val="FFFF00"/>
                </a:solidFill>
                <a:latin typeface="Times New Roman" pitchFamily="18" charset="0"/>
              </a:rPr>
              <a:t> проекту</a:t>
            </a:r>
            <a:endParaRPr lang="ru-RU" sz="5400" b="1" dirty="0">
              <a:ln w="50800"/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894916" y="5876925"/>
            <a:ext cx="6333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uk-UA" sz="2000" b="1" dirty="0" err="1">
                <a:solidFill>
                  <a:srgbClr val="FFFFFF"/>
                </a:solidFill>
                <a:latin typeface="Times New Roman" pitchFamily="18" charset="0"/>
              </a:rPr>
              <a:t>Ковалюк</a:t>
            </a:r>
            <a:r>
              <a:rPr lang="uk-UA" sz="20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ru-RU" sz="2000" b="1" dirty="0">
                <a:solidFill>
                  <a:srgbClr val="FFFFFF"/>
                </a:solidFill>
                <a:latin typeface="Times New Roman" pitchFamily="18" charset="0"/>
              </a:rPr>
              <a:t>Т.В.</a:t>
            </a:r>
            <a:r>
              <a:rPr lang="en-US" sz="2000" b="1" dirty="0">
                <a:solidFill>
                  <a:srgbClr val="FFFFFF"/>
                </a:solidFill>
                <a:latin typeface="Times New Roman" pitchFamily="18" charset="0"/>
              </a:rPr>
              <a:t>,</a:t>
            </a:r>
            <a:r>
              <a:rPr lang="ru-RU" sz="20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uk-UA" sz="2000" b="1" dirty="0">
                <a:solidFill>
                  <a:srgbClr val="FFFFFF"/>
                </a:solidFill>
                <a:latin typeface="Times New Roman" pitchFamily="18" charset="0"/>
              </a:rPr>
              <a:t>д</a:t>
            </a:r>
            <a:r>
              <a:rPr lang="ru-RU" sz="2000" b="1" dirty="0" err="1">
                <a:solidFill>
                  <a:srgbClr val="FFFFFF"/>
                </a:solidFill>
                <a:latin typeface="Times New Roman" pitchFamily="18" charset="0"/>
              </a:rPr>
              <a:t>оцент</a:t>
            </a:r>
            <a:r>
              <a:rPr lang="ru-RU" sz="20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FF"/>
                </a:solidFill>
                <a:latin typeface="Times New Roman" pitchFamily="18" charset="0"/>
              </a:rPr>
              <a:t>кафедри</a:t>
            </a:r>
            <a:r>
              <a:rPr lang="ru-RU" sz="2000" b="1" dirty="0" smtClean="0">
                <a:solidFill>
                  <a:srgbClr val="FFFFFF"/>
                </a:solidFill>
                <a:latin typeface="Times New Roman" pitchFamily="18" charset="0"/>
              </a:rPr>
              <a:t> АСОІУ </a:t>
            </a:r>
            <a:r>
              <a:rPr lang="ru-RU" sz="2000" b="1" dirty="0">
                <a:solidFill>
                  <a:srgbClr val="FFFFFF"/>
                </a:solidFill>
                <a:latin typeface="Times New Roman" pitchFamily="18" charset="0"/>
              </a:rPr>
              <a:t>НТУУ «</a:t>
            </a:r>
            <a:r>
              <a:rPr lang="ru-RU" sz="2000" b="1" dirty="0" smtClean="0">
                <a:solidFill>
                  <a:srgbClr val="FFFFFF"/>
                </a:solidFill>
                <a:latin typeface="Times New Roman" pitchFamily="18" charset="0"/>
              </a:rPr>
              <a:t>КПІ»</a:t>
            </a:r>
            <a:endParaRPr lang="ru-RU" sz="20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algn="ctr" eaLnBrk="1" hangingPunct="1"/>
            <a:r>
              <a:rPr lang="en-US" sz="2000" b="1" dirty="0">
                <a:solidFill>
                  <a:srgbClr val="FFFFFF"/>
                </a:solidFill>
                <a:latin typeface="Times New Roman" pitchFamily="18" charset="0"/>
              </a:rPr>
              <a:t>tkovalyuk@ukr.net</a:t>
            </a:r>
            <a:endParaRPr lang="ru-RU" sz="2000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125" name="Номер слайда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29BA64-AE4D-4F74-9EA1-756C948CEF3B}" type="slidenum">
              <a:rPr lang="ru-RU">
                <a:solidFill>
                  <a:srgbClr val="FFFFFF"/>
                </a:solidFill>
              </a:rPr>
              <a:pPr eaLnBrk="1" hangingPunct="1"/>
              <a:t>2</a:t>
            </a:fld>
            <a:endParaRPr lang="ru-R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1"/>
          <p:cNvSpPr>
            <a:spLocks noChangeArrowheads="1"/>
          </p:cNvSpPr>
          <p:nvPr/>
        </p:nvSpPr>
        <p:spPr bwMode="auto">
          <a:xfrm>
            <a:off x="107950" y="1341438"/>
            <a:ext cx="89281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000" dirty="0" err="1"/>
              <a:t>Існує</a:t>
            </a:r>
            <a:r>
              <a:rPr lang="ru-RU" sz="2000" dirty="0"/>
              <a:t> </a:t>
            </a:r>
            <a:r>
              <a:rPr lang="ru-RU" sz="2000" dirty="0" err="1"/>
              <a:t>кілька</a:t>
            </a:r>
            <a:r>
              <a:rPr lang="ru-RU" sz="2000" dirty="0"/>
              <a:t> методик </a:t>
            </a:r>
            <a:r>
              <a:rPr lang="ru-RU" sz="2000" dirty="0" err="1"/>
              <a:t>оцінок</a:t>
            </a:r>
            <a:r>
              <a:rPr lang="ru-RU" sz="2000" dirty="0"/>
              <a:t> часу і </a:t>
            </a:r>
            <a:r>
              <a:rPr lang="ru-RU" sz="2000" dirty="0" err="1" smtClean="0"/>
              <a:t>витрат</a:t>
            </a:r>
            <a:r>
              <a:rPr lang="ru-RU" sz="2000" dirty="0" smtClean="0"/>
              <a:t> (</a:t>
            </a:r>
            <a:r>
              <a:rPr lang="ru-RU" sz="2000" dirty="0" err="1" smtClean="0"/>
              <a:t>трудомісткості</a:t>
            </a:r>
            <a:r>
              <a:rPr lang="ru-RU" sz="2000" dirty="0"/>
              <a:t>, </a:t>
            </a:r>
            <a:r>
              <a:rPr lang="ru-RU" sz="2000" dirty="0" err="1"/>
              <a:t>вартості</a:t>
            </a:r>
            <a:r>
              <a:rPr lang="ru-RU" sz="2000" dirty="0"/>
              <a:t>) для </a:t>
            </a:r>
            <a:r>
              <a:rPr lang="ru-RU" sz="2000" dirty="0" err="1"/>
              <a:t>складання</a:t>
            </a:r>
            <a:r>
              <a:rPr lang="ru-RU" sz="2000" dirty="0"/>
              <a:t> </a:t>
            </a:r>
            <a:r>
              <a:rPr lang="ru-RU" sz="2000" dirty="0" err="1"/>
              <a:t>планів</a:t>
            </a:r>
            <a:r>
              <a:rPr lang="ru-RU" sz="2000" dirty="0"/>
              <a:t> і </a:t>
            </a:r>
            <a:r>
              <a:rPr lang="ru-RU" sz="2000" dirty="0" err="1" smtClean="0"/>
              <a:t>розрахунків</a:t>
            </a:r>
            <a:r>
              <a:rPr lang="ru-RU" sz="2000" dirty="0" smtClean="0"/>
              <a:t>:</a:t>
            </a:r>
          </a:p>
          <a:p>
            <a:endParaRPr lang="ru-RU" sz="2000" dirty="0"/>
          </a:p>
          <a:p>
            <a:r>
              <a:rPr lang="ru-RU" sz="2000" dirty="0"/>
              <a:t>√ </a:t>
            </a:r>
            <a:r>
              <a:rPr lang="ru-RU" sz="2000" b="1" dirty="0" err="1">
                <a:solidFill>
                  <a:srgbClr val="0000CC"/>
                </a:solidFill>
              </a:rPr>
              <a:t>Зверху</a:t>
            </a:r>
            <a:r>
              <a:rPr lang="ru-RU" sz="2000" b="1" dirty="0">
                <a:solidFill>
                  <a:srgbClr val="0000CC"/>
                </a:solidFill>
              </a:rPr>
              <a:t> вниз по </a:t>
            </a:r>
            <a:r>
              <a:rPr lang="ru-RU" sz="2000" b="1" dirty="0" smtClean="0">
                <a:solidFill>
                  <a:srgbClr val="0000CC"/>
                </a:solidFill>
              </a:rPr>
              <a:t>великих блоках </a:t>
            </a:r>
            <a:r>
              <a:rPr lang="ru-RU" sz="2000" b="1" dirty="0" err="1">
                <a:solidFill>
                  <a:srgbClr val="0000CC"/>
                </a:solidFill>
              </a:rPr>
              <a:t>аналогічного</a:t>
            </a:r>
            <a:r>
              <a:rPr lang="ru-RU" sz="2000" b="1" dirty="0">
                <a:solidFill>
                  <a:srgbClr val="0000CC"/>
                </a:solidFill>
              </a:rPr>
              <a:t> проекту. </a:t>
            </a:r>
            <a:endParaRPr lang="ru-RU" sz="2000" b="1" dirty="0" smtClean="0">
              <a:solidFill>
                <a:srgbClr val="0000CC"/>
              </a:solidFill>
            </a:endParaRPr>
          </a:p>
          <a:p>
            <a:r>
              <a:rPr lang="ru-RU" sz="2000" dirty="0" err="1" smtClean="0"/>
              <a:t>Оскільки</a:t>
            </a:r>
            <a:r>
              <a:rPr lang="ru-RU" sz="2000" dirty="0" smtClean="0"/>
              <a:t> </a:t>
            </a:r>
            <a:r>
              <a:rPr lang="ru-RU" sz="2000" dirty="0" err="1" smtClean="0"/>
              <a:t>аналогічний</a:t>
            </a:r>
            <a:r>
              <a:rPr lang="ru-RU" sz="2000" dirty="0" smtClean="0"/>
              <a:t> </a:t>
            </a:r>
            <a:r>
              <a:rPr lang="ru-RU" sz="2000" dirty="0"/>
              <a:t>проект пройдено і ми </a:t>
            </a:r>
            <a:r>
              <a:rPr lang="ru-RU" sz="2000" dirty="0" err="1"/>
              <a:t>знаємо</a:t>
            </a:r>
            <a:r>
              <a:rPr lang="ru-RU" sz="2000" dirty="0"/>
              <a:t> </a:t>
            </a:r>
            <a:r>
              <a:rPr lang="ru-RU" sz="2000" dirty="0" err="1"/>
              <a:t>реальні</a:t>
            </a:r>
            <a:r>
              <a:rPr lang="ru-RU" sz="2000" dirty="0"/>
              <a:t> </a:t>
            </a:r>
            <a:r>
              <a:rPr lang="ru-RU" sz="2000" dirty="0" err="1"/>
              <a:t>витрати</a:t>
            </a:r>
            <a:r>
              <a:rPr lang="ru-RU" sz="2000" dirty="0"/>
              <a:t> для </a:t>
            </a:r>
            <a:r>
              <a:rPr lang="ru-RU" sz="2000" dirty="0" err="1" smtClean="0"/>
              <a:t>нього</a:t>
            </a:r>
            <a:r>
              <a:rPr lang="ru-RU" sz="2000" dirty="0" smtClean="0"/>
              <a:t>, то </a:t>
            </a:r>
            <a:r>
              <a:rPr lang="ru-RU" sz="2000" dirty="0"/>
              <a:t>для нового проекту </a:t>
            </a:r>
            <a:r>
              <a:rPr lang="ru-RU" sz="2000" dirty="0" err="1"/>
              <a:t>беремо</a:t>
            </a:r>
            <a:r>
              <a:rPr lang="ru-RU" sz="2000" dirty="0"/>
              <a:t> </a:t>
            </a:r>
            <a:r>
              <a:rPr lang="ru-RU" sz="2000" dirty="0" err="1"/>
              <a:t>відповідні</a:t>
            </a:r>
            <a:r>
              <a:rPr lang="ru-RU" sz="2000" dirty="0"/>
              <a:t> </a:t>
            </a:r>
            <a:r>
              <a:rPr lang="ru-RU" sz="2000" dirty="0" err="1"/>
              <a:t>дані</a:t>
            </a:r>
            <a:r>
              <a:rPr lang="ru-RU" sz="2000" dirty="0"/>
              <a:t> з </a:t>
            </a:r>
            <a:r>
              <a:rPr lang="ru-RU" sz="2000" dirty="0" err="1"/>
              <a:t>деякими</a:t>
            </a:r>
            <a:endParaRPr lang="ru-RU" sz="2000" dirty="0"/>
          </a:p>
          <a:p>
            <a:r>
              <a:rPr lang="ru-RU" sz="2000" dirty="0"/>
              <a:t>поправками.</a:t>
            </a:r>
          </a:p>
          <a:p>
            <a:r>
              <a:rPr lang="ru-RU" sz="2000" dirty="0"/>
              <a:t>√ </a:t>
            </a:r>
            <a:r>
              <a:rPr lang="ru-RU" sz="2000" b="1" dirty="0" err="1">
                <a:solidFill>
                  <a:srgbClr val="0000CC"/>
                </a:solidFill>
              </a:rPr>
              <a:t>Знизу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вгору</a:t>
            </a:r>
            <a:r>
              <a:rPr lang="ru-RU" sz="2000" b="1" dirty="0">
                <a:solidFill>
                  <a:srgbClr val="0000CC"/>
                </a:solidFill>
              </a:rPr>
              <a:t> по </a:t>
            </a:r>
            <a:r>
              <a:rPr lang="ru-RU" sz="2000" b="1" dirty="0" err="1" smtClean="0">
                <a:solidFill>
                  <a:srgbClr val="0000CC"/>
                </a:solidFill>
              </a:rPr>
              <a:t>складеному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графіку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робіт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endParaRPr lang="ru-RU" sz="2000" dirty="0" smtClean="0">
              <a:solidFill>
                <a:srgbClr val="0000CC"/>
              </a:solidFill>
            </a:endParaRPr>
          </a:p>
          <a:p>
            <a:r>
              <a:rPr lang="ru-RU" sz="2000" dirty="0" err="1" smtClean="0"/>
              <a:t>Дані</a:t>
            </a:r>
            <a:r>
              <a:rPr lang="ru-RU" sz="2000" dirty="0" smtClean="0"/>
              <a:t> по </a:t>
            </a:r>
            <a:r>
              <a:rPr lang="ru-RU" sz="2000" dirty="0" err="1" smtClean="0"/>
              <a:t>трудовитратах</a:t>
            </a:r>
            <a:r>
              <a:rPr lang="ru-RU" sz="2000" dirty="0" smtClean="0"/>
              <a:t> </a:t>
            </a:r>
            <a:r>
              <a:rPr lang="ru-RU" sz="2000" dirty="0"/>
              <a:t>і часу </a:t>
            </a:r>
            <a:r>
              <a:rPr lang="ru-RU" sz="2000" dirty="0" err="1"/>
              <a:t>беремо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виконавців</a:t>
            </a:r>
            <a:r>
              <a:rPr lang="ru-RU" sz="2000" dirty="0"/>
              <a:t>.</a:t>
            </a:r>
          </a:p>
          <a:p>
            <a:r>
              <a:rPr lang="ru-RU" sz="2000" dirty="0"/>
              <a:t>√ </a:t>
            </a:r>
            <a:r>
              <a:rPr lang="ru-RU" sz="2000" b="1" dirty="0">
                <a:solidFill>
                  <a:srgbClr val="0000CC"/>
                </a:solidFill>
              </a:rPr>
              <a:t>Методика норм </a:t>
            </a:r>
            <a:r>
              <a:rPr lang="ru-RU" sz="2000" b="1" dirty="0" err="1">
                <a:solidFill>
                  <a:srgbClr val="0000CC"/>
                </a:solidFill>
              </a:rPr>
              <a:t>роботи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r>
              <a:rPr lang="ru-RU" sz="2000" dirty="0" err="1" smtClean="0"/>
              <a:t>Облік</a:t>
            </a:r>
            <a:r>
              <a:rPr lang="ru-RU" sz="2000" dirty="0" smtClean="0"/>
              <a:t> </a:t>
            </a:r>
            <a:r>
              <a:rPr lang="ru-RU" sz="2000" dirty="0" err="1"/>
              <a:t>ведеться</a:t>
            </a:r>
            <a:r>
              <a:rPr lang="ru-RU" sz="2000" dirty="0"/>
              <a:t> за нормами,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 smtClean="0"/>
              <a:t>визначаються</a:t>
            </a:r>
            <a:r>
              <a:rPr lang="ru-RU" sz="2000" dirty="0" smtClean="0"/>
              <a:t> як </a:t>
            </a:r>
            <a:r>
              <a:rPr lang="ru-RU" sz="2000" dirty="0" err="1"/>
              <a:t>середнє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часу,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йде</a:t>
            </a:r>
            <a:r>
              <a:rPr lang="ru-RU" sz="2000" dirty="0"/>
              <a:t> на </a:t>
            </a:r>
            <a:r>
              <a:rPr lang="ru-RU" sz="2000" dirty="0" err="1"/>
              <a:t>дану</a:t>
            </a:r>
            <a:r>
              <a:rPr lang="ru-RU" sz="2000" dirty="0"/>
              <a:t> роботу в </a:t>
            </a:r>
            <a:r>
              <a:rPr lang="ru-RU" sz="2000" dirty="0" err="1" smtClean="0"/>
              <a:t>даній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компанії</a:t>
            </a:r>
            <a:r>
              <a:rPr lang="ru-RU" sz="2000" dirty="0"/>
              <a:t>. </a:t>
            </a:r>
            <a:r>
              <a:rPr lang="ru-RU" sz="2000" dirty="0" err="1"/>
              <a:t>Наприклад</a:t>
            </a:r>
            <a:r>
              <a:rPr lang="ru-RU" sz="2000" dirty="0"/>
              <a:t>, час,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йде</a:t>
            </a:r>
            <a:r>
              <a:rPr lang="ru-RU" sz="2000" dirty="0"/>
              <a:t> на </a:t>
            </a:r>
            <a:r>
              <a:rPr lang="ru-RU" sz="2000" dirty="0" err="1"/>
              <a:t>розробку</a:t>
            </a:r>
            <a:r>
              <a:rPr lang="ru-RU" sz="2000" dirty="0"/>
              <a:t> одного </a:t>
            </a:r>
            <a:r>
              <a:rPr lang="ru-RU" sz="2000" dirty="0" smtClean="0"/>
              <a:t>рядка </a:t>
            </a:r>
            <a:r>
              <a:rPr lang="ru-RU" sz="2000" dirty="0" err="1" smtClean="0"/>
              <a:t>програмного</a:t>
            </a:r>
            <a:r>
              <a:rPr lang="ru-RU" sz="2000" dirty="0" smtClean="0"/>
              <a:t> </a:t>
            </a:r>
            <a:r>
              <a:rPr lang="ru-RU" sz="2000" dirty="0"/>
              <a:t>коду.</a:t>
            </a:r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07950" y="31750"/>
            <a:ext cx="8856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Методики </a:t>
            </a:r>
            <a:r>
              <a:rPr lang="ru-RU" sz="3600" b="1" dirty="0" err="1" smtClean="0">
                <a:solidFill>
                  <a:schemeClr val="bg1"/>
                </a:solidFill>
              </a:rPr>
              <a:t>оцінок</a:t>
            </a:r>
            <a:r>
              <a:rPr lang="ru-RU" sz="3600" b="1" dirty="0" smtClean="0">
                <a:solidFill>
                  <a:schemeClr val="bg1"/>
                </a:solidFill>
              </a:rPr>
              <a:t> часу і </a:t>
            </a:r>
            <a:r>
              <a:rPr lang="ru-RU" sz="3600" b="1" dirty="0" err="1" smtClean="0">
                <a:solidFill>
                  <a:schemeClr val="bg1"/>
                </a:solidFill>
              </a:rPr>
              <a:t>витрат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рямоугольник 1"/>
          <p:cNvSpPr>
            <a:spLocks noChangeArrowheads="1"/>
          </p:cNvSpPr>
          <p:nvPr/>
        </p:nvSpPr>
        <p:spPr bwMode="auto">
          <a:xfrm>
            <a:off x="47625" y="1412875"/>
            <a:ext cx="89296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rgbClr val="0000CC"/>
                </a:solidFill>
              </a:rPr>
              <a:t>Методика </a:t>
            </a:r>
            <a:r>
              <a:rPr lang="ru-RU" sz="2000" b="1" dirty="0" err="1">
                <a:solidFill>
                  <a:srgbClr val="0000CC"/>
                </a:solidFill>
              </a:rPr>
              <a:t>історичних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співвідношень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err="1" smtClean="0"/>
              <a:t>Вартість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 smtClean="0"/>
              <a:t>трудомісткість</a:t>
            </a:r>
            <a:r>
              <a:rPr lang="ru-RU" sz="2000" dirty="0" smtClean="0"/>
              <a:t>, час</a:t>
            </a:r>
            <a:r>
              <a:rPr lang="ru-RU" sz="2000" dirty="0"/>
              <a:t>) одного проекту </a:t>
            </a:r>
            <a:r>
              <a:rPr lang="ru-RU" sz="2000" dirty="0" err="1"/>
              <a:t>відноситься</a:t>
            </a:r>
            <a:r>
              <a:rPr lang="ru-RU" sz="2000" dirty="0"/>
              <a:t> до </a:t>
            </a:r>
            <a:r>
              <a:rPr lang="ru-RU" sz="2000" dirty="0" err="1"/>
              <a:t>вартості</a:t>
            </a:r>
            <a:r>
              <a:rPr lang="ru-RU" sz="2000" dirty="0"/>
              <a:t> (</a:t>
            </a:r>
            <a:r>
              <a:rPr lang="ru-RU" sz="2000" dirty="0" err="1" smtClean="0"/>
              <a:t>трудомісткості</a:t>
            </a:r>
            <a:r>
              <a:rPr lang="ru-RU" sz="2000" dirty="0" smtClean="0"/>
              <a:t>, часу</a:t>
            </a:r>
            <a:r>
              <a:rPr lang="ru-RU" sz="2000" dirty="0"/>
              <a:t>) </a:t>
            </a:r>
            <a:r>
              <a:rPr lang="ru-RU" sz="2000" dirty="0" err="1"/>
              <a:t>іншого</a:t>
            </a:r>
            <a:r>
              <a:rPr lang="ru-RU" sz="2000" dirty="0"/>
              <a:t> </a:t>
            </a:r>
            <a:r>
              <a:rPr lang="ru-RU" sz="2000" dirty="0" err="1"/>
              <a:t>пропорційно</a:t>
            </a:r>
            <a:r>
              <a:rPr lang="ru-RU" sz="2000" dirty="0"/>
              <a:t> </a:t>
            </a:r>
            <a:r>
              <a:rPr lang="ru-RU" sz="2000" dirty="0" err="1"/>
              <a:t>відношенню</a:t>
            </a:r>
            <a:r>
              <a:rPr lang="ru-RU" sz="2000" dirty="0"/>
              <a:t>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обсягів</a:t>
            </a:r>
            <a:r>
              <a:rPr lang="ru-RU" sz="2000" dirty="0"/>
              <a:t> в</a:t>
            </a:r>
          </a:p>
          <a:p>
            <a:r>
              <a:rPr lang="ru-RU" sz="2000" dirty="0" err="1"/>
              <a:t>деякій</a:t>
            </a:r>
            <a:r>
              <a:rPr lang="ru-RU" sz="2000" dirty="0"/>
              <a:t> </a:t>
            </a:r>
            <a:r>
              <a:rPr lang="ru-RU" sz="2000" dirty="0" err="1" smtClean="0"/>
              <a:t>ступені</a:t>
            </a:r>
            <a:r>
              <a:rPr lang="ru-RU" sz="2000" dirty="0" smtClean="0"/>
              <a:t> </a:t>
            </a:r>
            <a:r>
              <a:rPr lang="en-US" sz="2000" dirty="0" smtClean="0"/>
              <a:t>n</a:t>
            </a:r>
            <a:r>
              <a:rPr lang="en-US" sz="2000" dirty="0"/>
              <a:t>. </a:t>
            </a:r>
            <a:r>
              <a:rPr lang="ru-RU" sz="2000" dirty="0" err="1"/>
              <a:t>Ступінь</a:t>
            </a:r>
            <a:r>
              <a:rPr lang="ru-RU" sz="2000" dirty="0"/>
              <a:t> </a:t>
            </a:r>
            <a:r>
              <a:rPr lang="en-US" sz="2000" dirty="0"/>
              <a:t>n - </a:t>
            </a:r>
            <a:r>
              <a:rPr lang="ru-RU" sz="2000" dirty="0"/>
              <a:t>число, яке треба знати </a:t>
            </a:r>
            <a:r>
              <a:rPr lang="ru-RU" sz="2000" dirty="0" err="1"/>
              <a:t>або</a:t>
            </a:r>
            <a:endParaRPr lang="ru-RU" sz="2000" dirty="0"/>
          </a:p>
          <a:p>
            <a:r>
              <a:rPr lang="ru-RU" sz="2000" dirty="0" err="1"/>
              <a:t>підібрати</a:t>
            </a:r>
            <a:r>
              <a:rPr lang="ru-RU" sz="2000" dirty="0"/>
              <a:t> </a:t>
            </a:r>
            <a:r>
              <a:rPr lang="ru-RU" sz="2000" dirty="0" err="1"/>
              <a:t>дослідним</a:t>
            </a:r>
            <a:r>
              <a:rPr lang="ru-RU" sz="2000" dirty="0"/>
              <a:t> шляхом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√ </a:t>
            </a:r>
            <a:r>
              <a:rPr lang="ru-RU" sz="2000" b="1" dirty="0">
                <a:solidFill>
                  <a:srgbClr val="0000CC"/>
                </a:solidFill>
              </a:rPr>
              <a:t>Методика </a:t>
            </a:r>
            <a:r>
              <a:rPr lang="ru-RU" sz="2000" b="1" dirty="0" err="1">
                <a:solidFill>
                  <a:srgbClr val="0000CC"/>
                </a:solidFill>
              </a:rPr>
              <a:t>наближених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обчислень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err="1" smtClean="0"/>
              <a:t>Існує</a:t>
            </a:r>
            <a:r>
              <a:rPr lang="ru-RU" sz="2000" dirty="0" smtClean="0"/>
              <a:t> </a:t>
            </a:r>
            <a:r>
              <a:rPr lang="ru-RU" sz="2000" dirty="0" err="1" smtClean="0"/>
              <a:t>кілька</a:t>
            </a:r>
            <a:r>
              <a:rPr lang="ru-RU" sz="2000" dirty="0" smtClean="0"/>
              <a:t> </a:t>
            </a:r>
            <a:r>
              <a:rPr lang="ru-RU" sz="2000" dirty="0" err="1" smtClean="0"/>
              <a:t>розрахункових</a:t>
            </a:r>
            <a:r>
              <a:rPr lang="ru-RU" sz="2000" dirty="0" smtClean="0"/>
              <a:t> </a:t>
            </a:r>
            <a:r>
              <a:rPr lang="ru-RU" sz="2000" dirty="0"/>
              <a:t>формул для </a:t>
            </a:r>
            <a:r>
              <a:rPr lang="ru-RU" sz="2000" dirty="0" err="1"/>
              <a:t>часів</a:t>
            </a:r>
            <a:r>
              <a:rPr lang="ru-RU" sz="2000" dirty="0"/>
              <a:t> (трудоемкостей, </a:t>
            </a:r>
            <a:r>
              <a:rPr lang="ru-RU" sz="2000" dirty="0" err="1"/>
              <a:t>вартостей</a:t>
            </a:r>
            <a:r>
              <a:rPr lang="ru-RU" sz="2000" dirty="0"/>
              <a:t>)</a:t>
            </a:r>
          </a:p>
          <a:p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робіт</a:t>
            </a:r>
            <a:r>
              <a:rPr lang="ru-RU" sz="2000" dirty="0"/>
              <a:t> проекту. </a:t>
            </a:r>
            <a:endParaRPr lang="ru-RU" sz="2000" dirty="0" smtClean="0"/>
          </a:p>
          <a:p>
            <a:r>
              <a:rPr lang="ru-RU" sz="2000" dirty="0" err="1" smtClean="0"/>
              <a:t>Введемо</a:t>
            </a:r>
            <a:r>
              <a:rPr lang="ru-RU" sz="2000" dirty="0" smtClean="0"/>
              <a:t> </a:t>
            </a:r>
            <a:r>
              <a:rPr lang="ru-RU" sz="2000" dirty="0"/>
              <a:t>три </a:t>
            </a:r>
            <a:r>
              <a:rPr lang="ru-RU" sz="2000" dirty="0" err="1"/>
              <a:t>оціночних</a:t>
            </a:r>
            <a:r>
              <a:rPr lang="ru-RU" sz="2000" dirty="0"/>
              <a:t> </a:t>
            </a:r>
            <a:r>
              <a:rPr lang="ru-RU" sz="2000" dirty="0" err="1"/>
              <a:t>величини</a:t>
            </a:r>
            <a:r>
              <a:rPr lang="ru-RU" sz="2000" dirty="0"/>
              <a:t> -</a:t>
            </a:r>
          </a:p>
          <a:p>
            <a:r>
              <a:rPr lang="ru-RU" sz="2000" dirty="0" err="1"/>
              <a:t>оптимістичну</a:t>
            </a:r>
            <a:r>
              <a:rPr lang="ru-RU" sz="2000" dirty="0"/>
              <a:t> (О), </a:t>
            </a:r>
            <a:r>
              <a:rPr lang="ru-RU" sz="2000" dirty="0" err="1"/>
              <a:t>реальну</a:t>
            </a:r>
            <a:r>
              <a:rPr lang="ru-RU" sz="2000" dirty="0"/>
              <a:t> (Р) і </a:t>
            </a:r>
            <a:r>
              <a:rPr lang="ru-RU" sz="2000" dirty="0" err="1"/>
              <a:t>песимістичну</a:t>
            </a:r>
            <a:r>
              <a:rPr lang="ru-RU" sz="2000" dirty="0"/>
              <a:t> (П). </a:t>
            </a:r>
            <a:endParaRPr lang="ru-RU" sz="2000" dirty="0" smtClean="0"/>
          </a:p>
          <a:p>
            <a:r>
              <a:rPr lang="ru-RU" sz="2000" dirty="0" err="1" smtClean="0"/>
              <a:t>Тоді</a:t>
            </a:r>
            <a:r>
              <a:rPr lang="ru-RU" sz="2000" dirty="0" smtClean="0"/>
              <a:t>  </a:t>
            </a:r>
            <a:r>
              <a:rPr lang="ru-RU" sz="2000" dirty="0" err="1" smtClean="0"/>
              <a:t>середній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оціночний</a:t>
            </a:r>
            <a:r>
              <a:rPr lang="ru-RU" sz="2000" dirty="0" smtClean="0"/>
              <a:t> </a:t>
            </a:r>
            <a:r>
              <a:rPr lang="ru-RU" sz="2000" dirty="0"/>
              <a:t>час (</a:t>
            </a:r>
            <a:r>
              <a:rPr lang="ru-RU" sz="2000" dirty="0" err="1"/>
              <a:t>трудомісткість</a:t>
            </a:r>
            <a:r>
              <a:rPr lang="ru-RU" sz="2000" dirty="0"/>
              <a:t>, </a:t>
            </a:r>
            <a:r>
              <a:rPr lang="ru-RU" sz="2000" dirty="0" err="1"/>
              <a:t>вартість</a:t>
            </a:r>
            <a:r>
              <a:rPr lang="ru-RU" sz="2000" dirty="0"/>
              <a:t>) </a:t>
            </a:r>
            <a:r>
              <a:rPr lang="ru-RU" sz="2000" dirty="0" err="1"/>
              <a:t>завдань</a:t>
            </a:r>
            <a:r>
              <a:rPr lang="ru-RU" sz="2000" dirty="0"/>
              <a:t> проекту</a:t>
            </a:r>
          </a:p>
          <a:p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обчислити</a:t>
            </a:r>
            <a:r>
              <a:rPr lang="ru-RU" sz="2000" dirty="0"/>
              <a:t> </a:t>
            </a:r>
            <a:r>
              <a:rPr lang="ru-RU" sz="2000" dirty="0" smtClean="0"/>
              <a:t>за: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формулою </a:t>
            </a:r>
            <a:r>
              <a:rPr lang="ru-RU" sz="2000" dirty="0" err="1" smtClean="0"/>
              <a:t>трапецій</a:t>
            </a:r>
            <a:r>
              <a:rPr lang="ru-RU" sz="2000" dirty="0"/>
              <a:t>: </a:t>
            </a:r>
            <a:r>
              <a:rPr lang="ru-RU" sz="2000" dirty="0" smtClean="0"/>
              <a:t> (</a:t>
            </a:r>
            <a:r>
              <a:rPr lang="ru-RU" sz="2000" dirty="0"/>
              <a:t>O+2*Р+П)/4;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smtClean="0"/>
              <a:t>формулою </a:t>
            </a:r>
            <a:r>
              <a:rPr lang="ru-RU" sz="2000" dirty="0" err="1" smtClean="0"/>
              <a:t>Сімпсона</a:t>
            </a:r>
            <a:r>
              <a:rPr lang="ru-RU" sz="2000" dirty="0"/>
              <a:t>: (О+4*Р+П)/6.</a:t>
            </a: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107950" y="31750"/>
            <a:ext cx="8856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Методики </a:t>
            </a:r>
            <a:r>
              <a:rPr lang="ru-RU" sz="3600" b="1" dirty="0" err="1" smtClean="0">
                <a:solidFill>
                  <a:schemeClr val="bg1"/>
                </a:solidFill>
              </a:rPr>
              <a:t>оцінок</a:t>
            </a:r>
            <a:r>
              <a:rPr lang="ru-RU" sz="3600" b="1" dirty="0" smtClean="0">
                <a:solidFill>
                  <a:schemeClr val="bg1"/>
                </a:solidFill>
              </a:rPr>
              <a:t> часу і </a:t>
            </a:r>
            <a:r>
              <a:rPr lang="ru-RU" sz="3600" b="1" dirty="0" err="1" smtClean="0">
                <a:solidFill>
                  <a:schemeClr val="bg1"/>
                </a:solidFill>
              </a:rPr>
              <a:t>витрат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84175" y="908050"/>
            <a:ext cx="8891588" cy="1584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latin typeface="Times New Roman" pitchFamily="18" charset="0"/>
              </a:rPr>
              <a:t>за нормативами (</a:t>
            </a:r>
            <a:r>
              <a:rPr lang="ru-RU" sz="2400" dirty="0" err="1">
                <a:latin typeface="Times New Roman" pitchFamily="18" charset="0"/>
              </a:rPr>
              <a:t>найточніший</a:t>
            </a:r>
            <a:r>
              <a:rPr lang="ru-RU" sz="2400" dirty="0">
                <a:latin typeface="Times New Roman" pitchFamily="18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>
                <a:latin typeface="Times New Roman" pitchFamily="18" charset="0"/>
              </a:rPr>
              <a:t>за </a:t>
            </a:r>
            <a:r>
              <a:rPr lang="ru-RU" sz="2400" dirty="0" err="1">
                <a:latin typeface="Times New Roman" pitchFamily="18" charset="0"/>
              </a:rPr>
              <a:t>обсягом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робіт</a:t>
            </a:r>
            <a:r>
              <a:rPr lang="ru-RU" sz="2400" dirty="0">
                <a:latin typeface="Times New Roman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 smtClean="0">
                <a:latin typeface="Times New Roman" pitchFamily="18" charset="0"/>
              </a:rPr>
              <a:t>за аналогами;</a:t>
            </a:r>
            <a:endParaRPr lang="ru-RU" sz="2400" dirty="0">
              <a:latin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400" dirty="0" err="1">
                <a:latin typeface="Times New Roman" pitchFamily="18" charset="0"/>
              </a:rPr>
              <a:t>із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залученням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експертів</a:t>
            </a:r>
            <a:r>
              <a:rPr lang="ru-RU" sz="2400" dirty="0">
                <a:latin typeface="Times New Roman" pitchFamily="18" charset="0"/>
              </a:rPr>
              <a:t> (</a:t>
            </a:r>
            <a:r>
              <a:rPr lang="ru-RU" sz="2400" dirty="0" err="1">
                <a:latin typeface="Times New Roman" pitchFamily="18" charset="0"/>
              </a:rPr>
              <a:t>самий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приблизний</a:t>
            </a:r>
            <a:r>
              <a:rPr lang="ru-RU" sz="2400" dirty="0">
                <a:latin typeface="Times New Roman" pitchFamily="18" charset="0"/>
              </a:rPr>
              <a:t>).</a:t>
            </a:r>
            <a:endParaRPr lang="ru-RU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604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6600FF"/>
              </a:buClr>
              <a:buSzPct val="70000"/>
            </a:pPr>
            <a:r>
              <a:rPr lang="ru-RU" sz="3600" b="1" dirty="0" err="1" smtClean="0">
                <a:solidFill>
                  <a:schemeClr val="bg1"/>
                </a:solidFill>
                <a:latin typeface="Times New Roman" pitchFamily="18" charset="0"/>
              </a:rPr>
              <a:t>Методи</a:t>
            </a: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Times New Roman" pitchFamily="18" charset="0"/>
              </a:rPr>
              <a:t>оцінки</a:t>
            </a: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Times New Roman" pitchFamily="18" charset="0"/>
              </a:rPr>
              <a:t>тривалості</a:t>
            </a: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Times New Roman" pitchFamily="18" charset="0"/>
              </a:rPr>
              <a:t>робіт</a:t>
            </a:r>
            <a:endParaRPr lang="ru-RU" sz="3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" y="2492375"/>
            <a:ext cx="915352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noFill/>
        </p:spPr>
        <p:txBody>
          <a:bodyPr/>
          <a:lstStyle/>
          <a:p>
            <a:pPr eaLnBrk="1" hangingPunct="1"/>
            <a:r>
              <a:rPr lang="ru-RU" sz="3600" dirty="0" err="1" smtClean="0">
                <a:solidFill>
                  <a:schemeClr val="bg1"/>
                </a:solidFill>
                <a:effectLst/>
              </a:rPr>
              <a:t>Параметри</a:t>
            </a:r>
            <a:r>
              <a:rPr lang="ru-RU" sz="360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  <a:effectLst/>
              </a:rPr>
              <a:t>роботи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50" y="1556792"/>
            <a:ext cx="8713787" cy="345660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0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ранній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початок і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закінчення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пізній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початок і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закінчення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резерви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часу -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вільний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повний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Вільний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резерв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визначає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час, на </a:t>
            </a:r>
            <a:r>
              <a:rPr lang="ru-RU" sz="20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затримати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робіт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не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змінюючи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раннього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початку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всіх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подальших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робіт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600"/>
              </a:spcBef>
            </a:pP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Повний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резерв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визначає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час, на </a:t>
            </a:r>
            <a:r>
              <a:rPr lang="ru-RU" sz="20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бути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затримано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без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зміни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тривалості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термінів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закінчення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всього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проекту.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Визначається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як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різниця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між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пізнім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раннім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термінами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закінчення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0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фактичний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початок і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закінчення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попередня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робота;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подальша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робота.</a:t>
            </a:r>
            <a:endParaRPr lang="ru-RU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 sz="quarter" idx="4294967295"/>
          </p:nvPr>
        </p:nvSpPr>
        <p:spPr>
          <a:xfrm>
            <a:off x="0" y="274638"/>
            <a:ext cx="8229600" cy="561975"/>
          </a:xfrm>
          <a:noFill/>
        </p:spPr>
        <p:txBody>
          <a:bodyPr/>
          <a:lstStyle/>
          <a:p>
            <a:pPr eaLnBrk="1" hangingPunct="1"/>
            <a:r>
              <a:rPr lang="ru-RU" sz="3600" dirty="0" err="1" smtClean="0">
                <a:solidFill>
                  <a:schemeClr val="bg1"/>
                </a:solidFill>
                <a:effectLst/>
              </a:rPr>
              <a:t>Типи</a:t>
            </a:r>
            <a:r>
              <a:rPr lang="ru-RU" sz="360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  <a:effectLst/>
              </a:rPr>
              <a:t>логічного</a:t>
            </a:r>
            <a:r>
              <a:rPr lang="ru-RU" sz="360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  <a:effectLst/>
              </a:rPr>
              <a:t>зв</a:t>
            </a:r>
            <a:r>
              <a:rPr lang="en-US" sz="3600" dirty="0" smtClean="0">
                <a:solidFill>
                  <a:schemeClr val="bg1"/>
                </a:solidFill>
                <a:effectLst/>
              </a:rPr>
              <a:t>’</a:t>
            </a:r>
            <a:r>
              <a:rPr lang="uk-UA" sz="3600" dirty="0" err="1" smtClean="0">
                <a:solidFill>
                  <a:schemeClr val="bg1"/>
                </a:solidFill>
                <a:effectLst/>
              </a:rPr>
              <a:t>язку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27651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64598696"/>
              </p:ext>
            </p:extLst>
          </p:nvPr>
        </p:nvGraphicFramePr>
        <p:xfrm>
          <a:off x="0" y="2665413"/>
          <a:ext cx="2089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5" name="Visio" r:id="rId3" imgW="1924020" imgH="923835" progId="Visio.Drawing.11">
                  <p:embed/>
                </p:oleObj>
              </mc:Choice>
              <mc:Fallback>
                <p:oleObj name="Visio" r:id="rId3" imgW="1924020" imgH="92383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5413"/>
                        <a:ext cx="2089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16700164"/>
              </p:ext>
            </p:extLst>
          </p:nvPr>
        </p:nvGraphicFramePr>
        <p:xfrm>
          <a:off x="0" y="1343025"/>
          <a:ext cx="25923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Visio" r:id="rId5" imgW="2181330" imgH="923835" progId="Visio.Drawing.11">
                  <p:embed/>
                </p:oleObj>
              </mc:Choice>
              <mc:Fallback>
                <p:oleObj name="Visio" r:id="rId5" imgW="2181330" imgH="92383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3025"/>
                        <a:ext cx="25923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64955259"/>
              </p:ext>
            </p:extLst>
          </p:nvPr>
        </p:nvGraphicFramePr>
        <p:xfrm>
          <a:off x="0" y="3965575"/>
          <a:ext cx="22320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7" name="Visio" r:id="rId7" imgW="1933470" imgH="923835" progId="Visio.Drawing.11">
                  <p:embed/>
                </p:oleObj>
              </mc:Choice>
              <mc:Fallback>
                <p:oleObj name="Visio" r:id="rId7" imgW="1933470" imgH="92383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5575"/>
                        <a:ext cx="22320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14591748"/>
              </p:ext>
            </p:extLst>
          </p:nvPr>
        </p:nvGraphicFramePr>
        <p:xfrm>
          <a:off x="0" y="5397500"/>
          <a:ext cx="28797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8" name="Visio" r:id="rId9" imgW="2647890" imgH="923835" progId="Visio.Drawing.11">
                  <p:embed/>
                </p:oleObj>
              </mc:Choice>
              <mc:Fallback>
                <p:oleObj name="Visio" r:id="rId9" imgW="2647890" imgH="92383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97500"/>
                        <a:ext cx="28797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492500" y="1412875"/>
            <a:ext cx="539998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b="1" dirty="0">
                <a:solidFill>
                  <a:srgbClr val="0000CC"/>
                </a:solidFill>
                <a:latin typeface="Times New Roman" pitchFamily="18" charset="0"/>
              </a:rPr>
              <a:t>«</a:t>
            </a:r>
            <a:r>
              <a:rPr lang="ru-RU" sz="2000" b="1" dirty="0" err="1">
                <a:solidFill>
                  <a:srgbClr val="0000CC"/>
                </a:solidFill>
                <a:latin typeface="Times New Roman" pitchFamily="18" charset="0"/>
              </a:rPr>
              <a:t>Закінчення</a:t>
            </a:r>
            <a:r>
              <a:rPr lang="ru-RU" sz="2000" b="1" dirty="0">
                <a:solidFill>
                  <a:srgbClr val="0000CC"/>
                </a:solidFill>
                <a:latin typeface="Times New Roman" pitchFamily="18" charset="0"/>
              </a:rPr>
              <a:t> - початок». </a:t>
            </a:r>
            <a:r>
              <a:rPr lang="ru-RU" sz="2000" dirty="0">
                <a:latin typeface="Times New Roman" pitchFamily="18" charset="0"/>
              </a:rPr>
              <a:t>Робота-</a:t>
            </a:r>
            <a:r>
              <a:rPr lang="ru-RU" sz="2000" dirty="0" err="1">
                <a:latin typeface="Times New Roman" pitchFamily="18" charset="0"/>
              </a:rPr>
              <a:t>послідовник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може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початися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тільки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після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закінчення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роботи-попередника</a:t>
            </a:r>
            <a:r>
              <a:rPr lang="ru-RU" sz="2000" dirty="0">
                <a:latin typeface="Times New Roman" pitchFamily="18" charset="0"/>
              </a:rPr>
              <a:t>.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3492500" y="2636838"/>
            <a:ext cx="4967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b="1" dirty="0">
                <a:solidFill>
                  <a:srgbClr val="0000CC"/>
                </a:solidFill>
                <a:latin typeface="Times New Roman" pitchFamily="18" charset="0"/>
              </a:rPr>
              <a:t>«Початок - початок». </a:t>
            </a:r>
            <a:r>
              <a:rPr lang="ru-RU" sz="2000" dirty="0">
                <a:latin typeface="Times New Roman" pitchFamily="18" charset="0"/>
              </a:rPr>
              <a:t>Робота-</a:t>
            </a:r>
            <a:r>
              <a:rPr lang="ru-RU" sz="2000" dirty="0" err="1">
                <a:latin typeface="Times New Roman" pitchFamily="18" charset="0"/>
              </a:rPr>
              <a:t>послідовник</a:t>
            </a:r>
            <a:r>
              <a:rPr lang="ru-RU" sz="2000" dirty="0">
                <a:latin typeface="Times New Roman" pitchFamily="18" charset="0"/>
              </a:rPr>
              <a:t> не </a:t>
            </a:r>
            <a:r>
              <a:rPr lang="ru-RU" sz="2000" dirty="0" err="1">
                <a:latin typeface="Times New Roman" pitchFamily="18" charset="0"/>
              </a:rPr>
              <a:t>може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розпочатися</a:t>
            </a:r>
            <a:r>
              <a:rPr lang="ru-RU" sz="2000" dirty="0">
                <a:latin typeface="Times New Roman" pitchFamily="18" charset="0"/>
              </a:rPr>
              <a:t> до тих </a:t>
            </a:r>
            <a:r>
              <a:rPr lang="ru-RU" sz="2000" dirty="0" err="1">
                <a:latin typeface="Times New Roman" pitchFamily="18" charset="0"/>
              </a:rPr>
              <a:t>пір</a:t>
            </a:r>
            <a:r>
              <a:rPr lang="ru-RU" sz="2000" dirty="0">
                <a:latin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</a:rPr>
              <a:t>поки</a:t>
            </a:r>
            <a:r>
              <a:rPr lang="ru-RU" sz="2000" dirty="0">
                <a:latin typeface="Times New Roman" pitchFamily="18" charset="0"/>
              </a:rPr>
              <a:t> не </a:t>
            </a:r>
            <a:r>
              <a:rPr lang="ru-RU" sz="2000" dirty="0" err="1">
                <a:latin typeface="Times New Roman" pitchFamily="18" charset="0"/>
              </a:rPr>
              <a:t>почнеться</a:t>
            </a:r>
            <a:r>
              <a:rPr lang="ru-RU" sz="2000" dirty="0">
                <a:latin typeface="Times New Roman" pitchFamily="18" charset="0"/>
              </a:rPr>
              <a:t> робота-</a:t>
            </a:r>
            <a:r>
              <a:rPr lang="ru-RU" sz="2000" dirty="0" err="1">
                <a:latin typeface="Times New Roman" pitchFamily="18" charset="0"/>
              </a:rPr>
              <a:t>попередник</a:t>
            </a:r>
            <a:r>
              <a:rPr lang="ru-RU" sz="2000" dirty="0">
                <a:latin typeface="Times New Roman" pitchFamily="18" charset="0"/>
              </a:rPr>
              <a:t>.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3492500" y="3933825"/>
            <a:ext cx="55439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b="1" dirty="0">
                <a:solidFill>
                  <a:srgbClr val="0000CC"/>
                </a:solidFill>
                <a:latin typeface="Times New Roman" pitchFamily="18" charset="0"/>
              </a:rPr>
              <a:t>«</a:t>
            </a:r>
            <a:r>
              <a:rPr lang="ru-RU" sz="2000" b="1" dirty="0" err="1">
                <a:solidFill>
                  <a:srgbClr val="0000CC"/>
                </a:solidFill>
                <a:latin typeface="Times New Roman" pitchFamily="18" charset="0"/>
              </a:rPr>
              <a:t>Закінчення</a:t>
            </a:r>
            <a:r>
              <a:rPr lang="ru-RU" sz="2000" b="1" dirty="0">
                <a:solidFill>
                  <a:srgbClr val="0000CC"/>
                </a:solidFill>
                <a:latin typeface="Times New Roman" pitchFamily="18" charset="0"/>
              </a:rPr>
              <a:t> - </a:t>
            </a:r>
            <a:r>
              <a:rPr lang="ru-RU" sz="2000" b="1" dirty="0" err="1">
                <a:solidFill>
                  <a:srgbClr val="0000CC"/>
                </a:solidFill>
                <a:latin typeface="Times New Roman" pitchFamily="18" charset="0"/>
              </a:rPr>
              <a:t>закінчення</a:t>
            </a:r>
            <a:r>
              <a:rPr lang="ru-RU" sz="2000" b="1" dirty="0">
                <a:solidFill>
                  <a:srgbClr val="0000CC"/>
                </a:solidFill>
                <a:latin typeface="Times New Roman" pitchFamily="18" charset="0"/>
              </a:rPr>
              <a:t>». </a:t>
            </a:r>
            <a:r>
              <a:rPr lang="ru-RU" sz="2000" dirty="0">
                <a:latin typeface="Times New Roman" pitchFamily="18" charset="0"/>
              </a:rPr>
              <a:t>Робота-</a:t>
            </a:r>
            <a:r>
              <a:rPr lang="ru-RU" sz="2000" dirty="0" err="1">
                <a:latin typeface="Times New Roman" pitchFamily="18" charset="0"/>
              </a:rPr>
              <a:t>послідовник</a:t>
            </a:r>
            <a:r>
              <a:rPr lang="ru-RU" sz="2000" dirty="0">
                <a:latin typeface="Times New Roman" pitchFamily="18" charset="0"/>
              </a:rPr>
              <a:t> не </a:t>
            </a:r>
            <a:r>
              <a:rPr lang="ru-RU" sz="2000" dirty="0" err="1">
                <a:latin typeface="Times New Roman" pitchFamily="18" charset="0"/>
              </a:rPr>
              <a:t>може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завершитися</a:t>
            </a:r>
            <a:r>
              <a:rPr lang="ru-RU" sz="2000" dirty="0">
                <a:latin typeface="Times New Roman" pitchFamily="18" charset="0"/>
              </a:rPr>
              <a:t> до тих </a:t>
            </a:r>
            <a:r>
              <a:rPr lang="ru-RU" sz="2000" dirty="0" err="1">
                <a:latin typeface="Times New Roman" pitchFamily="18" charset="0"/>
              </a:rPr>
              <a:t>пір</a:t>
            </a:r>
            <a:r>
              <a:rPr lang="ru-RU" sz="2000" dirty="0">
                <a:latin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</a:rPr>
              <a:t>поки</a:t>
            </a:r>
            <a:r>
              <a:rPr lang="ru-RU" sz="2000" dirty="0">
                <a:latin typeface="Times New Roman" pitchFamily="18" charset="0"/>
              </a:rPr>
              <a:t> не завершиться робота-</a:t>
            </a:r>
            <a:r>
              <a:rPr lang="ru-RU" sz="2000" dirty="0" err="1">
                <a:latin typeface="Times New Roman" pitchFamily="18" charset="0"/>
              </a:rPr>
              <a:t>попередник</a:t>
            </a:r>
            <a:r>
              <a:rPr lang="ru-RU" sz="2000" dirty="0">
                <a:latin typeface="Times New Roman" pitchFamily="18" charset="0"/>
              </a:rPr>
              <a:t>.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3492500" y="5373688"/>
            <a:ext cx="53999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b="1" dirty="0">
                <a:solidFill>
                  <a:srgbClr val="0000CC"/>
                </a:solidFill>
                <a:latin typeface="Times New Roman" pitchFamily="18" charset="0"/>
              </a:rPr>
              <a:t>«Початок - </a:t>
            </a:r>
            <a:r>
              <a:rPr lang="ru-RU" sz="2000" b="1" dirty="0" err="1">
                <a:solidFill>
                  <a:srgbClr val="0000CC"/>
                </a:solidFill>
                <a:latin typeface="Times New Roman" pitchFamily="18" charset="0"/>
              </a:rPr>
              <a:t>закінчення</a:t>
            </a:r>
            <a:r>
              <a:rPr lang="ru-RU" sz="2000" b="1" dirty="0">
                <a:solidFill>
                  <a:srgbClr val="0000CC"/>
                </a:solidFill>
                <a:latin typeface="Times New Roman" pitchFamily="18" charset="0"/>
              </a:rPr>
              <a:t>». </a:t>
            </a:r>
            <a:r>
              <a:rPr lang="ru-RU" sz="2000" dirty="0">
                <a:latin typeface="Times New Roman" pitchFamily="18" charset="0"/>
              </a:rPr>
              <a:t>Робота-</a:t>
            </a:r>
            <a:r>
              <a:rPr lang="ru-RU" sz="2000" dirty="0" err="1">
                <a:latin typeface="Times New Roman" pitchFamily="18" charset="0"/>
              </a:rPr>
              <a:t>послідовник</a:t>
            </a:r>
            <a:r>
              <a:rPr lang="ru-RU" sz="2000" dirty="0">
                <a:latin typeface="Times New Roman" pitchFamily="18" charset="0"/>
              </a:rPr>
              <a:t> не </a:t>
            </a:r>
            <a:r>
              <a:rPr lang="ru-RU" sz="2000" dirty="0" err="1">
                <a:latin typeface="Times New Roman" pitchFamily="18" charset="0"/>
              </a:rPr>
              <a:t>може</a:t>
            </a:r>
            <a:r>
              <a:rPr lang="ru-RU" sz="2000" dirty="0">
                <a:latin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</a:rPr>
              <a:t>завершитися</a:t>
            </a:r>
            <a:r>
              <a:rPr lang="ru-RU" sz="2000" dirty="0">
                <a:latin typeface="Times New Roman" pitchFamily="18" charset="0"/>
              </a:rPr>
              <a:t> до тих </a:t>
            </a:r>
            <a:r>
              <a:rPr lang="ru-RU" sz="2000" dirty="0" err="1">
                <a:latin typeface="Times New Roman" pitchFamily="18" charset="0"/>
              </a:rPr>
              <a:t>пір</a:t>
            </a:r>
            <a:r>
              <a:rPr lang="ru-RU" sz="2000" dirty="0">
                <a:latin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</a:rPr>
              <a:t>поки</a:t>
            </a:r>
            <a:r>
              <a:rPr lang="ru-RU" sz="2000" dirty="0">
                <a:latin typeface="Times New Roman" pitchFamily="18" charset="0"/>
              </a:rPr>
              <a:t> не </a:t>
            </a:r>
            <a:r>
              <a:rPr lang="ru-RU" sz="2000" dirty="0" err="1">
                <a:latin typeface="Times New Roman" pitchFamily="18" charset="0"/>
              </a:rPr>
              <a:t>почалася</a:t>
            </a:r>
            <a:r>
              <a:rPr lang="ru-RU" sz="2000" dirty="0">
                <a:latin typeface="Times New Roman" pitchFamily="18" charset="0"/>
              </a:rPr>
              <a:t> робота-</a:t>
            </a:r>
            <a:r>
              <a:rPr lang="ru-RU" sz="2000" dirty="0" err="1">
                <a:latin typeface="Times New Roman" pitchFamily="18" charset="0"/>
              </a:rPr>
              <a:t>попередник</a:t>
            </a:r>
            <a:r>
              <a:rPr lang="ru-RU" sz="200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9144000" cy="687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45024"/>
            <a:ext cx="35242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14400" y="115888"/>
            <a:ext cx="8229600" cy="706437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 err="1" smtClean="0">
                <a:solidFill>
                  <a:schemeClr val="bg1"/>
                </a:solidFill>
              </a:rPr>
              <a:t>Часовий</a:t>
            </a:r>
            <a:r>
              <a:rPr lang="ru-RU" sz="3600" dirty="0" smtClean="0">
                <a:solidFill>
                  <a:schemeClr val="bg1"/>
                </a:solidFill>
              </a:rPr>
              <a:t> лаг</a:t>
            </a:r>
          </a:p>
        </p:txBody>
      </p:sp>
      <p:graphicFrame>
        <p:nvGraphicFramePr>
          <p:cNvPr id="29699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87787782"/>
              </p:ext>
            </p:extLst>
          </p:nvPr>
        </p:nvGraphicFramePr>
        <p:xfrm>
          <a:off x="174625" y="981075"/>
          <a:ext cx="296227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Visio" r:id="rId3" imgW="2905200" imgH="1390740" progId="Visio.Drawing.11">
                  <p:embed/>
                </p:oleObj>
              </mc:Choice>
              <mc:Fallback>
                <p:oleObj name="Visio" r:id="rId3" imgW="2905200" imgH="13907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981075"/>
                        <a:ext cx="2962275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36813916"/>
              </p:ext>
            </p:extLst>
          </p:nvPr>
        </p:nvGraphicFramePr>
        <p:xfrm>
          <a:off x="0" y="2495550"/>
          <a:ext cx="208915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Visio" r:id="rId5" imgW="1819260" imgH="1276440" progId="Visio.Drawing.11">
                  <p:embed/>
                </p:oleObj>
              </mc:Choice>
              <mc:Fallback>
                <p:oleObj name="Visio" r:id="rId5" imgW="1819260" imgH="12764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5550"/>
                        <a:ext cx="208915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995738" y="1196975"/>
            <a:ext cx="4392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 err="1" smtClean="0">
                <a:latin typeface="Times New Roman" pitchFamily="18" charset="0"/>
              </a:rPr>
              <a:t>Додатній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</a:rPr>
              <a:t>часовий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лаг</a:t>
            </a:r>
          </a:p>
          <a:p>
            <a:pPr eaLnBrk="1" hangingPunct="1"/>
            <a:r>
              <a:rPr lang="ru-RU" sz="2400" dirty="0">
                <a:latin typeface="Times New Roman" pitchFamily="18" charset="0"/>
              </a:rPr>
              <a:t>(</a:t>
            </a:r>
            <a:r>
              <a:rPr lang="ru-RU" sz="2400" dirty="0" err="1">
                <a:latin typeface="Times New Roman" pitchFamily="18" charset="0"/>
              </a:rPr>
              <a:t>Запізнювання</a:t>
            </a:r>
            <a:r>
              <a:rPr lang="ru-RU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851275" y="2565400"/>
            <a:ext cx="4824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 err="1" smtClean="0">
                <a:latin typeface="Times New Roman" pitchFamily="18" charset="0"/>
              </a:rPr>
              <a:t>Від</a:t>
            </a:r>
            <a:r>
              <a:rPr lang="en-US" sz="2400" dirty="0" smtClean="0">
                <a:latin typeface="Times New Roman" pitchFamily="18" charset="0"/>
              </a:rPr>
              <a:t>’</a:t>
            </a:r>
            <a:r>
              <a:rPr lang="uk-UA" sz="2400" dirty="0" smtClean="0">
                <a:latin typeface="Times New Roman" pitchFamily="18" charset="0"/>
              </a:rPr>
              <a:t>ємний </a:t>
            </a:r>
            <a:r>
              <a:rPr lang="ru-RU" sz="2400" dirty="0" err="1" smtClean="0">
                <a:latin typeface="Times New Roman" pitchFamily="18" charset="0"/>
              </a:rPr>
              <a:t>часовий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</a:rPr>
              <a:t>лаг</a:t>
            </a:r>
          </a:p>
          <a:p>
            <a:pPr eaLnBrk="1" hangingPunct="1"/>
            <a:r>
              <a:rPr lang="ru-RU" sz="2400" dirty="0">
                <a:latin typeface="Times New Roman" pitchFamily="18" charset="0"/>
              </a:rPr>
              <a:t>(</a:t>
            </a:r>
            <a:r>
              <a:rPr lang="ru-RU" sz="2400" dirty="0" err="1">
                <a:latin typeface="Times New Roman" pitchFamily="18" charset="0"/>
              </a:rPr>
              <a:t>Випередження</a:t>
            </a:r>
            <a:r>
              <a:rPr lang="ru-RU" sz="2400" dirty="0">
                <a:latin typeface="Times New Roman" pitchFamily="18" charset="0"/>
              </a:rPr>
              <a:t>)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409950"/>
            <a:ext cx="66770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8575" y="19050"/>
            <a:ext cx="8229600" cy="746125"/>
          </a:xfrm>
          <a:noFill/>
        </p:spPr>
        <p:txBody>
          <a:bodyPr/>
          <a:lstStyle/>
          <a:p>
            <a:pPr eaLnBrk="1" hangingPunct="1"/>
            <a:r>
              <a:rPr lang="ru-RU" sz="3600" dirty="0" err="1" smtClean="0">
                <a:solidFill>
                  <a:schemeClr val="bg1"/>
                </a:solidFill>
                <a:effectLst/>
              </a:rPr>
              <a:t>Обмеження</a:t>
            </a:r>
            <a:r>
              <a:rPr lang="ru-RU" sz="360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  <a:effectLst/>
              </a:rPr>
              <a:t>робіт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60419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5355894"/>
              </p:ext>
            </p:extLst>
          </p:nvPr>
        </p:nvGraphicFramePr>
        <p:xfrm>
          <a:off x="250825" y="1341438"/>
          <a:ext cx="8642350" cy="4511675"/>
        </p:xfrm>
        <a:graphic>
          <a:graphicData uri="http://schemas.openxmlformats.org/drawingml/2006/table">
            <a:tbl>
              <a:tblPr/>
              <a:tblGrid>
                <a:gridCol w="2051720"/>
                <a:gridCol w="2232248"/>
                <a:gridCol w="4358382"/>
              </a:tblGrid>
              <a:tr h="1020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Тип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обмеження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Вплив</a:t>
                      </a: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на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розклад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Опис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0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Якомога раніше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Гнучке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Робота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починається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якомога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раніше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після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закінчення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передуючою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прив'язки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до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конкретної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дати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немає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99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Як можна пізніше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Гнучке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Робота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починається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як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можна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пізніше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після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закінчення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попередньою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не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впливаючи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на дату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закінчення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проекту (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прив'язки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до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конкретної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дати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немає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9144000" cy="4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28575" y="19050"/>
            <a:ext cx="82296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3600" kern="0" smtClean="0">
                <a:solidFill>
                  <a:schemeClr val="bg1"/>
                </a:solidFill>
                <a:effectLst/>
              </a:rPr>
              <a:t>Обмеження робіт</a:t>
            </a:r>
            <a:endParaRPr lang="ru-RU" sz="3600" kern="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7872234"/>
              </p:ext>
            </p:extLst>
          </p:nvPr>
        </p:nvGraphicFramePr>
        <p:xfrm>
          <a:off x="0" y="1412875"/>
          <a:ext cx="8642350" cy="3248025"/>
        </p:xfrm>
        <a:graphic>
          <a:graphicData uri="http://schemas.openxmlformats.org/drawingml/2006/table">
            <a:tbl>
              <a:tblPr/>
              <a:tblGrid>
                <a:gridCol w="2506663"/>
                <a:gridCol w="2214562"/>
                <a:gridCol w="3921125"/>
              </a:tblGrid>
              <a:tr h="944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Тип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обмеження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Вплив</a:t>
                      </a: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на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розклад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Опис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Закінчення не пізніше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Середнє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Робота повинна закінчитися не пізніше певної дати.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4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Початок не пізній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Середнє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Робота повинна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початися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не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пізніше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певної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дати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9" name="Text Box 29"/>
          <p:cNvSpPr txBox="1">
            <a:spLocks noChangeArrowheads="1"/>
          </p:cNvSpPr>
          <p:nvPr/>
        </p:nvSpPr>
        <p:spPr bwMode="auto">
          <a:xfrm>
            <a:off x="395288" y="5178425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 err="1">
                <a:latin typeface="Times New Roman" pitchFamily="18" charset="0"/>
              </a:rPr>
              <a:t>Використовуються</a:t>
            </a:r>
            <a:r>
              <a:rPr lang="ru-RU" sz="2400" dirty="0">
                <a:latin typeface="Times New Roman" pitchFamily="18" charset="0"/>
              </a:rPr>
              <a:t> для </a:t>
            </a:r>
            <a:r>
              <a:rPr lang="ru-RU" sz="2400" dirty="0" err="1">
                <a:latin typeface="Times New Roman" pitchFamily="18" charset="0"/>
              </a:rPr>
              <a:t>проектів</a:t>
            </a:r>
            <a:r>
              <a:rPr lang="ru-RU" sz="2400" dirty="0">
                <a:latin typeface="Times New Roman" pitchFamily="18" charset="0"/>
              </a:rPr>
              <a:t>, </a:t>
            </a:r>
            <a:r>
              <a:rPr lang="ru-RU" sz="2400" dirty="0" err="1">
                <a:latin typeface="Times New Roman" pitchFamily="18" charset="0"/>
              </a:rPr>
              <a:t>які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плануються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від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дати</a:t>
            </a:r>
            <a:r>
              <a:rPr lang="ru-RU" sz="2400" dirty="0">
                <a:latin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</a:rPr>
              <a:t>закінчення</a:t>
            </a:r>
            <a:r>
              <a:rPr lang="ru-RU" sz="2400" dirty="0">
                <a:latin typeface="Times New Roman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28575" y="19050"/>
            <a:ext cx="82296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3600" kern="0" smtClean="0">
                <a:solidFill>
                  <a:schemeClr val="bg1"/>
                </a:solidFill>
                <a:effectLst/>
              </a:rPr>
              <a:t>Обмеження робіт</a:t>
            </a:r>
            <a:endParaRPr lang="ru-RU" sz="3600" kern="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ru-RU" dirty="0" err="1" smtClean="0">
                <a:solidFill>
                  <a:schemeClr val="bg1"/>
                </a:solidFill>
                <a:effectLst/>
              </a:rPr>
              <a:t>Піраміда</a:t>
            </a:r>
            <a:r>
              <a:rPr lang="ru-RU" dirty="0" smtClean="0">
                <a:solidFill>
                  <a:schemeClr val="bg1"/>
                </a:solidFill>
                <a:effectLst/>
              </a:rPr>
              <a:t> проекту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3" y="1484784"/>
            <a:ext cx="8458200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1285902"/>
              </p:ext>
            </p:extLst>
          </p:nvPr>
        </p:nvGraphicFramePr>
        <p:xfrm>
          <a:off x="0" y="1412875"/>
          <a:ext cx="8642350" cy="4248150"/>
        </p:xfrm>
        <a:graphic>
          <a:graphicData uri="http://schemas.openxmlformats.org/drawingml/2006/table">
            <a:tbl>
              <a:tblPr/>
              <a:tblGrid>
                <a:gridCol w="2506663"/>
                <a:gridCol w="1921321"/>
                <a:gridCol w="4214366"/>
              </a:tblGrid>
              <a:tr h="10207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Тип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обмеження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Вплив</a:t>
                      </a: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на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розклад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Опис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0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Закінчення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не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раніше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Середнє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Робота повинна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закінчитися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не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раніше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певної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дати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Завдання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не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може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бути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поміщене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розкладі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так,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щоб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закінчуватися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раніше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певної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дати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Почало не раніше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Середнє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Робота повинна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початися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не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пізніше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певної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дати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3" name="Text Box 29"/>
          <p:cNvSpPr txBox="1">
            <a:spLocks noChangeArrowheads="1"/>
          </p:cNvSpPr>
          <p:nvPr/>
        </p:nvSpPr>
        <p:spPr bwMode="auto">
          <a:xfrm>
            <a:off x="188913" y="5949950"/>
            <a:ext cx="895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>
                <a:latin typeface="Times New Roman" pitchFamily="18" charset="0"/>
              </a:rPr>
              <a:t>Використовуються для проектів, які плануються від дати початку.</a:t>
            </a:r>
            <a:endParaRPr lang="ru-RU" sz="2400" dirty="0"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28575" y="19050"/>
            <a:ext cx="82296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3600" kern="0" dirty="0" err="1" smtClean="0">
                <a:solidFill>
                  <a:schemeClr val="bg1"/>
                </a:solidFill>
                <a:effectLst/>
              </a:rPr>
              <a:t>Обмеження</a:t>
            </a:r>
            <a:r>
              <a:rPr lang="ru-RU" sz="3600" kern="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600" kern="0" dirty="0" err="1" smtClean="0">
                <a:solidFill>
                  <a:schemeClr val="bg1"/>
                </a:solidFill>
                <a:effectLst/>
              </a:rPr>
              <a:t>робіт</a:t>
            </a:r>
            <a:endParaRPr lang="ru-RU" sz="3600" kern="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1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92936179"/>
              </p:ext>
            </p:extLst>
          </p:nvPr>
        </p:nvGraphicFramePr>
        <p:xfrm>
          <a:off x="0" y="1412875"/>
          <a:ext cx="8642350" cy="3097213"/>
        </p:xfrm>
        <a:graphic>
          <a:graphicData uri="http://schemas.openxmlformats.org/drawingml/2006/table">
            <a:tbl>
              <a:tblPr/>
              <a:tblGrid>
                <a:gridCol w="2506663"/>
                <a:gridCol w="2214562"/>
                <a:gridCol w="3921125"/>
              </a:tblGrid>
              <a:tr h="10207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Тип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обмеження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Вплив</a:t>
                      </a: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на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розклад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Опис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9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Фіксований початок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Жорстке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Робота повинна початися з певної дати.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Фіксоване закінчення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Жорстке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Робота повинна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закінчитися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точно в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позначену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дату.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7" name="Text Box 29"/>
          <p:cNvSpPr txBox="1">
            <a:spLocks noChangeArrowheads="1"/>
          </p:cNvSpPr>
          <p:nvPr/>
        </p:nvSpPr>
        <p:spPr bwMode="auto">
          <a:xfrm>
            <a:off x="395288" y="5084763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>
                <a:latin typeface="Times New Roman" pitchFamily="18" charset="0"/>
              </a:rPr>
              <a:t>Для подібних завдань ніякі інші фактори (зв'язку, затримки або випередження) не можуть вплинути на цю дату.</a:t>
            </a:r>
            <a:endParaRPr lang="ru-RU" sz="2400" dirty="0"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206375" y="92075"/>
            <a:ext cx="82296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3600" kern="0" dirty="0" err="1" smtClean="0">
                <a:solidFill>
                  <a:schemeClr val="bg1"/>
                </a:solidFill>
                <a:effectLst/>
              </a:rPr>
              <a:t>Обмеження</a:t>
            </a:r>
            <a:r>
              <a:rPr lang="ru-RU" sz="3600" kern="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600" kern="0" dirty="0" err="1" smtClean="0">
                <a:solidFill>
                  <a:schemeClr val="bg1"/>
                </a:solidFill>
                <a:effectLst/>
              </a:rPr>
              <a:t>робіт</a:t>
            </a:r>
            <a:endParaRPr lang="ru-RU" sz="3600" kern="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9036496" cy="2867025"/>
          </a:xfrm>
          <a:prstGeom prst="rect">
            <a:avLst/>
          </a:prstGeom>
        </p:spPr>
      </p:pic>
      <p:sp>
        <p:nvSpPr>
          <p:cNvPr id="35843" name="Rectangle 5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  <a:noFill/>
        </p:spPr>
        <p:txBody>
          <a:bodyPr/>
          <a:lstStyle/>
          <a:p>
            <a:pPr eaLnBrk="1" hangingPunct="1"/>
            <a:r>
              <a:rPr lang="ru-RU" sz="3600" dirty="0" err="1" smtClean="0">
                <a:solidFill>
                  <a:schemeClr val="bg1"/>
                </a:solidFill>
                <a:effectLst/>
              </a:rPr>
              <a:t>Циклічні</a:t>
            </a:r>
            <a:r>
              <a:rPr lang="ru-RU" sz="360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  <a:effectLst/>
              </a:rPr>
              <a:t>роботи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35844" name="AutoShape 6"/>
          <p:cNvSpPr>
            <a:spLocks noChangeArrowheads="1"/>
          </p:cNvSpPr>
          <p:nvPr/>
        </p:nvSpPr>
        <p:spPr bwMode="auto">
          <a:xfrm>
            <a:off x="755650" y="5373688"/>
            <a:ext cx="4032250" cy="792162"/>
          </a:xfrm>
          <a:prstGeom prst="wedgeRoundRectCallout">
            <a:avLst>
              <a:gd name="adj1" fmla="val -62491"/>
              <a:gd name="adj2" fmla="val -2790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ru-RU" sz="2400" b="1" dirty="0" err="1" smtClean="0">
                <a:latin typeface="Times New Roman" pitchFamily="18" charset="0"/>
              </a:rPr>
              <a:t>Обмеження</a:t>
            </a:r>
            <a:r>
              <a:rPr lang="ru-RU" sz="2400" b="1" dirty="0" smtClean="0">
                <a:latin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</a:rPr>
              <a:t>по </a:t>
            </a:r>
            <a:r>
              <a:rPr lang="ru-RU" sz="2400" b="1" dirty="0" smtClean="0">
                <a:latin typeface="Times New Roman" pitchFamily="18" charset="0"/>
              </a:rPr>
              <a:t>часу </a:t>
            </a:r>
            <a:r>
              <a:rPr lang="ru-RU" sz="2400" b="1" dirty="0">
                <a:latin typeface="Times New Roman" pitchFamily="18" charset="0"/>
              </a:rPr>
              <a:t>(</a:t>
            </a:r>
            <a:r>
              <a:rPr lang="ru-RU" sz="2400" b="1" dirty="0" err="1" smtClean="0">
                <a:latin typeface="Times New Roman" pitchFamily="18" charset="0"/>
              </a:rPr>
              <a:t>прив</a:t>
            </a:r>
            <a:r>
              <a:rPr lang="en-US" sz="2400" b="1" dirty="0" smtClean="0">
                <a:latin typeface="Times New Roman" pitchFamily="18" charset="0"/>
              </a:rPr>
              <a:t>’</a:t>
            </a:r>
            <a:r>
              <a:rPr lang="ru-RU" sz="2400" b="1" dirty="0" err="1" smtClean="0">
                <a:latin typeface="Times New Roman" pitchFamily="18" charset="0"/>
              </a:rPr>
              <a:t>язка</a:t>
            </a:r>
            <a:r>
              <a:rPr lang="ru-RU" sz="2400" b="1" dirty="0" smtClean="0">
                <a:latin typeface="Times New Roman" pitchFamily="18" charset="0"/>
              </a:rPr>
              <a:t> </a:t>
            </a:r>
            <a:r>
              <a:rPr lang="uk-UA" sz="2400" b="1" dirty="0" smtClean="0">
                <a:latin typeface="Times New Roman" pitchFamily="18" charset="0"/>
              </a:rPr>
              <a:t>до дати</a:t>
            </a:r>
            <a:r>
              <a:rPr lang="ru-RU" sz="2400" b="1" dirty="0" smtClean="0">
                <a:latin typeface="Times New Roman" pitchFamily="18" charset="0"/>
              </a:rPr>
              <a:t>)</a:t>
            </a:r>
            <a:endParaRPr lang="ru-RU" sz="2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9144000" cy="706437"/>
          </a:xfrm>
          <a:noFill/>
        </p:spPr>
        <p:txBody>
          <a:bodyPr/>
          <a:lstStyle/>
          <a:p>
            <a:pPr eaLnBrk="1" hangingPunct="1"/>
            <a:r>
              <a:rPr lang="ru-RU" sz="3500">
                <a:solidFill>
                  <a:schemeClr val="bg1"/>
                </a:solidFill>
                <a:effectLst/>
              </a:rPr>
              <a:t>Правила використання обмеження робіт</a:t>
            </a:r>
            <a:endParaRPr lang="ru-RU" sz="35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229600" cy="3773487"/>
          </a:xfrm>
          <a:noFill/>
        </p:spPr>
        <p:txBody>
          <a:bodyPr/>
          <a:lstStyle/>
          <a:p>
            <a:pPr eaLnBrk="1" hangingPunct="1"/>
            <a:r>
              <a:rPr lang="ru-RU" sz="2400">
                <a:effectLst/>
              </a:rPr>
              <a:t>Основні обмеження потрібно вводити до того, як будуть встановлені зв'язки між роботами.</a:t>
            </a:r>
          </a:p>
          <a:p>
            <a:pPr eaLnBrk="1" hangingPunct="1"/>
            <a:r>
              <a:rPr lang="ru-RU" sz="2400">
                <a:effectLst/>
              </a:rPr>
              <a:t>Вибір типу обмеження для роботи дозволяє оптимально змоделювати проект по часових параметрів, які залежать від кількості ресурсів, призначених на роботу.</a:t>
            </a:r>
          </a:p>
          <a:p>
            <a:pPr eaLnBrk="1" hangingPunct="1"/>
            <a:r>
              <a:rPr lang="ru-RU" sz="2400">
                <a:effectLst/>
              </a:rPr>
              <a:t>Тип обмеження впливає на момент часу, на який буде плануватися робота в графіку, незалежно від її тривалості.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1588"/>
            <a:ext cx="8229600" cy="777875"/>
          </a:xfrm>
          <a:noFill/>
        </p:spPr>
        <p:txBody>
          <a:bodyPr/>
          <a:lstStyle/>
          <a:p>
            <a:pPr eaLnBrk="1" hangingPunct="1"/>
            <a:r>
              <a:rPr lang="ru-RU" sz="3600" dirty="0" err="1" smtClean="0">
                <a:solidFill>
                  <a:schemeClr val="bg1"/>
                </a:solidFill>
                <a:effectLst/>
              </a:rPr>
              <a:t>Типи</a:t>
            </a:r>
            <a:r>
              <a:rPr lang="ru-RU" sz="3600" dirty="0" smtClean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 smtClean="0">
                <a:solidFill>
                  <a:schemeClr val="bg1"/>
                </a:solidFill>
                <a:effectLst/>
              </a:rPr>
              <a:t>робіт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29600" cy="5256212"/>
          </a:xfrm>
          <a:noFill/>
        </p:spPr>
        <p:txBody>
          <a:bodyPr/>
          <a:lstStyle/>
          <a:p>
            <a:pPr eaLnBrk="1" hangingPunct="1"/>
            <a:r>
              <a:rPr lang="ru-RU" sz="2000" b="1" dirty="0" err="1"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Трудовитрати</a:t>
            </a:r>
            <a:r>
              <a:rPr lang="ru-RU" sz="2000" b="1" dirty="0"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000" b="1" dirty="0" err="1"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Тривалість</a:t>
            </a:r>
            <a:r>
              <a:rPr lang="ru-RU" sz="2000" b="1" dirty="0"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х </a:t>
            </a:r>
            <a:r>
              <a:rPr lang="ru-RU" sz="2000" b="1" dirty="0" err="1"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Ресурси</a:t>
            </a:r>
            <a:endParaRPr lang="ru-RU" sz="2000" b="1" dirty="0"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Залежно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цих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параметрів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виділити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три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робота з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фіксованими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трудозатратами,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робота з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фіксованою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тривалістю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робота з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фіксованим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обсягом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ресурсів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зміні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типу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фіксується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один з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параметрів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формулі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визначається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параметр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буде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вирахувано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885950"/>
            <a:ext cx="9124950" cy="3086100"/>
          </a:xfrm>
          <a:prstGeom prst="rect">
            <a:avLst/>
          </a:prstGeom>
        </p:spPr>
      </p:pic>
      <p:sp>
        <p:nvSpPr>
          <p:cNvPr id="389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7950" y="908050"/>
            <a:ext cx="9036050" cy="1079500"/>
          </a:xfrm>
          <a:solidFill>
            <a:schemeClr val="bg1"/>
          </a:solidFill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ru-RU" sz="2400" b="0" dirty="0" smtClean="0">
                <a:solidFill>
                  <a:schemeClr val="tx1"/>
                </a:solidFill>
                <a:effectLst/>
              </a:rPr>
              <a:t> - робота</a:t>
            </a:r>
            <a:r>
              <a:rPr lang="ru-RU" sz="2400" b="0" dirty="0">
                <a:solidFill>
                  <a:schemeClr val="tx1"/>
                </a:solidFill>
                <a:effectLst/>
              </a:rPr>
              <a:t>, в </a:t>
            </a:r>
            <a:r>
              <a:rPr lang="ru-RU" sz="2400" b="0" dirty="0" err="1">
                <a:solidFill>
                  <a:schemeClr val="tx1"/>
                </a:solidFill>
                <a:effectLst/>
              </a:rPr>
              <a:t>якій</a:t>
            </a:r>
            <a:r>
              <a:rPr lang="ru-RU" sz="2400" b="0" dirty="0">
                <a:solidFill>
                  <a:schemeClr val="tx1"/>
                </a:solidFill>
                <a:effectLst/>
              </a:rPr>
              <a:t> будь-</a:t>
            </a:r>
            <a:r>
              <a:rPr lang="ru-RU" sz="2400" b="0" dirty="0" err="1">
                <a:solidFill>
                  <a:schemeClr val="tx1"/>
                </a:solidFill>
                <a:effectLst/>
              </a:rPr>
              <a:t>які</a:t>
            </a:r>
            <a:r>
              <a:rPr lang="ru-RU" sz="2400" b="0" dirty="0">
                <a:solidFill>
                  <a:schemeClr val="tx1"/>
                </a:solidFill>
                <a:effectLst/>
              </a:rPr>
              <a:t> </a:t>
            </a:r>
            <a:r>
              <a:rPr lang="ru-RU" sz="2400" b="0" dirty="0" err="1">
                <a:solidFill>
                  <a:schemeClr val="tx1"/>
                </a:solidFill>
                <a:effectLst/>
              </a:rPr>
              <a:t>зміни</a:t>
            </a:r>
            <a:r>
              <a:rPr lang="ru-RU" sz="2400" b="0" dirty="0">
                <a:solidFill>
                  <a:schemeClr val="tx1"/>
                </a:solidFill>
                <a:effectLst/>
              </a:rPr>
              <a:t> </a:t>
            </a:r>
            <a:r>
              <a:rPr lang="ru-RU" sz="2400" b="0" dirty="0" err="1">
                <a:solidFill>
                  <a:schemeClr val="tx1"/>
                </a:solidFill>
                <a:effectLst/>
              </a:rPr>
              <a:t>тривалості</a:t>
            </a:r>
            <a:r>
              <a:rPr lang="ru-RU" sz="2400" b="0" dirty="0">
                <a:solidFill>
                  <a:schemeClr val="tx1"/>
                </a:solidFill>
                <a:effectLst/>
              </a:rPr>
              <a:t> </a:t>
            </a:r>
            <a:r>
              <a:rPr lang="ru-RU" sz="2400" b="0" dirty="0" err="1">
                <a:solidFill>
                  <a:schemeClr val="tx1"/>
                </a:solidFill>
                <a:effectLst/>
              </a:rPr>
              <a:t>або</a:t>
            </a:r>
            <a:r>
              <a:rPr lang="ru-RU" sz="2400" b="0" dirty="0">
                <a:solidFill>
                  <a:schemeClr val="tx1"/>
                </a:solidFill>
                <a:effectLst/>
              </a:rPr>
              <a:t> </a:t>
            </a:r>
            <a:r>
              <a:rPr lang="ru-RU" sz="2400" b="0" dirty="0" err="1" smtClean="0">
                <a:solidFill>
                  <a:schemeClr val="tx1"/>
                </a:solidFill>
                <a:effectLst/>
              </a:rPr>
              <a:t>кількості</a:t>
            </a:r>
            <a:r>
              <a:rPr lang="ru-RU" sz="24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sz="2400" b="0" dirty="0" err="1" smtClean="0">
                <a:solidFill>
                  <a:schemeClr val="tx1"/>
                </a:solidFill>
                <a:effectLst/>
              </a:rPr>
              <a:t>призначених</a:t>
            </a:r>
            <a:r>
              <a:rPr lang="ru-RU" sz="2400" b="0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sz="2400" b="0" dirty="0" err="1">
                <a:solidFill>
                  <a:schemeClr val="tx1"/>
                </a:solidFill>
                <a:effectLst/>
              </a:rPr>
              <a:t>ресурсів</a:t>
            </a:r>
            <a:r>
              <a:rPr lang="ru-RU" sz="2400" b="0" dirty="0">
                <a:solidFill>
                  <a:schemeClr val="tx1"/>
                </a:solidFill>
                <a:effectLst/>
              </a:rPr>
              <a:t> не </a:t>
            </a:r>
            <a:r>
              <a:rPr lang="ru-RU" sz="2400" b="0" dirty="0" err="1">
                <a:solidFill>
                  <a:schemeClr val="tx1"/>
                </a:solidFill>
                <a:effectLst/>
              </a:rPr>
              <a:t>впливають</a:t>
            </a:r>
            <a:r>
              <a:rPr lang="ru-RU" sz="2400" b="0" dirty="0">
                <a:solidFill>
                  <a:schemeClr val="tx1"/>
                </a:solidFill>
                <a:effectLst/>
              </a:rPr>
              <a:t> на величину </a:t>
            </a:r>
            <a:r>
              <a:rPr lang="ru-RU" sz="2400" b="0" dirty="0" err="1">
                <a:solidFill>
                  <a:schemeClr val="tx1"/>
                </a:solidFill>
                <a:effectLst/>
              </a:rPr>
              <a:t>обсягу</a:t>
            </a:r>
            <a:r>
              <a:rPr lang="ru-RU" sz="2400" b="0" dirty="0">
                <a:solidFill>
                  <a:schemeClr val="tx1"/>
                </a:solidFill>
                <a:effectLst/>
              </a:rPr>
              <a:t> </a:t>
            </a:r>
            <a:r>
              <a:rPr lang="ru-RU" sz="2400" b="0" dirty="0" err="1">
                <a:solidFill>
                  <a:schemeClr val="tx1"/>
                </a:solidFill>
                <a:effectLst/>
              </a:rPr>
              <a:t>робіт</a:t>
            </a:r>
            <a:endParaRPr lang="ru-RU" sz="2400" b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50825" y="5157788"/>
            <a:ext cx="5400675" cy="720725"/>
          </a:xfrm>
          <a:prstGeom prst="wedgeRectCallout">
            <a:avLst>
              <a:gd name="adj1" fmla="val 65491"/>
              <a:gd name="adj2" fmla="val -216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/>
              <a:t>Трудовитрати залишилися колишніми, завдання займе менше часу</a:t>
            </a:r>
            <a:endParaRPr lang="ru-RU" dirty="0"/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3132138" y="6092825"/>
            <a:ext cx="5400675" cy="609600"/>
          </a:xfrm>
          <a:prstGeom prst="wedgeRectCallout">
            <a:avLst>
              <a:gd name="adj1" fmla="val 21810"/>
              <a:gd name="adj2" fmla="val -3315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dirty="0" err="1"/>
              <a:t>Ресурси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 smtClean="0"/>
              <a:t>діяти</a:t>
            </a:r>
            <a:r>
              <a:rPr lang="ru-RU" dirty="0" smtClean="0"/>
              <a:t> </a:t>
            </a:r>
            <a:r>
              <a:rPr lang="ru-RU" dirty="0" err="1" smtClean="0"/>
              <a:t>менше</a:t>
            </a:r>
            <a:r>
              <a:rPr lang="ru-RU" dirty="0" smtClean="0"/>
              <a:t> </a:t>
            </a:r>
            <a:r>
              <a:rPr lang="ru-RU" dirty="0"/>
              <a:t>годин на день,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збільшиться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4475" y="173038"/>
            <a:ext cx="86550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kern="0">
                <a:solidFill>
                  <a:schemeClr val="bg1"/>
                </a:solidFill>
                <a:latin typeface="Times New Roman"/>
                <a:ea typeface="+mj-ea"/>
                <a:cs typeface="+mj-cs"/>
              </a:rPr>
              <a:t>Робота з фіксованими трудозатратами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996950"/>
            <a:ext cx="9144000" cy="925513"/>
          </a:xfrm>
          <a:noFill/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ru-RU" sz="2200" b="0" dirty="0" smtClean="0">
                <a:effectLst/>
              </a:rPr>
              <a:t> - робота</a:t>
            </a:r>
            <a:r>
              <a:rPr lang="ru-RU" sz="2200" b="0" dirty="0">
                <a:effectLst/>
              </a:rPr>
              <a:t>, в </a:t>
            </a:r>
            <a:r>
              <a:rPr lang="ru-RU" sz="2200" b="0" dirty="0" err="1">
                <a:effectLst/>
              </a:rPr>
              <a:t>якій</a:t>
            </a:r>
            <a:r>
              <a:rPr lang="ru-RU" sz="2200" b="0" dirty="0">
                <a:effectLst/>
              </a:rPr>
              <a:t> будь-</a:t>
            </a:r>
            <a:r>
              <a:rPr lang="ru-RU" sz="2200" b="0" dirty="0" err="1">
                <a:effectLst/>
              </a:rPr>
              <a:t>які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зміни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обсягу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робіт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або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 smtClean="0">
                <a:effectLst/>
              </a:rPr>
              <a:t>кількості</a:t>
            </a:r>
            <a:r>
              <a:rPr lang="ru-RU" sz="2200" b="0" dirty="0" smtClean="0">
                <a:effectLst/>
              </a:rPr>
              <a:t> </a:t>
            </a:r>
            <a:r>
              <a:rPr lang="ru-RU" sz="2200" b="0" dirty="0" err="1" smtClean="0">
                <a:effectLst/>
              </a:rPr>
              <a:t>призначених</a:t>
            </a:r>
            <a:r>
              <a:rPr lang="ru-RU" sz="2200" b="0" dirty="0" smtClean="0">
                <a:effectLst/>
              </a:rPr>
              <a:t> </a:t>
            </a:r>
            <a:r>
              <a:rPr lang="ru-RU" sz="2200" b="0" dirty="0" err="1">
                <a:effectLst/>
              </a:rPr>
              <a:t>ресурсів</a:t>
            </a:r>
            <a:r>
              <a:rPr lang="ru-RU" sz="2200" b="0" dirty="0">
                <a:effectLst/>
              </a:rPr>
              <a:t> не </a:t>
            </a:r>
            <a:r>
              <a:rPr lang="ru-RU" sz="2200" b="0" dirty="0" err="1">
                <a:effectLst/>
              </a:rPr>
              <a:t>впливають</a:t>
            </a:r>
            <a:r>
              <a:rPr lang="ru-RU" sz="2200" b="0" dirty="0">
                <a:effectLst/>
              </a:rPr>
              <a:t> на величину </a:t>
            </a:r>
            <a:r>
              <a:rPr lang="ru-RU" sz="2200" b="0" dirty="0" err="1">
                <a:effectLst/>
              </a:rPr>
              <a:t>тривалості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роботи</a:t>
            </a:r>
            <a:endParaRPr lang="ru-RU" sz="2200" b="0" dirty="0" smtClean="0">
              <a:effectLst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1113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kern="0">
                <a:solidFill>
                  <a:schemeClr val="bg1"/>
                </a:solidFill>
                <a:latin typeface="Times New Roman"/>
                <a:ea typeface="+mj-ea"/>
                <a:cs typeface="+mj-cs"/>
              </a:rPr>
              <a:t>Робота з фіксованою тривалістю</a:t>
            </a:r>
            <a:endParaRPr lang="ru-RU" sz="3600" dirty="0">
              <a:solidFill>
                <a:schemeClr val="bg1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9050" y="1881187"/>
            <a:ext cx="9105900" cy="4976813"/>
            <a:chOff x="19050" y="1881187"/>
            <a:chExt cx="9105900" cy="4976813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" y="1881187"/>
              <a:ext cx="9105900" cy="3095625"/>
            </a:xfrm>
            <a:prstGeom prst="rect">
              <a:avLst/>
            </a:prstGeom>
          </p:spPr>
        </p:pic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323850" y="5311775"/>
              <a:ext cx="5400675" cy="720725"/>
            </a:xfrm>
            <a:prstGeom prst="wedgeRectCallout">
              <a:avLst>
                <a:gd name="adj1" fmla="val 61403"/>
                <a:gd name="adj2" fmla="val -2189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ru-RU" dirty="0" err="1"/>
                <a:t>Трудовитрати</a:t>
              </a:r>
              <a:r>
                <a:rPr lang="ru-RU" dirty="0"/>
                <a:t> </a:t>
              </a:r>
              <a:r>
                <a:rPr lang="ru-RU" dirty="0" err="1"/>
                <a:t>збільшилися</a:t>
              </a:r>
              <a:r>
                <a:rPr lang="ru-RU" dirty="0"/>
                <a:t>, </a:t>
              </a:r>
              <a:r>
                <a:rPr lang="ru-RU" dirty="0" err="1"/>
                <a:t>завдання</a:t>
              </a:r>
              <a:r>
                <a:rPr lang="ru-RU" dirty="0"/>
                <a:t> займе </a:t>
              </a:r>
              <a:r>
                <a:rPr lang="ru-RU" dirty="0" err="1"/>
                <a:t>більше</a:t>
              </a:r>
              <a:r>
                <a:rPr lang="ru-RU" dirty="0"/>
                <a:t> часу</a:t>
              </a: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132138" y="6248400"/>
              <a:ext cx="5400675" cy="609600"/>
            </a:xfrm>
            <a:prstGeom prst="wedgeRectCallout">
              <a:avLst>
                <a:gd name="adj1" fmla="val 20255"/>
                <a:gd name="adj2" fmla="val -35650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ru-RU" dirty="0" err="1"/>
                <a:t>Ресурси</a:t>
              </a:r>
              <a:r>
                <a:rPr lang="ru-RU" dirty="0"/>
                <a:t> </a:t>
              </a:r>
              <a:r>
                <a:rPr lang="ru-RU" dirty="0" err="1"/>
                <a:t>будуть</a:t>
              </a:r>
              <a:r>
                <a:rPr lang="ru-RU" dirty="0"/>
                <a:t> </a:t>
              </a:r>
              <a:r>
                <a:rPr lang="ru-RU" dirty="0" err="1"/>
                <a:t>працювати</a:t>
              </a:r>
              <a:r>
                <a:rPr lang="ru-RU" dirty="0"/>
                <a:t> </a:t>
              </a:r>
              <a:r>
                <a:rPr lang="ru-RU" dirty="0" err="1"/>
                <a:t>менше</a:t>
              </a:r>
              <a:r>
                <a:rPr lang="ru-RU" dirty="0"/>
                <a:t> годин на день, час </a:t>
              </a:r>
              <a:r>
                <a:rPr lang="ru-RU" dirty="0" err="1"/>
                <a:t>виконання</a:t>
              </a:r>
              <a:r>
                <a:rPr lang="ru-RU" dirty="0"/>
                <a:t> </a:t>
              </a:r>
              <a:r>
                <a:rPr lang="ru-RU" dirty="0" err="1"/>
                <a:t>завдання</a:t>
              </a:r>
              <a:r>
                <a:rPr lang="ru-RU" dirty="0"/>
                <a:t> </a:t>
              </a:r>
              <a:r>
                <a:rPr lang="ru-RU" dirty="0" err="1"/>
                <a:t>збільшиться</a:t>
              </a:r>
              <a:r>
                <a:rPr lang="ru-RU" dirty="0"/>
                <a:t>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9388" y="836613"/>
            <a:ext cx="8785225" cy="936625"/>
          </a:xfrm>
          <a:noFill/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ru-RU" sz="2200" b="0" dirty="0" smtClean="0">
                <a:effectLst/>
              </a:rPr>
              <a:t>– </a:t>
            </a:r>
            <a:r>
              <a:rPr lang="ru-RU" sz="2200" b="0" dirty="0">
                <a:effectLst/>
              </a:rPr>
              <a:t>робота, в </a:t>
            </a:r>
            <a:r>
              <a:rPr lang="ru-RU" sz="2200" b="0" dirty="0" err="1">
                <a:effectLst/>
              </a:rPr>
              <a:t>якій</a:t>
            </a:r>
            <a:r>
              <a:rPr lang="ru-RU" sz="2200" b="0" dirty="0">
                <a:effectLst/>
              </a:rPr>
              <a:t> будь-</a:t>
            </a:r>
            <a:r>
              <a:rPr lang="ru-RU" sz="2200" b="0" dirty="0" err="1">
                <a:effectLst/>
              </a:rPr>
              <a:t>які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зміни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обсягу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робіт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або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тривалості</a:t>
            </a:r>
            <a:r>
              <a:rPr lang="ru-RU" sz="2200" b="0" dirty="0">
                <a:effectLst/>
              </a:rPr>
              <a:t> не </a:t>
            </a:r>
            <a:r>
              <a:rPr lang="ru-RU" sz="2200" b="0" dirty="0" err="1">
                <a:effectLst/>
              </a:rPr>
              <a:t>впливають</a:t>
            </a:r>
            <a:r>
              <a:rPr lang="ru-RU" sz="2200" b="0" dirty="0">
                <a:effectLst/>
              </a:rPr>
              <a:t> на величину </a:t>
            </a:r>
            <a:r>
              <a:rPr lang="ru-RU" sz="2200" b="0" dirty="0" err="1">
                <a:effectLst/>
              </a:rPr>
              <a:t>призначених</a:t>
            </a:r>
            <a:r>
              <a:rPr lang="ru-RU" sz="2200" b="0" dirty="0">
                <a:effectLst/>
              </a:rPr>
              <a:t> </a:t>
            </a:r>
            <a:r>
              <a:rPr lang="ru-RU" sz="2200" b="0" dirty="0" err="1">
                <a:effectLst/>
              </a:rPr>
              <a:t>ресурсів</a:t>
            </a:r>
            <a:r>
              <a:rPr lang="ru-RU" sz="2200" b="0" dirty="0">
                <a:effectLst/>
              </a:rPr>
              <a:t>.</a:t>
            </a:r>
            <a:endParaRPr lang="ru-RU" sz="2200" b="0" dirty="0" smtClean="0">
              <a:effectLst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0" y="1790700"/>
            <a:ext cx="9144000" cy="5067301"/>
            <a:chOff x="0" y="1790700"/>
            <a:chExt cx="9144000" cy="5067301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90700"/>
              <a:ext cx="9144000" cy="3276600"/>
            </a:xfrm>
            <a:prstGeom prst="rect">
              <a:avLst/>
            </a:prstGeom>
          </p:spPr>
        </p:pic>
        <p:grpSp>
          <p:nvGrpSpPr>
            <p:cNvPr id="40963" name="Группа 1"/>
            <p:cNvGrpSpPr>
              <a:grpSpLocks/>
            </p:cNvGrpSpPr>
            <p:nvPr/>
          </p:nvGrpSpPr>
          <p:grpSpPr bwMode="auto">
            <a:xfrm>
              <a:off x="250825" y="5394462"/>
              <a:ext cx="8893175" cy="1463539"/>
              <a:chOff x="250825" y="5084763"/>
              <a:chExt cx="8893175" cy="1512887"/>
            </a:xfrm>
          </p:grpSpPr>
          <p:sp>
            <p:nvSpPr>
              <p:cNvPr id="40966" name="AutoShape 4"/>
              <p:cNvSpPr>
                <a:spLocks noChangeArrowheads="1"/>
              </p:cNvSpPr>
              <p:nvPr/>
            </p:nvSpPr>
            <p:spPr bwMode="auto">
              <a:xfrm>
                <a:off x="250825" y="5084763"/>
                <a:ext cx="3529013" cy="720725"/>
              </a:xfrm>
              <a:prstGeom prst="wedgeRectCallout">
                <a:avLst>
                  <a:gd name="adj1" fmla="val 119231"/>
                  <a:gd name="adj2" fmla="val -27313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ru-RU" dirty="0" err="1"/>
                  <a:t>Трудовитрати</a:t>
                </a:r>
                <a:r>
                  <a:rPr lang="ru-RU" dirty="0"/>
                  <a:t> </a:t>
                </a:r>
                <a:r>
                  <a:rPr lang="ru-RU" dirty="0" err="1"/>
                  <a:t>збільшаться</a:t>
                </a:r>
                <a:r>
                  <a:rPr lang="ru-RU" dirty="0"/>
                  <a:t>, </a:t>
                </a:r>
                <a:r>
                  <a:rPr lang="ru-RU" dirty="0" err="1"/>
                  <a:t>тривалість</a:t>
                </a:r>
                <a:r>
                  <a:rPr lang="ru-RU" dirty="0"/>
                  <a:t> не </a:t>
                </a:r>
                <a:r>
                  <a:rPr lang="ru-RU" dirty="0" err="1"/>
                  <a:t>зміниться</a:t>
                </a:r>
                <a:r>
                  <a:rPr lang="ru-RU" dirty="0"/>
                  <a:t>.</a:t>
                </a:r>
              </a:p>
            </p:txBody>
          </p:sp>
          <p:sp>
            <p:nvSpPr>
              <p:cNvPr id="40967" name="AutoShape 5"/>
              <p:cNvSpPr>
                <a:spLocks noChangeArrowheads="1"/>
              </p:cNvSpPr>
              <p:nvPr/>
            </p:nvSpPr>
            <p:spPr bwMode="auto">
              <a:xfrm>
                <a:off x="395288" y="5949950"/>
                <a:ext cx="5400675" cy="647700"/>
              </a:xfrm>
              <a:prstGeom prst="wedgeRectCallout">
                <a:avLst>
                  <a:gd name="adj1" fmla="val 61083"/>
                  <a:gd name="adj2" fmla="val -37818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ru-RU" dirty="0" err="1"/>
                  <a:t>Трудовитрати</a:t>
                </a:r>
                <a:r>
                  <a:rPr lang="ru-RU" dirty="0"/>
                  <a:t> </a:t>
                </a:r>
                <a:r>
                  <a:rPr lang="ru-RU" dirty="0" err="1"/>
                  <a:t>пропорційно</a:t>
                </a:r>
                <a:r>
                  <a:rPr lang="ru-RU" dirty="0"/>
                  <a:t> </a:t>
                </a:r>
                <a:r>
                  <a:rPr lang="ru-RU" dirty="0" err="1"/>
                  <a:t>зростуть</a:t>
                </a:r>
                <a:r>
                  <a:rPr lang="ru-RU" dirty="0"/>
                  <a:t> при </a:t>
                </a:r>
                <a:r>
                  <a:rPr lang="ru-RU" dirty="0" err="1"/>
                  <a:t>збільшенні</a:t>
                </a:r>
                <a:r>
                  <a:rPr lang="ru-RU" dirty="0"/>
                  <a:t> </a:t>
                </a:r>
                <a:r>
                  <a:rPr lang="ru-RU" dirty="0" err="1"/>
                  <a:t>тривалості</a:t>
                </a:r>
                <a:r>
                  <a:rPr lang="ru-RU" dirty="0"/>
                  <a:t> </a:t>
                </a:r>
                <a:r>
                  <a:rPr lang="ru-RU" dirty="0" err="1"/>
                  <a:t>завдання</a:t>
                </a:r>
                <a:r>
                  <a:rPr lang="ru-RU" dirty="0"/>
                  <a:t>.</a:t>
                </a:r>
              </a:p>
            </p:txBody>
          </p:sp>
          <p:sp>
            <p:nvSpPr>
              <p:cNvPr id="40968" name="AutoShape 6"/>
              <p:cNvSpPr>
                <a:spLocks noChangeArrowheads="1"/>
              </p:cNvSpPr>
              <p:nvPr/>
            </p:nvSpPr>
            <p:spPr bwMode="auto">
              <a:xfrm>
                <a:off x="6048375" y="5229225"/>
                <a:ext cx="3095625" cy="1368425"/>
              </a:xfrm>
              <a:prstGeom prst="wedgeRectCallout">
                <a:avLst>
                  <a:gd name="adj1" fmla="val -40255"/>
                  <a:gd name="adj2" fmla="val -1238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90000"/>
                  </a:lnSpc>
                </a:pPr>
                <a:r>
                  <a:rPr lang="ru-RU" dirty="0" err="1"/>
                  <a:t>Після</a:t>
                </a:r>
                <a:r>
                  <a:rPr lang="ru-RU" dirty="0"/>
                  <a:t> </a:t>
                </a:r>
                <a:r>
                  <a:rPr lang="ru-RU" dirty="0" err="1"/>
                  <a:t>скорочення</a:t>
                </a:r>
                <a:r>
                  <a:rPr lang="ru-RU" dirty="0"/>
                  <a:t> </a:t>
                </a:r>
                <a:r>
                  <a:rPr lang="ru-RU" dirty="0" err="1"/>
                  <a:t>тривалості</a:t>
                </a:r>
                <a:r>
                  <a:rPr lang="ru-RU" dirty="0"/>
                  <a:t> </a:t>
                </a:r>
                <a:r>
                  <a:rPr lang="ru-RU" dirty="0" err="1"/>
                  <a:t>завдання</a:t>
                </a:r>
                <a:r>
                  <a:rPr lang="ru-RU" dirty="0"/>
                  <a:t> </a:t>
                </a:r>
                <a:r>
                  <a:rPr lang="ru-RU" dirty="0" err="1"/>
                  <a:t>навантаження</a:t>
                </a:r>
                <a:r>
                  <a:rPr lang="ru-RU" dirty="0"/>
                  <a:t> на </a:t>
                </a:r>
                <a:r>
                  <a:rPr lang="ru-RU" dirty="0" err="1"/>
                  <a:t>зафіксовані</a:t>
                </a:r>
                <a:r>
                  <a:rPr lang="ru-RU" dirty="0"/>
                  <a:t> </a:t>
                </a:r>
                <a:r>
                  <a:rPr lang="ru-RU" dirty="0" err="1"/>
                  <a:t>ресурси</a:t>
                </a:r>
                <a:r>
                  <a:rPr lang="ru-RU" dirty="0"/>
                  <a:t> </a:t>
                </a:r>
                <a:r>
                  <a:rPr lang="ru-RU" dirty="0" err="1"/>
                  <a:t>виросте</a:t>
                </a:r>
                <a:r>
                  <a:rPr lang="ru-RU" dirty="0"/>
                  <a:t>.</a:t>
                </a:r>
              </a:p>
            </p:txBody>
          </p:sp>
        </p:grpSp>
      </p:grpSp>
      <p:sp>
        <p:nvSpPr>
          <p:cNvPr id="3" name="Прямоугольник 2"/>
          <p:cNvSpPr/>
          <p:nvPr/>
        </p:nvSpPr>
        <p:spPr>
          <a:xfrm>
            <a:off x="531813" y="146050"/>
            <a:ext cx="8080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b="1" kern="0" dirty="0">
                <a:solidFill>
                  <a:schemeClr val="bg1"/>
                </a:solidFill>
                <a:latin typeface="Times New Roman"/>
                <a:ea typeface="+mj-ea"/>
                <a:cs typeface="+mj-cs"/>
              </a:rPr>
              <a:t>Робота з </a:t>
            </a:r>
            <a:r>
              <a:rPr lang="ru-RU" sz="3600" b="1" kern="0" dirty="0" err="1">
                <a:solidFill>
                  <a:schemeClr val="bg1"/>
                </a:solidFill>
                <a:latin typeface="Times New Roman"/>
                <a:ea typeface="+mj-ea"/>
                <a:cs typeface="+mj-cs"/>
              </a:rPr>
              <a:t>фіксованим</a:t>
            </a:r>
            <a:r>
              <a:rPr lang="ru-RU" sz="3600" b="1" kern="0" dirty="0">
                <a:solidFill>
                  <a:schemeClr val="bg1"/>
                </a:solidFill>
                <a:latin typeface="Times New Roman"/>
                <a:ea typeface="+mj-ea"/>
                <a:cs typeface="+mj-cs"/>
              </a:rPr>
              <a:t> </a:t>
            </a:r>
            <a:r>
              <a:rPr lang="ru-RU" sz="3600" b="1" kern="0" dirty="0" err="1">
                <a:solidFill>
                  <a:schemeClr val="bg1"/>
                </a:solidFill>
                <a:latin typeface="Times New Roman"/>
                <a:ea typeface="+mj-ea"/>
                <a:cs typeface="+mj-cs"/>
              </a:rPr>
              <a:t>обсягом</a:t>
            </a:r>
            <a:r>
              <a:rPr lang="ru-RU" sz="3600" b="1" kern="0" dirty="0">
                <a:solidFill>
                  <a:schemeClr val="bg1"/>
                </a:solidFill>
                <a:latin typeface="Times New Roman"/>
                <a:ea typeface="+mj-ea"/>
                <a:cs typeface="+mj-cs"/>
              </a:rPr>
              <a:t> </a:t>
            </a:r>
            <a:r>
              <a:rPr lang="ru-RU" sz="3600" b="1" kern="0" dirty="0" err="1">
                <a:solidFill>
                  <a:schemeClr val="bg1"/>
                </a:solidFill>
                <a:latin typeface="Times New Roman"/>
                <a:ea typeface="+mj-ea"/>
                <a:cs typeface="+mj-cs"/>
              </a:rPr>
              <a:t>ресурсів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ru-RU" sz="3200" dirty="0" err="1">
                <a:solidFill>
                  <a:schemeClr val="bg1"/>
                </a:solidFill>
                <a:effectLst/>
              </a:rPr>
              <a:t>Взаємозв'язок</a:t>
            </a:r>
            <a:r>
              <a:rPr lang="ru-RU" sz="3200" dirty="0">
                <a:solidFill>
                  <a:schemeClr val="bg1"/>
                </a:solidFill>
                <a:effectLst/>
              </a:rPr>
              <a:t> </a:t>
            </a:r>
            <a:r>
              <a:rPr lang="ru-RU" sz="3200" dirty="0" err="1">
                <a:solidFill>
                  <a:schemeClr val="bg1"/>
                </a:solidFill>
                <a:effectLst/>
              </a:rPr>
              <a:t>властивостей</a:t>
            </a:r>
            <a:r>
              <a:rPr lang="ru-RU" sz="3200" dirty="0">
                <a:solidFill>
                  <a:schemeClr val="bg1"/>
                </a:solidFill>
                <a:effectLst/>
              </a:rPr>
              <a:t> для задач </a:t>
            </a:r>
            <a:r>
              <a:rPr lang="ru-RU" sz="3200" dirty="0" err="1">
                <a:solidFill>
                  <a:schemeClr val="bg1"/>
                </a:solidFill>
                <a:effectLst/>
              </a:rPr>
              <a:t>різних</a:t>
            </a:r>
            <a:r>
              <a:rPr lang="ru-RU" sz="3200" dirty="0">
                <a:solidFill>
                  <a:schemeClr val="bg1"/>
                </a:solidFill>
                <a:effectLst/>
              </a:rPr>
              <a:t> </a:t>
            </a:r>
            <a:r>
              <a:rPr lang="ru-RU" sz="3200" dirty="0" err="1">
                <a:solidFill>
                  <a:schemeClr val="bg1"/>
                </a:solidFill>
                <a:effectLst/>
              </a:rPr>
              <a:t>типів</a:t>
            </a:r>
            <a:endParaRPr lang="ru-RU" sz="3200" dirty="0" smtClean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6656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3382030"/>
              </p:ext>
            </p:extLst>
          </p:nvPr>
        </p:nvGraphicFramePr>
        <p:xfrm>
          <a:off x="323850" y="1412875"/>
          <a:ext cx="8496300" cy="4697412"/>
        </p:xfrm>
        <a:graphic>
          <a:graphicData uri="http://schemas.openxmlformats.org/drawingml/2006/table">
            <a:tbl>
              <a:tblPr/>
              <a:tblGrid>
                <a:gridCol w="2190750"/>
                <a:gridCol w="1985963"/>
                <a:gridCol w="2128837"/>
                <a:gridCol w="2190750"/>
              </a:tblGrid>
              <a:tr h="1188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Тип 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Зміна</a:t>
                      </a: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об'єму</a:t>
                      </a: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ресурсів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Зміна</a:t>
                      </a: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тривалості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Зміна</a:t>
                      </a: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об'єму</a:t>
                      </a:r>
                      <a:r>
                        <a:rPr lang="ru-RU" sz="2000" b="1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роботи</a:t>
                      </a:r>
                      <a:endParaRPr lang="ru-RU" sz="2000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Фіксований об'єм ресурсів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Перерахунок тривалості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Перерахунок трудовитрат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Перерахунок тривалості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Фікс. трудовитрати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Перерахунок тривалості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Перерахунок об'єму ресурсів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Перерахунок тривалості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5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Фікс. тривалість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Перерахунок трудовитрат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Перерахунок трудовитрат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Перерахунок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об'єму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ресурсів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115888"/>
            <a:ext cx="8229600" cy="850900"/>
          </a:xfrm>
          <a:noFill/>
        </p:spPr>
        <p:txBody>
          <a:bodyPr/>
          <a:lstStyle/>
          <a:p>
            <a:pPr eaLnBrk="1" hangingPunct="1"/>
            <a:r>
              <a:rPr lang="ru-RU" sz="3600" dirty="0" err="1">
                <a:solidFill>
                  <a:schemeClr val="bg1"/>
                </a:solidFill>
                <a:effectLst/>
              </a:rPr>
              <a:t>Фіксований</a:t>
            </a:r>
            <a:r>
              <a:rPr lang="ru-RU" sz="3600" dirty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обсяг</a:t>
            </a:r>
            <a:r>
              <a:rPr lang="ru-RU" sz="3600" dirty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робіт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820150" cy="2808288"/>
          </a:xfrm>
          <a:noFill/>
        </p:spPr>
        <p:txBody>
          <a:bodyPr/>
          <a:lstStyle/>
          <a:p>
            <a:pPr marL="609600" indent="-609600" eaLnBrk="1" hangingPunct="1"/>
            <a:r>
              <a:rPr lang="ru-RU" sz="2400" dirty="0" err="1">
                <a:effectLst/>
              </a:rPr>
              <a:t>Прапорець</a:t>
            </a:r>
            <a:r>
              <a:rPr lang="ru-RU" sz="2400" dirty="0">
                <a:effectLst/>
              </a:rPr>
              <a:t> «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Фіксований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обсяг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робіт</a:t>
            </a:r>
            <a:r>
              <a:rPr lang="ru-RU" sz="2400" dirty="0">
                <a:effectLst/>
              </a:rPr>
              <a:t>» </a:t>
            </a:r>
            <a:r>
              <a:rPr lang="ru-RU" sz="2400" dirty="0" err="1">
                <a:effectLst/>
              </a:rPr>
              <a:t>встановлюється</a:t>
            </a:r>
            <a:r>
              <a:rPr lang="ru-RU" sz="2400" dirty="0">
                <a:effectLst/>
              </a:rPr>
              <a:t> для задач з </a:t>
            </a:r>
            <a:r>
              <a:rPr lang="ru-RU" sz="2400" dirty="0" err="1">
                <a:effectLst/>
              </a:rPr>
              <a:t>фіксованою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тривалістю</a:t>
            </a:r>
            <a:r>
              <a:rPr lang="ru-RU" sz="2400" dirty="0">
                <a:effectLst/>
              </a:rPr>
              <a:t> і з </a:t>
            </a:r>
            <a:r>
              <a:rPr lang="ru-RU" sz="2400" dirty="0" err="1">
                <a:effectLst/>
              </a:rPr>
              <a:t>фіксованим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обсягом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.</a:t>
            </a:r>
          </a:p>
          <a:p>
            <a:pPr marL="609600" indent="-609600" eaLnBrk="1" hangingPunct="1"/>
            <a:r>
              <a:rPr lang="ru-RU" sz="2400" dirty="0" err="1">
                <a:effectLst/>
              </a:rPr>
              <a:t>Якщо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прапорець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встановлений</a:t>
            </a:r>
            <a:r>
              <a:rPr lang="ru-RU" sz="2400" dirty="0">
                <a:effectLst/>
              </a:rPr>
              <a:t>, то </a:t>
            </a:r>
            <a:r>
              <a:rPr lang="ru-RU" sz="2400" dirty="0" err="1">
                <a:effectLst/>
              </a:rPr>
              <a:t>призначення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видалення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призначень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призводить</a:t>
            </a:r>
            <a:r>
              <a:rPr lang="ru-RU" sz="2400" dirty="0">
                <a:effectLst/>
              </a:rPr>
              <a:t> до </a:t>
            </a:r>
            <a:r>
              <a:rPr lang="ru-RU" sz="2400" dirty="0" err="1">
                <a:effectLst/>
              </a:rPr>
              <a:t>зміни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тривалості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завдання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завантаження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, але не </a:t>
            </a:r>
            <a:r>
              <a:rPr lang="ru-RU" sz="2400" dirty="0" err="1">
                <a:effectLst/>
              </a:rPr>
              <a:t>трудовитрат</a:t>
            </a:r>
            <a:r>
              <a:rPr lang="ru-RU" sz="2400" dirty="0">
                <a:effectLst/>
              </a:rPr>
              <a:t>.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0825" y="0"/>
            <a:ext cx="8229600" cy="993775"/>
          </a:xfrm>
          <a:noFill/>
        </p:spPr>
        <p:txBody>
          <a:bodyPr/>
          <a:lstStyle/>
          <a:p>
            <a:pPr eaLnBrk="1" hangingPunct="1"/>
            <a:r>
              <a:rPr lang="ru-RU" dirty="0">
                <a:solidFill>
                  <a:schemeClr val="bg1"/>
                </a:solidFill>
                <a:effectLst/>
              </a:rPr>
              <a:t>Мета </a:t>
            </a:r>
            <a:r>
              <a:rPr lang="ru-RU" dirty="0" err="1">
                <a:solidFill>
                  <a:schemeClr val="bg1"/>
                </a:solidFill>
                <a:effectLst/>
              </a:rPr>
              <a:t>управління</a:t>
            </a:r>
            <a:r>
              <a:rPr lang="ru-RU" dirty="0">
                <a:solidFill>
                  <a:schemeClr val="bg1"/>
                </a:solidFill>
                <a:effectLst/>
              </a:rPr>
              <a:t> часом</a:t>
            </a:r>
            <a:endParaRPr lang="ru-RU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41438"/>
            <a:ext cx="8642350" cy="3887787"/>
          </a:xfrm>
          <a:noFill/>
        </p:spPr>
        <p:txBody>
          <a:bodyPr/>
          <a:lstStyle/>
          <a:p>
            <a:pPr eaLnBrk="1" hangingPunct="1"/>
            <a:r>
              <a:rPr lang="ru-RU" sz="2400" dirty="0" err="1">
                <a:effectLst/>
              </a:rPr>
              <a:t>Управління</a:t>
            </a:r>
            <a:r>
              <a:rPr lang="ru-RU" sz="2400" dirty="0">
                <a:effectLst/>
              </a:rPr>
              <a:t> часом (</a:t>
            </a:r>
            <a:r>
              <a:rPr lang="ru-RU" sz="2400" dirty="0" err="1">
                <a:effectLst/>
              </a:rPr>
              <a:t>тривалістю</a:t>
            </a:r>
            <a:r>
              <a:rPr lang="ru-RU" sz="2400" dirty="0">
                <a:effectLst/>
              </a:rPr>
              <a:t>) проекту </a:t>
            </a:r>
            <a:r>
              <a:rPr lang="ru-RU" sz="2400" dirty="0" err="1">
                <a:effectLst/>
              </a:rPr>
              <a:t>націлене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планування</a:t>
            </a:r>
            <a:r>
              <a:rPr lang="ru-RU" sz="2400" dirty="0">
                <a:effectLst/>
              </a:rPr>
              <a:t>, контроль, </a:t>
            </a:r>
            <a:r>
              <a:rPr lang="ru-RU" sz="2400" dirty="0" err="1">
                <a:effectLst/>
              </a:rPr>
              <a:t>аналіз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термінів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резервів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з метою </a:t>
            </a:r>
            <a:r>
              <a:rPr lang="ru-RU" sz="2400" dirty="0" err="1">
                <a:effectLst/>
              </a:rPr>
              <a:t>своєчасного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завершення</a:t>
            </a:r>
            <a:r>
              <a:rPr lang="ru-RU" sz="2400" dirty="0">
                <a:effectLst/>
              </a:rPr>
              <a:t> проекту.</a:t>
            </a:r>
          </a:p>
          <a:p>
            <a:pPr eaLnBrk="1" hangingPunct="1"/>
            <a:r>
              <a:rPr lang="ru-RU" sz="2400" dirty="0" err="1">
                <a:effectLst/>
              </a:rPr>
              <a:t>Управління</a:t>
            </a:r>
            <a:r>
              <a:rPr lang="ru-RU" sz="2400" dirty="0">
                <a:effectLst/>
              </a:rPr>
              <a:t> часом </a:t>
            </a:r>
            <a:r>
              <a:rPr lang="ru-RU" sz="2400" dirty="0" err="1">
                <a:effectLst/>
              </a:rPr>
              <a:t>має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увазі</a:t>
            </a:r>
            <a:r>
              <a:rPr lang="ru-RU" sz="2400" dirty="0">
                <a:effectLst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ru-RU" sz="2000" dirty="0" err="1">
                <a:effectLst/>
              </a:rPr>
              <a:t>розподіл</a:t>
            </a:r>
            <a:r>
              <a:rPr lang="ru-RU" sz="2000" dirty="0">
                <a:effectLst/>
              </a:rPr>
              <a:t> часу </a:t>
            </a:r>
            <a:r>
              <a:rPr lang="ru-RU" sz="2000" dirty="0" err="1">
                <a:effectLst/>
              </a:rPr>
              <a:t>виконання</a:t>
            </a:r>
            <a:r>
              <a:rPr lang="ru-RU" sz="2000" dirty="0">
                <a:effectLst/>
              </a:rPr>
              <a:t> проекту по </a:t>
            </a:r>
            <a:r>
              <a:rPr lang="ru-RU" sz="2000" dirty="0" err="1">
                <a:effectLst/>
              </a:rPr>
              <a:t>послідовним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стадіям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його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здійснення</a:t>
            </a:r>
            <a:r>
              <a:rPr lang="ru-RU" sz="2000" dirty="0">
                <a:effectLst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ru-RU" sz="2000" dirty="0" err="1">
                <a:effectLst/>
              </a:rPr>
              <a:t>складання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графіків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виконання</a:t>
            </a:r>
            <a:r>
              <a:rPr lang="ru-RU" sz="2000" dirty="0">
                <a:effectLst/>
              </a:rPr>
              <a:t> проекту;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ru-RU" sz="2000" dirty="0">
                <a:effectLst/>
              </a:rPr>
              <a:t>контроль за </a:t>
            </a:r>
            <a:r>
              <a:rPr lang="ru-RU" sz="2000" dirty="0" err="1">
                <a:effectLst/>
              </a:rPr>
              <a:t>їх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дотриманням</a:t>
            </a:r>
            <a:r>
              <a:rPr lang="ru-RU" sz="2000" dirty="0">
                <a:effectLst/>
              </a:rPr>
              <a:t>.</a:t>
            </a:r>
            <a:endParaRPr lang="ru-RU" sz="2000" dirty="0" smtClean="0">
              <a:effectLst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92163" y="955675"/>
            <a:ext cx="56692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b="1" dirty="0" err="1">
                <a:solidFill>
                  <a:srgbClr val="CC0000"/>
                </a:solidFill>
              </a:rPr>
              <a:t>Завдання</a:t>
            </a:r>
            <a:r>
              <a:rPr lang="ru-RU" sz="2400" b="1" dirty="0">
                <a:solidFill>
                  <a:srgbClr val="CC0000"/>
                </a:solidFill>
              </a:rPr>
              <a:t> з </a:t>
            </a:r>
            <a:r>
              <a:rPr lang="ru-RU" sz="2400" b="1" dirty="0" err="1">
                <a:solidFill>
                  <a:srgbClr val="CC0000"/>
                </a:solidFill>
              </a:rPr>
              <a:t>фіксованою</a:t>
            </a:r>
            <a:r>
              <a:rPr lang="ru-RU" sz="2400" b="1" dirty="0">
                <a:solidFill>
                  <a:srgbClr val="CC0000"/>
                </a:solidFill>
              </a:rPr>
              <a:t> </a:t>
            </a:r>
            <a:r>
              <a:rPr lang="ru-RU" sz="2400" b="1" dirty="0" err="1">
                <a:solidFill>
                  <a:srgbClr val="CC0000"/>
                </a:solidFill>
              </a:rPr>
              <a:t>тривалістю</a:t>
            </a:r>
            <a:endParaRPr lang="ru-RU" sz="2400" b="1" dirty="0">
              <a:solidFill>
                <a:srgbClr val="CC0000"/>
              </a:solidFill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70583" y="3846838"/>
            <a:ext cx="6558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b="1" dirty="0" err="1">
                <a:solidFill>
                  <a:srgbClr val="CC0000"/>
                </a:solidFill>
              </a:rPr>
              <a:t>Завдання</a:t>
            </a:r>
            <a:r>
              <a:rPr lang="ru-RU" sz="2400" b="1" dirty="0">
                <a:solidFill>
                  <a:srgbClr val="CC0000"/>
                </a:solidFill>
              </a:rPr>
              <a:t> з </a:t>
            </a:r>
            <a:r>
              <a:rPr lang="ru-RU" sz="2400" b="1" dirty="0" err="1">
                <a:solidFill>
                  <a:srgbClr val="CC0000"/>
                </a:solidFill>
              </a:rPr>
              <a:t>фіксованим</a:t>
            </a:r>
            <a:r>
              <a:rPr lang="ru-RU" sz="2400" b="1" dirty="0">
                <a:solidFill>
                  <a:srgbClr val="CC0000"/>
                </a:solidFill>
              </a:rPr>
              <a:t> </a:t>
            </a:r>
            <a:r>
              <a:rPr lang="ru-RU" sz="2400" b="1" dirty="0" err="1">
                <a:solidFill>
                  <a:srgbClr val="CC0000"/>
                </a:solidFill>
              </a:rPr>
              <a:t>обсягом</a:t>
            </a:r>
            <a:r>
              <a:rPr lang="ru-RU" sz="2400" b="1" dirty="0">
                <a:solidFill>
                  <a:srgbClr val="CC0000"/>
                </a:solidFill>
              </a:rPr>
              <a:t> </a:t>
            </a:r>
            <a:r>
              <a:rPr lang="ru-RU" sz="2400" b="1" dirty="0" err="1">
                <a:solidFill>
                  <a:srgbClr val="CC0000"/>
                </a:solidFill>
              </a:rPr>
              <a:t>ресурсів</a:t>
            </a:r>
            <a:endParaRPr lang="ru-RU" sz="2400" b="1" dirty="0">
              <a:solidFill>
                <a:srgbClr val="CC0000"/>
              </a:solidFill>
            </a:endParaRP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 bwMode="auto">
          <a:xfrm>
            <a:off x="250825" y="115888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3600" kern="0" smtClean="0">
                <a:solidFill>
                  <a:schemeClr val="bg1"/>
                </a:solidFill>
                <a:effectLst/>
              </a:rPr>
              <a:t>Фіксований обсяг робіт</a:t>
            </a:r>
            <a:endParaRPr lang="ru-RU" sz="3600" kern="0" dirty="0" smtClean="0">
              <a:solidFill>
                <a:schemeClr val="bg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60190"/>
            <a:ext cx="9134475" cy="2600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4371975"/>
            <a:ext cx="911542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15888"/>
            <a:ext cx="9144000" cy="86518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 dirty="0" err="1">
                <a:solidFill>
                  <a:schemeClr val="bg1"/>
                </a:solidFill>
                <a:effectLst/>
              </a:rPr>
              <a:t>Методи</a:t>
            </a:r>
            <a:r>
              <a:rPr lang="ru-RU" sz="3600" dirty="0">
                <a:solidFill>
                  <a:schemeClr val="bg1"/>
                </a:solidFill>
                <a:effectLst/>
              </a:rPr>
              <a:t> календарного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планування</a:t>
            </a:r>
            <a:r>
              <a:rPr lang="ru-RU" sz="3600" dirty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проектів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362950" cy="2447925"/>
          </a:xfrm>
          <a:noFill/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CC"/>
                </a:solidFill>
                <a:effectLst/>
              </a:rPr>
              <a:t>Метод критичного шляху </a:t>
            </a:r>
            <a:r>
              <a:rPr lang="ru-RU" sz="2400" dirty="0">
                <a:effectLst/>
              </a:rPr>
              <a:t>(</a:t>
            </a:r>
            <a:r>
              <a:rPr lang="en-US" sz="2400" dirty="0">
                <a:effectLst/>
              </a:rPr>
              <a:t>CPM - Critical Path Method) - </a:t>
            </a:r>
            <a:r>
              <a:rPr lang="ru-RU" sz="2400" dirty="0" err="1">
                <a:effectLst/>
              </a:rPr>
              <a:t>використовується</a:t>
            </a:r>
            <a:r>
              <a:rPr lang="ru-RU" sz="2400" dirty="0">
                <a:effectLst/>
              </a:rPr>
              <a:t>, коли час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точно </a:t>
            </a:r>
            <a:r>
              <a:rPr lang="ru-RU" sz="2400" dirty="0" err="1">
                <a:effectLst/>
              </a:rPr>
              <a:t>відомо</a:t>
            </a:r>
            <a:r>
              <a:rPr lang="ru-RU" sz="2400" dirty="0">
                <a:effectLst/>
              </a:rPr>
              <a:t>.</a:t>
            </a:r>
          </a:p>
          <a:p>
            <a:pPr eaLnBrk="1" hangingPunct="1"/>
            <a:r>
              <a:rPr lang="ru-RU" sz="2400" dirty="0">
                <a:solidFill>
                  <a:srgbClr val="0000CC"/>
                </a:solidFill>
                <a:effectLst/>
              </a:rPr>
              <a:t>Метод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оцінки</a:t>
            </a:r>
            <a:r>
              <a:rPr lang="ru-RU" sz="2400" dirty="0">
                <a:solidFill>
                  <a:srgbClr val="0000CC"/>
                </a:solidFill>
                <a:effectLst/>
              </a:rPr>
              <a:t> та перегляду </a:t>
            </a:r>
            <a:r>
              <a:rPr lang="ru-RU" sz="2400" dirty="0" err="1">
                <a:solidFill>
                  <a:srgbClr val="0000CC"/>
                </a:solidFill>
                <a:effectLst/>
              </a:rPr>
              <a:t>планів</a:t>
            </a:r>
            <a:r>
              <a:rPr lang="ru-RU" sz="2400" dirty="0">
                <a:solidFill>
                  <a:srgbClr val="0000CC"/>
                </a:solidFill>
                <a:effectLst/>
              </a:rPr>
              <a:t> </a:t>
            </a:r>
            <a:r>
              <a:rPr lang="ru-RU" sz="2400" dirty="0">
                <a:effectLst/>
              </a:rPr>
              <a:t>(</a:t>
            </a:r>
            <a:r>
              <a:rPr lang="en-US" sz="2400" dirty="0">
                <a:effectLst/>
              </a:rPr>
              <a:t>PERT - Program Evaluation Review Technique) - </a:t>
            </a:r>
            <a:r>
              <a:rPr lang="ru-RU" sz="2400" dirty="0" err="1">
                <a:effectLst/>
              </a:rPr>
              <a:t>використовується</a:t>
            </a:r>
            <a:r>
              <a:rPr lang="ru-RU" sz="2400" dirty="0">
                <a:effectLst/>
              </a:rPr>
              <a:t>, коли час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точно </a:t>
            </a:r>
            <a:r>
              <a:rPr lang="ru-RU" sz="2400" dirty="0" err="1">
                <a:effectLst/>
              </a:rPr>
              <a:t>невідомо</a:t>
            </a:r>
            <a:r>
              <a:rPr lang="ru-RU" sz="2400" dirty="0">
                <a:effectLst/>
              </a:rPr>
              <a:t>.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8313" y="188913"/>
            <a:ext cx="8229600" cy="719137"/>
          </a:xfrm>
          <a:noFill/>
        </p:spPr>
        <p:txBody>
          <a:bodyPr/>
          <a:lstStyle/>
          <a:p>
            <a:pPr eaLnBrk="1" hangingPunct="1"/>
            <a:r>
              <a:rPr lang="ru-RU" sz="3600" dirty="0" smtClean="0">
                <a:solidFill>
                  <a:schemeClr val="bg1"/>
                </a:solidFill>
                <a:effectLst/>
              </a:rPr>
              <a:t>Метод критичного шляху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5538"/>
            <a:ext cx="8748713" cy="5472112"/>
          </a:xfrm>
          <a:noFill/>
        </p:spPr>
        <p:txBody>
          <a:bodyPr/>
          <a:lstStyle/>
          <a:p>
            <a:pPr marL="609600" indent="-609600" eaLnBrk="1" hangingPunct="1">
              <a:buNone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 критичного шляху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дозволяє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відповісти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наступні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питання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мінімальний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час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проект?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час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повинні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початися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закінчитися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окремі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є "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критичними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і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повинні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бути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виконані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встановлений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час,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зірвати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термін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проекту?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час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відкласти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термін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"некритической"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вона не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вплинула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термін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проекту?</a:t>
            </a:r>
            <a:endParaRPr lang="ru-RU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850" y="0"/>
            <a:ext cx="8229600" cy="1143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 dirty="0" err="1">
                <a:solidFill>
                  <a:schemeClr val="bg1"/>
                </a:solidFill>
                <a:effectLst/>
              </a:rPr>
              <a:t>Відображення</a:t>
            </a:r>
            <a:r>
              <a:rPr lang="ru-RU" sz="3600" dirty="0">
                <a:solidFill>
                  <a:schemeClr val="bg1"/>
                </a:solidFill>
                <a:effectLst/>
              </a:rPr>
              <a:t> критичного шляху на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діаграмі</a:t>
            </a:r>
            <a:r>
              <a:rPr lang="ru-RU" sz="3600" dirty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Гантта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66" y="1340768"/>
            <a:ext cx="9115425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noFill/>
        </p:spPr>
        <p:txBody>
          <a:bodyPr/>
          <a:lstStyle/>
          <a:p>
            <a:pPr eaLnBrk="1" hangingPunct="1"/>
            <a:r>
              <a:rPr lang="ru-RU" sz="3600" smtClean="0">
                <a:solidFill>
                  <a:schemeClr val="bg1"/>
                </a:solidFill>
                <a:effectLst/>
              </a:rPr>
              <a:t>Метод </a:t>
            </a:r>
            <a:r>
              <a:rPr lang="en-US" sz="3600" smtClean="0">
                <a:solidFill>
                  <a:schemeClr val="bg1"/>
                </a:solidFill>
                <a:effectLst/>
              </a:rPr>
              <a:t>PERT</a:t>
            </a:r>
            <a:endParaRPr lang="ru-RU" sz="3600" smtClean="0">
              <a:solidFill>
                <a:schemeClr val="bg1"/>
              </a:solidFill>
              <a:effectLst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229600" cy="2808287"/>
          </a:xfrm>
          <a:noFill/>
        </p:spPr>
        <p:txBody>
          <a:bodyPr/>
          <a:lstStyle/>
          <a:p>
            <a:pPr eaLnBrk="1" hangingPunct="1">
              <a:buNone/>
            </a:pPr>
            <a:r>
              <a:rPr lang="ru-RU" sz="2400" dirty="0" err="1">
                <a:effectLst/>
              </a:rPr>
              <a:t>Застосування</a:t>
            </a:r>
            <a:r>
              <a:rPr lang="ru-RU" sz="2400" dirty="0">
                <a:effectLst/>
              </a:rPr>
              <a:t> методу </a:t>
            </a:r>
            <a:r>
              <a:rPr lang="en-US" sz="2400" dirty="0">
                <a:effectLst/>
              </a:rPr>
              <a:t>PERT </a:t>
            </a:r>
            <a:r>
              <a:rPr lang="ru-RU" sz="2400" dirty="0" err="1">
                <a:effectLst/>
              </a:rPr>
              <a:t>дозволяє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отримати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відповіді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наступні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питання</a:t>
            </a:r>
            <a:r>
              <a:rPr lang="ru-RU" sz="2400" dirty="0">
                <a:effectLst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ru-RU" sz="2400" dirty="0" err="1">
                <a:effectLst/>
              </a:rPr>
              <a:t>Чому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дорівнює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очікуваний</a:t>
            </a:r>
            <a:r>
              <a:rPr lang="ru-RU" sz="2400" dirty="0">
                <a:effectLst/>
              </a:rPr>
              <a:t> час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?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ru-RU" sz="2400" dirty="0" err="1">
                <a:effectLst/>
              </a:rPr>
              <a:t>Чому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дорівнює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очікуваний</a:t>
            </a:r>
            <a:r>
              <a:rPr lang="ru-RU" sz="2400" dirty="0">
                <a:effectLst/>
              </a:rPr>
              <a:t> час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проекту?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ru-RU" sz="2400" dirty="0">
                <a:effectLst/>
              </a:rPr>
              <a:t>З </a:t>
            </a:r>
            <a:r>
              <a:rPr lang="ru-RU" sz="2400" dirty="0" err="1">
                <a:effectLst/>
              </a:rPr>
              <a:t>якою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ймовірністю</a:t>
            </a:r>
            <a:r>
              <a:rPr lang="ru-RU" sz="2400" dirty="0">
                <a:effectLst/>
              </a:rPr>
              <a:t> проект </a:t>
            </a:r>
            <a:r>
              <a:rPr lang="ru-RU" sz="2400" dirty="0" err="1">
                <a:effectLst/>
              </a:rPr>
              <a:t>може</a:t>
            </a:r>
            <a:r>
              <a:rPr lang="ru-RU" sz="2400" dirty="0">
                <a:effectLst/>
              </a:rPr>
              <a:t> бути </a:t>
            </a:r>
            <a:r>
              <a:rPr lang="ru-RU" sz="2400" dirty="0" err="1">
                <a:effectLst/>
              </a:rPr>
              <a:t>виконаний</a:t>
            </a:r>
            <a:r>
              <a:rPr lang="ru-RU" sz="2400" dirty="0">
                <a:effectLst/>
              </a:rPr>
              <a:t> за </a:t>
            </a:r>
            <a:r>
              <a:rPr lang="ru-RU" sz="2400" dirty="0" err="1">
                <a:effectLst/>
              </a:rPr>
              <a:t>зазначений</a:t>
            </a:r>
            <a:r>
              <a:rPr lang="ru-RU" sz="2400" dirty="0">
                <a:effectLst/>
              </a:rPr>
              <a:t> час?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noFill/>
        </p:spPr>
        <p:txBody>
          <a:bodyPr/>
          <a:lstStyle/>
          <a:p>
            <a:pPr eaLnBrk="1" hangingPunct="1"/>
            <a:r>
              <a:rPr lang="ru-RU" sz="3600" smtClean="0">
                <a:solidFill>
                  <a:schemeClr val="bg1"/>
                </a:solidFill>
                <a:effectLst/>
              </a:rPr>
              <a:t>Метод </a:t>
            </a:r>
            <a:r>
              <a:rPr lang="en-US" sz="3600" smtClean="0">
                <a:solidFill>
                  <a:schemeClr val="bg1"/>
                </a:solidFill>
                <a:effectLst/>
              </a:rPr>
              <a:t>PERT</a:t>
            </a:r>
            <a:endParaRPr lang="ru-RU" sz="3600" smtClean="0">
              <a:solidFill>
                <a:schemeClr val="bg1"/>
              </a:solidFill>
              <a:effectLst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3773488"/>
          </a:xfrm>
          <a:noFill/>
        </p:spPr>
        <p:txBody>
          <a:bodyPr/>
          <a:lstStyle/>
          <a:p>
            <a:pPr eaLnBrk="1" hangingPunct="1"/>
            <a:r>
              <a:rPr lang="ru-RU" sz="2400" b="1" i="1" dirty="0" err="1" smtClean="0">
                <a:effectLst/>
              </a:rPr>
              <a:t>Оптимістичний</a:t>
            </a:r>
            <a:r>
              <a:rPr lang="ru-RU" sz="2400" b="1" i="1" dirty="0" smtClean="0">
                <a:effectLst/>
              </a:rPr>
              <a:t> </a:t>
            </a:r>
            <a:r>
              <a:rPr lang="ru-RU" sz="2400" b="1" i="1" dirty="0">
                <a:effectLst/>
              </a:rPr>
              <a:t>час </a:t>
            </a:r>
            <a:r>
              <a:rPr lang="ru-RU" sz="2400" b="1" i="1" dirty="0" err="1">
                <a:effectLst/>
              </a:rPr>
              <a:t>a</a:t>
            </a:r>
            <a:r>
              <a:rPr lang="ru-RU" sz="2400" b="1" i="1" baseline="-25000" dirty="0" err="1" smtClean="0">
                <a:effectLst/>
              </a:rPr>
              <a:t>i</a:t>
            </a:r>
            <a:r>
              <a:rPr lang="ru-RU" sz="2400" dirty="0" smtClean="0">
                <a:effectLst/>
              </a:rPr>
              <a:t> - </a:t>
            </a:r>
            <a:r>
              <a:rPr lang="ru-RU" sz="2400" dirty="0">
                <a:effectLst/>
              </a:rPr>
              <a:t>час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i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найбільш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сприятливих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умовах</a:t>
            </a:r>
            <a:r>
              <a:rPr lang="ru-RU" sz="2400" dirty="0" smtClean="0">
                <a:effectLst/>
              </a:rPr>
              <a:t>.</a:t>
            </a:r>
          </a:p>
          <a:p>
            <a:pPr eaLnBrk="1" hangingPunct="1"/>
            <a:r>
              <a:rPr lang="ru-RU" sz="2400" b="1" i="1" dirty="0" err="1">
                <a:effectLst/>
              </a:rPr>
              <a:t>Найбільш</a:t>
            </a:r>
            <a:r>
              <a:rPr lang="ru-RU" sz="2400" b="1" i="1" dirty="0">
                <a:effectLst/>
              </a:rPr>
              <a:t> </a:t>
            </a:r>
            <a:r>
              <a:rPr lang="ru-RU" sz="2400" b="1" i="1" dirty="0" err="1">
                <a:effectLst/>
              </a:rPr>
              <a:t>ймовірний</a:t>
            </a:r>
            <a:r>
              <a:rPr lang="ru-RU" sz="2400" b="1" i="1" dirty="0">
                <a:effectLst/>
              </a:rPr>
              <a:t> час </a:t>
            </a:r>
            <a:r>
              <a:rPr lang="ru-RU" sz="2400" b="1" i="1" dirty="0" err="1">
                <a:effectLst/>
              </a:rPr>
              <a:t>m</a:t>
            </a:r>
            <a:r>
              <a:rPr lang="ru-RU" sz="2400" b="1" i="1" baseline="-25000" dirty="0" err="1" smtClean="0">
                <a:effectLst/>
              </a:rPr>
              <a:t>i</a:t>
            </a:r>
            <a:r>
              <a:rPr lang="ru-RU" sz="2400" dirty="0" smtClean="0">
                <a:effectLst/>
              </a:rPr>
              <a:t> - </a:t>
            </a:r>
            <a:r>
              <a:rPr lang="ru-RU" sz="2400" dirty="0">
                <a:effectLst/>
              </a:rPr>
              <a:t>час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i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нормальних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умовах</a:t>
            </a:r>
            <a:endParaRPr lang="ru-RU" sz="2400" b="1" i="1" dirty="0" smtClean="0">
              <a:effectLst/>
            </a:endParaRPr>
          </a:p>
          <a:p>
            <a:pPr eaLnBrk="1" hangingPunct="1"/>
            <a:r>
              <a:rPr lang="ru-RU" sz="2400" b="1" i="1" dirty="0" err="1" smtClean="0">
                <a:effectLst/>
              </a:rPr>
              <a:t>Песимістичний</a:t>
            </a:r>
            <a:r>
              <a:rPr lang="ru-RU" sz="2400" b="1" i="1" dirty="0" smtClean="0">
                <a:effectLst/>
              </a:rPr>
              <a:t> </a:t>
            </a:r>
            <a:r>
              <a:rPr lang="ru-RU" sz="2400" b="1" i="1" dirty="0">
                <a:effectLst/>
              </a:rPr>
              <a:t>час </a:t>
            </a:r>
            <a:r>
              <a:rPr lang="ru-RU" sz="2400" b="1" i="1" dirty="0" err="1">
                <a:effectLst/>
              </a:rPr>
              <a:t>b</a:t>
            </a:r>
            <a:r>
              <a:rPr lang="ru-RU" sz="2400" b="1" i="1" baseline="-25000" dirty="0" err="1" smtClean="0">
                <a:effectLst/>
              </a:rPr>
              <a:t>i</a:t>
            </a:r>
            <a:r>
              <a:rPr lang="ru-RU" sz="2400" b="1" i="1" baseline="-25000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- </a:t>
            </a:r>
            <a:r>
              <a:rPr lang="ru-RU" sz="2400" dirty="0">
                <a:effectLst/>
              </a:rPr>
              <a:t>час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i="1" dirty="0">
                <a:effectLst/>
              </a:rPr>
              <a:t> i </a:t>
            </a:r>
            <a:r>
              <a:rPr lang="ru-RU" sz="2400" dirty="0">
                <a:effectLst/>
              </a:rPr>
              <a:t>в </a:t>
            </a:r>
            <a:r>
              <a:rPr lang="ru-RU" sz="2400" dirty="0" err="1">
                <a:effectLst/>
              </a:rPr>
              <a:t>несприятливих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умовах</a:t>
            </a:r>
            <a:r>
              <a:rPr lang="ru-RU" sz="2400" dirty="0">
                <a:effectLst/>
              </a:rPr>
              <a:t>.</a:t>
            </a:r>
            <a:endParaRPr lang="ru-RU" sz="2400" dirty="0" smtClean="0">
              <a:effectLst/>
            </a:endParaRPr>
          </a:p>
          <a:p>
            <a:pPr eaLnBrk="1" hangingPunct="1"/>
            <a:r>
              <a:rPr lang="ru-RU" sz="2400" b="1" i="1" dirty="0" err="1" smtClean="0">
                <a:effectLst/>
              </a:rPr>
              <a:t>Середній</a:t>
            </a:r>
            <a:r>
              <a:rPr lang="ru-RU" sz="2400" b="1" i="1" dirty="0" smtClean="0">
                <a:effectLst/>
              </a:rPr>
              <a:t> </a:t>
            </a:r>
            <a:r>
              <a:rPr lang="ru-RU" sz="2400" b="1" i="1" dirty="0" err="1">
                <a:effectLst/>
              </a:rPr>
              <a:t>або</a:t>
            </a:r>
            <a:r>
              <a:rPr lang="ru-RU" sz="2400" b="1" i="1" dirty="0">
                <a:effectLst/>
              </a:rPr>
              <a:t> </a:t>
            </a:r>
            <a:r>
              <a:rPr lang="ru-RU" sz="2400" b="1" i="1" dirty="0" err="1">
                <a:effectLst/>
              </a:rPr>
              <a:t>очікуваний</a:t>
            </a:r>
            <a:r>
              <a:rPr lang="ru-RU" sz="2400" b="1" i="1" dirty="0">
                <a:effectLst/>
              </a:rPr>
              <a:t> час </a:t>
            </a:r>
            <a:r>
              <a:rPr lang="ru-RU" sz="2400" b="1" i="1" dirty="0" err="1">
                <a:effectLst/>
              </a:rPr>
              <a:t>t</a:t>
            </a:r>
            <a:r>
              <a:rPr lang="ru-RU" sz="2400" b="1" i="1" baseline="-25000" dirty="0" err="1" smtClean="0">
                <a:effectLst/>
              </a:rPr>
              <a:t>i</a:t>
            </a:r>
            <a:r>
              <a:rPr lang="ru-RU" sz="2400" b="1" i="1" dirty="0" smtClean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 </a:t>
            </a:r>
            <a:r>
              <a:rPr lang="ru-RU" sz="2400" i="1" dirty="0">
                <a:effectLst/>
              </a:rPr>
              <a:t>i </a:t>
            </a:r>
            <a:r>
              <a:rPr lang="ru-RU" sz="2400" dirty="0" err="1">
                <a:effectLst/>
              </a:rPr>
              <a:t>може</a:t>
            </a:r>
            <a:r>
              <a:rPr lang="ru-RU" sz="2400" dirty="0">
                <a:effectLst/>
              </a:rPr>
              <a:t> бути </a:t>
            </a:r>
            <a:r>
              <a:rPr lang="ru-RU" sz="2400" dirty="0" err="1">
                <a:effectLst/>
              </a:rPr>
              <a:t>визначено</a:t>
            </a:r>
            <a:r>
              <a:rPr lang="ru-RU" sz="2400" dirty="0">
                <a:effectLst/>
              </a:rPr>
              <a:t> за формулою</a:t>
            </a:r>
            <a:endParaRPr lang="ru-RU" sz="2400" dirty="0" smtClean="0">
              <a:effectLst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ru-RU" sz="2400" b="1" dirty="0" err="1" smtClean="0">
                <a:effectLst/>
              </a:rPr>
              <a:t>t</a:t>
            </a:r>
            <a:r>
              <a:rPr lang="ru-RU" sz="2400" b="1" baseline="-25000" dirty="0" err="1" smtClean="0">
                <a:effectLst/>
              </a:rPr>
              <a:t>i</a:t>
            </a:r>
            <a:r>
              <a:rPr lang="ru-RU" sz="2400" b="1" dirty="0" smtClean="0">
                <a:effectLst/>
              </a:rPr>
              <a:t> = (</a:t>
            </a:r>
            <a:r>
              <a:rPr lang="ru-RU" sz="2400" b="1" dirty="0" err="1" smtClean="0">
                <a:effectLst/>
              </a:rPr>
              <a:t>a</a:t>
            </a:r>
            <a:r>
              <a:rPr lang="ru-RU" sz="2400" b="1" baseline="-25000" dirty="0" err="1" smtClean="0">
                <a:effectLst/>
              </a:rPr>
              <a:t>i</a:t>
            </a:r>
            <a:r>
              <a:rPr lang="ru-RU" sz="2400" b="1" dirty="0" smtClean="0">
                <a:effectLst/>
              </a:rPr>
              <a:t> + 4 </a:t>
            </a:r>
            <a:r>
              <a:rPr lang="ru-RU" sz="2400" b="1" dirty="0" err="1" smtClean="0">
                <a:effectLst/>
              </a:rPr>
              <a:t>m</a:t>
            </a:r>
            <a:r>
              <a:rPr lang="ru-RU" sz="2400" b="1" baseline="-25000" dirty="0" err="1" smtClean="0">
                <a:effectLst/>
              </a:rPr>
              <a:t>i</a:t>
            </a:r>
            <a:r>
              <a:rPr lang="ru-RU" sz="2400" b="1" dirty="0" smtClean="0">
                <a:effectLst/>
              </a:rPr>
              <a:t> + </a:t>
            </a:r>
            <a:r>
              <a:rPr lang="ru-RU" sz="2400" b="1" dirty="0" err="1" smtClean="0">
                <a:effectLst/>
              </a:rPr>
              <a:t>b</a:t>
            </a:r>
            <a:r>
              <a:rPr lang="ru-RU" sz="2400" b="1" baseline="-25000" dirty="0" err="1" smtClean="0">
                <a:effectLst/>
              </a:rPr>
              <a:t>i</a:t>
            </a:r>
            <a:r>
              <a:rPr lang="ru-RU" sz="2400" b="1" dirty="0" smtClean="0">
                <a:effectLst/>
              </a:rPr>
              <a:t>)/6.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noFill/>
        </p:spPr>
        <p:txBody>
          <a:bodyPr/>
          <a:lstStyle/>
          <a:p>
            <a:pPr eaLnBrk="1" hangingPunct="1"/>
            <a:r>
              <a:rPr lang="ru-RU" sz="3600" dirty="0" err="1" smtClean="0">
                <a:solidFill>
                  <a:schemeClr val="bg1"/>
                </a:solidFill>
                <a:effectLst/>
              </a:rPr>
              <a:t>Оптимізація</a:t>
            </a:r>
            <a:r>
              <a:rPr lang="ru-RU" sz="3600" dirty="0" smtClean="0">
                <a:solidFill>
                  <a:schemeClr val="bg1"/>
                </a:solidFill>
                <a:effectLst/>
              </a:rPr>
              <a:t> плану проекту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229600" cy="4525962"/>
          </a:xfrm>
          <a:noFill/>
        </p:spPr>
        <p:txBody>
          <a:bodyPr/>
          <a:lstStyle/>
          <a:p>
            <a:pPr eaLnBrk="1" hangingPunct="1"/>
            <a:r>
              <a:rPr lang="ru-RU" sz="2400" dirty="0" err="1">
                <a:effectLst/>
              </a:rPr>
              <a:t>Оптимізація</a:t>
            </a:r>
            <a:r>
              <a:rPr lang="ru-RU" sz="2400" dirty="0">
                <a:effectLst/>
              </a:rPr>
              <a:t> плану проекту проводиться з метою </a:t>
            </a:r>
            <a:r>
              <a:rPr lang="ru-RU" sz="2400" dirty="0" err="1">
                <a:effectLst/>
              </a:rPr>
              <a:t>введення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графік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існуючих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обмежень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терміни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наявні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ресурси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закладений</a:t>
            </a:r>
            <a:r>
              <a:rPr lang="ru-RU" sz="2400" dirty="0">
                <a:effectLst/>
              </a:rPr>
              <a:t> бюджет.</a:t>
            </a:r>
          </a:p>
          <a:p>
            <a:pPr eaLnBrk="1" hangingPunct="1"/>
            <a:r>
              <a:rPr lang="ru-RU" sz="2400" dirty="0" err="1">
                <a:effectLst/>
              </a:rPr>
              <a:t>Види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оптимізації</a:t>
            </a:r>
            <a:r>
              <a:rPr lang="ru-RU" sz="2400" dirty="0">
                <a:effectLst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uk-UA" sz="2400" dirty="0" smtClean="0">
                <a:effectLst/>
              </a:rPr>
              <a:t>часова</a:t>
            </a:r>
            <a:r>
              <a:rPr lang="ru-RU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ru-RU" sz="2400" dirty="0" err="1">
                <a:effectLst/>
              </a:rPr>
              <a:t>ресурсна</a:t>
            </a:r>
            <a:r>
              <a:rPr lang="ru-RU" sz="2400" dirty="0">
                <a:effectLst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ru-RU" sz="2400" dirty="0" err="1">
                <a:effectLst/>
              </a:rPr>
              <a:t>вартісна</a:t>
            </a:r>
            <a:r>
              <a:rPr lang="ru-RU" sz="2400" dirty="0">
                <a:effectLst/>
              </a:rPr>
              <a:t>.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777875"/>
          </a:xfrm>
          <a:noFill/>
        </p:spPr>
        <p:txBody>
          <a:bodyPr/>
          <a:lstStyle/>
          <a:p>
            <a:pPr eaLnBrk="1" hangingPunct="1"/>
            <a:r>
              <a:rPr lang="ru-RU" sz="3600" dirty="0" smtClean="0">
                <a:solidFill>
                  <a:schemeClr val="bg1"/>
                </a:solidFill>
                <a:effectLst/>
              </a:rPr>
              <a:t>Часова </a:t>
            </a:r>
            <a:r>
              <a:rPr lang="ru-RU" sz="3600" dirty="0" err="1" smtClean="0">
                <a:solidFill>
                  <a:schemeClr val="bg1"/>
                </a:solidFill>
                <a:effectLst/>
              </a:rPr>
              <a:t>оптимізація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8229600" cy="3455987"/>
          </a:xfrm>
          <a:noFill/>
        </p:spPr>
        <p:txBody>
          <a:bodyPr/>
          <a:lstStyle/>
          <a:p>
            <a:pPr eaLnBrk="1" hangingPunct="1"/>
            <a:r>
              <a:rPr lang="ru-RU" sz="2400" dirty="0">
                <a:effectLst/>
              </a:rPr>
              <a:t>Метою </a:t>
            </a:r>
            <a:r>
              <a:rPr lang="ru-RU" sz="2400" dirty="0" err="1">
                <a:effectLst/>
              </a:rPr>
              <a:t>тимчасової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оптимізації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розкладу</a:t>
            </a:r>
            <a:r>
              <a:rPr lang="ru-RU" sz="2400" dirty="0">
                <a:effectLst/>
              </a:rPr>
              <a:t> є </a:t>
            </a:r>
            <a:r>
              <a:rPr lang="ru-RU" sz="2400" dirty="0" err="1">
                <a:effectLst/>
              </a:rPr>
              <a:t>приведення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термінів</a:t>
            </a:r>
            <a:r>
              <a:rPr lang="ru-RU" sz="2400" dirty="0">
                <a:effectLst/>
              </a:rPr>
              <a:t> проекту у </a:t>
            </a:r>
            <a:r>
              <a:rPr lang="ru-RU" sz="2400" dirty="0" err="1">
                <a:effectLst/>
              </a:rPr>
              <a:t>відповідність</a:t>
            </a:r>
            <a:r>
              <a:rPr lang="ru-RU" sz="2400" dirty="0">
                <a:effectLst/>
              </a:rPr>
              <a:t> до </a:t>
            </a:r>
            <a:r>
              <a:rPr lang="ru-RU" sz="2400" dirty="0" err="1">
                <a:effectLst/>
              </a:rPr>
              <a:t>необхідних</a:t>
            </a:r>
            <a:r>
              <a:rPr lang="ru-RU" sz="2400" dirty="0">
                <a:effectLst/>
              </a:rPr>
              <a:t>.</a:t>
            </a:r>
          </a:p>
          <a:p>
            <a:pPr eaLnBrk="1" hangingPunct="1"/>
            <a:r>
              <a:rPr lang="ru-RU" sz="2400" dirty="0">
                <a:effectLst/>
              </a:rPr>
              <a:t>Для </a:t>
            </a:r>
            <a:r>
              <a:rPr lang="ru-RU" sz="2400" dirty="0" err="1">
                <a:effectLst/>
              </a:rPr>
              <a:t>скорочення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тривалості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використовуються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наступні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методи</a:t>
            </a:r>
            <a:r>
              <a:rPr lang="ru-RU" sz="2400" dirty="0">
                <a:effectLst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ru-RU" sz="2400" dirty="0">
                <a:effectLst/>
              </a:rPr>
              <a:t>повторна </a:t>
            </a:r>
            <a:r>
              <a:rPr lang="ru-RU" sz="2400" dirty="0" err="1">
                <a:effectLst/>
              </a:rPr>
              <a:t>оцінка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тривалості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ru-RU" sz="2400" dirty="0" err="1">
                <a:effectLst/>
              </a:rPr>
              <a:t>додаткова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деталізація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роботи</a:t>
            </a:r>
            <a:r>
              <a:rPr lang="ru-RU" sz="2400" dirty="0">
                <a:effectLst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ru-RU" sz="2400" dirty="0" err="1">
                <a:effectLst/>
              </a:rPr>
              <a:t>зміна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кількості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призначених</a:t>
            </a:r>
            <a:r>
              <a:rPr lang="ru-RU" sz="2400" dirty="0">
                <a:effectLst/>
              </a:rPr>
              <a:t> на роботу (для </a:t>
            </a:r>
            <a:r>
              <a:rPr lang="ru-RU" sz="2400" dirty="0" err="1">
                <a:effectLst/>
              </a:rPr>
              <a:t>певних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типів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).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4213" y="188913"/>
            <a:ext cx="8229600" cy="5032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 dirty="0">
                <a:solidFill>
                  <a:schemeClr val="bg1"/>
                </a:solidFill>
                <a:effectLst/>
              </a:rPr>
              <a:t>Причини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ресурсної</a:t>
            </a:r>
            <a:r>
              <a:rPr lang="ru-RU" sz="3600" dirty="0">
                <a:solidFill>
                  <a:schemeClr val="bg1"/>
                </a:solidFill>
                <a:effectLst/>
              </a:rPr>
              <a:t> </a:t>
            </a:r>
            <a:r>
              <a:rPr lang="ru-RU" sz="3600" dirty="0" err="1">
                <a:solidFill>
                  <a:schemeClr val="bg1"/>
                </a:solidFill>
                <a:effectLst/>
              </a:rPr>
              <a:t>оптимізації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713788" cy="2665412"/>
          </a:xfrm>
          <a:noFill/>
        </p:spPr>
        <p:txBody>
          <a:bodyPr/>
          <a:lstStyle/>
          <a:p>
            <a:pPr eaLnBrk="1" hangingPunct="1"/>
            <a:r>
              <a:rPr lang="ru-RU" sz="2400">
                <a:effectLst/>
              </a:rPr>
              <a:t>Терміни, на які сплановані роботи, не збігаються з термінами, в які виділені ресурси.</a:t>
            </a:r>
          </a:p>
          <a:p>
            <a:pPr eaLnBrk="1" hangingPunct="1"/>
            <a:r>
              <a:rPr lang="ru-RU" sz="2400">
                <a:effectLst/>
              </a:rPr>
              <a:t>Кількість необхідних ресурсів перевищує кількість доступних.</a:t>
            </a:r>
          </a:p>
          <a:p>
            <a:pPr eaLnBrk="1" hangingPunct="1"/>
            <a:r>
              <a:rPr lang="ru-RU" sz="2400">
                <a:effectLst/>
              </a:rPr>
              <a:t>Запланований на певні терміни обсяг робіт не може бути виконаний наявними кількістю ресурсів.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9144000" cy="7064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3600">
                <a:solidFill>
                  <a:schemeClr val="bg1"/>
                </a:solidFill>
                <a:effectLst/>
              </a:rPr>
              <a:t>Методи ресурсного вирівнювання</a:t>
            </a:r>
            <a:endParaRPr lang="ru-RU" sz="36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8229600" cy="269398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 err="1">
                <a:effectLst/>
              </a:rPr>
              <a:t>Збільшення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кількості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доступних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err="1" smtClean="0">
                <a:effectLst/>
              </a:rPr>
              <a:t>Зміна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>
                <a:effectLst/>
              </a:rPr>
              <a:t>ступеня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завантаження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їх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кількості</a:t>
            </a:r>
            <a:r>
              <a:rPr lang="ru-RU" sz="2400" dirty="0">
                <a:effectLst/>
              </a:rPr>
              <a:t> на роботах;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err="1" smtClean="0">
                <a:effectLst/>
              </a:rPr>
              <a:t>Зміна</a:t>
            </a:r>
            <a:r>
              <a:rPr lang="ru-RU" sz="2400" dirty="0" smtClean="0">
                <a:effectLst/>
              </a:rPr>
              <a:t> </a:t>
            </a:r>
            <a:r>
              <a:rPr lang="ru-RU" sz="2400" dirty="0" err="1">
                <a:effectLst/>
              </a:rPr>
              <a:t>розкладу</a:t>
            </a:r>
            <a:r>
              <a:rPr lang="ru-RU" sz="2400" dirty="0">
                <a:effectLst/>
              </a:rPr>
              <a:t> проекту таким чином, </a:t>
            </a:r>
            <a:r>
              <a:rPr lang="ru-RU" sz="2400" dirty="0" err="1">
                <a:effectLst/>
              </a:rPr>
              <a:t>щоб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описане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наявних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забезпечувало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запланованого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обсягу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передбачувані</a:t>
            </a:r>
            <a:r>
              <a:rPr lang="ru-RU" sz="2400" dirty="0">
                <a:effectLst/>
              </a:rPr>
              <a:t> планом </a:t>
            </a:r>
            <a:r>
              <a:rPr lang="ru-RU" sz="2400" dirty="0" err="1">
                <a:effectLst/>
              </a:rPr>
              <a:t>терміни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  <a:noFill/>
        </p:spPr>
        <p:txBody>
          <a:bodyPr/>
          <a:lstStyle/>
          <a:p>
            <a:pPr eaLnBrk="1" hangingPunct="1"/>
            <a:r>
              <a:rPr lang="ru-RU" sz="4000" dirty="0" err="1">
                <a:solidFill>
                  <a:schemeClr val="bg1"/>
                </a:solidFill>
                <a:effectLst/>
              </a:rPr>
              <a:t>Фактори</a:t>
            </a:r>
            <a:r>
              <a:rPr lang="ru-RU" sz="4000" dirty="0">
                <a:solidFill>
                  <a:schemeClr val="bg1"/>
                </a:solidFill>
                <a:effectLst/>
              </a:rPr>
              <a:t> </a:t>
            </a:r>
            <a:r>
              <a:rPr lang="ru-RU" sz="4000" dirty="0" err="1">
                <a:solidFill>
                  <a:schemeClr val="bg1"/>
                </a:solidFill>
                <a:effectLst/>
              </a:rPr>
              <a:t>втрати</a:t>
            </a:r>
            <a:r>
              <a:rPr lang="ru-RU" sz="4000" dirty="0">
                <a:solidFill>
                  <a:schemeClr val="bg1"/>
                </a:solidFill>
                <a:effectLst/>
              </a:rPr>
              <a:t> часу</a:t>
            </a:r>
            <a:endParaRPr lang="ru-RU" sz="40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642350" cy="54721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000" dirty="0" err="1">
                <a:effectLst/>
              </a:rPr>
              <a:t>Усунення</a:t>
            </a:r>
            <a:r>
              <a:rPr lang="ru-RU" sz="2000" dirty="0">
                <a:effectLst/>
              </a:rPr>
              <a:t> браку;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000" dirty="0" err="1">
                <a:effectLst/>
              </a:rPr>
              <a:t>Простої</a:t>
            </a:r>
            <a:r>
              <a:rPr lang="ru-RU" sz="2000" dirty="0">
                <a:effectLst/>
              </a:rPr>
              <a:t> / </a:t>
            </a:r>
            <a:r>
              <a:rPr lang="ru-RU" sz="2000" dirty="0" err="1">
                <a:effectLst/>
              </a:rPr>
              <a:t>затримки</a:t>
            </a:r>
            <a:r>
              <a:rPr lang="ru-RU" sz="2000" dirty="0">
                <a:effectLst/>
              </a:rPr>
              <a:t> у </a:t>
            </a:r>
            <a:r>
              <a:rPr lang="ru-RU" sz="2000" dirty="0" err="1">
                <a:effectLst/>
              </a:rPr>
              <a:t>виконанні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робіт</a:t>
            </a:r>
            <a:r>
              <a:rPr lang="ru-RU" sz="2000" dirty="0"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sz="2000" dirty="0" err="1">
                <a:effectLst/>
              </a:rPr>
              <a:t>Додаткові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витрати</a:t>
            </a:r>
            <a:r>
              <a:rPr lang="ru-RU" sz="2000" dirty="0">
                <a:effectLst/>
              </a:rPr>
              <a:t> часу на </a:t>
            </a:r>
            <a:r>
              <a:rPr lang="ru-RU" sz="2000" dirty="0" err="1">
                <a:effectLst/>
              </a:rPr>
              <a:t>перепланування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графіка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виконання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робіт</a:t>
            </a:r>
            <a:r>
              <a:rPr lang="ru-RU" sz="2000" dirty="0">
                <a:effectLst/>
              </a:rPr>
              <a:t> через: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000" dirty="0" err="1" smtClean="0">
                <a:effectLst/>
              </a:rPr>
              <a:t>помилки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>
                <a:effectLst/>
              </a:rPr>
              <a:t>ключових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учасників</a:t>
            </a:r>
            <a:r>
              <a:rPr lang="ru-RU" sz="2000" dirty="0">
                <a:effectLst/>
              </a:rPr>
              <a:t> проекту на </a:t>
            </a:r>
            <a:r>
              <a:rPr lang="ru-RU" sz="2000" dirty="0" err="1">
                <a:effectLst/>
              </a:rPr>
              <a:t>стадії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ініціації</a:t>
            </a:r>
            <a:r>
              <a:rPr lang="ru-RU" sz="2000" dirty="0">
                <a:effectLst/>
              </a:rPr>
              <a:t> при </a:t>
            </a:r>
            <a:r>
              <a:rPr lang="ru-RU" sz="2000" dirty="0" err="1">
                <a:effectLst/>
              </a:rPr>
              <a:t>визначенні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змісту</a:t>
            </a:r>
            <a:r>
              <a:rPr lang="ru-RU" sz="2000" dirty="0">
                <a:effectLst/>
              </a:rPr>
              <a:t> проекту;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000" dirty="0" err="1">
                <a:effectLst/>
              </a:rPr>
              <a:t>використання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неповних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даних</a:t>
            </a:r>
            <a:r>
              <a:rPr lang="ru-RU" sz="2000" dirty="0">
                <a:effectLst/>
              </a:rPr>
              <a:t> в </a:t>
            </a:r>
            <a:r>
              <a:rPr lang="ru-RU" sz="2000" dirty="0" err="1">
                <a:effectLst/>
              </a:rPr>
              <a:t>процесі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планування</a:t>
            </a:r>
            <a:r>
              <a:rPr lang="ru-RU" sz="2000" dirty="0">
                <a:effectLst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000" dirty="0" err="1">
                <a:effectLst/>
              </a:rPr>
              <a:t>нестачі</a:t>
            </a:r>
            <a:r>
              <a:rPr lang="ru-RU" sz="2000" dirty="0">
                <a:effectLst/>
              </a:rPr>
              <a:t> часу на </a:t>
            </a:r>
            <a:r>
              <a:rPr lang="ru-RU" sz="2000" dirty="0" err="1">
                <a:effectLst/>
              </a:rPr>
              <a:t>оцінку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показників</a:t>
            </a:r>
            <a:r>
              <a:rPr lang="ru-RU" sz="2000" dirty="0">
                <a:effectLst/>
              </a:rPr>
              <a:t> проекту;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000" dirty="0" err="1">
                <a:effectLst/>
              </a:rPr>
              <a:t>відсутність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обліку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історичних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даних</a:t>
            </a:r>
            <a:r>
              <a:rPr lang="ru-RU" sz="2000" dirty="0">
                <a:effectLst/>
              </a:rPr>
              <a:t> і </a:t>
            </a:r>
            <a:r>
              <a:rPr lang="ru-RU" sz="2000" dirty="0" err="1">
                <a:effectLst/>
              </a:rPr>
              <a:t>попереднього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досвіду</a:t>
            </a:r>
            <a:r>
              <a:rPr lang="ru-RU" sz="2000" dirty="0">
                <a:effectLst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000" dirty="0" err="1">
                <a:effectLst/>
              </a:rPr>
              <a:t>планування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графіка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робіт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виключно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групою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планування</a:t>
            </a:r>
            <a:r>
              <a:rPr lang="ru-RU" sz="2000" dirty="0">
                <a:effectLst/>
              </a:rPr>
              <a:t>, без </a:t>
            </a:r>
            <a:r>
              <a:rPr lang="ru-RU" sz="2000" dirty="0" err="1">
                <a:effectLst/>
              </a:rPr>
              <a:t>залучення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реальних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виконавців</a:t>
            </a:r>
            <a:r>
              <a:rPr lang="ru-RU" sz="2000" dirty="0">
                <a:effectLst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000" dirty="0">
                <a:effectLst/>
              </a:rPr>
              <a:t>неправильно </a:t>
            </a:r>
            <a:r>
              <a:rPr lang="ru-RU" sz="2000" dirty="0" err="1">
                <a:effectLst/>
              </a:rPr>
              <a:t>спланованих</a:t>
            </a:r>
            <a:r>
              <a:rPr lang="ru-RU" sz="2000" dirty="0">
                <a:effectLst/>
              </a:rPr>
              <a:t> потреб в ресурсах;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000" dirty="0" err="1">
                <a:effectLst/>
              </a:rPr>
              <a:t>відсутність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обліку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ризиків</a:t>
            </a:r>
            <a:r>
              <a:rPr lang="ru-RU" sz="2000" dirty="0">
                <a:effectLst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ru-RU" sz="2000" dirty="0" err="1">
                <a:effectLst/>
              </a:rPr>
              <a:t>відсутність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відстеження</a:t>
            </a:r>
            <a:r>
              <a:rPr lang="ru-RU" sz="2000" dirty="0">
                <a:effectLst/>
              </a:rPr>
              <a:t> фактичного стану проекту в поточному </a:t>
            </a:r>
            <a:r>
              <a:rPr lang="ru-RU" sz="2000" dirty="0" err="1">
                <a:effectLst/>
              </a:rPr>
              <a:t>графіку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виконання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робіт</a:t>
            </a:r>
            <a:r>
              <a:rPr lang="ru-RU" sz="2000" dirty="0">
                <a:effectLst/>
              </a:rPr>
              <a:t>.</a:t>
            </a:r>
            <a:endParaRPr lang="ru-RU" sz="2000" dirty="0" smtClean="0">
              <a:effectLst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Прямоугольник 1"/>
          <p:cNvSpPr>
            <a:spLocks noChangeArrowheads="1"/>
          </p:cNvSpPr>
          <p:nvPr/>
        </p:nvSpPr>
        <p:spPr bwMode="auto">
          <a:xfrm>
            <a:off x="317500" y="1052513"/>
            <a:ext cx="82819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dirty="0" err="1"/>
              <a:t>Непрямі</a:t>
            </a:r>
            <a:r>
              <a:rPr lang="ru-RU" b="1" dirty="0"/>
              <a:t> </a:t>
            </a:r>
            <a:r>
              <a:rPr lang="ru-RU" b="1" dirty="0" err="1"/>
              <a:t>витрати</a:t>
            </a:r>
            <a:r>
              <a:rPr lang="ru-RU" b="1" dirty="0"/>
              <a:t> проекту.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представляють</a:t>
            </a:r>
            <a:r>
              <a:rPr lang="ru-RU" dirty="0"/>
              <a:t> собою </a:t>
            </a:r>
            <a:r>
              <a:rPr lang="ru-RU" dirty="0" err="1"/>
              <a:t>накладні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, як контроль, </a:t>
            </a:r>
            <a:r>
              <a:rPr lang="ru-RU" dirty="0" err="1"/>
              <a:t>адміністрування</a:t>
            </a:r>
            <a:r>
              <a:rPr lang="ru-RU" dirty="0"/>
              <a:t> і </a:t>
            </a:r>
            <a:r>
              <a:rPr lang="ru-RU" dirty="0" err="1"/>
              <a:t>консультування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Непрямі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змінюються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з часом. Будь-яке </a:t>
            </a:r>
            <a:r>
              <a:rPr lang="ru-RU" dirty="0" err="1"/>
              <a:t>скорочення</a:t>
            </a:r>
            <a:r>
              <a:rPr lang="ru-RU" dirty="0"/>
              <a:t> часу </a:t>
            </a:r>
            <a:r>
              <a:rPr lang="ru-RU" dirty="0" err="1"/>
              <a:t>має</a:t>
            </a:r>
            <a:r>
              <a:rPr lang="ru-RU" dirty="0"/>
              <a:t> привести до </a:t>
            </a:r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непрямих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непрямі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становлять</a:t>
            </a:r>
            <a:r>
              <a:rPr lang="ru-RU" dirty="0"/>
              <a:t> </a:t>
            </a:r>
            <a:r>
              <a:rPr lang="ru-RU" dirty="0" err="1"/>
              <a:t>значний</a:t>
            </a:r>
            <a:r>
              <a:rPr lang="ru-RU" dirty="0"/>
              <a:t> </a:t>
            </a:r>
            <a:r>
              <a:rPr lang="ru-RU" dirty="0" err="1"/>
              <a:t>відсоток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загальних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 проекту, </a:t>
            </a:r>
            <a:r>
              <a:rPr lang="ru-RU" dirty="0" err="1"/>
              <a:t>скорочення</a:t>
            </a:r>
            <a:r>
              <a:rPr lang="ru-RU" dirty="0"/>
              <a:t> часу проекту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представляти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істотну</a:t>
            </a:r>
            <a:r>
              <a:rPr lang="ru-RU" dirty="0"/>
              <a:t> </a:t>
            </a:r>
            <a:r>
              <a:rPr lang="ru-RU" dirty="0" err="1"/>
              <a:t>економію</a:t>
            </a:r>
            <a:r>
              <a:rPr lang="ru-RU" dirty="0"/>
              <a:t>.</a:t>
            </a:r>
          </a:p>
          <a:p>
            <a:pPr algn="ctr"/>
            <a:endParaRPr lang="ru-RU" b="1" dirty="0" smtClean="0"/>
          </a:p>
          <a:p>
            <a:pPr algn="ctr"/>
            <a:r>
              <a:rPr lang="ru-RU" b="1" dirty="0" err="1" smtClean="0"/>
              <a:t>Прямі</a:t>
            </a:r>
            <a:r>
              <a:rPr lang="ru-RU" b="1" dirty="0" smtClean="0"/>
              <a:t> </a:t>
            </a:r>
            <a:r>
              <a:rPr lang="ru-RU" b="1" dirty="0" err="1"/>
              <a:t>витрати</a:t>
            </a:r>
            <a:r>
              <a:rPr lang="ru-RU" b="1" dirty="0"/>
              <a:t> проекту.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пов'язані</a:t>
            </a:r>
            <a:r>
              <a:rPr lang="ru-RU" dirty="0"/>
              <a:t> з </a:t>
            </a:r>
            <a:r>
              <a:rPr lang="ru-RU" dirty="0" err="1"/>
              <a:t>робочою</a:t>
            </a:r>
            <a:r>
              <a:rPr lang="ru-RU" dirty="0"/>
              <a:t> силою, </a:t>
            </a:r>
            <a:r>
              <a:rPr lang="ru-RU" dirty="0" err="1"/>
              <a:t>матеріалами</a:t>
            </a:r>
            <a:r>
              <a:rPr lang="ru-RU" dirty="0"/>
              <a:t>, </a:t>
            </a:r>
            <a:r>
              <a:rPr lang="ru-RU" dirty="0" err="1"/>
              <a:t>обладнанням</a:t>
            </a:r>
            <a:r>
              <a:rPr lang="ru-RU" dirty="0"/>
              <a:t> і </a:t>
            </a:r>
            <a:r>
              <a:rPr lang="ru-RU" dirty="0" err="1"/>
              <a:t>іноді</a:t>
            </a:r>
            <a:r>
              <a:rPr lang="ru-RU" dirty="0"/>
              <a:t> з </a:t>
            </a:r>
            <a:r>
              <a:rPr lang="ru-RU" dirty="0" err="1"/>
              <a:t>субпідрядниками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прямі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</a:t>
            </a:r>
            <a:r>
              <a:rPr lang="ru-RU" dirty="0" err="1"/>
              <a:t>розраховуються</a:t>
            </a:r>
            <a:r>
              <a:rPr lang="ru-RU" dirty="0"/>
              <a:t>, </a:t>
            </a:r>
            <a:r>
              <a:rPr lang="ru-RU" dirty="0" err="1"/>
              <a:t>виходячи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стандартних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і часу, то будь-яке </a:t>
            </a:r>
            <a:r>
              <a:rPr lang="ru-RU" dirty="0" err="1"/>
              <a:t>скорочення</a:t>
            </a:r>
            <a:r>
              <a:rPr lang="ru-RU" dirty="0"/>
              <a:t> часу </a:t>
            </a:r>
            <a:r>
              <a:rPr lang="ru-RU" dirty="0" err="1"/>
              <a:t>операції</a:t>
            </a:r>
            <a:r>
              <a:rPr lang="ru-RU" dirty="0"/>
              <a:t> повинно </a:t>
            </a:r>
            <a:r>
              <a:rPr lang="ru-RU" dirty="0" err="1"/>
              <a:t>збільшувати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операцію</a:t>
            </a:r>
            <a:r>
              <a:rPr lang="ru-RU" dirty="0"/>
              <a:t>.</a:t>
            </a:r>
          </a:p>
        </p:txBody>
      </p:sp>
      <p:sp>
        <p:nvSpPr>
          <p:cNvPr id="54275" name="Прямоугольник 2"/>
          <p:cNvSpPr>
            <a:spLocks noChangeArrowheads="1"/>
          </p:cNvSpPr>
          <p:nvPr/>
        </p:nvSpPr>
        <p:spPr bwMode="auto">
          <a:xfrm>
            <a:off x="2322513" y="117475"/>
            <a:ext cx="40289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В</a:t>
            </a:r>
            <a:r>
              <a:rPr lang="ru-RU" sz="3600" b="1" dirty="0" err="1" smtClean="0">
                <a:solidFill>
                  <a:schemeClr val="bg1"/>
                </a:solidFill>
              </a:rPr>
              <a:t>итрати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проекту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Прямоугольник 1"/>
          <p:cNvSpPr>
            <a:spLocks noChangeArrowheads="1"/>
          </p:cNvSpPr>
          <p:nvPr/>
        </p:nvSpPr>
        <p:spPr bwMode="auto">
          <a:xfrm>
            <a:off x="30163" y="0"/>
            <a:ext cx="911383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600" b="1" dirty="0" err="1">
                <a:solidFill>
                  <a:schemeClr val="bg1"/>
                </a:solidFill>
              </a:rPr>
              <a:t>Графік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вартості</a:t>
            </a:r>
            <a:r>
              <a:rPr lang="ru-RU" sz="3600" b="1" dirty="0">
                <a:solidFill>
                  <a:schemeClr val="bg1"/>
                </a:solidFill>
              </a:rPr>
              <a:t> часу </a:t>
            </a:r>
            <a:r>
              <a:rPr lang="ru-RU" sz="3600" b="1" dirty="0" err="1">
                <a:solidFill>
                  <a:schemeClr val="bg1"/>
                </a:solidFill>
              </a:rPr>
              <a:t>виконання</a:t>
            </a:r>
            <a:r>
              <a:rPr lang="ru-RU" sz="3600" b="1" dirty="0">
                <a:solidFill>
                  <a:schemeClr val="bg1"/>
                </a:solidFill>
              </a:rPr>
              <a:t> проекту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00150"/>
            <a:ext cx="4608512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0" name="Прямоугольник 2"/>
          <p:cNvSpPr>
            <a:spLocks noChangeArrowheads="1"/>
          </p:cNvSpPr>
          <p:nvPr/>
        </p:nvSpPr>
        <p:spPr bwMode="auto">
          <a:xfrm>
            <a:off x="5148263" y="1052513"/>
            <a:ext cx="3990975" cy="47089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2000" b="1" dirty="0" err="1"/>
              <a:t>Загальна</a:t>
            </a:r>
            <a:r>
              <a:rPr lang="ru-RU" sz="2000" b="1" dirty="0"/>
              <a:t> </a:t>
            </a:r>
            <a:r>
              <a:rPr lang="ru-RU" sz="2000" b="1" dirty="0" err="1"/>
              <a:t>вартість</a:t>
            </a:r>
            <a:r>
              <a:rPr lang="ru-RU" sz="2000" b="1" dirty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кожної</a:t>
            </a:r>
            <a:r>
              <a:rPr lang="ru-RU" sz="2000" dirty="0"/>
              <a:t> </a:t>
            </a:r>
            <a:r>
              <a:rPr lang="ru-RU" sz="2000" dirty="0" err="1"/>
              <a:t>тривалості</a:t>
            </a:r>
            <a:r>
              <a:rPr lang="ru-RU" sz="2000" dirty="0"/>
              <a:t> проекту є сумою </a:t>
            </a:r>
            <a:r>
              <a:rPr lang="ru-RU" sz="2000" dirty="0" err="1"/>
              <a:t>непрямих</a:t>
            </a:r>
            <a:r>
              <a:rPr lang="ru-RU" sz="2000" dirty="0"/>
              <a:t> і </a:t>
            </a:r>
            <a:r>
              <a:rPr lang="ru-RU" sz="2000" dirty="0" err="1"/>
              <a:t>прямих</a:t>
            </a:r>
            <a:r>
              <a:rPr lang="ru-RU" sz="2000" dirty="0"/>
              <a:t> </a:t>
            </a:r>
            <a:r>
              <a:rPr lang="ru-RU" sz="2000" dirty="0" err="1"/>
              <a:t>витрат</a:t>
            </a:r>
            <a:r>
              <a:rPr lang="ru-RU" sz="2000" dirty="0"/>
              <a:t>.</a:t>
            </a:r>
          </a:p>
          <a:p>
            <a:r>
              <a:rPr lang="ru-RU" sz="2000" b="1" dirty="0" err="1"/>
              <a:t>Непрямі</a:t>
            </a:r>
            <a:r>
              <a:rPr lang="ru-RU" sz="2000" b="1" dirty="0"/>
              <a:t> </a:t>
            </a:r>
            <a:r>
              <a:rPr lang="ru-RU" sz="2000" b="1" dirty="0" err="1"/>
              <a:t>витрати</a:t>
            </a:r>
            <a:r>
              <a:rPr lang="ru-RU" sz="2000" b="1" dirty="0"/>
              <a:t> </a:t>
            </a:r>
            <a:r>
              <a:rPr lang="ru-RU" sz="2000" dirty="0" err="1"/>
              <a:t>присутні</a:t>
            </a:r>
            <a:r>
              <a:rPr lang="ru-RU" sz="2000" dirty="0"/>
              <a:t> </a:t>
            </a:r>
            <a:r>
              <a:rPr lang="ru-RU" sz="2000" dirty="0" err="1"/>
              <a:t>протягом</a:t>
            </a:r>
            <a:r>
              <a:rPr lang="ru-RU" sz="2000" dirty="0"/>
              <a:t> </a:t>
            </a:r>
            <a:r>
              <a:rPr lang="ru-RU" sz="2000" dirty="0" err="1"/>
              <a:t>усього</a:t>
            </a:r>
            <a:r>
              <a:rPr lang="ru-RU" sz="2000" dirty="0"/>
              <a:t> часу </a:t>
            </a:r>
            <a:r>
              <a:rPr lang="ru-RU" sz="2000" dirty="0" err="1"/>
              <a:t>існування</a:t>
            </a:r>
            <a:r>
              <a:rPr lang="ru-RU" sz="2000" dirty="0"/>
              <a:t> проекту.</a:t>
            </a:r>
          </a:p>
          <a:p>
            <a:r>
              <a:rPr lang="ru-RU" sz="2000" b="1" dirty="0" err="1"/>
              <a:t>Прямі</a:t>
            </a:r>
            <a:r>
              <a:rPr lang="ru-RU" sz="2000" b="1" dirty="0"/>
              <a:t> </a:t>
            </a:r>
            <a:r>
              <a:rPr lang="ru-RU" sz="2000" b="1" dirty="0" err="1"/>
              <a:t>витрати</a:t>
            </a:r>
            <a:r>
              <a:rPr lang="ru-RU" sz="2000" b="1" dirty="0"/>
              <a:t> </a:t>
            </a:r>
            <a:r>
              <a:rPr lang="ru-RU" sz="2000" dirty="0" err="1"/>
              <a:t>збільшуються</a:t>
            </a:r>
            <a:r>
              <a:rPr lang="ru-RU" sz="2000" dirty="0"/>
              <a:t> у </a:t>
            </a:r>
            <a:r>
              <a:rPr lang="ru-RU" sz="2000" dirty="0" err="1"/>
              <a:t>міру</a:t>
            </a:r>
            <a:r>
              <a:rPr lang="ru-RU" sz="2000" dirty="0"/>
              <a:t> </a:t>
            </a:r>
            <a:r>
              <a:rPr lang="ru-RU" sz="2000" dirty="0" err="1"/>
              <a:t>скорочення</a:t>
            </a:r>
            <a:r>
              <a:rPr lang="ru-RU" sz="2000" dirty="0"/>
              <a:t> </a:t>
            </a:r>
            <a:r>
              <a:rPr lang="ru-RU" sz="2000" dirty="0" err="1"/>
              <a:t>тривалості</a:t>
            </a:r>
            <a:r>
              <a:rPr lang="ru-RU" sz="2000" dirty="0"/>
              <a:t> проекту в </a:t>
            </a:r>
            <a:r>
              <a:rPr lang="ru-RU" sz="2000" dirty="0" err="1"/>
              <a:t>порівнянні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запланованою</a:t>
            </a:r>
            <a:r>
              <a:rPr lang="ru-RU" sz="2000" dirty="0"/>
              <a:t> </a:t>
            </a:r>
            <a:r>
              <a:rPr lang="ru-RU" sz="2000" dirty="0" err="1"/>
              <a:t>тривалістю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Маючи</a:t>
            </a:r>
            <a:r>
              <a:rPr lang="ru-RU" sz="2000" dirty="0"/>
              <a:t> </a:t>
            </a:r>
            <a:r>
              <a:rPr lang="ru-RU" sz="2000" dirty="0" err="1"/>
              <a:t>представлену</a:t>
            </a:r>
            <a:r>
              <a:rPr lang="ru-RU" sz="2000" dirty="0"/>
              <a:t> на </a:t>
            </a:r>
            <a:r>
              <a:rPr lang="ru-RU" sz="2000" dirty="0" err="1"/>
              <a:t>графіку</a:t>
            </a:r>
            <a:r>
              <a:rPr lang="ru-RU" sz="2000" dirty="0"/>
              <a:t> </a:t>
            </a:r>
            <a:r>
              <a:rPr lang="ru-RU" sz="2000" dirty="0" err="1"/>
              <a:t>інформацію</a:t>
            </a:r>
            <a:r>
              <a:rPr lang="ru-RU" sz="2000" dirty="0"/>
              <a:t>, </a:t>
            </a:r>
            <a:r>
              <a:rPr lang="ru-RU" sz="2000" dirty="0" err="1"/>
              <a:t>менеджери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швидко</a:t>
            </a:r>
            <a:r>
              <a:rPr lang="ru-RU" sz="2000" dirty="0"/>
              <a:t> </a:t>
            </a:r>
            <a:r>
              <a:rPr lang="ru-RU" sz="2000" b="1" dirty="0" err="1"/>
              <a:t>вибрати</a:t>
            </a:r>
            <a:r>
              <a:rPr lang="ru-RU" sz="2000" b="1" dirty="0"/>
              <a:t> </a:t>
            </a:r>
            <a:r>
              <a:rPr lang="ru-RU" sz="2000" b="1" dirty="0" err="1"/>
              <a:t>таку</a:t>
            </a:r>
            <a:r>
              <a:rPr lang="ru-RU" sz="2000" b="1" dirty="0"/>
              <a:t> альтернативу</a:t>
            </a:r>
            <a:r>
              <a:rPr lang="ru-RU" sz="2000" dirty="0"/>
              <a:t>, як </a:t>
            </a:r>
            <a:r>
              <a:rPr lang="ru-RU" sz="2000" dirty="0" err="1"/>
              <a:t>своєчасний</a:t>
            </a:r>
            <a:r>
              <a:rPr lang="ru-RU" sz="2000" dirty="0"/>
              <a:t> </a:t>
            </a:r>
            <a:r>
              <a:rPr lang="ru-RU" sz="2000" dirty="0" err="1"/>
              <a:t>вихід</a:t>
            </a:r>
            <a:r>
              <a:rPr lang="ru-RU" sz="2000" dirty="0"/>
              <a:t> на </a:t>
            </a:r>
            <a:r>
              <a:rPr lang="ru-RU" sz="2000" dirty="0" err="1"/>
              <a:t>ринок</a:t>
            </a:r>
            <a:r>
              <a:rPr lang="ru-RU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52513"/>
            <a:ext cx="9143999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ru-RU" dirty="0" err="1"/>
              <a:t>Скорочення</a:t>
            </a:r>
            <a:r>
              <a:rPr lang="ru-RU" dirty="0"/>
              <a:t> часу проекту </a:t>
            </a:r>
            <a:r>
              <a:rPr lang="ru-RU" dirty="0" err="1"/>
              <a:t>зводиться</a:t>
            </a:r>
            <a:r>
              <a:rPr lang="ru-RU" dirty="0"/>
              <a:t> до </a:t>
            </a:r>
            <a:r>
              <a:rPr lang="ru-RU" dirty="0" err="1"/>
              <a:t>скорочення</a:t>
            </a:r>
            <a:r>
              <a:rPr lang="ru-RU" dirty="0"/>
              <a:t> часу </a:t>
            </a:r>
            <a:r>
              <a:rPr lang="ru-RU" dirty="0" err="1"/>
              <a:t>конкретної</a:t>
            </a:r>
            <a:r>
              <a:rPr lang="ru-RU" dirty="0"/>
              <a:t>, </a:t>
            </a:r>
            <a:r>
              <a:rPr lang="ru-RU" dirty="0" err="1"/>
              <a:t>критичної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для </a:t>
            </a:r>
            <a:r>
              <a:rPr lang="ru-RU" dirty="0" err="1"/>
              <a:t>скорочення</a:t>
            </a:r>
            <a:r>
              <a:rPr lang="ru-RU" dirty="0"/>
              <a:t> часу проекту.</a:t>
            </a: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скорочення</a:t>
            </a:r>
            <a:r>
              <a:rPr lang="ru-RU" dirty="0"/>
              <a:t> часу </a:t>
            </a:r>
            <a:r>
              <a:rPr lang="ru-RU" dirty="0" err="1"/>
              <a:t>виконання</a:t>
            </a:r>
            <a:r>
              <a:rPr lang="ru-RU" dirty="0"/>
              <a:t> проекту (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r>
              <a:rPr lang="ru-RU" dirty="0" err="1"/>
              <a:t>крит</a:t>
            </a:r>
            <a:r>
              <a:rPr lang="ru-RU" dirty="0"/>
              <a:t>. Шляху):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- одна з альтернатив, яка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скоротити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на критичному шляху.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 dirty="0" err="1"/>
              <a:t>Укладення</a:t>
            </a:r>
            <a:r>
              <a:rPr lang="ru-RU" dirty="0"/>
              <a:t> контракту на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з </a:t>
            </a:r>
            <a:r>
              <a:rPr lang="ru-RU" dirty="0" err="1"/>
              <a:t>субпідрядником</a:t>
            </a:r>
            <a:r>
              <a:rPr lang="ru-RU" dirty="0"/>
              <a:t>. </a:t>
            </a:r>
            <a:r>
              <a:rPr lang="ru-RU" dirty="0" err="1"/>
              <a:t>Субпідрядник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доступ до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високих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володіти</a:t>
            </a:r>
            <a:r>
              <a:rPr lang="ru-RU" dirty="0"/>
              <a:t> </a:t>
            </a:r>
            <a:r>
              <a:rPr lang="ru-RU" dirty="0" err="1"/>
              <a:t>компетентністю</a:t>
            </a:r>
            <a:r>
              <a:rPr lang="ru-RU" dirty="0"/>
              <a:t>, яка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прискорити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ru-RU" dirty="0" err="1"/>
              <a:t>Виділення</a:t>
            </a:r>
            <a:r>
              <a:rPr lang="ru-RU" dirty="0"/>
              <a:t>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людських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і </a:t>
            </a:r>
            <a:r>
              <a:rPr lang="ru-RU" dirty="0" err="1"/>
              <a:t>устаткування</a:t>
            </a:r>
            <a:r>
              <a:rPr lang="ru-RU" dirty="0"/>
              <a:t> для </a:t>
            </a:r>
            <a:r>
              <a:rPr lang="ru-RU" dirty="0" err="1"/>
              <a:t>решти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ru-RU" b="1" dirty="0">
                <a:solidFill>
                  <a:srgbClr val="FF0000"/>
                </a:solidFill>
              </a:rPr>
              <a:t>Закон Брукса: </a:t>
            </a:r>
            <a:r>
              <a:rPr lang="ru-RU" b="1" dirty="0" err="1">
                <a:solidFill>
                  <a:srgbClr val="FF0000"/>
                </a:solidFill>
              </a:rPr>
              <a:t>додаткова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робоча</a:t>
            </a:r>
            <a:r>
              <a:rPr lang="ru-RU" b="1" dirty="0">
                <a:solidFill>
                  <a:srgbClr val="FF0000"/>
                </a:solidFill>
              </a:rPr>
              <a:t> сила для </a:t>
            </a:r>
            <a:r>
              <a:rPr lang="ru-RU" b="1" dirty="0" err="1" smtClean="0">
                <a:solidFill>
                  <a:srgbClr val="FF0000"/>
                </a:solidFill>
              </a:rPr>
              <a:t>програми</a:t>
            </a:r>
            <a:r>
              <a:rPr lang="ru-RU" b="1" dirty="0" smtClean="0">
                <a:solidFill>
                  <a:srgbClr val="FF0000"/>
                </a:solidFill>
              </a:rPr>
              <a:t> проекту, </a:t>
            </a:r>
            <a:r>
              <a:rPr lang="ru-RU" b="1" dirty="0" err="1" smtClean="0">
                <a:solidFill>
                  <a:srgbClr val="FF0000"/>
                </a:solidFill>
              </a:rPr>
              <a:t>що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спізнюється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затримає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його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виконання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ще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більше</a:t>
            </a:r>
            <a:r>
              <a:rPr lang="ru-RU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ru-RU" dirty="0" err="1"/>
              <a:t>Виділення</a:t>
            </a:r>
            <a:r>
              <a:rPr lang="ru-RU" dirty="0"/>
              <a:t> </a:t>
            </a:r>
            <a:r>
              <a:rPr lang="ru-RU" dirty="0" err="1"/>
              <a:t>додаткових</a:t>
            </a:r>
            <a:r>
              <a:rPr lang="ru-RU" dirty="0"/>
              <a:t> людей для </a:t>
            </a:r>
            <a:r>
              <a:rPr lang="ru-RU" dirty="0" err="1" smtClean="0"/>
              <a:t>проектів</a:t>
            </a:r>
            <a:r>
              <a:rPr lang="ru-RU" dirty="0" smtClean="0"/>
              <a:t>.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спізнюються</a:t>
            </a:r>
            <a:r>
              <a:rPr lang="ru-RU" dirty="0" smtClean="0"/>
              <a:t>,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більшої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ru-RU" dirty="0" err="1"/>
              <a:t>Виділення</a:t>
            </a:r>
            <a:r>
              <a:rPr lang="ru-RU" dirty="0"/>
              <a:t> </a:t>
            </a:r>
            <a:r>
              <a:rPr lang="ru-RU" dirty="0" err="1"/>
              <a:t>додаткової</a:t>
            </a:r>
            <a:r>
              <a:rPr lang="ru-RU" dirty="0"/>
              <a:t> </a:t>
            </a:r>
            <a:r>
              <a:rPr lang="ru-RU" dirty="0" err="1"/>
              <a:t>робочої</a:t>
            </a:r>
            <a:r>
              <a:rPr lang="ru-RU" dirty="0"/>
              <a:t> </a:t>
            </a:r>
            <a:r>
              <a:rPr lang="ru-RU" dirty="0" err="1"/>
              <a:t>сили</a:t>
            </a:r>
            <a:r>
              <a:rPr lang="ru-RU" dirty="0"/>
              <a:t> на </a:t>
            </a:r>
            <a:r>
              <a:rPr lang="ru-RU" dirty="0" err="1"/>
              <a:t>ранньому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надійно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на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пізньому</a:t>
            </a:r>
            <a:r>
              <a:rPr lang="ru-RU" dirty="0"/>
              <a:t> </a:t>
            </a:r>
            <a:r>
              <a:rPr lang="ru-RU" dirty="0" err="1"/>
              <a:t>етапі</a:t>
            </a:r>
            <a:r>
              <a:rPr lang="ru-RU" dirty="0"/>
              <a:t>, так як </a:t>
            </a:r>
            <a:r>
              <a:rPr lang="ru-RU" dirty="0" err="1"/>
              <a:t>нові</a:t>
            </a:r>
            <a:r>
              <a:rPr lang="ru-RU" dirty="0"/>
              <a:t> люди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 негативно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хід</a:t>
            </a:r>
            <a:r>
              <a:rPr lang="ru-RU" dirty="0"/>
              <a:t> проекту, на </a:t>
            </a:r>
            <a:r>
              <a:rPr lang="ru-RU" dirty="0" err="1"/>
              <a:t>подолання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знадобитися</a:t>
            </a:r>
            <a:r>
              <a:rPr lang="ru-RU" dirty="0"/>
              <a:t> </a:t>
            </a:r>
            <a:r>
              <a:rPr lang="ru-RU" dirty="0" err="1"/>
              <a:t>тижні</a:t>
            </a:r>
            <a:r>
              <a:rPr lang="ru-RU" dirty="0"/>
              <a:t>.</a:t>
            </a:r>
          </a:p>
          <a:p>
            <a:pPr marL="914400" lvl="1" indent="-457200">
              <a:buFont typeface="+mj-lt"/>
              <a:buAutoNum type="arabicPeriod" startAt="4"/>
              <a:defRPr/>
            </a:pP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критичні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паралельно</a:t>
            </a:r>
            <a:r>
              <a:rPr lang="ru-RU" dirty="0"/>
              <a:t> (</a:t>
            </a:r>
            <a:r>
              <a:rPr lang="ru-RU" dirty="0" err="1"/>
              <a:t>одночасно</a:t>
            </a:r>
            <a:r>
              <a:rPr lang="ru-RU" dirty="0"/>
              <a:t>), а не </a:t>
            </a:r>
            <a:r>
              <a:rPr lang="ru-RU" dirty="0" err="1"/>
              <a:t>послідовно</a:t>
            </a:r>
            <a:r>
              <a:rPr lang="ru-RU" dirty="0"/>
              <a:t>.</a:t>
            </a:r>
          </a:p>
          <a:p>
            <a:pPr marL="914400" lvl="1" indent="-457200">
              <a:buFont typeface="+mj-lt"/>
              <a:buAutoNum type="arabicPeriod" startAt="4"/>
              <a:defRPr/>
            </a:pPr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розмірів</a:t>
            </a:r>
            <a:r>
              <a:rPr lang="ru-RU" dirty="0"/>
              <a:t> проекту.</a:t>
            </a:r>
          </a:p>
        </p:txBody>
      </p:sp>
      <p:sp>
        <p:nvSpPr>
          <p:cNvPr id="56323" name="Прямоугольник 2"/>
          <p:cNvSpPr>
            <a:spLocks noChangeArrowheads="1"/>
          </p:cNvSpPr>
          <p:nvPr/>
        </p:nvSpPr>
        <p:spPr bwMode="auto">
          <a:xfrm>
            <a:off x="152425" y="0"/>
            <a:ext cx="8856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bg1"/>
                </a:solidFill>
              </a:rPr>
              <a:t>Скорочення</a:t>
            </a:r>
            <a:r>
              <a:rPr lang="ru-RU" sz="3200" b="1" dirty="0">
                <a:solidFill>
                  <a:schemeClr val="bg1"/>
                </a:solidFill>
              </a:rPr>
              <a:t> часу </a:t>
            </a:r>
            <a:r>
              <a:rPr lang="ru-RU" sz="3200" b="1" dirty="0" err="1">
                <a:solidFill>
                  <a:schemeClr val="bg1"/>
                </a:solidFill>
              </a:rPr>
              <a:t>виконання</a:t>
            </a:r>
            <a:r>
              <a:rPr lang="ru-RU" sz="3200" b="1" dirty="0">
                <a:solidFill>
                  <a:schemeClr val="bg1"/>
                </a:solidFill>
              </a:rPr>
              <a:t> проекту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Прямоугольник 1"/>
          <p:cNvSpPr>
            <a:spLocks noChangeArrowheads="1"/>
          </p:cNvSpPr>
          <p:nvPr/>
        </p:nvSpPr>
        <p:spPr bwMode="auto">
          <a:xfrm>
            <a:off x="217488" y="1484313"/>
            <a:ext cx="8712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dirty="0" err="1"/>
              <a:t>Визначення</a:t>
            </a:r>
            <a:r>
              <a:rPr lang="ru-RU" b="1" dirty="0"/>
              <a:t> </a:t>
            </a:r>
            <a:r>
              <a:rPr lang="ru-RU" b="1" dirty="0" err="1"/>
              <a:t>операцій</a:t>
            </a:r>
            <a:r>
              <a:rPr lang="ru-RU" b="1" dirty="0"/>
              <a:t> для </a:t>
            </a:r>
            <a:r>
              <a:rPr lang="ru-RU" b="1" dirty="0" err="1"/>
              <a:t>скорочення</a:t>
            </a:r>
            <a:r>
              <a:rPr lang="ru-RU" b="1" dirty="0"/>
              <a:t> часу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виконання</a:t>
            </a:r>
            <a:endParaRPr lang="ru-RU" b="1" dirty="0"/>
          </a:p>
          <a:p>
            <a:endParaRPr lang="ru-R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 першу </a:t>
            </a:r>
            <a:r>
              <a:rPr lang="ru-RU" dirty="0" err="1"/>
              <a:t>чергу</a:t>
            </a:r>
            <a:r>
              <a:rPr lang="ru-RU" dirty="0"/>
              <a:t> </a:t>
            </a:r>
            <a:r>
              <a:rPr lang="ru-RU" dirty="0" err="1"/>
              <a:t>розглядають</a:t>
            </a:r>
            <a:r>
              <a:rPr lang="ru-RU" dirty="0"/>
              <a:t> </a:t>
            </a:r>
            <a:r>
              <a:rPr lang="ru-RU" dirty="0" err="1"/>
              <a:t>критичні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,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скоротити</a:t>
            </a:r>
            <a:r>
              <a:rPr lang="ru-RU" dirty="0"/>
              <a:t> з </a:t>
            </a:r>
            <a:r>
              <a:rPr lang="ru-RU" dirty="0" err="1"/>
              <a:t>найменшим</a:t>
            </a:r>
            <a:r>
              <a:rPr lang="ru-RU" dirty="0"/>
              <a:t> </a:t>
            </a:r>
            <a:r>
              <a:rPr lang="ru-RU" dirty="0" err="1"/>
              <a:t>підвищенням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на </a:t>
            </a:r>
            <a:r>
              <a:rPr lang="ru-RU" dirty="0" err="1"/>
              <a:t>одиницю</a:t>
            </a:r>
            <a:r>
              <a:rPr lang="ru-RU" dirty="0"/>
              <a:t> часу.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/>
              <a:t>Скорочення</a:t>
            </a:r>
            <a:r>
              <a:rPr lang="ru-RU" dirty="0"/>
              <a:t> часу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називається</a:t>
            </a:r>
            <a:r>
              <a:rPr lang="ru-RU" dirty="0"/>
              <a:t> авралом (</a:t>
            </a:r>
            <a:r>
              <a:rPr lang="en-US" dirty="0"/>
              <a:t>crashing).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/>
              <a:t>Найкоротший</a:t>
            </a:r>
            <a:r>
              <a:rPr lang="ru-RU" dirty="0"/>
              <a:t> час, за яке </a:t>
            </a:r>
            <a:r>
              <a:rPr lang="ru-RU" dirty="0" err="1"/>
              <a:t>операція</a:t>
            </a:r>
            <a:r>
              <a:rPr lang="ru-RU" dirty="0"/>
              <a:t> реально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виконана</a:t>
            </a:r>
            <a:r>
              <a:rPr lang="ru-RU" dirty="0"/>
              <a:t>,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граничним</a:t>
            </a:r>
            <a:r>
              <a:rPr lang="ru-RU" dirty="0"/>
              <a:t> часом (</a:t>
            </a:r>
            <a:r>
              <a:rPr lang="en-US" dirty="0"/>
              <a:t>crash time).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/>
              <a:t>Прямі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в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граничні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dirty="0" err="1"/>
              <a:t>вартістю</a:t>
            </a:r>
            <a:r>
              <a:rPr lang="ru-RU" dirty="0"/>
              <a:t> </a:t>
            </a:r>
            <a:r>
              <a:rPr lang="ru-RU" dirty="0" err="1"/>
              <a:t>термінової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/>
              <a:t>Інформацію</a:t>
            </a:r>
            <a:r>
              <a:rPr lang="ru-RU" dirty="0"/>
              <a:t> про </a:t>
            </a:r>
            <a:r>
              <a:rPr lang="ru-RU" dirty="0" err="1"/>
              <a:t>звичайний</a:t>
            </a:r>
            <a:r>
              <a:rPr lang="ru-RU" dirty="0"/>
              <a:t> і граничному часу </a:t>
            </a:r>
            <a:r>
              <a:rPr lang="ru-RU" dirty="0" err="1"/>
              <a:t>отримують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персоналу, </a:t>
            </a:r>
            <a:r>
              <a:rPr lang="ru-RU" dirty="0" err="1"/>
              <a:t>знайомого</a:t>
            </a:r>
            <a:r>
              <a:rPr lang="ru-RU" dirty="0"/>
              <a:t> з </a:t>
            </a:r>
            <a:r>
              <a:rPr lang="ru-RU" dirty="0" err="1"/>
              <a:t>виконанням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.</a:t>
            </a:r>
          </a:p>
        </p:txBody>
      </p:sp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0" y="115888"/>
            <a:ext cx="9199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3600" b="1" dirty="0" err="1">
                <a:solidFill>
                  <a:schemeClr val="bg1"/>
                </a:solidFill>
              </a:rPr>
              <a:t>Скорочення</a:t>
            </a:r>
            <a:r>
              <a:rPr lang="ru-RU" sz="3600" b="1" dirty="0">
                <a:solidFill>
                  <a:schemeClr val="bg1"/>
                </a:solidFill>
              </a:rPr>
              <a:t> часу за </a:t>
            </a:r>
            <a:r>
              <a:rPr lang="ru-RU" sz="3600" b="1" dirty="0" err="1">
                <a:solidFill>
                  <a:schemeClr val="bg1"/>
                </a:solidFill>
              </a:rPr>
              <a:t>рахунок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операцій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40481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1" name="Прямоугольник 1"/>
          <p:cNvSpPr>
            <a:spLocks noChangeArrowheads="1"/>
          </p:cNvSpPr>
          <p:nvPr/>
        </p:nvSpPr>
        <p:spPr bwMode="auto">
          <a:xfrm>
            <a:off x="0" y="4921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bg1"/>
                </a:solidFill>
              </a:rPr>
              <a:t>Графік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вартості</a:t>
            </a:r>
            <a:r>
              <a:rPr lang="ru-RU" sz="3200" b="1" dirty="0">
                <a:solidFill>
                  <a:schemeClr val="bg1"/>
                </a:solidFill>
              </a:rPr>
              <a:t> часу </a:t>
            </a:r>
            <a:r>
              <a:rPr lang="ru-RU" sz="3200" b="1" dirty="0" err="1">
                <a:solidFill>
                  <a:schemeClr val="bg1"/>
                </a:solidFill>
              </a:rPr>
              <a:t>виконання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операції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8372" name="Прямоугольник 3"/>
          <p:cNvSpPr>
            <a:spLocks noChangeArrowheads="1"/>
          </p:cNvSpPr>
          <p:nvPr/>
        </p:nvSpPr>
        <p:spPr bwMode="auto">
          <a:xfrm>
            <a:off x="4427538" y="1341438"/>
            <a:ext cx="4572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 dirty="0" err="1" smtClean="0"/>
              <a:t>Коментарі</a:t>
            </a:r>
            <a:r>
              <a:rPr lang="ru-RU" b="1" dirty="0" smtClean="0"/>
              <a:t> до </a:t>
            </a:r>
            <a:r>
              <a:rPr lang="ru-RU" b="1" dirty="0" err="1" smtClean="0"/>
              <a:t>графіку</a:t>
            </a:r>
            <a:endParaRPr lang="ru-RU" b="1" dirty="0" smtClean="0"/>
          </a:p>
          <a:p>
            <a:endParaRPr lang="ru-RU" dirty="0"/>
          </a:p>
          <a:p>
            <a:r>
              <a:rPr lang="ru-RU" b="1" dirty="0" err="1" smtClean="0"/>
              <a:t>Звичайний</a:t>
            </a:r>
            <a:r>
              <a:rPr lang="ru-RU" b="1" dirty="0" smtClean="0"/>
              <a:t> </a:t>
            </a:r>
            <a:r>
              <a:rPr lang="ru-RU" b="1" dirty="0"/>
              <a:t>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- 10 </a:t>
            </a:r>
            <a:r>
              <a:rPr lang="ru-RU" dirty="0" err="1"/>
              <a:t>одиниць</a:t>
            </a:r>
            <a:r>
              <a:rPr lang="ru-RU" dirty="0"/>
              <a:t> та </a:t>
            </a:r>
            <a:r>
              <a:rPr lang="ru-RU" dirty="0" err="1"/>
              <a:t>відповідна</a:t>
            </a:r>
            <a:r>
              <a:rPr lang="ru-RU" dirty="0"/>
              <a:t> </a:t>
            </a:r>
            <a:r>
              <a:rPr lang="ru-RU" dirty="0" err="1"/>
              <a:t>вартість</a:t>
            </a:r>
            <a:r>
              <a:rPr lang="ru-RU" dirty="0"/>
              <a:t> - $ 400.</a:t>
            </a:r>
          </a:p>
          <a:p>
            <a:r>
              <a:rPr lang="ru-RU" b="1" dirty="0" err="1"/>
              <a:t>Граничний</a:t>
            </a:r>
            <a:r>
              <a:rPr lang="ru-RU" b="1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- 5 </a:t>
            </a:r>
            <a:r>
              <a:rPr lang="ru-RU" dirty="0" err="1"/>
              <a:t>одиниць</a:t>
            </a:r>
            <a:r>
              <a:rPr lang="ru-RU" dirty="0"/>
              <a:t> і </a:t>
            </a:r>
            <a:r>
              <a:rPr lang="ru-RU" dirty="0" err="1"/>
              <a:t>вартість</a:t>
            </a:r>
            <a:r>
              <a:rPr lang="ru-RU" dirty="0"/>
              <a:t> - $ 800.</a:t>
            </a:r>
          </a:p>
          <a:p>
            <a:r>
              <a:rPr lang="ru-RU" dirty="0" err="1"/>
              <a:t>Перетин</a:t>
            </a:r>
            <a:r>
              <a:rPr lang="ru-RU" dirty="0"/>
              <a:t> </a:t>
            </a:r>
            <a:r>
              <a:rPr lang="ru-RU" dirty="0" err="1"/>
              <a:t>звичайного</a:t>
            </a:r>
            <a:r>
              <a:rPr lang="ru-RU" dirty="0"/>
              <a:t> часу і </a:t>
            </a:r>
            <a:r>
              <a:rPr lang="ru-RU" dirty="0" err="1"/>
              <a:t>вартості</a:t>
            </a:r>
            <a:r>
              <a:rPr lang="ru-RU" dirty="0"/>
              <a:t>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b="1" dirty="0" err="1"/>
              <a:t>початкову</a:t>
            </a:r>
            <a:r>
              <a:rPr lang="ru-RU" b="1" dirty="0"/>
              <a:t> </a:t>
            </a:r>
            <a:r>
              <a:rPr lang="ru-RU" b="1" dirty="0" err="1"/>
              <a:t>низьку</a:t>
            </a:r>
            <a:r>
              <a:rPr lang="ru-RU" b="1" dirty="0"/>
              <a:t> </a:t>
            </a:r>
            <a:r>
              <a:rPr lang="ru-RU" b="1" dirty="0" err="1"/>
              <a:t>вартість</a:t>
            </a:r>
            <a:r>
              <a:rPr lang="ru-RU" b="1" dirty="0"/>
              <a:t> і </a:t>
            </a:r>
            <a:r>
              <a:rPr lang="ru-RU" b="1" dirty="0" err="1"/>
              <a:t>ранній</a:t>
            </a:r>
            <a:r>
              <a:rPr lang="ru-RU" b="1" dirty="0"/>
              <a:t> початок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графіка</a:t>
            </a:r>
            <a:r>
              <a:rPr lang="ru-RU" dirty="0"/>
              <a:t>.</a:t>
            </a:r>
          </a:p>
          <a:p>
            <a:r>
              <a:rPr lang="ru-RU" dirty="0"/>
              <a:t>Жирна </a:t>
            </a:r>
            <a:r>
              <a:rPr lang="ru-RU" dirty="0" err="1"/>
              <a:t>лінія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з'єднує</a:t>
            </a:r>
            <a:r>
              <a:rPr lang="ru-RU" dirty="0"/>
              <a:t> точки </a:t>
            </a:r>
            <a:r>
              <a:rPr lang="ru-RU" dirty="0" err="1"/>
              <a:t>звичайного</a:t>
            </a:r>
            <a:r>
              <a:rPr lang="ru-RU" dirty="0"/>
              <a:t> і граничного часу,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похилу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передбачає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скорочення</a:t>
            </a:r>
            <a:r>
              <a:rPr lang="ru-RU" dirty="0"/>
              <a:t> часу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постійні</a:t>
            </a:r>
            <a:r>
              <a:rPr lang="ru-RU" dirty="0"/>
              <a:t> в </a:t>
            </a:r>
            <a:r>
              <a:rPr lang="ru-RU" dirty="0" err="1"/>
              <a:t>одиницю</a:t>
            </a:r>
            <a:r>
              <a:rPr lang="ru-RU" dirty="0"/>
              <a:t> часу.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8313" y="1166813"/>
            <a:ext cx="7775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 err="1"/>
              <a:t>Припущення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лежать в </a:t>
            </a:r>
            <a:r>
              <a:rPr lang="ru-RU" sz="2000" dirty="0" err="1"/>
              <a:t>основі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графіка</a:t>
            </a:r>
            <a:r>
              <a:rPr lang="ru-RU" sz="2000" dirty="0"/>
              <a:t>, </a:t>
            </a:r>
            <a:r>
              <a:rPr lang="ru-RU" sz="2000" dirty="0" err="1"/>
              <a:t>такі</a:t>
            </a:r>
            <a:r>
              <a:rPr lang="ru-RU" sz="2000" dirty="0"/>
              <a:t>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000" dirty="0" err="1"/>
              <a:t>Відносини</a:t>
            </a:r>
            <a:r>
              <a:rPr lang="ru-RU" sz="2000" dirty="0"/>
              <a:t> </a:t>
            </a:r>
            <a:r>
              <a:rPr lang="ru-RU" sz="2000" dirty="0" err="1"/>
              <a:t>вартості</a:t>
            </a:r>
            <a:r>
              <a:rPr lang="ru-RU" sz="2000" dirty="0"/>
              <a:t> на час - </a:t>
            </a:r>
            <a:r>
              <a:rPr lang="ru-RU" sz="2000" b="1" dirty="0" err="1"/>
              <a:t>лінійні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000" dirty="0" err="1" smtClean="0"/>
              <a:t>Звичайний</a:t>
            </a:r>
            <a:r>
              <a:rPr lang="ru-RU" sz="2000" dirty="0" smtClean="0"/>
              <a:t> </a:t>
            </a:r>
            <a:r>
              <a:rPr lang="ru-RU" sz="2000" dirty="0"/>
              <a:t>час </a:t>
            </a:r>
            <a:r>
              <a:rPr lang="ru-RU" sz="2000" dirty="0" err="1"/>
              <a:t>передбачає</a:t>
            </a:r>
            <a:r>
              <a:rPr lang="ru-RU" sz="2000" dirty="0"/>
              <a:t> </a:t>
            </a:r>
            <a:r>
              <a:rPr lang="ru-RU" sz="2000" dirty="0" err="1"/>
              <a:t>низьку</a:t>
            </a:r>
            <a:r>
              <a:rPr lang="ru-RU" sz="2000" dirty="0"/>
              <a:t> </a:t>
            </a:r>
            <a:r>
              <a:rPr lang="ru-RU" sz="2000" dirty="0" err="1"/>
              <a:t>вартість</a:t>
            </a:r>
            <a:r>
              <a:rPr lang="ru-RU" sz="2000" dirty="0"/>
              <a:t>, </a:t>
            </a:r>
            <a:r>
              <a:rPr lang="ru-RU" sz="2000" dirty="0" err="1"/>
              <a:t>ефективні</a:t>
            </a:r>
            <a:r>
              <a:rPr lang="ru-RU" sz="2000" dirty="0"/>
              <a:t> </a:t>
            </a:r>
            <a:r>
              <a:rPr lang="ru-RU" sz="2000" dirty="0" err="1"/>
              <a:t>методи</a:t>
            </a:r>
            <a:r>
              <a:rPr lang="ru-RU" sz="2000" dirty="0"/>
              <a:t> для </a:t>
            </a:r>
            <a:r>
              <a:rPr lang="ru-RU" sz="2000" dirty="0" err="1"/>
              <a:t>завершення</a:t>
            </a:r>
            <a:r>
              <a:rPr lang="ru-RU" sz="2000" dirty="0"/>
              <a:t> </a:t>
            </a:r>
            <a:r>
              <a:rPr lang="ru-RU" sz="2000" dirty="0" err="1"/>
              <a:t>операції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000" dirty="0" err="1"/>
              <a:t>Граничний</a:t>
            </a:r>
            <a:r>
              <a:rPr lang="ru-RU" sz="2000" dirty="0"/>
              <a:t> час </a:t>
            </a:r>
            <a:r>
              <a:rPr lang="ru-RU" sz="2000" dirty="0" err="1"/>
              <a:t>являє</a:t>
            </a:r>
            <a:r>
              <a:rPr lang="ru-RU" sz="2000" dirty="0"/>
              <a:t> </a:t>
            </a:r>
            <a:r>
              <a:rPr lang="ru-RU" sz="2000" dirty="0" err="1"/>
              <a:t>ліміт</a:t>
            </a:r>
            <a:r>
              <a:rPr lang="ru-RU" sz="2000" dirty="0"/>
              <a:t> - </a:t>
            </a:r>
            <a:r>
              <a:rPr lang="ru-RU" sz="2000" dirty="0" err="1"/>
              <a:t>найбільш</a:t>
            </a:r>
            <a:r>
              <a:rPr lang="ru-RU" sz="2000" dirty="0"/>
              <a:t> </a:t>
            </a:r>
            <a:r>
              <a:rPr lang="ru-RU" sz="2000" dirty="0" err="1"/>
              <a:t>можливе</a:t>
            </a:r>
            <a:r>
              <a:rPr lang="ru-RU" sz="2000" dirty="0"/>
              <a:t> </a:t>
            </a:r>
            <a:r>
              <a:rPr lang="ru-RU" sz="2000" dirty="0" err="1"/>
              <a:t>скорочення</a:t>
            </a:r>
            <a:r>
              <a:rPr lang="ru-RU" sz="2000" dirty="0"/>
              <a:t> часу в </a:t>
            </a:r>
            <a:r>
              <a:rPr lang="ru-RU" sz="2000" dirty="0" err="1"/>
              <a:t>реальних</a:t>
            </a:r>
            <a:r>
              <a:rPr lang="ru-RU" sz="2000" dirty="0"/>
              <a:t> </a:t>
            </a:r>
            <a:r>
              <a:rPr lang="ru-RU" sz="2000" dirty="0" err="1"/>
              <a:t>умовах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000" dirty="0" err="1"/>
              <a:t>Похила</a:t>
            </a:r>
            <a:r>
              <a:rPr lang="ru-RU" sz="2000" dirty="0"/>
              <a:t> </a:t>
            </a:r>
            <a:r>
              <a:rPr lang="ru-RU" sz="2000" dirty="0" err="1"/>
              <a:t>лінія</a:t>
            </a:r>
            <a:r>
              <a:rPr lang="ru-RU" sz="2000" dirty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</a:t>
            </a:r>
            <a:r>
              <a:rPr lang="ru-RU" sz="2000" dirty="0" err="1"/>
              <a:t>витрати</a:t>
            </a:r>
            <a:r>
              <a:rPr lang="ru-RU" sz="2000" dirty="0"/>
              <a:t> в </a:t>
            </a:r>
            <a:r>
              <a:rPr lang="ru-RU" sz="2000" dirty="0" err="1"/>
              <a:t>одиницю</a:t>
            </a:r>
            <a:r>
              <a:rPr lang="ru-RU" sz="2000" dirty="0"/>
              <a:t> часу.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/>
              <a:t>прискорення</a:t>
            </a:r>
            <a:r>
              <a:rPr lang="ru-RU" sz="2000" dirty="0"/>
              <a:t> </a:t>
            </a:r>
            <a:r>
              <a:rPr lang="ru-RU" sz="2000" dirty="0" err="1"/>
              <a:t>повинні</a:t>
            </a:r>
            <a:r>
              <a:rPr lang="ru-RU" sz="2000" dirty="0"/>
              <a:t> </a:t>
            </a:r>
            <a:r>
              <a:rPr lang="ru-RU" sz="2000" dirty="0" err="1"/>
              <a:t>відбуватися</a:t>
            </a:r>
            <a:r>
              <a:rPr lang="ru-RU" sz="2000" dirty="0"/>
              <a:t> в рамках </a:t>
            </a:r>
            <a:r>
              <a:rPr lang="ru-RU" sz="2000" dirty="0" err="1"/>
              <a:t>звичайного</a:t>
            </a:r>
            <a:r>
              <a:rPr lang="ru-RU" sz="2000" dirty="0"/>
              <a:t> і граничного часу.</a:t>
            </a:r>
          </a:p>
        </p:txBody>
      </p:sp>
      <p:sp>
        <p:nvSpPr>
          <p:cNvPr id="59395" name="Прямоугольник 2"/>
          <p:cNvSpPr>
            <a:spLocks noChangeArrowheads="1"/>
          </p:cNvSpPr>
          <p:nvPr/>
        </p:nvSpPr>
        <p:spPr bwMode="auto">
          <a:xfrm>
            <a:off x="0" y="4921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bg1"/>
                </a:solidFill>
              </a:rPr>
              <a:t>Графік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вартості</a:t>
            </a:r>
            <a:r>
              <a:rPr lang="ru-RU" sz="3200" b="1" dirty="0">
                <a:solidFill>
                  <a:schemeClr val="bg1"/>
                </a:solidFill>
              </a:rPr>
              <a:t> часу </a:t>
            </a:r>
            <a:r>
              <a:rPr lang="ru-RU" sz="3200" b="1" dirty="0" err="1">
                <a:solidFill>
                  <a:schemeClr val="bg1"/>
                </a:solidFill>
              </a:rPr>
              <a:t>виконання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операції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Прямоугольник 2"/>
          <p:cNvSpPr>
            <a:spLocks noChangeArrowheads="1"/>
          </p:cNvSpPr>
          <p:nvPr/>
        </p:nvSpPr>
        <p:spPr bwMode="auto">
          <a:xfrm>
            <a:off x="395287" y="1340768"/>
            <a:ext cx="8353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 dirty="0" err="1"/>
              <a:t>Знання</a:t>
            </a:r>
            <a:r>
              <a:rPr lang="ru-RU" b="1" dirty="0"/>
              <a:t> кута </a:t>
            </a:r>
            <a:r>
              <a:rPr lang="ru-RU" b="1" dirty="0" err="1"/>
              <a:t>нахилу</a:t>
            </a:r>
            <a:r>
              <a:rPr lang="ru-RU" b="1" dirty="0"/>
              <a:t> </a:t>
            </a:r>
            <a:r>
              <a:rPr lang="ru-RU" b="1" dirty="0" err="1"/>
              <a:t>операцій</a:t>
            </a:r>
            <a:r>
              <a:rPr lang="ru-RU" b="1" dirty="0"/>
              <a:t> </a:t>
            </a:r>
            <a:r>
              <a:rPr lang="ru-RU" dirty="0" err="1"/>
              <a:t>дозволяє</a:t>
            </a:r>
            <a:r>
              <a:rPr lang="ru-RU" dirty="0"/>
              <a:t> менеджерам </a:t>
            </a:r>
            <a:r>
              <a:rPr lang="ru-RU" dirty="0" err="1"/>
              <a:t>порівняти</a:t>
            </a:r>
            <a:r>
              <a:rPr lang="ru-RU" dirty="0"/>
              <a:t> і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критичні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,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скоротити</a:t>
            </a:r>
            <a:r>
              <a:rPr lang="ru-RU" dirty="0"/>
              <a:t>.</a:t>
            </a:r>
          </a:p>
          <a:p>
            <a:r>
              <a:rPr lang="ru-RU" dirty="0"/>
              <a:t>Чим </a:t>
            </a:r>
            <a:r>
              <a:rPr lang="ru-RU" dirty="0" err="1"/>
              <a:t>менше</a:t>
            </a:r>
            <a:r>
              <a:rPr lang="ru-RU" dirty="0"/>
              <a:t> кут </a:t>
            </a:r>
            <a:r>
              <a:rPr lang="ru-RU" dirty="0" err="1"/>
              <a:t>нахилу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, </a:t>
            </a:r>
            <a:r>
              <a:rPr lang="ru-RU" dirty="0" err="1"/>
              <a:t>тим</a:t>
            </a:r>
            <a:r>
              <a:rPr lang="ru-RU" dirty="0"/>
              <a:t> </a:t>
            </a:r>
            <a:r>
              <a:rPr lang="ru-RU" dirty="0" err="1"/>
              <a:t>менше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періоду</a:t>
            </a:r>
            <a:r>
              <a:rPr lang="ru-RU" dirty="0"/>
              <a:t> часу;</a:t>
            </a:r>
          </a:p>
          <a:p>
            <a:r>
              <a:rPr lang="ru-RU" dirty="0" err="1"/>
              <a:t>Більш</a:t>
            </a:r>
            <a:r>
              <a:rPr lang="ru-RU" dirty="0"/>
              <a:t> крута </a:t>
            </a:r>
            <a:r>
              <a:rPr lang="ru-RU" dirty="0" err="1"/>
              <a:t>похила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коштів</a:t>
            </a:r>
            <a:r>
              <a:rPr lang="ru-RU" dirty="0"/>
              <a:t> на </a:t>
            </a:r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одиниці</a:t>
            </a:r>
            <a:r>
              <a:rPr lang="ru-RU" dirty="0"/>
              <a:t> часу.</a:t>
            </a:r>
          </a:p>
          <a:p>
            <a:r>
              <a:rPr lang="ru-RU" dirty="0" err="1"/>
              <a:t>Вартість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одиниці</a:t>
            </a:r>
            <a:r>
              <a:rPr lang="ru-RU" dirty="0"/>
              <a:t> часу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похилій</a:t>
            </a:r>
            <a:r>
              <a:rPr lang="ru-RU" dirty="0"/>
              <a:t> для будь-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розраховується</a:t>
            </a:r>
            <a:r>
              <a:rPr lang="ru-RU" dirty="0"/>
              <a:t> за </a:t>
            </a:r>
            <a:r>
              <a:rPr lang="ru-RU" dirty="0" err="1"/>
              <a:t>наступним</a:t>
            </a:r>
            <a:r>
              <a:rPr lang="ru-RU" dirty="0"/>
              <a:t> </a:t>
            </a:r>
            <a:r>
              <a:rPr lang="ru-RU" dirty="0" err="1"/>
              <a:t>рівнянням</a:t>
            </a:r>
            <a:r>
              <a:rPr lang="ru-RU" dirty="0"/>
              <a:t>;</a:t>
            </a:r>
          </a:p>
        </p:txBody>
      </p:sp>
      <p:sp>
        <p:nvSpPr>
          <p:cNvPr id="60419" name="Прямоугольник 4"/>
          <p:cNvSpPr>
            <a:spLocks noChangeArrowheads="1"/>
          </p:cNvSpPr>
          <p:nvPr/>
        </p:nvSpPr>
        <p:spPr bwMode="auto">
          <a:xfrm>
            <a:off x="0" y="49213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3200" b="1" dirty="0" err="1">
                <a:solidFill>
                  <a:schemeClr val="bg1"/>
                </a:solidFill>
              </a:rPr>
              <a:t>Графік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вартості</a:t>
            </a:r>
            <a:r>
              <a:rPr lang="ru-RU" sz="3200" b="1" dirty="0">
                <a:solidFill>
                  <a:schemeClr val="bg1"/>
                </a:solidFill>
              </a:rPr>
              <a:t> часу </a:t>
            </a:r>
            <a:r>
              <a:rPr lang="ru-RU" sz="3200" b="1" dirty="0" err="1">
                <a:solidFill>
                  <a:schemeClr val="bg1"/>
                </a:solidFill>
              </a:rPr>
              <a:t>виконання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операції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4005263"/>
            <a:ext cx="89439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Прямоугольник 1"/>
          <p:cNvSpPr>
            <a:spLocks noChangeArrowheads="1"/>
          </p:cNvSpPr>
          <p:nvPr/>
        </p:nvSpPr>
        <p:spPr bwMode="auto">
          <a:xfrm>
            <a:off x="3276600" y="260350"/>
            <a:ext cx="21620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Приклад</a:t>
            </a:r>
            <a:endParaRPr lang="ru-RU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53982"/>
              </p:ext>
            </p:extLst>
          </p:nvPr>
        </p:nvGraphicFramePr>
        <p:xfrm>
          <a:off x="179388" y="1628775"/>
          <a:ext cx="8578850" cy="3848785"/>
        </p:xfrm>
        <a:graphic>
          <a:graphicData uri="http://schemas.openxmlformats.org/drawingml/2006/table">
            <a:tbl>
              <a:tblPr/>
              <a:tblGrid>
                <a:gridCol w="742115"/>
                <a:gridCol w="841981"/>
                <a:gridCol w="2016119"/>
                <a:gridCol w="1080064"/>
                <a:gridCol w="1296076"/>
                <a:gridCol w="936537"/>
                <a:gridCol w="1665958"/>
              </a:tblGrid>
              <a:tr h="432073">
                <a:tc rowSpan="3"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Операція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Нахил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Максимально </a:t>
                      </a:r>
                      <a:r>
                        <a:rPr lang="ru-RU" sz="1800" b="1" dirty="0" err="1" smtClean="0"/>
                        <a:t>граничний</a:t>
                      </a:r>
                      <a:r>
                        <a:rPr lang="ru-RU" sz="1800" b="1" dirty="0" smtClean="0"/>
                        <a:t> час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Прямі</a:t>
                      </a:r>
                      <a:r>
                        <a:rPr lang="ru-RU" sz="1800" b="1" dirty="0" smtClean="0"/>
                        <a:t> </a:t>
                      </a:r>
                      <a:r>
                        <a:rPr lang="ru-RU" sz="1800" b="1" dirty="0" err="1" smtClean="0"/>
                        <a:t>витрати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16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Нормальні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Термінові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Час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Вартість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Час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Вартість</a:t>
                      </a:r>
                      <a:endParaRPr lang="ru-RU" sz="1800" b="1" dirty="0"/>
                    </a:p>
                  </a:txBody>
                  <a:tcPr marL="19049" marR="19049" marT="19047" marB="19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12363">
                <a:tc>
                  <a:txBody>
                    <a:bodyPr/>
                    <a:lstStyle/>
                    <a:p>
                      <a:r>
                        <a:rPr lang="en-US" sz="1800"/>
                        <a:t>A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50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70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63">
                <a:tc>
                  <a:txBody>
                    <a:bodyPr/>
                    <a:lstStyle/>
                    <a:p>
                      <a:r>
                        <a:rPr lang="en-US" sz="1800"/>
                        <a:t>B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40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2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6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80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4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160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63"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60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9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90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63">
                <a:tc>
                  <a:txBody>
                    <a:bodyPr/>
                    <a:lstStyle/>
                    <a:p>
                      <a:r>
                        <a:rPr lang="en-US" sz="1800"/>
                        <a:t>D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25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4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11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50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7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150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63">
                <a:tc>
                  <a:txBody>
                    <a:bodyPr/>
                    <a:lstStyle/>
                    <a:p>
                      <a:r>
                        <a:rPr lang="en-US" sz="1800"/>
                        <a:t>E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8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100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6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160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63">
                <a:tc>
                  <a:txBody>
                    <a:bodyPr/>
                    <a:lstStyle/>
                    <a:p>
                      <a:r>
                        <a:rPr lang="en-US" sz="1800"/>
                        <a:t>F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1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5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40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4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70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63">
                <a:tc>
                  <a:txBody>
                    <a:bodyPr/>
                    <a:lstStyle/>
                    <a:p>
                      <a:r>
                        <a:rPr lang="en-US" sz="1800"/>
                        <a:t>G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6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70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6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70</a:t>
                      </a:r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65693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ru-RU" sz="1800" b="1" dirty="0" err="1" smtClean="0"/>
                        <a:t>Загальні</a:t>
                      </a:r>
                      <a:r>
                        <a:rPr lang="ru-RU" sz="1800" b="1" dirty="0" smtClean="0"/>
                        <a:t> </a:t>
                      </a:r>
                      <a:r>
                        <a:rPr lang="ru-RU" sz="1800" b="1" dirty="0" err="1" smtClean="0"/>
                        <a:t>прямі</a:t>
                      </a:r>
                      <a:r>
                        <a:rPr lang="ru-RU" sz="1800" b="1" dirty="0" smtClean="0"/>
                        <a:t> </a:t>
                      </a:r>
                      <a:r>
                        <a:rPr lang="ru-RU" sz="1800" b="1" dirty="0" err="1" smtClean="0"/>
                        <a:t>витрати</a:t>
                      </a:r>
                      <a:endParaRPr lang="ru-RU" sz="1800" b="1" dirty="0"/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450</a:t>
                      </a:r>
                      <a:endParaRPr lang="ru-RU" sz="1800" dirty="0"/>
                    </a:p>
                  </a:txBody>
                  <a:tcPr marL="19049" marR="19049" marT="19047" marB="19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5" marR="91435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48958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7" name="Прямоугольник 1"/>
          <p:cNvSpPr>
            <a:spLocks noChangeArrowheads="1"/>
          </p:cNvSpPr>
          <p:nvPr/>
        </p:nvSpPr>
        <p:spPr bwMode="auto">
          <a:xfrm>
            <a:off x="5280025" y="1482725"/>
            <a:ext cx="36845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err="1"/>
              <a:t>Максимальний</a:t>
            </a:r>
            <a:r>
              <a:rPr lang="ru-RU" dirty="0"/>
              <a:t> </a:t>
            </a:r>
            <a:r>
              <a:rPr lang="ru-RU"/>
              <a:t>час</a:t>
            </a:r>
            <a:r>
              <a:rPr lang="ru-RU" smtClean="0"/>
              <a:t>, на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/>
              <a:t>операція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скорочена</a:t>
            </a:r>
            <a:r>
              <a:rPr lang="ru-RU" dirty="0"/>
              <a:t>, </a:t>
            </a:r>
            <a:r>
              <a:rPr lang="ru-RU" dirty="0" err="1"/>
              <a:t>представляє</a:t>
            </a:r>
            <a:r>
              <a:rPr lang="ru-RU" dirty="0"/>
              <a:t> </a:t>
            </a:r>
            <a:r>
              <a:rPr lang="ru-RU" dirty="0" err="1"/>
              <a:t>різницю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звичайним</a:t>
            </a:r>
            <a:r>
              <a:rPr lang="ru-RU" dirty="0"/>
              <a:t> і </a:t>
            </a:r>
            <a:r>
              <a:rPr lang="ru-RU" dirty="0" err="1"/>
              <a:t>граничним</a:t>
            </a:r>
            <a:r>
              <a:rPr lang="ru-RU" dirty="0"/>
              <a:t> часом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операція</a:t>
            </a:r>
            <a:r>
              <a:rPr lang="ru-RU" dirty="0"/>
              <a:t> D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скорочена</a:t>
            </a:r>
            <a:r>
              <a:rPr lang="ru-RU" dirty="0"/>
              <a:t> з </a:t>
            </a:r>
            <a:r>
              <a:rPr lang="ru-RU" dirty="0" err="1"/>
              <a:t>нормальної</a:t>
            </a:r>
            <a:r>
              <a:rPr lang="ru-RU" dirty="0"/>
              <a:t> </a:t>
            </a:r>
            <a:r>
              <a:rPr lang="ru-RU" dirty="0" err="1"/>
              <a:t>тривалості</a:t>
            </a:r>
            <a:r>
              <a:rPr lang="ru-RU" dirty="0"/>
              <a:t> в 11 </a:t>
            </a:r>
            <a:r>
              <a:rPr lang="ru-RU" dirty="0" err="1"/>
              <a:t>одиниць</a:t>
            </a:r>
            <a:r>
              <a:rPr lang="ru-RU" dirty="0"/>
              <a:t> часу до граничного часу в 7 </a:t>
            </a:r>
            <a:r>
              <a:rPr lang="ru-RU" dirty="0" err="1"/>
              <a:t>одиниць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максимально на 4 </a:t>
            </a:r>
            <a:r>
              <a:rPr lang="ru-RU" dirty="0" err="1"/>
              <a:t>одиниці</a:t>
            </a:r>
            <a:r>
              <a:rPr lang="ru-RU" dirty="0"/>
              <a:t> часу.</a:t>
            </a:r>
          </a:p>
        </p:txBody>
      </p:sp>
      <p:sp>
        <p:nvSpPr>
          <p:cNvPr id="62468" name="Прямоугольник 3"/>
          <p:cNvSpPr>
            <a:spLocks noChangeArrowheads="1"/>
          </p:cNvSpPr>
          <p:nvPr/>
        </p:nvSpPr>
        <p:spPr bwMode="auto">
          <a:xfrm>
            <a:off x="3276600" y="260350"/>
            <a:ext cx="21620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600" b="1">
                <a:solidFill>
                  <a:schemeClr val="bg1"/>
                </a:solidFill>
              </a:rPr>
              <a:t>Приклад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2469" name="Прямоугольная выноска 5"/>
          <p:cNvSpPr>
            <a:spLocks noChangeArrowheads="1"/>
          </p:cNvSpPr>
          <p:nvPr/>
        </p:nvSpPr>
        <p:spPr bwMode="auto">
          <a:xfrm>
            <a:off x="138113" y="6237288"/>
            <a:ext cx="2665412" cy="306387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dirty="0" err="1">
                <a:latin typeface="Times New Roman" pitchFamily="18" charset="0"/>
              </a:rPr>
              <a:t>Найдешевша</a:t>
            </a:r>
            <a:r>
              <a:rPr lang="ru-RU" dirty="0">
                <a:latin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</a:rPr>
              <a:t>операція</a:t>
            </a:r>
            <a:endParaRPr lang="ru-RU" dirty="0">
              <a:latin typeface="Times New Roman" pitchFamily="18" charset="0"/>
            </a:endParaRPr>
          </a:p>
        </p:txBody>
      </p:sp>
      <p:cxnSp>
        <p:nvCxnSpPr>
          <p:cNvPr id="62470" name="Прямая со стрелкой 7"/>
          <p:cNvCxnSpPr>
            <a:cxnSpLocks noChangeShapeType="1"/>
          </p:cNvCxnSpPr>
          <p:nvPr/>
        </p:nvCxnSpPr>
        <p:spPr bwMode="auto">
          <a:xfrm flipV="1">
            <a:off x="468313" y="2708275"/>
            <a:ext cx="287337" cy="3529013"/>
          </a:xfrm>
          <a:prstGeom prst="straightConnector1">
            <a:avLst/>
          </a:prstGeom>
          <a:noFill/>
          <a:ln w="9525" algn="ctr">
            <a:solidFill>
              <a:srgbClr val="CC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925638"/>
            <a:ext cx="8964613" cy="182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1" name="Прямоугольник 2"/>
          <p:cNvSpPr>
            <a:spLocks noChangeArrowheads="1"/>
          </p:cNvSpPr>
          <p:nvPr/>
        </p:nvSpPr>
        <p:spPr bwMode="auto">
          <a:xfrm>
            <a:off x="3276600" y="260350"/>
            <a:ext cx="21620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Приклад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3492" name="Прямоугольник 1"/>
          <p:cNvSpPr>
            <a:spLocks noChangeArrowheads="1"/>
          </p:cNvSpPr>
          <p:nvPr/>
        </p:nvSpPr>
        <p:spPr bwMode="auto">
          <a:xfrm>
            <a:off x="468313" y="1268413"/>
            <a:ext cx="8135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/>
              <a:t>Позитивна </a:t>
            </a:r>
            <a:r>
              <a:rPr lang="ru-RU" dirty="0" err="1"/>
              <a:t>похила</a:t>
            </a:r>
            <a:r>
              <a:rPr lang="ru-RU" dirty="0"/>
              <a:t> для </a:t>
            </a:r>
            <a:r>
              <a:rPr lang="ru-RU" dirty="0" err="1"/>
              <a:t>операції</a:t>
            </a:r>
            <a:r>
              <a:rPr lang="ru-RU" dirty="0"/>
              <a:t> D </a:t>
            </a:r>
            <a:r>
              <a:rPr lang="ru-RU" dirty="0" err="1"/>
              <a:t>розраховується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чином</a:t>
            </a:r>
          </a:p>
        </p:txBody>
      </p:sp>
      <p:sp>
        <p:nvSpPr>
          <p:cNvPr id="63493" name="Прямоугольник 3"/>
          <p:cNvSpPr>
            <a:spLocks noChangeArrowheads="1"/>
          </p:cNvSpPr>
          <p:nvPr/>
        </p:nvSpPr>
        <p:spPr bwMode="auto">
          <a:xfrm>
            <a:off x="250825" y="4149725"/>
            <a:ext cx="8497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err="1"/>
              <a:t>Операція</a:t>
            </a:r>
            <a:r>
              <a:rPr lang="ru-RU" dirty="0"/>
              <a:t> A обведена кружком, </a:t>
            </a:r>
            <a:r>
              <a:rPr lang="ru-RU" dirty="0" err="1"/>
              <a:t>оскільки</a:t>
            </a:r>
            <a:r>
              <a:rPr lang="ru-RU" dirty="0"/>
              <a:t> є </a:t>
            </a:r>
            <a:r>
              <a:rPr lang="ru-RU" dirty="0" err="1"/>
              <a:t>найменш</a:t>
            </a:r>
            <a:r>
              <a:rPr lang="ru-RU" dirty="0"/>
              <a:t> </a:t>
            </a:r>
            <a:r>
              <a:rPr lang="ru-RU" dirty="0" smtClean="0"/>
              <a:t>дорогою.</a:t>
            </a:r>
            <a:endParaRPr lang="ru-RU" dirty="0"/>
          </a:p>
          <a:p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A на одну </a:t>
            </a:r>
            <a:r>
              <a:rPr lang="ru-RU" dirty="0" err="1"/>
              <a:t>одиницю</a:t>
            </a:r>
            <a:r>
              <a:rPr lang="ru-RU" dirty="0"/>
              <a:t> часу </a:t>
            </a:r>
            <a:r>
              <a:rPr lang="ru-RU" dirty="0" err="1"/>
              <a:t>скорочує</a:t>
            </a:r>
            <a:r>
              <a:rPr lang="ru-RU" dirty="0"/>
              <a:t> </a:t>
            </a:r>
            <a:r>
              <a:rPr lang="ru-RU" dirty="0" err="1"/>
              <a:t>тривалість</a:t>
            </a:r>
            <a:r>
              <a:rPr lang="ru-RU" dirty="0"/>
              <a:t> проекту до 24 </a:t>
            </a:r>
            <a:r>
              <a:rPr lang="ru-RU" dirty="0" err="1"/>
              <a:t>одиниць</a:t>
            </a:r>
            <a:r>
              <a:rPr lang="ru-RU" dirty="0"/>
              <a:t> часу, але </a:t>
            </a:r>
            <a:r>
              <a:rPr lang="ru-RU" dirty="0" err="1"/>
              <a:t>збільшує</a:t>
            </a:r>
            <a:r>
              <a:rPr lang="ru-RU" dirty="0"/>
              <a:t> </a:t>
            </a:r>
            <a:r>
              <a:rPr lang="ru-RU" dirty="0" err="1"/>
              <a:t>загальні</a:t>
            </a:r>
            <a:r>
              <a:rPr lang="ru-RU" dirty="0"/>
              <a:t> </a:t>
            </a:r>
            <a:r>
              <a:rPr lang="ru-RU" dirty="0" err="1"/>
              <a:t>прямі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до $ </a:t>
            </a:r>
            <a:r>
              <a:rPr lang="ru-RU" dirty="0" smtClean="0"/>
              <a:t>470</a:t>
            </a:r>
          </a:p>
          <a:p>
            <a:r>
              <a:rPr lang="ru-RU" dirty="0" smtClean="0"/>
              <a:t> </a:t>
            </a:r>
            <a:r>
              <a:rPr lang="ru-RU" dirty="0"/>
              <a:t>($ 450 + $ 20 = $ 470).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850" y="-6350"/>
            <a:ext cx="8435975" cy="620713"/>
          </a:xfrm>
          <a:noFill/>
        </p:spPr>
        <p:txBody>
          <a:bodyPr/>
          <a:lstStyle/>
          <a:p>
            <a:pPr eaLnBrk="1" hangingPunct="1"/>
            <a:r>
              <a:rPr lang="ru-RU" sz="4000" dirty="0" err="1">
                <a:solidFill>
                  <a:schemeClr val="bg1"/>
                </a:solidFill>
                <a:effectLst/>
              </a:rPr>
              <a:t>Основні</a:t>
            </a:r>
            <a:r>
              <a:rPr lang="ru-RU" sz="4000" dirty="0">
                <a:solidFill>
                  <a:schemeClr val="bg1"/>
                </a:solidFill>
                <a:effectLst/>
              </a:rPr>
              <a:t> </a:t>
            </a:r>
            <a:r>
              <a:rPr lang="ru-RU" sz="4000" dirty="0" err="1">
                <a:solidFill>
                  <a:schemeClr val="bg1"/>
                </a:solidFill>
                <a:effectLst/>
              </a:rPr>
              <a:t>елементи</a:t>
            </a:r>
            <a:r>
              <a:rPr lang="ru-RU" sz="4000" dirty="0">
                <a:solidFill>
                  <a:schemeClr val="bg1"/>
                </a:solidFill>
                <a:effectLst/>
              </a:rPr>
              <a:t> плану </a:t>
            </a:r>
            <a:r>
              <a:rPr lang="ru-RU" sz="4000" dirty="0" smtClean="0">
                <a:solidFill>
                  <a:schemeClr val="bg1"/>
                </a:solidFill>
                <a:effectLst/>
              </a:rPr>
              <a:t>проекту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229600" cy="3413125"/>
          </a:xfrm>
          <a:noFill/>
        </p:spPr>
        <p:txBody>
          <a:bodyPr/>
          <a:lstStyle/>
          <a:p>
            <a:pPr eaLnBrk="1" hangingPunct="1"/>
            <a:r>
              <a:rPr lang="ru-RU" sz="2400" dirty="0">
                <a:effectLst/>
              </a:rPr>
              <a:t>робота (</a:t>
            </a:r>
            <a:r>
              <a:rPr lang="ru-RU" sz="2400" dirty="0" err="1">
                <a:effectLst/>
              </a:rPr>
              <a:t>завдання</a:t>
            </a:r>
            <a:r>
              <a:rPr lang="ru-RU" sz="2400" dirty="0">
                <a:effectLst/>
              </a:rPr>
              <a:t>);</a:t>
            </a:r>
          </a:p>
          <a:p>
            <a:pPr eaLnBrk="1" hangingPunct="1"/>
            <a:r>
              <a:rPr lang="ru-RU" sz="2400" dirty="0">
                <a:effectLst/>
              </a:rPr>
              <a:t>фаза проекту;</a:t>
            </a:r>
          </a:p>
          <a:p>
            <a:pPr eaLnBrk="1" hangingPunct="1"/>
            <a:r>
              <a:rPr lang="ru-RU" sz="2400" dirty="0" err="1">
                <a:effectLst/>
              </a:rPr>
              <a:t>віхи</a:t>
            </a:r>
            <a:r>
              <a:rPr lang="ru-RU" sz="2400" dirty="0">
                <a:effectLst/>
              </a:rPr>
              <a:t> (</a:t>
            </a:r>
            <a:r>
              <a:rPr lang="ru-RU" sz="2400" dirty="0" err="1">
                <a:effectLst/>
              </a:rPr>
              <a:t>контрольні</a:t>
            </a:r>
            <a:r>
              <a:rPr lang="ru-RU" sz="2400" dirty="0">
                <a:effectLst/>
              </a:rPr>
              <a:t> точки) проекту;</a:t>
            </a:r>
          </a:p>
          <a:p>
            <a:pPr eaLnBrk="1" hangingPunct="1"/>
            <a:r>
              <a:rPr lang="ru-RU" sz="2400" dirty="0" err="1">
                <a:effectLst/>
              </a:rPr>
              <a:t>тривалість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 / фаз / проекту;</a:t>
            </a:r>
          </a:p>
          <a:p>
            <a:pPr eaLnBrk="1" hangingPunct="1"/>
            <a:r>
              <a:rPr lang="ru-RU" sz="2400" dirty="0" err="1">
                <a:effectLst/>
              </a:rPr>
              <a:t>трудовитрати</a:t>
            </a:r>
            <a:r>
              <a:rPr lang="ru-RU" sz="2400" dirty="0">
                <a:effectLst/>
              </a:rPr>
              <a:t>;</a:t>
            </a:r>
          </a:p>
          <a:p>
            <a:pPr eaLnBrk="1" hangingPunct="1"/>
            <a:r>
              <a:rPr lang="ru-RU" sz="2400" dirty="0" err="1">
                <a:effectLst/>
              </a:rPr>
              <a:t>ресурси</a:t>
            </a:r>
            <a:r>
              <a:rPr lang="ru-RU" sz="2400" dirty="0">
                <a:effectLst/>
              </a:rPr>
              <a:t>;</a:t>
            </a:r>
          </a:p>
          <a:p>
            <a:pPr eaLnBrk="1" hangingPunct="1"/>
            <a:r>
              <a:rPr lang="ru-RU" sz="2400" dirty="0" err="1">
                <a:effectLst/>
              </a:rPr>
              <a:t>призначення</a:t>
            </a:r>
            <a:r>
              <a:rPr lang="ru-RU" sz="2400" dirty="0">
                <a:effectLst/>
              </a:rPr>
              <a:t> (</a:t>
            </a:r>
            <a:r>
              <a:rPr lang="ru-RU" sz="2400" dirty="0" err="1">
                <a:effectLst/>
              </a:rPr>
              <a:t>зв'язок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ресурсів</a:t>
            </a:r>
            <a:r>
              <a:rPr lang="ru-RU" sz="2400" dirty="0">
                <a:effectLst/>
              </a:rPr>
              <a:t> до </a:t>
            </a:r>
            <a:r>
              <a:rPr lang="ru-RU" sz="2400" dirty="0" err="1">
                <a:effectLst/>
              </a:rPr>
              <a:t>виконуваних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).</a:t>
            </a:r>
            <a:endParaRPr lang="ru-RU" sz="2400" dirty="0" smtClean="0">
              <a:effectLst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 descr="Пример альтернативной стоимости времени (продолжение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36613"/>
            <a:ext cx="42386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Прямоугольник 2"/>
          <p:cNvSpPr>
            <a:spLocks noChangeArrowheads="1"/>
          </p:cNvSpPr>
          <p:nvPr/>
        </p:nvSpPr>
        <p:spPr bwMode="auto">
          <a:xfrm>
            <a:off x="3276600" y="42863"/>
            <a:ext cx="21620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Приклад</a:t>
            </a:r>
          </a:p>
        </p:txBody>
      </p:sp>
      <p:sp>
        <p:nvSpPr>
          <p:cNvPr id="64516" name="Прямоугольник 1"/>
          <p:cNvSpPr>
            <a:spLocks noChangeArrowheads="1"/>
          </p:cNvSpPr>
          <p:nvPr/>
        </p:nvSpPr>
        <p:spPr bwMode="auto">
          <a:xfrm>
            <a:off x="4427538" y="847725"/>
            <a:ext cx="45720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600" dirty="0" err="1"/>
              <a:t>Тривалість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 А </a:t>
            </a:r>
            <a:r>
              <a:rPr lang="ru-RU" sz="1600" dirty="0" err="1"/>
              <a:t>скоротилася</a:t>
            </a:r>
            <a:r>
              <a:rPr lang="ru-RU" sz="1600" dirty="0"/>
              <a:t> до </a:t>
            </a:r>
            <a:r>
              <a:rPr lang="ru-RU" sz="1600" dirty="0" err="1"/>
              <a:t>двох</a:t>
            </a:r>
            <a:r>
              <a:rPr lang="ru-RU" sz="1600" dirty="0"/>
              <a:t> </a:t>
            </a:r>
            <a:r>
              <a:rPr lang="ru-RU" sz="1600" dirty="0" err="1"/>
              <a:t>одиниць</a:t>
            </a:r>
            <a:r>
              <a:rPr lang="ru-RU" sz="1600" dirty="0"/>
              <a:t> часу; "Х" </a:t>
            </a:r>
            <a:r>
              <a:rPr lang="ru-RU" sz="1600" dirty="0" err="1"/>
              <a:t>показує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операція</a:t>
            </a:r>
            <a:r>
              <a:rPr lang="ru-RU" sz="1600" dirty="0"/>
              <a:t> не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більше</a:t>
            </a:r>
            <a:r>
              <a:rPr lang="ru-RU" sz="1600" dirty="0"/>
              <a:t> </a:t>
            </a:r>
            <a:r>
              <a:rPr lang="ru-RU" sz="1600" dirty="0" err="1"/>
              <a:t>скорочуватися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Загальні</a:t>
            </a:r>
            <a:r>
              <a:rPr lang="ru-RU" sz="1600" dirty="0"/>
              <a:t> </a:t>
            </a:r>
            <a:r>
              <a:rPr lang="ru-RU" sz="1600" dirty="0" err="1"/>
              <a:t>прямі</a:t>
            </a:r>
            <a:r>
              <a:rPr lang="ru-RU" sz="1600" dirty="0"/>
              <a:t> </a:t>
            </a:r>
            <a:r>
              <a:rPr lang="ru-RU" sz="1600" dirty="0" err="1"/>
              <a:t>витрати</a:t>
            </a:r>
            <a:r>
              <a:rPr lang="ru-RU" sz="1600" dirty="0"/>
              <a:t> проекту </a:t>
            </a:r>
            <a:r>
              <a:rPr lang="ru-RU" sz="1600" dirty="0" err="1"/>
              <a:t>тривалістю</a:t>
            </a:r>
            <a:r>
              <a:rPr lang="ru-RU" sz="1600" dirty="0"/>
              <a:t> в 23 </a:t>
            </a:r>
            <a:r>
              <a:rPr lang="ru-RU" sz="1600" dirty="0" err="1"/>
              <a:t>одиниці</a:t>
            </a:r>
            <a:r>
              <a:rPr lang="ru-RU" sz="1600" dirty="0"/>
              <a:t> часу </a:t>
            </a:r>
            <a:r>
              <a:rPr lang="ru-RU" sz="1600" dirty="0" err="1"/>
              <a:t>складуть</a:t>
            </a:r>
            <a:r>
              <a:rPr lang="ru-RU" sz="1600" dirty="0"/>
              <a:t> $ 495</a:t>
            </a:r>
          </a:p>
        </p:txBody>
      </p:sp>
      <p:sp>
        <p:nvSpPr>
          <p:cNvPr id="64517" name="Прямоугольник 3"/>
          <p:cNvSpPr>
            <a:spLocks noChangeArrowheads="1"/>
          </p:cNvSpPr>
          <p:nvPr/>
        </p:nvSpPr>
        <p:spPr bwMode="auto">
          <a:xfrm>
            <a:off x="4440238" y="2444750"/>
            <a:ext cx="457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600" dirty="0"/>
              <a:t>Схема проекту </a:t>
            </a:r>
            <a:r>
              <a:rPr lang="ru-RU" sz="1600" dirty="0" err="1"/>
              <a:t>тепер</a:t>
            </a:r>
            <a:r>
              <a:rPr lang="ru-RU" sz="1600" dirty="0"/>
              <a:t> </a:t>
            </a:r>
            <a:r>
              <a:rPr lang="ru-RU" sz="1600" dirty="0" err="1"/>
              <a:t>має</a:t>
            </a:r>
            <a:r>
              <a:rPr lang="ru-RU" sz="1600" dirty="0"/>
              <a:t> два </a:t>
            </a:r>
            <a:r>
              <a:rPr lang="ru-RU" sz="1600" dirty="0" err="1"/>
              <a:t>критичних</a:t>
            </a:r>
            <a:r>
              <a:rPr lang="ru-RU" sz="1600" dirty="0"/>
              <a:t> шляхи-</a:t>
            </a:r>
            <a:r>
              <a:rPr lang="en-US" sz="1600" dirty="0"/>
              <a:t>A, C, F, G </a:t>
            </a:r>
            <a:r>
              <a:rPr lang="ru-RU" sz="1600" dirty="0"/>
              <a:t>і </a:t>
            </a:r>
            <a:r>
              <a:rPr lang="en-US" sz="1600" dirty="0"/>
              <a:t>A, D, F, G.</a:t>
            </a:r>
          </a:p>
          <a:p>
            <a:r>
              <a:rPr lang="ru-RU" sz="1600" dirty="0" err="1"/>
              <a:t>Скорочення</a:t>
            </a:r>
            <a:r>
              <a:rPr lang="ru-RU" sz="1600" dirty="0"/>
              <a:t> </a:t>
            </a:r>
            <a:r>
              <a:rPr lang="ru-RU" sz="1600" dirty="0" err="1"/>
              <a:t>тривалості</a:t>
            </a:r>
            <a:r>
              <a:rPr lang="ru-RU" sz="1600" dirty="0"/>
              <a:t> проекту до 22 </a:t>
            </a:r>
            <a:r>
              <a:rPr lang="ru-RU" sz="1600" dirty="0" err="1"/>
              <a:t>одиниць</a:t>
            </a:r>
            <a:r>
              <a:rPr lang="ru-RU" sz="1600" dirty="0"/>
              <a:t> часу </a:t>
            </a:r>
            <a:r>
              <a:rPr lang="ru-RU" sz="1600" dirty="0" err="1"/>
              <a:t>вимагатиме</a:t>
            </a:r>
            <a:r>
              <a:rPr lang="ru-RU" sz="1600" dirty="0"/>
              <a:t> </a:t>
            </a:r>
            <a:r>
              <a:rPr lang="ru-RU" sz="1600" dirty="0" err="1"/>
              <a:t>скорочення</a:t>
            </a:r>
            <a:r>
              <a:rPr lang="ru-RU" sz="1600" dirty="0"/>
              <a:t> </a:t>
            </a:r>
            <a:r>
              <a:rPr lang="ru-RU" sz="1600" dirty="0" err="1"/>
              <a:t>тривалості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  <a:r>
              <a:rPr lang="en-US" sz="1600" dirty="0"/>
              <a:t>F. </a:t>
            </a:r>
            <a:r>
              <a:rPr lang="ru-RU" sz="1600" dirty="0" err="1"/>
              <a:t>Загальні</a:t>
            </a:r>
            <a:r>
              <a:rPr lang="ru-RU" sz="1600" dirty="0"/>
              <a:t> </a:t>
            </a:r>
            <a:r>
              <a:rPr lang="ru-RU" sz="1600" dirty="0" err="1"/>
              <a:t>прямі</a:t>
            </a:r>
            <a:r>
              <a:rPr lang="ru-RU" sz="1600" dirty="0"/>
              <a:t> </a:t>
            </a:r>
            <a:r>
              <a:rPr lang="ru-RU" sz="1600" dirty="0" err="1"/>
              <a:t>витрати</a:t>
            </a:r>
            <a:r>
              <a:rPr lang="ru-RU" sz="1600" dirty="0"/>
              <a:t> для </a:t>
            </a:r>
            <a:r>
              <a:rPr lang="ru-RU" sz="1600" dirty="0" err="1"/>
              <a:t>тривалості</a:t>
            </a:r>
            <a:r>
              <a:rPr lang="ru-RU" sz="1600" dirty="0"/>
              <a:t> в 22 </a:t>
            </a:r>
            <a:r>
              <a:rPr lang="ru-RU" sz="1600" dirty="0" err="1"/>
              <a:t>одиниці</a:t>
            </a:r>
            <a:r>
              <a:rPr lang="ru-RU" sz="1600" dirty="0"/>
              <a:t> часу </a:t>
            </a:r>
            <a:r>
              <a:rPr lang="ru-RU" sz="1600" dirty="0" err="1"/>
              <a:t>складуть</a:t>
            </a:r>
            <a:r>
              <a:rPr lang="ru-RU" sz="1600" dirty="0"/>
              <a:t> $ 525.</a:t>
            </a:r>
          </a:p>
          <a:p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скорочення</a:t>
            </a:r>
            <a:r>
              <a:rPr lang="ru-RU" sz="1600" dirty="0"/>
              <a:t> </a:t>
            </a:r>
            <a:r>
              <a:rPr lang="ru-RU" sz="1600" dirty="0" err="1"/>
              <a:t>призведе</a:t>
            </a:r>
            <a:r>
              <a:rPr lang="ru-RU" sz="1600" dirty="0"/>
              <a:t> до </a:t>
            </a:r>
            <a:r>
              <a:rPr lang="ru-RU" sz="1600" dirty="0" err="1"/>
              <a:t>виникнення</a:t>
            </a:r>
            <a:r>
              <a:rPr lang="ru-RU" sz="1600" dirty="0"/>
              <a:t> </a:t>
            </a:r>
            <a:r>
              <a:rPr lang="ru-RU" sz="1600" dirty="0" err="1"/>
              <a:t>третього</a:t>
            </a:r>
            <a:r>
              <a:rPr lang="ru-RU" sz="1600" dirty="0"/>
              <a:t> критичного шляху - </a:t>
            </a:r>
            <a:r>
              <a:rPr lang="en-US" sz="1600" dirty="0"/>
              <a:t>A, B, E, G; </a:t>
            </a:r>
            <a:r>
              <a:rPr lang="ru-RU" sz="1600" dirty="0" err="1"/>
              <a:t>всі</a:t>
            </a:r>
            <a:r>
              <a:rPr lang="ru-RU" sz="1600" dirty="0"/>
              <a:t> </a:t>
            </a:r>
            <a:r>
              <a:rPr lang="ru-RU" sz="1600" dirty="0" err="1"/>
              <a:t>операції</a:t>
            </a:r>
            <a:r>
              <a:rPr lang="ru-RU" sz="1600" dirty="0"/>
              <a:t> </a:t>
            </a:r>
            <a:r>
              <a:rPr lang="ru-RU" sz="1600" dirty="0" err="1"/>
              <a:t>критичні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Найменш</a:t>
            </a:r>
            <a:r>
              <a:rPr lang="ru-RU" sz="1600" dirty="0"/>
              <a:t> дорогим методом </a:t>
            </a:r>
            <a:r>
              <a:rPr lang="ru-RU" sz="1600" dirty="0" err="1"/>
              <a:t>скорочення</a:t>
            </a:r>
            <a:r>
              <a:rPr lang="ru-RU" sz="1600" dirty="0"/>
              <a:t> </a:t>
            </a:r>
            <a:r>
              <a:rPr lang="ru-RU" sz="1600" dirty="0" err="1"/>
              <a:t>тривалості</a:t>
            </a:r>
            <a:r>
              <a:rPr lang="ru-RU" sz="1600" dirty="0"/>
              <a:t> проекту до 21 </a:t>
            </a:r>
            <a:r>
              <a:rPr lang="ru-RU" sz="1600" dirty="0" err="1"/>
              <a:t>одиниці</a:t>
            </a:r>
            <a:r>
              <a:rPr lang="ru-RU" sz="1600" dirty="0"/>
              <a:t> часу є </a:t>
            </a:r>
            <a:r>
              <a:rPr lang="ru-RU" sz="1600" dirty="0" err="1"/>
              <a:t>комбінація</a:t>
            </a:r>
            <a:r>
              <a:rPr lang="ru-RU" sz="1600" dirty="0"/>
              <a:t> </a:t>
            </a:r>
            <a:r>
              <a:rPr lang="ru-RU" sz="1600" dirty="0" err="1"/>
              <a:t>обведених</a:t>
            </a:r>
            <a:r>
              <a:rPr lang="ru-RU" sz="1600" dirty="0"/>
              <a:t> </a:t>
            </a:r>
            <a:r>
              <a:rPr lang="ru-RU" sz="1600" dirty="0" err="1"/>
              <a:t>операцій</a:t>
            </a:r>
            <a:r>
              <a:rPr lang="ru-RU" sz="1600" dirty="0"/>
              <a:t> </a:t>
            </a:r>
            <a:r>
              <a:rPr lang="en-US" sz="1600" dirty="0"/>
              <a:t>C, D, E, </a:t>
            </a:r>
            <a:r>
              <a:rPr lang="ru-RU" sz="1600" dirty="0" err="1"/>
              <a:t>вартість</a:t>
            </a:r>
            <a:r>
              <a:rPr lang="ru-RU" sz="1600" dirty="0"/>
              <a:t>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відповідно</a:t>
            </a:r>
            <a:r>
              <a:rPr lang="ru-RU" sz="1600" dirty="0"/>
              <a:t> </a:t>
            </a:r>
            <a:r>
              <a:rPr lang="ru-RU" sz="1600" dirty="0" smtClean="0"/>
              <a:t>$30</a:t>
            </a:r>
            <a:r>
              <a:rPr lang="ru-RU" sz="1600" dirty="0"/>
              <a:t>, </a:t>
            </a:r>
            <a:r>
              <a:rPr lang="ru-RU" sz="1600" dirty="0" smtClean="0"/>
              <a:t>$25</a:t>
            </a:r>
            <a:r>
              <a:rPr lang="ru-RU" sz="1600" dirty="0"/>
              <a:t>, </a:t>
            </a:r>
            <a:r>
              <a:rPr lang="ru-RU" sz="1600" dirty="0" smtClean="0"/>
              <a:t>$30</a:t>
            </a:r>
            <a:r>
              <a:rPr lang="ru-RU" sz="1600" dirty="0"/>
              <a:t>, і </a:t>
            </a:r>
            <a:r>
              <a:rPr lang="ru-RU" sz="1600" dirty="0" err="1"/>
              <a:t>збільшення</a:t>
            </a:r>
            <a:r>
              <a:rPr lang="ru-RU" sz="1600" dirty="0"/>
              <a:t> </a:t>
            </a:r>
            <a:r>
              <a:rPr lang="ru-RU" sz="1600" dirty="0" err="1"/>
              <a:t>загальних</a:t>
            </a:r>
            <a:r>
              <a:rPr lang="ru-RU" sz="1600" dirty="0"/>
              <a:t> </a:t>
            </a:r>
            <a:r>
              <a:rPr lang="ru-RU" sz="1600" dirty="0" err="1"/>
              <a:t>прямих</a:t>
            </a:r>
            <a:r>
              <a:rPr lang="ru-RU" sz="1600" dirty="0"/>
              <a:t> </a:t>
            </a:r>
            <a:r>
              <a:rPr lang="ru-RU" sz="1600" dirty="0" err="1"/>
              <a:t>витрат</a:t>
            </a:r>
            <a:r>
              <a:rPr lang="ru-RU" sz="1600" dirty="0"/>
              <a:t> до </a:t>
            </a:r>
            <a:r>
              <a:rPr lang="ru-RU" sz="1600" dirty="0" smtClean="0"/>
              <a:t>$610</a:t>
            </a:r>
            <a:r>
              <a:rPr lang="ru-RU" sz="1600" dirty="0"/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86036"/>
              </p:ext>
            </p:extLst>
          </p:nvPr>
        </p:nvGraphicFramePr>
        <p:xfrm>
          <a:off x="4500563" y="1568450"/>
          <a:ext cx="4433888" cy="2735456"/>
        </p:xfrm>
        <a:graphic>
          <a:graphicData uri="http://schemas.openxmlformats.org/drawingml/2006/table">
            <a:tbl>
              <a:tblPr/>
              <a:tblGrid>
                <a:gridCol w="1108472"/>
                <a:gridCol w="1108472"/>
                <a:gridCol w="1108472"/>
                <a:gridCol w="1108472"/>
              </a:tblGrid>
              <a:tr h="312384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Сума </a:t>
                      </a:r>
                      <a:r>
                        <a:rPr lang="ru-RU" sz="1800" b="1" dirty="0" err="1" smtClean="0"/>
                        <a:t>витрат</a:t>
                      </a:r>
                      <a:r>
                        <a:rPr lang="ru-RU" sz="1800" b="1" dirty="0" smtClean="0"/>
                        <a:t> з </a:t>
                      </a:r>
                      <a:r>
                        <a:rPr lang="ru-RU" sz="1800" b="1" dirty="0" err="1" smtClean="0"/>
                        <a:t>тривалості</a:t>
                      </a:r>
                      <a:endParaRPr lang="ru-RU" sz="1800" b="1" dirty="0"/>
                    </a:p>
                  </a:txBody>
                  <a:tcPr marL="19049" marR="19049" marT="19048" marB="19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096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Тривалість</a:t>
                      </a:r>
                      <a:r>
                        <a:rPr lang="ru-RU" sz="1800" b="1" dirty="0" smtClean="0"/>
                        <a:t> проекту </a:t>
                      </a:r>
                      <a:endParaRPr lang="ru-RU" sz="1800" b="1" dirty="0"/>
                    </a:p>
                  </a:txBody>
                  <a:tcPr marL="19049" marR="19049" marT="19048" marB="19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Прямі</a:t>
                      </a:r>
                      <a:r>
                        <a:rPr lang="ru-RU" sz="1800" b="1" dirty="0" smtClean="0"/>
                        <a:t> </a:t>
                      </a:r>
                      <a:r>
                        <a:rPr lang="ru-RU" sz="1800" b="1" dirty="0" err="1" smtClean="0"/>
                        <a:t>витрати</a:t>
                      </a:r>
                      <a:endParaRPr lang="ru-RU" sz="1800" b="1" dirty="0"/>
                    </a:p>
                  </a:txBody>
                  <a:tcPr marL="19049" marR="19049" marT="19048" marB="19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Непрямі</a:t>
                      </a:r>
                      <a:r>
                        <a:rPr lang="ru-RU" sz="1800" b="1" dirty="0" smtClean="0"/>
                        <a:t> </a:t>
                      </a:r>
                      <a:r>
                        <a:rPr lang="ru-RU" sz="1800" b="1" dirty="0" err="1" smtClean="0"/>
                        <a:t>витрати</a:t>
                      </a:r>
                      <a:endParaRPr lang="ru-RU" sz="1800" b="1" dirty="0"/>
                    </a:p>
                  </a:txBody>
                  <a:tcPr marL="19049" marR="19049" marT="19048" marB="19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/>
                        <a:t>Загальні</a:t>
                      </a:r>
                      <a:r>
                        <a:rPr lang="ru-RU" sz="1800" b="1" dirty="0" smtClean="0"/>
                        <a:t> </a:t>
                      </a:r>
                      <a:r>
                        <a:rPr lang="ru-RU" sz="1800" b="1" dirty="0" err="1" smtClean="0"/>
                        <a:t>витрати</a:t>
                      </a:r>
                      <a:endParaRPr lang="ru-RU" sz="1800" b="1" dirty="0"/>
                    </a:p>
                  </a:txBody>
                  <a:tcPr marL="19049" marR="19049" marT="19048" marB="190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12384">
                <a:tc>
                  <a:txBody>
                    <a:bodyPr/>
                    <a:lstStyle/>
                    <a:p>
                      <a:r>
                        <a:rPr lang="ru-RU" sz="1800"/>
                        <a:t>25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450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400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850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84">
                <a:tc>
                  <a:txBody>
                    <a:bodyPr/>
                    <a:lstStyle/>
                    <a:p>
                      <a:r>
                        <a:rPr lang="ru-RU" sz="1800"/>
                        <a:t>24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470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350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820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84">
                <a:tc>
                  <a:txBody>
                    <a:bodyPr/>
                    <a:lstStyle/>
                    <a:p>
                      <a:r>
                        <a:rPr lang="ru-RU" sz="1800"/>
                        <a:t>23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495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300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795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84">
                <a:tc>
                  <a:txBody>
                    <a:bodyPr/>
                    <a:lstStyle/>
                    <a:p>
                      <a:r>
                        <a:rPr lang="ru-RU" sz="1800"/>
                        <a:t>22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525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250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775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12384">
                <a:tc>
                  <a:txBody>
                    <a:bodyPr/>
                    <a:lstStyle/>
                    <a:p>
                      <a:r>
                        <a:rPr lang="ru-RU" sz="1800"/>
                        <a:t>21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610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200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810</a:t>
                      </a:r>
                    </a:p>
                  </a:txBody>
                  <a:tcPr marL="19049" marR="19049" marT="19048" marB="190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65577" name="Прямоугольник 2"/>
          <p:cNvSpPr>
            <a:spLocks noChangeArrowheads="1"/>
          </p:cNvSpPr>
          <p:nvPr/>
        </p:nvSpPr>
        <p:spPr bwMode="auto">
          <a:xfrm>
            <a:off x="3276600" y="42863"/>
            <a:ext cx="21620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Приклад</a:t>
            </a:r>
          </a:p>
        </p:txBody>
      </p:sp>
      <p:pic>
        <p:nvPicPr>
          <p:cNvPr id="65578" name="Picture 1" descr="График стоимости выполнения проек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41463"/>
            <a:ext cx="4078287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Прямоугольник 1"/>
          <p:cNvSpPr>
            <a:spLocks noChangeArrowheads="1"/>
          </p:cNvSpPr>
          <p:nvPr/>
        </p:nvSpPr>
        <p:spPr bwMode="auto">
          <a:xfrm>
            <a:off x="179388" y="1052513"/>
            <a:ext cx="84963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Times New Roman" pitchFamily="18" charset="0"/>
              <a:buAutoNum type="arabicPeriod"/>
            </a:pPr>
            <a:r>
              <a:rPr lang="ru-RU"/>
              <a:t>Мережа чутлива, якщо існують кілька критичних або майже критичних шляхів.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ru-RU"/>
              <a:t>Рух до оптимального часу вимагає витрат грошей на скорочення часу виконання критичних операцій, що призводить до скорочення простоїв і / або появи більшої кількості критичних шляхів і операцій.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ru-RU"/>
              <a:t>Скорочення простоїв проекту з декількома майже критичними шляхами збільшує ризик запізнення.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ru-RU"/>
              <a:t>Якщо станеться відставання деяких майже критичних операцій, і вони стануть критичними, гроші, витрачені на скорочення початкового критичного шляху, виявляться витраченими даремно.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ru-RU"/>
              <a:t>Існує позитивна ситуація, коли перехід до оптимального часу може призвести до реальної великої економії - це відбувається, коли система не чутлива.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ru-RU"/>
              <a:t>Система не чутлива, якщо існує домінуючий критичний шлях, тобто немає майже критичних шляхів.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ru-RU"/>
              <a:t>Нечутливі системи не рідкість на практиці, вони зустрічаються приблизно в 25% всіх проектів. Нечутливі системи з високими непрямими витратами можуть давати значну економію.</a:t>
            </a:r>
            <a:endParaRPr lang="ru-RU" dirty="0"/>
          </a:p>
        </p:txBody>
      </p:sp>
      <p:sp>
        <p:nvSpPr>
          <p:cNvPr id="66563" name="Прямоугольник 2"/>
          <p:cNvSpPr>
            <a:spLocks noChangeArrowheads="1"/>
          </p:cNvSpPr>
          <p:nvPr/>
        </p:nvSpPr>
        <p:spPr bwMode="auto">
          <a:xfrm>
            <a:off x="1403350" y="188913"/>
            <a:ext cx="5553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Практичні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рекомендації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Прямоугольник 1"/>
          <p:cNvSpPr>
            <a:spLocks noChangeArrowheads="1"/>
          </p:cNvSpPr>
          <p:nvPr/>
        </p:nvSpPr>
        <p:spPr bwMode="auto">
          <a:xfrm>
            <a:off x="250824" y="92075"/>
            <a:ext cx="8893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Сценарії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управління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відхиленнями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7587" name="Прямоугольник 2"/>
          <p:cNvSpPr>
            <a:spLocks noChangeArrowheads="1"/>
          </p:cNvSpPr>
          <p:nvPr/>
        </p:nvSpPr>
        <p:spPr bwMode="auto">
          <a:xfrm>
            <a:off x="468313" y="1187450"/>
            <a:ext cx="8064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 dirty="0" err="1"/>
              <a:t>Відхиленнями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</a:t>
            </a:r>
            <a:r>
              <a:rPr lang="ru-RU" dirty="0" err="1"/>
              <a:t>розбіжності</a:t>
            </a:r>
            <a:r>
              <a:rPr lang="ru-RU" dirty="0"/>
              <a:t>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узгодженого</a:t>
            </a:r>
            <a:r>
              <a:rPr lang="ru-RU" dirty="0"/>
              <a:t> і </a:t>
            </a:r>
            <a:r>
              <a:rPr lang="ru-RU" dirty="0" err="1"/>
              <a:t>зафіксованого</a:t>
            </a:r>
            <a:r>
              <a:rPr lang="ru-RU" dirty="0"/>
              <a:t> </a:t>
            </a:r>
            <a:r>
              <a:rPr lang="ru-RU" dirty="0" err="1"/>
              <a:t>уявлення</a:t>
            </a:r>
            <a:r>
              <a:rPr lang="ru-RU" dirty="0"/>
              <a:t> про проект і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виходить</a:t>
            </a:r>
            <a:r>
              <a:rPr lang="ru-RU" dirty="0"/>
              <a:t> </a:t>
            </a:r>
            <a:r>
              <a:rPr lang="ru-RU" dirty="0" err="1"/>
              <a:t>насправді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4663" y="2349500"/>
            <a:ext cx="82010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З точки </a:t>
            </a:r>
            <a:r>
              <a:rPr lang="ru-RU" dirty="0" err="1"/>
              <a:t>зору</a:t>
            </a:r>
            <a:r>
              <a:rPr lang="ru-RU" dirty="0"/>
              <a:t> </a:t>
            </a:r>
            <a:r>
              <a:rPr lang="ru-RU" dirty="0" err="1"/>
              <a:t>тяжкості</a:t>
            </a:r>
            <a:r>
              <a:rPr lang="ru-RU" dirty="0"/>
              <a:t> </a:t>
            </a:r>
            <a:r>
              <a:rPr lang="ru-RU" dirty="0" err="1"/>
              <a:t>наслідків</a:t>
            </a:r>
            <a:r>
              <a:rPr lang="ru-RU" dirty="0"/>
              <a:t> </a:t>
            </a:r>
            <a:r>
              <a:rPr lang="ru-RU" dirty="0" err="1"/>
              <a:t>відхилення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класифіковані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так: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ru-RU" dirty="0" err="1"/>
              <a:t>планові</a:t>
            </a:r>
            <a:r>
              <a:rPr lang="ru-RU" dirty="0"/>
              <a:t> </a:t>
            </a:r>
            <a:r>
              <a:rPr lang="ru-RU" dirty="0" err="1"/>
              <a:t>втрати</a:t>
            </a:r>
            <a:r>
              <a:rPr lang="ru-RU" dirty="0"/>
              <a:t> (</a:t>
            </a:r>
            <a:r>
              <a:rPr lang="ru-RU" dirty="0" err="1"/>
              <a:t>враховані</a:t>
            </a:r>
            <a:r>
              <a:rPr lang="ru-RU" dirty="0"/>
              <a:t> в </a:t>
            </a:r>
            <a:r>
              <a:rPr lang="ru-RU" dirty="0" err="1"/>
              <a:t>плані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проектом);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ru-RU" dirty="0" err="1"/>
              <a:t>допустимі</a:t>
            </a:r>
            <a:r>
              <a:rPr lang="ru-RU" dirty="0"/>
              <a:t> </a:t>
            </a:r>
            <a:r>
              <a:rPr lang="ru-RU" dirty="0" err="1"/>
              <a:t>втрати</a:t>
            </a:r>
            <a:r>
              <a:rPr lang="ru-RU" dirty="0"/>
              <a:t> (</a:t>
            </a:r>
            <a:r>
              <a:rPr lang="ru-RU" dirty="0" err="1"/>
              <a:t>незначні</a:t>
            </a:r>
            <a:r>
              <a:rPr lang="ru-RU" dirty="0"/>
              <a:t> </a:t>
            </a:r>
            <a:r>
              <a:rPr lang="ru-RU" dirty="0" err="1"/>
              <a:t>незаплановані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);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ru-RU" dirty="0" err="1"/>
              <a:t>небажані</a:t>
            </a:r>
            <a:r>
              <a:rPr lang="ru-RU" dirty="0"/>
              <a:t> </a:t>
            </a:r>
            <a:r>
              <a:rPr lang="ru-RU" dirty="0" err="1"/>
              <a:t>втрати</a:t>
            </a:r>
            <a:r>
              <a:rPr lang="ru-RU" dirty="0"/>
              <a:t> (</a:t>
            </a:r>
            <a:r>
              <a:rPr lang="ru-RU" dirty="0" err="1"/>
              <a:t>значні</a:t>
            </a:r>
            <a:r>
              <a:rPr lang="ru-RU" dirty="0"/>
              <a:t> </a:t>
            </a:r>
            <a:r>
              <a:rPr lang="ru-RU" dirty="0" err="1"/>
              <a:t>незаплановані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);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ru-RU" dirty="0" err="1"/>
              <a:t>неприпустимі</a:t>
            </a:r>
            <a:r>
              <a:rPr lang="ru-RU" dirty="0"/>
              <a:t> </a:t>
            </a:r>
            <a:r>
              <a:rPr lang="ru-RU" dirty="0" err="1"/>
              <a:t>втрати</a:t>
            </a:r>
            <a:r>
              <a:rPr lang="ru-RU" dirty="0"/>
              <a:t> (</a:t>
            </a:r>
            <a:r>
              <a:rPr lang="ru-RU" dirty="0" err="1"/>
              <a:t>незаплановані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є </a:t>
            </a:r>
            <a:r>
              <a:rPr lang="ru-RU" dirty="0" err="1"/>
              <a:t>неприйнятними</a:t>
            </a:r>
            <a:r>
              <a:rPr lang="ru-RU" dirty="0"/>
              <a:t> для одного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декількох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проекту).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Прямоугольник 1"/>
          <p:cNvSpPr>
            <a:spLocks noChangeArrowheads="1"/>
          </p:cNvSpPr>
          <p:nvPr/>
        </p:nvSpPr>
        <p:spPr bwMode="auto">
          <a:xfrm>
            <a:off x="250825" y="1125538"/>
            <a:ext cx="86423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/>
              <a:t>Для кожного проекту </a:t>
            </a:r>
            <a:r>
              <a:rPr lang="ru-RU" dirty="0" err="1"/>
              <a:t>від</a:t>
            </a:r>
            <a:r>
              <a:rPr lang="ru-RU" dirty="0"/>
              <a:t> початку (нехай </a:t>
            </a:r>
            <a:r>
              <a:rPr lang="ru-RU" dirty="0" err="1"/>
              <a:t>приблизно</a:t>
            </a:r>
            <a:r>
              <a:rPr lang="ru-RU" dirty="0"/>
              <a:t>)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ступінь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тих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на величину </a:t>
            </a:r>
            <a:r>
              <a:rPr lang="ru-RU" dirty="0" err="1"/>
              <a:t>ймовірних</a:t>
            </a:r>
            <a:r>
              <a:rPr lang="ru-RU" dirty="0"/>
              <a:t> </a:t>
            </a:r>
            <a:r>
              <a:rPr lang="ru-RU" dirty="0" err="1"/>
              <a:t>втрат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при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</a:p>
        </p:txBody>
      </p:sp>
      <p:sp>
        <p:nvSpPr>
          <p:cNvPr id="68611" name="Прямоугольник 2"/>
          <p:cNvSpPr>
            <a:spLocks noChangeArrowheads="1"/>
          </p:cNvSpPr>
          <p:nvPr/>
        </p:nvSpPr>
        <p:spPr bwMode="auto">
          <a:xfrm>
            <a:off x="2641600" y="188913"/>
            <a:ext cx="33747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О</a:t>
            </a:r>
            <a:r>
              <a:rPr lang="ru-RU" sz="3600" b="1" dirty="0" err="1" smtClean="0">
                <a:solidFill>
                  <a:schemeClr val="bg1"/>
                </a:solidFill>
              </a:rPr>
              <a:t>бласті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втрат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68612" name="Picture 1" descr="Области потер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181225"/>
            <a:ext cx="59055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Прямоугольник 1"/>
          <p:cNvSpPr>
            <a:spLocks noChangeArrowheads="1"/>
          </p:cNvSpPr>
          <p:nvPr/>
        </p:nvSpPr>
        <p:spPr bwMode="auto">
          <a:xfrm>
            <a:off x="1258888" y="153988"/>
            <a:ext cx="55352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Стратегії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змін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в </a:t>
            </a:r>
            <a:r>
              <a:rPr lang="ru-RU" sz="3600" b="1" dirty="0" err="1" smtClean="0">
                <a:solidFill>
                  <a:schemeClr val="bg1"/>
                </a:solidFill>
              </a:rPr>
              <a:t>проекті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69635" name="Picture 1" descr="Стратегии изменений в прое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59055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042025" y="1073150"/>
            <a:ext cx="2922588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dirty="0"/>
              <a:t>В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,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змінами</a:t>
            </a:r>
            <a:r>
              <a:rPr lang="ru-RU" dirty="0"/>
              <a:t> в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b="1" dirty="0"/>
              <a:t>ресурсного </a:t>
            </a:r>
            <a:r>
              <a:rPr lang="ru-RU" b="1" dirty="0" err="1"/>
              <a:t>планування</a:t>
            </a:r>
            <a:r>
              <a:rPr lang="ru-RU" dirty="0"/>
              <a:t>,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розглянуті</a:t>
            </a:r>
            <a:r>
              <a:rPr lang="ru-RU" dirty="0"/>
              <a:t>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 err="1">
                <a:solidFill>
                  <a:srgbClr val="0000CC"/>
                </a:solidFill>
              </a:rPr>
              <a:t>збільшення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інтенсивності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робіт</a:t>
            </a:r>
            <a:r>
              <a:rPr lang="ru-RU" dirty="0">
                <a:solidFill>
                  <a:srgbClr val="0000CC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 err="1">
                <a:solidFill>
                  <a:srgbClr val="0000CC"/>
                </a:solidFill>
              </a:rPr>
              <a:t>заміна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виконавця</a:t>
            </a:r>
            <a:r>
              <a:rPr lang="ru-RU" dirty="0">
                <a:solidFill>
                  <a:srgbClr val="0000CC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 err="1">
                <a:solidFill>
                  <a:srgbClr val="0000CC"/>
                </a:solidFill>
              </a:rPr>
              <a:t>матеріальне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стимулювання</a:t>
            </a:r>
            <a:r>
              <a:rPr lang="ru-RU" dirty="0">
                <a:solidFill>
                  <a:srgbClr val="0000CC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 err="1">
                <a:solidFill>
                  <a:srgbClr val="0000CC"/>
                </a:solidFill>
              </a:rPr>
              <a:t>залучення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додаткових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виконавців</a:t>
            </a:r>
            <a:r>
              <a:rPr lang="ru-RU" dirty="0">
                <a:solidFill>
                  <a:srgbClr val="0000CC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dirty="0" err="1">
                <a:solidFill>
                  <a:srgbClr val="0000CC"/>
                </a:solidFill>
              </a:rPr>
              <a:t>залучення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субпідрядників</a:t>
            </a:r>
            <a:r>
              <a:rPr lang="ru-RU" dirty="0">
                <a:solidFill>
                  <a:srgbClr val="0000CC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9036050" cy="633412"/>
          </a:xfrm>
          <a:noFill/>
        </p:spPr>
        <p:txBody>
          <a:bodyPr/>
          <a:lstStyle/>
          <a:p>
            <a:pPr eaLnBrk="1" hangingPunct="1"/>
            <a:r>
              <a:rPr lang="ru-RU" sz="4000" dirty="0" err="1">
                <a:solidFill>
                  <a:schemeClr val="bg1"/>
                </a:solidFill>
                <a:effectLst/>
              </a:rPr>
              <a:t>Основні</a:t>
            </a:r>
            <a:r>
              <a:rPr lang="ru-RU" sz="4000" dirty="0">
                <a:solidFill>
                  <a:schemeClr val="bg1"/>
                </a:solidFill>
                <a:effectLst/>
              </a:rPr>
              <a:t> </a:t>
            </a:r>
            <a:r>
              <a:rPr lang="ru-RU" sz="4000" dirty="0" err="1">
                <a:solidFill>
                  <a:schemeClr val="bg1"/>
                </a:solidFill>
                <a:effectLst/>
              </a:rPr>
              <a:t>елементи</a:t>
            </a:r>
            <a:r>
              <a:rPr lang="ru-RU" sz="4000" dirty="0">
                <a:solidFill>
                  <a:schemeClr val="bg1"/>
                </a:solidFill>
                <a:effectLst/>
              </a:rPr>
              <a:t> плану проекту</a:t>
            </a:r>
            <a:endParaRPr lang="ru-RU" sz="4000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229600" cy="1223962"/>
          </a:xfrm>
          <a:noFill/>
        </p:spPr>
        <p:txBody>
          <a:bodyPr/>
          <a:lstStyle/>
          <a:p>
            <a:pPr eaLnBrk="1" hangingPunct="1"/>
            <a:r>
              <a:rPr lang="ru-RU" sz="2400" b="1" i="1" dirty="0">
                <a:effectLst/>
              </a:rPr>
              <a:t>Робота (</a:t>
            </a:r>
            <a:r>
              <a:rPr lang="ru-RU" sz="2400" b="1" i="1" dirty="0" err="1">
                <a:effectLst/>
              </a:rPr>
              <a:t>завдання</a:t>
            </a:r>
            <a:r>
              <a:rPr lang="ru-RU" sz="2400" b="1" i="1" dirty="0">
                <a:effectLst/>
              </a:rPr>
              <a:t>) </a:t>
            </a:r>
            <a:r>
              <a:rPr lang="ru-RU" sz="2400" dirty="0">
                <a:effectLst/>
              </a:rPr>
              <a:t>- </a:t>
            </a:r>
            <a:r>
              <a:rPr lang="ru-RU" sz="2400" dirty="0" err="1">
                <a:effectLst/>
              </a:rPr>
              <a:t>деяка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діяльність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необхідна</a:t>
            </a:r>
            <a:r>
              <a:rPr lang="ru-RU" sz="2400" dirty="0">
                <a:effectLst/>
              </a:rPr>
              <a:t> для </a:t>
            </a:r>
            <a:r>
              <a:rPr lang="ru-RU" sz="2400" dirty="0" err="1">
                <a:effectLst/>
              </a:rPr>
              <a:t>досягнення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конкретних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результатів</a:t>
            </a:r>
            <a:r>
              <a:rPr lang="ru-RU" sz="2400" dirty="0">
                <a:effectLst/>
              </a:rPr>
              <a:t> (</a:t>
            </a:r>
            <a:r>
              <a:rPr lang="ru-RU" sz="2400" dirty="0" err="1">
                <a:effectLst/>
              </a:rPr>
              <a:t>елементів</a:t>
            </a:r>
            <a:r>
              <a:rPr lang="ru-RU" sz="2400" dirty="0">
                <a:effectLst/>
              </a:rPr>
              <a:t> продукту проекту).</a:t>
            </a:r>
            <a:endParaRPr lang="ru-RU" sz="2400" dirty="0" smtClean="0">
              <a:effectLst/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940425" y="5300663"/>
            <a:ext cx="2954338" cy="609600"/>
          </a:xfrm>
          <a:prstGeom prst="wedgeRoundRectCallout">
            <a:avLst>
              <a:gd name="adj1" fmla="val 21681"/>
              <a:gd name="adj2" fmla="val -183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</a:rPr>
              <a:t>Робота </a:t>
            </a:r>
            <a:r>
              <a:rPr lang="ru-RU" sz="2800" b="1" dirty="0">
                <a:latin typeface="Times New Roman" pitchFamily="18" charset="0"/>
              </a:rPr>
              <a:t>(задача)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539750" y="5445125"/>
            <a:ext cx="2954338" cy="609600"/>
          </a:xfrm>
          <a:prstGeom prst="wedgeRoundRectCallout">
            <a:avLst>
              <a:gd name="adj1" fmla="val 44119"/>
              <a:gd name="adj2" fmla="val -23006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sz="2800" b="1" dirty="0" smtClean="0">
                <a:latin typeface="Times New Roman" pitchFamily="18" charset="0"/>
              </a:rPr>
              <a:t>Робота </a:t>
            </a:r>
            <a:r>
              <a:rPr lang="ru-RU" sz="2800" b="1" dirty="0">
                <a:latin typeface="Times New Roman" pitchFamily="18" charset="0"/>
              </a:rPr>
              <a:t>(задача)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" y="2564904"/>
            <a:ext cx="89630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35" y="2247716"/>
            <a:ext cx="9158435" cy="2645073"/>
          </a:xfrm>
          <a:prstGeom prst="rect">
            <a:avLst/>
          </a:prstGeom>
        </p:spPr>
      </p:pic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675688" cy="12239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b="1" i="1" dirty="0">
                <a:effectLst/>
              </a:rPr>
              <a:t>Фаза проекту - </a:t>
            </a:r>
            <a:r>
              <a:rPr lang="ru-RU" sz="2400" dirty="0">
                <a:effectLst/>
              </a:rPr>
              <a:t>комплекс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, в </a:t>
            </a:r>
            <a:r>
              <a:rPr lang="ru-RU" sz="2400" dirty="0" err="1">
                <a:effectLst/>
              </a:rPr>
              <a:t>результаті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виконання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яких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досягається</a:t>
            </a:r>
            <a:r>
              <a:rPr lang="ru-RU" sz="2400" dirty="0">
                <a:effectLst/>
              </a:rPr>
              <a:t> один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кілька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основних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результатів</a:t>
            </a:r>
            <a:r>
              <a:rPr lang="ru-RU" sz="2400" dirty="0">
                <a:effectLst/>
              </a:rPr>
              <a:t> проекту.</a:t>
            </a:r>
            <a:endParaRPr lang="ru-RU" sz="2400" dirty="0" smtClean="0">
              <a:effectLst/>
            </a:endParaRPr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179388" y="6021388"/>
            <a:ext cx="2954337" cy="609600"/>
          </a:xfrm>
          <a:prstGeom prst="wedgeRoundRectCallout">
            <a:avLst>
              <a:gd name="adj1" fmla="val -32213"/>
              <a:gd name="adj2" fmla="val -396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sz="2800" b="1" dirty="0">
                <a:latin typeface="Times New Roman" pitchFamily="18" charset="0"/>
              </a:rPr>
              <a:t>Фаза </a:t>
            </a:r>
            <a:r>
              <a:rPr lang="ru-RU" sz="2800" b="1" dirty="0" smtClean="0">
                <a:latin typeface="Times New Roman" pitchFamily="18" charset="0"/>
              </a:rPr>
              <a:t>проекту</a:t>
            </a:r>
            <a:endParaRPr lang="ru-RU" sz="2800" b="1" dirty="0">
              <a:latin typeface="Times New Roman" pitchFamily="18" charset="0"/>
            </a:endParaRPr>
          </a:p>
        </p:txBody>
      </p:sp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5940425" y="6021388"/>
            <a:ext cx="2954338" cy="609600"/>
          </a:xfrm>
          <a:prstGeom prst="wedgeRoundRectCallout">
            <a:avLst>
              <a:gd name="adj1" fmla="val -58273"/>
              <a:gd name="adj2" fmla="val -4020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sz="2800" b="1" dirty="0">
                <a:latin typeface="Times New Roman" pitchFamily="18" charset="0"/>
              </a:rPr>
              <a:t>Фаза </a:t>
            </a:r>
            <a:r>
              <a:rPr lang="ru-RU" sz="2800" b="1" dirty="0" smtClean="0">
                <a:latin typeface="Times New Roman" pitchFamily="18" charset="0"/>
              </a:rPr>
              <a:t>проекту</a:t>
            </a:r>
            <a:endParaRPr lang="ru-RU" sz="2800" b="1" dirty="0">
              <a:latin typeface="Times New Roman" pitchFamily="18" charset="0"/>
            </a:endParaRP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0" y="274638"/>
            <a:ext cx="9036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4000" kern="0" smtClean="0">
                <a:solidFill>
                  <a:schemeClr val="bg1"/>
                </a:solidFill>
                <a:effectLst/>
              </a:rPr>
              <a:t>Основні елементи плану проекту</a:t>
            </a:r>
            <a:endParaRPr lang="ru-RU" sz="4000" kern="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435975" cy="1728787"/>
          </a:xfrm>
          <a:noFill/>
        </p:spPr>
        <p:txBody>
          <a:bodyPr/>
          <a:lstStyle/>
          <a:p>
            <a:pPr eaLnBrk="1" hangingPunct="1"/>
            <a:r>
              <a:rPr lang="ru-RU" sz="2400" b="1" i="1" dirty="0" err="1">
                <a:effectLst/>
              </a:rPr>
              <a:t>Віха</a:t>
            </a:r>
            <a:r>
              <a:rPr lang="ru-RU" sz="2400" b="1" i="1" dirty="0">
                <a:effectLst/>
              </a:rPr>
              <a:t> - </a:t>
            </a:r>
            <a:r>
              <a:rPr lang="ru-RU" sz="2400" dirty="0" err="1">
                <a:effectLst/>
              </a:rPr>
              <a:t>подія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або</a:t>
            </a:r>
            <a:r>
              <a:rPr lang="ru-RU" sz="2400" dirty="0">
                <a:effectLst/>
              </a:rPr>
              <a:t> дата в </a:t>
            </a:r>
            <a:r>
              <a:rPr lang="ru-RU" sz="2400" dirty="0" err="1">
                <a:effectLst/>
              </a:rPr>
              <a:t>ході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здійснення</a:t>
            </a:r>
            <a:r>
              <a:rPr lang="ru-RU" sz="2400" dirty="0">
                <a:effectLst/>
              </a:rPr>
              <a:t> проекту, яка </a:t>
            </a:r>
            <a:r>
              <a:rPr lang="ru-RU" sz="2400" dirty="0" err="1">
                <a:effectLst/>
              </a:rPr>
              <a:t>використовується</a:t>
            </a:r>
            <a:r>
              <a:rPr lang="ru-RU" sz="2400" dirty="0">
                <a:effectLst/>
              </a:rPr>
              <a:t> для </a:t>
            </a:r>
            <a:r>
              <a:rPr lang="ru-RU" sz="2400" dirty="0" err="1">
                <a:effectLst/>
              </a:rPr>
              <a:t>відображення</a:t>
            </a:r>
            <a:r>
              <a:rPr lang="ru-RU" sz="2400" dirty="0">
                <a:effectLst/>
              </a:rPr>
              <a:t> стану </a:t>
            </a:r>
            <a:r>
              <a:rPr lang="ru-RU" sz="2400" dirty="0" err="1">
                <a:effectLst/>
              </a:rPr>
              <a:t>завершеності</a:t>
            </a:r>
            <a:r>
              <a:rPr lang="ru-RU" sz="2400" dirty="0">
                <a:effectLst/>
              </a:rPr>
              <a:t> тих </a:t>
            </a:r>
            <a:r>
              <a:rPr lang="ru-RU" sz="2400" dirty="0" err="1">
                <a:effectLst/>
              </a:rPr>
              <a:t>чи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інших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робіт</a:t>
            </a:r>
            <a:r>
              <a:rPr lang="ru-RU" sz="2400" dirty="0">
                <a:effectLst/>
              </a:rPr>
              <a:t>.</a:t>
            </a:r>
          </a:p>
          <a:p>
            <a:pPr eaLnBrk="1" hangingPunct="1"/>
            <a:r>
              <a:rPr lang="ru-RU" sz="2400" dirty="0" err="1">
                <a:effectLst/>
              </a:rPr>
              <a:t>Віхи</a:t>
            </a:r>
            <a:r>
              <a:rPr lang="ru-RU" sz="2400" dirty="0">
                <a:effectLst/>
              </a:rPr>
              <a:t> не </a:t>
            </a:r>
            <a:r>
              <a:rPr lang="ru-RU" sz="2400" dirty="0" err="1">
                <a:effectLst/>
              </a:rPr>
              <a:t>мають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тривалості</a:t>
            </a:r>
            <a:r>
              <a:rPr lang="ru-RU" sz="2400" dirty="0">
                <a:effectLst/>
              </a:rPr>
              <a:t>.</a:t>
            </a:r>
            <a:endParaRPr lang="ru-RU" sz="2400" dirty="0" smtClean="0">
              <a:effectLst/>
            </a:endParaRP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0" y="274638"/>
            <a:ext cx="90360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4000" kern="0" smtClean="0">
                <a:solidFill>
                  <a:schemeClr val="bg1"/>
                </a:solidFill>
                <a:effectLst/>
              </a:rPr>
              <a:t>Основні елементи плану проекту</a:t>
            </a:r>
            <a:endParaRPr lang="ru-RU" sz="4000" kern="0" dirty="0" smtClean="0">
              <a:solidFill>
                <a:schemeClr val="bg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300"/>
            <a:ext cx="9036050" cy="3078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Течение">
  <a:themeElements>
    <a:clrScheme name="Течение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EC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4FF"/>
      </a:accent5>
      <a:accent6>
        <a:srgbClr val="2D2D8A"/>
      </a:accent6>
      <a:hlink>
        <a:srgbClr val="6600FF"/>
      </a:hlink>
      <a:folHlink>
        <a:srgbClr val="009900"/>
      </a:folHlink>
    </a:clrScheme>
    <a:fontScheme name="Тече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3334</Words>
  <Application>Microsoft Office PowerPoint</Application>
  <PresentationFormat>Экран (4:3)</PresentationFormat>
  <Paragraphs>471</Paragraphs>
  <Slides>65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1" baseType="lpstr">
      <vt:lpstr>Arial</vt:lpstr>
      <vt:lpstr>Calibri</vt:lpstr>
      <vt:lpstr>Times New Roman</vt:lpstr>
      <vt:lpstr>Wingdings</vt:lpstr>
      <vt:lpstr>1_Течение</vt:lpstr>
      <vt:lpstr>Visio</vt:lpstr>
      <vt:lpstr>Презентация PowerPoint</vt:lpstr>
      <vt:lpstr>Презентация PowerPoint</vt:lpstr>
      <vt:lpstr>Піраміда проекту</vt:lpstr>
      <vt:lpstr>Мета управління часом</vt:lpstr>
      <vt:lpstr>Фактори втрати часу</vt:lpstr>
      <vt:lpstr>Основні елементи плану проекту</vt:lpstr>
      <vt:lpstr>Основні елементи плану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Ресурсне планування</vt:lpstr>
      <vt:lpstr>Основні процеси планування</vt:lpstr>
      <vt:lpstr>Етапи управління часом</vt:lpstr>
      <vt:lpstr>Взаємозв'язок СДР і процесів управління часом проекту</vt:lpstr>
      <vt:lpstr>Параметри роботи</vt:lpstr>
      <vt:lpstr>Презентация PowerPoint</vt:lpstr>
      <vt:lpstr>Презентация PowerPoint</vt:lpstr>
      <vt:lpstr>Презентация PowerPoint</vt:lpstr>
      <vt:lpstr>Параметри роботи</vt:lpstr>
      <vt:lpstr>Типи логічного зв’язку</vt:lpstr>
      <vt:lpstr>Презентация PowerPoint</vt:lpstr>
      <vt:lpstr>Часовий лаг</vt:lpstr>
      <vt:lpstr>Обмеження робіт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Циклічні роботи</vt:lpstr>
      <vt:lpstr>Правила використання обмеження робіт</vt:lpstr>
      <vt:lpstr>Типи робіт</vt:lpstr>
      <vt:lpstr> - робота, в якій будь-які зміни тривалості або кількості призначених ресурсів не впливають на величину обсягу робіт</vt:lpstr>
      <vt:lpstr> - робота, в якій будь-які зміни обсягу робіт або кількості призначених ресурсів не впливають на величину тривалості роботи</vt:lpstr>
      <vt:lpstr>– робота, в якій будь-які зміни обсягу робіт або тривалості не впливають на величину призначених ресурсів.</vt:lpstr>
      <vt:lpstr>Взаємозв'язок властивостей для задач різних типів</vt:lpstr>
      <vt:lpstr>Фіксований обсяг робіт</vt:lpstr>
      <vt:lpstr>Презентация PowerPoint</vt:lpstr>
      <vt:lpstr>Методи календарного планування проектів</vt:lpstr>
      <vt:lpstr>Метод критичного шляху</vt:lpstr>
      <vt:lpstr>Відображення критичного шляху на діаграмі Гантта</vt:lpstr>
      <vt:lpstr>Метод PERT</vt:lpstr>
      <vt:lpstr>Метод PERT</vt:lpstr>
      <vt:lpstr>Оптимізація плану проекту</vt:lpstr>
      <vt:lpstr>Часова оптимізація</vt:lpstr>
      <vt:lpstr>Причини ресурсної оптимізації</vt:lpstr>
      <vt:lpstr>Методи ресурсного вирівнювання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4.   Управление временем выполнения проекта</dc:title>
  <dc:creator>Alex</dc:creator>
  <cp:lastModifiedBy>Tetyana Kovalyuk</cp:lastModifiedBy>
  <cp:revision>72</cp:revision>
  <dcterms:created xsi:type="dcterms:W3CDTF">2011-10-11T11:49:52Z</dcterms:created>
  <dcterms:modified xsi:type="dcterms:W3CDTF">2019-10-29T02:34:48Z</dcterms:modified>
</cp:coreProperties>
</file>