
<file path=[Content_Types].xml><?xml version="1.0" encoding="utf-8"?>
<Types xmlns="http://schemas.openxmlformats.org/package/2006/content-types">
  <Default Extension="png" ContentType="image/png"/>
  <Default Extension="vsd" ContentType="application/vnd.visio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xls" ContentType="application/vnd.ms-excel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54" r:id="rId2"/>
    <p:sldMasterId id="2147483657" r:id="rId3"/>
  </p:sldMasterIdLst>
  <p:notesMasterIdLst>
    <p:notesMasterId r:id="rId37"/>
  </p:notesMasterIdLst>
  <p:handoutMasterIdLst>
    <p:handoutMasterId r:id="rId38"/>
  </p:handoutMasterIdLst>
  <p:sldIdLst>
    <p:sldId id="509" r:id="rId4"/>
    <p:sldId id="511" r:id="rId5"/>
    <p:sldId id="543" r:id="rId6"/>
    <p:sldId id="512" r:id="rId7"/>
    <p:sldId id="513" r:id="rId8"/>
    <p:sldId id="514" r:id="rId9"/>
    <p:sldId id="515" r:id="rId10"/>
    <p:sldId id="516" r:id="rId11"/>
    <p:sldId id="517" r:id="rId12"/>
    <p:sldId id="518" r:id="rId13"/>
    <p:sldId id="519" r:id="rId14"/>
    <p:sldId id="520" r:id="rId15"/>
    <p:sldId id="521" r:id="rId16"/>
    <p:sldId id="522" r:id="rId17"/>
    <p:sldId id="523" r:id="rId18"/>
    <p:sldId id="524" r:id="rId19"/>
    <p:sldId id="547" r:id="rId20"/>
    <p:sldId id="546" r:id="rId21"/>
    <p:sldId id="525" r:id="rId22"/>
    <p:sldId id="526" r:id="rId23"/>
    <p:sldId id="527" r:id="rId24"/>
    <p:sldId id="528" r:id="rId25"/>
    <p:sldId id="529" r:id="rId26"/>
    <p:sldId id="530" r:id="rId27"/>
    <p:sldId id="531" r:id="rId28"/>
    <p:sldId id="533" r:id="rId29"/>
    <p:sldId id="535" r:id="rId30"/>
    <p:sldId id="536" r:id="rId31"/>
    <p:sldId id="537" r:id="rId32"/>
    <p:sldId id="538" r:id="rId33"/>
    <p:sldId id="539" r:id="rId34"/>
    <p:sldId id="540" r:id="rId35"/>
    <p:sldId id="541" r:id="rId36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umimoji="1" kern="1200">
        <a:solidFill>
          <a:srgbClr val="0000FF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rgbClr val="0000FF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rgbClr val="0000FF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rgbClr val="0000FF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rgbClr val="0000FF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umimoji="1" kern="1200">
        <a:solidFill>
          <a:srgbClr val="0000FF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umimoji="1" kern="1200">
        <a:solidFill>
          <a:srgbClr val="0000FF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umimoji="1" kern="1200">
        <a:solidFill>
          <a:srgbClr val="0000FF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umimoji="1" kern="1200">
        <a:solidFill>
          <a:srgbClr val="0000FF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DD"/>
    <a:srgbClr val="FFFF00"/>
    <a:srgbClr val="0000FF"/>
    <a:srgbClr val="CCFF33"/>
    <a:srgbClr val="9900FF"/>
    <a:srgbClr val="66FF33"/>
    <a:srgbClr val="33CC33"/>
    <a:srgbClr val="FF0000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17" autoAdjust="0"/>
    <p:restoredTop sz="94660"/>
  </p:normalViewPr>
  <p:slideViewPr>
    <p:cSldViewPr>
      <p:cViewPr varScale="1">
        <p:scale>
          <a:sx n="70" d="100"/>
          <a:sy n="70" d="100"/>
        </p:scale>
        <p:origin x="468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image" Target="../media/image36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B580F6F0-1272-4172-8492-EEC30040E04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9603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40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2F2912FB-F856-40C2-9700-CE2FF6E5439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80827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BA25F646-8E3E-4DE0-B1FA-367C09C62524}" type="slidenum">
              <a:rPr lang="ru-RU" altLang="ru-RU">
                <a:solidFill>
                  <a:prstClr val="black"/>
                </a:solidFill>
              </a:rPr>
              <a:pPr>
                <a:spcBef>
                  <a:spcPct val="0"/>
                </a:spcBef>
              </a:pPr>
              <a:t>17</a:t>
            </a:fld>
            <a:endParaRPr lang="ru-RU" altLang="ru-RU">
              <a:solidFill>
                <a:prstClr val="black"/>
              </a:solidFill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6269531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C500A66D-BC18-4BF8-AA02-FEBD0BCC56FC}" type="slidenum">
              <a:rPr lang="ru-RU" altLang="ru-RU">
                <a:solidFill>
                  <a:prstClr val="black"/>
                </a:solidFill>
              </a:rPr>
              <a:pPr>
                <a:spcBef>
                  <a:spcPct val="0"/>
                </a:spcBef>
              </a:pPr>
              <a:t>18</a:t>
            </a:fld>
            <a:endParaRPr lang="ru-RU" altLang="ru-RU">
              <a:solidFill>
                <a:prstClr val="black"/>
              </a:solidFill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2796645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propowerpoint.ru/wp-content/uploads/2013/02/GreenAbstraktMini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Скругленный прямоугольник 2"/>
          <p:cNvSpPr/>
          <p:nvPr userDrawn="1"/>
        </p:nvSpPr>
        <p:spPr>
          <a:xfrm>
            <a:off x="123825" y="836613"/>
            <a:ext cx="8856663" cy="5857875"/>
          </a:xfrm>
          <a:prstGeom prst="roundRect">
            <a:avLst/>
          </a:prstGeom>
          <a:solidFill>
            <a:schemeClr val="bg1"/>
          </a:solidFill>
          <a:ln cmpd="thinThick">
            <a:solidFill>
              <a:srgbClr val="0099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lnSpc>
                <a:spcPct val="14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ru-RU">
              <a:ln w="76200" cmpd="thinThick">
                <a:solidFill>
                  <a:schemeClr val="tx1"/>
                </a:solidFill>
              </a:ln>
            </a:endParaRPr>
          </a:p>
        </p:txBody>
      </p:sp>
      <p:sp>
        <p:nvSpPr>
          <p:cNvPr id="4" name="TextBox 1"/>
          <p:cNvSpPr txBox="1"/>
          <p:nvPr userDrawn="1"/>
        </p:nvSpPr>
        <p:spPr>
          <a:xfrm>
            <a:off x="4140200" y="6670675"/>
            <a:ext cx="4248150" cy="184150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algn="ctr" eaLnBrk="0" hangingPunct="0">
              <a:lnSpc>
                <a:spcPct val="14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uk-UA" sz="1200" b="1" dirty="0" err="1">
                <a:solidFill>
                  <a:schemeClr val="bg1"/>
                </a:solidFill>
              </a:rPr>
              <a:t>Ковалюк</a:t>
            </a:r>
            <a:r>
              <a:rPr lang="uk-UA" sz="1200" b="1" dirty="0">
                <a:solidFill>
                  <a:schemeClr val="bg1"/>
                </a:solidFill>
              </a:rPr>
              <a:t> </a:t>
            </a:r>
            <a:r>
              <a:rPr lang="ru-RU" sz="1200" b="1" dirty="0">
                <a:solidFill>
                  <a:schemeClr val="bg1"/>
                </a:solidFill>
              </a:rPr>
              <a:t>Т.В.</a:t>
            </a:r>
            <a:r>
              <a:rPr lang="en-US" sz="1200" b="1" dirty="0">
                <a:solidFill>
                  <a:schemeClr val="bg1"/>
                </a:solidFill>
              </a:rPr>
              <a:t>,</a:t>
            </a:r>
            <a:r>
              <a:rPr lang="ru-RU" sz="1200" b="1" dirty="0">
                <a:solidFill>
                  <a:schemeClr val="bg1"/>
                </a:solidFill>
              </a:rPr>
              <a:t> </a:t>
            </a:r>
            <a:r>
              <a:rPr lang="uk-UA" sz="1200" b="1" dirty="0">
                <a:solidFill>
                  <a:schemeClr val="bg1"/>
                </a:solidFill>
              </a:rPr>
              <a:t>д</a:t>
            </a:r>
            <a:r>
              <a:rPr lang="ru-RU" sz="1200" b="1" dirty="0" err="1">
                <a:solidFill>
                  <a:schemeClr val="bg1"/>
                </a:solidFill>
              </a:rPr>
              <a:t>оцент</a:t>
            </a:r>
            <a:r>
              <a:rPr lang="ru-RU" sz="1200" b="1" dirty="0">
                <a:solidFill>
                  <a:schemeClr val="bg1"/>
                </a:solidFill>
              </a:rPr>
              <a:t> кафедры АСОИУ НТУУ «КПИ»</a:t>
            </a:r>
          </a:p>
        </p:txBody>
      </p:sp>
      <p:sp>
        <p:nvSpPr>
          <p:cNvPr id="5" name="Номер слайда 6"/>
          <p:cNvSpPr>
            <a:spLocks noGrp="1"/>
          </p:cNvSpPr>
          <p:nvPr>
            <p:ph type="sldNum" sz="quarter" idx="10"/>
          </p:nvPr>
        </p:nvSpPr>
        <p:spPr>
          <a:xfrm>
            <a:off x="8604250" y="6597650"/>
            <a:ext cx="520700" cy="260350"/>
          </a:xfrm>
        </p:spPr>
        <p:txBody>
          <a:bodyPr/>
          <a:lstStyle>
            <a:lvl1pPr>
              <a:defRPr sz="160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9FB629C1-1859-4F3A-9C57-4CC46CA90A5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4550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04CBC26-DE89-4E9E-B277-C93C89CFFFF6}" type="slidenum">
              <a:rPr lang="ru-RU" altLang="ru-RU"/>
              <a:pPr/>
              <a:t>‹#›</a:t>
            </a:fld>
            <a:endParaRPr lang="ru-RU" altLang="ru-RU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901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A7005F8-BF4E-431D-82B3-A049242E8CBE}" type="slidenum">
              <a:rPr lang="ru-RU" altLang="ru-RU"/>
              <a:pPr/>
              <a:t>‹#›</a:t>
            </a:fld>
            <a:endParaRPr lang="ru-RU" alt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90277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5BD76D-FDB8-46C6-B1F2-18A0FB2FC50A}" type="slidenum">
              <a:rPr lang="ru-RU" altLang="ru-RU"/>
              <a:pPr/>
              <a:t>‹#›</a:t>
            </a:fld>
            <a:endParaRPr lang="ru-RU" alt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38308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F56F2C-56FC-41FC-8AC7-DBA9E829C70F}" type="slidenum">
              <a:rPr lang="ru-RU" altLang="ru-RU"/>
              <a:pPr/>
              <a:t>‹#›</a:t>
            </a:fld>
            <a:endParaRPr lang="ru-RU" alt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31926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173038"/>
            <a:ext cx="2057400" cy="59531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73038"/>
            <a:ext cx="6019800" cy="59531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9029F7-E4C3-4D0F-9B4B-E7EC210A62BB}" type="slidenum">
              <a:rPr lang="ru-RU" altLang="ru-RU"/>
              <a:pPr/>
              <a:t>‹#›</a:t>
            </a:fld>
            <a:endParaRPr lang="ru-RU" alt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18400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propowerpoint.ru/wp-content/uploads/2013/02/GreenAbstraktMini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Скругленный прямоугольник 2"/>
          <p:cNvSpPr/>
          <p:nvPr userDrawn="1"/>
        </p:nvSpPr>
        <p:spPr>
          <a:xfrm>
            <a:off x="123825" y="836613"/>
            <a:ext cx="8856663" cy="5857875"/>
          </a:xfrm>
          <a:prstGeom prst="roundRect">
            <a:avLst/>
          </a:prstGeom>
          <a:solidFill>
            <a:schemeClr val="bg1"/>
          </a:solidFill>
          <a:ln cmpd="thinThick">
            <a:solidFill>
              <a:srgbClr val="0099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lnSpc>
                <a:spcPct val="140000"/>
              </a:lnSpc>
              <a:spcBef>
                <a:spcPct val="50000"/>
              </a:spcBef>
              <a:buClr>
                <a:srgbClr val="333399"/>
              </a:buClr>
              <a:buSzPct val="80000"/>
              <a:buFont typeface="Wingdings" pitchFamily="2" charset="2"/>
              <a:buNone/>
              <a:defRPr/>
            </a:pPr>
            <a:endParaRPr kumimoji="0" lang="ru-RU" b="1">
              <a:ln w="76200" cmpd="thinThick">
                <a:solidFill>
                  <a:srgbClr val="000000"/>
                </a:solidFill>
              </a:ln>
              <a:solidFill>
                <a:srgbClr val="FFFFFF"/>
              </a:solidFill>
            </a:endParaRPr>
          </a:p>
        </p:txBody>
      </p:sp>
      <p:sp>
        <p:nvSpPr>
          <p:cNvPr id="4" name="TextBox 1"/>
          <p:cNvSpPr txBox="1">
            <a:spLocks noChangeArrowheads="1"/>
          </p:cNvSpPr>
          <p:nvPr userDrawn="1"/>
        </p:nvSpPr>
        <p:spPr bwMode="auto">
          <a:xfrm>
            <a:off x="4140200" y="6670675"/>
            <a:ext cx="424815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>
            <a:spAutoFit/>
          </a:bodyPr>
          <a:lstStyle>
            <a:lvl1pPr algn="ctr"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0" hangingPunct="0">
              <a:lnSpc>
                <a:spcPct val="140000"/>
              </a:lnSpc>
              <a:spcBef>
                <a:spcPct val="50000"/>
              </a:spcBef>
              <a:buClr>
                <a:srgbClr val="333399"/>
              </a:buClr>
              <a:buSzPct val="80000"/>
              <a:buFont typeface="Wingdings" pitchFamily="2" charset="2"/>
              <a:buNone/>
            </a:pPr>
            <a:r>
              <a:rPr kumimoji="0" lang="uk-UA" altLang="uk-UA" sz="1200" smtClean="0">
                <a:solidFill>
                  <a:srgbClr val="FFFFFF"/>
                </a:solidFill>
              </a:rPr>
              <a:t>Ковалюк </a:t>
            </a:r>
            <a:r>
              <a:rPr kumimoji="0" lang="ru-RU" altLang="uk-UA" sz="1200" smtClean="0">
                <a:solidFill>
                  <a:srgbClr val="FFFFFF"/>
                </a:solidFill>
              </a:rPr>
              <a:t>Т.В.</a:t>
            </a:r>
            <a:r>
              <a:rPr kumimoji="0" lang="en-US" altLang="uk-UA" sz="1200" smtClean="0">
                <a:solidFill>
                  <a:srgbClr val="FFFFFF"/>
                </a:solidFill>
              </a:rPr>
              <a:t>,</a:t>
            </a:r>
            <a:r>
              <a:rPr kumimoji="0" lang="ru-RU" altLang="uk-UA" sz="1200" smtClean="0">
                <a:solidFill>
                  <a:srgbClr val="FFFFFF"/>
                </a:solidFill>
              </a:rPr>
              <a:t> </a:t>
            </a:r>
            <a:r>
              <a:rPr kumimoji="0" lang="uk-UA" altLang="uk-UA" sz="1200" smtClean="0">
                <a:solidFill>
                  <a:srgbClr val="FFFFFF"/>
                </a:solidFill>
              </a:rPr>
              <a:t>д</a:t>
            </a:r>
            <a:r>
              <a:rPr kumimoji="0" lang="ru-RU" altLang="uk-UA" sz="1200" smtClean="0">
                <a:solidFill>
                  <a:srgbClr val="FFFFFF"/>
                </a:solidFill>
              </a:rPr>
              <a:t>оцент кафедры АСОИУ НТУУ «КПИ»</a:t>
            </a:r>
          </a:p>
        </p:txBody>
      </p:sp>
      <p:sp>
        <p:nvSpPr>
          <p:cNvPr id="5" name="Номер слайда 6"/>
          <p:cNvSpPr>
            <a:spLocks noGrp="1"/>
          </p:cNvSpPr>
          <p:nvPr>
            <p:ph type="sldNum" sz="quarter" idx="10"/>
          </p:nvPr>
        </p:nvSpPr>
        <p:spPr>
          <a:xfrm>
            <a:off x="8604250" y="6597650"/>
            <a:ext cx="520700" cy="260350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675AEEBF-D87D-4A37-83A8-ECE4B0B7AAAF}" type="slidenum">
              <a:rPr lang="ru-RU" altLang="uk-UA">
                <a:solidFill>
                  <a:srgbClr val="FFFFFF"/>
                </a:solidFill>
              </a:rPr>
              <a:pPr/>
              <a:t>‹#›</a:t>
            </a:fld>
            <a:endParaRPr lang="ru-RU" altLang="uk-UA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88000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propowerpoint.ru/wp-content/uploads/2013/02/GreenAbstraktMini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Прямоугольник 1"/>
          <p:cNvSpPr/>
          <p:nvPr userDrawn="1"/>
        </p:nvSpPr>
        <p:spPr>
          <a:xfrm>
            <a:off x="107950" y="1052513"/>
            <a:ext cx="8856663" cy="5616575"/>
          </a:xfrm>
          <a:prstGeom prst="rect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lnSpc>
                <a:spcPct val="140000"/>
              </a:lnSpc>
              <a:spcBef>
                <a:spcPct val="50000"/>
              </a:spcBef>
              <a:buClr>
                <a:srgbClr val="333399"/>
              </a:buClr>
              <a:buSzPct val="80000"/>
              <a:buFont typeface="Wingdings" pitchFamily="2" charset="2"/>
              <a:buNone/>
              <a:defRPr/>
            </a:pPr>
            <a:endParaRPr kumimoji="0" lang="ru-RU" b="1">
              <a:solidFill>
                <a:srgbClr val="FFFFFF"/>
              </a:solidFill>
            </a:endParaRPr>
          </a:p>
        </p:txBody>
      </p:sp>
      <p:sp>
        <p:nvSpPr>
          <p:cNvPr id="4" name="TextBox 2"/>
          <p:cNvSpPr txBox="1">
            <a:spLocks noChangeArrowheads="1"/>
          </p:cNvSpPr>
          <p:nvPr userDrawn="1"/>
        </p:nvSpPr>
        <p:spPr bwMode="auto">
          <a:xfrm>
            <a:off x="3995738" y="6550025"/>
            <a:ext cx="4751387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0" hangingPunct="0">
              <a:lnSpc>
                <a:spcPct val="140000"/>
              </a:lnSpc>
              <a:spcBef>
                <a:spcPct val="50000"/>
              </a:spcBef>
              <a:buClr>
                <a:srgbClr val="333399"/>
              </a:buClr>
              <a:buSzPct val="80000"/>
              <a:buFont typeface="Wingdings" pitchFamily="2" charset="2"/>
              <a:buNone/>
            </a:pPr>
            <a:r>
              <a:rPr kumimoji="0" lang="uk-UA" altLang="uk-UA" sz="1200" smtClean="0">
                <a:solidFill>
                  <a:srgbClr val="FFFFFF"/>
                </a:solidFill>
              </a:rPr>
              <a:t>Т.В. Ковалюк Управління програмними проектами</a:t>
            </a:r>
            <a:endParaRPr kumimoji="0" lang="ru-RU" altLang="uk-UA" sz="120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9606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propowerpoint.ru/wp-content/uploads/2013/02/GreenAbstraktMini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Прямоугольник 1"/>
          <p:cNvSpPr/>
          <p:nvPr userDrawn="1"/>
        </p:nvSpPr>
        <p:spPr>
          <a:xfrm>
            <a:off x="107950" y="1052513"/>
            <a:ext cx="8856663" cy="5616575"/>
          </a:xfrm>
          <a:prstGeom prst="rect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lnSpc>
                <a:spcPct val="14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ru-RU"/>
          </a:p>
        </p:txBody>
      </p:sp>
      <p:sp>
        <p:nvSpPr>
          <p:cNvPr id="4" name="TextBox 2"/>
          <p:cNvSpPr txBox="1"/>
          <p:nvPr userDrawn="1"/>
        </p:nvSpPr>
        <p:spPr>
          <a:xfrm>
            <a:off x="3995936" y="6550025"/>
            <a:ext cx="4751387" cy="3508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lnSpc>
                <a:spcPct val="14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uk-UA" sz="1200" dirty="0">
                <a:solidFill>
                  <a:schemeClr val="bg1"/>
                </a:solidFill>
              </a:rPr>
              <a:t>Т.В. </a:t>
            </a:r>
            <a:r>
              <a:rPr lang="uk-UA" sz="1200" dirty="0" err="1">
                <a:solidFill>
                  <a:schemeClr val="bg1"/>
                </a:solidFill>
              </a:rPr>
              <a:t>Ковалюк</a:t>
            </a:r>
            <a:r>
              <a:rPr lang="uk-UA" sz="1200" dirty="0">
                <a:solidFill>
                  <a:schemeClr val="bg1"/>
                </a:solidFill>
              </a:rPr>
              <a:t> </a:t>
            </a:r>
            <a:r>
              <a:rPr lang="uk-UA" sz="1200" dirty="0" smtClean="0">
                <a:solidFill>
                  <a:schemeClr val="bg1"/>
                </a:solidFill>
              </a:rPr>
              <a:t>Управління програмними </a:t>
            </a:r>
            <a:r>
              <a:rPr lang="uk-UA" sz="1200" dirty="0">
                <a:solidFill>
                  <a:schemeClr val="bg1"/>
                </a:solidFill>
              </a:rPr>
              <a:t>проектами</a:t>
            </a:r>
            <a:endParaRPr lang="ru-RU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2776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propowerpoint.ru/wp-content/uploads/2013/02/GreenAbstraktMini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Скругленный прямоугольник 2"/>
          <p:cNvSpPr/>
          <p:nvPr userDrawn="1"/>
        </p:nvSpPr>
        <p:spPr>
          <a:xfrm>
            <a:off x="123825" y="836613"/>
            <a:ext cx="8856663" cy="5857875"/>
          </a:xfrm>
          <a:prstGeom prst="roundRect">
            <a:avLst/>
          </a:prstGeom>
          <a:solidFill>
            <a:schemeClr val="bg1"/>
          </a:solidFill>
          <a:ln cmpd="thinThick">
            <a:solidFill>
              <a:srgbClr val="0099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lnSpc>
                <a:spcPct val="140000"/>
              </a:lnSpc>
              <a:spcBef>
                <a:spcPct val="50000"/>
              </a:spcBef>
              <a:buClr>
                <a:srgbClr val="333399"/>
              </a:buClr>
              <a:buSzPct val="80000"/>
              <a:buFont typeface="Wingdings" pitchFamily="2" charset="2"/>
              <a:buNone/>
              <a:defRPr/>
            </a:pPr>
            <a:endParaRPr lang="ru-RU">
              <a:ln w="76200" cmpd="thinThick">
                <a:solidFill>
                  <a:srgbClr val="000000"/>
                </a:solidFill>
              </a:ln>
              <a:solidFill>
                <a:srgbClr val="FFFFFF"/>
              </a:solidFill>
            </a:endParaRPr>
          </a:p>
        </p:txBody>
      </p:sp>
      <p:sp>
        <p:nvSpPr>
          <p:cNvPr id="4" name="TextBox 1"/>
          <p:cNvSpPr txBox="1">
            <a:spLocks noChangeArrowheads="1"/>
          </p:cNvSpPr>
          <p:nvPr userDrawn="1"/>
        </p:nvSpPr>
        <p:spPr bwMode="auto">
          <a:xfrm>
            <a:off x="4140200" y="6670675"/>
            <a:ext cx="424815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0" hangingPunct="0">
              <a:lnSpc>
                <a:spcPct val="140000"/>
              </a:lnSpc>
              <a:spcBef>
                <a:spcPct val="50000"/>
              </a:spcBef>
              <a:buClr>
                <a:srgbClr val="333399"/>
              </a:buClr>
              <a:buSzPct val="80000"/>
              <a:buFont typeface="Wingdings" pitchFamily="2" charset="2"/>
              <a:buNone/>
            </a:pPr>
            <a:r>
              <a:rPr lang="uk-UA" altLang="uk-UA" sz="1200" b="1" smtClean="0">
                <a:solidFill>
                  <a:srgbClr val="FFFFFF"/>
                </a:solidFill>
                <a:latin typeface="Arial" pitchFamily="34" charset="0"/>
              </a:rPr>
              <a:t>Ковалюк </a:t>
            </a:r>
            <a:r>
              <a:rPr lang="ru-RU" altLang="uk-UA" sz="1200" b="1" smtClean="0">
                <a:solidFill>
                  <a:srgbClr val="FFFFFF"/>
                </a:solidFill>
                <a:latin typeface="Arial" pitchFamily="34" charset="0"/>
              </a:rPr>
              <a:t>Т.В.</a:t>
            </a:r>
            <a:r>
              <a:rPr lang="en-US" altLang="uk-UA" sz="1200" b="1" smtClean="0">
                <a:solidFill>
                  <a:srgbClr val="FFFFFF"/>
                </a:solidFill>
                <a:latin typeface="Arial" pitchFamily="34" charset="0"/>
              </a:rPr>
              <a:t>,</a:t>
            </a:r>
            <a:r>
              <a:rPr lang="ru-RU" altLang="uk-UA" sz="1200" b="1" smtClean="0">
                <a:solidFill>
                  <a:srgbClr val="FFFFFF"/>
                </a:solidFill>
                <a:latin typeface="Arial" pitchFamily="34" charset="0"/>
              </a:rPr>
              <a:t> </a:t>
            </a:r>
            <a:r>
              <a:rPr lang="uk-UA" altLang="uk-UA" sz="1200" b="1" smtClean="0">
                <a:solidFill>
                  <a:srgbClr val="FFFFFF"/>
                </a:solidFill>
                <a:latin typeface="Arial" pitchFamily="34" charset="0"/>
              </a:rPr>
              <a:t>д</a:t>
            </a:r>
            <a:r>
              <a:rPr lang="ru-RU" altLang="uk-UA" sz="1200" b="1" smtClean="0">
                <a:solidFill>
                  <a:srgbClr val="FFFFFF"/>
                </a:solidFill>
                <a:latin typeface="Arial" pitchFamily="34" charset="0"/>
              </a:rPr>
              <a:t>оцент кафедры АСОИУ НТУУ «КПИ»</a:t>
            </a:r>
          </a:p>
        </p:txBody>
      </p:sp>
      <p:sp>
        <p:nvSpPr>
          <p:cNvPr id="5" name="Номер слайда 6"/>
          <p:cNvSpPr>
            <a:spLocks noGrp="1"/>
          </p:cNvSpPr>
          <p:nvPr>
            <p:ph type="sldNum" sz="quarter" idx="10"/>
          </p:nvPr>
        </p:nvSpPr>
        <p:spPr>
          <a:xfrm>
            <a:off x="8604250" y="6597650"/>
            <a:ext cx="520700" cy="260350"/>
          </a:xfrm>
        </p:spPr>
        <p:txBody>
          <a:bodyPr/>
          <a:lstStyle>
            <a:lvl1pPr>
              <a:defRPr sz="1600">
                <a:solidFill>
                  <a:srgbClr val="FFFFFF"/>
                </a:solidFill>
                <a:latin typeface="Tahoma" pitchFamily="34" charset="0"/>
              </a:defRPr>
            </a:lvl1pPr>
          </a:lstStyle>
          <a:p>
            <a:fld id="{9B3DB4C4-13BE-4C5A-A163-D68791156A5E}" type="slidenum">
              <a:rPr lang="ru-RU" altLang="uk-UA"/>
              <a:pPr/>
              <a:t>‹#›</a:t>
            </a:fld>
            <a:endParaRPr lang="ru-RU" altLang="uk-UA"/>
          </a:p>
        </p:txBody>
      </p:sp>
    </p:spTree>
    <p:extLst>
      <p:ext uri="{BB962C8B-B14F-4D97-AF65-F5344CB8AC3E}">
        <p14:creationId xmlns:p14="http://schemas.microsoft.com/office/powerpoint/2010/main" val="370218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 userDrawn="1"/>
        </p:nvSpPr>
        <p:spPr bwMode="auto">
          <a:xfrm>
            <a:off x="0" y="4905375"/>
            <a:ext cx="9144000" cy="1952625"/>
          </a:xfrm>
          <a:prstGeom prst="rtTriangle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l"/>
            <a:endParaRPr kumimoji="0" lang="uk-UA" altLang="uk-UA" sz="2800" b="0" smtClean="0">
              <a:solidFill>
                <a:srgbClr val="000000"/>
              </a:solidFill>
            </a:endParaRPr>
          </a:p>
        </p:txBody>
      </p:sp>
      <p:sp>
        <p:nvSpPr>
          <p:cNvPr id="5" name="AutoShape 6"/>
          <p:cNvSpPr>
            <a:spLocks noChangeArrowheads="1"/>
          </p:cNvSpPr>
          <p:nvPr userDrawn="1"/>
        </p:nvSpPr>
        <p:spPr bwMode="auto">
          <a:xfrm flipH="1">
            <a:off x="2195513" y="5157788"/>
            <a:ext cx="6948487" cy="1700212"/>
          </a:xfrm>
          <a:prstGeom prst="rtTriangle">
            <a:avLst/>
          </a:prstGeom>
          <a:solidFill>
            <a:srgbClr val="D054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l"/>
            <a:endParaRPr kumimoji="0" lang="uk-UA" altLang="uk-UA" sz="2800" b="0" smtClean="0">
              <a:solidFill>
                <a:srgbClr val="000000"/>
              </a:solidFill>
            </a:endParaRPr>
          </a:p>
        </p:txBody>
      </p:sp>
      <p:sp>
        <p:nvSpPr>
          <p:cNvPr id="6" name="AutoShape 7" descr="25%"/>
          <p:cNvSpPr>
            <a:spLocks noChangeAspect="1" noChangeArrowheads="1"/>
          </p:cNvSpPr>
          <p:nvPr userDrawn="1"/>
        </p:nvSpPr>
        <p:spPr bwMode="auto">
          <a:xfrm>
            <a:off x="0" y="6308725"/>
            <a:ext cx="9144000" cy="549275"/>
          </a:xfrm>
          <a:prstGeom prst="flowChartManualInput">
            <a:avLst/>
          </a:prstGeom>
          <a:pattFill prst="pct25">
            <a:fgClr>
              <a:srgbClr val="343434"/>
            </a:fgClr>
            <a:bgClr>
              <a:srgbClr val="182F5E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l"/>
            <a:endParaRPr kumimoji="0" lang="uk-UA" altLang="uk-UA" sz="2800" b="0" smtClean="0">
              <a:solidFill>
                <a:srgbClr val="000000"/>
              </a:solidFill>
            </a:endParaRPr>
          </a:p>
        </p:txBody>
      </p:sp>
      <p:pic>
        <p:nvPicPr>
          <p:cNvPr id="7" name="Picture 15" descr="sfu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692150"/>
            <a:ext cx="180022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6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96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ru-RU"/>
              <a:t>Образец подзаголовка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310792474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6E00FA-D4FD-4670-9ADE-DBC83EA7B31B}" type="slidenum">
              <a:rPr lang="ru-RU" altLang="ru-RU"/>
              <a:pPr/>
              <a:t>‹#›</a:t>
            </a:fld>
            <a:endParaRPr lang="ru-RU" alt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6965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4349C3-31B6-4530-A784-6970C107E7B2}" type="slidenum">
              <a:rPr lang="ru-RU" altLang="ru-RU"/>
              <a:pPr/>
              <a:t>‹#›</a:t>
            </a:fld>
            <a:endParaRPr lang="ru-RU" alt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3392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359281-4D70-43C5-B8B9-041A5FA022B6}" type="slidenum">
              <a:rPr lang="ru-RU" altLang="ru-RU"/>
              <a:pPr/>
              <a:t>‹#›</a:t>
            </a:fld>
            <a:endParaRPr lang="ru-RU" alt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2306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2A4168-0743-4265-BB85-9C6DCF682F93}" type="slidenum">
              <a:rPr lang="ru-RU" altLang="ru-RU"/>
              <a:pPr/>
              <a:t>‹#›</a:t>
            </a:fld>
            <a:endParaRPr lang="ru-RU" altLang="ru-RU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8645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A7793A-06F0-4182-AB1E-8D0B95352371}" type="slidenum">
              <a:rPr lang="ru-RU" altLang="ru-RU"/>
              <a:pPr/>
              <a:t>‹#›</a:t>
            </a:fld>
            <a:endParaRPr lang="ru-RU" alt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5224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4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58888" y="1557338"/>
            <a:ext cx="7885112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03350" y="6453188"/>
            <a:ext cx="5329238" cy="2682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200" b="1">
                <a:solidFill>
                  <a:srgbClr val="003399"/>
                </a:solidFill>
              </a:defRPr>
            </a:lvl1pPr>
          </a:lstStyle>
          <a:p>
            <a:pPr>
              <a:defRPr/>
            </a:pPr>
            <a:r>
              <a:rPr lang="ru-RU"/>
              <a:t>В.В.Камалов - 2006 г.   ITPM. Управление качеством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0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/>
            </a:lvl1pPr>
          </a:lstStyle>
          <a:p>
            <a:pPr>
              <a:defRPr/>
            </a:pPr>
            <a:r>
              <a:rPr lang="en-US"/>
              <a:t>10-</a:t>
            </a:r>
            <a:fld id="{585A2913-71DB-4A74-A531-0584C309B8C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pic>
        <p:nvPicPr>
          <p:cNvPr id="1030" name="Picture 2" descr="http://propowerpoint.ru/wp-content/uploads/2013/02/GreenAbstraktMini.jpg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ransition/>
  <p:timing>
    <p:tnLst>
      <p:par>
        <p:cTn id="1" dur="indefinite" restart="never" nodeType="tmRoot"/>
      </p:par>
    </p:tnLst>
  </p:timing>
  <p:hf hd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2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2"/>
          </a:solidFill>
          <a:latin typeface="Aria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2"/>
          </a:solidFill>
          <a:latin typeface="Aria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2"/>
          </a:solidFill>
          <a:latin typeface="Aria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2"/>
          </a:solidFill>
          <a:latin typeface="Aria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2000">
          <a:solidFill>
            <a:schemeClr val="accent2"/>
          </a:solidFill>
          <a:latin typeface="Aria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2000">
          <a:solidFill>
            <a:schemeClr val="accent2"/>
          </a:solidFill>
          <a:latin typeface="Aria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2000">
          <a:solidFill>
            <a:schemeClr val="accent2"/>
          </a:solidFill>
          <a:latin typeface="Aria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2000">
          <a:solidFill>
            <a:schemeClr val="accent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75000"/>
        <a:buBlip>
          <a:blip r:embed="rId6"/>
        </a:buBlip>
        <a:defRPr sz="3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accent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accent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accent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uk-UA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58888" y="1557338"/>
            <a:ext cx="7885112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uk-UA" smtClean="0"/>
              <a:t>Образец текста</a:t>
            </a:r>
          </a:p>
          <a:p>
            <a:pPr lvl="1"/>
            <a:r>
              <a:rPr lang="ru-RU" altLang="uk-UA" smtClean="0"/>
              <a:t>Второй уровень</a:t>
            </a:r>
          </a:p>
          <a:p>
            <a:pPr lvl="2"/>
            <a:r>
              <a:rPr lang="ru-RU" altLang="uk-UA" smtClean="0"/>
              <a:t>Третий уровень</a:t>
            </a:r>
          </a:p>
          <a:p>
            <a:pPr lvl="3"/>
            <a:r>
              <a:rPr lang="ru-RU" altLang="uk-UA" smtClean="0"/>
              <a:t>Четвертый уровень</a:t>
            </a:r>
          </a:p>
          <a:p>
            <a:pPr lvl="4"/>
            <a:r>
              <a:rPr lang="ru-RU" altLang="uk-UA" smtClean="0"/>
              <a:t>Пятый уровень</a:t>
            </a:r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03350" y="6453188"/>
            <a:ext cx="5329238" cy="2682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200" b="1">
                <a:solidFill>
                  <a:srgbClr val="003399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r>
              <a:rPr lang="ru-RU"/>
              <a:t>В.В.Камалов - 2006 г.   ITPM. Управление качеством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0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>
                <a:solidFill>
                  <a:srgbClr val="0000FF"/>
                </a:solidFill>
                <a:latin typeface="Arial" pitchFamily="34" charset="0"/>
              </a:defRPr>
            </a:lvl1pPr>
          </a:lstStyle>
          <a:p>
            <a:r>
              <a:rPr kumimoji="0" lang="en-US" altLang="uk-UA" smtClean="0"/>
              <a:t>10-</a:t>
            </a:r>
            <a:fld id="{CE10D068-3717-4C36-BB0C-D668C5A7D460}" type="slidenum">
              <a:rPr kumimoji="0" lang="ru-RU" altLang="uk-UA" smtClean="0"/>
              <a:pPr/>
              <a:t>‹#›</a:t>
            </a:fld>
            <a:endParaRPr kumimoji="0" lang="ru-RU" altLang="uk-UA" smtClean="0"/>
          </a:p>
        </p:txBody>
      </p:sp>
      <p:pic>
        <p:nvPicPr>
          <p:cNvPr id="1030" name="Picture 2" descr="http://propowerpoint.ru/wp-content/uploads/2013/02/GreenAbstraktMini.jp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2393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ransition/>
  <p:timing>
    <p:tnLst>
      <p:par>
        <p:cTn id="1" dur="indefinite" restart="never" nodeType="tmRoot"/>
      </p:par>
    </p:tnLst>
  </p:timing>
  <p:hf hd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2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2"/>
          </a:solidFill>
          <a:latin typeface="Aria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2"/>
          </a:solidFill>
          <a:latin typeface="Aria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2"/>
          </a:solidFill>
          <a:latin typeface="Aria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2"/>
          </a:solidFill>
          <a:latin typeface="Aria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2000">
          <a:solidFill>
            <a:schemeClr val="accent2"/>
          </a:solidFill>
          <a:latin typeface="Aria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2000">
          <a:solidFill>
            <a:schemeClr val="accent2"/>
          </a:solidFill>
          <a:latin typeface="Aria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2000">
          <a:solidFill>
            <a:schemeClr val="accent2"/>
          </a:solidFill>
          <a:latin typeface="Aria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2000">
          <a:solidFill>
            <a:schemeClr val="accent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75000"/>
        <a:buBlip>
          <a:blip r:embed="rId5"/>
        </a:buBlip>
        <a:defRPr sz="3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accent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accent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accent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182F5E"/>
            </a:gs>
            <a:gs pos="100000">
              <a:srgbClr val="3366C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73038"/>
            <a:ext cx="8229600" cy="124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заголовка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  <p:sp>
        <p:nvSpPr>
          <p:cNvPr id="4100" name="AutoShape 4" descr="30%"/>
          <p:cNvSpPr>
            <a:spLocks noChangeAspect="1" noChangeArrowheads="1"/>
          </p:cNvSpPr>
          <p:nvPr userDrawn="1"/>
        </p:nvSpPr>
        <p:spPr bwMode="auto">
          <a:xfrm>
            <a:off x="0" y="6308725"/>
            <a:ext cx="9144000" cy="576263"/>
          </a:xfrm>
          <a:prstGeom prst="flowChartManualInput">
            <a:avLst/>
          </a:prstGeom>
          <a:pattFill prst="pct30">
            <a:fgClr>
              <a:srgbClr val="343434"/>
            </a:fgClr>
            <a:bgClr>
              <a:srgbClr val="182F5E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l"/>
            <a:endParaRPr kumimoji="0" lang="uk-UA" altLang="uk-UA" sz="2800" b="0" smtClean="0">
              <a:solidFill>
                <a:srgbClr val="000000"/>
              </a:solidFill>
            </a:endParaRPr>
          </a:p>
        </p:txBody>
      </p:sp>
      <p:sp>
        <p:nvSpPr>
          <p:cNvPr id="3891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67625" y="6461125"/>
            <a:ext cx="10191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="0">
                <a:solidFill>
                  <a:srgbClr val="FFD08B"/>
                </a:solidFill>
                <a:latin typeface="Lucida Sans Unicode" pitchFamily="34" charset="0"/>
              </a:defRPr>
            </a:lvl1pPr>
          </a:lstStyle>
          <a:p>
            <a:fld id="{B7A4B584-34D5-4F8B-BCC1-C9D4D6173E83}" type="slidenum">
              <a:rPr kumimoji="0" lang="ru-RU" altLang="ru-RU" smtClean="0"/>
              <a:pPr/>
              <a:t>‹#›</a:t>
            </a:fld>
            <a:endParaRPr kumimoji="0" lang="ru-RU" altLang="ru-RU" smtClean="0"/>
          </a:p>
        </p:txBody>
      </p:sp>
      <p:sp>
        <p:nvSpPr>
          <p:cNvPr id="34099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627313" y="6453188"/>
            <a:ext cx="41846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solidFill>
                  <a:srgbClr val="FFD08B"/>
                </a:solidFill>
              </a:defRPr>
            </a:lvl1pPr>
          </a:lstStyle>
          <a:p>
            <a:pPr>
              <a:defRPr/>
            </a:pPr>
            <a:endParaRPr kumimoji="0" lang="ru-RU"/>
          </a:p>
        </p:txBody>
      </p:sp>
    </p:spTree>
    <p:extLst>
      <p:ext uri="{BB962C8B-B14F-4D97-AF65-F5344CB8AC3E}">
        <p14:creationId xmlns:p14="http://schemas.microsoft.com/office/powerpoint/2010/main" val="3306472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FFD08B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FFD08B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FFD08B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FFD08B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FFD08B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D08B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D08B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D08B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D08B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_________Microsoft_Visio_2003_2010666.vsd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3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_________Microsoft_Visio_2003_2010777.vsd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5.png"/><Relationship Id="rId4" Type="http://schemas.openxmlformats.org/officeDocument/2006/relationships/image" Target="../media/image14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6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_________Microsoft_Visio_2003_2010888.vsd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8.wmf"/><Relationship Id="rId4" Type="http://schemas.openxmlformats.org/officeDocument/2006/relationships/image" Target="../media/image17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7.emf"/><Relationship Id="rId4" Type="http://schemas.openxmlformats.org/officeDocument/2006/relationships/oleObject" Target="../embeddings/_________Microsoft_Visio_2003_2010999.vsd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_________Microsoft_Visio_2003_2010101010.vsd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21.png"/><Relationship Id="rId4" Type="http://schemas.openxmlformats.org/officeDocument/2006/relationships/image" Target="../media/image20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_________Microsoft_Visio_2003_2010111111.vsd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22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23.emf"/><Relationship Id="rId4" Type="http://schemas.openxmlformats.org/officeDocument/2006/relationships/oleObject" Target="../embeddings/oleObject3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_________Microsoft_Visio_2003_2010121212.vsd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26.wmf"/><Relationship Id="rId5" Type="http://schemas.openxmlformats.org/officeDocument/2006/relationships/oleObject" Target="../embeddings/_________Microsoft_Visio_2003_2010131313.vsd"/><Relationship Id="rId4" Type="http://schemas.openxmlformats.org/officeDocument/2006/relationships/image" Target="../media/image25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3.png"/><Relationship Id="rId4" Type="http://schemas.openxmlformats.org/officeDocument/2006/relationships/image" Target="../media/image27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_________Microsoft_Visio_2003_2010141414.vsd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28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_________Microsoft_Visio_2003_2010151515.vsd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30.png"/><Relationship Id="rId4" Type="http://schemas.openxmlformats.org/officeDocument/2006/relationships/image" Target="../media/image29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_________Microsoft_Visio_2003_2010161616.vsd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32.png"/><Relationship Id="rId4" Type="http://schemas.openxmlformats.org/officeDocument/2006/relationships/image" Target="../media/image31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_________Microsoft_Visio_2003_2010171717.vsd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_________Microsoft_Visio_2003_2010181818.vsd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37.emf"/><Relationship Id="rId5" Type="http://schemas.openxmlformats.org/officeDocument/2006/relationships/oleObject" Target="../embeddings/_____Microsoft_Excel_97-200319.xls"/><Relationship Id="rId4" Type="http://schemas.openxmlformats.org/officeDocument/2006/relationships/image" Target="../media/image36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_________Microsoft_Visio_2003_2010202020.vsd"/><Relationship Id="rId7" Type="http://schemas.openxmlformats.org/officeDocument/2006/relationships/image" Target="../media/image4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_________Microsoft_Visio_2003_2010222221.vsd"/><Relationship Id="rId7" Type="http://schemas.openxmlformats.org/officeDocument/2006/relationships/image" Target="../media/image4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_________Microsoft_Visio_2003_2010232322.vsd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46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_________Microsoft_Visio_2003_2010242423.vsd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47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_________Microsoft_Visio_2003_2010252524.vsd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4" Type="http://schemas.openxmlformats.org/officeDocument/2006/relationships/image" Target="../media/image48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_________Microsoft_Visio_2003_2010262625.vsd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4" Type="http://schemas.openxmlformats.org/officeDocument/2006/relationships/image" Target="../media/image49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_________Microsoft_Visio_2003_2010272726.vsd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4" Type="http://schemas.openxmlformats.org/officeDocument/2006/relationships/image" Target="../media/image49.emf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_________Microsoft_Visio_2003_2010111.vsd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png"/><Relationship Id="rId4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_________Microsoft_Visio_2003_2010222.vsd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_________Microsoft_Visio_2003_2010333.vsd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8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_________Microsoft_Visio_2003_2010444.vsd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3.png"/><Relationship Id="rId4" Type="http://schemas.openxmlformats.org/officeDocument/2006/relationships/image" Target="../media/image9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_________Microsoft_Visio_2003_2010555.vsd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1.jpeg"/><Relationship Id="rId4" Type="http://schemas.openxmlformats.org/officeDocument/2006/relationships/image" Target="../media/image10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5" name="Picture 2" descr="http://propowerpoint.ru/wp-content/uploads/2013/02/GreenAbstraktMin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TextBox 5"/>
          <p:cNvSpPr txBox="1">
            <a:spLocks noChangeArrowheads="1"/>
          </p:cNvSpPr>
          <p:nvPr/>
        </p:nvSpPr>
        <p:spPr bwMode="auto">
          <a:xfrm>
            <a:off x="4283968" y="4653136"/>
            <a:ext cx="4127604" cy="1538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14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defRPr kumimoji="1">
                <a:solidFill>
                  <a:srgbClr val="0000FF"/>
                </a:solidFill>
                <a:latin typeface="Arial" pitchFamily="34" charset="0"/>
              </a:defRPr>
            </a:lvl1pPr>
            <a:lvl2pPr marL="742950" indent="-285750" eaLnBrk="0" hangingPunct="0">
              <a:lnSpc>
                <a:spcPct val="14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defRPr kumimoji="1">
                <a:solidFill>
                  <a:srgbClr val="0000FF"/>
                </a:solidFill>
                <a:latin typeface="Arial" pitchFamily="34" charset="0"/>
              </a:defRPr>
            </a:lvl2pPr>
            <a:lvl3pPr marL="1143000" indent="-228600" eaLnBrk="0" hangingPunct="0">
              <a:lnSpc>
                <a:spcPct val="14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defRPr kumimoji="1">
                <a:solidFill>
                  <a:srgbClr val="0000FF"/>
                </a:solidFill>
                <a:latin typeface="Arial" pitchFamily="34" charset="0"/>
              </a:defRPr>
            </a:lvl3pPr>
            <a:lvl4pPr marL="1600200" indent="-228600" eaLnBrk="0" hangingPunct="0">
              <a:lnSpc>
                <a:spcPct val="14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defRPr kumimoji="1">
                <a:solidFill>
                  <a:srgbClr val="0000FF"/>
                </a:solidFill>
                <a:latin typeface="Arial" pitchFamily="34" charset="0"/>
              </a:defRPr>
            </a:lvl4pPr>
            <a:lvl5pPr marL="2057400" indent="-228600" eaLnBrk="0" hangingPunct="0">
              <a:lnSpc>
                <a:spcPct val="14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defRPr kumimoji="1">
                <a:solidFill>
                  <a:srgbClr val="0000FF"/>
                </a:solidFill>
                <a:latin typeface="Arial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defRPr kumimoji="1">
                <a:solidFill>
                  <a:srgbClr val="0000FF"/>
                </a:solidFill>
                <a:latin typeface="Arial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defRPr kumimoji="1">
                <a:solidFill>
                  <a:srgbClr val="0000FF"/>
                </a:solidFill>
                <a:latin typeface="Arial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defRPr kumimoji="1">
                <a:solidFill>
                  <a:srgbClr val="0000FF"/>
                </a:solidFill>
                <a:latin typeface="Arial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defRPr kumimoji="1">
                <a:solidFill>
                  <a:srgbClr val="0000FF"/>
                </a:solidFill>
                <a:latin typeface="Arial" pitchFamily="34" charset="0"/>
              </a:defRPr>
            </a:lvl9pPr>
          </a:lstStyle>
          <a:p>
            <a:pPr algn="ctr">
              <a:spcBef>
                <a:spcPts val="0"/>
              </a:spcBef>
            </a:pPr>
            <a:r>
              <a:rPr lang="uk-UA" sz="2000" b="1" dirty="0" err="1">
                <a:solidFill>
                  <a:schemeClr val="bg1"/>
                </a:solidFill>
              </a:rPr>
              <a:t>Ковалюк</a:t>
            </a:r>
            <a:r>
              <a:rPr lang="uk-UA" sz="2000" b="1" dirty="0">
                <a:solidFill>
                  <a:schemeClr val="bg1"/>
                </a:solidFill>
              </a:rPr>
              <a:t> </a:t>
            </a:r>
            <a:r>
              <a:rPr lang="ru-RU" sz="2000" b="1" dirty="0">
                <a:solidFill>
                  <a:schemeClr val="bg1"/>
                </a:solidFill>
              </a:rPr>
              <a:t>Т.В.</a:t>
            </a:r>
            <a:r>
              <a:rPr lang="en-US" sz="2000" b="1" dirty="0">
                <a:solidFill>
                  <a:schemeClr val="bg1"/>
                </a:solidFill>
              </a:rPr>
              <a:t>,</a:t>
            </a:r>
            <a:r>
              <a:rPr lang="ru-RU" sz="2000" b="1" dirty="0">
                <a:solidFill>
                  <a:schemeClr val="bg1"/>
                </a:solidFill>
              </a:rPr>
              <a:t> </a:t>
            </a:r>
            <a:r>
              <a:rPr lang="uk-UA" sz="2000" b="1" dirty="0">
                <a:solidFill>
                  <a:schemeClr val="bg1"/>
                </a:solidFill>
              </a:rPr>
              <a:t>д</a:t>
            </a:r>
            <a:r>
              <a:rPr lang="ru-RU" sz="2000" b="1" dirty="0" err="1">
                <a:solidFill>
                  <a:schemeClr val="bg1"/>
                </a:solidFill>
              </a:rPr>
              <a:t>оцент</a:t>
            </a:r>
            <a:r>
              <a:rPr lang="ru-RU" sz="2000" b="1" dirty="0">
                <a:solidFill>
                  <a:schemeClr val="bg1"/>
                </a:solidFill>
              </a:rPr>
              <a:t> </a:t>
            </a:r>
            <a:r>
              <a:rPr lang="ru-RU" sz="2000" b="1" dirty="0" err="1" smtClean="0">
                <a:solidFill>
                  <a:schemeClr val="bg1"/>
                </a:solidFill>
              </a:rPr>
              <a:t>кафедри</a:t>
            </a:r>
            <a:r>
              <a:rPr lang="ru-RU" sz="2000" b="1" dirty="0" smtClean="0">
                <a:solidFill>
                  <a:schemeClr val="bg1"/>
                </a:solidFill>
              </a:rPr>
              <a:t> </a:t>
            </a:r>
            <a:endParaRPr lang="ru-RU" sz="2000" b="1" dirty="0" smtClean="0">
              <a:solidFill>
                <a:schemeClr val="bg1"/>
              </a:solidFill>
            </a:endParaRPr>
          </a:p>
          <a:p>
            <a:pPr algn="ctr">
              <a:spcBef>
                <a:spcPts val="0"/>
              </a:spcBef>
            </a:pPr>
            <a:r>
              <a:rPr lang="ru-RU" sz="2000" b="1" dirty="0" err="1" smtClean="0">
                <a:solidFill>
                  <a:schemeClr val="bg1"/>
                </a:solidFill>
              </a:rPr>
              <a:t>інформатики</a:t>
            </a:r>
            <a:r>
              <a:rPr lang="ru-RU" sz="2000" b="1" dirty="0" smtClean="0">
                <a:solidFill>
                  <a:schemeClr val="bg1"/>
                </a:solidFill>
              </a:rPr>
              <a:t> НАУКМА</a:t>
            </a:r>
            <a:endParaRPr lang="ru-RU" sz="2000" b="1" dirty="0">
              <a:solidFill>
                <a:schemeClr val="bg1"/>
              </a:solidFill>
            </a:endParaRPr>
          </a:p>
          <a:p>
            <a:pPr algn="ctr"/>
            <a:r>
              <a:rPr lang="en-US" sz="2000" b="1" dirty="0">
                <a:solidFill>
                  <a:schemeClr val="bg1"/>
                </a:solidFill>
              </a:rPr>
              <a:t>tkovalyuk@ukr.net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6148" name="Номер слайда 2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4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defRPr kumimoji="1">
                <a:solidFill>
                  <a:srgbClr val="0000FF"/>
                </a:solidFill>
                <a:latin typeface="Arial" pitchFamily="34" charset="0"/>
              </a:defRPr>
            </a:lvl1pPr>
            <a:lvl2pPr marL="742950" indent="-285750" eaLnBrk="0" hangingPunct="0">
              <a:lnSpc>
                <a:spcPct val="14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defRPr kumimoji="1">
                <a:solidFill>
                  <a:srgbClr val="0000FF"/>
                </a:solidFill>
                <a:latin typeface="Arial" pitchFamily="34" charset="0"/>
              </a:defRPr>
            </a:lvl2pPr>
            <a:lvl3pPr marL="1143000" indent="-228600" eaLnBrk="0" hangingPunct="0">
              <a:lnSpc>
                <a:spcPct val="14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defRPr kumimoji="1">
                <a:solidFill>
                  <a:srgbClr val="0000FF"/>
                </a:solidFill>
                <a:latin typeface="Arial" pitchFamily="34" charset="0"/>
              </a:defRPr>
            </a:lvl3pPr>
            <a:lvl4pPr marL="1600200" indent="-228600" eaLnBrk="0" hangingPunct="0">
              <a:lnSpc>
                <a:spcPct val="14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defRPr kumimoji="1">
                <a:solidFill>
                  <a:srgbClr val="0000FF"/>
                </a:solidFill>
                <a:latin typeface="Arial" pitchFamily="34" charset="0"/>
              </a:defRPr>
            </a:lvl4pPr>
            <a:lvl5pPr marL="2057400" indent="-228600" eaLnBrk="0" hangingPunct="0">
              <a:lnSpc>
                <a:spcPct val="14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defRPr kumimoji="1">
                <a:solidFill>
                  <a:srgbClr val="0000FF"/>
                </a:solidFill>
                <a:latin typeface="Arial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defRPr kumimoji="1">
                <a:solidFill>
                  <a:srgbClr val="0000FF"/>
                </a:solidFill>
                <a:latin typeface="Arial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defRPr kumimoji="1">
                <a:solidFill>
                  <a:srgbClr val="0000FF"/>
                </a:solidFill>
                <a:latin typeface="Arial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defRPr kumimoji="1">
                <a:solidFill>
                  <a:srgbClr val="0000FF"/>
                </a:solidFill>
                <a:latin typeface="Arial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defRPr kumimoji="1">
                <a:solidFill>
                  <a:srgbClr val="0000FF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814763C6-9758-41F6-AABB-DEDC8524CD65}" type="slidenum">
              <a:rPr kumimoji="0" lang="ru-RU">
                <a:solidFill>
                  <a:schemeClr val="bg1"/>
                </a:solidFill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kumimoji="0" lang="ru-RU">
              <a:solidFill>
                <a:schemeClr val="bg1"/>
              </a:solidFill>
            </a:endParaRPr>
          </a:p>
        </p:txBody>
      </p:sp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328895" y="908050"/>
            <a:ext cx="7347974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ru-RU" sz="4000" b="1" dirty="0" err="1" smtClean="0">
                <a:solidFill>
                  <a:srgbClr val="FFFF00"/>
                </a:solidFill>
              </a:rPr>
              <a:t>Лекція</a:t>
            </a:r>
            <a:r>
              <a:rPr lang="ru-RU" sz="4000" b="1" dirty="0" smtClean="0">
                <a:solidFill>
                  <a:srgbClr val="FFFF00"/>
                </a:solidFill>
              </a:rPr>
              <a:t> </a:t>
            </a:r>
            <a:r>
              <a:rPr lang="en-US" sz="4000" b="1" dirty="0" smtClean="0">
                <a:solidFill>
                  <a:srgbClr val="FFFF00"/>
                </a:solidFill>
              </a:rPr>
              <a:t> </a:t>
            </a:r>
            <a:r>
              <a:rPr lang="uk-UA" sz="4000" b="1" dirty="0" smtClean="0">
                <a:solidFill>
                  <a:srgbClr val="FFFF00"/>
                </a:solidFill>
              </a:rPr>
              <a:t>11</a:t>
            </a:r>
            <a:endParaRPr lang="ru-RU" sz="4000" b="1" dirty="0">
              <a:solidFill>
                <a:srgbClr val="FFFF00"/>
              </a:solidFill>
            </a:endParaRPr>
          </a:p>
          <a:p>
            <a:pPr algn="ctr"/>
            <a:r>
              <a:rPr lang="ru-RU" sz="4000" b="1" dirty="0" err="1" smtClean="0">
                <a:solidFill>
                  <a:srgbClr val="FFFF00"/>
                </a:solidFill>
              </a:rPr>
              <a:t>Управління</a:t>
            </a:r>
            <a:r>
              <a:rPr lang="ru-RU" sz="4000" b="1" dirty="0" smtClean="0">
                <a:solidFill>
                  <a:srgbClr val="FFFF00"/>
                </a:solidFill>
              </a:rPr>
              <a:t> </a:t>
            </a:r>
            <a:r>
              <a:rPr lang="ru-RU" sz="4000" b="1" dirty="0" err="1" smtClean="0">
                <a:solidFill>
                  <a:srgbClr val="FFFF00"/>
                </a:solidFill>
              </a:rPr>
              <a:t>якістю</a:t>
            </a:r>
            <a:r>
              <a:rPr lang="ru-RU" sz="4000" b="1" dirty="0" smtClean="0">
                <a:solidFill>
                  <a:srgbClr val="FFFF00"/>
                </a:solidFill>
              </a:rPr>
              <a:t> </a:t>
            </a:r>
            <a:endParaRPr lang="ru-RU" sz="4000" b="1" dirty="0">
              <a:solidFill>
                <a:srgbClr val="FFFF00"/>
              </a:solidFill>
            </a:endParaRPr>
          </a:p>
          <a:p>
            <a:pPr algn="ctr"/>
            <a:r>
              <a:rPr lang="ru-RU" sz="4000" b="1" dirty="0" err="1" smtClean="0">
                <a:solidFill>
                  <a:srgbClr val="FFFF00"/>
                </a:solidFill>
              </a:rPr>
              <a:t>програмного</a:t>
            </a:r>
            <a:r>
              <a:rPr lang="ru-RU" sz="4000" b="1" dirty="0" smtClean="0">
                <a:solidFill>
                  <a:srgbClr val="FFFF00"/>
                </a:solidFill>
              </a:rPr>
              <a:t> </a:t>
            </a:r>
            <a:r>
              <a:rPr lang="ru-RU" sz="4000" b="1" dirty="0" err="1" smtClean="0">
                <a:solidFill>
                  <a:srgbClr val="FFFF00"/>
                </a:solidFill>
              </a:rPr>
              <a:t>забезпечення</a:t>
            </a:r>
            <a:endParaRPr lang="uk-UA" sz="40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465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1158683"/>
              </p:ext>
            </p:extLst>
          </p:nvPr>
        </p:nvGraphicFramePr>
        <p:xfrm>
          <a:off x="1835696" y="188640"/>
          <a:ext cx="5732462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686" name="Visio" r:id="rId3" imgW="5734185" imgH="800100" progId="Visio.Drawing.11">
                  <p:embed/>
                </p:oleObj>
              </mc:Choice>
              <mc:Fallback>
                <p:oleObj name="Visio" r:id="rId3" imgW="5734185" imgH="800100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188640"/>
                        <a:ext cx="5732462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4660" name="Rectangle 4"/>
          <p:cNvSpPr>
            <a:spLocks noChangeArrowheads="1"/>
          </p:cNvSpPr>
          <p:nvPr/>
        </p:nvSpPr>
        <p:spPr bwMode="auto">
          <a:xfrm>
            <a:off x="252413" y="1919104"/>
            <a:ext cx="4103687" cy="41088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eaLnBrk="0" hangingPunct="0"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80000"/>
              <a:buFont typeface="Wingdings" pitchFamily="2" charset="2"/>
              <a:buChar char="l"/>
            </a:pP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відповідальність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керівництва</a:t>
            </a:r>
            <a:endParaRPr lang="ru-RU" dirty="0">
              <a:solidFill>
                <a:schemeClr val="tx1"/>
              </a:solidFill>
            </a:endParaRPr>
          </a:p>
          <a:p>
            <a:pPr eaLnBrk="0" hangingPunct="0"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80000"/>
              <a:buFont typeface="Wingdings" pitchFamily="2" charset="2"/>
              <a:buChar char="l"/>
            </a:pPr>
            <a:r>
              <a:rPr lang="ru-RU" dirty="0">
                <a:solidFill>
                  <a:schemeClr val="tx1"/>
                </a:solidFill>
              </a:rPr>
              <a:t>  система </a:t>
            </a:r>
            <a:r>
              <a:rPr lang="ru-RU" dirty="0" err="1">
                <a:solidFill>
                  <a:schemeClr val="tx1"/>
                </a:solidFill>
              </a:rPr>
              <a:t>якості</a:t>
            </a:r>
            <a:endParaRPr lang="ru-RU" dirty="0">
              <a:solidFill>
                <a:schemeClr val="tx1"/>
              </a:solidFill>
            </a:endParaRPr>
          </a:p>
          <a:p>
            <a:pPr eaLnBrk="0" hangingPunct="0"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80000"/>
              <a:buFont typeface="Wingdings" pitchFamily="2" charset="2"/>
              <a:buChar char="l"/>
            </a:pPr>
            <a:r>
              <a:rPr lang="ru-RU" dirty="0">
                <a:solidFill>
                  <a:schemeClr val="tx1"/>
                </a:solidFill>
              </a:rPr>
              <a:t>  </a:t>
            </a:r>
            <a:r>
              <a:rPr lang="ru-RU" dirty="0" err="1">
                <a:solidFill>
                  <a:schemeClr val="tx1"/>
                </a:solidFill>
              </a:rPr>
              <a:t>аналіз</a:t>
            </a:r>
            <a:r>
              <a:rPr lang="ru-RU" dirty="0">
                <a:solidFill>
                  <a:schemeClr val="tx1"/>
                </a:solidFill>
              </a:rPr>
              <a:t> контракту</a:t>
            </a:r>
          </a:p>
          <a:p>
            <a:pPr eaLnBrk="0" hangingPunct="0"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80000"/>
              <a:buFont typeface="Wingdings" pitchFamily="2" charset="2"/>
              <a:buChar char="l"/>
            </a:pPr>
            <a:r>
              <a:rPr lang="ru-RU" dirty="0">
                <a:solidFill>
                  <a:schemeClr val="tx1"/>
                </a:solidFill>
              </a:rPr>
              <a:t>  </a:t>
            </a:r>
            <a:r>
              <a:rPr lang="ru-RU" dirty="0" err="1">
                <a:solidFill>
                  <a:schemeClr val="tx1"/>
                </a:solidFill>
              </a:rPr>
              <a:t>управління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проектуванням</a:t>
            </a:r>
            <a:endParaRPr lang="ru-RU" dirty="0">
              <a:solidFill>
                <a:schemeClr val="tx1"/>
              </a:solidFill>
            </a:endParaRPr>
          </a:p>
          <a:p>
            <a:pPr eaLnBrk="0" hangingPunct="0"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80000"/>
              <a:buFont typeface="Wingdings" pitchFamily="2" charset="2"/>
              <a:buChar char="l"/>
            </a:pPr>
            <a:r>
              <a:rPr lang="ru-RU" dirty="0">
                <a:solidFill>
                  <a:schemeClr val="tx1"/>
                </a:solidFill>
              </a:rPr>
              <a:t>  </a:t>
            </a:r>
            <a:r>
              <a:rPr lang="ru-RU" dirty="0" err="1">
                <a:solidFill>
                  <a:schemeClr val="tx1"/>
                </a:solidFill>
              </a:rPr>
              <a:t>управління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документацією</a:t>
            </a:r>
            <a:endParaRPr lang="ru-RU" dirty="0">
              <a:solidFill>
                <a:schemeClr val="tx1"/>
              </a:solidFill>
            </a:endParaRPr>
          </a:p>
          <a:p>
            <a:pPr eaLnBrk="0" hangingPunct="0"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80000"/>
              <a:buFont typeface="Wingdings" pitchFamily="2" charset="2"/>
              <a:buChar char="l"/>
            </a:pPr>
            <a:r>
              <a:rPr lang="ru-RU" dirty="0">
                <a:solidFill>
                  <a:schemeClr val="tx1"/>
                </a:solidFill>
              </a:rPr>
              <a:t>  </a:t>
            </a:r>
            <a:r>
              <a:rPr lang="ru-RU" dirty="0" err="1">
                <a:solidFill>
                  <a:schemeClr val="tx1"/>
                </a:solidFill>
              </a:rPr>
              <a:t>закупівлі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продукції</a:t>
            </a:r>
            <a:endParaRPr lang="ru-RU" dirty="0">
              <a:solidFill>
                <a:schemeClr val="tx1"/>
              </a:solidFill>
            </a:endParaRPr>
          </a:p>
          <a:p>
            <a:pPr eaLnBrk="0" hangingPunct="0"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80000"/>
              <a:buFont typeface="Wingdings" pitchFamily="2" charset="2"/>
              <a:buChar char="l"/>
            </a:pPr>
            <a:r>
              <a:rPr lang="ru-RU" dirty="0">
                <a:solidFill>
                  <a:schemeClr val="tx1"/>
                </a:solidFill>
              </a:rPr>
              <a:t>  </a:t>
            </a:r>
            <a:r>
              <a:rPr lang="ru-RU" dirty="0" err="1" smtClean="0">
                <a:solidFill>
                  <a:schemeClr val="tx1"/>
                </a:solidFill>
              </a:rPr>
              <a:t>продукція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надана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споживачам</a:t>
            </a:r>
            <a:endParaRPr lang="ru-RU" dirty="0">
              <a:solidFill>
                <a:schemeClr val="tx1"/>
              </a:solidFill>
            </a:endParaRPr>
          </a:p>
          <a:p>
            <a:pPr eaLnBrk="0" hangingPunct="0"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80000"/>
              <a:buFont typeface="Wingdings" pitchFamily="2" charset="2"/>
              <a:buChar char="l"/>
            </a:pPr>
            <a:r>
              <a:rPr lang="ru-RU" dirty="0">
                <a:solidFill>
                  <a:schemeClr val="tx1"/>
                </a:solidFill>
              </a:rPr>
              <a:t>  </a:t>
            </a:r>
            <a:r>
              <a:rPr lang="ru-RU" dirty="0" err="1" smtClean="0">
                <a:solidFill>
                  <a:schemeClr val="tx1"/>
                </a:solidFill>
              </a:rPr>
              <a:t>ідентифікація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продукцій</a:t>
            </a:r>
            <a:r>
              <a:rPr lang="ru-RU" dirty="0">
                <a:solidFill>
                  <a:schemeClr val="tx1"/>
                </a:solidFill>
              </a:rPr>
              <a:t> та </a:t>
            </a:r>
            <a:r>
              <a:rPr lang="ru-RU" dirty="0" err="1">
                <a:solidFill>
                  <a:schemeClr val="tx1"/>
                </a:solidFill>
              </a:rPr>
              <a:t>простежуваності</a:t>
            </a:r>
            <a:endParaRPr lang="ru-RU" dirty="0">
              <a:solidFill>
                <a:schemeClr val="tx1"/>
              </a:solidFill>
            </a:endParaRPr>
          </a:p>
          <a:p>
            <a:pPr eaLnBrk="0" hangingPunct="0"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80000"/>
              <a:buFont typeface="Wingdings" pitchFamily="2" charset="2"/>
              <a:buChar char="l"/>
            </a:pPr>
            <a:r>
              <a:rPr lang="ru-RU" dirty="0">
                <a:solidFill>
                  <a:schemeClr val="tx1"/>
                </a:solidFill>
              </a:rPr>
              <a:t>  </a:t>
            </a:r>
            <a:r>
              <a:rPr lang="ru-RU" dirty="0" err="1">
                <a:solidFill>
                  <a:schemeClr val="tx1"/>
                </a:solidFill>
              </a:rPr>
              <a:t>управління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процесами</a:t>
            </a:r>
            <a:endParaRPr lang="ru-RU" dirty="0">
              <a:solidFill>
                <a:schemeClr val="tx1"/>
              </a:solidFill>
            </a:endParaRPr>
          </a:p>
          <a:p>
            <a:pPr eaLnBrk="0" hangingPunct="0"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80000"/>
              <a:buFont typeface="Wingdings" pitchFamily="2" charset="2"/>
              <a:buChar char="l"/>
            </a:pPr>
            <a:r>
              <a:rPr lang="ru-RU" dirty="0">
                <a:solidFill>
                  <a:schemeClr val="tx1"/>
                </a:solidFill>
              </a:rPr>
              <a:t>  </a:t>
            </a:r>
            <a:r>
              <a:rPr lang="ru-RU" dirty="0" smtClean="0">
                <a:solidFill>
                  <a:schemeClr val="tx1"/>
                </a:solidFill>
              </a:rPr>
              <a:t>контроль </a:t>
            </a:r>
            <a:r>
              <a:rPr lang="ru-RU" dirty="0">
                <a:solidFill>
                  <a:schemeClr val="tx1"/>
                </a:solidFill>
              </a:rPr>
              <a:t>і </a:t>
            </a:r>
            <a:r>
              <a:rPr lang="ru-RU" dirty="0" err="1">
                <a:solidFill>
                  <a:schemeClr val="tx1"/>
                </a:solidFill>
              </a:rPr>
              <a:t>проведення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випробувань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4661" name="Rectangle 5"/>
          <p:cNvSpPr>
            <a:spLocks noChangeArrowheads="1"/>
          </p:cNvSpPr>
          <p:nvPr/>
        </p:nvSpPr>
        <p:spPr bwMode="auto">
          <a:xfrm>
            <a:off x="4572000" y="1952442"/>
            <a:ext cx="4392613" cy="41088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eaLnBrk="0" hangingPunct="0"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80000"/>
              <a:buFont typeface="Wingdings" pitchFamily="2" charset="2"/>
              <a:buChar char="l"/>
            </a:pP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Контрольне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вимірювальне</a:t>
            </a:r>
            <a:r>
              <a:rPr lang="ru-RU" dirty="0">
                <a:solidFill>
                  <a:schemeClr val="tx1"/>
                </a:solidFill>
              </a:rPr>
              <a:t> та </a:t>
            </a:r>
            <a:r>
              <a:rPr lang="ru-RU" dirty="0" err="1">
                <a:solidFill>
                  <a:schemeClr val="tx1"/>
                </a:solidFill>
              </a:rPr>
              <a:t>випробувальне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обладнання</a:t>
            </a:r>
            <a:endParaRPr lang="ru-RU" dirty="0">
              <a:solidFill>
                <a:schemeClr val="tx1"/>
              </a:solidFill>
            </a:endParaRPr>
          </a:p>
          <a:p>
            <a:pPr eaLnBrk="0" hangingPunct="0"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80000"/>
              <a:buFont typeface="Wingdings" pitchFamily="2" charset="2"/>
              <a:buChar char="l"/>
            </a:pPr>
            <a:r>
              <a:rPr lang="ru-RU" dirty="0">
                <a:solidFill>
                  <a:schemeClr val="tx1"/>
                </a:solidFill>
              </a:rPr>
              <a:t>  Статус контролю та </a:t>
            </a:r>
            <a:r>
              <a:rPr lang="ru-RU" dirty="0" err="1">
                <a:solidFill>
                  <a:schemeClr val="tx1"/>
                </a:solidFill>
              </a:rPr>
              <a:t>випробувань</a:t>
            </a:r>
            <a:endParaRPr lang="ru-RU" dirty="0">
              <a:solidFill>
                <a:schemeClr val="tx1"/>
              </a:solidFill>
            </a:endParaRPr>
          </a:p>
          <a:p>
            <a:pPr eaLnBrk="0" hangingPunct="0"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80000"/>
              <a:buFont typeface="Wingdings" pitchFamily="2" charset="2"/>
              <a:buChar char="l"/>
            </a:pPr>
            <a:r>
              <a:rPr lang="ru-RU" dirty="0">
                <a:solidFill>
                  <a:schemeClr val="tx1"/>
                </a:solidFill>
              </a:rPr>
              <a:t>  Контроль </a:t>
            </a:r>
            <a:r>
              <a:rPr lang="ru-RU" dirty="0" err="1">
                <a:solidFill>
                  <a:schemeClr val="tx1"/>
                </a:solidFill>
              </a:rPr>
              <a:t>невідповідної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продукції</a:t>
            </a:r>
            <a:endParaRPr lang="ru-RU" dirty="0">
              <a:solidFill>
                <a:schemeClr val="tx1"/>
              </a:solidFill>
            </a:endParaRPr>
          </a:p>
          <a:p>
            <a:pPr eaLnBrk="0" hangingPunct="0"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80000"/>
              <a:buFont typeface="Wingdings" pitchFamily="2" charset="2"/>
              <a:buChar char="l"/>
            </a:pPr>
            <a:r>
              <a:rPr lang="ru-RU" dirty="0">
                <a:solidFill>
                  <a:schemeClr val="tx1"/>
                </a:solidFill>
              </a:rPr>
              <a:t>  </a:t>
            </a:r>
            <a:r>
              <a:rPr lang="ru-RU" dirty="0" err="1">
                <a:solidFill>
                  <a:schemeClr val="tx1"/>
                </a:solidFill>
              </a:rPr>
              <a:t>Коригувальні</a:t>
            </a:r>
            <a:r>
              <a:rPr lang="ru-RU" dirty="0">
                <a:solidFill>
                  <a:schemeClr val="tx1"/>
                </a:solidFill>
              </a:rPr>
              <a:t> та </a:t>
            </a:r>
            <a:r>
              <a:rPr lang="ru-RU" dirty="0" err="1">
                <a:solidFill>
                  <a:schemeClr val="tx1"/>
                </a:solidFill>
              </a:rPr>
              <a:t>запобіжні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дії</a:t>
            </a:r>
            <a:endParaRPr lang="ru-RU" dirty="0">
              <a:solidFill>
                <a:schemeClr val="tx1"/>
              </a:solidFill>
            </a:endParaRPr>
          </a:p>
          <a:p>
            <a:pPr eaLnBrk="0" hangingPunct="0"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80000"/>
              <a:buFont typeface="Wingdings" pitchFamily="2" charset="2"/>
              <a:buChar char="l"/>
            </a:pPr>
            <a:r>
              <a:rPr lang="ru-RU" dirty="0">
                <a:solidFill>
                  <a:schemeClr val="tx1"/>
                </a:solidFill>
              </a:rPr>
              <a:t>  </a:t>
            </a:r>
            <a:r>
              <a:rPr lang="ru-RU" dirty="0" err="1" smtClean="0">
                <a:solidFill>
                  <a:schemeClr val="tx1"/>
                </a:solidFill>
              </a:rPr>
              <a:t>Вантажно-розвантажувальні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роботи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зберігання</a:t>
            </a:r>
            <a:r>
              <a:rPr lang="ru-RU" dirty="0">
                <a:solidFill>
                  <a:schemeClr val="tx1"/>
                </a:solidFill>
              </a:rPr>
              <a:t>, упаковка і поставка</a:t>
            </a:r>
          </a:p>
          <a:p>
            <a:pPr eaLnBrk="0" hangingPunct="0"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80000"/>
              <a:buFont typeface="Wingdings" pitchFamily="2" charset="2"/>
              <a:buChar char="l"/>
            </a:pPr>
            <a:r>
              <a:rPr lang="ru-RU" dirty="0">
                <a:solidFill>
                  <a:schemeClr val="tx1"/>
                </a:solidFill>
              </a:rPr>
              <a:t>  </a:t>
            </a:r>
            <a:r>
              <a:rPr lang="ru-RU" dirty="0" err="1">
                <a:solidFill>
                  <a:schemeClr val="tx1"/>
                </a:solidFill>
              </a:rPr>
              <a:t>Реєстрація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даних</a:t>
            </a:r>
            <a:r>
              <a:rPr lang="ru-RU" dirty="0">
                <a:solidFill>
                  <a:schemeClr val="tx1"/>
                </a:solidFill>
              </a:rPr>
              <a:t> про </a:t>
            </a:r>
            <a:r>
              <a:rPr lang="ru-RU" dirty="0" err="1">
                <a:solidFill>
                  <a:schemeClr val="tx1"/>
                </a:solidFill>
              </a:rPr>
              <a:t>якість</a:t>
            </a:r>
            <a:endParaRPr lang="ru-RU" dirty="0">
              <a:solidFill>
                <a:schemeClr val="tx1"/>
              </a:solidFill>
            </a:endParaRPr>
          </a:p>
          <a:p>
            <a:pPr eaLnBrk="0" hangingPunct="0"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80000"/>
              <a:buFont typeface="Wingdings" pitchFamily="2" charset="2"/>
              <a:buChar char="l"/>
            </a:pPr>
            <a:r>
              <a:rPr lang="ru-RU" dirty="0">
                <a:solidFill>
                  <a:schemeClr val="tx1"/>
                </a:solidFill>
              </a:rPr>
              <a:t>  </a:t>
            </a:r>
            <a:r>
              <a:rPr lang="ru-RU" dirty="0" err="1">
                <a:solidFill>
                  <a:schemeClr val="tx1"/>
                </a:solidFill>
              </a:rPr>
              <a:t>Внутрішні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перевірки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якості</a:t>
            </a:r>
            <a:endParaRPr lang="ru-RU" dirty="0">
              <a:solidFill>
                <a:schemeClr val="tx1"/>
              </a:solidFill>
            </a:endParaRPr>
          </a:p>
          <a:p>
            <a:pPr eaLnBrk="0" hangingPunct="0"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80000"/>
              <a:buFont typeface="Wingdings" pitchFamily="2" charset="2"/>
              <a:buChar char="l"/>
            </a:pPr>
            <a:r>
              <a:rPr lang="ru-RU" dirty="0">
                <a:solidFill>
                  <a:schemeClr val="tx1"/>
                </a:solidFill>
              </a:rPr>
              <a:t>  </a:t>
            </a:r>
            <a:r>
              <a:rPr lang="ru-RU" dirty="0" err="1">
                <a:solidFill>
                  <a:schemeClr val="tx1"/>
                </a:solidFill>
              </a:rPr>
              <a:t>Підготовка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кадрів</a:t>
            </a:r>
            <a:endParaRPr lang="ru-RU" dirty="0">
              <a:solidFill>
                <a:schemeClr val="tx1"/>
              </a:solidFill>
            </a:endParaRPr>
          </a:p>
          <a:p>
            <a:pPr eaLnBrk="0" hangingPunct="0"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80000"/>
              <a:buFont typeface="Wingdings" pitchFamily="2" charset="2"/>
              <a:buChar char="l"/>
            </a:pPr>
            <a:r>
              <a:rPr lang="ru-RU" dirty="0">
                <a:solidFill>
                  <a:schemeClr val="tx1"/>
                </a:solidFill>
              </a:rPr>
              <a:t>  </a:t>
            </a:r>
            <a:r>
              <a:rPr lang="ru-RU" dirty="0" err="1">
                <a:solidFill>
                  <a:schemeClr val="tx1"/>
                </a:solidFill>
              </a:rPr>
              <a:t>Технічне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обслуговування</a:t>
            </a:r>
            <a:endParaRPr lang="ru-RU" dirty="0">
              <a:solidFill>
                <a:schemeClr val="tx1"/>
              </a:solidFill>
            </a:endParaRPr>
          </a:p>
          <a:p>
            <a:pPr eaLnBrk="0" hangingPunct="0"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80000"/>
              <a:buFont typeface="Wingdings" pitchFamily="2" charset="2"/>
              <a:buChar char="l"/>
            </a:pPr>
            <a:r>
              <a:rPr lang="ru-RU" dirty="0">
                <a:solidFill>
                  <a:schemeClr val="tx1"/>
                </a:solidFill>
              </a:rPr>
              <a:t>  </a:t>
            </a:r>
            <a:r>
              <a:rPr lang="ru-RU" dirty="0" err="1">
                <a:solidFill>
                  <a:schemeClr val="tx1"/>
                </a:solidFill>
              </a:rPr>
              <a:t>Статистичні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методи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4662" name="Line 6"/>
          <p:cNvSpPr>
            <a:spLocks noChangeShapeType="1"/>
          </p:cNvSpPr>
          <p:nvPr/>
        </p:nvSpPr>
        <p:spPr bwMode="auto">
          <a:xfrm>
            <a:off x="4427538" y="1989138"/>
            <a:ext cx="0" cy="4032250"/>
          </a:xfrm>
          <a:prstGeom prst="line">
            <a:avLst/>
          </a:prstGeom>
          <a:noFill/>
          <a:ln w="12700" cap="sq">
            <a:solidFill>
              <a:srgbClr val="0000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uk-UA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568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7145447"/>
              </p:ext>
            </p:extLst>
          </p:nvPr>
        </p:nvGraphicFramePr>
        <p:xfrm>
          <a:off x="2195736" y="260648"/>
          <a:ext cx="5192712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5711" name="Visio" r:id="rId3" imgW="5191057" imgH="619215" progId="Visio.Drawing.11">
                  <p:embed/>
                </p:oleObj>
              </mc:Choice>
              <mc:Fallback>
                <p:oleObj name="Visio" r:id="rId3" imgW="5191057" imgH="619215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260648"/>
                        <a:ext cx="5192712" cy="620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5685" name="Rectangle 5"/>
          <p:cNvSpPr>
            <a:spLocks noChangeArrowheads="1"/>
          </p:cNvSpPr>
          <p:nvPr/>
        </p:nvSpPr>
        <p:spPr bwMode="auto">
          <a:xfrm>
            <a:off x="3491880" y="1911906"/>
            <a:ext cx="4968552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ctr" eaLnBrk="0" hangingPunct="0"/>
            <a:r>
              <a:rPr lang="ru-RU" sz="2400" b="1" dirty="0"/>
              <a:t>Принцип </a:t>
            </a:r>
            <a:r>
              <a:rPr lang="ru-RU" sz="2400" b="1" dirty="0" err="1"/>
              <a:t>постійних</a:t>
            </a:r>
            <a:r>
              <a:rPr lang="ru-RU" sz="2400" b="1" dirty="0"/>
              <a:t>, </a:t>
            </a:r>
            <a:r>
              <a:rPr lang="ru-RU" sz="2400" b="1" dirty="0" err="1"/>
              <a:t>безперервних</a:t>
            </a:r>
            <a:r>
              <a:rPr lang="ru-RU" sz="2400" b="1" dirty="0"/>
              <a:t> </a:t>
            </a:r>
            <a:r>
              <a:rPr lang="ru-RU" sz="2400" b="1" dirty="0" err="1"/>
              <a:t>поліпшень</a:t>
            </a:r>
            <a:endParaRPr lang="ru-RU" sz="2400" b="1" dirty="0"/>
          </a:p>
        </p:txBody>
      </p:sp>
      <p:sp>
        <p:nvSpPr>
          <p:cNvPr id="455686" name="Rectangle 6"/>
          <p:cNvSpPr>
            <a:spLocks noChangeArrowheads="1"/>
          </p:cNvSpPr>
          <p:nvPr/>
        </p:nvSpPr>
        <p:spPr bwMode="auto">
          <a:xfrm>
            <a:off x="4427538" y="2852738"/>
            <a:ext cx="3529012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/>
          <a:p>
            <a:pPr algn="ctr" eaLnBrk="0" hangingPunct="0"/>
            <a:r>
              <a:rPr lang="ru-RU" sz="2000" dirty="0">
                <a:solidFill>
                  <a:schemeClr val="tx1"/>
                </a:solidFill>
              </a:rPr>
              <a:t>корпоративна культура і </a:t>
            </a:r>
            <a:r>
              <a:rPr lang="ru-RU" sz="2000" dirty="0" err="1">
                <a:solidFill>
                  <a:schemeClr val="tx1"/>
                </a:solidFill>
              </a:rPr>
              <a:t>управлінські</a:t>
            </a:r>
            <a:r>
              <a:rPr lang="ru-RU" sz="2000" dirty="0">
                <a:solidFill>
                  <a:schemeClr val="tx1"/>
                </a:solidFill>
              </a:rPr>
              <a:t> </a:t>
            </a:r>
            <a:r>
              <a:rPr lang="ru-RU" sz="2000" dirty="0" err="1">
                <a:solidFill>
                  <a:schemeClr val="tx1"/>
                </a:solidFill>
              </a:rPr>
              <a:t>механізми</a:t>
            </a:r>
            <a:r>
              <a:rPr lang="ru-RU" sz="2000" dirty="0">
                <a:solidFill>
                  <a:schemeClr val="tx1"/>
                </a:solidFill>
              </a:rPr>
              <a:t>, </a:t>
            </a:r>
            <a:r>
              <a:rPr lang="ru-RU" sz="2000" dirty="0" err="1">
                <a:solidFill>
                  <a:schemeClr val="tx1"/>
                </a:solidFill>
              </a:rPr>
              <a:t>що</a:t>
            </a:r>
            <a:r>
              <a:rPr lang="ru-RU" sz="2000" dirty="0">
                <a:solidFill>
                  <a:schemeClr val="tx1"/>
                </a:solidFill>
              </a:rPr>
              <a:t> </a:t>
            </a:r>
            <a:r>
              <a:rPr lang="ru-RU" sz="2000" dirty="0" err="1">
                <a:solidFill>
                  <a:schemeClr val="tx1"/>
                </a:solidFill>
              </a:rPr>
              <a:t>стимулюють</a:t>
            </a:r>
            <a:r>
              <a:rPr lang="ru-RU" sz="2000" dirty="0">
                <a:solidFill>
                  <a:schemeClr val="tx1"/>
                </a:solidFill>
              </a:rPr>
              <a:t> </a:t>
            </a:r>
            <a:r>
              <a:rPr lang="ru-RU" sz="2000" dirty="0" err="1">
                <a:solidFill>
                  <a:schemeClr val="tx1"/>
                </a:solidFill>
              </a:rPr>
              <a:t>співробітників</a:t>
            </a:r>
            <a:r>
              <a:rPr lang="ru-RU" sz="2000" dirty="0">
                <a:solidFill>
                  <a:schemeClr val="tx1"/>
                </a:solidFill>
              </a:rPr>
              <a:t> </a:t>
            </a:r>
            <a:r>
              <a:rPr lang="ru-RU" sz="2000" dirty="0" err="1">
                <a:solidFill>
                  <a:schemeClr val="tx1"/>
                </a:solidFill>
              </a:rPr>
              <a:t>пропонувати</a:t>
            </a:r>
            <a:r>
              <a:rPr lang="ru-RU" sz="2000" dirty="0">
                <a:solidFill>
                  <a:schemeClr val="tx1"/>
                </a:solidFill>
              </a:rPr>
              <a:t> </a:t>
            </a:r>
            <a:r>
              <a:rPr lang="ru-RU" sz="2000" dirty="0" err="1">
                <a:solidFill>
                  <a:schemeClr val="tx1"/>
                </a:solidFill>
              </a:rPr>
              <a:t>поліпшення</a:t>
            </a:r>
            <a:r>
              <a:rPr lang="ru-RU" sz="2000" dirty="0">
                <a:solidFill>
                  <a:schemeClr val="tx1"/>
                </a:solidFill>
              </a:rPr>
              <a:t> і </a:t>
            </a:r>
            <a:r>
              <a:rPr lang="ru-RU" sz="2000" dirty="0" err="1">
                <a:solidFill>
                  <a:schemeClr val="tx1"/>
                </a:solidFill>
              </a:rPr>
              <a:t>реалізовувати</a:t>
            </a:r>
            <a:r>
              <a:rPr lang="ru-RU" sz="2000" dirty="0">
                <a:solidFill>
                  <a:schemeClr val="tx1"/>
                </a:solidFill>
              </a:rPr>
              <a:t> </a:t>
            </a:r>
            <a:r>
              <a:rPr lang="ru-RU" sz="2000" dirty="0" err="1">
                <a:solidFill>
                  <a:schemeClr val="tx1"/>
                </a:solidFill>
              </a:rPr>
              <a:t>їх</a:t>
            </a:r>
            <a:r>
              <a:rPr lang="ru-RU" sz="2000" dirty="0">
                <a:solidFill>
                  <a:schemeClr val="tx1"/>
                </a:solidFill>
              </a:rPr>
              <a:t> в оперативному </a:t>
            </a:r>
            <a:r>
              <a:rPr lang="ru-RU" sz="2000" dirty="0" err="1">
                <a:solidFill>
                  <a:schemeClr val="tx1"/>
                </a:solidFill>
              </a:rPr>
              <a:t>режимі</a:t>
            </a:r>
            <a:r>
              <a:rPr lang="ru-RU" sz="2000" dirty="0">
                <a:solidFill>
                  <a:schemeClr val="tx1"/>
                </a:solidFill>
              </a:rPr>
              <a:t>. </a:t>
            </a:r>
          </a:p>
        </p:txBody>
      </p:sp>
      <p:sp>
        <p:nvSpPr>
          <p:cNvPr id="455687" name="AutoShape 7"/>
          <p:cNvSpPr>
            <a:spLocks noChangeArrowheads="1"/>
          </p:cNvSpPr>
          <p:nvPr/>
        </p:nvSpPr>
        <p:spPr bwMode="auto">
          <a:xfrm rot="5400000">
            <a:off x="5530851" y="4846637"/>
            <a:ext cx="1179512" cy="1223963"/>
          </a:xfrm>
          <a:custGeom>
            <a:avLst/>
            <a:gdLst>
              <a:gd name="T0" fmla="*/ 542193 w 21600"/>
              <a:gd name="T1" fmla="*/ 0 h 21600"/>
              <a:gd name="T2" fmla="*/ 0 w 21600"/>
              <a:gd name="T3" fmla="*/ 611982 h 21600"/>
              <a:gd name="T4" fmla="*/ 542193 w 21600"/>
              <a:gd name="T5" fmla="*/ 1223963 h 21600"/>
              <a:gd name="T6" fmla="*/ 1179512 w 21600"/>
              <a:gd name="T7" fmla="*/ 611982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668 h 21600"/>
              <a:gd name="T14" fmla="*/ 16054 w 21600"/>
              <a:gd name="T15" fmla="*/ 1593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9929" y="0"/>
                </a:moveTo>
                <a:lnTo>
                  <a:pt x="9929" y="5668"/>
                </a:lnTo>
                <a:lnTo>
                  <a:pt x="3375" y="5668"/>
                </a:lnTo>
                <a:lnTo>
                  <a:pt x="3375" y="15932"/>
                </a:lnTo>
                <a:lnTo>
                  <a:pt x="9929" y="15932"/>
                </a:lnTo>
                <a:lnTo>
                  <a:pt x="9929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668"/>
                </a:moveTo>
                <a:lnTo>
                  <a:pt x="1350" y="15932"/>
                </a:lnTo>
                <a:lnTo>
                  <a:pt x="2700" y="15932"/>
                </a:lnTo>
                <a:lnTo>
                  <a:pt x="2700" y="5668"/>
                </a:lnTo>
                <a:close/>
              </a:path>
              <a:path w="21600" h="21600">
                <a:moveTo>
                  <a:pt x="0" y="5668"/>
                </a:moveTo>
                <a:lnTo>
                  <a:pt x="0" y="15932"/>
                </a:lnTo>
                <a:lnTo>
                  <a:pt x="675" y="15932"/>
                </a:lnTo>
                <a:lnTo>
                  <a:pt x="675" y="5668"/>
                </a:lnTo>
                <a:close/>
              </a:path>
            </a:pathLst>
          </a:custGeom>
          <a:solidFill>
            <a:schemeClr val="bg1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endParaRPr lang="uk-UA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7584" y="2281238"/>
            <a:ext cx="2521917" cy="277173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670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3969834"/>
              </p:ext>
            </p:extLst>
          </p:nvPr>
        </p:nvGraphicFramePr>
        <p:xfrm>
          <a:off x="2116931" y="219870"/>
          <a:ext cx="5192713" cy="620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6749" name="Visio" r:id="rId3" imgW="5191945" imgH="619957" progId="">
                  <p:embed/>
                </p:oleObj>
              </mc:Choice>
              <mc:Fallback>
                <p:oleObj name="Visio" r:id="rId3" imgW="5191945" imgH="619957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6931" y="219870"/>
                        <a:ext cx="5192713" cy="620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6708" name="Rectangle 4"/>
          <p:cNvSpPr>
            <a:spLocks noChangeArrowheads="1"/>
          </p:cNvSpPr>
          <p:nvPr/>
        </p:nvSpPr>
        <p:spPr bwMode="auto">
          <a:xfrm>
            <a:off x="5508625" y="1628775"/>
            <a:ext cx="3311525" cy="2017713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/>
          <a:p>
            <a:pPr algn="ctr">
              <a:lnSpc>
                <a:spcPct val="125000"/>
              </a:lnSpc>
            </a:pPr>
            <a:r>
              <a:rPr kumimoji="0" lang="ru-RU" dirty="0"/>
              <a:t>Принцип </a:t>
            </a:r>
            <a:r>
              <a:rPr kumimoji="0" lang="ru-RU" dirty="0" err="1"/>
              <a:t>безперервного</a:t>
            </a:r>
            <a:r>
              <a:rPr kumimoji="0" lang="ru-RU" dirty="0"/>
              <a:t> </a:t>
            </a:r>
            <a:r>
              <a:rPr kumimoji="0" lang="ru-RU" dirty="0" err="1"/>
              <a:t>вдосконалення</a:t>
            </a:r>
            <a:r>
              <a:rPr kumimoji="0" lang="ru-RU" dirty="0"/>
              <a:t> </a:t>
            </a:r>
            <a:r>
              <a:rPr kumimoji="0" lang="ru-RU" dirty="0" smtClean="0"/>
              <a:t>-</a:t>
            </a:r>
          </a:p>
          <a:p>
            <a:pPr algn="ctr">
              <a:lnSpc>
                <a:spcPct val="125000"/>
              </a:lnSpc>
            </a:pPr>
            <a:r>
              <a:rPr kumimoji="0" lang="ru-RU" dirty="0" smtClean="0"/>
              <a:t>цикл </a:t>
            </a:r>
            <a:r>
              <a:rPr kumimoji="0" lang="ru-RU" dirty="0"/>
              <a:t>PDCA </a:t>
            </a:r>
            <a:endParaRPr kumimoji="0" lang="ru-RU" dirty="0" smtClean="0"/>
          </a:p>
          <a:p>
            <a:pPr algn="ctr">
              <a:lnSpc>
                <a:spcPct val="125000"/>
              </a:lnSpc>
            </a:pPr>
            <a:r>
              <a:rPr kumimoji="0" lang="ru-RU" dirty="0" smtClean="0"/>
              <a:t>Цикл </a:t>
            </a:r>
            <a:r>
              <a:rPr kumimoji="0" lang="ru-RU" dirty="0" err="1"/>
              <a:t>Шухарта</a:t>
            </a:r>
            <a:r>
              <a:rPr kumimoji="0" lang="ru-RU" dirty="0"/>
              <a:t> - </a:t>
            </a:r>
            <a:r>
              <a:rPr kumimoji="0" lang="ru-RU" dirty="0" err="1"/>
              <a:t>Демінга</a:t>
            </a:r>
            <a:endParaRPr kumimoji="0" lang="ru-RU" sz="2000" i="1" dirty="0">
              <a:solidFill>
                <a:srgbClr val="FF0000"/>
              </a:solidFill>
            </a:endParaRPr>
          </a:p>
        </p:txBody>
      </p:sp>
      <p:sp>
        <p:nvSpPr>
          <p:cNvPr id="456709" name="Rectangle 5"/>
          <p:cNvSpPr>
            <a:spLocks noChangeArrowheads="1"/>
          </p:cNvSpPr>
          <p:nvPr/>
        </p:nvSpPr>
        <p:spPr bwMode="auto">
          <a:xfrm>
            <a:off x="5867400" y="3789363"/>
            <a:ext cx="2817813" cy="192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lnSpc>
                <a:spcPct val="130000"/>
              </a:lnSpc>
              <a:spcBef>
                <a:spcPct val="20000"/>
              </a:spcBef>
              <a:buSzPct val="75000"/>
            </a:pPr>
            <a:r>
              <a:rPr kumimoji="0" lang="en-US" sz="2000" b="1" dirty="0">
                <a:solidFill>
                  <a:srgbClr val="FF0000"/>
                </a:solidFill>
                <a:latin typeface="Tahoma" pitchFamily="34" charset="0"/>
              </a:rPr>
              <a:t>P</a:t>
            </a:r>
            <a:r>
              <a:rPr kumimoji="0" lang="en-US" sz="2000" dirty="0">
                <a:solidFill>
                  <a:schemeClr val="accent2"/>
                </a:solidFill>
                <a:latin typeface="Tahoma" pitchFamily="34" charset="0"/>
              </a:rPr>
              <a:t>lan - </a:t>
            </a:r>
            <a:r>
              <a:rPr kumimoji="0" lang="ru-RU" sz="2000" dirty="0" err="1" smtClean="0">
                <a:solidFill>
                  <a:schemeClr val="accent2"/>
                </a:solidFill>
                <a:latin typeface="Tahoma" pitchFamily="34" charset="0"/>
              </a:rPr>
              <a:t>планувати</a:t>
            </a:r>
            <a:endParaRPr kumimoji="0" lang="ru-RU" sz="2000" dirty="0">
              <a:solidFill>
                <a:schemeClr val="accent2"/>
              </a:solidFill>
              <a:latin typeface="Tahoma" pitchFamily="34" charset="0"/>
            </a:endParaRP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  <a:buSzPct val="75000"/>
            </a:pPr>
            <a:r>
              <a:rPr kumimoji="0" lang="en-US" sz="2000" b="1" dirty="0">
                <a:solidFill>
                  <a:srgbClr val="FF0000"/>
                </a:solidFill>
                <a:latin typeface="Tahoma" pitchFamily="34" charset="0"/>
              </a:rPr>
              <a:t>D</a:t>
            </a:r>
            <a:r>
              <a:rPr kumimoji="0" lang="en-US" sz="2000" dirty="0">
                <a:solidFill>
                  <a:schemeClr val="accent2"/>
                </a:solidFill>
                <a:latin typeface="Tahoma" pitchFamily="34" charset="0"/>
              </a:rPr>
              <a:t>o - </a:t>
            </a:r>
            <a:r>
              <a:rPr kumimoji="0" lang="ru-RU" sz="2000" dirty="0" err="1" smtClean="0">
                <a:solidFill>
                  <a:schemeClr val="accent2"/>
                </a:solidFill>
                <a:latin typeface="Tahoma" pitchFamily="34" charset="0"/>
              </a:rPr>
              <a:t>робити</a:t>
            </a:r>
            <a:endParaRPr kumimoji="0" lang="ru-RU" sz="2000" dirty="0">
              <a:solidFill>
                <a:schemeClr val="accent2"/>
              </a:solidFill>
              <a:latin typeface="Tahoma" pitchFamily="34" charset="0"/>
            </a:endParaRP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  <a:buSzPct val="75000"/>
            </a:pPr>
            <a:r>
              <a:rPr kumimoji="0" lang="en-US" sz="2000" b="1" dirty="0">
                <a:solidFill>
                  <a:srgbClr val="FF0000"/>
                </a:solidFill>
                <a:latin typeface="Tahoma" pitchFamily="34" charset="0"/>
              </a:rPr>
              <a:t>C</a:t>
            </a:r>
            <a:r>
              <a:rPr kumimoji="0" lang="en-US" sz="2000" dirty="0">
                <a:solidFill>
                  <a:schemeClr val="accent2"/>
                </a:solidFill>
                <a:latin typeface="Tahoma" pitchFamily="34" charset="0"/>
              </a:rPr>
              <a:t>heck- </a:t>
            </a:r>
            <a:r>
              <a:rPr kumimoji="0" lang="ru-RU" sz="2000" dirty="0" err="1" smtClean="0">
                <a:solidFill>
                  <a:schemeClr val="accent2"/>
                </a:solidFill>
                <a:latin typeface="Tahoma" pitchFamily="34" charset="0"/>
              </a:rPr>
              <a:t>перевіряти</a:t>
            </a:r>
            <a:endParaRPr kumimoji="0" lang="ru-RU" sz="2000" dirty="0">
              <a:solidFill>
                <a:schemeClr val="accent2"/>
              </a:solidFill>
              <a:latin typeface="Tahoma" pitchFamily="34" charset="0"/>
            </a:endParaRP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  <a:buSzPct val="75000"/>
            </a:pPr>
            <a:r>
              <a:rPr kumimoji="0" lang="en-US" sz="2000" b="1" dirty="0">
                <a:solidFill>
                  <a:srgbClr val="FF0000"/>
                </a:solidFill>
                <a:latin typeface="Tahoma" pitchFamily="34" charset="0"/>
              </a:rPr>
              <a:t>A</a:t>
            </a:r>
            <a:r>
              <a:rPr kumimoji="0" lang="en-US" sz="2000" dirty="0">
                <a:solidFill>
                  <a:schemeClr val="accent2"/>
                </a:solidFill>
                <a:latin typeface="Tahoma" pitchFamily="34" charset="0"/>
              </a:rPr>
              <a:t>ct - </a:t>
            </a:r>
            <a:r>
              <a:rPr kumimoji="0" lang="ru-RU" sz="2000" dirty="0" err="1" smtClean="0">
                <a:solidFill>
                  <a:schemeClr val="accent2"/>
                </a:solidFill>
                <a:latin typeface="Tahoma" pitchFamily="34" charset="0"/>
              </a:rPr>
              <a:t>діяти</a:t>
            </a:r>
            <a:endParaRPr kumimoji="0" lang="ru-RU" sz="2000" dirty="0">
              <a:solidFill>
                <a:schemeClr val="accent2"/>
              </a:solidFill>
              <a:latin typeface="Tahoma" pitchFamily="34" charset="0"/>
            </a:endParaRPr>
          </a:p>
        </p:txBody>
      </p:sp>
      <p:sp>
        <p:nvSpPr>
          <p:cNvPr id="456710" name="Text Box 6"/>
          <p:cNvSpPr txBox="1">
            <a:spLocks noChangeArrowheads="1"/>
          </p:cNvSpPr>
          <p:nvPr/>
        </p:nvSpPr>
        <p:spPr bwMode="auto">
          <a:xfrm>
            <a:off x="1436688" y="3360738"/>
            <a:ext cx="5257800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4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defRPr kumimoji="1">
                <a:solidFill>
                  <a:srgbClr val="0000FF"/>
                </a:solidFill>
                <a:latin typeface="Arial" pitchFamily="34" charset="0"/>
              </a:defRPr>
            </a:lvl1pPr>
            <a:lvl2pPr marL="742950" indent="-285750" eaLnBrk="0" hangingPunct="0">
              <a:lnSpc>
                <a:spcPct val="14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defRPr kumimoji="1">
                <a:solidFill>
                  <a:srgbClr val="0000FF"/>
                </a:solidFill>
                <a:latin typeface="Arial" pitchFamily="34" charset="0"/>
              </a:defRPr>
            </a:lvl2pPr>
            <a:lvl3pPr marL="1143000" indent="-228600" eaLnBrk="0" hangingPunct="0">
              <a:lnSpc>
                <a:spcPct val="14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defRPr kumimoji="1">
                <a:solidFill>
                  <a:srgbClr val="0000FF"/>
                </a:solidFill>
                <a:latin typeface="Arial" pitchFamily="34" charset="0"/>
              </a:defRPr>
            </a:lvl3pPr>
            <a:lvl4pPr marL="1600200" indent="-228600" eaLnBrk="0" hangingPunct="0">
              <a:lnSpc>
                <a:spcPct val="14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defRPr kumimoji="1">
                <a:solidFill>
                  <a:srgbClr val="0000FF"/>
                </a:solidFill>
                <a:latin typeface="Arial" pitchFamily="34" charset="0"/>
              </a:defRPr>
            </a:lvl4pPr>
            <a:lvl5pPr marL="2057400" indent="-228600" eaLnBrk="0" hangingPunct="0">
              <a:lnSpc>
                <a:spcPct val="14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defRPr kumimoji="1">
                <a:solidFill>
                  <a:srgbClr val="0000FF"/>
                </a:solidFill>
                <a:latin typeface="Arial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defRPr kumimoji="1">
                <a:solidFill>
                  <a:srgbClr val="0000FF"/>
                </a:solidFill>
                <a:latin typeface="Arial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defRPr kumimoji="1">
                <a:solidFill>
                  <a:srgbClr val="0000FF"/>
                </a:solidFill>
                <a:latin typeface="Arial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defRPr kumimoji="1">
                <a:solidFill>
                  <a:srgbClr val="0000FF"/>
                </a:solidFill>
                <a:latin typeface="Arial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defRPr kumimoji="1">
                <a:solidFill>
                  <a:srgbClr val="0000FF"/>
                </a:solidFill>
                <a:latin typeface="Arial" pitchFamily="34" charset="0"/>
              </a:defRPr>
            </a:lvl9pPr>
          </a:lstStyle>
          <a:p>
            <a:pPr>
              <a:lnSpc>
                <a:spcPct val="100000"/>
              </a:lnSpc>
              <a:buClrTx/>
              <a:buSzTx/>
              <a:buFontTx/>
              <a:buNone/>
            </a:pPr>
            <a:endParaRPr kumimoji="0" lang="ru-RU" sz="2400">
              <a:solidFill>
                <a:schemeClr val="tx1"/>
              </a:solidFill>
              <a:latin typeface="Times New Roman" pitchFamily="18" charset="0"/>
            </a:endParaRPr>
          </a:p>
          <a:p>
            <a:pPr>
              <a:lnSpc>
                <a:spcPct val="100000"/>
              </a:lnSpc>
              <a:buClrTx/>
              <a:buSzTx/>
              <a:buFontTx/>
              <a:buNone/>
            </a:pPr>
            <a:endParaRPr kumimoji="0" lang="ru-RU" sz="2400">
              <a:solidFill>
                <a:schemeClr val="tx1"/>
              </a:solidFill>
              <a:latin typeface="Times New Roman" pitchFamily="18" charset="0"/>
            </a:endParaRPr>
          </a:p>
          <a:p>
            <a:pPr>
              <a:lnSpc>
                <a:spcPct val="100000"/>
              </a:lnSpc>
              <a:buClrTx/>
              <a:buSzTx/>
              <a:buFontTx/>
              <a:buNone/>
            </a:pPr>
            <a:endParaRPr kumimoji="0" lang="ru-RU" sz="2400">
              <a:solidFill>
                <a:schemeClr val="tx1"/>
              </a:solidFill>
              <a:latin typeface="Times New Roman" pitchFamily="18" charset="0"/>
            </a:endParaRPr>
          </a:p>
          <a:p>
            <a:pPr>
              <a:lnSpc>
                <a:spcPct val="100000"/>
              </a:lnSpc>
              <a:buClrTx/>
              <a:buSzTx/>
              <a:buFontTx/>
              <a:buNone/>
            </a:pPr>
            <a:endParaRPr kumimoji="0" lang="ru-RU" sz="2400">
              <a:solidFill>
                <a:schemeClr val="tx1"/>
              </a:solidFill>
              <a:latin typeface="Times New Roman" pitchFamily="18" charset="0"/>
            </a:endParaRPr>
          </a:p>
          <a:p>
            <a:pPr>
              <a:lnSpc>
                <a:spcPct val="100000"/>
              </a:lnSpc>
              <a:buClrTx/>
              <a:buSzTx/>
              <a:buFontTx/>
              <a:buNone/>
            </a:pPr>
            <a:endParaRPr kumimoji="0" lang="ru-RU" sz="2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56711" name="AutoShape 7"/>
          <p:cNvSpPr>
            <a:spLocks noChangeArrowheads="1"/>
          </p:cNvSpPr>
          <p:nvPr/>
        </p:nvSpPr>
        <p:spPr bwMode="auto">
          <a:xfrm>
            <a:off x="827088" y="4656138"/>
            <a:ext cx="5334000" cy="12954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 w="12700" cap="sq">
            <a:solidFill>
              <a:srgbClr val="0000FF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>
              <a:lnSpc>
                <a:spcPct val="14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endParaRPr lang="uk-UA"/>
          </a:p>
        </p:txBody>
      </p:sp>
      <p:sp>
        <p:nvSpPr>
          <p:cNvPr id="456712" name="Oval 8"/>
          <p:cNvSpPr>
            <a:spLocks noChangeArrowheads="1"/>
          </p:cNvSpPr>
          <p:nvPr/>
        </p:nvSpPr>
        <p:spPr bwMode="auto">
          <a:xfrm>
            <a:off x="827088" y="1989138"/>
            <a:ext cx="3048000" cy="2971800"/>
          </a:xfrm>
          <a:prstGeom prst="ellipse">
            <a:avLst/>
          </a:prstGeom>
          <a:noFill/>
          <a:ln w="38100" cap="sq">
            <a:solidFill>
              <a:srgbClr val="0000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>
              <a:lnSpc>
                <a:spcPct val="14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endParaRPr lang="uk-UA"/>
          </a:p>
        </p:txBody>
      </p:sp>
      <p:sp>
        <p:nvSpPr>
          <p:cNvPr id="456713" name="AutoShape 9"/>
          <p:cNvSpPr>
            <a:spLocks noChangeArrowheads="1"/>
          </p:cNvSpPr>
          <p:nvPr/>
        </p:nvSpPr>
        <p:spPr bwMode="auto">
          <a:xfrm flipV="1">
            <a:off x="446088" y="1836738"/>
            <a:ext cx="2057400" cy="2514600"/>
          </a:xfrm>
          <a:custGeom>
            <a:avLst/>
            <a:gdLst>
              <a:gd name="T0" fmla="*/ 233172 w 21600"/>
              <a:gd name="T1" fmla="*/ 2054405 h 21600"/>
              <a:gd name="T2" fmla="*/ 766572 w 21600"/>
              <a:gd name="T3" fmla="*/ 2433341 h 21600"/>
              <a:gd name="T4" fmla="*/ 281749 w 21600"/>
              <a:gd name="T5" fmla="*/ 2005743 h 21600"/>
              <a:gd name="T6" fmla="*/ -254222 w 21600"/>
              <a:gd name="T7" fmla="*/ 1364985 h 21600"/>
              <a:gd name="T8" fmla="*/ 13907 w 21600"/>
              <a:gd name="T9" fmla="*/ 988843 h 21600"/>
              <a:gd name="T10" fmla="*/ 321659 w 21600"/>
              <a:gd name="T11" fmla="*/ 1316556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21600"/>
              <a:gd name="T19" fmla="*/ 3163 h 21600"/>
              <a:gd name="T20" fmla="*/ 18437 w 21600"/>
              <a:gd name="T21" fmla="*/ 18437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683" y="11494"/>
                </a:moveTo>
                <a:cubicBezTo>
                  <a:pt x="979" y="15801"/>
                  <a:pt x="3970" y="19449"/>
                  <a:pt x="8135" y="20583"/>
                </a:cubicBezTo>
                <a:lnTo>
                  <a:pt x="7962" y="21220"/>
                </a:lnTo>
                <a:cubicBezTo>
                  <a:pt x="3525" y="20012"/>
                  <a:pt x="340" y="16127"/>
                  <a:pt x="25" y="11540"/>
                </a:cubicBezTo>
                <a:lnTo>
                  <a:pt x="-2669" y="11725"/>
                </a:lnTo>
                <a:lnTo>
                  <a:pt x="146" y="8494"/>
                </a:lnTo>
                <a:lnTo>
                  <a:pt x="3377" y="11309"/>
                </a:lnTo>
                <a:lnTo>
                  <a:pt x="683" y="11494"/>
                </a:lnTo>
                <a:close/>
              </a:path>
            </a:pathLst>
          </a:custGeom>
          <a:solidFill>
            <a:schemeClr val="accent1"/>
          </a:solidFill>
          <a:ln w="12700" cap="sq">
            <a:solidFill>
              <a:srgbClr val="0000FF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uk-UA"/>
          </a:p>
        </p:txBody>
      </p:sp>
      <p:sp>
        <p:nvSpPr>
          <p:cNvPr id="456714" name="Line 10"/>
          <p:cNvSpPr>
            <a:spLocks noChangeShapeType="1"/>
          </p:cNvSpPr>
          <p:nvPr/>
        </p:nvSpPr>
        <p:spPr bwMode="auto">
          <a:xfrm>
            <a:off x="2274888" y="1989138"/>
            <a:ext cx="0" cy="2971800"/>
          </a:xfrm>
          <a:prstGeom prst="line">
            <a:avLst/>
          </a:prstGeom>
          <a:noFill/>
          <a:ln w="12700" cap="sq">
            <a:solidFill>
              <a:srgbClr val="0000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uk-UA"/>
          </a:p>
        </p:txBody>
      </p:sp>
      <p:sp>
        <p:nvSpPr>
          <p:cNvPr id="456715" name="Line 11"/>
          <p:cNvSpPr>
            <a:spLocks noChangeShapeType="1"/>
          </p:cNvSpPr>
          <p:nvPr/>
        </p:nvSpPr>
        <p:spPr bwMode="auto">
          <a:xfrm>
            <a:off x="827088" y="3436938"/>
            <a:ext cx="3048000" cy="0"/>
          </a:xfrm>
          <a:prstGeom prst="line">
            <a:avLst/>
          </a:prstGeom>
          <a:noFill/>
          <a:ln w="12700" cap="sq">
            <a:solidFill>
              <a:srgbClr val="0000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uk-UA"/>
          </a:p>
        </p:txBody>
      </p:sp>
      <p:sp>
        <p:nvSpPr>
          <p:cNvPr id="412684" name="Text Box 12"/>
          <p:cNvSpPr txBox="1">
            <a:spLocks noChangeArrowheads="1"/>
          </p:cNvSpPr>
          <p:nvPr/>
        </p:nvSpPr>
        <p:spPr bwMode="auto">
          <a:xfrm>
            <a:off x="1436688" y="2598738"/>
            <a:ext cx="609600" cy="6413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kumimoji="0" lang="en-US"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</a:t>
            </a:r>
            <a:endParaRPr kumimoji="0" lang="ru-RU" sz="240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412685" name="Text Box 13"/>
          <p:cNvSpPr txBox="1">
            <a:spLocks noChangeArrowheads="1"/>
          </p:cNvSpPr>
          <p:nvPr/>
        </p:nvSpPr>
        <p:spPr bwMode="auto">
          <a:xfrm>
            <a:off x="2579688" y="2598738"/>
            <a:ext cx="609600" cy="6413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kumimoji="0" lang="en-US"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</a:t>
            </a:r>
            <a:endParaRPr kumimoji="0" lang="ru-RU" sz="240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412686" name="Text Box 14"/>
          <p:cNvSpPr txBox="1">
            <a:spLocks noChangeArrowheads="1"/>
          </p:cNvSpPr>
          <p:nvPr/>
        </p:nvSpPr>
        <p:spPr bwMode="auto">
          <a:xfrm>
            <a:off x="2579688" y="3741738"/>
            <a:ext cx="609600" cy="6413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kumimoji="0" lang="en-US"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endParaRPr kumimoji="0" lang="ru-RU" sz="240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412687" name="Text Box 15"/>
          <p:cNvSpPr txBox="1">
            <a:spLocks noChangeArrowheads="1"/>
          </p:cNvSpPr>
          <p:nvPr/>
        </p:nvSpPr>
        <p:spPr bwMode="auto">
          <a:xfrm>
            <a:off x="1436688" y="3665538"/>
            <a:ext cx="609600" cy="6413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kumimoji="0" lang="en-US"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</a:t>
            </a:r>
            <a:endParaRPr kumimoji="0" lang="ru-RU" sz="240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456720" name="AutoShape 16"/>
          <p:cNvSpPr>
            <a:spLocks noChangeArrowheads="1"/>
          </p:cNvSpPr>
          <p:nvPr/>
        </p:nvSpPr>
        <p:spPr bwMode="auto">
          <a:xfrm>
            <a:off x="4332288" y="2979738"/>
            <a:ext cx="762000" cy="838200"/>
          </a:xfrm>
          <a:prstGeom prst="smileyFace">
            <a:avLst>
              <a:gd name="adj" fmla="val 4653"/>
            </a:avLst>
          </a:prstGeom>
          <a:noFill/>
          <a:ln w="25400" cap="sq">
            <a:solidFill>
              <a:srgbClr val="0000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>
              <a:lnSpc>
                <a:spcPct val="14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endParaRPr lang="uk-UA"/>
          </a:p>
        </p:txBody>
      </p:sp>
      <p:sp>
        <p:nvSpPr>
          <p:cNvPr id="456721" name="Line 17"/>
          <p:cNvSpPr>
            <a:spLocks noChangeShapeType="1"/>
          </p:cNvSpPr>
          <p:nvPr/>
        </p:nvSpPr>
        <p:spPr bwMode="auto">
          <a:xfrm>
            <a:off x="4713288" y="3817938"/>
            <a:ext cx="0" cy="762000"/>
          </a:xfrm>
          <a:prstGeom prst="line">
            <a:avLst/>
          </a:prstGeom>
          <a:noFill/>
          <a:ln w="25400" cap="sq">
            <a:solidFill>
              <a:srgbClr val="0000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uk-UA"/>
          </a:p>
        </p:txBody>
      </p:sp>
      <p:sp>
        <p:nvSpPr>
          <p:cNvPr id="456722" name="Freeform 18"/>
          <p:cNvSpPr>
            <a:spLocks/>
          </p:cNvSpPr>
          <p:nvPr/>
        </p:nvSpPr>
        <p:spPr bwMode="auto">
          <a:xfrm>
            <a:off x="4027488" y="4579938"/>
            <a:ext cx="685800" cy="914400"/>
          </a:xfrm>
          <a:custGeom>
            <a:avLst/>
            <a:gdLst>
              <a:gd name="T0" fmla="*/ 685800 w 432"/>
              <a:gd name="T1" fmla="*/ 0 h 576"/>
              <a:gd name="T2" fmla="*/ 76200 w 432"/>
              <a:gd name="T3" fmla="*/ 228600 h 576"/>
              <a:gd name="T4" fmla="*/ 228600 w 432"/>
              <a:gd name="T5" fmla="*/ 914400 h 576"/>
              <a:gd name="T6" fmla="*/ 0 60000 65536"/>
              <a:gd name="T7" fmla="*/ 0 60000 65536"/>
              <a:gd name="T8" fmla="*/ 0 60000 65536"/>
              <a:gd name="T9" fmla="*/ 0 w 432"/>
              <a:gd name="T10" fmla="*/ 0 h 576"/>
              <a:gd name="T11" fmla="*/ 432 w 432"/>
              <a:gd name="T12" fmla="*/ 576 h 5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576">
                <a:moveTo>
                  <a:pt x="432" y="0"/>
                </a:moveTo>
                <a:cubicBezTo>
                  <a:pt x="264" y="24"/>
                  <a:pt x="96" y="48"/>
                  <a:pt x="48" y="144"/>
                </a:cubicBezTo>
                <a:cubicBezTo>
                  <a:pt x="0" y="240"/>
                  <a:pt x="128" y="504"/>
                  <a:pt x="144" y="576"/>
                </a:cubicBezTo>
              </a:path>
            </a:pathLst>
          </a:custGeom>
          <a:noFill/>
          <a:ln w="25400" cap="sq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uk-UA"/>
          </a:p>
        </p:txBody>
      </p:sp>
      <p:sp>
        <p:nvSpPr>
          <p:cNvPr id="456723" name="Freeform 19"/>
          <p:cNvSpPr>
            <a:spLocks/>
          </p:cNvSpPr>
          <p:nvPr/>
        </p:nvSpPr>
        <p:spPr bwMode="auto">
          <a:xfrm>
            <a:off x="4408488" y="4579938"/>
            <a:ext cx="584200" cy="1066800"/>
          </a:xfrm>
          <a:custGeom>
            <a:avLst/>
            <a:gdLst>
              <a:gd name="T0" fmla="*/ 279400 w 368"/>
              <a:gd name="T1" fmla="*/ 0 h 672"/>
              <a:gd name="T2" fmla="*/ 50800 w 368"/>
              <a:gd name="T3" fmla="*/ 381000 h 672"/>
              <a:gd name="T4" fmla="*/ 584200 w 368"/>
              <a:gd name="T5" fmla="*/ 1066800 h 672"/>
              <a:gd name="T6" fmla="*/ 0 60000 65536"/>
              <a:gd name="T7" fmla="*/ 0 60000 65536"/>
              <a:gd name="T8" fmla="*/ 0 60000 65536"/>
              <a:gd name="T9" fmla="*/ 0 w 368"/>
              <a:gd name="T10" fmla="*/ 0 h 672"/>
              <a:gd name="T11" fmla="*/ 368 w 368"/>
              <a:gd name="T12" fmla="*/ 672 h 67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68" h="672">
                <a:moveTo>
                  <a:pt x="176" y="0"/>
                </a:moveTo>
                <a:cubicBezTo>
                  <a:pt x="88" y="64"/>
                  <a:pt x="0" y="128"/>
                  <a:pt x="32" y="240"/>
                </a:cubicBezTo>
                <a:cubicBezTo>
                  <a:pt x="64" y="352"/>
                  <a:pt x="312" y="600"/>
                  <a:pt x="368" y="672"/>
                </a:cubicBezTo>
              </a:path>
            </a:pathLst>
          </a:custGeom>
          <a:noFill/>
          <a:ln w="25400" cap="sq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uk-UA"/>
          </a:p>
        </p:txBody>
      </p:sp>
      <p:sp>
        <p:nvSpPr>
          <p:cNvPr id="456724" name="Freeform 20"/>
          <p:cNvSpPr>
            <a:spLocks/>
          </p:cNvSpPr>
          <p:nvPr/>
        </p:nvSpPr>
        <p:spPr bwMode="auto">
          <a:xfrm>
            <a:off x="3798888" y="3894138"/>
            <a:ext cx="914400" cy="304800"/>
          </a:xfrm>
          <a:custGeom>
            <a:avLst/>
            <a:gdLst>
              <a:gd name="T0" fmla="*/ 914400 w 576"/>
              <a:gd name="T1" fmla="*/ 0 h 192"/>
              <a:gd name="T2" fmla="*/ 304800 w 576"/>
              <a:gd name="T3" fmla="*/ 304800 h 192"/>
              <a:gd name="T4" fmla="*/ 0 w 576"/>
              <a:gd name="T5" fmla="*/ 0 h 192"/>
              <a:gd name="T6" fmla="*/ 0 60000 65536"/>
              <a:gd name="T7" fmla="*/ 0 60000 65536"/>
              <a:gd name="T8" fmla="*/ 0 60000 65536"/>
              <a:gd name="T9" fmla="*/ 0 w 576"/>
              <a:gd name="T10" fmla="*/ 0 h 192"/>
              <a:gd name="T11" fmla="*/ 576 w 576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76" h="192">
                <a:moveTo>
                  <a:pt x="576" y="0"/>
                </a:moveTo>
                <a:cubicBezTo>
                  <a:pt x="432" y="96"/>
                  <a:pt x="288" y="192"/>
                  <a:pt x="192" y="192"/>
                </a:cubicBezTo>
                <a:cubicBezTo>
                  <a:pt x="96" y="192"/>
                  <a:pt x="48" y="96"/>
                  <a:pt x="0" y="0"/>
                </a:cubicBezTo>
              </a:path>
            </a:pathLst>
          </a:custGeom>
          <a:noFill/>
          <a:ln w="25400" cap="sq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uk-UA"/>
          </a:p>
        </p:txBody>
      </p:sp>
      <p:sp>
        <p:nvSpPr>
          <p:cNvPr id="456725" name="Freeform 21"/>
          <p:cNvSpPr>
            <a:spLocks/>
          </p:cNvSpPr>
          <p:nvPr/>
        </p:nvSpPr>
        <p:spPr bwMode="auto">
          <a:xfrm>
            <a:off x="3875088" y="3513138"/>
            <a:ext cx="838200" cy="444500"/>
          </a:xfrm>
          <a:custGeom>
            <a:avLst/>
            <a:gdLst>
              <a:gd name="T0" fmla="*/ 838200 w 528"/>
              <a:gd name="T1" fmla="*/ 381000 h 280"/>
              <a:gd name="T2" fmla="*/ 228600 w 528"/>
              <a:gd name="T3" fmla="*/ 381000 h 280"/>
              <a:gd name="T4" fmla="*/ 0 w 528"/>
              <a:gd name="T5" fmla="*/ 0 h 280"/>
              <a:gd name="T6" fmla="*/ 0 60000 65536"/>
              <a:gd name="T7" fmla="*/ 0 60000 65536"/>
              <a:gd name="T8" fmla="*/ 0 60000 65536"/>
              <a:gd name="T9" fmla="*/ 0 w 528"/>
              <a:gd name="T10" fmla="*/ 0 h 280"/>
              <a:gd name="T11" fmla="*/ 528 w 528"/>
              <a:gd name="T12" fmla="*/ 280 h 2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28" h="280">
                <a:moveTo>
                  <a:pt x="528" y="240"/>
                </a:moveTo>
                <a:cubicBezTo>
                  <a:pt x="380" y="260"/>
                  <a:pt x="232" y="280"/>
                  <a:pt x="144" y="240"/>
                </a:cubicBezTo>
                <a:cubicBezTo>
                  <a:pt x="56" y="200"/>
                  <a:pt x="28" y="100"/>
                  <a:pt x="0" y="0"/>
                </a:cubicBezTo>
              </a:path>
            </a:pathLst>
          </a:custGeom>
          <a:noFill/>
          <a:ln w="25400" cap="sq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uk-UA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773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0234133"/>
              </p:ext>
            </p:extLst>
          </p:nvPr>
        </p:nvGraphicFramePr>
        <p:xfrm>
          <a:off x="1403648" y="328560"/>
          <a:ext cx="6991350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7759" name="Visio" r:id="rId3" imgW="6991485" imgH="619215" progId="Visio.Drawing.11">
                  <p:embed/>
                </p:oleObj>
              </mc:Choice>
              <mc:Fallback>
                <p:oleObj name="Visio" r:id="rId3" imgW="6991485" imgH="619215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328560"/>
                        <a:ext cx="6991350" cy="620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7732" name="Rectangle 4"/>
          <p:cNvSpPr>
            <a:spLocks noChangeArrowheads="1"/>
          </p:cNvSpPr>
          <p:nvPr/>
        </p:nvSpPr>
        <p:spPr bwMode="auto">
          <a:xfrm>
            <a:off x="2483173" y="3429477"/>
            <a:ext cx="6193283" cy="2022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marL="360363" lvl="1" indent="-360363" eaLnBrk="0" hangingPunct="0">
              <a:lnSpc>
                <a:spcPct val="8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</a:pPr>
            <a:r>
              <a:rPr lang="ru-RU" dirty="0">
                <a:solidFill>
                  <a:schemeClr val="tx1"/>
                </a:solidFill>
              </a:rPr>
              <a:t>Система </a:t>
            </a:r>
            <a:r>
              <a:rPr lang="ru-RU" dirty="0" err="1">
                <a:solidFill>
                  <a:schemeClr val="tx1"/>
                </a:solidFill>
              </a:rPr>
              <a:t>постійних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поліпшень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Кайдзен</a:t>
            </a:r>
            <a:endParaRPr lang="ru-RU" dirty="0">
              <a:solidFill>
                <a:schemeClr val="tx1"/>
              </a:solidFill>
            </a:endParaRPr>
          </a:p>
          <a:p>
            <a:pPr eaLnBrk="0" hangingPunct="0">
              <a:lnSpc>
                <a:spcPct val="8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</a:pPr>
            <a:r>
              <a:rPr lang="ru-RU" dirty="0">
                <a:solidFill>
                  <a:schemeClr val="tx1"/>
                </a:solidFill>
              </a:rPr>
              <a:t>   Система </a:t>
            </a:r>
            <a:r>
              <a:rPr lang="ru-RU" dirty="0" err="1">
                <a:solidFill>
                  <a:schemeClr val="tx1"/>
                </a:solidFill>
              </a:rPr>
              <a:t>управління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виробництвом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Канбан</a:t>
            </a:r>
            <a:endParaRPr lang="ru-RU" dirty="0">
              <a:solidFill>
                <a:schemeClr val="tx1"/>
              </a:solidFill>
            </a:endParaRPr>
          </a:p>
          <a:p>
            <a:pPr eaLnBrk="0" hangingPunct="0">
              <a:lnSpc>
                <a:spcPct val="8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</a:pPr>
            <a:r>
              <a:rPr lang="ru-RU" dirty="0">
                <a:solidFill>
                  <a:schemeClr val="tx1"/>
                </a:solidFill>
              </a:rPr>
              <a:t>   Система </a:t>
            </a:r>
            <a:r>
              <a:rPr lang="ru-RU" dirty="0" err="1">
                <a:solidFill>
                  <a:schemeClr val="tx1"/>
                </a:solidFill>
              </a:rPr>
              <a:t>організації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робочого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місця</a:t>
            </a:r>
            <a:r>
              <a:rPr lang="ru-RU" dirty="0">
                <a:solidFill>
                  <a:schemeClr val="tx1"/>
                </a:solidFill>
              </a:rPr>
              <a:t> 5</a:t>
            </a:r>
            <a:r>
              <a:rPr lang="en-US" dirty="0">
                <a:solidFill>
                  <a:schemeClr val="tx1"/>
                </a:solidFill>
              </a:rPr>
              <a:t>S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</a:pPr>
            <a:r>
              <a:rPr lang="en-US" dirty="0">
                <a:solidFill>
                  <a:schemeClr val="tx1"/>
                </a:solidFill>
              </a:rPr>
              <a:t>   </a:t>
            </a:r>
            <a:r>
              <a:rPr lang="ru-RU" dirty="0" err="1">
                <a:solidFill>
                  <a:schemeClr val="tx1"/>
                </a:solidFill>
              </a:rPr>
              <a:t>Скорочення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витрат</a:t>
            </a:r>
            <a:r>
              <a:rPr lang="ru-RU" dirty="0">
                <a:solidFill>
                  <a:schemeClr val="tx1"/>
                </a:solidFill>
              </a:rPr>
              <a:t> на </a:t>
            </a:r>
            <a:r>
              <a:rPr lang="ru-RU" dirty="0" err="1">
                <a:solidFill>
                  <a:schemeClr val="tx1"/>
                </a:solidFill>
              </a:rPr>
              <a:t>переналагодження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обладнання</a:t>
            </a:r>
            <a:endParaRPr lang="ru-RU" dirty="0">
              <a:solidFill>
                <a:schemeClr val="tx1"/>
              </a:solidFill>
            </a:endParaRPr>
          </a:p>
          <a:p>
            <a:pPr eaLnBrk="0" hangingPunct="0">
              <a:lnSpc>
                <a:spcPct val="8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</a:pPr>
            <a:r>
              <a:rPr lang="ru-RU" dirty="0">
                <a:solidFill>
                  <a:schemeClr val="tx1"/>
                </a:solidFill>
              </a:rPr>
              <a:t>   </a:t>
            </a:r>
            <a:r>
              <a:rPr lang="ru-RU" dirty="0" err="1">
                <a:solidFill>
                  <a:schemeClr val="tx1"/>
                </a:solidFill>
              </a:rPr>
              <a:t>Побудова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карти</a:t>
            </a:r>
            <a:r>
              <a:rPr lang="ru-RU" dirty="0">
                <a:solidFill>
                  <a:schemeClr val="tx1"/>
                </a:solidFill>
              </a:rPr>
              <a:t> потоку </a:t>
            </a:r>
            <a:r>
              <a:rPr lang="ru-RU" dirty="0" err="1">
                <a:solidFill>
                  <a:schemeClr val="tx1"/>
                </a:solidFill>
              </a:rPr>
              <a:t>створення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цінності</a:t>
            </a:r>
            <a:r>
              <a:rPr lang="ru-RU" dirty="0">
                <a:solidFill>
                  <a:schemeClr val="tx1"/>
                </a:solidFill>
              </a:rPr>
              <a:t> (</a:t>
            </a:r>
            <a:r>
              <a:rPr lang="en-US" dirty="0">
                <a:solidFill>
                  <a:schemeClr val="tx1"/>
                </a:solidFill>
              </a:rPr>
              <a:t>VSM)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</a:pPr>
            <a:r>
              <a:rPr lang="en-US" dirty="0">
                <a:solidFill>
                  <a:schemeClr val="tx1"/>
                </a:solidFill>
              </a:rPr>
              <a:t>   </a:t>
            </a:r>
            <a:r>
              <a:rPr lang="ru-RU" dirty="0">
                <a:solidFill>
                  <a:schemeClr val="tx1"/>
                </a:solidFill>
              </a:rPr>
              <a:t>Система </a:t>
            </a:r>
            <a:r>
              <a:rPr lang="ru-RU" dirty="0" err="1">
                <a:solidFill>
                  <a:schemeClr val="tx1"/>
                </a:solidFill>
              </a:rPr>
              <a:t>ціноутворення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таргет-костинг</a:t>
            </a:r>
            <a:r>
              <a:rPr lang="ru-RU" dirty="0">
                <a:solidFill>
                  <a:schemeClr val="tx1"/>
                </a:solidFill>
              </a:rPr>
              <a:t> і т.д.</a:t>
            </a:r>
          </a:p>
        </p:txBody>
      </p:sp>
      <p:sp>
        <p:nvSpPr>
          <p:cNvPr id="457733" name="Rectangle 5"/>
          <p:cNvSpPr>
            <a:spLocks noChangeArrowheads="1"/>
          </p:cNvSpPr>
          <p:nvPr/>
        </p:nvSpPr>
        <p:spPr bwMode="auto">
          <a:xfrm>
            <a:off x="539750" y="2347913"/>
            <a:ext cx="8136706" cy="704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ru-RU" sz="2000" dirty="0" err="1" smtClean="0">
                <a:solidFill>
                  <a:schemeClr val="tx1"/>
                </a:solidFill>
              </a:rPr>
              <a:t>Поєднання</a:t>
            </a:r>
            <a:r>
              <a:rPr lang="ru-RU" sz="2000" dirty="0" smtClean="0">
                <a:solidFill>
                  <a:schemeClr val="tx1"/>
                </a:solidFill>
              </a:rPr>
              <a:t> </a:t>
            </a:r>
            <a:r>
              <a:rPr lang="ru-RU" sz="2000" dirty="0" err="1">
                <a:solidFill>
                  <a:schemeClr val="tx1"/>
                </a:solidFill>
              </a:rPr>
              <a:t>філософії</a:t>
            </a:r>
            <a:r>
              <a:rPr lang="ru-RU" sz="2000" dirty="0">
                <a:solidFill>
                  <a:schemeClr val="tx1"/>
                </a:solidFill>
              </a:rPr>
              <a:t>, </a:t>
            </a:r>
            <a:r>
              <a:rPr lang="ru-RU" sz="2000" dirty="0" err="1">
                <a:solidFill>
                  <a:schemeClr val="tx1"/>
                </a:solidFill>
              </a:rPr>
              <a:t>управлінських</a:t>
            </a:r>
            <a:r>
              <a:rPr lang="ru-RU" sz="2000" dirty="0">
                <a:solidFill>
                  <a:schemeClr val="tx1"/>
                </a:solidFill>
              </a:rPr>
              <a:t> і </a:t>
            </a:r>
            <a:r>
              <a:rPr lang="ru-RU" sz="2000" dirty="0" err="1">
                <a:solidFill>
                  <a:schemeClr val="tx1"/>
                </a:solidFill>
              </a:rPr>
              <a:t>виробничих</a:t>
            </a:r>
            <a:r>
              <a:rPr lang="ru-RU" sz="2000" dirty="0">
                <a:solidFill>
                  <a:schemeClr val="tx1"/>
                </a:solidFill>
              </a:rPr>
              <a:t> </a:t>
            </a:r>
            <a:r>
              <a:rPr lang="ru-RU" sz="2000" dirty="0" err="1">
                <a:solidFill>
                  <a:schemeClr val="tx1"/>
                </a:solidFill>
              </a:rPr>
              <a:t>технологій</a:t>
            </a:r>
            <a:r>
              <a:rPr lang="ru-RU" sz="2000" dirty="0">
                <a:solidFill>
                  <a:schemeClr val="tx1"/>
                </a:solidFill>
              </a:rPr>
              <a:t>, до </a:t>
            </a:r>
            <a:r>
              <a:rPr lang="ru-RU" sz="2000" dirty="0" err="1">
                <a:solidFill>
                  <a:schemeClr val="tx1"/>
                </a:solidFill>
              </a:rPr>
              <a:t>яких</a:t>
            </a:r>
            <a:r>
              <a:rPr lang="ru-RU" sz="2000" dirty="0">
                <a:solidFill>
                  <a:schemeClr val="tx1"/>
                </a:solidFill>
              </a:rPr>
              <a:t> </a:t>
            </a:r>
            <a:r>
              <a:rPr lang="ru-RU" sz="2000" dirty="0" err="1">
                <a:solidFill>
                  <a:schemeClr val="tx1"/>
                </a:solidFill>
              </a:rPr>
              <a:t>відносяться</a:t>
            </a:r>
            <a:r>
              <a:rPr lang="ru-RU" sz="2000" dirty="0">
                <a:solidFill>
                  <a:schemeClr val="tx1"/>
                </a:solidFill>
              </a:rPr>
              <a:t>:</a:t>
            </a:r>
          </a:p>
        </p:txBody>
      </p:sp>
      <p:pic>
        <p:nvPicPr>
          <p:cNvPr id="457735" name="Picture 7" descr="FIXIT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3933825"/>
            <a:ext cx="1672433" cy="1583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6" name="Rectangle 3"/>
          <p:cNvSpPr>
            <a:spLocks noChangeArrowheads="1"/>
          </p:cNvSpPr>
          <p:nvPr/>
        </p:nvSpPr>
        <p:spPr bwMode="auto">
          <a:xfrm>
            <a:off x="323528" y="2270830"/>
            <a:ext cx="820928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eaLnBrk="0" hangingPunct="0">
              <a:lnSpc>
                <a:spcPct val="13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ru-RU" sz="2000" b="1" dirty="0" err="1">
                <a:solidFill>
                  <a:schemeClr val="tx1"/>
                </a:solidFill>
              </a:rPr>
              <a:t>Канбан</a:t>
            </a:r>
            <a:r>
              <a:rPr lang="ru-RU" sz="2000" dirty="0">
                <a:solidFill>
                  <a:schemeClr val="tx1"/>
                </a:solidFill>
              </a:rPr>
              <a:t> - система </a:t>
            </a:r>
            <a:r>
              <a:rPr lang="ru-RU" sz="2000" dirty="0" err="1">
                <a:solidFill>
                  <a:schemeClr val="tx1"/>
                </a:solidFill>
              </a:rPr>
              <a:t>управління</a:t>
            </a:r>
            <a:r>
              <a:rPr lang="ru-RU" sz="2000" dirty="0">
                <a:solidFill>
                  <a:schemeClr val="tx1"/>
                </a:solidFill>
              </a:rPr>
              <a:t> </a:t>
            </a:r>
            <a:r>
              <a:rPr lang="ru-RU" sz="2000" dirty="0" err="1">
                <a:solidFill>
                  <a:schemeClr val="tx1"/>
                </a:solidFill>
              </a:rPr>
              <a:t>виробництвом</a:t>
            </a:r>
            <a:r>
              <a:rPr lang="ru-RU" sz="2000" dirty="0">
                <a:solidFill>
                  <a:schemeClr val="tx1"/>
                </a:solidFill>
              </a:rPr>
              <a:t>, </a:t>
            </a:r>
            <a:r>
              <a:rPr lang="ru-RU" sz="2000" dirty="0" err="1">
                <a:solidFill>
                  <a:schemeClr val="tx1"/>
                </a:solidFill>
              </a:rPr>
              <a:t>спрямована</a:t>
            </a:r>
            <a:r>
              <a:rPr lang="ru-RU" sz="2000" dirty="0">
                <a:solidFill>
                  <a:schemeClr val="tx1"/>
                </a:solidFill>
              </a:rPr>
              <a:t> на </a:t>
            </a:r>
            <a:r>
              <a:rPr lang="ru-RU" sz="2000" dirty="0" err="1">
                <a:solidFill>
                  <a:schemeClr val="tx1"/>
                </a:solidFill>
              </a:rPr>
              <a:t>дотримання</a:t>
            </a:r>
            <a:r>
              <a:rPr lang="ru-RU" sz="2000" dirty="0">
                <a:solidFill>
                  <a:schemeClr val="tx1"/>
                </a:solidFill>
              </a:rPr>
              <a:t> </a:t>
            </a:r>
            <a:r>
              <a:rPr lang="ru-RU" sz="2000" dirty="0" err="1">
                <a:solidFill>
                  <a:schemeClr val="tx1"/>
                </a:solidFill>
              </a:rPr>
              <a:t>принципів</a:t>
            </a:r>
            <a:r>
              <a:rPr lang="ru-RU" sz="2000" dirty="0">
                <a:solidFill>
                  <a:schemeClr val="tx1"/>
                </a:solidFill>
              </a:rPr>
              <a:t> «точно </a:t>
            </a:r>
            <a:r>
              <a:rPr lang="ru-RU" sz="2000" dirty="0" smtClean="0">
                <a:solidFill>
                  <a:schemeClr val="tx1"/>
                </a:solidFill>
              </a:rPr>
              <a:t>в час</a:t>
            </a:r>
            <a:r>
              <a:rPr lang="ru-RU" sz="2000" dirty="0">
                <a:solidFill>
                  <a:schemeClr val="tx1"/>
                </a:solidFill>
              </a:rPr>
              <a:t>» і на </a:t>
            </a:r>
            <a:r>
              <a:rPr lang="ru-RU" sz="2000" dirty="0" err="1">
                <a:solidFill>
                  <a:schemeClr val="tx1"/>
                </a:solidFill>
              </a:rPr>
              <a:t>мінімізацію</a:t>
            </a:r>
            <a:r>
              <a:rPr lang="ru-RU" sz="2000" dirty="0">
                <a:solidFill>
                  <a:schemeClr val="tx1"/>
                </a:solidFill>
              </a:rPr>
              <a:t> </a:t>
            </a:r>
            <a:r>
              <a:rPr lang="ru-RU" sz="2000" dirty="0" err="1">
                <a:solidFill>
                  <a:schemeClr val="tx1"/>
                </a:solidFill>
              </a:rPr>
              <a:t>виробничих</a:t>
            </a:r>
            <a:r>
              <a:rPr lang="ru-RU" sz="2000" dirty="0">
                <a:solidFill>
                  <a:schemeClr val="tx1"/>
                </a:solidFill>
              </a:rPr>
              <a:t> </a:t>
            </a:r>
            <a:r>
              <a:rPr lang="ru-RU" sz="2000" dirty="0" err="1">
                <a:solidFill>
                  <a:schemeClr val="tx1"/>
                </a:solidFill>
              </a:rPr>
              <a:t>запасів</a:t>
            </a:r>
            <a:r>
              <a:rPr lang="ru-RU" sz="20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58757" name="Rectangle 4"/>
          <p:cNvSpPr>
            <a:spLocks noChangeArrowheads="1"/>
          </p:cNvSpPr>
          <p:nvPr/>
        </p:nvSpPr>
        <p:spPr bwMode="auto">
          <a:xfrm>
            <a:off x="2123728" y="1733100"/>
            <a:ext cx="5545138" cy="33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ru-RU" sz="2000" i="1" dirty="0" err="1"/>
              <a:t>Деякі</a:t>
            </a:r>
            <a:r>
              <a:rPr lang="ru-RU" sz="2000" i="1" dirty="0"/>
              <a:t> з </a:t>
            </a:r>
            <a:r>
              <a:rPr lang="ru-RU" sz="2000" i="1" dirty="0" err="1"/>
              <a:t>управлінських</a:t>
            </a:r>
            <a:r>
              <a:rPr lang="ru-RU" sz="2000" i="1" dirty="0"/>
              <a:t> </a:t>
            </a:r>
            <a:r>
              <a:rPr lang="ru-RU" sz="2000" i="1" dirty="0" err="1"/>
              <a:t>технологій</a:t>
            </a:r>
            <a:r>
              <a:rPr lang="ru-RU" sz="2000" i="1" dirty="0"/>
              <a:t> : </a:t>
            </a:r>
          </a:p>
        </p:txBody>
      </p:sp>
      <p:sp>
        <p:nvSpPr>
          <p:cNvPr id="458758" name="Rectangle 5"/>
          <p:cNvSpPr>
            <a:spLocks noChangeArrowheads="1"/>
          </p:cNvSpPr>
          <p:nvPr/>
        </p:nvSpPr>
        <p:spPr bwMode="auto">
          <a:xfrm>
            <a:off x="3348038" y="3932238"/>
            <a:ext cx="5040312" cy="195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/>
          <a:p>
            <a:pPr algn="just" eaLnBrk="0" hangingPunct="0"/>
            <a:r>
              <a:rPr lang="ru-RU" sz="1600" i="1" dirty="0">
                <a:solidFill>
                  <a:schemeClr val="tx1"/>
                </a:solidFill>
              </a:rPr>
              <a:t>Слово «</a:t>
            </a:r>
            <a:r>
              <a:rPr lang="ru-RU" sz="1600" i="1" dirty="0" err="1">
                <a:solidFill>
                  <a:schemeClr val="tx1"/>
                </a:solidFill>
              </a:rPr>
              <a:t>Канбан</a:t>
            </a:r>
            <a:r>
              <a:rPr lang="ru-RU" sz="1600" i="1" dirty="0">
                <a:solidFill>
                  <a:schemeClr val="tx1"/>
                </a:solidFill>
              </a:rPr>
              <a:t>» </a:t>
            </a:r>
            <a:r>
              <a:rPr lang="ru-RU" sz="1600" i="1" dirty="0" err="1">
                <a:solidFill>
                  <a:schemeClr val="tx1"/>
                </a:solidFill>
              </a:rPr>
              <a:t>спочатку</a:t>
            </a:r>
            <a:r>
              <a:rPr lang="ru-RU" sz="1600" i="1" dirty="0">
                <a:solidFill>
                  <a:schemeClr val="tx1"/>
                </a:solidFill>
              </a:rPr>
              <a:t> означало </a:t>
            </a:r>
            <a:r>
              <a:rPr lang="ru-RU" sz="1600" i="1" dirty="0" err="1">
                <a:solidFill>
                  <a:schemeClr val="tx1"/>
                </a:solidFill>
              </a:rPr>
              <a:t>спеціальну</a:t>
            </a:r>
            <a:r>
              <a:rPr lang="ru-RU" sz="1600" i="1" dirty="0">
                <a:solidFill>
                  <a:schemeClr val="tx1"/>
                </a:solidFill>
              </a:rPr>
              <a:t> </a:t>
            </a:r>
            <a:r>
              <a:rPr lang="ru-RU" sz="1600" i="1" dirty="0" err="1">
                <a:solidFill>
                  <a:schemeClr val="tx1"/>
                </a:solidFill>
              </a:rPr>
              <a:t>картку</a:t>
            </a:r>
            <a:r>
              <a:rPr lang="ru-RU" sz="1600" i="1" dirty="0">
                <a:solidFill>
                  <a:schemeClr val="tx1"/>
                </a:solidFill>
              </a:rPr>
              <a:t>, яка </a:t>
            </a:r>
            <a:r>
              <a:rPr lang="ru-RU" sz="1600" i="1" dirty="0" err="1">
                <a:solidFill>
                  <a:schemeClr val="tx1"/>
                </a:solidFill>
              </a:rPr>
              <a:t>використовувалася</a:t>
            </a:r>
            <a:r>
              <a:rPr lang="ru-RU" sz="1600" i="1" dirty="0">
                <a:solidFill>
                  <a:schemeClr val="tx1"/>
                </a:solidFill>
              </a:rPr>
              <a:t> для </a:t>
            </a:r>
            <a:r>
              <a:rPr lang="ru-RU" sz="1600" i="1" dirty="0" err="1">
                <a:solidFill>
                  <a:schemeClr val="tx1"/>
                </a:solidFill>
              </a:rPr>
              <a:t>інформування</a:t>
            </a:r>
            <a:r>
              <a:rPr lang="ru-RU" sz="1600" i="1" dirty="0">
                <a:solidFill>
                  <a:schemeClr val="tx1"/>
                </a:solidFill>
              </a:rPr>
              <a:t> </a:t>
            </a:r>
            <a:r>
              <a:rPr lang="ru-RU" sz="1600" i="1" dirty="0" err="1">
                <a:solidFill>
                  <a:schemeClr val="tx1"/>
                </a:solidFill>
              </a:rPr>
              <a:t>постачальника</a:t>
            </a:r>
            <a:r>
              <a:rPr lang="ru-RU" sz="1600" i="1" dirty="0">
                <a:solidFill>
                  <a:schemeClr val="tx1"/>
                </a:solidFill>
              </a:rPr>
              <a:t> (</a:t>
            </a:r>
            <a:r>
              <a:rPr lang="ru-RU" sz="1600" i="1" dirty="0" err="1">
                <a:solidFill>
                  <a:schemeClr val="tx1"/>
                </a:solidFill>
              </a:rPr>
              <a:t>внутрішнього</a:t>
            </a:r>
            <a:r>
              <a:rPr lang="ru-RU" sz="1600" i="1" dirty="0">
                <a:solidFill>
                  <a:schemeClr val="tx1"/>
                </a:solidFill>
              </a:rPr>
              <a:t> </a:t>
            </a:r>
            <a:r>
              <a:rPr lang="ru-RU" sz="1600" i="1" dirty="0" err="1">
                <a:solidFill>
                  <a:schemeClr val="tx1"/>
                </a:solidFill>
              </a:rPr>
              <a:t>або</a:t>
            </a:r>
            <a:r>
              <a:rPr lang="ru-RU" sz="1600" i="1" dirty="0">
                <a:solidFill>
                  <a:schemeClr val="tx1"/>
                </a:solidFill>
              </a:rPr>
              <a:t> </a:t>
            </a:r>
            <a:r>
              <a:rPr lang="ru-RU" sz="1600" i="1" dirty="0" err="1">
                <a:solidFill>
                  <a:schemeClr val="tx1"/>
                </a:solidFill>
              </a:rPr>
              <a:t>зовнішнього</a:t>
            </a:r>
            <a:r>
              <a:rPr lang="ru-RU" sz="1600" i="1" dirty="0">
                <a:solidFill>
                  <a:schemeClr val="tx1"/>
                </a:solidFill>
              </a:rPr>
              <a:t>) про </a:t>
            </a:r>
            <a:r>
              <a:rPr lang="ru-RU" sz="1600" i="1" dirty="0" err="1">
                <a:solidFill>
                  <a:schemeClr val="tx1"/>
                </a:solidFill>
              </a:rPr>
              <a:t>необхідність</a:t>
            </a:r>
            <a:r>
              <a:rPr lang="ru-RU" sz="1600" i="1" dirty="0">
                <a:solidFill>
                  <a:schemeClr val="tx1"/>
                </a:solidFill>
              </a:rPr>
              <a:t> початку </a:t>
            </a:r>
            <a:r>
              <a:rPr lang="ru-RU" sz="1600" i="1" dirty="0" err="1">
                <a:solidFill>
                  <a:schemeClr val="tx1"/>
                </a:solidFill>
              </a:rPr>
              <a:t>виробництва</a:t>
            </a:r>
            <a:r>
              <a:rPr lang="ru-RU" sz="1600" i="1" dirty="0">
                <a:solidFill>
                  <a:schemeClr val="tx1"/>
                </a:solidFill>
              </a:rPr>
              <a:t> </a:t>
            </a:r>
            <a:r>
              <a:rPr lang="ru-RU" sz="1600" i="1" dirty="0" err="1">
                <a:solidFill>
                  <a:schemeClr val="tx1"/>
                </a:solidFill>
              </a:rPr>
              <a:t>або</a:t>
            </a:r>
            <a:r>
              <a:rPr lang="ru-RU" sz="1600" i="1" dirty="0">
                <a:solidFill>
                  <a:schemeClr val="tx1"/>
                </a:solidFill>
              </a:rPr>
              <a:t> </a:t>
            </a:r>
            <a:r>
              <a:rPr lang="ru-RU" sz="1600" i="1" dirty="0" err="1">
                <a:solidFill>
                  <a:schemeClr val="tx1"/>
                </a:solidFill>
              </a:rPr>
              <a:t>постачання</a:t>
            </a:r>
            <a:r>
              <a:rPr lang="ru-RU" sz="1600" i="1" dirty="0">
                <a:solidFill>
                  <a:schemeClr val="tx1"/>
                </a:solidFill>
              </a:rPr>
              <a:t> деталей, </a:t>
            </a:r>
            <a:r>
              <a:rPr lang="ru-RU" sz="1600" i="1" dirty="0" err="1">
                <a:solidFill>
                  <a:schemeClr val="tx1"/>
                </a:solidFill>
              </a:rPr>
              <a:t>вузлів</a:t>
            </a:r>
            <a:r>
              <a:rPr lang="ru-RU" sz="1600" i="1" dirty="0">
                <a:solidFill>
                  <a:schemeClr val="tx1"/>
                </a:solidFill>
              </a:rPr>
              <a:t> </a:t>
            </a:r>
            <a:r>
              <a:rPr lang="ru-RU" sz="1600" i="1" dirty="0" err="1">
                <a:solidFill>
                  <a:schemeClr val="tx1"/>
                </a:solidFill>
              </a:rPr>
              <a:t>або</a:t>
            </a:r>
            <a:r>
              <a:rPr lang="ru-RU" sz="1600" i="1" dirty="0">
                <a:solidFill>
                  <a:schemeClr val="tx1"/>
                </a:solidFill>
              </a:rPr>
              <a:t> </a:t>
            </a:r>
            <a:r>
              <a:rPr lang="ru-RU" sz="1600" i="1" dirty="0" err="1">
                <a:solidFill>
                  <a:schemeClr val="tx1"/>
                </a:solidFill>
              </a:rPr>
              <a:t>напівфабрикатів</a:t>
            </a:r>
            <a:r>
              <a:rPr lang="ru-RU" sz="1600" i="1" dirty="0">
                <a:solidFill>
                  <a:schemeClr val="tx1"/>
                </a:solidFill>
              </a:rPr>
              <a:t> </a:t>
            </a:r>
            <a:r>
              <a:rPr lang="ru-RU" sz="1600" i="1" dirty="0" err="1">
                <a:solidFill>
                  <a:schemeClr val="tx1"/>
                </a:solidFill>
              </a:rPr>
              <a:t>замовнику</a:t>
            </a:r>
            <a:r>
              <a:rPr lang="ru-RU" sz="1600" i="1" dirty="0">
                <a:solidFill>
                  <a:schemeClr val="tx1"/>
                </a:solidFill>
              </a:rPr>
              <a:t>. </a:t>
            </a:r>
            <a:r>
              <a:rPr lang="ru-RU" sz="1600" i="1" dirty="0" err="1">
                <a:solidFill>
                  <a:schemeClr val="tx1"/>
                </a:solidFill>
              </a:rPr>
              <a:t>Надалі</a:t>
            </a:r>
            <a:r>
              <a:rPr lang="ru-RU" sz="1600" i="1" dirty="0">
                <a:solidFill>
                  <a:schemeClr val="tx1"/>
                </a:solidFill>
              </a:rPr>
              <a:t> </a:t>
            </a:r>
            <a:r>
              <a:rPr lang="ru-RU" sz="1600" i="1" dirty="0" err="1">
                <a:solidFill>
                  <a:schemeClr val="tx1"/>
                </a:solidFill>
              </a:rPr>
              <a:t>крім</a:t>
            </a:r>
            <a:r>
              <a:rPr lang="ru-RU" sz="1600" i="1" dirty="0">
                <a:solidFill>
                  <a:schemeClr val="tx1"/>
                </a:solidFill>
              </a:rPr>
              <a:t> </a:t>
            </a:r>
            <a:r>
              <a:rPr lang="ru-RU" sz="1600" i="1" dirty="0" err="1">
                <a:solidFill>
                  <a:schemeClr val="tx1"/>
                </a:solidFill>
              </a:rPr>
              <a:t>карток</a:t>
            </a:r>
            <a:r>
              <a:rPr lang="ru-RU" sz="1600" i="1" dirty="0">
                <a:solidFill>
                  <a:schemeClr val="tx1"/>
                </a:solidFill>
              </a:rPr>
              <a:t> стали </a:t>
            </a:r>
            <a:r>
              <a:rPr lang="ru-RU" sz="1600" i="1" dirty="0" err="1">
                <a:solidFill>
                  <a:schemeClr val="tx1"/>
                </a:solidFill>
              </a:rPr>
              <a:t>використовуватися</a:t>
            </a:r>
            <a:r>
              <a:rPr lang="ru-RU" sz="1600" i="1" dirty="0">
                <a:solidFill>
                  <a:schemeClr val="tx1"/>
                </a:solidFill>
              </a:rPr>
              <a:t> </a:t>
            </a:r>
            <a:r>
              <a:rPr lang="ru-RU" sz="1600" i="1" dirty="0" err="1">
                <a:solidFill>
                  <a:schemeClr val="tx1"/>
                </a:solidFill>
              </a:rPr>
              <a:t>спеціальні</a:t>
            </a:r>
            <a:r>
              <a:rPr lang="ru-RU" sz="1600" i="1" dirty="0">
                <a:solidFill>
                  <a:schemeClr val="tx1"/>
                </a:solidFill>
              </a:rPr>
              <a:t> </a:t>
            </a:r>
            <a:r>
              <a:rPr lang="ru-RU" sz="1600" i="1" dirty="0" err="1">
                <a:solidFill>
                  <a:schemeClr val="tx1"/>
                </a:solidFill>
              </a:rPr>
              <a:t>сигнальні</a:t>
            </a:r>
            <a:r>
              <a:rPr lang="ru-RU" sz="1600" i="1" dirty="0">
                <a:solidFill>
                  <a:schemeClr val="tx1"/>
                </a:solidFill>
              </a:rPr>
              <a:t> </a:t>
            </a:r>
            <a:r>
              <a:rPr lang="ru-RU" sz="1600" i="1" dirty="0" err="1">
                <a:solidFill>
                  <a:schemeClr val="tx1"/>
                </a:solidFill>
              </a:rPr>
              <a:t>системи</a:t>
            </a:r>
            <a:r>
              <a:rPr lang="ru-RU" sz="1600" i="1" dirty="0">
                <a:solidFill>
                  <a:schemeClr val="tx1"/>
                </a:solidFill>
              </a:rPr>
              <a:t> та </a:t>
            </a:r>
            <a:r>
              <a:rPr lang="ru-RU" sz="1600" i="1" dirty="0" err="1">
                <a:solidFill>
                  <a:schemeClr val="tx1"/>
                </a:solidFill>
              </a:rPr>
              <a:t>інформаційні</a:t>
            </a:r>
            <a:r>
              <a:rPr lang="ru-RU" sz="1600" i="1" dirty="0">
                <a:solidFill>
                  <a:schemeClr val="tx1"/>
                </a:solidFill>
              </a:rPr>
              <a:t> </a:t>
            </a:r>
            <a:r>
              <a:rPr lang="ru-RU" sz="1600" i="1" dirty="0" err="1">
                <a:solidFill>
                  <a:schemeClr val="tx1"/>
                </a:solidFill>
              </a:rPr>
              <a:t>технології</a:t>
            </a:r>
            <a:r>
              <a:rPr lang="ru-RU" sz="1600" i="1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458759" name="Picture 6" descr="NEWPLA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3789363"/>
            <a:ext cx="2209800" cy="219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9988234"/>
              </p:ext>
            </p:extLst>
          </p:nvPr>
        </p:nvGraphicFramePr>
        <p:xfrm>
          <a:off x="1259632" y="260648"/>
          <a:ext cx="6991350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8782" name="Visio" r:id="rId4" imgW="6991485" imgH="619215" progId="Visio.Drawing.11">
                  <p:embed/>
                </p:oleObj>
              </mc:Choice>
              <mc:Fallback>
                <p:oleObj name="Visio" r:id="rId4" imgW="6991485" imgH="61921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260648"/>
                        <a:ext cx="6991350" cy="620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977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1372491"/>
              </p:ext>
            </p:extLst>
          </p:nvPr>
        </p:nvGraphicFramePr>
        <p:xfrm>
          <a:off x="1867694" y="237464"/>
          <a:ext cx="5840412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9807" name="Visio" r:id="rId3" imgW="5838757" imgH="619215" progId="Visio.Drawing.11">
                  <p:embed/>
                </p:oleObj>
              </mc:Choice>
              <mc:Fallback>
                <p:oleObj name="Visio" r:id="rId3" imgW="5838757" imgH="619215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7694" y="237464"/>
                        <a:ext cx="5840412" cy="620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9780" name="Rectangle 4"/>
          <p:cNvSpPr>
            <a:spLocks noChangeArrowheads="1"/>
          </p:cNvSpPr>
          <p:nvPr/>
        </p:nvSpPr>
        <p:spPr bwMode="auto">
          <a:xfrm>
            <a:off x="539552" y="2366840"/>
            <a:ext cx="8136136" cy="997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eaLnBrk="0" hangingPunct="0">
              <a:lnSpc>
                <a:spcPct val="120000"/>
              </a:lnSpc>
            </a:pPr>
            <a:r>
              <a:rPr lang="ru-RU" dirty="0"/>
              <a:t>- </a:t>
            </a:r>
            <a:r>
              <a:rPr lang="ru-RU" dirty="0" err="1">
                <a:solidFill>
                  <a:schemeClr val="tx1"/>
                </a:solidFill>
              </a:rPr>
              <a:t>підхід</a:t>
            </a:r>
            <a:r>
              <a:rPr lang="ru-RU" dirty="0">
                <a:solidFill>
                  <a:schemeClr val="tx1"/>
                </a:solidFill>
              </a:rPr>
              <a:t> до </a:t>
            </a:r>
            <a:r>
              <a:rPr lang="ru-RU" dirty="0" err="1">
                <a:solidFill>
                  <a:schemeClr val="tx1"/>
                </a:solidFill>
              </a:rPr>
              <a:t>вдосконалення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бізнесу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який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прагне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знайти</a:t>
            </a:r>
            <a:r>
              <a:rPr lang="ru-RU" dirty="0">
                <a:solidFill>
                  <a:schemeClr val="tx1"/>
                </a:solidFill>
              </a:rPr>
              <a:t> і </a:t>
            </a:r>
            <a:r>
              <a:rPr lang="ru-RU" dirty="0" err="1">
                <a:solidFill>
                  <a:schemeClr val="tx1"/>
                </a:solidFill>
              </a:rPr>
              <a:t>виключити</a:t>
            </a:r>
            <a:r>
              <a:rPr lang="ru-RU" dirty="0">
                <a:solidFill>
                  <a:schemeClr val="tx1"/>
                </a:solidFill>
              </a:rPr>
              <a:t> причини </a:t>
            </a:r>
            <a:r>
              <a:rPr lang="ru-RU" dirty="0" err="1">
                <a:solidFill>
                  <a:schemeClr val="tx1"/>
                </a:solidFill>
              </a:rPr>
              <a:t>помилок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або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дефектів</a:t>
            </a:r>
            <a:r>
              <a:rPr lang="ru-RU" dirty="0">
                <a:solidFill>
                  <a:schemeClr val="tx1"/>
                </a:solidFill>
              </a:rPr>
              <a:t> у </a:t>
            </a:r>
            <a:r>
              <a:rPr lang="ru-RU" dirty="0" err="1">
                <a:solidFill>
                  <a:schemeClr val="tx1"/>
                </a:solidFill>
              </a:rPr>
              <a:t>бізнес-процесах</a:t>
            </a:r>
            <a:r>
              <a:rPr lang="ru-RU" dirty="0">
                <a:solidFill>
                  <a:schemeClr val="tx1"/>
                </a:solidFill>
              </a:rPr>
              <a:t> шляхом </a:t>
            </a:r>
            <a:r>
              <a:rPr lang="ru-RU" dirty="0" err="1">
                <a:solidFill>
                  <a:schemeClr val="tx1"/>
                </a:solidFill>
              </a:rPr>
              <a:t>зосередження</a:t>
            </a:r>
            <a:r>
              <a:rPr lang="ru-RU" dirty="0">
                <a:solidFill>
                  <a:schemeClr val="tx1"/>
                </a:solidFill>
              </a:rPr>
              <a:t> на тих </a:t>
            </a:r>
            <a:r>
              <a:rPr lang="ru-RU" dirty="0" err="1">
                <a:solidFill>
                  <a:schemeClr val="tx1"/>
                </a:solidFill>
              </a:rPr>
              <a:t>вихідних</a:t>
            </a:r>
            <a:r>
              <a:rPr lang="ru-RU" dirty="0">
                <a:solidFill>
                  <a:schemeClr val="tx1"/>
                </a:solidFill>
              </a:rPr>
              <a:t> параметрах, </a:t>
            </a:r>
            <a:r>
              <a:rPr lang="ru-RU" dirty="0" err="1">
                <a:solidFill>
                  <a:schemeClr val="tx1"/>
                </a:solidFill>
              </a:rPr>
              <a:t>які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виявляються</a:t>
            </a:r>
            <a:r>
              <a:rPr lang="ru-RU" dirty="0">
                <a:solidFill>
                  <a:schemeClr val="tx1"/>
                </a:solidFill>
              </a:rPr>
              <a:t> критично </a:t>
            </a:r>
            <a:r>
              <a:rPr lang="ru-RU" dirty="0" err="1">
                <a:solidFill>
                  <a:schemeClr val="tx1"/>
                </a:solidFill>
              </a:rPr>
              <a:t>важливими</a:t>
            </a:r>
            <a:r>
              <a:rPr lang="ru-RU" dirty="0">
                <a:solidFill>
                  <a:schemeClr val="tx1"/>
                </a:solidFill>
              </a:rPr>
              <a:t> для </a:t>
            </a:r>
            <a:r>
              <a:rPr lang="ru-RU" dirty="0" err="1">
                <a:solidFill>
                  <a:schemeClr val="tx1"/>
                </a:solidFill>
              </a:rPr>
              <a:t>споживача</a:t>
            </a:r>
            <a:r>
              <a:rPr lang="ru-RU" dirty="0">
                <a:solidFill>
                  <a:schemeClr val="tx1"/>
                </a:solidFill>
              </a:rPr>
              <a:t> .</a:t>
            </a:r>
          </a:p>
        </p:txBody>
      </p:sp>
      <p:sp>
        <p:nvSpPr>
          <p:cNvPr id="459781" name="Rectangle 5"/>
          <p:cNvSpPr>
            <a:spLocks noChangeArrowheads="1"/>
          </p:cNvSpPr>
          <p:nvPr/>
        </p:nvSpPr>
        <p:spPr bwMode="auto">
          <a:xfrm>
            <a:off x="6083300" y="1772138"/>
            <a:ext cx="2160588" cy="332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/>
          <a:p>
            <a:pPr eaLnBrk="0" hangingPunct="0">
              <a:lnSpc>
                <a:spcPct val="120000"/>
              </a:lnSpc>
            </a:pPr>
            <a:r>
              <a:rPr lang="ru-RU" b="1" i="1" dirty="0" err="1" smtClean="0"/>
              <a:t>Підхід</a:t>
            </a:r>
            <a:r>
              <a:rPr lang="ru-RU" b="1" i="1" dirty="0" smtClean="0"/>
              <a:t> </a:t>
            </a:r>
            <a:r>
              <a:rPr lang="ru-RU" b="1" i="1" dirty="0"/>
              <a:t>«</a:t>
            </a:r>
            <a:r>
              <a:rPr lang="en-US" b="1" i="1" dirty="0"/>
              <a:t>Motorola</a:t>
            </a:r>
            <a:r>
              <a:rPr lang="ru-RU" b="1" i="1" dirty="0"/>
              <a:t>»</a:t>
            </a:r>
            <a:r>
              <a:rPr lang="ru-RU" dirty="0"/>
              <a:t> </a:t>
            </a:r>
          </a:p>
        </p:txBody>
      </p:sp>
      <p:sp>
        <p:nvSpPr>
          <p:cNvPr id="459782" name="Text Box 6"/>
          <p:cNvSpPr txBox="1">
            <a:spLocks noChangeArrowheads="1"/>
          </p:cNvSpPr>
          <p:nvPr/>
        </p:nvSpPr>
        <p:spPr bwMode="auto">
          <a:xfrm>
            <a:off x="1186635" y="3719573"/>
            <a:ext cx="309802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lnSpc>
                <a:spcPct val="14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defRPr kumimoji="1">
                <a:solidFill>
                  <a:srgbClr val="0000FF"/>
                </a:solidFill>
                <a:latin typeface="Arial" pitchFamily="34" charset="0"/>
              </a:defRPr>
            </a:lvl1pPr>
            <a:lvl2pPr marL="742950" indent="-285750" eaLnBrk="0" hangingPunct="0">
              <a:lnSpc>
                <a:spcPct val="14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defRPr kumimoji="1">
                <a:solidFill>
                  <a:srgbClr val="0000FF"/>
                </a:solidFill>
                <a:latin typeface="Arial" pitchFamily="34" charset="0"/>
              </a:defRPr>
            </a:lvl2pPr>
            <a:lvl3pPr marL="1143000" indent="-228600" eaLnBrk="0" hangingPunct="0">
              <a:lnSpc>
                <a:spcPct val="14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defRPr kumimoji="1">
                <a:solidFill>
                  <a:srgbClr val="0000FF"/>
                </a:solidFill>
                <a:latin typeface="Arial" pitchFamily="34" charset="0"/>
              </a:defRPr>
            </a:lvl3pPr>
            <a:lvl4pPr marL="1600200" indent="-228600" eaLnBrk="0" hangingPunct="0">
              <a:lnSpc>
                <a:spcPct val="14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defRPr kumimoji="1">
                <a:solidFill>
                  <a:srgbClr val="0000FF"/>
                </a:solidFill>
                <a:latin typeface="Arial" pitchFamily="34" charset="0"/>
              </a:defRPr>
            </a:lvl4pPr>
            <a:lvl5pPr marL="2057400" indent="-228600" eaLnBrk="0" hangingPunct="0">
              <a:lnSpc>
                <a:spcPct val="14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defRPr kumimoji="1">
                <a:solidFill>
                  <a:srgbClr val="0000FF"/>
                </a:solidFill>
                <a:latin typeface="Arial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defRPr kumimoji="1">
                <a:solidFill>
                  <a:srgbClr val="0000FF"/>
                </a:solidFill>
                <a:latin typeface="Arial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defRPr kumimoji="1">
                <a:solidFill>
                  <a:srgbClr val="0000FF"/>
                </a:solidFill>
                <a:latin typeface="Arial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defRPr kumimoji="1">
                <a:solidFill>
                  <a:srgbClr val="0000FF"/>
                </a:solidFill>
                <a:latin typeface="Arial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defRPr kumimoji="1">
                <a:solidFill>
                  <a:srgbClr val="0000FF"/>
                </a:solidFill>
                <a:latin typeface="Arial" pitchFamily="34" charset="0"/>
              </a:defRPr>
            </a:lvl9pPr>
          </a:lstStyle>
          <a:p>
            <a:r>
              <a:rPr lang="ru-RU" sz="2000" b="1" u="sng" dirty="0" err="1" smtClean="0"/>
              <a:t>Статистична</a:t>
            </a:r>
            <a:r>
              <a:rPr lang="ru-RU" sz="2000" b="1" u="sng" dirty="0" smtClean="0"/>
              <a:t> точка </a:t>
            </a:r>
            <a:r>
              <a:rPr lang="ru-RU" sz="2000" b="1" u="sng" dirty="0" err="1" smtClean="0"/>
              <a:t>зору</a:t>
            </a:r>
            <a:r>
              <a:rPr lang="ru-RU" sz="2000" b="1" u="sng" dirty="0" smtClean="0"/>
              <a:t>:</a:t>
            </a:r>
            <a:endParaRPr lang="ru-RU" sz="2000" b="1" u="sng" dirty="0"/>
          </a:p>
        </p:txBody>
      </p:sp>
      <p:sp>
        <p:nvSpPr>
          <p:cNvPr id="418823" name="Rectangle 7"/>
          <p:cNvSpPr>
            <a:spLocks noChangeArrowheads="1"/>
          </p:cNvSpPr>
          <p:nvPr/>
        </p:nvSpPr>
        <p:spPr bwMode="auto">
          <a:xfrm>
            <a:off x="971550" y="4571246"/>
            <a:ext cx="3313113" cy="1107996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/>
        </p:spPr>
        <p:txBody>
          <a:bodyPr lIns="0" tIns="0" rIns="0" bIns="0" anchor="ctr">
            <a:spAutoFit/>
          </a:bodyPr>
          <a:lstStyle/>
          <a:p>
            <a:pPr algn="ctr" eaLnBrk="0" hangingPunct="0">
              <a:defRPr/>
            </a:pPr>
            <a:r>
              <a:rPr lang="ru-RU" dirty="0" err="1" smtClean="0"/>
              <a:t>Процеси</a:t>
            </a:r>
            <a:r>
              <a:rPr lang="ru-RU" dirty="0" smtClean="0"/>
              <a:t>, </a:t>
            </a:r>
            <a:r>
              <a:rPr lang="ru-RU" dirty="0" err="1" smtClean="0"/>
              <a:t>що</a:t>
            </a:r>
            <a:r>
              <a:rPr lang="ru-RU" dirty="0" smtClean="0"/>
              <a:t> </a:t>
            </a:r>
            <a:r>
              <a:rPr lang="ru-RU" dirty="0" err="1" smtClean="0"/>
              <a:t>задовільняють</a:t>
            </a:r>
            <a:r>
              <a:rPr lang="ru-RU" dirty="0" smtClean="0"/>
              <a:t> </a:t>
            </a:r>
            <a:r>
              <a:rPr lang="ru-RU" dirty="0" err="1"/>
              <a:t>критерію</a:t>
            </a:r>
            <a:r>
              <a:rPr lang="ru-RU" dirty="0"/>
              <a:t> </a:t>
            </a:r>
            <a:r>
              <a:rPr lang="ru-RU" dirty="0" smtClean="0"/>
              <a:t>«</a:t>
            </a:r>
            <a:r>
              <a:rPr lang="ru-RU" dirty="0" err="1" smtClean="0"/>
              <a:t>шість</a:t>
            </a:r>
            <a:r>
              <a:rPr lang="ru-RU" dirty="0" smtClean="0"/>
              <a:t> сигм», </a:t>
            </a:r>
            <a:r>
              <a:rPr lang="ru-RU" dirty="0" err="1" smtClean="0"/>
              <a:t>виробляють</a:t>
            </a:r>
            <a:r>
              <a:rPr lang="ru-RU" dirty="0" smtClean="0"/>
              <a:t> </a:t>
            </a:r>
            <a:r>
              <a:rPr lang="ru-RU" dirty="0"/>
              <a:t>не </a:t>
            </a:r>
            <a:r>
              <a:rPr lang="ru-RU" dirty="0" err="1"/>
              <a:t>більше</a:t>
            </a:r>
            <a:r>
              <a:rPr lang="ru-RU" dirty="0"/>
              <a:t> 3,4 </a:t>
            </a:r>
            <a:r>
              <a:rPr lang="ru-RU" dirty="0" err="1"/>
              <a:t>дефектів</a:t>
            </a:r>
            <a:r>
              <a:rPr lang="ru-RU" dirty="0"/>
              <a:t> на </a:t>
            </a:r>
            <a:r>
              <a:rPr lang="ru-RU" dirty="0" err="1"/>
              <a:t>мільйон</a:t>
            </a:r>
            <a:r>
              <a:rPr lang="ru-RU" dirty="0"/>
              <a:t> </a:t>
            </a:r>
            <a:r>
              <a:rPr lang="ru-RU" dirty="0" err="1"/>
              <a:t>виробів</a:t>
            </a:r>
            <a:r>
              <a:rPr lang="ru-RU" dirty="0"/>
              <a:t>.</a:t>
            </a:r>
          </a:p>
        </p:txBody>
      </p:sp>
      <p:pic>
        <p:nvPicPr>
          <p:cNvPr id="459784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0" y="3573463"/>
            <a:ext cx="4032250" cy="253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3" name="Oval 7"/>
          <p:cNvSpPr>
            <a:spLocks noChangeArrowheads="1"/>
          </p:cNvSpPr>
          <p:nvPr/>
        </p:nvSpPr>
        <p:spPr bwMode="auto">
          <a:xfrm>
            <a:off x="1692275" y="1052513"/>
            <a:ext cx="6264275" cy="1223962"/>
          </a:xfrm>
          <a:prstGeom prst="ellipse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eaLnBrk="0" hangingPunct="0">
              <a:lnSpc>
                <a:spcPct val="14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endParaRPr lang="uk-UA"/>
          </a:p>
        </p:txBody>
      </p:sp>
      <p:graphicFrame>
        <p:nvGraphicFramePr>
          <p:cNvPr id="46080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4085694"/>
              </p:ext>
            </p:extLst>
          </p:nvPr>
        </p:nvGraphicFramePr>
        <p:xfrm>
          <a:off x="1763713" y="2781300"/>
          <a:ext cx="5840412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30" name="Visio" r:id="rId3" imgW="5838757" imgH="619215" progId="Visio.Drawing.11">
                  <p:embed/>
                </p:oleObj>
              </mc:Choice>
              <mc:Fallback>
                <p:oleObj name="Visio" r:id="rId3" imgW="5838757" imgH="619215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2781300"/>
                        <a:ext cx="5840412" cy="620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844" name="Rectangle 4"/>
          <p:cNvSpPr>
            <a:spLocks noChangeArrowheads="1"/>
          </p:cNvSpPr>
          <p:nvPr/>
        </p:nvSpPr>
        <p:spPr bwMode="auto">
          <a:xfrm>
            <a:off x="1763713" y="1268413"/>
            <a:ext cx="6172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algn="ctr">
              <a:spcBef>
                <a:spcPct val="20000"/>
              </a:spcBef>
              <a:buSzPct val="75000"/>
            </a:pPr>
            <a:r>
              <a:rPr kumimoji="0" lang="ru-RU" sz="2400" dirty="0" smtClean="0">
                <a:latin typeface="Tahoma" pitchFamily="34" charset="0"/>
              </a:rPr>
              <a:t>Перший </a:t>
            </a:r>
            <a:r>
              <a:rPr kumimoji="0" lang="ru-RU" sz="2400" dirty="0">
                <a:latin typeface="Tahoma" pitchFamily="34" charset="0"/>
              </a:rPr>
              <a:t>принцип </a:t>
            </a:r>
            <a:r>
              <a:rPr kumimoji="0" lang="en-US" sz="2400" dirty="0">
                <a:latin typeface="Tahoma" pitchFamily="34" charset="0"/>
              </a:rPr>
              <a:t>TQM</a:t>
            </a:r>
            <a:r>
              <a:rPr kumimoji="0" lang="ru-RU" sz="2400" dirty="0">
                <a:latin typeface="Tahoma" pitchFamily="34" charset="0"/>
              </a:rPr>
              <a:t> </a:t>
            </a:r>
          </a:p>
          <a:p>
            <a:pPr algn="ctr">
              <a:lnSpc>
                <a:spcPct val="60000"/>
              </a:lnSpc>
              <a:spcBef>
                <a:spcPct val="20000"/>
              </a:spcBef>
              <a:buSzPct val="75000"/>
            </a:pPr>
            <a:r>
              <a:rPr kumimoji="0" lang="ru-RU" sz="2400" dirty="0" smtClean="0">
                <a:latin typeface="Tahoma" pitchFamily="34" charset="0"/>
              </a:rPr>
              <a:t>«</a:t>
            </a:r>
            <a:r>
              <a:rPr kumimoji="0" lang="uk-UA" sz="2400" dirty="0" smtClean="0">
                <a:latin typeface="Tahoma" pitchFamily="34" charset="0"/>
              </a:rPr>
              <a:t>орієнтація</a:t>
            </a:r>
            <a:r>
              <a:rPr kumimoji="0" lang="ru-RU" sz="2400" dirty="0" smtClean="0">
                <a:latin typeface="Tahoma" pitchFamily="34" charset="0"/>
              </a:rPr>
              <a:t> </a:t>
            </a:r>
            <a:r>
              <a:rPr kumimoji="0" lang="ru-RU" sz="2400" dirty="0">
                <a:latin typeface="Tahoma" pitchFamily="34" charset="0"/>
              </a:rPr>
              <a:t>на </a:t>
            </a:r>
            <a:r>
              <a:rPr kumimoji="0" lang="ru-RU" sz="2400" dirty="0" err="1" smtClean="0">
                <a:latin typeface="Tahoma" pitchFamily="34" charset="0"/>
              </a:rPr>
              <a:t>замовника</a:t>
            </a:r>
            <a:r>
              <a:rPr kumimoji="0" lang="ru-RU" sz="2400" dirty="0" smtClean="0">
                <a:latin typeface="Tahoma" pitchFamily="34" charset="0"/>
              </a:rPr>
              <a:t>»</a:t>
            </a:r>
            <a:endParaRPr kumimoji="0" lang="ru-RU" sz="2400" dirty="0">
              <a:latin typeface="Tahoma" pitchFamily="34" charset="0"/>
            </a:endParaRPr>
          </a:p>
        </p:txBody>
      </p:sp>
      <p:sp>
        <p:nvSpPr>
          <p:cNvPr id="419845" name="AutoShape 5"/>
          <p:cNvSpPr>
            <a:spLocks noChangeArrowheads="1"/>
          </p:cNvSpPr>
          <p:nvPr/>
        </p:nvSpPr>
        <p:spPr bwMode="auto">
          <a:xfrm>
            <a:off x="4202113" y="2106613"/>
            <a:ext cx="914400" cy="685800"/>
          </a:xfrm>
          <a:prstGeom prst="downArrow">
            <a:avLst>
              <a:gd name="adj1" fmla="val 44444"/>
              <a:gd name="adj2" fmla="val 57176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>
              <a:lnSpc>
                <a:spcPct val="14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endParaRPr lang="uk-UA"/>
          </a:p>
        </p:txBody>
      </p:sp>
      <p:sp>
        <p:nvSpPr>
          <p:cNvPr id="419846" name="Rectangle 6"/>
          <p:cNvSpPr>
            <a:spLocks noChangeArrowheads="1"/>
          </p:cNvSpPr>
          <p:nvPr/>
        </p:nvSpPr>
        <p:spPr bwMode="auto">
          <a:xfrm>
            <a:off x="608013" y="3783013"/>
            <a:ext cx="82296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285750" indent="-285750" eaLnBrk="0" hangingPunct="0"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ru-RU" sz="1600" b="1" dirty="0" err="1"/>
              <a:t>Уявне</a:t>
            </a:r>
            <a:r>
              <a:rPr lang="ru-RU" sz="1600" b="1" dirty="0"/>
              <a:t> </a:t>
            </a:r>
            <a:r>
              <a:rPr lang="ru-RU" sz="1600" b="1" dirty="0" err="1"/>
              <a:t>включення</a:t>
            </a:r>
            <a:r>
              <a:rPr lang="ru-RU" sz="1600" b="1" dirty="0"/>
              <a:t> </a:t>
            </a:r>
            <a:r>
              <a:rPr lang="ru-RU" sz="1600" b="1" dirty="0" err="1"/>
              <a:t>споживача</a:t>
            </a:r>
            <a:r>
              <a:rPr lang="ru-RU" sz="1600" b="1" dirty="0"/>
              <a:t> </a:t>
            </a:r>
            <a:r>
              <a:rPr lang="ru-RU" sz="1600" b="1" dirty="0" err="1"/>
              <a:t>всередину</a:t>
            </a:r>
            <a:r>
              <a:rPr lang="ru-RU" sz="1600" b="1" dirty="0"/>
              <a:t> </a:t>
            </a:r>
            <a:r>
              <a:rPr lang="ru-RU" sz="1600" b="1" dirty="0" err="1"/>
              <a:t>компанії</a:t>
            </a:r>
            <a:endParaRPr lang="ru-RU" sz="1600" b="1" dirty="0"/>
          </a:p>
          <a:p>
            <a:pPr marL="285750" indent="-285750" eaLnBrk="0" hangingPunct="0"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ru-RU" sz="1600" b="1" dirty="0"/>
              <a:t>Головна мета </a:t>
            </a:r>
            <a:r>
              <a:rPr lang="ru-RU" sz="1600" b="1" dirty="0" err="1"/>
              <a:t>роботи</a:t>
            </a:r>
            <a:r>
              <a:rPr lang="ru-RU" sz="1600" b="1" dirty="0"/>
              <a:t> кожного </a:t>
            </a:r>
            <a:r>
              <a:rPr lang="ru-RU" sz="1600" b="1" dirty="0" err="1"/>
              <a:t>співробітника</a:t>
            </a:r>
            <a:r>
              <a:rPr lang="ru-RU" sz="1600" b="1" dirty="0"/>
              <a:t> - </a:t>
            </a:r>
            <a:r>
              <a:rPr lang="ru-RU" sz="1600" b="1" dirty="0" err="1"/>
              <a:t>задоволення</a:t>
            </a:r>
            <a:r>
              <a:rPr lang="ru-RU" sz="1600" b="1" dirty="0"/>
              <a:t> </a:t>
            </a:r>
            <a:r>
              <a:rPr lang="ru-RU" sz="1600" b="1" dirty="0" err="1"/>
              <a:t>споживача</a:t>
            </a:r>
            <a:endParaRPr lang="ru-RU" sz="1600" b="1" dirty="0"/>
          </a:p>
          <a:p>
            <a:pPr marL="285750" indent="-285750" eaLnBrk="0" hangingPunct="0"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ru-RU" sz="1600" b="1" dirty="0" err="1"/>
              <a:t>Концепція</a:t>
            </a:r>
            <a:r>
              <a:rPr lang="ru-RU" sz="1600" b="1" dirty="0"/>
              <a:t> </a:t>
            </a:r>
            <a:r>
              <a:rPr lang="ru-RU" sz="1600" b="1" dirty="0" err="1"/>
              <a:t>повністю</a:t>
            </a:r>
            <a:r>
              <a:rPr lang="ru-RU" sz="1600" b="1" dirty="0"/>
              <a:t> </a:t>
            </a:r>
            <a:r>
              <a:rPr lang="ru-RU" sz="1600" b="1" dirty="0" err="1"/>
              <a:t>протилежна</a:t>
            </a:r>
            <a:r>
              <a:rPr lang="ru-RU" sz="1600" b="1" dirty="0"/>
              <a:t> </a:t>
            </a:r>
            <a:r>
              <a:rPr lang="ru-RU" sz="1600" b="1" dirty="0" err="1"/>
              <a:t>концепції</a:t>
            </a:r>
            <a:r>
              <a:rPr lang="ru-RU" sz="1600" b="1" dirty="0"/>
              <a:t> "</a:t>
            </a:r>
            <a:r>
              <a:rPr lang="ru-RU" sz="1600" b="1" dirty="0" err="1"/>
              <a:t>product</a:t>
            </a:r>
            <a:r>
              <a:rPr lang="ru-RU" sz="1600" b="1" dirty="0"/>
              <a:t> </a:t>
            </a:r>
            <a:r>
              <a:rPr lang="ru-RU" sz="1600" b="1" dirty="0" err="1"/>
              <a:t>out</a:t>
            </a:r>
            <a:r>
              <a:rPr lang="ru-RU" sz="1600" b="1" dirty="0"/>
              <a:t>"</a:t>
            </a:r>
          </a:p>
          <a:p>
            <a:pPr marL="285750" indent="-285750" eaLnBrk="0" hangingPunct="0"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ru-RU" sz="1600" b="1" dirty="0" err="1"/>
              <a:t>Японське</a:t>
            </a:r>
            <a:r>
              <a:rPr lang="ru-RU" sz="1600" b="1" dirty="0"/>
              <a:t> </a:t>
            </a:r>
            <a:r>
              <a:rPr lang="ru-RU" sz="1600" b="1" dirty="0" err="1"/>
              <a:t>прислів'я</a:t>
            </a:r>
            <a:r>
              <a:rPr lang="ru-RU" sz="1600" b="1" dirty="0"/>
              <a:t> говорить: «</a:t>
            </a:r>
            <a:r>
              <a:rPr lang="ru-RU" sz="1600" b="1" dirty="0" err="1"/>
              <a:t>Покупець</a:t>
            </a:r>
            <a:r>
              <a:rPr lang="ru-RU" sz="1600" b="1" dirty="0"/>
              <a:t> - Бог!»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44" grpId="0" build="p" autoUpdateAnimBg="0"/>
      <p:bldP spid="419845" grpId="0" animBg="1"/>
      <p:bldP spid="419846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7826" name="Object 38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960414980"/>
              </p:ext>
            </p:extLst>
          </p:nvPr>
        </p:nvGraphicFramePr>
        <p:xfrm>
          <a:off x="539552" y="1151587"/>
          <a:ext cx="8209161" cy="424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8213" name="Диаграмма" r:id="rId4" imgW="6400710" imgH="3743254" progId="MSGraph.Chart.8">
                  <p:embed followColorScheme="full"/>
                </p:oleObj>
              </mc:Choice>
              <mc:Fallback>
                <p:oleObj name="Диаграмма" r:id="rId4" imgW="6400710" imgH="3743254" progId="MSGraph.Chart.8">
                  <p:embed followColorScheme="full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1151587"/>
                        <a:ext cx="8209161" cy="424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27" name="Номер слайда 4"/>
          <p:cNvSpPr>
            <a:spLocks noGrp="1"/>
          </p:cNvSpPr>
          <p:nvPr>
            <p:ph type="sldNum" sz="quarter" idx="4294967295"/>
          </p:nvPr>
        </p:nvSpPr>
        <p:spPr>
          <a:xfrm>
            <a:off x="8124825" y="6461125"/>
            <a:ext cx="1019175" cy="2794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rgbClr val="FFD08B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FFD08B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D08B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D08B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FFD08B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D08B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D08B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D08B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D08B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BC04BCD-93F0-49BB-9C6F-AAC3725869A8}" type="slidenum">
              <a:rPr lang="ru-RU" altLang="ru-RU" sz="1400">
                <a:latin typeface="Lucida Sans Unicode" pitchFamily="34" charset="0"/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ru-RU" altLang="ru-RU" sz="1400">
              <a:latin typeface="Lucida Sans Unicode" pitchFamily="34" charset="0"/>
            </a:endParaRPr>
          </a:p>
        </p:txBody>
      </p:sp>
      <p:sp>
        <p:nvSpPr>
          <p:cNvPr id="77828" name="Rectangle 39"/>
          <p:cNvSpPr>
            <a:spLocks noChangeArrowheads="1"/>
          </p:cNvSpPr>
          <p:nvPr/>
        </p:nvSpPr>
        <p:spPr bwMode="auto">
          <a:xfrm>
            <a:off x="2217438" y="258416"/>
            <a:ext cx="52562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FFD08B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FFD08B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D08B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D08B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FFD08B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D08B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D08B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D08B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D08B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ru-RU" altLang="ru-RU" sz="2400" b="1" dirty="0" err="1" smtClean="0">
                <a:solidFill>
                  <a:schemeClr val="bg1"/>
                </a:solidFill>
              </a:rPr>
              <a:t>Основні</a:t>
            </a:r>
            <a:r>
              <a:rPr kumimoji="0" lang="ru-RU" altLang="ru-RU" sz="2400" b="1" dirty="0" smtClean="0">
                <a:solidFill>
                  <a:schemeClr val="bg1"/>
                </a:solidFill>
              </a:rPr>
              <a:t> </a:t>
            </a:r>
            <a:r>
              <a:rPr kumimoji="0" lang="ru-RU" altLang="ru-RU" sz="2400" b="1" dirty="0" err="1" smtClean="0">
                <a:solidFill>
                  <a:schemeClr val="bg1"/>
                </a:solidFill>
              </a:rPr>
              <a:t>складові</a:t>
            </a:r>
            <a:r>
              <a:rPr kumimoji="0" lang="ru-RU" altLang="ru-RU" sz="2400" b="1" dirty="0" smtClean="0">
                <a:solidFill>
                  <a:schemeClr val="bg1"/>
                </a:solidFill>
              </a:rPr>
              <a:t> </a:t>
            </a:r>
            <a:r>
              <a:rPr kumimoji="0" lang="en-US" altLang="ru-RU" sz="2400" b="1" dirty="0" smtClean="0">
                <a:solidFill>
                  <a:schemeClr val="bg1"/>
                </a:solidFill>
              </a:rPr>
              <a:t>TQM</a:t>
            </a:r>
            <a:r>
              <a:rPr kumimoji="0" lang="ru-RU" altLang="ru-RU" sz="2400" b="1" dirty="0" smtClean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77829" name="Rectangle 41"/>
          <p:cNvSpPr>
            <a:spLocks noChangeArrowheads="1"/>
          </p:cNvSpPr>
          <p:nvPr/>
        </p:nvSpPr>
        <p:spPr bwMode="auto">
          <a:xfrm>
            <a:off x="468313" y="4869160"/>
            <a:ext cx="8280400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FFD08B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FFD08B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D08B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D08B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FFD08B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D08B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D08B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D08B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D08B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ru-RU" sz="1800" dirty="0">
                <a:solidFill>
                  <a:srgbClr val="000000"/>
                </a:solidFill>
              </a:rPr>
              <a:t>TQC - </a:t>
            </a:r>
            <a:r>
              <a:rPr kumimoji="0" lang="ru-RU" altLang="ru-RU" sz="1800" dirty="0" err="1">
                <a:solidFill>
                  <a:srgbClr val="000000"/>
                </a:solidFill>
              </a:rPr>
              <a:t>загальний</a:t>
            </a:r>
            <a:r>
              <a:rPr kumimoji="0" lang="ru-RU" altLang="ru-RU" sz="1800" dirty="0">
                <a:solidFill>
                  <a:srgbClr val="000000"/>
                </a:solidFill>
              </a:rPr>
              <a:t> контроль </a:t>
            </a:r>
            <a:r>
              <a:rPr kumimoji="0" lang="ru-RU" altLang="ru-RU" sz="1800" dirty="0" err="1">
                <a:solidFill>
                  <a:srgbClr val="000000"/>
                </a:solidFill>
              </a:rPr>
              <a:t>якості</a:t>
            </a:r>
            <a:r>
              <a:rPr kumimoji="0" lang="ru-RU" altLang="ru-RU" sz="1800" dirty="0">
                <a:solidFill>
                  <a:srgbClr val="000000"/>
                </a:solidFill>
              </a:rPr>
              <a:t>; </a:t>
            </a:r>
            <a:endParaRPr kumimoji="0" lang="ru-RU" altLang="ru-RU" sz="1800" dirty="0" smtClean="0">
              <a:solidFill>
                <a:srgbClr val="000000"/>
              </a:solidFill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ru-RU" sz="1800" dirty="0" err="1" smtClean="0">
                <a:solidFill>
                  <a:srgbClr val="000000"/>
                </a:solidFill>
              </a:rPr>
              <a:t>QPolicy</a:t>
            </a:r>
            <a:r>
              <a:rPr kumimoji="0" lang="en-US" altLang="ru-RU" sz="1800" dirty="0" smtClean="0">
                <a:solidFill>
                  <a:srgbClr val="000000"/>
                </a:solidFill>
              </a:rPr>
              <a:t> </a:t>
            </a:r>
            <a:r>
              <a:rPr kumimoji="0" lang="en-US" altLang="ru-RU" sz="1800" dirty="0">
                <a:solidFill>
                  <a:srgbClr val="000000"/>
                </a:solidFill>
              </a:rPr>
              <a:t>- </a:t>
            </a:r>
            <a:r>
              <a:rPr kumimoji="0" lang="ru-RU" altLang="ru-RU" sz="1800" dirty="0" err="1">
                <a:solidFill>
                  <a:srgbClr val="000000"/>
                </a:solidFill>
              </a:rPr>
              <a:t>політика</a:t>
            </a:r>
            <a:r>
              <a:rPr kumimoji="0" lang="ru-RU" altLang="ru-RU" sz="1800" dirty="0">
                <a:solidFill>
                  <a:srgbClr val="000000"/>
                </a:solidFill>
              </a:rPr>
              <a:t> </a:t>
            </a:r>
            <a:r>
              <a:rPr kumimoji="0" lang="ru-RU" altLang="ru-RU" sz="1800" dirty="0" err="1">
                <a:solidFill>
                  <a:srgbClr val="000000"/>
                </a:solidFill>
              </a:rPr>
              <a:t>якості</a:t>
            </a:r>
            <a:r>
              <a:rPr kumimoji="0" lang="ru-RU" altLang="ru-RU" sz="1800" dirty="0">
                <a:solidFill>
                  <a:srgbClr val="000000"/>
                </a:solidFill>
              </a:rPr>
              <a:t>; </a:t>
            </a:r>
            <a:endParaRPr kumimoji="0" lang="ru-RU" altLang="ru-RU" sz="1800" dirty="0" smtClean="0">
              <a:solidFill>
                <a:srgbClr val="000000"/>
              </a:solidFill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ru-RU" sz="1800" dirty="0" err="1" smtClean="0">
                <a:solidFill>
                  <a:srgbClr val="000000"/>
                </a:solidFill>
              </a:rPr>
              <a:t>QPIanning</a:t>
            </a:r>
            <a:r>
              <a:rPr kumimoji="0" lang="en-US" altLang="ru-RU" sz="1800" dirty="0" smtClean="0">
                <a:solidFill>
                  <a:srgbClr val="000000"/>
                </a:solidFill>
              </a:rPr>
              <a:t> </a:t>
            </a:r>
            <a:r>
              <a:rPr kumimoji="0" lang="en-US" altLang="ru-RU" sz="1800" dirty="0">
                <a:solidFill>
                  <a:srgbClr val="000000"/>
                </a:solidFill>
              </a:rPr>
              <a:t>- </a:t>
            </a:r>
            <a:r>
              <a:rPr kumimoji="0" lang="ru-RU" altLang="ru-RU" sz="1800" dirty="0" err="1">
                <a:solidFill>
                  <a:srgbClr val="000000"/>
                </a:solidFill>
              </a:rPr>
              <a:t>планування</a:t>
            </a:r>
            <a:r>
              <a:rPr kumimoji="0" lang="ru-RU" altLang="ru-RU" sz="1800" dirty="0">
                <a:solidFill>
                  <a:srgbClr val="000000"/>
                </a:solidFill>
              </a:rPr>
              <a:t> </a:t>
            </a:r>
            <a:r>
              <a:rPr kumimoji="0" lang="ru-RU" altLang="ru-RU" sz="1800" dirty="0" err="1">
                <a:solidFill>
                  <a:srgbClr val="000000"/>
                </a:solidFill>
              </a:rPr>
              <a:t>якості</a:t>
            </a:r>
            <a:r>
              <a:rPr kumimoji="0" lang="ru-RU" altLang="ru-RU" sz="1800" dirty="0">
                <a:solidFill>
                  <a:srgbClr val="000000"/>
                </a:solidFill>
              </a:rPr>
              <a:t>; </a:t>
            </a:r>
            <a:endParaRPr kumimoji="0" lang="ru-RU" altLang="ru-RU" sz="1800" dirty="0" smtClean="0">
              <a:solidFill>
                <a:srgbClr val="000000"/>
              </a:solidFill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ru-RU" sz="1800" dirty="0" smtClean="0">
                <a:solidFill>
                  <a:srgbClr val="000000"/>
                </a:solidFill>
              </a:rPr>
              <a:t>QI </a:t>
            </a:r>
            <a:r>
              <a:rPr kumimoji="0" lang="en-US" altLang="ru-RU" sz="1800" dirty="0">
                <a:solidFill>
                  <a:srgbClr val="000000"/>
                </a:solidFill>
              </a:rPr>
              <a:t>- </a:t>
            </a:r>
            <a:r>
              <a:rPr kumimoji="0" lang="ru-RU" altLang="ru-RU" sz="1800" dirty="0" err="1">
                <a:solidFill>
                  <a:srgbClr val="000000"/>
                </a:solidFill>
              </a:rPr>
              <a:t>поліпшення</a:t>
            </a:r>
            <a:r>
              <a:rPr kumimoji="0" lang="ru-RU" altLang="ru-RU" sz="1800" dirty="0">
                <a:solidFill>
                  <a:srgbClr val="000000"/>
                </a:solidFill>
              </a:rPr>
              <a:t> </a:t>
            </a:r>
            <a:r>
              <a:rPr kumimoji="0" lang="ru-RU" altLang="ru-RU" sz="1800" dirty="0" err="1">
                <a:solidFill>
                  <a:srgbClr val="000000"/>
                </a:solidFill>
              </a:rPr>
              <a:t>якості</a:t>
            </a:r>
            <a:r>
              <a:rPr kumimoji="0" lang="ru-RU" altLang="ru-RU" sz="1800" dirty="0">
                <a:solidFill>
                  <a:srgbClr val="000000"/>
                </a:solidFill>
              </a:rPr>
              <a:t>; </a:t>
            </a:r>
            <a:endParaRPr kumimoji="0" lang="ru-RU" altLang="ru-RU" sz="1800" dirty="0" smtClean="0">
              <a:solidFill>
                <a:srgbClr val="000000"/>
              </a:solidFill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ru-RU" sz="1800" dirty="0" smtClean="0">
                <a:solidFill>
                  <a:srgbClr val="000000"/>
                </a:solidFill>
              </a:rPr>
              <a:t>QA </a:t>
            </a:r>
            <a:r>
              <a:rPr kumimoji="0" lang="en-US" altLang="ru-RU" sz="1800" dirty="0">
                <a:solidFill>
                  <a:srgbClr val="000000"/>
                </a:solidFill>
              </a:rPr>
              <a:t>- </a:t>
            </a:r>
            <a:r>
              <a:rPr kumimoji="0" lang="ru-RU" altLang="ru-RU" sz="1800" dirty="0" err="1">
                <a:solidFill>
                  <a:srgbClr val="000000"/>
                </a:solidFill>
              </a:rPr>
              <a:t>забезпечення</a:t>
            </a:r>
            <a:r>
              <a:rPr kumimoji="0" lang="ru-RU" altLang="ru-RU" sz="1800" dirty="0">
                <a:solidFill>
                  <a:srgbClr val="000000"/>
                </a:solidFill>
              </a:rPr>
              <a:t> </a:t>
            </a:r>
            <a:r>
              <a:rPr kumimoji="0" lang="ru-RU" altLang="ru-RU" sz="1800" dirty="0" err="1">
                <a:solidFill>
                  <a:srgbClr val="000000"/>
                </a:solidFill>
              </a:rPr>
              <a:t>якості</a:t>
            </a:r>
            <a:r>
              <a:rPr kumimoji="0" lang="ru-RU" altLang="ru-RU" sz="1800" dirty="0">
                <a:solidFill>
                  <a:srgbClr val="000000"/>
                </a:solidFill>
              </a:rPr>
              <a:t>;</a:t>
            </a:r>
            <a:endParaRPr kumimoji="0" lang="ru-RU" altLang="ru-RU" sz="18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983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778" name="Picture 4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66875" y="1625600"/>
            <a:ext cx="5810250" cy="4494213"/>
          </a:xfrm>
          <a:noFill/>
        </p:spPr>
      </p:pic>
      <p:sp>
        <p:nvSpPr>
          <p:cNvPr id="75779" name="Номер слайда 3"/>
          <p:cNvSpPr>
            <a:spLocks noGrp="1"/>
          </p:cNvSpPr>
          <p:nvPr>
            <p:ph type="sldNum" sz="quarter" idx="4294967295"/>
          </p:nvPr>
        </p:nvSpPr>
        <p:spPr>
          <a:xfrm>
            <a:off x="8124825" y="6461125"/>
            <a:ext cx="1019175" cy="2794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rgbClr val="FFD08B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FFD08B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D08B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D08B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FFD08B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D08B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D08B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D08B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D08B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91AB14A-A403-463A-B95F-CA86D31FA09D}" type="slidenum">
              <a:rPr lang="ru-RU" altLang="ru-RU" sz="1400">
                <a:latin typeface="Lucida Sans Unicode" pitchFamily="34" charset="0"/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ru-RU" altLang="ru-RU" sz="1400">
              <a:latin typeface="Lucida Sans Unicode" pitchFamily="34" charset="0"/>
            </a:endParaRPr>
          </a:p>
        </p:txBody>
      </p:sp>
      <p:sp>
        <p:nvSpPr>
          <p:cNvPr id="121861" name="Rectangle 5"/>
          <p:cNvSpPr>
            <a:spLocks noChangeArrowheads="1"/>
          </p:cNvSpPr>
          <p:nvPr/>
        </p:nvSpPr>
        <p:spPr bwMode="auto">
          <a:xfrm>
            <a:off x="0" y="246062"/>
            <a:ext cx="9144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defRPr/>
            </a:pPr>
            <a:r>
              <a:rPr kumimoji="0" lang="ru-RU" sz="2800" b="1" dirty="0" err="1" smtClean="0">
                <a:solidFill>
                  <a:srgbClr val="FFCC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Зірка</a:t>
            </a:r>
            <a:r>
              <a:rPr kumimoji="0" lang="ru-RU" sz="2800" b="1" dirty="0" smtClean="0">
                <a:solidFill>
                  <a:srgbClr val="FFCC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kumimoji="0" lang="ru-RU" sz="2800" b="1" dirty="0" err="1" smtClean="0">
                <a:solidFill>
                  <a:srgbClr val="FFCC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якості</a:t>
            </a:r>
            <a:r>
              <a:rPr kumimoji="0" lang="ru-RU" sz="2800" b="1" dirty="0" smtClean="0">
                <a:solidFill>
                  <a:srgbClr val="FFCC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endParaRPr kumimoji="0" lang="ru-RU" sz="2800" b="1" dirty="0">
              <a:solidFill>
                <a:srgbClr val="FFCC99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91330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18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9194795"/>
              </p:ext>
            </p:extLst>
          </p:nvPr>
        </p:nvGraphicFramePr>
        <p:xfrm>
          <a:off x="1712702" y="193525"/>
          <a:ext cx="5840412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874" name="Visio" r:id="rId3" imgW="5838757" imgH="619215" progId="Visio.Drawing.11">
                  <p:embed/>
                </p:oleObj>
              </mc:Choice>
              <mc:Fallback>
                <p:oleObj name="Visio" r:id="rId3" imgW="5838757" imgH="619215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2702" y="193525"/>
                        <a:ext cx="5840412" cy="682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1829" name="Rectangle 4"/>
          <p:cNvSpPr>
            <a:spLocks noChangeArrowheads="1"/>
          </p:cNvSpPr>
          <p:nvPr/>
        </p:nvSpPr>
        <p:spPr bwMode="auto">
          <a:xfrm>
            <a:off x="684213" y="1700213"/>
            <a:ext cx="7993062" cy="194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just">
              <a:spcBef>
                <a:spcPct val="20000"/>
              </a:spcBef>
              <a:buSzPct val="75000"/>
            </a:pPr>
            <a:r>
              <a:rPr kumimoji="0" lang="en-US" sz="2200" b="1" dirty="0">
                <a:solidFill>
                  <a:schemeClr val="tx1"/>
                </a:solidFill>
              </a:rPr>
              <a:t>benchmarking</a:t>
            </a:r>
            <a:r>
              <a:rPr kumimoji="0" lang="en-US" sz="2200" dirty="0">
                <a:solidFill>
                  <a:schemeClr val="tx1"/>
                </a:solidFill>
              </a:rPr>
              <a:t> - </a:t>
            </a:r>
            <a:r>
              <a:rPr kumimoji="0" lang="ru-RU" sz="2200" dirty="0" err="1">
                <a:solidFill>
                  <a:schemeClr val="tx1"/>
                </a:solidFill>
              </a:rPr>
              <a:t>спосіб</a:t>
            </a:r>
            <a:r>
              <a:rPr kumimoji="0" lang="ru-RU" sz="2200" dirty="0">
                <a:solidFill>
                  <a:schemeClr val="tx1"/>
                </a:solidFill>
              </a:rPr>
              <a:t> </a:t>
            </a:r>
            <a:r>
              <a:rPr kumimoji="0" lang="ru-RU" sz="2200" dirty="0" err="1">
                <a:solidFill>
                  <a:schemeClr val="tx1"/>
                </a:solidFill>
              </a:rPr>
              <a:t>знаходження</a:t>
            </a:r>
            <a:r>
              <a:rPr kumimoji="0" lang="ru-RU" sz="2200" dirty="0">
                <a:solidFill>
                  <a:schemeClr val="tx1"/>
                </a:solidFill>
              </a:rPr>
              <a:t> </a:t>
            </a:r>
            <a:r>
              <a:rPr kumimoji="0" lang="ru-RU" sz="2200" dirty="0" err="1">
                <a:solidFill>
                  <a:schemeClr val="tx1"/>
                </a:solidFill>
              </a:rPr>
              <a:t>можливостей</a:t>
            </a:r>
            <a:r>
              <a:rPr kumimoji="0" lang="ru-RU" sz="2200" dirty="0">
                <a:solidFill>
                  <a:schemeClr val="tx1"/>
                </a:solidFill>
              </a:rPr>
              <a:t> для </a:t>
            </a:r>
            <a:r>
              <a:rPr kumimoji="0" lang="ru-RU" sz="2200" dirty="0" err="1">
                <a:solidFill>
                  <a:schemeClr val="tx1"/>
                </a:solidFill>
              </a:rPr>
              <a:t>покращення</a:t>
            </a:r>
            <a:r>
              <a:rPr kumimoji="0" lang="ru-RU" sz="2200" dirty="0">
                <a:solidFill>
                  <a:schemeClr val="tx1"/>
                </a:solidFill>
              </a:rPr>
              <a:t> (</a:t>
            </a:r>
            <a:r>
              <a:rPr kumimoji="0" lang="ru-RU" sz="2200" dirty="0" err="1">
                <a:solidFill>
                  <a:schemeClr val="tx1"/>
                </a:solidFill>
              </a:rPr>
              <a:t>вдосконалення</a:t>
            </a:r>
            <a:r>
              <a:rPr kumimoji="0" lang="ru-RU" sz="2200" dirty="0">
                <a:solidFill>
                  <a:schemeClr val="tx1"/>
                </a:solidFill>
              </a:rPr>
              <a:t>) на </a:t>
            </a:r>
            <a:r>
              <a:rPr kumimoji="0" lang="ru-RU" sz="2200" dirty="0" err="1">
                <a:solidFill>
                  <a:schemeClr val="tx1"/>
                </a:solidFill>
              </a:rPr>
              <a:t>основі</a:t>
            </a:r>
            <a:r>
              <a:rPr kumimoji="0" lang="ru-RU" sz="2200" dirty="0">
                <a:solidFill>
                  <a:schemeClr val="tx1"/>
                </a:solidFill>
              </a:rPr>
              <a:t> </a:t>
            </a:r>
            <a:r>
              <a:rPr kumimoji="0" lang="ru-RU" sz="2200" dirty="0" err="1">
                <a:solidFill>
                  <a:schemeClr val="tx1"/>
                </a:solidFill>
              </a:rPr>
              <a:t>порівняння</a:t>
            </a:r>
            <a:r>
              <a:rPr kumimoji="0" lang="ru-RU" sz="2200" dirty="0">
                <a:solidFill>
                  <a:schemeClr val="tx1"/>
                </a:solidFill>
              </a:rPr>
              <a:t> </a:t>
            </a:r>
            <a:r>
              <a:rPr kumimoji="0" lang="ru-RU" sz="2200" dirty="0" err="1">
                <a:solidFill>
                  <a:schemeClr val="tx1"/>
                </a:solidFill>
              </a:rPr>
              <a:t>своєї</a:t>
            </a:r>
            <a:r>
              <a:rPr kumimoji="0" lang="ru-RU" sz="2200" dirty="0">
                <a:solidFill>
                  <a:schemeClr val="tx1"/>
                </a:solidFill>
              </a:rPr>
              <a:t> </a:t>
            </a:r>
            <a:r>
              <a:rPr kumimoji="0" lang="ru-RU" sz="2200" dirty="0" err="1">
                <a:solidFill>
                  <a:schemeClr val="tx1"/>
                </a:solidFill>
              </a:rPr>
              <a:t>діяльності</a:t>
            </a:r>
            <a:r>
              <a:rPr kumimoji="0" lang="ru-RU" sz="2200" dirty="0">
                <a:solidFill>
                  <a:schemeClr val="tx1"/>
                </a:solidFill>
              </a:rPr>
              <a:t> з </a:t>
            </a:r>
            <a:r>
              <a:rPr kumimoji="0" lang="ru-RU" sz="2200" dirty="0" err="1">
                <a:solidFill>
                  <a:schemeClr val="tx1"/>
                </a:solidFill>
              </a:rPr>
              <a:t>діяльністю</a:t>
            </a:r>
            <a:r>
              <a:rPr kumimoji="0" lang="ru-RU" sz="2200" dirty="0">
                <a:solidFill>
                  <a:schemeClr val="tx1"/>
                </a:solidFill>
              </a:rPr>
              <a:t> </a:t>
            </a:r>
            <a:r>
              <a:rPr kumimoji="0" lang="ru-RU" sz="2200" dirty="0" err="1">
                <a:solidFill>
                  <a:schemeClr val="tx1"/>
                </a:solidFill>
              </a:rPr>
              <a:t>кращих</a:t>
            </a:r>
            <a:r>
              <a:rPr kumimoji="0" lang="ru-RU" sz="2200" dirty="0">
                <a:solidFill>
                  <a:schemeClr val="tx1"/>
                </a:solidFill>
              </a:rPr>
              <a:t> </a:t>
            </a:r>
            <a:r>
              <a:rPr kumimoji="0" lang="ru-RU" sz="2200" dirty="0" err="1">
                <a:solidFill>
                  <a:schemeClr val="tx1"/>
                </a:solidFill>
              </a:rPr>
              <a:t>або</a:t>
            </a:r>
            <a:r>
              <a:rPr kumimoji="0" lang="ru-RU" sz="2200" dirty="0">
                <a:solidFill>
                  <a:schemeClr val="tx1"/>
                </a:solidFill>
              </a:rPr>
              <a:t> </a:t>
            </a:r>
            <a:r>
              <a:rPr kumimoji="0" lang="ru-RU" sz="2200" dirty="0" err="1">
                <a:solidFill>
                  <a:schemeClr val="tx1"/>
                </a:solidFill>
              </a:rPr>
              <a:t>провідних</a:t>
            </a:r>
            <a:r>
              <a:rPr kumimoji="0" lang="ru-RU" sz="2200" dirty="0">
                <a:solidFill>
                  <a:schemeClr val="tx1"/>
                </a:solidFill>
              </a:rPr>
              <a:t> у </a:t>
            </a:r>
            <a:r>
              <a:rPr kumimoji="0" lang="ru-RU" sz="2200" dirty="0" err="1">
                <a:solidFill>
                  <a:schemeClr val="tx1"/>
                </a:solidFill>
              </a:rPr>
              <a:t>своїй</a:t>
            </a:r>
            <a:r>
              <a:rPr kumimoji="0" lang="ru-RU" sz="2200" dirty="0">
                <a:solidFill>
                  <a:schemeClr val="tx1"/>
                </a:solidFill>
              </a:rPr>
              <a:t> </a:t>
            </a:r>
            <a:r>
              <a:rPr kumimoji="0" lang="ru-RU" sz="2200" dirty="0" err="1">
                <a:solidFill>
                  <a:schemeClr val="tx1"/>
                </a:solidFill>
              </a:rPr>
              <a:t>галузі</a:t>
            </a:r>
            <a:r>
              <a:rPr kumimoji="0" lang="ru-RU" sz="2200" dirty="0">
                <a:solidFill>
                  <a:schemeClr val="tx1"/>
                </a:solidFill>
              </a:rPr>
              <a:t> </a:t>
            </a:r>
            <a:r>
              <a:rPr kumimoji="0" lang="ru-RU" sz="2200" dirty="0" err="1">
                <a:solidFill>
                  <a:schemeClr val="tx1"/>
                </a:solidFill>
              </a:rPr>
              <a:t>підприємств</a:t>
            </a:r>
            <a:r>
              <a:rPr kumimoji="0" lang="ru-RU" sz="2200" dirty="0">
                <a:solidFill>
                  <a:schemeClr val="tx1"/>
                </a:solidFill>
              </a:rPr>
              <a:t> </a:t>
            </a:r>
            <a:r>
              <a:rPr kumimoji="0" lang="ru-RU" sz="2200" dirty="0" err="1">
                <a:solidFill>
                  <a:schemeClr val="tx1"/>
                </a:solidFill>
              </a:rPr>
              <a:t>або</a:t>
            </a:r>
            <a:r>
              <a:rPr kumimoji="0" lang="ru-RU" sz="2200" dirty="0">
                <a:solidFill>
                  <a:schemeClr val="tx1"/>
                </a:solidFill>
              </a:rPr>
              <a:t> </a:t>
            </a:r>
            <a:r>
              <a:rPr kumimoji="0" lang="ru-RU" sz="2200" dirty="0" err="1">
                <a:solidFill>
                  <a:schemeClr val="tx1"/>
                </a:solidFill>
              </a:rPr>
              <a:t>підрозділів</a:t>
            </a:r>
            <a:r>
              <a:rPr kumimoji="0" lang="ru-RU" sz="22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61830" name="Rectangle 5"/>
          <p:cNvSpPr>
            <a:spLocks noChangeArrowheads="1"/>
          </p:cNvSpPr>
          <p:nvPr/>
        </p:nvSpPr>
        <p:spPr bwMode="auto">
          <a:xfrm>
            <a:off x="726885" y="4468963"/>
            <a:ext cx="77724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eaLnBrk="0" hangingPunct="0">
              <a:spcBef>
                <a:spcPct val="40000"/>
              </a:spcBef>
            </a:pPr>
            <a:r>
              <a:rPr lang="ru-RU" dirty="0">
                <a:solidFill>
                  <a:schemeClr val="tx1"/>
                </a:solidFill>
              </a:rPr>
              <a:t>1. </a:t>
            </a:r>
            <a:r>
              <a:rPr lang="ru-RU" dirty="0" err="1">
                <a:solidFill>
                  <a:schemeClr val="tx1"/>
                </a:solidFill>
              </a:rPr>
              <a:t>Змагання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наприклад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між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підрозділами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однієї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команди</a:t>
            </a:r>
            <a:endParaRPr lang="ru-RU" dirty="0">
              <a:solidFill>
                <a:schemeClr val="tx1"/>
              </a:solidFill>
            </a:endParaRPr>
          </a:p>
          <a:p>
            <a:pPr marL="342900" indent="-342900" eaLnBrk="0" hangingPunct="0">
              <a:spcBef>
                <a:spcPct val="40000"/>
              </a:spcBef>
            </a:pPr>
            <a:r>
              <a:rPr lang="ru-RU" dirty="0">
                <a:solidFill>
                  <a:schemeClr val="tx1"/>
                </a:solidFill>
              </a:rPr>
              <a:t>2. </a:t>
            </a:r>
            <a:r>
              <a:rPr lang="ru-RU" dirty="0" err="1">
                <a:solidFill>
                  <a:schemeClr val="tx1"/>
                </a:solidFill>
              </a:rPr>
              <a:t>Отримання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інформації</a:t>
            </a:r>
            <a:r>
              <a:rPr lang="ru-RU" dirty="0">
                <a:solidFill>
                  <a:schemeClr val="tx1"/>
                </a:solidFill>
              </a:rPr>
              <a:t> про роботу </a:t>
            </a:r>
            <a:r>
              <a:rPr lang="ru-RU" dirty="0" err="1">
                <a:solidFill>
                  <a:schemeClr val="tx1"/>
                </a:solidFill>
              </a:rPr>
              <a:t>інших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підрозділів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або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компаній</a:t>
            </a:r>
            <a:r>
              <a:rPr lang="ru-RU" dirty="0">
                <a:solidFill>
                  <a:schemeClr val="tx1"/>
                </a:solidFill>
              </a:rPr>
              <a:t> на </a:t>
            </a:r>
            <a:r>
              <a:rPr lang="ru-RU" dirty="0" err="1">
                <a:solidFill>
                  <a:schemeClr val="tx1"/>
                </a:solidFill>
              </a:rPr>
              <a:t>взаємній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або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односторонній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 smtClean="0">
                <a:solidFill>
                  <a:schemeClr val="tx1"/>
                </a:solidFill>
              </a:rPr>
              <a:t>основі</a:t>
            </a:r>
            <a:endParaRPr lang="ru-RU" dirty="0">
              <a:solidFill>
                <a:schemeClr val="tx1"/>
              </a:solidFill>
            </a:endParaRPr>
          </a:p>
        </p:txBody>
      </p:sp>
      <p:graphicFrame>
        <p:nvGraphicFramePr>
          <p:cNvPr id="46182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5060810"/>
              </p:ext>
            </p:extLst>
          </p:nvPr>
        </p:nvGraphicFramePr>
        <p:xfrm>
          <a:off x="1409700" y="3508375"/>
          <a:ext cx="6118225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875" name="Visio" r:id="rId5" imgW="6122880" imgH="633240" progId="Visio.Drawing.11">
                  <p:embed/>
                </p:oleObj>
              </mc:Choice>
              <mc:Fallback>
                <p:oleObj name="Visio" r:id="rId5" imgW="6122880" imgH="633240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9700" y="3508375"/>
                        <a:ext cx="6118225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2"/>
          <p:cNvSpPr>
            <a:spLocks noChangeArrowheads="1"/>
          </p:cNvSpPr>
          <p:nvPr/>
        </p:nvSpPr>
        <p:spPr bwMode="auto">
          <a:xfrm>
            <a:off x="2743579" y="101170"/>
            <a:ext cx="4616071" cy="646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2880" tIns="46038" rIns="182880" bIns="46038" anchor="ctr" anchorCtr="1">
            <a:spAutoFit/>
          </a:bodyPr>
          <a:lstStyle/>
          <a:p>
            <a:pPr algn="r"/>
            <a:r>
              <a:rPr kumimoji="0" lang="ru-RU" sz="3600" b="1" dirty="0" err="1">
                <a:solidFill>
                  <a:schemeClr val="bg1"/>
                </a:solidFill>
              </a:rPr>
              <a:t>Управління</a:t>
            </a:r>
            <a:r>
              <a:rPr kumimoji="0" lang="ru-RU" sz="3600" b="1" dirty="0">
                <a:solidFill>
                  <a:schemeClr val="bg1"/>
                </a:solidFill>
              </a:rPr>
              <a:t> </a:t>
            </a:r>
            <a:r>
              <a:rPr kumimoji="0" lang="ru-RU" sz="3600" b="1" dirty="0" err="1">
                <a:solidFill>
                  <a:schemeClr val="bg1"/>
                </a:solidFill>
              </a:rPr>
              <a:t>якістю</a:t>
            </a:r>
            <a:endParaRPr kumimoji="0" lang="en-US" sz="3600" b="1" dirty="0">
              <a:solidFill>
                <a:schemeClr val="bg1"/>
              </a:solidFill>
            </a:endParaRPr>
          </a:p>
        </p:txBody>
      </p:sp>
      <p:sp>
        <p:nvSpPr>
          <p:cNvPr id="7170" name="Rectangle 13"/>
          <p:cNvSpPr>
            <a:spLocks noChangeArrowheads="1"/>
          </p:cNvSpPr>
          <p:nvPr/>
        </p:nvSpPr>
        <p:spPr bwMode="auto">
          <a:xfrm>
            <a:off x="755650" y="1196975"/>
            <a:ext cx="7488238" cy="13856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>
            <a:spAutoFit/>
          </a:bodyPr>
          <a:lstStyle/>
          <a:p>
            <a:pPr algn="just">
              <a:spcBef>
                <a:spcPct val="20000"/>
              </a:spcBef>
              <a:buSzPct val="75000"/>
            </a:pPr>
            <a:r>
              <a:rPr kumimoji="0" lang="ru-RU" sz="2000" b="1" u="sng" dirty="0" err="1">
                <a:solidFill>
                  <a:schemeClr val="tx1"/>
                </a:solidFill>
                <a:latin typeface="Tahoma" pitchFamily="34" charset="0"/>
              </a:rPr>
              <a:t>Якість</a:t>
            </a:r>
            <a:r>
              <a:rPr kumimoji="0" lang="ru-RU" sz="2000" b="1" u="sng" dirty="0">
                <a:solidFill>
                  <a:schemeClr val="tx1"/>
                </a:solidFill>
                <a:latin typeface="Tahoma" pitchFamily="34" charset="0"/>
              </a:rPr>
              <a:t> - </a:t>
            </a:r>
            <a:r>
              <a:rPr kumimoji="0" lang="ru-RU" sz="2000" dirty="0" err="1">
                <a:solidFill>
                  <a:schemeClr val="tx1"/>
                </a:solidFill>
                <a:latin typeface="Tahoma" pitchFamily="34" charset="0"/>
              </a:rPr>
              <a:t>сукупність</a:t>
            </a:r>
            <a:r>
              <a:rPr kumimoji="0" lang="ru-RU" sz="2000" dirty="0">
                <a:solidFill>
                  <a:schemeClr val="tx1"/>
                </a:solidFill>
                <a:latin typeface="Tahoma" pitchFamily="34" charset="0"/>
              </a:rPr>
              <a:t> характеристик </a:t>
            </a:r>
            <a:r>
              <a:rPr kumimoji="0" lang="ru-RU" sz="2000" dirty="0" err="1">
                <a:solidFill>
                  <a:schemeClr val="tx1"/>
                </a:solidFill>
                <a:latin typeface="Tahoma" pitchFamily="34" charset="0"/>
              </a:rPr>
              <a:t>об'єкта</a:t>
            </a:r>
            <a:r>
              <a:rPr kumimoji="0" lang="ru-RU" sz="2000" dirty="0">
                <a:solidFill>
                  <a:schemeClr val="tx1"/>
                </a:solidFill>
                <a:latin typeface="Tahoma" pitchFamily="34" charset="0"/>
              </a:rPr>
              <a:t>, </a:t>
            </a:r>
            <a:r>
              <a:rPr kumimoji="0" lang="ru-RU" sz="2000" dirty="0" err="1">
                <a:solidFill>
                  <a:schemeClr val="tx1"/>
                </a:solidFill>
                <a:latin typeface="Tahoma" pitchFamily="34" charset="0"/>
              </a:rPr>
              <a:t>що</a:t>
            </a:r>
            <a:r>
              <a:rPr kumimoji="0" lang="ru-RU" sz="2000" dirty="0">
                <a:solidFill>
                  <a:schemeClr val="tx1"/>
                </a:solidFill>
                <a:latin typeface="Tahoma" pitchFamily="34" charset="0"/>
              </a:rPr>
              <a:t> </a:t>
            </a:r>
            <a:r>
              <a:rPr kumimoji="0" lang="ru-RU" sz="2000" dirty="0" err="1">
                <a:solidFill>
                  <a:schemeClr val="tx1"/>
                </a:solidFill>
                <a:latin typeface="Tahoma" pitchFamily="34" charset="0"/>
              </a:rPr>
              <a:t>відносяться</a:t>
            </a:r>
            <a:r>
              <a:rPr kumimoji="0" lang="ru-RU" sz="2000" dirty="0">
                <a:solidFill>
                  <a:schemeClr val="tx1"/>
                </a:solidFill>
                <a:latin typeface="Tahoma" pitchFamily="34" charset="0"/>
              </a:rPr>
              <a:t> до </a:t>
            </a:r>
            <a:r>
              <a:rPr kumimoji="0" lang="ru-RU" sz="2000" dirty="0" err="1">
                <a:solidFill>
                  <a:schemeClr val="tx1"/>
                </a:solidFill>
                <a:latin typeface="Tahoma" pitchFamily="34" charset="0"/>
              </a:rPr>
              <a:t>його</a:t>
            </a:r>
            <a:r>
              <a:rPr kumimoji="0" lang="ru-RU" sz="2000" dirty="0">
                <a:solidFill>
                  <a:schemeClr val="tx1"/>
                </a:solidFill>
                <a:latin typeface="Tahoma" pitchFamily="34" charset="0"/>
              </a:rPr>
              <a:t> </a:t>
            </a:r>
            <a:r>
              <a:rPr kumimoji="0" lang="ru-RU" sz="2000" dirty="0" err="1">
                <a:solidFill>
                  <a:schemeClr val="tx1"/>
                </a:solidFill>
                <a:latin typeface="Tahoma" pitchFamily="34" charset="0"/>
              </a:rPr>
              <a:t>здатності</a:t>
            </a:r>
            <a:r>
              <a:rPr kumimoji="0" lang="ru-RU" sz="2000" dirty="0">
                <a:solidFill>
                  <a:schemeClr val="tx1"/>
                </a:solidFill>
                <a:latin typeface="Tahoma" pitchFamily="34" charset="0"/>
              </a:rPr>
              <a:t> </a:t>
            </a:r>
            <a:r>
              <a:rPr kumimoji="0" lang="ru-RU" sz="2000" dirty="0" err="1">
                <a:solidFill>
                  <a:schemeClr val="tx1"/>
                </a:solidFill>
                <a:latin typeface="Tahoma" pitchFamily="34" charset="0"/>
              </a:rPr>
              <a:t>задовольняти</a:t>
            </a:r>
            <a:r>
              <a:rPr kumimoji="0" lang="ru-RU" sz="2000" dirty="0">
                <a:solidFill>
                  <a:schemeClr val="tx1"/>
                </a:solidFill>
                <a:latin typeface="Tahoma" pitchFamily="34" charset="0"/>
              </a:rPr>
              <a:t> </a:t>
            </a:r>
            <a:r>
              <a:rPr kumimoji="0" lang="ru-RU" sz="2000" dirty="0" err="1">
                <a:solidFill>
                  <a:schemeClr val="tx1"/>
                </a:solidFill>
                <a:latin typeface="Tahoma" pitchFamily="34" charset="0"/>
              </a:rPr>
              <a:t>встановлені</a:t>
            </a:r>
            <a:r>
              <a:rPr kumimoji="0" lang="ru-RU" sz="2000" dirty="0">
                <a:solidFill>
                  <a:schemeClr val="tx1"/>
                </a:solidFill>
                <a:latin typeface="Tahoma" pitchFamily="34" charset="0"/>
              </a:rPr>
              <a:t> і </a:t>
            </a:r>
            <a:r>
              <a:rPr kumimoji="0" lang="ru-RU" sz="2000" dirty="0" err="1">
                <a:solidFill>
                  <a:schemeClr val="tx1"/>
                </a:solidFill>
                <a:latin typeface="Tahoma" pitchFamily="34" charset="0"/>
              </a:rPr>
              <a:t>передбачувані</a:t>
            </a:r>
            <a:r>
              <a:rPr kumimoji="0" lang="ru-RU" sz="2000" dirty="0">
                <a:solidFill>
                  <a:schemeClr val="tx1"/>
                </a:solidFill>
                <a:latin typeface="Tahoma" pitchFamily="34" charset="0"/>
              </a:rPr>
              <a:t> потреби.</a:t>
            </a:r>
          </a:p>
          <a:p>
            <a:pPr algn="just">
              <a:spcBef>
                <a:spcPct val="20000"/>
              </a:spcBef>
              <a:buSzPct val="75000"/>
            </a:pPr>
            <a:r>
              <a:rPr kumimoji="0" lang="en-US" sz="2000" dirty="0">
                <a:solidFill>
                  <a:schemeClr val="tx1"/>
                </a:solidFill>
                <a:latin typeface="Tahoma" pitchFamily="34" charset="0"/>
              </a:rPr>
              <a:t>ISO 8402: 94 "</a:t>
            </a:r>
            <a:r>
              <a:rPr kumimoji="0" lang="ru-RU" sz="2000" dirty="0" err="1">
                <a:solidFill>
                  <a:schemeClr val="tx1"/>
                </a:solidFill>
                <a:latin typeface="Tahoma" pitchFamily="34" charset="0"/>
              </a:rPr>
              <a:t>Управління</a:t>
            </a:r>
            <a:r>
              <a:rPr kumimoji="0" lang="ru-RU" sz="2000" dirty="0">
                <a:solidFill>
                  <a:schemeClr val="tx1"/>
                </a:solidFill>
                <a:latin typeface="Tahoma" pitchFamily="34" charset="0"/>
              </a:rPr>
              <a:t> </a:t>
            </a:r>
            <a:r>
              <a:rPr kumimoji="0" lang="ru-RU" sz="2000" dirty="0" err="1">
                <a:solidFill>
                  <a:schemeClr val="tx1"/>
                </a:solidFill>
                <a:latin typeface="Tahoma" pitchFamily="34" charset="0"/>
              </a:rPr>
              <a:t>якістю</a:t>
            </a:r>
            <a:r>
              <a:rPr kumimoji="0" lang="ru-RU" sz="2000" dirty="0">
                <a:solidFill>
                  <a:schemeClr val="tx1"/>
                </a:solidFill>
                <a:latin typeface="Tahoma" pitchFamily="34" charset="0"/>
              </a:rPr>
              <a:t> і </a:t>
            </a:r>
            <a:r>
              <a:rPr kumimoji="0" lang="ru-RU" sz="2000" dirty="0" err="1">
                <a:solidFill>
                  <a:schemeClr val="tx1"/>
                </a:solidFill>
                <a:latin typeface="Tahoma" pitchFamily="34" charset="0"/>
              </a:rPr>
              <a:t>забезпечення</a:t>
            </a:r>
            <a:r>
              <a:rPr kumimoji="0" lang="ru-RU" sz="2000" dirty="0">
                <a:solidFill>
                  <a:schemeClr val="tx1"/>
                </a:solidFill>
                <a:latin typeface="Tahoma" pitchFamily="34" charset="0"/>
              </a:rPr>
              <a:t> </a:t>
            </a:r>
            <a:r>
              <a:rPr kumimoji="0" lang="ru-RU" sz="2000" dirty="0" err="1">
                <a:solidFill>
                  <a:schemeClr val="tx1"/>
                </a:solidFill>
                <a:latin typeface="Tahoma" pitchFamily="34" charset="0"/>
              </a:rPr>
              <a:t>якості</a:t>
            </a:r>
            <a:r>
              <a:rPr kumimoji="0" lang="en-US" sz="1600" i="1" dirty="0" smtClean="0">
                <a:solidFill>
                  <a:schemeClr val="tx1"/>
                </a:solidFill>
                <a:latin typeface="Tahoma" pitchFamily="34" charset="0"/>
              </a:rPr>
              <a:t>”</a:t>
            </a:r>
            <a:endParaRPr kumimoji="0" lang="ru-RU" sz="1600" i="1" dirty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7171" name="Rectangle 14"/>
          <p:cNvSpPr>
            <a:spLocks noChangeArrowheads="1"/>
          </p:cNvSpPr>
          <p:nvPr/>
        </p:nvSpPr>
        <p:spPr bwMode="auto">
          <a:xfrm>
            <a:off x="755650" y="3070225"/>
            <a:ext cx="7488238" cy="215900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/>
          <a:lstStyle/>
          <a:p>
            <a:pPr algn="just">
              <a:lnSpc>
                <a:spcPct val="120000"/>
              </a:lnSpc>
              <a:spcBef>
                <a:spcPct val="20000"/>
              </a:spcBef>
              <a:buSzPct val="75000"/>
            </a:pPr>
            <a:r>
              <a:rPr kumimoji="0" lang="ru-RU" sz="2000" b="1" u="sng" dirty="0" err="1">
                <a:solidFill>
                  <a:schemeClr val="tx1"/>
                </a:solidFill>
                <a:latin typeface="Tahoma" pitchFamily="34" charset="0"/>
              </a:rPr>
              <a:t>Управління</a:t>
            </a:r>
            <a:r>
              <a:rPr kumimoji="0" lang="ru-RU" sz="2000" b="1" u="sng" dirty="0">
                <a:solidFill>
                  <a:schemeClr val="tx1"/>
                </a:solidFill>
                <a:latin typeface="Tahoma" pitchFamily="34" charset="0"/>
              </a:rPr>
              <a:t> </a:t>
            </a:r>
            <a:r>
              <a:rPr kumimoji="0" lang="ru-RU" sz="2000" b="1" u="sng" dirty="0" err="1">
                <a:solidFill>
                  <a:schemeClr val="tx1"/>
                </a:solidFill>
                <a:latin typeface="Tahoma" pitchFamily="34" charset="0"/>
              </a:rPr>
              <a:t>якістю</a:t>
            </a:r>
            <a:r>
              <a:rPr kumimoji="0" lang="ru-RU" sz="2000" b="1" u="sng" dirty="0">
                <a:solidFill>
                  <a:schemeClr val="tx1"/>
                </a:solidFill>
                <a:latin typeface="Tahoma" pitchFamily="34" charset="0"/>
              </a:rPr>
              <a:t> в </a:t>
            </a:r>
            <a:r>
              <a:rPr kumimoji="0" lang="uk-UA" sz="2000" b="1" u="sng" smtClean="0">
                <a:solidFill>
                  <a:schemeClr val="tx1"/>
                </a:solidFill>
                <a:latin typeface="Tahoma" pitchFamily="34" charset="0"/>
              </a:rPr>
              <a:t>п</a:t>
            </a:r>
            <a:r>
              <a:rPr kumimoji="0" lang="ru-RU" sz="2000" b="1" u="sng" smtClean="0">
                <a:solidFill>
                  <a:schemeClr val="tx1"/>
                </a:solidFill>
                <a:latin typeface="Tahoma" pitchFamily="34" charset="0"/>
              </a:rPr>
              <a:t>роекті</a:t>
            </a:r>
            <a:r>
              <a:rPr kumimoji="0" lang="ru-RU" sz="2000" b="1" u="sng" dirty="0" smtClean="0">
                <a:solidFill>
                  <a:schemeClr val="tx1"/>
                </a:solidFill>
                <a:latin typeface="Tahoma" pitchFamily="34" charset="0"/>
              </a:rPr>
              <a:t> </a:t>
            </a:r>
            <a:r>
              <a:rPr kumimoji="0" lang="ru-RU" sz="2000" b="1" u="sng" dirty="0">
                <a:solidFill>
                  <a:schemeClr val="tx1"/>
                </a:solidFill>
                <a:latin typeface="Tahoma" pitchFamily="34" charset="0"/>
              </a:rPr>
              <a:t>- </a:t>
            </a:r>
            <a:r>
              <a:rPr kumimoji="0" lang="ru-RU" sz="2000" dirty="0" err="1">
                <a:solidFill>
                  <a:schemeClr val="tx1"/>
                </a:solidFill>
                <a:latin typeface="Tahoma" pitchFamily="34" charset="0"/>
              </a:rPr>
              <a:t>розділ</a:t>
            </a:r>
            <a:r>
              <a:rPr kumimoji="0" lang="ru-RU" sz="2000" dirty="0">
                <a:solidFill>
                  <a:schemeClr val="tx1"/>
                </a:solidFill>
                <a:latin typeface="Tahoma" pitchFamily="34" charset="0"/>
              </a:rPr>
              <a:t> </a:t>
            </a:r>
            <a:r>
              <a:rPr kumimoji="0" lang="ru-RU" sz="2000" dirty="0" err="1">
                <a:solidFill>
                  <a:schemeClr val="tx1"/>
                </a:solidFill>
                <a:latin typeface="Tahoma" pitchFamily="34" charset="0"/>
              </a:rPr>
              <a:t>управління</a:t>
            </a:r>
            <a:r>
              <a:rPr kumimoji="0" lang="ru-RU" sz="2000" dirty="0">
                <a:solidFill>
                  <a:schemeClr val="tx1"/>
                </a:solidFill>
                <a:latin typeface="Tahoma" pitchFamily="34" charset="0"/>
              </a:rPr>
              <a:t> проектами, </a:t>
            </a:r>
            <a:r>
              <a:rPr kumimoji="0" lang="ru-RU" sz="2000" dirty="0" err="1">
                <a:solidFill>
                  <a:schemeClr val="tx1"/>
                </a:solidFill>
                <a:latin typeface="Tahoma" pitchFamily="34" charset="0"/>
              </a:rPr>
              <a:t>що</a:t>
            </a:r>
            <a:r>
              <a:rPr kumimoji="0" lang="ru-RU" sz="2000" dirty="0">
                <a:solidFill>
                  <a:schemeClr val="tx1"/>
                </a:solidFill>
                <a:latin typeface="Tahoma" pitchFamily="34" charset="0"/>
              </a:rPr>
              <a:t> </a:t>
            </a:r>
            <a:r>
              <a:rPr kumimoji="0" lang="ru-RU" sz="2000" dirty="0" err="1">
                <a:solidFill>
                  <a:schemeClr val="tx1"/>
                </a:solidFill>
                <a:latin typeface="Tahoma" pitchFamily="34" charset="0"/>
              </a:rPr>
              <a:t>складається</a:t>
            </a:r>
            <a:r>
              <a:rPr kumimoji="0" lang="ru-RU" sz="2000" dirty="0">
                <a:solidFill>
                  <a:schemeClr val="tx1"/>
                </a:solidFill>
                <a:latin typeface="Tahoma" pitchFamily="34" charset="0"/>
              </a:rPr>
              <a:t> з </a:t>
            </a:r>
            <a:r>
              <a:rPr kumimoji="0" lang="ru-RU" sz="2000" dirty="0" err="1">
                <a:solidFill>
                  <a:schemeClr val="tx1"/>
                </a:solidFill>
                <a:latin typeface="Tahoma" pitchFamily="34" charset="0"/>
              </a:rPr>
              <a:t>процесів</a:t>
            </a:r>
            <a:r>
              <a:rPr kumimoji="0" lang="ru-RU" sz="2000" dirty="0">
                <a:solidFill>
                  <a:schemeClr val="tx1"/>
                </a:solidFill>
                <a:latin typeface="Tahoma" pitchFamily="34" charset="0"/>
              </a:rPr>
              <a:t>, </a:t>
            </a:r>
            <a:r>
              <a:rPr kumimoji="0" lang="ru-RU" sz="2000" dirty="0" err="1">
                <a:solidFill>
                  <a:schemeClr val="tx1"/>
                </a:solidFill>
                <a:latin typeface="Tahoma" pitchFamily="34" charset="0"/>
              </a:rPr>
              <a:t>які</a:t>
            </a:r>
            <a:r>
              <a:rPr kumimoji="0" lang="ru-RU" sz="2000" dirty="0">
                <a:solidFill>
                  <a:schemeClr val="tx1"/>
                </a:solidFill>
                <a:latin typeface="Tahoma" pitchFamily="34" charset="0"/>
              </a:rPr>
              <a:t> </a:t>
            </a:r>
            <a:r>
              <a:rPr kumimoji="0" lang="ru-RU" sz="2000" dirty="0" err="1">
                <a:solidFill>
                  <a:schemeClr val="tx1"/>
                </a:solidFill>
                <a:latin typeface="Tahoma" pitchFamily="34" charset="0"/>
              </a:rPr>
              <a:t>гарантують</a:t>
            </a:r>
            <a:r>
              <a:rPr kumimoji="0" lang="ru-RU" sz="2000" dirty="0">
                <a:solidFill>
                  <a:schemeClr val="tx1"/>
                </a:solidFill>
                <a:latin typeface="Tahoma" pitchFamily="34" charset="0"/>
              </a:rPr>
              <a:t>, </a:t>
            </a:r>
            <a:r>
              <a:rPr kumimoji="0" lang="ru-RU" sz="2000" dirty="0" err="1">
                <a:solidFill>
                  <a:schemeClr val="tx1"/>
                </a:solidFill>
                <a:latin typeface="Tahoma" pitchFamily="34" charset="0"/>
              </a:rPr>
              <a:t>що</a:t>
            </a:r>
            <a:r>
              <a:rPr kumimoji="0" lang="ru-RU" sz="2000" dirty="0">
                <a:solidFill>
                  <a:schemeClr val="tx1"/>
                </a:solidFill>
                <a:latin typeface="Tahoma" pitchFamily="34" charset="0"/>
              </a:rPr>
              <a:t> продукт проекту, а </a:t>
            </a:r>
            <a:r>
              <a:rPr kumimoji="0" lang="ru-RU" sz="2000" dirty="0" err="1">
                <a:solidFill>
                  <a:schemeClr val="tx1"/>
                </a:solidFill>
                <a:latin typeface="Tahoma" pitchFamily="34" charset="0"/>
              </a:rPr>
              <a:t>також</a:t>
            </a:r>
            <a:r>
              <a:rPr kumimoji="0" lang="ru-RU" sz="2000" dirty="0">
                <a:solidFill>
                  <a:schemeClr val="tx1"/>
                </a:solidFill>
                <a:latin typeface="Tahoma" pitchFamily="34" charset="0"/>
              </a:rPr>
              <a:t> сам проект </a:t>
            </a:r>
            <a:r>
              <a:rPr kumimoji="0" lang="ru-RU" sz="2000" dirty="0" err="1">
                <a:solidFill>
                  <a:schemeClr val="tx1"/>
                </a:solidFill>
                <a:latin typeface="Tahoma" pitchFamily="34" charset="0"/>
              </a:rPr>
              <a:t>будуть</a:t>
            </a:r>
            <a:r>
              <a:rPr kumimoji="0" lang="ru-RU" sz="2000" dirty="0">
                <a:solidFill>
                  <a:schemeClr val="tx1"/>
                </a:solidFill>
                <a:latin typeface="Tahoma" pitchFamily="34" charset="0"/>
              </a:rPr>
              <a:t> </a:t>
            </a:r>
            <a:r>
              <a:rPr kumimoji="0" lang="ru-RU" sz="2000" dirty="0" err="1">
                <a:solidFill>
                  <a:schemeClr val="tx1"/>
                </a:solidFill>
                <a:latin typeface="Tahoma" pitchFamily="34" charset="0"/>
              </a:rPr>
              <a:t>задовольняти</a:t>
            </a:r>
            <a:r>
              <a:rPr kumimoji="0" lang="ru-RU" sz="2000" dirty="0">
                <a:solidFill>
                  <a:schemeClr val="tx1"/>
                </a:solidFill>
                <a:latin typeface="Tahoma" pitchFamily="34" charset="0"/>
              </a:rPr>
              <a:t> </a:t>
            </a:r>
            <a:r>
              <a:rPr kumimoji="0" lang="ru-RU" sz="2000" dirty="0" err="1">
                <a:solidFill>
                  <a:schemeClr val="tx1"/>
                </a:solidFill>
                <a:latin typeface="Tahoma" pitchFamily="34" charset="0"/>
              </a:rPr>
              <a:t>тим</a:t>
            </a:r>
            <a:r>
              <a:rPr kumimoji="0" lang="ru-RU" sz="2000" dirty="0">
                <a:solidFill>
                  <a:schemeClr val="tx1"/>
                </a:solidFill>
                <a:latin typeface="Tahoma" pitchFamily="34" charset="0"/>
              </a:rPr>
              <a:t> потребам </a:t>
            </a:r>
            <a:r>
              <a:rPr kumimoji="0" lang="ru-RU" sz="2000" dirty="0" err="1">
                <a:solidFill>
                  <a:schemeClr val="tx1"/>
                </a:solidFill>
                <a:latin typeface="Tahoma" pitchFamily="34" charset="0"/>
              </a:rPr>
              <a:t>учасників</a:t>
            </a:r>
            <a:r>
              <a:rPr kumimoji="0" lang="ru-RU" sz="2000" dirty="0">
                <a:solidFill>
                  <a:schemeClr val="tx1"/>
                </a:solidFill>
                <a:latin typeface="Tahoma" pitchFamily="34" charset="0"/>
              </a:rPr>
              <a:t> проекту, </a:t>
            </a:r>
            <a:r>
              <a:rPr kumimoji="0" lang="ru-RU" sz="2000" dirty="0" err="1">
                <a:solidFill>
                  <a:schemeClr val="tx1"/>
                </a:solidFill>
                <a:latin typeface="Tahoma" pitchFamily="34" charset="0"/>
              </a:rPr>
              <a:t>заради</a:t>
            </a:r>
            <a:r>
              <a:rPr kumimoji="0" lang="ru-RU" sz="2000" dirty="0">
                <a:solidFill>
                  <a:schemeClr val="tx1"/>
                </a:solidFill>
                <a:latin typeface="Tahoma" pitchFamily="34" charset="0"/>
              </a:rPr>
              <a:t> </a:t>
            </a:r>
            <a:r>
              <a:rPr kumimoji="0" lang="ru-RU" sz="2000" dirty="0" err="1">
                <a:solidFill>
                  <a:schemeClr val="tx1"/>
                </a:solidFill>
                <a:latin typeface="Tahoma" pitchFamily="34" charset="0"/>
              </a:rPr>
              <a:t>якого</a:t>
            </a:r>
            <a:r>
              <a:rPr kumimoji="0" lang="ru-RU" sz="2000" dirty="0">
                <a:solidFill>
                  <a:schemeClr val="tx1"/>
                </a:solidFill>
                <a:latin typeface="Tahoma" pitchFamily="34" charset="0"/>
              </a:rPr>
              <a:t> </a:t>
            </a:r>
            <a:r>
              <a:rPr kumimoji="0" lang="ru-RU" sz="2000" dirty="0" err="1">
                <a:solidFill>
                  <a:schemeClr val="tx1"/>
                </a:solidFill>
                <a:latin typeface="Tahoma" pitchFamily="34" charset="0"/>
              </a:rPr>
              <a:t>він</a:t>
            </a:r>
            <a:r>
              <a:rPr kumimoji="0" lang="ru-RU" sz="2000" dirty="0">
                <a:solidFill>
                  <a:schemeClr val="tx1"/>
                </a:solidFill>
                <a:latin typeface="Tahoma" pitchFamily="34" charset="0"/>
              </a:rPr>
              <a:t> </a:t>
            </a:r>
            <a:r>
              <a:rPr kumimoji="0" lang="ru-RU" sz="2000" dirty="0" err="1">
                <a:solidFill>
                  <a:schemeClr val="tx1"/>
                </a:solidFill>
                <a:latin typeface="Tahoma" pitchFamily="34" charset="0"/>
              </a:rPr>
              <a:t>створювався</a:t>
            </a:r>
            <a:r>
              <a:rPr kumimoji="0" lang="ru-RU" sz="2000" dirty="0">
                <a:solidFill>
                  <a:schemeClr val="tx1"/>
                </a:solidFill>
                <a:latin typeface="Tahoma" pitchFamily="34" charset="0"/>
              </a:rPr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285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9694476"/>
              </p:ext>
            </p:extLst>
          </p:nvPr>
        </p:nvGraphicFramePr>
        <p:xfrm>
          <a:off x="1476375" y="332656"/>
          <a:ext cx="6110288" cy="620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875" name="Visio" r:id="rId3" imgW="6109670" imgH="619957" progId="">
                  <p:embed/>
                </p:oleObj>
              </mc:Choice>
              <mc:Fallback>
                <p:oleObj name="Visio" r:id="rId3" imgW="6109670" imgH="619957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332656"/>
                        <a:ext cx="6110288" cy="620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2852" name="Rectangle 4"/>
          <p:cNvSpPr>
            <a:spLocks noChangeArrowheads="1"/>
          </p:cNvSpPr>
          <p:nvPr/>
        </p:nvSpPr>
        <p:spPr bwMode="auto">
          <a:xfrm>
            <a:off x="1476375" y="2349500"/>
            <a:ext cx="6049963" cy="287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lnSpc>
                <a:spcPct val="140000"/>
              </a:lnSpc>
              <a:spcBef>
                <a:spcPct val="20000"/>
              </a:spcBef>
              <a:buSzPct val="75000"/>
              <a:buFontTx/>
              <a:buBlip>
                <a:blip r:embed="rId5"/>
              </a:buBlip>
            </a:pPr>
            <a:r>
              <a:rPr kumimoji="0" lang="ru-RU" sz="2800"/>
              <a:t>Внутренний бенчмаркинг</a:t>
            </a:r>
          </a:p>
          <a:p>
            <a:pPr marL="342900" indent="-342900">
              <a:lnSpc>
                <a:spcPct val="140000"/>
              </a:lnSpc>
              <a:spcBef>
                <a:spcPct val="20000"/>
              </a:spcBef>
              <a:buSzPct val="75000"/>
              <a:buFontTx/>
              <a:buBlip>
                <a:blip r:embed="rId5"/>
              </a:buBlip>
            </a:pPr>
            <a:r>
              <a:rPr kumimoji="0" lang="ru-RU" sz="2800"/>
              <a:t>Конкурентный бенчмаркинг</a:t>
            </a:r>
          </a:p>
          <a:p>
            <a:pPr marL="342900" indent="-342900">
              <a:lnSpc>
                <a:spcPct val="140000"/>
              </a:lnSpc>
              <a:spcBef>
                <a:spcPct val="20000"/>
              </a:spcBef>
              <a:buSzPct val="75000"/>
              <a:buFontTx/>
              <a:buBlip>
                <a:blip r:embed="rId5"/>
              </a:buBlip>
            </a:pPr>
            <a:r>
              <a:rPr kumimoji="0" lang="ru-RU" sz="2800"/>
              <a:t>Функциональный бенчмаркинг</a:t>
            </a:r>
          </a:p>
          <a:p>
            <a:pPr marL="342900" indent="-342900">
              <a:lnSpc>
                <a:spcPct val="140000"/>
              </a:lnSpc>
              <a:spcBef>
                <a:spcPct val="20000"/>
              </a:spcBef>
              <a:buSzPct val="75000"/>
              <a:buFontTx/>
              <a:buBlip>
                <a:blip r:embed="rId5"/>
              </a:buBlip>
            </a:pPr>
            <a:r>
              <a:rPr kumimoji="0" lang="ru-RU" sz="2800"/>
              <a:t>Внешний бенчмаркинг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387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9370250"/>
              </p:ext>
            </p:extLst>
          </p:nvPr>
        </p:nvGraphicFramePr>
        <p:xfrm>
          <a:off x="1403648" y="404664"/>
          <a:ext cx="653415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900" name="Visio" r:id="rId3" imgW="6536520" imgH="633240" progId="Visio.Drawing.11">
                  <p:embed/>
                </p:oleObj>
              </mc:Choice>
              <mc:Fallback>
                <p:oleObj name="Visio" r:id="rId3" imgW="6536520" imgH="633240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404664"/>
                        <a:ext cx="6534150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3876" name="Text Box 4"/>
          <p:cNvSpPr txBox="1">
            <a:spLocks noChangeArrowheads="1"/>
          </p:cNvSpPr>
          <p:nvPr/>
        </p:nvSpPr>
        <p:spPr bwMode="auto">
          <a:xfrm>
            <a:off x="611188" y="1700213"/>
            <a:ext cx="3801362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lnSpc>
                <a:spcPct val="14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defRPr kumimoji="1">
                <a:solidFill>
                  <a:srgbClr val="0000FF"/>
                </a:solidFill>
                <a:latin typeface="Arial" pitchFamily="34" charset="0"/>
              </a:defRPr>
            </a:lvl1pPr>
            <a:lvl2pPr marL="742950" indent="-285750" eaLnBrk="0" hangingPunct="0">
              <a:lnSpc>
                <a:spcPct val="14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defRPr kumimoji="1">
                <a:solidFill>
                  <a:srgbClr val="0000FF"/>
                </a:solidFill>
                <a:latin typeface="Arial" pitchFamily="34" charset="0"/>
              </a:defRPr>
            </a:lvl2pPr>
            <a:lvl3pPr marL="1143000" indent="-228600" eaLnBrk="0" hangingPunct="0">
              <a:lnSpc>
                <a:spcPct val="14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defRPr kumimoji="1">
                <a:solidFill>
                  <a:srgbClr val="0000FF"/>
                </a:solidFill>
                <a:latin typeface="Arial" pitchFamily="34" charset="0"/>
              </a:defRPr>
            </a:lvl3pPr>
            <a:lvl4pPr marL="1600200" indent="-228600" eaLnBrk="0" hangingPunct="0">
              <a:lnSpc>
                <a:spcPct val="14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defRPr kumimoji="1">
                <a:solidFill>
                  <a:srgbClr val="0000FF"/>
                </a:solidFill>
                <a:latin typeface="Arial" pitchFamily="34" charset="0"/>
              </a:defRPr>
            </a:lvl4pPr>
            <a:lvl5pPr marL="2057400" indent="-228600" eaLnBrk="0" hangingPunct="0">
              <a:lnSpc>
                <a:spcPct val="14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defRPr kumimoji="1">
                <a:solidFill>
                  <a:srgbClr val="0000FF"/>
                </a:solidFill>
                <a:latin typeface="Arial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defRPr kumimoji="1">
                <a:solidFill>
                  <a:srgbClr val="0000FF"/>
                </a:solidFill>
                <a:latin typeface="Arial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defRPr kumimoji="1">
                <a:solidFill>
                  <a:srgbClr val="0000FF"/>
                </a:solidFill>
                <a:latin typeface="Arial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defRPr kumimoji="1">
                <a:solidFill>
                  <a:srgbClr val="0000FF"/>
                </a:solidFill>
                <a:latin typeface="Arial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defRPr kumimoji="1">
                <a:solidFill>
                  <a:srgbClr val="0000FF"/>
                </a:solidFill>
                <a:latin typeface="Arial" pitchFamily="34" charset="0"/>
              </a:defRPr>
            </a:lvl9pPr>
          </a:lstStyle>
          <a:p>
            <a:r>
              <a:rPr lang="ru-RU" sz="2000" b="1" dirty="0" err="1" smtClean="0"/>
              <a:t>Інструменти</a:t>
            </a:r>
            <a:r>
              <a:rPr lang="ru-RU" sz="2000" b="1" dirty="0" smtClean="0"/>
              <a:t> контролю </a:t>
            </a:r>
            <a:r>
              <a:rPr lang="ru-RU" sz="2000" b="1" dirty="0" err="1" smtClean="0"/>
              <a:t>якості</a:t>
            </a:r>
            <a:r>
              <a:rPr lang="ru-RU" sz="2000" b="1" dirty="0" smtClean="0"/>
              <a:t>:</a:t>
            </a:r>
            <a:endParaRPr lang="ru-RU" sz="2000" b="1" dirty="0"/>
          </a:p>
          <a:p>
            <a:pPr>
              <a:lnSpc>
                <a:spcPct val="60000"/>
              </a:lnSpc>
            </a:pPr>
            <a:r>
              <a:rPr lang="en-US" sz="2000" b="1" i="1" dirty="0"/>
              <a:t>(</a:t>
            </a:r>
            <a:r>
              <a:rPr lang="ru-RU" sz="2000" b="1" i="1" dirty="0"/>
              <a:t>7</a:t>
            </a:r>
            <a:r>
              <a:rPr lang="en-US" sz="2000" b="1" i="1" dirty="0"/>
              <a:t>QС –</a:t>
            </a:r>
            <a:r>
              <a:rPr lang="ru-RU" sz="2000" b="1" i="1" dirty="0"/>
              <a:t> 7 </a:t>
            </a:r>
            <a:r>
              <a:rPr lang="en-US" sz="2000" b="1" i="1" dirty="0"/>
              <a:t>Quality Control)</a:t>
            </a:r>
            <a:endParaRPr lang="ru-RU" sz="2000" b="1" i="1" dirty="0"/>
          </a:p>
        </p:txBody>
      </p:sp>
      <p:sp>
        <p:nvSpPr>
          <p:cNvPr id="463877" name="Text Box 5"/>
          <p:cNvSpPr txBox="1">
            <a:spLocks noChangeArrowheads="1"/>
          </p:cNvSpPr>
          <p:nvPr/>
        </p:nvSpPr>
        <p:spPr bwMode="auto">
          <a:xfrm>
            <a:off x="2555875" y="2779713"/>
            <a:ext cx="5473700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lnSpc>
                <a:spcPct val="14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defRPr kumimoji="1">
                <a:solidFill>
                  <a:srgbClr val="0000FF"/>
                </a:solidFill>
                <a:latin typeface="Arial" pitchFamily="34" charset="0"/>
              </a:defRPr>
            </a:lvl1pPr>
            <a:lvl2pPr marL="742950" indent="-285750" eaLnBrk="0" hangingPunct="0">
              <a:lnSpc>
                <a:spcPct val="14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defRPr kumimoji="1">
                <a:solidFill>
                  <a:srgbClr val="0000FF"/>
                </a:solidFill>
                <a:latin typeface="Arial" pitchFamily="34" charset="0"/>
              </a:defRPr>
            </a:lvl2pPr>
            <a:lvl3pPr marL="1143000" indent="-228600" eaLnBrk="0" hangingPunct="0">
              <a:lnSpc>
                <a:spcPct val="14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defRPr kumimoji="1">
                <a:solidFill>
                  <a:srgbClr val="0000FF"/>
                </a:solidFill>
                <a:latin typeface="Arial" pitchFamily="34" charset="0"/>
              </a:defRPr>
            </a:lvl3pPr>
            <a:lvl4pPr marL="1600200" indent="-228600" eaLnBrk="0" hangingPunct="0">
              <a:lnSpc>
                <a:spcPct val="14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defRPr kumimoji="1">
                <a:solidFill>
                  <a:srgbClr val="0000FF"/>
                </a:solidFill>
                <a:latin typeface="Arial" pitchFamily="34" charset="0"/>
              </a:defRPr>
            </a:lvl4pPr>
            <a:lvl5pPr marL="2057400" indent="-228600" eaLnBrk="0" hangingPunct="0">
              <a:lnSpc>
                <a:spcPct val="14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defRPr kumimoji="1">
                <a:solidFill>
                  <a:srgbClr val="0000FF"/>
                </a:solidFill>
                <a:latin typeface="Arial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defRPr kumimoji="1">
                <a:solidFill>
                  <a:srgbClr val="0000FF"/>
                </a:solidFill>
                <a:latin typeface="Arial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defRPr kumimoji="1">
                <a:solidFill>
                  <a:srgbClr val="0000FF"/>
                </a:solidFill>
                <a:latin typeface="Arial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defRPr kumimoji="1">
                <a:solidFill>
                  <a:srgbClr val="0000FF"/>
                </a:solidFill>
                <a:latin typeface="Arial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defRPr kumimoji="1">
                <a:solidFill>
                  <a:srgbClr val="0000FF"/>
                </a:solidFill>
                <a:latin typeface="Arial" pitchFamily="34" charset="0"/>
              </a:defRPr>
            </a:lvl9pPr>
          </a:lstStyle>
          <a:p>
            <a:pPr marL="360363" indent="-360363">
              <a:lnSpc>
                <a:spcPct val="120000"/>
              </a:lnSpc>
              <a:buFont typeface="Wingdings" pitchFamily="2" charset="2"/>
              <a:buChar char="l"/>
            </a:pPr>
            <a:r>
              <a:rPr lang="ru-RU" b="1" dirty="0" err="1"/>
              <a:t>Перелік</a:t>
            </a:r>
            <a:r>
              <a:rPr lang="ru-RU" b="1" dirty="0"/>
              <a:t> </a:t>
            </a:r>
            <a:r>
              <a:rPr lang="ru-RU" b="1" dirty="0" err="1"/>
              <a:t>пунктів</a:t>
            </a:r>
            <a:endParaRPr lang="ru-RU" b="1" dirty="0"/>
          </a:p>
          <a:p>
            <a:pPr>
              <a:lnSpc>
                <a:spcPct val="120000"/>
              </a:lnSpc>
              <a:buFont typeface="Wingdings" pitchFamily="2" charset="2"/>
              <a:buChar char="l"/>
            </a:pPr>
            <a:r>
              <a:rPr lang="ru-RU" b="1" dirty="0"/>
              <a:t>   </a:t>
            </a:r>
            <a:r>
              <a:rPr lang="ru-RU" b="1" dirty="0" err="1"/>
              <a:t>стратифікація</a:t>
            </a:r>
            <a:endParaRPr lang="ru-RU" b="1" dirty="0"/>
          </a:p>
          <a:p>
            <a:pPr>
              <a:lnSpc>
                <a:spcPct val="120000"/>
              </a:lnSpc>
              <a:buFont typeface="Wingdings" pitchFamily="2" charset="2"/>
              <a:buChar char="l"/>
            </a:pPr>
            <a:r>
              <a:rPr lang="ru-RU" b="1" dirty="0"/>
              <a:t>   </a:t>
            </a:r>
            <a:r>
              <a:rPr lang="ru-RU" b="1" dirty="0" err="1"/>
              <a:t>діаграма</a:t>
            </a:r>
            <a:r>
              <a:rPr lang="ru-RU" b="1" dirty="0"/>
              <a:t> </a:t>
            </a:r>
            <a:r>
              <a:rPr lang="ru-RU" b="1" dirty="0" err="1"/>
              <a:t>Ішикави</a:t>
            </a:r>
            <a:endParaRPr lang="ru-RU" b="1" dirty="0"/>
          </a:p>
          <a:p>
            <a:pPr>
              <a:lnSpc>
                <a:spcPct val="120000"/>
              </a:lnSpc>
              <a:buFont typeface="Wingdings" pitchFamily="2" charset="2"/>
              <a:buChar char="l"/>
            </a:pPr>
            <a:r>
              <a:rPr lang="ru-RU" b="1" dirty="0"/>
              <a:t>   </a:t>
            </a:r>
            <a:r>
              <a:rPr lang="ru-RU" b="1" dirty="0" err="1"/>
              <a:t>діаграма</a:t>
            </a:r>
            <a:r>
              <a:rPr lang="ru-RU" b="1" dirty="0"/>
              <a:t> Парето</a:t>
            </a:r>
          </a:p>
          <a:p>
            <a:pPr>
              <a:lnSpc>
                <a:spcPct val="120000"/>
              </a:lnSpc>
              <a:buFont typeface="Wingdings" pitchFamily="2" charset="2"/>
              <a:buChar char="l"/>
            </a:pPr>
            <a:r>
              <a:rPr lang="ru-RU" b="1" dirty="0"/>
              <a:t>   </a:t>
            </a:r>
            <a:r>
              <a:rPr lang="ru-RU" b="1" dirty="0" err="1"/>
              <a:t>Графіки</a:t>
            </a:r>
            <a:r>
              <a:rPr lang="ru-RU" b="1" dirty="0"/>
              <a:t>, </a:t>
            </a:r>
            <a:r>
              <a:rPr lang="ru-RU" b="1" dirty="0" err="1"/>
              <a:t>Контрольна</a:t>
            </a:r>
            <a:r>
              <a:rPr lang="ru-RU" b="1" dirty="0"/>
              <a:t> </a:t>
            </a:r>
            <a:r>
              <a:rPr lang="ru-RU" b="1" dirty="0" err="1"/>
              <a:t>діаграма</a:t>
            </a:r>
            <a:endParaRPr lang="ru-RU" b="1" dirty="0"/>
          </a:p>
          <a:p>
            <a:pPr>
              <a:lnSpc>
                <a:spcPct val="120000"/>
              </a:lnSpc>
              <a:buFont typeface="Wingdings" pitchFamily="2" charset="2"/>
              <a:buChar char="l"/>
            </a:pPr>
            <a:r>
              <a:rPr lang="ru-RU" b="1" dirty="0"/>
              <a:t>   </a:t>
            </a:r>
            <a:r>
              <a:rPr lang="ru-RU" b="1" dirty="0" err="1"/>
              <a:t>Гістограма</a:t>
            </a:r>
            <a:endParaRPr lang="ru-RU" b="1" dirty="0"/>
          </a:p>
          <a:p>
            <a:pPr>
              <a:lnSpc>
                <a:spcPct val="120000"/>
              </a:lnSpc>
              <a:buFont typeface="Wingdings" pitchFamily="2" charset="2"/>
              <a:buChar char="l"/>
            </a:pPr>
            <a:r>
              <a:rPr lang="ru-RU" b="1" dirty="0"/>
              <a:t>   </a:t>
            </a:r>
            <a:r>
              <a:rPr lang="ru-RU" b="1" dirty="0" err="1"/>
              <a:t>діаграма</a:t>
            </a:r>
            <a:r>
              <a:rPr lang="ru-RU" b="1" dirty="0"/>
              <a:t> </a:t>
            </a:r>
            <a:r>
              <a:rPr lang="ru-RU" b="1" dirty="0" err="1"/>
              <a:t>розсіювання</a:t>
            </a:r>
            <a:endParaRPr lang="ru-RU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489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7304272"/>
              </p:ext>
            </p:extLst>
          </p:nvPr>
        </p:nvGraphicFramePr>
        <p:xfrm>
          <a:off x="1619672" y="260648"/>
          <a:ext cx="6110288" cy="620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923" name="Visio" r:id="rId3" imgW="6115185" imgH="619215" progId="Visio.Drawing.11">
                  <p:embed/>
                </p:oleObj>
              </mc:Choice>
              <mc:Fallback>
                <p:oleObj name="Visio" r:id="rId3" imgW="6115185" imgH="619215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260648"/>
                        <a:ext cx="6110288" cy="620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64900" name="Picture 6" descr="Q_control_lis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438" y="2420938"/>
            <a:ext cx="3959225" cy="286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592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256301"/>
              </p:ext>
            </p:extLst>
          </p:nvPr>
        </p:nvGraphicFramePr>
        <p:xfrm>
          <a:off x="1661319" y="404664"/>
          <a:ext cx="6110288" cy="620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5947" name="Visio" r:id="rId3" imgW="6115185" imgH="619215" progId="Visio.Drawing.11">
                  <p:embed/>
                </p:oleObj>
              </mc:Choice>
              <mc:Fallback>
                <p:oleObj name="Visio" r:id="rId3" imgW="6115185" imgH="619215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1319" y="404664"/>
                        <a:ext cx="6110288" cy="620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65924" name="Picture 6" descr="Q_strat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2133600"/>
            <a:ext cx="5041900" cy="283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694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9831624"/>
              </p:ext>
            </p:extLst>
          </p:nvPr>
        </p:nvGraphicFramePr>
        <p:xfrm>
          <a:off x="1619672" y="116632"/>
          <a:ext cx="6118225" cy="992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6972" name="Visio" r:id="rId3" imgW="6122880" imgH="993240" progId="Visio.Drawing.11">
                  <p:embed/>
                </p:oleObj>
              </mc:Choice>
              <mc:Fallback>
                <p:oleObj name="Visio" r:id="rId3" imgW="6122880" imgH="993240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116632"/>
                        <a:ext cx="6118225" cy="992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66948" name="Picture 4" descr="Fishb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400" y="2205038"/>
            <a:ext cx="4752975" cy="36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6949" name="Picture 5" descr="ishkaw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924944"/>
            <a:ext cx="1274217" cy="1815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797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5359973"/>
              </p:ext>
            </p:extLst>
          </p:nvPr>
        </p:nvGraphicFramePr>
        <p:xfrm>
          <a:off x="1691680" y="230982"/>
          <a:ext cx="6110288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8022" name="Visio" r:id="rId3" imgW="6115185" imgH="619215" progId="Visio.Drawing.11">
                  <p:embed/>
                </p:oleObj>
              </mc:Choice>
              <mc:Fallback>
                <p:oleObj name="Visio" r:id="rId3" imgW="6115185" imgH="619215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230982"/>
                        <a:ext cx="6110288" cy="620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7973" name="Text Box 4"/>
          <p:cNvSpPr txBox="1">
            <a:spLocks noChangeArrowheads="1"/>
          </p:cNvSpPr>
          <p:nvPr/>
        </p:nvSpPr>
        <p:spPr bwMode="auto">
          <a:xfrm>
            <a:off x="539750" y="1844675"/>
            <a:ext cx="273376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14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defRPr kumimoji="1">
                <a:solidFill>
                  <a:srgbClr val="0000FF"/>
                </a:solidFill>
                <a:latin typeface="Arial" pitchFamily="34" charset="0"/>
              </a:defRPr>
            </a:lvl1pPr>
            <a:lvl2pPr marL="742950" indent="-285750" eaLnBrk="0" hangingPunct="0">
              <a:lnSpc>
                <a:spcPct val="14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defRPr kumimoji="1">
                <a:solidFill>
                  <a:srgbClr val="0000FF"/>
                </a:solidFill>
                <a:latin typeface="Arial" pitchFamily="34" charset="0"/>
              </a:defRPr>
            </a:lvl2pPr>
            <a:lvl3pPr marL="1143000" indent="-228600" eaLnBrk="0" hangingPunct="0">
              <a:lnSpc>
                <a:spcPct val="14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defRPr kumimoji="1">
                <a:solidFill>
                  <a:srgbClr val="0000FF"/>
                </a:solidFill>
                <a:latin typeface="Arial" pitchFamily="34" charset="0"/>
              </a:defRPr>
            </a:lvl3pPr>
            <a:lvl4pPr marL="1600200" indent="-228600" eaLnBrk="0" hangingPunct="0">
              <a:lnSpc>
                <a:spcPct val="14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defRPr kumimoji="1">
                <a:solidFill>
                  <a:srgbClr val="0000FF"/>
                </a:solidFill>
                <a:latin typeface="Arial" pitchFamily="34" charset="0"/>
              </a:defRPr>
            </a:lvl4pPr>
            <a:lvl5pPr marL="2057400" indent="-228600" eaLnBrk="0" hangingPunct="0">
              <a:lnSpc>
                <a:spcPct val="14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defRPr kumimoji="1">
                <a:solidFill>
                  <a:srgbClr val="0000FF"/>
                </a:solidFill>
                <a:latin typeface="Arial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defRPr kumimoji="1">
                <a:solidFill>
                  <a:srgbClr val="0000FF"/>
                </a:solidFill>
                <a:latin typeface="Arial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defRPr kumimoji="1">
                <a:solidFill>
                  <a:srgbClr val="0000FF"/>
                </a:solidFill>
                <a:latin typeface="Arial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defRPr kumimoji="1">
                <a:solidFill>
                  <a:srgbClr val="0000FF"/>
                </a:solidFill>
                <a:latin typeface="Arial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defRPr kumimoji="1">
                <a:solidFill>
                  <a:srgbClr val="0000FF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ru-RU" dirty="0"/>
              <a:t>20% людей </a:t>
            </a:r>
            <a:r>
              <a:rPr kumimoji="0" lang="ru-RU" dirty="0" err="1"/>
              <a:t>заробляють</a:t>
            </a:r>
            <a:endParaRPr kumimoji="0" lang="ru-RU" dirty="0"/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ru-RU" dirty="0"/>
              <a:t>80% </a:t>
            </a:r>
            <a:r>
              <a:rPr kumimoji="0" lang="ru-RU" dirty="0" err="1"/>
              <a:t>всіх</a:t>
            </a:r>
            <a:r>
              <a:rPr kumimoji="0" lang="ru-RU" dirty="0"/>
              <a:t> грошей, </a:t>
            </a:r>
          </a:p>
        </p:txBody>
      </p:sp>
      <p:sp>
        <p:nvSpPr>
          <p:cNvPr id="467974" name="Text Box 5"/>
          <p:cNvSpPr txBox="1">
            <a:spLocks noChangeArrowheads="1"/>
          </p:cNvSpPr>
          <p:nvPr/>
        </p:nvSpPr>
        <p:spPr bwMode="auto">
          <a:xfrm>
            <a:off x="539750" y="2613025"/>
            <a:ext cx="284129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14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defRPr kumimoji="1">
                <a:solidFill>
                  <a:srgbClr val="0000FF"/>
                </a:solidFill>
                <a:latin typeface="Arial" pitchFamily="34" charset="0"/>
              </a:defRPr>
            </a:lvl1pPr>
            <a:lvl2pPr marL="742950" indent="-285750" eaLnBrk="0" hangingPunct="0">
              <a:lnSpc>
                <a:spcPct val="14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defRPr kumimoji="1">
                <a:solidFill>
                  <a:srgbClr val="0000FF"/>
                </a:solidFill>
                <a:latin typeface="Arial" pitchFamily="34" charset="0"/>
              </a:defRPr>
            </a:lvl2pPr>
            <a:lvl3pPr marL="1143000" indent="-228600" eaLnBrk="0" hangingPunct="0">
              <a:lnSpc>
                <a:spcPct val="14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defRPr kumimoji="1">
                <a:solidFill>
                  <a:srgbClr val="0000FF"/>
                </a:solidFill>
                <a:latin typeface="Arial" pitchFamily="34" charset="0"/>
              </a:defRPr>
            </a:lvl3pPr>
            <a:lvl4pPr marL="1600200" indent="-228600" eaLnBrk="0" hangingPunct="0">
              <a:lnSpc>
                <a:spcPct val="14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defRPr kumimoji="1">
                <a:solidFill>
                  <a:srgbClr val="0000FF"/>
                </a:solidFill>
                <a:latin typeface="Arial" pitchFamily="34" charset="0"/>
              </a:defRPr>
            </a:lvl4pPr>
            <a:lvl5pPr marL="2057400" indent="-228600" eaLnBrk="0" hangingPunct="0">
              <a:lnSpc>
                <a:spcPct val="14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defRPr kumimoji="1">
                <a:solidFill>
                  <a:srgbClr val="0000FF"/>
                </a:solidFill>
                <a:latin typeface="Arial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defRPr kumimoji="1">
                <a:solidFill>
                  <a:srgbClr val="0000FF"/>
                </a:solidFill>
                <a:latin typeface="Arial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defRPr kumimoji="1">
                <a:solidFill>
                  <a:srgbClr val="0000FF"/>
                </a:solidFill>
                <a:latin typeface="Arial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defRPr kumimoji="1">
                <a:solidFill>
                  <a:srgbClr val="0000FF"/>
                </a:solidFill>
                <a:latin typeface="Arial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defRPr kumimoji="1">
                <a:solidFill>
                  <a:srgbClr val="0000FF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ru-RU" dirty="0"/>
              <a:t>20% </a:t>
            </a:r>
            <a:r>
              <a:rPr kumimoji="0" lang="ru-RU" dirty="0" err="1"/>
              <a:t>клієнтів</a:t>
            </a:r>
            <a:r>
              <a:rPr kumimoji="0" lang="ru-RU" dirty="0"/>
              <a:t> </a:t>
            </a:r>
            <a:r>
              <a:rPr kumimoji="0" lang="ru-RU" dirty="0" err="1"/>
              <a:t>визначають</a:t>
            </a:r>
            <a:endParaRPr kumimoji="0" lang="ru-RU" dirty="0"/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ru-RU" dirty="0"/>
              <a:t>80% </a:t>
            </a:r>
            <a:r>
              <a:rPr kumimoji="0" lang="ru-RU" dirty="0" err="1"/>
              <a:t>доходів</a:t>
            </a:r>
            <a:r>
              <a:rPr kumimoji="0" lang="ru-RU" dirty="0"/>
              <a:t> </a:t>
            </a:r>
            <a:r>
              <a:rPr kumimoji="0" lang="ru-RU" dirty="0" err="1"/>
              <a:t>компанії</a:t>
            </a:r>
            <a:r>
              <a:rPr kumimoji="0" lang="ru-RU" dirty="0"/>
              <a:t>.</a:t>
            </a:r>
          </a:p>
        </p:txBody>
      </p:sp>
      <p:sp>
        <p:nvSpPr>
          <p:cNvPr id="467975" name="Text Box 6"/>
          <p:cNvSpPr txBox="1">
            <a:spLocks noChangeArrowheads="1"/>
          </p:cNvSpPr>
          <p:nvPr/>
        </p:nvSpPr>
        <p:spPr bwMode="auto">
          <a:xfrm>
            <a:off x="539750" y="3355975"/>
            <a:ext cx="314643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14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defRPr kumimoji="1">
                <a:solidFill>
                  <a:srgbClr val="0000FF"/>
                </a:solidFill>
                <a:latin typeface="Arial" pitchFamily="34" charset="0"/>
              </a:defRPr>
            </a:lvl1pPr>
            <a:lvl2pPr marL="742950" indent="-285750" eaLnBrk="0" hangingPunct="0">
              <a:lnSpc>
                <a:spcPct val="14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defRPr kumimoji="1">
                <a:solidFill>
                  <a:srgbClr val="0000FF"/>
                </a:solidFill>
                <a:latin typeface="Arial" pitchFamily="34" charset="0"/>
              </a:defRPr>
            </a:lvl2pPr>
            <a:lvl3pPr marL="1143000" indent="-228600" eaLnBrk="0" hangingPunct="0">
              <a:lnSpc>
                <a:spcPct val="14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defRPr kumimoji="1">
                <a:solidFill>
                  <a:srgbClr val="0000FF"/>
                </a:solidFill>
                <a:latin typeface="Arial" pitchFamily="34" charset="0"/>
              </a:defRPr>
            </a:lvl3pPr>
            <a:lvl4pPr marL="1600200" indent="-228600" eaLnBrk="0" hangingPunct="0">
              <a:lnSpc>
                <a:spcPct val="14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defRPr kumimoji="1">
                <a:solidFill>
                  <a:srgbClr val="0000FF"/>
                </a:solidFill>
                <a:latin typeface="Arial" pitchFamily="34" charset="0"/>
              </a:defRPr>
            </a:lvl4pPr>
            <a:lvl5pPr marL="2057400" indent="-228600" eaLnBrk="0" hangingPunct="0">
              <a:lnSpc>
                <a:spcPct val="14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defRPr kumimoji="1">
                <a:solidFill>
                  <a:srgbClr val="0000FF"/>
                </a:solidFill>
                <a:latin typeface="Arial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defRPr kumimoji="1">
                <a:solidFill>
                  <a:srgbClr val="0000FF"/>
                </a:solidFill>
                <a:latin typeface="Arial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defRPr kumimoji="1">
                <a:solidFill>
                  <a:srgbClr val="0000FF"/>
                </a:solidFill>
                <a:latin typeface="Arial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defRPr kumimoji="1">
                <a:solidFill>
                  <a:srgbClr val="0000FF"/>
                </a:solidFill>
                <a:latin typeface="Arial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defRPr kumimoji="1">
                <a:solidFill>
                  <a:srgbClr val="0000FF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ru-RU" dirty="0"/>
              <a:t>20% </a:t>
            </a:r>
            <a:r>
              <a:rPr kumimoji="0" lang="ru-RU" dirty="0" err="1"/>
              <a:t>загроз</a:t>
            </a:r>
            <a:r>
              <a:rPr kumimoji="0" lang="ru-RU" dirty="0"/>
              <a:t> </a:t>
            </a:r>
            <a:r>
              <a:rPr kumimoji="0" lang="ru-RU" dirty="0" err="1"/>
              <a:t>можуть</a:t>
            </a:r>
            <a:r>
              <a:rPr kumimoji="0" lang="ru-RU" dirty="0"/>
              <a:t> </a:t>
            </a:r>
            <a:r>
              <a:rPr kumimoji="0" lang="ru-RU" dirty="0" err="1"/>
              <a:t>завдати</a:t>
            </a:r>
            <a:endParaRPr kumimoji="0" lang="ru-RU" dirty="0"/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ru-RU" dirty="0"/>
              <a:t>80% </a:t>
            </a:r>
            <a:r>
              <a:rPr kumimoji="0" lang="ru-RU" dirty="0" err="1"/>
              <a:t>збитків</a:t>
            </a:r>
            <a:endParaRPr kumimoji="0" lang="ru-RU" dirty="0"/>
          </a:p>
        </p:txBody>
      </p:sp>
      <p:graphicFrame>
        <p:nvGraphicFramePr>
          <p:cNvPr id="467971" name="Object 3"/>
          <p:cNvGraphicFramePr>
            <a:graphicFrameLocks noChangeAspect="1"/>
          </p:cNvGraphicFramePr>
          <p:nvPr/>
        </p:nvGraphicFramePr>
        <p:xfrm>
          <a:off x="4211638" y="2060575"/>
          <a:ext cx="4725987" cy="3967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8023" name="Диаграмма" r:id="rId5" imgW="4438650" imgH="3581603" progId="Excel.Chart.8">
                  <p:embed/>
                </p:oleObj>
              </mc:Choice>
              <mc:Fallback>
                <p:oleObj name="Диаграмма" r:id="rId5" imgW="4438650" imgH="3581603" progId="Excel.Char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638" y="2060575"/>
                        <a:ext cx="4725987" cy="3967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7976" name="Line 8"/>
          <p:cNvSpPr>
            <a:spLocks noChangeShapeType="1"/>
          </p:cNvSpPr>
          <p:nvPr/>
        </p:nvSpPr>
        <p:spPr bwMode="auto">
          <a:xfrm>
            <a:off x="4859338" y="3284538"/>
            <a:ext cx="367347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467977" name="Line 9"/>
          <p:cNvSpPr>
            <a:spLocks noChangeShapeType="1"/>
          </p:cNvSpPr>
          <p:nvPr/>
        </p:nvSpPr>
        <p:spPr bwMode="auto">
          <a:xfrm>
            <a:off x="5651500" y="2636838"/>
            <a:ext cx="0" cy="280828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467978" name="Rectangle 10"/>
          <p:cNvSpPr>
            <a:spLocks noChangeArrowheads="1"/>
          </p:cNvSpPr>
          <p:nvPr/>
        </p:nvSpPr>
        <p:spPr bwMode="auto">
          <a:xfrm>
            <a:off x="323850" y="4149725"/>
            <a:ext cx="3816350" cy="1770063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ru-RU" dirty="0">
                <a:solidFill>
                  <a:schemeClr val="tx1"/>
                </a:solidFill>
              </a:rPr>
              <a:t>Невелика </a:t>
            </a:r>
            <a:r>
              <a:rPr lang="ru-RU" dirty="0" err="1">
                <a:solidFill>
                  <a:schemeClr val="tx1"/>
                </a:solidFill>
              </a:rPr>
              <a:t>частка</a:t>
            </a:r>
            <a:r>
              <a:rPr lang="ru-RU" dirty="0">
                <a:solidFill>
                  <a:schemeClr val="tx1"/>
                </a:solidFill>
              </a:rPr>
              <a:t> причин, </a:t>
            </a:r>
            <a:r>
              <a:rPr lang="ru-RU" dirty="0" err="1">
                <a:solidFill>
                  <a:schemeClr val="tx1"/>
                </a:solidFill>
              </a:rPr>
              <a:t>вкладених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коштів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або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докладених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зусиль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відповідає</a:t>
            </a:r>
            <a:r>
              <a:rPr lang="ru-RU" dirty="0">
                <a:solidFill>
                  <a:schemeClr val="tx1"/>
                </a:solidFill>
              </a:rPr>
              <a:t> за </a:t>
            </a:r>
            <a:r>
              <a:rPr lang="ru-RU" dirty="0" err="1">
                <a:solidFill>
                  <a:schemeClr val="tx1"/>
                </a:solidFill>
              </a:rPr>
              <a:t>велику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частку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результатів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одержуваної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продукції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або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заробленої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винагороди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001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0508518"/>
              </p:ext>
            </p:extLst>
          </p:nvPr>
        </p:nvGraphicFramePr>
        <p:xfrm>
          <a:off x="1475656" y="260648"/>
          <a:ext cx="67310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0045" name="Visio" r:id="rId3" imgW="6734520" imgH="633240" progId="Visio.Drawing.11">
                  <p:embed/>
                </p:oleObj>
              </mc:Choice>
              <mc:Fallback>
                <p:oleObj name="Visio" r:id="rId3" imgW="6734520" imgH="633240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260648"/>
                        <a:ext cx="6731000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70020" name="Picture 4" descr="im-00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700" y="2276475"/>
            <a:ext cx="3529013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0021" name="Picture 5" descr="im-00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2276475"/>
            <a:ext cx="4249737" cy="233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0022" name="Picture 7" descr="im-00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700" y="3860800"/>
            <a:ext cx="3455988" cy="115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206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8729125"/>
              </p:ext>
            </p:extLst>
          </p:nvPr>
        </p:nvGraphicFramePr>
        <p:xfrm>
          <a:off x="1187450" y="1052513"/>
          <a:ext cx="6721475" cy="620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092" name="Visio" r:id="rId3" imgW="6724785" imgH="619215" progId="Visio.Drawing.11">
                  <p:embed/>
                </p:oleObj>
              </mc:Choice>
              <mc:Fallback>
                <p:oleObj name="Visio" r:id="rId3" imgW="6724785" imgH="619215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1052513"/>
                        <a:ext cx="6721475" cy="620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72068" name="Picture 4" descr="t-03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2565400"/>
            <a:ext cx="2266950" cy="25908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2069" name="Picture 5" descr="t-03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475" y="2565400"/>
            <a:ext cx="2284413" cy="25923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2070" name="Picture 7" descr="t-03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863" y="2565400"/>
            <a:ext cx="2489200" cy="25923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2305050" y="5636"/>
            <a:ext cx="4616071" cy="646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2880" tIns="46038" rIns="182880" bIns="46038" anchor="ctr" anchorCtr="1">
            <a:spAutoFit/>
          </a:bodyPr>
          <a:lstStyle/>
          <a:p>
            <a:pPr algn="r"/>
            <a:r>
              <a:rPr kumimoji="0" lang="ru-RU" sz="3600" b="1" dirty="0" err="1">
                <a:solidFill>
                  <a:schemeClr val="bg1"/>
                </a:solidFill>
              </a:rPr>
              <a:t>Управління</a:t>
            </a:r>
            <a:r>
              <a:rPr kumimoji="0" lang="ru-RU" sz="3600" b="1" dirty="0">
                <a:solidFill>
                  <a:schemeClr val="bg1"/>
                </a:solidFill>
              </a:rPr>
              <a:t> </a:t>
            </a:r>
            <a:r>
              <a:rPr kumimoji="0" lang="ru-RU" sz="3600" b="1" dirty="0" err="1">
                <a:solidFill>
                  <a:schemeClr val="bg1"/>
                </a:solidFill>
              </a:rPr>
              <a:t>якістю</a:t>
            </a:r>
            <a:endParaRPr kumimoji="0" lang="en-US" sz="3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4235" name="Group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7627263"/>
              </p:ext>
            </p:extLst>
          </p:nvPr>
        </p:nvGraphicFramePr>
        <p:xfrm>
          <a:off x="684213" y="1844675"/>
          <a:ext cx="7772400" cy="4102311"/>
        </p:xfrm>
        <a:graphic>
          <a:graphicData uri="http://schemas.openxmlformats.org/drawingml/2006/table">
            <a:tbl>
              <a:tblPr/>
              <a:tblGrid>
                <a:gridCol w="2016125"/>
                <a:gridCol w="1368425"/>
                <a:gridCol w="1079500"/>
                <a:gridCol w="1295400"/>
                <a:gridCol w="2012950"/>
              </a:tblGrid>
              <a:tr h="3352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Arial" pitchFamily="34" charset="0"/>
                        </a:rPr>
                        <a:t> 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Застосування</a:t>
                      </a:r>
                      <a:r>
                        <a:rPr kumimoji="0" 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 в </a:t>
                      </a:r>
                      <a:r>
                        <a:rPr kumimoji="0" lang="ru-RU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процесі</a:t>
                      </a:r>
                      <a:r>
                        <a:rPr kumimoji="0" 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ru-RU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Управління</a:t>
                      </a:r>
                      <a:r>
                        <a:rPr kumimoji="0" 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ru-RU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якістю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3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7127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Інструмент</a:t>
                      </a:r>
                      <a:r>
                        <a:rPr kumimoji="0" lang="ru-RU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 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Підстава</a:t>
                      </a:r>
                      <a:r>
                        <a:rPr kumimoji="0" lang="ru-RU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 для </a:t>
                      </a:r>
                      <a:r>
                        <a:rPr kumimoji="0" lang="ru-RU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поліпшення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Поточна</a:t>
                      </a:r>
                      <a:r>
                        <a:rPr kumimoji="0" lang="ru-RU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ru-RU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ситуація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Аналіз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Результати</a:t>
                      </a:r>
                      <a:r>
                        <a:rPr kumimoji="0" lang="ru-RU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, </a:t>
                      </a:r>
                      <a:r>
                        <a:rPr kumimoji="0" lang="ru-RU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Стандартизація</a:t>
                      </a:r>
                      <a:r>
                        <a:rPr kumimoji="0" lang="ru-RU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, </a:t>
                      </a:r>
                      <a:r>
                        <a:rPr kumimoji="0" lang="ru-RU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плани</a:t>
                      </a:r>
                      <a:r>
                        <a:rPr kumimoji="0" lang="ru-RU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 на </a:t>
                      </a:r>
                      <a:r>
                        <a:rPr kumimoji="0" lang="ru-RU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майбутнє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41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Лінійний</a:t>
                      </a:r>
                      <a:r>
                        <a:rPr kumimoji="0" lang="ru-RU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, </a:t>
                      </a:r>
                      <a:r>
                        <a:rPr kumimoji="0" lang="ru-RU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круговий</a:t>
                      </a:r>
                      <a:r>
                        <a:rPr kumimoji="0" lang="ru-RU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, </a:t>
                      </a:r>
                      <a:r>
                        <a:rPr kumimoji="0" lang="ru-RU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гістограма</a:t>
                      </a:r>
                      <a:endParaRPr kumimoji="0" lang="ru-RU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Arial" pitchFamily="34" charset="0"/>
                        </a:rPr>
                        <a:t>Х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Arial" pitchFamily="34" charset="0"/>
                        </a:rPr>
                        <a:t>Х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Arial" pitchFamily="34" charset="0"/>
                        </a:rPr>
                        <a:t> 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Arial" pitchFamily="34" charset="0"/>
                        </a:rPr>
                        <a:t>Х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Графк</a:t>
                      </a:r>
                      <a:r>
                        <a:rPr kumimoji="0" lang="ru-RU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 Парето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Arial" pitchFamily="34" charset="0"/>
                        </a:rPr>
                        <a:t> 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Arial" pitchFamily="34" charset="0"/>
                        </a:rPr>
                        <a:t>Х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Arial" pitchFamily="34" charset="0"/>
                        </a:rPr>
                        <a:t>Х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Arial" pitchFamily="34" charset="0"/>
                        </a:rPr>
                        <a:t>Х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970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Діаграма</a:t>
                      </a:r>
                      <a:r>
                        <a:rPr kumimoji="0" lang="ru-RU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ru-RU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Ішикави</a:t>
                      </a: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Arial" pitchFamily="34" charset="0"/>
                        </a:rPr>
                        <a:t> 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Arial" pitchFamily="34" charset="0"/>
                        </a:rPr>
                        <a:t> 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Arial" pitchFamily="34" charset="0"/>
                        </a:rPr>
                        <a:t> 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Arial" pitchFamily="34" charset="0"/>
                        </a:rPr>
                        <a:t>Х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Arial" pitchFamily="34" charset="0"/>
                        </a:rPr>
                        <a:t> 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36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Гістограма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Arial" pitchFamily="34" charset="0"/>
                        </a:rPr>
                        <a:t>Х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Arial" pitchFamily="34" charset="0"/>
                        </a:rPr>
                        <a:t>Х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Arial" pitchFamily="34" charset="0"/>
                        </a:rPr>
                        <a:t>Х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Arial" pitchFamily="34" charset="0"/>
                        </a:rPr>
                        <a:t> 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Діаграма</a:t>
                      </a:r>
                      <a:r>
                        <a:rPr kumimoji="0" lang="ru-RU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ru-RU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розсіювання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Arial" pitchFamily="34" charset="0"/>
                        </a:rPr>
                        <a:t>Х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Arial" pitchFamily="34" charset="0"/>
                        </a:rPr>
                        <a:t> 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Arial" pitchFamily="34" charset="0"/>
                        </a:rPr>
                        <a:t>Х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Arial" pitchFamily="34" charset="0"/>
                        </a:rPr>
                        <a:t> 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89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Контрольний</a:t>
                      </a:r>
                      <a:r>
                        <a:rPr kumimoji="0" lang="ru-RU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ru-RU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графік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Arial" pitchFamily="34" charset="0"/>
                        </a:rPr>
                        <a:t>Х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Arial" pitchFamily="34" charset="0"/>
                        </a:rPr>
                        <a:t>Х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Arial" pitchFamily="34" charset="0"/>
                        </a:rPr>
                        <a:t> 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Arial" pitchFamily="34" charset="0"/>
                        </a:rPr>
                        <a:t>Х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7309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6951058"/>
              </p:ext>
            </p:extLst>
          </p:nvPr>
        </p:nvGraphicFramePr>
        <p:xfrm>
          <a:off x="1259632" y="332656"/>
          <a:ext cx="6811963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168" name="Visio" r:id="rId3" imgW="6810443" imgH="619215" progId="Visio.Drawing.11">
                  <p:embed/>
                </p:oleObj>
              </mc:Choice>
              <mc:Fallback>
                <p:oleObj name="Visio" r:id="rId3" imgW="6810443" imgH="619215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332656"/>
                        <a:ext cx="6811963" cy="620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411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098840"/>
              </p:ext>
            </p:extLst>
          </p:nvPr>
        </p:nvGraphicFramePr>
        <p:xfrm>
          <a:off x="1331913" y="195823"/>
          <a:ext cx="6811962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4142" name="Visio" r:id="rId3" imgW="6810443" imgH="619215" progId="Visio.Drawing.11">
                  <p:embed/>
                </p:oleObj>
              </mc:Choice>
              <mc:Fallback>
                <p:oleObj name="Visio" r:id="rId3" imgW="6810443" imgH="619215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195823"/>
                        <a:ext cx="6811962" cy="620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4116" name="Text Box 4"/>
          <p:cNvSpPr txBox="1">
            <a:spLocks noChangeArrowheads="1"/>
          </p:cNvSpPr>
          <p:nvPr/>
        </p:nvSpPr>
        <p:spPr bwMode="auto">
          <a:xfrm>
            <a:off x="468313" y="1700213"/>
            <a:ext cx="7993062" cy="969496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lnSpc>
                <a:spcPct val="14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defRPr kumimoji="1">
                <a:solidFill>
                  <a:srgbClr val="0000FF"/>
                </a:solidFill>
                <a:latin typeface="Arial" pitchFamily="34" charset="0"/>
              </a:defRPr>
            </a:lvl1pPr>
            <a:lvl2pPr marL="742950" indent="-285750" eaLnBrk="0" hangingPunct="0">
              <a:lnSpc>
                <a:spcPct val="14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defRPr kumimoji="1">
                <a:solidFill>
                  <a:srgbClr val="0000FF"/>
                </a:solidFill>
                <a:latin typeface="Arial" pitchFamily="34" charset="0"/>
              </a:defRPr>
            </a:lvl2pPr>
            <a:lvl3pPr marL="1143000" indent="-228600" eaLnBrk="0" hangingPunct="0">
              <a:lnSpc>
                <a:spcPct val="14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defRPr kumimoji="1">
                <a:solidFill>
                  <a:srgbClr val="0000FF"/>
                </a:solidFill>
                <a:latin typeface="Arial" pitchFamily="34" charset="0"/>
              </a:defRPr>
            </a:lvl3pPr>
            <a:lvl4pPr marL="1600200" indent="-228600" eaLnBrk="0" hangingPunct="0">
              <a:lnSpc>
                <a:spcPct val="14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defRPr kumimoji="1">
                <a:solidFill>
                  <a:srgbClr val="0000FF"/>
                </a:solidFill>
                <a:latin typeface="Arial" pitchFamily="34" charset="0"/>
              </a:defRPr>
            </a:lvl4pPr>
            <a:lvl5pPr marL="2057400" indent="-228600" eaLnBrk="0" hangingPunct="0">
              <a:lnSpc>
                <a:spcPct val="14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defRPr kumimoji="1">
                <a:solidFill>
                  <a:srgbClr val="0000FF"/>
                </a:solidFill>
                <a:latin typeface="Arial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defRPr kumimoji="1">
                <a:solidFill>
                  <a:srgbClr val="0000FF"/>
                </a:solidFill>
                <a:latin typeface="Arial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defRPr kumimoji="1">
                <a:solidFill>
                  <a:srgbClr val="0000FF"/>
                </a:solidFill>
                <a:latin typeface="Arial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defRPr kumimoji="1">
                <a:solidFill>
                  <a:srgbClr val="0000FF"/>
                </a:solidFill>
                <a:latin typeface="Arial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defRPr kumimoji="1">
                <a:solidFill>
                  <a:srgbClr val="0000FF"/>
                </a:solidFill>
                <a:latin typeface="Arial" pitchFamily="34" charset="0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ru-RU" b="1" dirty="0">
                <a:solidFill>
                  <a:schemeClr val="tx1"/>
                </a:solidFill>
              </a:rPr>
              <a:t>Система </a:t>
            </a:r>
            <a:r>
              <a:rPr lang="ru-RU" b="1" dirty="0" err="1">
                <a:solidFill>
                  <a:schemeClr val="tx1"/>
                </a:solidFill>
              </a:rPr>
              <a:t>якості</a:t>
            </a:r>
            <a:r>
              <a:rPr lang="ru-RU" b="1" dirty="0">
                <a:solidFill>
                  <a:schemeClr val="tx1"/>
                </a:solidFill>
              </a:rPr>
              <a:t> - </a:t>
            </a:r>
            <a:r>
              <a:rPr lang="ru-RU" dirty="0" err="1">
                <a:solidFill>
                  <a:schemeClr val="tx1"/>
                </a:solidFill>
              </a:rPr>
              <a:t>сукупність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організаційної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структури</a:t>
            </a:r>
            <a:r>
              <a:rPr lang="ru-RU" dirty="0">
                <a:solidFill>
                  <a:schemeClr val="tx1"/>
                </a:solidFill>
              </a:rPr>
              <a:t>, методик, </a:t>
            </a:r>
            <a:r>
              <a:rPr lang="ru-RU" dirty="0" err="1">
                <a:solidFill>
                  <a:schemeClr val="tx1"/>
                </a:solidFill>
              </a:rPr>
              <a:t>процесів</a:t>
            </a:r>
            <a:r>
              <a:rPr lang="ru-RU" dirty="0">
                <a:solidFill>
                  <a:schemeClr val="tx1"/>
                </a:solidFill>
              </a:rPr>
              <a:t> і </a:t>
            </a:r>
            <a:r>
              <a:rPr lang="ru-RU" dirty="0" err="1">
                <a:solidFill>
                  <a:schemeClr val="tx1"/>
                </a:solidFill>
              </a:rPr>
              <a:t>ресурсів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необхідних</a:t>
            </a:r>
            <a:r>
              <a:rPr lang="ru-RU" dirty="0">
                <a:solidFill>
                  <a:schemeClr val="tx1"/>
                </a:solidFill>
              </a:rPr>
              <a:t> для </a:t>
            </a:r>
            <a:r>
              <a:rPr lang="ru-RU" dirty="0" err="1">
                <a:solidFill>
                  <a:schemeClr val="tx1"/>
                </a:solidFill>
              </a:rPr>
              <a:t>здійснення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загального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керівництва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якістю</a:t>
            </a:r>
            <a:endParaRPr lang="ru-RU" dirty="0">
              <a:solidFill>
                <a:schemeClr val="tx1"/>
              </a:solidFill>
            </a:endParaRPr>
          </a:p>
          <a:p>
            <a:pPr algn="r"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ISO 8402: 94 </a:t>
            </a:r>
            <a:r>
              <a:rPr lang="ru-RU" dirty="0" err="1">
                <a:solidFill>
                  <a:schemeClr val="tx1"/>
                </a:solidFill>
              </a:rPr>
              <a:t>Управління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якістю</a:t>
            </a:r>
            <a:r>
              <a:rPr lang="ru-RU" dirty="0">
                <a:solidFill>
                  <a:schemeClr val="tx1"/>
                </a:solidFill>
              </a:rPr>
              <a:t> і </a:t>
            </a:r>
            <a:r>
              <a:rPr lang="ru-RU" dirty="0" err="1">
                <a:solidFill>
                  <a:schemeClr val="tx1"/>
                </a:solidFill>
              </a:rPr>
              <a:t>забезпечення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якості</a:t>
            </a:r>
            <a:endParaRPr lang="ru-RU" sz="1600" i="1" dirty="0">
              <a:solidFill>
                <a:schemeClr val="tx1"/>
              </a:solidFill>
            </a:endParaRPr>
          </a:p>
        </p:txBody>
      </p:sp>
      <p:sp>
        <p:nvSpPr>
          <p:cNvPr id="474117" name="Text Box 5"/>
          <p:cNvSpPr txBox="1">
            <a:spLocks noChangeArrowheads="1"/>
          </p:cNvSpPr>
          <p:nvPr/>
        </p:nvSpPr>
        <p:spPr bwMode="auto">
          <a:xfrm>
            <a:off x="468313" y="3068638"/>
            <a:ext cx="7993062" cy="969496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lnSpc>
                <a:spcPct val="14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defRPr kumimoji="1">
                <a:solidFill>
                  <a:srgbClr val="0000FF"/>
                </a:solidFill>
                <a:latin typeface="Arial" pitchFamily="34" charset="0"/>
              </a:defRPr>
            </a:lvl1pPr>
            <a:lvl2pPr marL="742950" indent="-285750" eaLnBrk="0" hangingPunct="0">
              <a:lnSpc>
                <a:spcPct val="14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defRPr kumimoji="1">
                <a:solidFill>
                  <a:srgbClr val="0000FF"/>
                </a:solidFill>
                <a:latin typeface="Arial" pitchFamily="34" charset="0"/>
              </a:defRPr>
            </a:lvl2pPr>
            <a:lvl3pPr marL="1143000" indent="-228600" eaLnBrk="0" hangingPunct="0">
              <a:lnSpc>
                <a:spcPct val="14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defRPr kumimoji="1">
                <a:solidFill>
                  <a:srgbClr val="0000FF"/>
                </a:solidFill>
                <a:latin typeface="Arial" pitchFamily="34" charset="0"/>
              </a:defRPr>
            </a:lvl3pPr>
            <a:lvl4pPr marL="1600200" indent="-228600" eaLnBrk="0" hangingPunct="0">
              <a:lnSpc>
                <a:spcPct val="14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defRPr kumimoji="1">
                <a:solidFill>
                  <a:srgbClr val="0000FF"/>
                </a:solidFill>
                <a:latin typeface="Arial" pitchFamily="34" charset="0"/>
              </a:defRPr>
            </a:lvl4pPr>
            <a:lvl5pPr marL="2057400" indent="-228600" eaLnBrk="0" hangingPunct="0">
              <a:lnSpc>
                <a:spcPct val="14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defRPr kumimoji="1">
                <a:solidFill>
                  <a:srgbClr val="0000FF"/>
                </a:solidFill>
                <a:latin typeface="Arial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defRPr kumimoji="1">
                <a:solidFill>
                  <a:srgbClr val="0000FF"/>
                </a:solidFill>
                <a:latin typeface="Arial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defRPr kumimoji="1">
                <a:solidFill>
                  <a:srgbClr val="0000FF"/>
                </a:solidFill>
                <a:latin typeface="Arial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defRPr kumimoji="1">
                <a:solidFill>
                  <a:srgbClr val="0000FF"/>
                </a:solidFill>
                <a:latin typeface="Arial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defRPr kumimoji="1">
                <a:solidFill>
                  <a:srgbClr val="0000FF"/>
                </a:solidFill>
                <a:latin typeface="Arial" pitchFamily="34" charset="0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ru-RU" b="1" dirty="0" err="1">
                <a:solidFill>
                  <a:schemeClr val="tx1"/>
                </a:solidFill>
              </a:rPr>
              <a:t>Програма</a:t>
            </a:r>
            <a:r>
              <a:rPr lang="ru-RU" b="1" dirty="0">
                <a:solidFill>
                  <a:schemeClr val="tx1"/>
                </a:solidFill>
              </a:rPr>
              <a:t> </a:t>
            </a:r>
            <a:r>
              <a:rPr lang="ru-RU" b="1" dirty="0" err="1">
                <a:solidFill>
                  <a:schemeClr val="tx1"/>
                </a:solidFill>
              </a:rPr>
              <a:t>якості</a:t>
            </a:r>
            <a:r>
              <a:rPr lang="ru-RU" b="1" dirty="0">
                <a:solidFill>
                  <a:schemeClr val="tx1"/>
                </a:solidFill>
              </a:rPr>
              <a:t> - </a:t>
            </a:r>
            <a:r>
              <a:rPr lang="ru-RU" dirty="0">
                <a:solidFill>
                  <a:schemeClr val="tx1"/>
                </a:solidFill>
              </a:rPr>
              <a:t>документ, </a:t>
            </a:r>
            <a:r>
              <a:rPr lang="ru-RU" dirty="0" err="1">
                <a:solidFill>
                  <a:schemeClr val="tx1"/>
                </a:solidFill>
              </a:rPr>
              <a:t>що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регламентує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конкретні</a:t>
            </a:r>
            <a:r>
              <a:rPr lang="ru-RU" dirty="0">
                <a:solidFill>
                  <a:schemeClr val="tx1"/>
                </a:solidFill>
              </a:rPr>
              <a:t> заходи в </a:t>
            </a:r>
            <a:r>
              <a:rPr lang="ru-RU" dirty="0" err="1">
                <a:solidFill>
                  <a:schemeClr val="tx1"/>
                </a:solidFill>
              </a:rPr>
              <a:t>області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якості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ресурси</a:t>
            </a:r>
            <a:r>
              <a:rPr lang="ru-RU" dirty="0">
                <a:solidFill>
                  <a:schemeClr val="tx1"/>
                </a:solidFill>
              </a:rPr>
              <a:t> і </a:t>
            </a:r>
            <a:r>
              <a:rPr lang="ru-RU" dirty="0" err="1">
                <a:solidFill>
                  <a:schemeClr val="tx1"/>
                </a:solidFill>
              </a:rPr>
              <a:t>послідовність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діяльності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що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відноситься</a:t>
            </a:r>
            <a:r>
              <a:rPr lang="ru-RU" dirty="0">
                <a:solidFill>
                  <a:schemeClr val="tx1"/>
                </a:solidFill>
              </a:rPr>
              <a:t> до проекту</a:t>
            </a:r>
          </a:p>
          <a:p>
            <a:pPr algn="r"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ISO 8402: 94 </a:t>
            </a:r>
            <a:r>
              <a:rPr lang="ru-RU" dirty="0" err="1">
                <a:solidFill>
                  <a:schemeClr val="tx1"/>
                </a:solidFill>
              </a:rPr>
              <a:t>Управління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якістю</a:t>
            </a:r>
            <a:r>
              <a:rPr lang="ru-RU" dirty="0">
                <a:solidFill>
                  <a:schemeClr val="tx1"/>
                </a:solidFill>
              </a:rPr>
              <a:t> і </a:t>
            </a:r>
            <a:r>
              <a:rPr lang="ru-RU" dirty="0" err="1">
                <a:solidFill>
                  <a:schemeClr val="tx1"/>
                </a:solidFill>
              </a:rPr>
              <a:t>забезпечення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якості</a:t>
            </a:r>
            <a:endParaRPr lang="ru-RU" sz="1600" i="1" dirty="0">
              <a:solidFill>
                <a:schemeClr val="tx1"/>
              </a:solidFill>
            </a:endParaRPr>
          </a:p>
        </p:txBody>
      </p:sp>
      <p:sp>
        <p:nvSpPr>
          <p:cNvPr id="474118" name="Text Box 6"/>
          <p:cNvSpPr txBox="1">
            <a:spLocks noChangeArrowheads="1"/>
          </p:cNvSpPr>
          <p:nvPr/>
        </p:nvSpPr>
        <p:spPr bwMode="auto">
          <a:xfrm>
            <a:off x="1331913" y="4437063"/>
            <a:ext cx="7226787" cy="1975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lnSpc>
                <a:spcPct val="14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defRPr kumimoji="1">
                <a:solidFill>
                  <a:srgbClr val="0000FF"/>
                </a:solidFill>
                <a:latin typeface="Arial" pitchFamily="34" charset="0"/>
              </a:defRPr>
            </a:lvl1pPr>
            <a:lvl2pPr marL="742950" indent="-285750" eaLnBrk="0" hangingPunct="0">
              <a:lnSpc>
                <a:spcPct val="14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defRPr kumimoji="1">
                <a:solidFill>
                  <a:srgbClr val="0000FF"/>
                </a:solidFill>
                <a:latin typeface="Arial" pitchFamily="34" charset="0"/>
              </a:defRPr>
            </a:lvl2pPr>
            <a:lvl3pPr marL="1143000" indent="-228600" eaLnBrk="0" hangingPunct="0">
              <a:lnSpc>
                <a:spcPct val="14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defRPr kumimoji="1">
                <a:solidFill>
                  <a:srgbClr val="0000FF"/>
                </a:solidFill>
                <a:latin typeface="Arial" pitchFamily="34" charset="0"/>
              </a:defRPr>
            </a:lvl3pPr>
            <a:lvl4pPr marL="1600200" indent="-228600" eaLnBrk="0" hangingPunct="0">
              <a:lnSpc>
                <a:spcPct val="14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defRPr kumimoji="1">
                <a:solidFill>
                  <a:srgbClr val="0000FF"/>
                </a:solidFill>
                <a:latin typeface="Arial" pitchFamily="34" charset="0"/>
              </a:defRPr>
            </a:lvl4pPr>
            <a:lvl5pPr marL="2057400" indent="-228600" eaLnBrk="0" hangingPunct="0">
              <a:lnSpc>
                <a:spcPct val="14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defRPr kumimoji="1">
                <a:solidFill>
                  <a:srgbClr val="0000FF"/>
                </a:solidFill>
                <a:latin typeface="Arial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defRPr kumimoji="1">
                <a:solidFill>
                  <a:srgbClr val="0000FF"/>
                </a:solidFill>
                <a:latin typeface="Arial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defRPr kumimoji="1">
                <a:solidFill>
                  <a:srgbClr val="0000FF"/>
                </a:solidFill>
                <a:latin typeface="Arial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defRPr kumimoji="1">
                <a:solidFill>
                  <a:srgbClr val="0000FF"/>
                </a:solidFill>
                <a:latin typeface="Arial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defRPr kumimoji="1">
                <a:solidFill>
                  <a:srgbClr val="0000FF"/>
                </a:solidFill>
                <a:latin typeface="Arial" pitchFamily="34" charset="0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r>
              <a:rPr lang="ru-RU" sz="2400" b="1" dirty="0" err="1"/>
              <a:t>Зміст</a:t>
            </a:r>
            <a:r>
              <a:rPr lang="ru-RU" sz="2400" b="1" dirty="0"/>
              <a:t> </a:t>
            </a:r>
            <a:r>
              <a:rPr lang="ru-RU" sz="2400" b="1" dirty="0" err="1"/>
              <a:t>програми</a:t>
            </a:r>
            <a:r>
              <a:rPr lang="ru-RU" sz="2400" b="1" dirty="0"/>
              <a:t> </a:t>
            </a:r>
            <a:r>
              <a:rPr lang="ru-RU" sz="2400" b="1" dirty="0" err="1"/>
              <a:t>якості</a:t>
            </a:r>
            <a:endParaRPr lang="ru-RU" sz="2400" b="1" dirty="0"/>
          </a:p>
          <a:p>
            <a:pPr>
              <a:lnSpc>
                <a:spcPct val="80000"/>
              </a:lnSpc>
              <a:buFontTx/>
              <a:buNone/>
            </a:pPr>
            <a:r>
              <a:rPr lang="ru-RU" sz="2400" b="1" dirty="0"/>
              <a:t>   </a:t>
            </a:r>
            <a:r>
              <a:rPr lang="ru-RU" sz="2000" dirty="0"/>
              <a:t>Проект, до </a:t>
            </a:r>
            <a:r>
              <a:rPr lang="ru-RU" sz="2000" dirty="0" err="1"/>
              <a:t>якого</a:t>
            </a:r>
            <a:r>
              <a:rPr lang="ru-RU" sz="2000" dirty="0"/>
              <a:t> </a:t>
            </a:r>
            <a:r>
              <a:rPr lang="ru-RU" sz="2000" dirty="0" err="1"/>
              <a:t>застосовується</a:t>
            </a:r>
            <a:r>
              <a:rPr lang="ru-RU" sz="2000" dirty="0"/>
              <a:t> </a:t>
            </a:r>
            <a:r>
              <a:rPr lang="ru-RU" sz="2000" dirty="0" err="1" smtClean="0"/>
              <a:t>програма</a:t>
            </a:r>
            <a:endParaRPr lang="ru-RU" sz="2000" dirty="0"/>
          </a:p>
          <a:p>
            <a:pPr>
              <a:lnSpc>
                <a:spcPct val="80000"/>
              </a:lnSpc>
              <a:buFontTx/>
              <a:buNone/>
            </a:pPr>
            <a:r>
              <a:rPr lang="ru-RU" sz="2000" dirty="0"/>
              <a:t>   </a:t>
            </a:r>
            <a:r>
              <a:rPr lang="ru-RU" sz="2000" dirty="0" err="1"/>
              <a:t>Цілі</a:t>
            </a:r>
            <a:r>
              <a:rPr lang="ru-RU" sz="2000" dirty="0"/>
              <a:t> в </a:t>
            </a:r>
            <a:r>
              <a:rPr lang="ru-RU" sz="2000" dirty="0" err="1"/>
              <a:t>області</a:t>
            </a:r>
            <a:r>
              <a:rPr lang="ru-RU" sz="2000" dirty="0"/>
              <a:t> </a:t>
            </a:r>
            <a:r>
              <a:rPr lang="ru-RU" sz="2000" dirty="0" err="1"/>
              <a:t>якості</a:t>
            </a:r>
            <a:r>
              <a:rPr lang="ru-RU" sz="2000" dirty="0"/>
              <a:t> для проекту в </a:t>
            </a:r>
            <a:r>
              <a:rPr lang="ru-RU" sz="2000" dirty="0" err="1"/>
              <a:t>вимірюваних</a:t>
            </a:r>
            <a:r>
              <a:rPr lang="ru-RU" sz="2000" dirty="0"/>
              <a:t> величинах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ru-RU" sz="2000" dirty="0"/>
              <a:t>   </a:t>
            </a:r>
            <a:r>
              <a:rPr lang="ru-RU" sz="2000" dirty="0" err="1"/>
              <a:t>конкретні</a:t>
            </a:r>
            <a:r>
              <a:rPr lang="ru-RU" sz="2000" dirty="0"/>
              <a:t> </a:t>
            </a:r>
            <a:r>
              <a:rPr lang="ru-RU" sz="2000" dirty="0" err="1"/>
              <a:t>виключення</a:t>
            </a:r>
            <a:endParaRPr lang="ru-RU" sz="2000" dirty="0"/>
          </a:p>
          <a:p>
            <a:pPr>
              <a:lnSpc>
                <a:spcPct val="80000"/>
              </a:lnSpc>
              <a:buFontTx/>
              <a:buNone/>
            </a:pPr>
            <a:r>
              <a:rPr lang="ru-RU" sz="2000" dirty="0"/>
              <a:t>   </a:t>
            </a:r>
            <a:r>
              <a:rPr lang="ru-RU" sz="2000" dirty="0" err="1" smtClean="0"/>
              <a:t>Стандарти</a:t>
            </a:r>
            <a:endParaRPr lang="ru-RU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Номер слайда 3"/>
          <p:cNvSpPr>
            <a:spLocks noGrp="1"/>
          </p:cNvSpPr>
          <p:nvPr>
            <p:ph type="sldNum" sz="quarter" idx="4294967295"/>
          </p:nvPr>
        </p:nvSpPr>
        <p:spPr>
          <a:xfrm>
            <a:off x="7239000" y="6248400"/>
            <a:ext cx="1905000" cy="457200"/>
          </a:xfrm>
        </p:spPr>
        <p:txBody>
          <a:bodyPr/>
          <a:lstStyle/>
          <a:p>
            <a:fld id="{09BAFC5E-E37B-4037-85A8-4098FAD4AC81}" type="slidenum">
              <a:rPr lang="ru-RU" altLang="ru-RU">
                <a:solidFill>
                  <a:srgbClr val="000000"/>
                </a:solidFill>
              </a:rPr>
              <a:pPr/>
              <a:t>3</a:t>
            </a:fld>
            <a:endParaRPr lang="ru-RU" altLang="ru-RU">
              <a:solidFill>
                <a:srgbClr val="000000"/>
              </a:solidFill>
            </a:endParaRPr>
          </a:p>
        </p:txBody>
      </p:sp>
      <p:grpSp>
        <p:nvGrpSpPr>
          <p:cNvPr id="14348" name="Group 12"/>
          <p:cNvGrpSpPr>
            <a:grpSpLocks/>
          </p:cNvGrpSpPr>
          <p:nvPr/>
        </p:nvGrpSpPr>
        <p:grpSpPr bwMode="auto">
          <a:xfrm>
            <a:off x="179512" y="533400"/>
            <a:ext cx="8535987" cy="5943600"/>
            <a:chOff x="143" y="144"/>
            <a:chExt cx="5377" cy="3984"/>
          </a:xfrm>
        </p:grpSpPr>
        <p:sp>
          <p:nvSpPr>
            <p:cNvPr id="14341" name="Text Box 5"/>
            <p:cNvSpPr txBox="1">
              <a:spLocks noChangeArrowheads="1"/>
            </p:cNvSpPr>
            <p:nvPr/>
          </p:nvSpPr>
          <p:spPr bwMode="auto">
            <a:xfrm>
              <a:off x="143" y="145"/>
              <a:ext cx="673" cy="239"/>
            </a:xfrm>
            <a:prstGeom prst="rect">
              <a:avLst/>
            </a:prstGeom>
            <a:solidFill>
              <a:srgbClr val="EFFFEF"/>
            </a:solidFill>
            <a:ln w="38100" cmpd="dbl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ct val="80000"/>
                </a:lnSpc>
              </a:pPr>
              <a:r>
                <a:rPr kumimoji="0" lang="uk-UA" altLang="ru-RU" sz="1600" b="1" smtClean="0">
                  <a:solidFill>
                    <a:srgbClr val="000000"/>
                  </a:solidFill>
                  <a:latin typeface="Times New Roman" panose="02020603050405020304" pitchFamily="18" charset="0"/>
                </a:rPr>
                <a:t>Елемент</a:t>
              </a:r>
              <a:endParaRPr kumimoji="0" lang="ru-RU" altLang="ru-RU" sz="1600" b="1" smtClean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342" name="Text Box 6"/>
            <p:cNvSpPr txBox="1">
              <a:spLocks noChangeArrowheads="1"/>
            </p:cNvSpPr>
            <p:nvPr/>
          </p:nvSpPr>
          <p:spPr bwMode="auto">
            <a:xfrm rot="16200000">
              <a:off x="-96" y="1008"/>
              <a:ext cx="960" cy="288"/>
            </a:xfrm>
            <a:prstGeom prst="rect">
              <a:avLst/>
            </a:prstGeom>
            <a:solidFill>
              <a:srgbClr val="EFFFEF"/>
            </a:solidFill>
            <a:ln w="19050">
              <a:solidFill>
                <a:srgbClr val="000000"/>
              </a:solidFill>
              <a:prstDash val="lg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lnSpc>
                  <a:spcPct val="80000"/>
                </a:lnSpc>
              </a:pPr>
              <a:r>
                <a:rPr kumimoji="0" lang="uk-UA" altLang="ru-RU" sz="1600" b="1" smtClean="0">
                  <a:solidFill>
                    <a:srgbClr val="000000"/>
                  </a:solidFill>
                  <a:latin typeface="Times New Roman" panose="02020603050405020304" pitchFamily="18" charset="0"/>
                </a:rPr>
                <a:t>Вхідні дані</a:t>
              </a:r>
              <a:endParaRPr kumimoji="0" lang="ru-RU" altLang="ru-RU" sz="1600" b="1" smtClean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343" name="Text Box 7"/>
            <p:cNvSpPr txBox="1">
              <a:spLocks noChangeArrowheads="1"/>
            </p:cNvSpPr>
            <p:nvPr/>
          </p:nvSpPr>
          <p:spPr bwMode="auto">
            <a:xfrm rot="16200000">
              <a:off x="-171" y="2283"/>
              <a:ext cx="1104" cy="282"/>
            </a:xfrm>
            <a:prstGeom prst="rect">
              <a:avLst/>
            </a:prstGeom>
            <a:solidFill>
              <a:srgbClr val="EFFFEF"/>
            </a:solidFill>
            <a:ln w="19050">
              <a:solidFill>
                <a:srgbClr val="000000"/>
              </a:solidFill>
              <a:prstDash val="lg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lnSpc>
                  <a:spcPct val="80000"/>
                </a:lnSpc>
              </a:pPr>
              <a:r>
                <a:rPr kumimoji="0" lang="uk-UA" altLang="ru-RU" sz="1600" b="1" smtClean="0">
                  <a:solidFill>
                    <a:srgbClr val="000000"/>
                  </a:solidFill>
                  <a:latin typeface="Times New Roman" panose="02020603050405020304" pitchFamily="18" charset="0"/>
                </a:rPr>
                <a:t>Методи та засоби</a:t>
              </a:r>
              <a:endParaRPr kumimoji="0" lang="ru-RU" altLang="ru-RU" sz="1600" b="1" smtClean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344" name="Text Box 8"/>
            <p:cNvSpPr txBox="1">
              <a:spLocks noChangeArrowheads="1"/>
            </p:cNvSpPr>
            <p:nvPr/>
          </p:nvSpPr>
          <p:spPr bwMode="auto">
            <a:xfrm rot="16200000">
              <a:off x="-41" y="3449"/>
              <a:ext cx="850" cy="288"/>
            </a:xfrm>
            <a:prstGeom prst="rect">
              <a:avLst/>
            </a:prstGeom>
            <a:solidFill>
              <a:srgbClr val="EFFFEF"/>
            </a:solidFill>
            <a:ln w="19050">
              <a:solidFill>
                <a:srgbClr val="000000"/>
              </a:solidFill>
              <a:prstDash val="lg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lnSpc>
                  <a:spcPct val="80000"/>
                </a:lnSpc>
              </a:pPr>
              <a:r>
                <a:rPr kumimoji="0" lang="uk-UA" altLang="ru-RU" sz="1600" b="1" smtClean="0">
                  <a:solidFill>
                    <a:srgbClr val="000000"/>
                  </a:solidFill>
                  <a:latin typeface="Times New Roman" panose="02020603050405020304" pitchFamily="18" charset="0"/>
                </a:rPr>
                <a:t>Результати</a:t>
              </a:r>
              <a:endParaRPr kumimoji="0" lang="ru-RU" altLang="ru-RU" sz="1600" b="1" smtClean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345" name="Text Box 9"/>
            <p:cNvSpPr txBox="1">
              <a:spLocks noChangeArrowheads="1"/>
            </p:cNvSpPr>
            <p:nvPr/>
          </p:nvSpPr>
          <p:spPr bwMode="auto">
            <a:xfrm>
              <a:off x="844" y="144"/>
              <a:ext cx="1508" cy="3983"/>
            </a:xfrm>
            <a:prstGeom prst="rect">
              <a:avLst/>
            </a:prstGeom>
            <a:solidFill>
              <a:srgbClr val="EFFFE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lnSpc>
                  <a:spcPct val="80000"/>
                </a:lnSpc>
              </a:pPr>
              <a:r>
                <a:rPr kumimoji="0" lang="uk-UA" altLang="ru-RU" sz="1600" b="1" dirty="0" smtClean="0">
                  <a:solidFill>
                    <a:srgbClr val="000000"/>
                  </a:solidFill>
                  <a:latin typeface="Times New Roman" panose="02020603050405020304" pitchFamily="18" charset="0"/>
                </a:rPr>
                <a:t>ПЛАНУВАННЯ ЯКОСТІ</a:t>
              </a:r>
            </a:p>
            <a:p>
              <a:pPr>
                <a:lnSpc>
                  <a:spcPct val="80000"/>
                </a:lnSpc>
              </a:pPr>
              <a:endParaRPr kumimoji="0" lang="uk-UA" altLang="ru-RU" sz="1600" b="1" dirty="0" smtClean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>
                <a:lnSpc>
                  <a:spcPct val="80000"/>
                </a:lnSpc>
              </a:pPr>
              <a:r>
                <a:rPr kumimoji="0" lang="uk-UA" altLang="ru-RU" sz="1600" b="1" dirty="0" smtClean="0">
                  <a:solidFill>
                    <a:srgbClr val="000000"/>
                  </a:solidFill>
                  <a:latin typeface="Times New Roman" panose="02020603050405020304" pitchFamily="18" charset="0"/>
                </a:rPr>
                <a:t>* Політика у сфері якості</a:t>
              </a:r>
            </a:p>
            <a:p>
              <a:pPr>
                <a:lnSpc>
                  <a:spcPct val="80000"/>
                </a:lnSpc>
              </a:pPr>
              <a:r>
                <a:rPr kumimoji="0" lang="uk-UA" altLang="ru-RU" sz="1600" b="1" dirty="0" smtClean="0">
                  <a:solidFill>
                    <a:srgbClr val="000000"/>
                  </a:solidFill>
                  <a:latin typeface="Times New Roman" panose="02020603050405020304" pitchFamily="18" charset="0"/>
                </a:rPr>
                <a:t>* Описання змісту проекту</a:t>
              </a:r>
            </a:p>
            <a:p>
              <a:pPr>
                <a:lnSpc>
                  <a:spcPct val="80000"/>
                </a:lnSpc>
              </a:pPr>
              <a:r>
                <a:rPr kumimoji="0" lang="uk-UA" altLang="ru-RU" sz="1600" b="1" dirty="0" smtClean="0">
                  <a:solidFill>
                    <a:srgbClr val="000000"/>
                  </a:solidFill>
                  <a:latin typeface="Times New Roman" panose="02020603050405020304" pitchFamily="18" charset="0"/>
                </a:rPr>
                <a:t>* Описання продукту</a:t>
              </a:r>
            </a:p>
            <a:p>
              <a:pPr>
                <a:lnSpc>
                  <a:spcPct val="80000"/>
                </a:lnSpc>
              </a:pPr>
              <a:r>
                <a:rPr kumimoji="0" lang="uk-UA" altLang="ru-RU" sz="1600" b="1" dirty="0" smtClean="0">
                  <a:solidFill>
                    <a:srgbClr val="000000"/>
                  </a:solidFill>
                  <a:latin typeface="Times New Roman" panose="02020603050405020304" pitchFamily="18" charset="0"/>
                </a:rPr>
                <a:t>* Стандарти, норми, вимоги</a:t>
              </a:r>
            </a:p>
            <a:p>
              <a:pPr>
                <a:lnSpc>
                  <a:spcPct val="80000"/>
                </a:lnSpc>
              </a:pPr>
              <a:r>
                <a:rPr kumimoji="0" lang="uk-UA" altLang="ru-RU" sz="1600" b="1" dirty="0" smtClean="0">
                  <a:solidFill>
                    <a:srgbClr val="000000"/>
                  </a:solidFill>
                  <a:latin typeface="Times New Roman" panose="02020603050405020304" pitchFamily="18" charset="0"/>
                </a:rPr>
                <a:t>* Результати інших процесів планування</a:t>
              </a:r>
            </a:p>
            <a:p>
              <a:pPr>
                <a:lnSpc>
                  <a:spcPct val="80000"/>
                </a:lnSpc>
              </a:pPr>
              <a:endParaRPr kumimoji="0" lang="uk-UA" altLang="ru-RU" sz="1600" b="1" dirty="0" smtClean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>
                <a:lnSpc>
                  <a:spcPct val="80000"/>
                </a:lnSpc>
              </a:pPr>
              <a:r>
                <a:rPr kumimoji="0" lang="uk-UA" altLang="ru-RU" sz="1600" b="1" dirty="0" smtClean="0">
                  <a:solidFill>
                    <a:srgbClr val="000000"/>
                  </a:solidFill>
                  <a:latin typeface="Times New Roman" panose="02020603050405020304" pitchFamily="18" charset="0"/>
                </a:rPr>
                <a:t>- Аналіз прибутків і витрат</a:t>
              </a:r>
            </a:p>
            <a:p>
              <a:pPr>
                <a:lnSpc>
                  <a:spcPct val="80000"/>
                </a:lnSpc>
              </a:pPr>
              <a:r>
                <a:rPr kumimoji="0" lang="uk-UA" altLang="ru-RU" sz="1600" b="1" dirty="0" smtClean="0">
                  <a:solidFill>
                    <a:srgbClr val="000000"/>
                  </a:solidFill>
                  <a:latin typeface="Times New Roman" panose="02020603050405020304" pitchFamily="18" charset="0"/>
                </a:rPr>
                <a:t>- Встановлення цільових рівнів якості</a:t>
              </a:r>
            </a:p>
            <a:p>
              <a:pPr>
                <a:lnSpc>
                  <a:spcPct val="80000"/>
                </a:lnSpc>
              </a:pPr>
              <a:r>
                <a:rPr kumimoji="0" lang="uk-UA" altLang="ru-RU" sz="1600" b="1" dirty="0" smtClean="0">
                  <a:solidFill>
                    <a:srgbClr val="000000"/>
                  </a:solidFill>
                  <a:latin typeface="Times New Roman" panose="02020603050405020304" pitchFamily="18" charset="0"/>
                </a:rPr>
                <a:t>- Порівняння із зразком</a:t>
              </a:r>
            </a:p>
            <a:p>
              <a:pPr>
                <a:lnSpc>
                  <a:spcPct val="80000"/>
                </a:lnSpc>
              </a:pPr>
              <a:r>
                <a:rPr kumimoji="0" lang="uk-UA" altLang="ru-RU" sz="1600" b="1" dirty="0" smtClean="0">
                  <a:solidFill>
                    <a:srgbClr val="000000"/>
                  </a:solidFill>
                  <a:latin typeface="Times New Roman" panose="02020603050405020304" pitchFamily="18" charset="0"/>
                </a:rPr>
                <a:t>- Графік потоків</a:t>
              </a:r>
            </a:p>
            <a:p>
              <a:pPr>
                <a:lnSpc>
                  <a:spcPct val="80000"/>
                </a:lnSpc>
              </a:pPr>
              <a:r>
                <a:rPr kumimoji="0" lang="uk-UA" altLang="ru-RU" sz="1600" b="1" dirty="0" smtClean="0">
                  <a:solidFill>
                    <a:srgbClr val="000000"/>
                  </a:solidFill>
                  <a:latin typeface="Times New Roman" panose="02020603050405020304" pitchFamily="18" charset="0"/>
                </a:rPr>
                <a:t>- Експерименти</a:t>
              </a:r>
            </a:p>
            <a:p>
              <a:pPr>
                <a:lnSpc>
                  <a:spcPct val="80000"/>
                </a:lnSpc>
              </a:pPr>
              <a:endParaRPr kumimoji="0" lang="uk-UA" altLang="ru-RU" sz="1600" b="1" dirty="0" smtClean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>
                <a:lnSpc>
                  <a:spcPct val="80000"/>
                </a:lnSpc>
              </a:pPr>
              <a:endParaRPr kumimoji="0" lang="uk-UA" altLang="ru-RU" sz="1600" b="1" dirty="0" smtClean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>
                <a:lnSpc>
                  <a:spcPct val="80000"/>
                </a:lnSpc>
              </a:pPr>
              <a:r>
                <a:rPr kumimoji="0" lang="uk-UA" altLang="ru-RU" sz="1600" b="1" dirty="0" smtClean="0">
                  <a:solidFill>
                    <a:srgbClr val="000000"/>
                  </a:solidFill>
                  <a:latin typeface="Times New Roman" panose="02020603050405020304" pitchFamily="18" charset="0"/>
                </a:rPr>
                <a:t>~ План управління якістю</a:t>
              </a:r>
            </a:p>
            <a:p>
              <a:pPr>
                <a:lnSpc>
                  <a:spcPct val="80000"/>
                </a:lnSpc>
              </a:pPr>
              <a:r>
                <a:rPr kumimoji="0" lang="uk-UA" altLang="ru-RU" sz="1600" b="1" dirty="0" smtClean="0">
                  <a:solidFill>
                    <a:srgbClr val="000000"/>
                  </a:solidFill>
                  <a:latin typeface="Times New Roman" panose="02020603050405020304" pitchFamily="18" charset="0"/>
                </a:rPr>
                <a:t>~ Операційні визначення</a:t>
              </a:r>
            </a:p>
            <a:p>
              <a:pPr>
                <a:lnSpc>
                  <a:spcPct val="80000"/>
                </a:lnSpc>
              </a:pPr>
              <a:r>
                <a:rPr kumimoji="0" lang="uk-UA" altLang="ru-RU" sz="1600" b="1" dirty="0" smtClean="0">
                  <a:solidFill>
                    <a:srgbClr val="000000"/>
                  </a:solidFill>
                  <a:latin typeface="Times New Roman" panose="02020603050405020304" pitchFamily="18" charset="0"/>
                </a:rPr>
                <a:t>~ Контрольний перелік</a:t>
              </a:r>
            </a:p>
            <a:p>
              <a:pPr>
                <a:lnSpc>
                  <a:spcPct val="80000"/>
                </a:lnSpc>
              </a:pPr>
              <a:r>
                <a:rPr kumimoji="0" lang="uk-UA" altLang="ru-RU" sz="1600" b="1" dirty="0" smtClean="0">
                  <a:solidFill>
                    <a:srgbClr val="000000"/>
                  </a:solidFill>
                  <a:latin typeface="Times New Roman" panose="02020603050405020304" pitchFamily="18" charset="0"/>
                </a:rPr>
                <a:t>~ Вхідні дані для інших процесів</a:t>
              </a:r>
              <a:endParaRPr kumimoji="0" lang="ru-RU" altLang="ru-RU" sz="1600" b="1" dirty="0" smtClean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346" name="Text Box 10"/>
            <p:cNvSpPr txBox="1">
              <a:spLocks noChangeArrowheads="1"/>
            </p:cNvSpPr>
            <p:nvPr/>
          </p:nvSpPr>
          <p:spPr bwMode="auto">
            <a:xfrm>
              <a:off x="2544" y="144"/>
              <a:ext cx="1407" cy="3984"/>
            </a:xfrm>
            <a:prstGeom prst="rect">
              <a:avLst/>
            </a:prstGeom>
            <a:solidFill>
              <a:srgbClr val="EFFFE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lnSpc>
                  <a:spcPct val="80000"/>
                </a:lnSpc>
              </a:pPr>
              <a:r>
                <a:rPr kumimoji="0" lang="uk-UA" altLang="ru-RU" sz="1600" b="1" smtClean="0">
                  <a:solidFill>
                    <a:srgbClr val="000000"/>
                  </a:solidFill>
                  <a:latin typeface="Times New Roman" panose="02020603050405020304" pitchFamily="18" charset="0"/>
                </a:rPr>
                <a:t>ЗАБЕЗПЕЧЕННЯ ЯКОСТІ</a:t>
              </a:r>
            </a:p>
            <a:p>
              <a:pPr>
                <a:lnSpc>
                  <a:spcPct val="80000"/>
                </a:lnSpc>
              </a:pPr>
              <a:endParaRPr kumimoji="0" lang="uk-UA" altLang="ru-RU" sz="1600" b="1" smtClean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>
                <a:lnSpc>
                  <a:spcPct val="80000"/>
                </a:lnSpc>
              </a:pPr>
              <a:r>
                <a:rPr kumimoji="0" lang="uk-UA" altLang="ru-RU" sz="1600" b="1" smtClean="0">
                  <a:solidFill>
                    <a:srgbClr val="000000"/>
                  </a:solidFill>
                  <a:latin typeface="Times New Roman" panose="02020603050405020304" pitchFamily="18" charset="0"/>
                </a:rPr>
                <a:t>* План управління якістю</a:t>
              </a:r>
            </a:p>
            <a:p>
              <a:pPr>
                <a:lnSpc>
                  <a:spcPct val="80000"/>
                </a:lnSpc>
              </a:pPr>
              <a:r>
                <a:rPr kumimoji="0" lang="uk-UA" altLang="ru-RU" sz="1600" b="1" smtClean="0">
                  <a:solidFill>
                    <a:srgbClr val="000000"/>
                  </a:solidFill>
                  <a:latin typeface="Times New Roman" panose="02020603050405020304" pitchFamily="18" charset="0"/>
                </a:rPr>
                <a:t>* Результати контролю показників якості</a:t>
              </a:r>
            </a:p>
            <a:p>
              <a:pPr>
                <a:lnSpc>
                  <a:spcPct val="80000"/>
                </a:lnSpc>
              </a:pPr>
              <a:r>
                <a:rPr kumimoji="0" lang="uk-UA" altLang="ru-RU" sz="1600" b="1" smtClean="0">
                  <a:solidFill>
                    <a:srgbClr val="000000"/>
                  </a:solidFill>
                  <a:latin typeface="Times New Roman" panose="02020603050405020304" pitchFamily="18" charset="0"/>
                </a:rPr>
                <a:t>* Операційні визначення</a:t>
              </a:r>
            </a:p>
            <a:p>
              <a:pPr>
                <a:lnSpc>
                  <a:spcPct val="80000"/>
                </a:lnSpc>
              </a:pPr>
              <a:r>
                <a:rPr kumimoji="0" lang="uk-UA" altLang="ru-RU" sz="1600" b="1" smtClean="0">
                  <a:solidFill>
                    <a:srgbClr val="000000"/>
                  </a:solidFill>
                  <a:latin typeface="Times New Roman" panose="02020603050405020304" pitchFamily="18" charset="0"/>
                </a:rPr>
                <a:t>* Технологічні карти процесів</a:t>
              </a:r>
            </a:p>
            <a:p>
              <a:pPr>
                <a:lnSpc>
                  <a:spcPct val="80000"/>
                </a:lnSpc>
              </a:pPr>
              <a:r>
                <a:rPr kumimoji="0" lang="uk-UA" altLang="ru-RU" sz="1600" b="1" smtClean="0">
                  <a:solidFill>
                    <a:srgbClr val="000000"/>
                  </a:solidFill>
                  <a:latin typeface="Times New Roman" panose="02020603050405020304" pitchFamily="18" charset="0"/>
                </a:rPr>
                <a:t>* Перевірочні листи</a:t>
              </a:r>
            </a:p>
            <a:p>
              <a:pPr>
                <a:lnSpc>
                  <a:spcPct val="80000"/>
                </a:lnSpc>
              </a:pPr>
              <a:endParaRPr kumimoji="0" lang="uk-UA" altLang="ru-RU" sz="1600" b="1" smtClean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>
                <a:lnSpc>
                  <a:spcPct val="80000"/>
                </a:lnSpc>
              </a:pPr>
              <a:r>
                <a:rPr kumimoji="0" lang="uk-UA" altLang="ru-RU" sz="1600" b="1" smtClean="0">
                  <a:solidFill>
                    <a:srgbClr val="000000"/>
                  </a:solidFill>
                  <a:latin typeface="Times New Roman" panose="02020603050405020304" pitchFamily="18" charset="0"/>
                </a:rPr>
                <a:t>- Планові та позапланові перевірки</a:t>
              </a:r>
            </a:p>
            <a:p>
              <a:pPr>
                <a:lnSpc>
                  <a:spcPct val="80000"/>
                </a:lnSpc>
              </a:pPr>
              <a:r>
                <a:rPr kumimoji="0" lang="uk-UA" altLang="ru-RU" sz="1600" b="1" smtClean="0">
                  <a:solidFill>
                    <a:srgbClr val="000000"/>
                  </a:solidFill>
                  <a:latin typeface="Times New Roman" panose="02020603050405020304" pitchFamily="18" charset="0"/>
                </a:rPr>
                <a:t>- Контрольні та  випробні заходи</a:t>
              </a:r>
            </a:p>
            <a:p>
              <a:pPr>
                <a:lnSpc>
                  <a:spcPct val="80000"/>
                </a:lnSpc>
              </a:pPr>
              <a:r>
                <a:rPr kumimoji="0" lang="uk-UA" altLang="ru-RU" sz="1600" b="1" smtClean="0">
                  <a:solidFill>
                    <a:srgbClr val="000000"/>
                  </a:solidFill>
                  <a:latin typeface="Times New Roman" panose="02020603050405020304" pitchFamily="18" charset="0"/>
                </a:rPr>
                <a:t>- Оцінка якості та ідентифікація статусу контролю та випробувань</a:t>
              </a:r>
            </a:p>
            <a:p>
              <a:pPr>
                <a:lnSpc>
                  <a:spcPct val="80000"/>
                </a:lnSpc>
              </a:pPr>
              <a:r>
                <a:rPr kumimoji="0" lang="uk-UA" altLang="ru-RU" sz="1600" b="1" smtClean="0">
                  <a:solidFill>
                    <a:srgbClr val="000000"/>
                  </a:solidFill>
                  <a:latin typeface="Times New Roman" panose="02020603050405020304" pitchFamily="18" charset="0"/>
                </a:rPr>
                <a:t>- Аудит якості</a:t>
              </a:r>
            </a:p>
            <a:p>
              <a:pPr>
                <a:lnSpc>
                  <a:spcPct val="80000"/>
                </a:lnSpc>
              </a:pPr>
              <a:endParaRPr kumimoji="0" lang="uk-UA" altLang="ru-RU" sz="1600" b="1" smtClean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>
                <a:lnSpc>
                  <a:spcPct val="80000"/>
                </a:lnSpc>
              </a:pPr>
              <a:endParaRPr kumimoji="0" lang="uk-UA" altLang="ru-RU" sz="1600" b="1" smtClean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>
                <a:lnSpc>
                  <a:spcPct val="80000"/>
                </a:lnSpc>
              </a:pPr>
              <a:r>
                <a:rPr kumimoji="0" lang="uk-UA" altLang="ru-RU" sz="1600" b="1" smtClean="0">
                  <a:solidFill>
                    <a:srgbClr val="000000"/>
                  </a:solidFill>
                  <a:latin typeface="Times New Roman" panose="02020603050405020304" pitchFamily="18" charset="0"/>
                </a:rPr>
                <a:t>~ Поліпшення якості</a:t>
              </a:r>
              <a:endParaRPr kumimoji="0" lang="ru-RU" altLang="ru-RU" sz="1600" b="1" smtClean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347" name="Text Box 11"/>
            <p:cNvSpPr txBox="1">
              <a:spLocks noChangeArrowheads="1"/>
            </p:cNvSpPr>
            <p:nvPr/>
          </p:nvSpPr>
          <p:spPr bwMode="auto">
            <a:xfrm>
              <a:off x="4013" y="144"/>
              <a:ext cx="1507" cy="3984"/>
            </a:xfrm>
            <a:prstGeom prst="rect">
              <a:avLst/>
            </a:prstGeom>
            <a:solidFill>
              <a:srgbClr val="EFFFE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lnSpc>
                  <a:spcPct val="80000"/>
                </a:lnSpc>
              </a:pPr>
              <a:r>
                <a:rPr kumimoji="0" lang="uk-UA" altLang="ru-RU" sz="1600" b="1" smtClean="0">
                  <a:solidFill>
                    <a:srgbClr val="000000"/>
                  </a:solidFill>
                  <a:latin typeface="Times New Roman" panose="02020603050405020304" pitchFamily="18" charset="0"/>
                </a:rPr>
                <a:t>КОНТРОЛЬ ЯКОСТІ</a:t>
              </a:r>
            </a:p>
            <a:p>
              <a:pPr>
                <a:lnSpc>
                  <a:spcPct val="80000"/>
                </a:lnSpc>
              </a:pPr>
              <a:endParaRPr kumimoji="0" lang="uk-UA" altLang="ru-RU" sz="1600" b="1" smtClean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>
                <a:lnSpc>
                  <a:spcPct val="80000"/>
                </a:lnSpc>
              </a:pPr>
              <a:endParaRPr kumimoji="0" lang="uk-UA" altLang="ru-RU" sz="1600" b="1" smtClean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>
                <a:lnSpc>
                  <a:spcPct val="80000"/>
                </a:lnSpc>
              </a:pPr>
              <a:r>
                <a:rPr kumimoji="0" lang="uk-UA" altLang="ru-RU" sz="1600" b="1" smtClean="0">
                  <a:solidFill>
                    <a:srgbClr val="000000"/>
                  </a:solidFill>
                  <a:latin typeface="Times New Roman" panose="02020603050405020304" pitchFamily="18" charset="0"/>
                </a:rPr>
                <a:t>* Інформація про хід реалізації проекту</a:t>
              </a:r>
            </a:p>
            <a:p>
              <a:pPr>
                <a:lnSpc>
                  <a:spcPct val="80000"/>
                </a:lnSpc>
              </a:pPr>
              <a:r>
                <a:rPr kumimoji="0" lang="uk-UA" altLang="ru-RU" sz="1600" b="1" smtClean="0">
                  <a:solidFill>
                    <a:srgbClr val="000000"/>
                  </a:solidFill>
                  <a:latin typeface="Times New Roman" panose="02020603050405020304" pitchFamily="18" charset="0"/>
                </a:rPr>
                <a:t>* Результати виконання проекту</a:t>
              </a:r>
            </a:p>
            <a:p>
              <a:pPr>
                <a:lnSpc>
                  <a:spcPct val="80000"/>
                </a:lnSpc>
              </a:pPr>
              <a:r>
                <a:rPr kumimoji="0" lang="uk-UA" altLang="ru-RU" sz="1600" b="1" smtClean="0">
                  <a:solidFill>
                    <a:srgbClr val="000000"/>
                  </a:solidFill>
                  <a:latin typeface="Times New Roman" panose="02020603050405020304" pitchFamily="18" charset="0"/>
                </a:rPr>
                <a:t>* План управління якістю</a:t>
              </a:r>
            </a:p>
            <a:p>
              <a:pPr>
                <a:lnSpc>
                  <a:spcPct val="80000"/>
                </a:lnSpc>
              </a:pPr>
              <a:r>
                <a:rPr kumimoji="0" lang="uk-UA" altLang="ru-RU" sz="1600" b="1" smtClean="0">
                  <a:solidFill>
                    <a:srgbClr val="000000"/>
                  </a:solidFill>
                  <a:latin typeface="Times New Roman" panose="02020603050405020304" pitchFamily="18" charset="0"/>
                </a:rPr>
                <a:t>* Операційні визначення</a:t>
              </a:r>
            </a:p>
            <a:p>
              <a:pPr>
                <a:lnSpc>
                  <a:spcPct val="80000"/>
                </a:lnSpc>
              </a:pPr>
              <a:r>
                <a:rPr kumimoji="0" lang="uk-UA" altLang="ru-RU" sz="1600" b="1" smtClean="0">
                  <a:solidFill>
                    <a:srgbClr val="000000"/>
                  </a:solidFill>
                  <a:latin typeface="Times New Roman" panose="02020603050405020304" pitchFamily="18" charset="0"/>
                </a:rPr>
                <a:t>* Контрольний перелік</a:t>
              </a:r>
            </a:p>
            <a:p>
              <a:pPr>
                <a:lnSpc>
                  <a:spcPct val="80000"/>
                </a:lnSpc>
              </a:pPr>
              <a:endParaRPr kumimoji="0" lang="uk-UA" altLang="ru-RU" sz="1600" b="1" smtClean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>
                <a:lnSpc>
                  <a:spcPct val="80000"/>
                </a:lnSpc>
              </a:pPr>
              <a:endParaRPr kumimoji="0" lang="uk-UA" altLang="ru-RU" sz="1600" b="1" smtClean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>
                <a:lnSpc>
                  <a:spcPct val="80000"/>
                </a:lnSpc>
              </a:pPr>
              <a:r>
                <a:rPr kumimoji="0" lang="uk-UA" altLang="ru-RU" sz="1600" b="1" smtClean="0">
                  <a:solidFill>
                    <a:srgbClr val="000000"/>
                  </a:solidFill>
                  <a:latin typeface="Times New Roman" panose="02020603050405020304" pitchFamily="18" charset="0"/>
                </a:rPr>
                <a:t>- Інспекція</a:t>
              </a:r>
            </a:p>
            <a:p>
              <a:pPr>
                <a:lnSpc>
                  <a:spcPct val="80000"/>
                </a:lnSpc>
              </a:pPr>
              <a:r>
                <a:rPr kumimoji="0" lang="uk-UA" altLang="ru-RU" sz="1600" b="1" smtClean="0">
                  <a:solidFill>
                    <a:srgbClr val="000000"/>
                  </a:solidFill>
                  <a:latin typeface="Times New Roman" panose="02020603050405020304" pitchFamily="18" charset="0"/>
                </a:rPr>
                <a:t>- Графіки контролю</a:t>
              </a:r>
            </a:p>
            <a:p>
              <a:pPr>
                <a:lnSpc>
                  <a:spcPct val="80000"/>
                </a:lnSpc>
              </a:pPr>
              <a:r>
                <a:rPr kumimoji="0" lang="uk-UA" altLang="ru-RU" sz="1600" b="1" smtClean="0">
                  <a:solidFill>
                    <a:srgbClr val="000000"/>
                  </a:solidFill>
                  <a:latin typeface="Times New Roman" panose="02020603050405020304" pitchFamily="18" charset="0"/>
                </a:rPr>
                <a:t>- Діаграми Парето</a:t>
              </a:r>
            </a:p>
            <a:p>
              <a:pPr>
                <a:lnSpc>
                  <a:spcPct val="80000"/>
                </a:lnSpc>
              </a:pPr>
              <a:r>
                <a:rPr kumimoji="0" lang="uk-UA" altLang="ru-RU" sz="1600" b="1" smtClean="0">
                  <a:solidFill>
                    <a:srgbClr val="000000"/>
                  </a:solidFill>
                  <a:latin typeface="Times New Roman" panose="02020603050405020304" pitchFamily="18" charset="0"/>
                </a:rPr>
                <a:t>- Статистичні методи</a:t>
              </a:r>
            </a:p>
            <a:p>
              <a:pPr>
                <a:lnSpc>
                  <a:spcPct val="80000"/>
                </a:lnSpc>
              </a:pPr>
              <a:r>
                <a:rPr kumimoji="0" lang="uk-UA" altLang="ru-RU" sz="1600" b="1" smtClean="0">
                  <a:solidFill>
                    <a:srgbClr val="000000"/>
                  </a:solidFill>
                  <a:latin typeface="Times New Roman" panose="02020603050405020304" pitchFamily="18" charset="0"/>
                </a:rPr>
                <a:t>- Графіки потоків</a:t>
              </a:r>
            </a:p>
            <a:p>
              <a:pPr>
                <a:lnSpc>
                  <a:spcPct val="80000"/>
                </a:lnSpc>
              </a:pPr>
              <a:r>
                <a:rPr kumimoji="0" lang="uk-UA" altLang="ru-RU" sz="1600" b="1" smtClean="0">
                  <a:solidFill>
                    <a:srgbClr val="000000"/>
                  </a:solidFill>
                  <a:latin typeface="Times New Roman" panose="02020603050405020304" pitchFamily="18" charset="0"/>
                </a:rPr>
                <a:t>- Аналіз тенденцій</a:t>
              </a:r>
            </a:p>
            <a:p>
              <a:pPr>
                <a:lnSpc>
                  <a:spcPct val="80000"/>
                </a:lnSpc>
              </a:pPr>
              <a:endParaRPr kumimoji="0" lang="uk-UA" altLang="ru-RU" sz="1600" b="1" smtClean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>
                <a:lnSpc>
                  <a:spcPct val="80000"/>
                </a:lnSpc>
              </a:pPr>
              <a:endParaRPr kumimoji="0" lang="uk-UA" altLang="ru-RU" sz="1600" b="1" smtClean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>
                <a:lnSpc>
                  <a:spcPct val="80000"/>
                </a:lnSpc>
              </a:pPr>
              <a:endParaRPr kumimoji="0" lang="uk-UA" altLang="ru-RU" sz="1600" b="1" smtClean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>
                <a:lnSpc>
                  <a:spcPct val="80000"/>
                </a:lnSpc>
              </a:pPr>
              <a:endParaRPr kumimoji="0" lang="uk-UA" altLang="ru-RU" sz="1600" b="1" smtClean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>
                <a:lnSpc>
                  <a:spcPct val="80000"/>
                </a:lnSpc>
              </a:pPr>
              <a:r>
                <a:rPr kumimoji="0" lang="uk-UA" altLang="ru-RU" sz="1600" b="1" smtClean="0">
                  <a:solidFill>
                    <a:srgbClr val="000000"/>
                  </a:solidFill>
                  <a:latin typeface="Times New Roman" panose="02020603050405020304" pitchFamily="18" charset="0"/>
                </a:rPr>
                <a:t>~ Прийняття продукції</a:t>
              </a:r>
            </a:p>
            <a:p>
              <a:pPr>
                <a:lnSpc>
                  <a:spcPct val="80000"/>
                </a:lnSpc>
              </a:pPr>
              <a:r>
                <a:rPr kumimoji="0" lang="uk-UA" altLang="ru-RU" sz="1600" b="1" smtClean="0">
                  <a:solidFill>
                    <a:srgbClr val="000000"/>
                  </a:solidFill>
                  <a:latin typeface="Times New Roman" panose="02020603050405020304" pitchFamily="18" charset="0"/>
                </a:rPr>
                <a:t>~ Ідентифікація браку</a:t>
              </a:r>
            </a:p>
            <a:p>
              <a:pPr>
                <a:lnSpc>
                  <a:spcPct val="80000"/>
                </a:lnSpc>
              </a:pPr>
              <a:r>
                <a:rPr kumimoji="0" lang="uk-UA" altLang="ru-RU" sz="1600" b="1" smtClean="0">
                  <a:solidFill>
                    <a:srgbClr val="000000"/>
                  </a:solidFill>
                  <a:latin typeface="Times New Roman" panose="02020603050405020304" pitchFamily="18" charset="0"/>
                </a:rPr>
                <a:t>~ Переробка</a:t>
              </a:r>
            </a:p>
            <a:p>
              <a:pPr>
                <a:lnSpc>
                  <a:spcPct val="80000"/>
                </a:lnSpc>
              </a:pPr>
              <a:r>
                <a:rPr kumimoji="0" lang="uk-UA" altLang="ru-RU" sz="1600" b="1" smtClean="0">
                  <a:solidFill>
                    <a:srgbClr val="000000"/>
                  </a:solidFill>
                  <a:latin typeface="Times New Roman" panose="02020603050405020304" pitchFamily="18" charset="0"/>
                </a:rPr>
                <a:t>~ Зміни у процесах</a:t>
              </a:r>
            </a:p>
            <a:p>
              <a:pPr>
                <a:lnSpc>
                  <a:spcPct val="80000"/>
                </a:lnSpc>
              </a:pPr>
              <a:r>
                <a:rPr kumimoji="0" lang="uk-UA" altLang="ru-RU" sz="1600" b="1" smtClean="0">
                  <a:solidFill>
                    <a:srgbClr val="000000"/>
                  </a:solidFill>
                  <a:latin typeface="Times New Roman" panose="02020603050405020304" pitchFamily="18" charset="0"/>
                </a:rPr>
                <a:t>~ Поліпшення якості</a:t>
              </a:r>
            </a:p>
            <a:p>
              <a:pPr>
                <a:lnSpc>
                  <a:spcPct val="80000"/>
                </a:lnSpc>
              </a:pPr>
              <a:endParaRPr kumimoji="0" lang="ru-RU" altLang="ru-RU" sz="1600" b="1" smtClean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2354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3)">
                                      <p:cBhvr>
                                        <p:cTn id="7" dur="1000"/>
                                        <p:tgtEl>
                                          <p:spTgt spid="14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9" name="Oval 45"/>
          <p:cNvSpPr>
            <a:spLocks noChangeArrowheads="1"/>
          </p:cNvSpPr>
          <p:nvPr/>
        </p:nvSpPr>
        <p:spPr bwMode="auto">
          <a:xfrm>
            <a:off x="755650" y="2997200"/>
            <a:ext cx="7848600" cy="431800"/>
          </a:xfrm>
          <a:prstGeom prst="ellipse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eaLnBrk="0" hangingPunct="0">
              <a:lnSpc>
                <a:spcPct val="14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endParaRPr lang="uk-UA"/>
          </a:p>
        </p:txBody>
      </p:sp>
      <p:graphicFrame>
        <p:nvGraphicFramePr>
          <p:cNvPr id="47513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128075"/>
              </p:ext>
            </p:extLst>
          </p:nvPr>
        </p:nvGraphicFramePr>
        <p:xfrm>
          <a:off x="1908175" y="908050"/>
          <a:ext cx="5192713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5204" name="Visio" r:id="rId3" imgW="5191057" imgH="619215" progId="Visio.Drawing.11">
                  <p:embed/>
                </p:oleObj>
              </mc:Choice>
              <mc:Fallback>
                <p:oleObj name="Visio" r:id="rId3" imgW="5191057" imgH="619215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908050"/>
                        <a:ext cx="5192713" cy="620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5141" name="Text Box 4"/>
          <p:cNvSpPr txBox="1">
            <a:spLocks noChangeArrowheads="1"/>
          </p:cNvSpPr>
          <p:nvPr/>
        </p:nvSpPr>
        <p:spPr bwMode="auto">
          <a:xfrm>
            <a:off x="395288" y="1700213"/>
            <a:ext cx="8280400" cy="1231106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lnSpc>
                <a:spcPct val="14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defRPr kumimoji="1">
                <a:solidFill>
                  <a:srgbClr val="0000FF"/>
                </a:solidFill>
                <a:latin typeface="Arial" pitchFamily="34" charset="0"/>
              </a:defRPr>
            </a:lvl1pPr>
            <a:lvl2pPr marL="742950" indent="-285750" eaLnBrk="0" hangingPunct="0">
              <a:lnSpc>
                <a:spcPct val="14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defRPr kumimoji="1">
                <a:solidFill>
                  <a:srgbClr val="0000FF"/>
                </a:solidFill>
                <a:latin typeface="Arial" pitchFamily="34" charset="0"/>
              </a:defRPr>
            </a:lvl2pPr>
            <a:lvl3pPr marL="1143000" indent="-228600" eaLnBrk="0" hangingPunct="0">
              <a:lnSpc>
                <a:spcPct val="14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defRPr kumimoji="1">
                <a:solidFill>
                  <a:srgbClr val="0000FF"/>
                </a:solidFill>
                <a:latin typeface="Arial" pitchFamily="34" charset="0"/>
              </a:defRPr>
            </a:lvl3pPr>
            <a:lvl4pPr marL="1600200" indent="-228600" eaLnBrk="0" hangingPunct="0">
              <a:lnSpc>
                <a:spcPct val="14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defRPr kumimoji="1">
                <a:solidFill>
                  <a:srgbClr val="0000FF"/>
                </a:solidFill>
                <a:latin typeface="Arial" pitchFamily="34" charset="0"/>
              </a:defRPr>
            </a:lvl4pPr>
            <a:lvl5pPr marL="2057400" indent="-228600" eaLnBrk="0" hangingPunct="0">
              <a:lnSpc>
                <a:spcPct val="14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defRPr kumimoji="1">
                <a:solidFill>
                  <a:srgbClr val="0000FF"/>
                </a:solidFill>
                <a:latin typeface="Arial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defRPr kumimoji="1">
                <a:solidFill>
                  <a:srgbClr val="0000FF"/>
                </a:solidFill>
                <a:latin typeface="Arial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defRPr kumimoji="1">
                <a:solidFill>
                  <a:srgbClr val="0000FF"/>
                </a:solidFill>
                <a:latin typeface="Arial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defRPr kumimoji="1">
                <a:solidFill>
                  <a:srgbClr val="0000FF"/>
                </a:solidFill>
                <a:latin typeface="Arial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defRPr kumimoji="1">
                <a:solidFill>
                  <a:srgbClr val="0000FF"/>
                </a:solidFill>
                <a:latin typeface="Arial" pitchFamily="34" charset="0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ru-RU" sz="2000" b="1" dirty="0">
                <a:solidFill>
                  <a:schemeClr val="tx1"/>
                </a:solidFill>
              </a:rPr>
              <a:t>Аудит </a:t>
            </a:r>
            <a:r>
              <a:rPr lang="ru-RU" sz="2000" b="1" dirty="0" err="1">
                <a:solidFill>
                  <a:schemeClr val="tx1"/>
                </a:solidFill>
              </a:rPr>
              <a:t>якості</a:t>
            </a:r>
            <a:r>
              <a:rPr lang="ru-RU" sz="2000" b="1" dirty="0">
                <a:solidFill>
                  <a:schemeClr val="tx1"/>
                </a:solidFill>
              </a:rPr>
              <a:t> - </a:t>
            </a:r>
            <a:r>
              <a:rPr lang="ru-RU" sz="2000" dirty="0" err="1">
                <a:solidFill>
                  <a:schemeClr val="tx1"/>
                </a:solidFill>
              </a:rPr>
              <a:t>систематичний</a:t>
            </a:r>
            <a:r>
              <a:rPr lang="ru-RU" sz="2000" dirty="0">
                <a:solidFill>
                  <a:schemeClr val="tx1"/>
                </a:solidFill>
              </a:rPr>
              <a:t> і </a:t>
            </a:r>
            <a:r>
              <a:rPr lang="ru-RU" sz="2000" dirty="0" err="1">
                <a:solidFill>
                  <a:schemeClr val="tx1"/>
                </a:solidFill>
              </a:rPr>
              <a:t>незалежний</a:t>
            </a:r>
            <a:r>
              <a:rPr lang="ru-RU" sz="2000" dirty="0">
                <a:solidFill>
                  <a:schemeClr val="tx1"/>
                </a:solidFill>
              </a:rPr>
              <a:t> </a:t>
            </a:r>
            <a:r>
              <a:rPr lang="ru-RU" sz="2000" dirty="0" err="1">
                <a:solidFill>
                  <a:schemeClr val="tx1"/>
                </a:solidFill>
              </a:rPr>
              <a:t>аналіз</a:t>
            </a:r>
            <a:r>
              <a:rPr lang="ru-RU" sz="2000" dirty="0">
                <a:solidFill>
                  <a:schemeClr val="tx1"/>
                </a:solidFill>
              </a:rPr>
              <a:t>, </a:t>
            </a:r>
            <a:r>
              <a:rPr lang="ru-RU" sz="2000" dirty="0" err="1">
                <a:solidFill>
                  <a:schemeClr val="tx1"/>
                </a:solidFill>
              </a:rPr>
              <a:t>що</a:t>
            </a:r>
            <a:r>
              <a:rPr lang="ru-RU" sz="2000" dirty="0">
                <a:solidFill>
                  <a:schemeClr val="tx1"/>
                </a:solidFill>
              </a:rPr>
              <a:t> </a:t>
            </a:r>
            <a:r>
              <a:rPr lang="ru-RU" sz="2000" dirty="0" err="1">
                <a:solidFill>
                  <a:schemeClr val="tx1"/>
                </a:solidFill>
              </a:rPr>
              <a:t>дозволяє</a:t>
            </a:r>
            <a:r>
              <a:rPr lang="ru-RU" sz="2000" dirty="0">
                <a:solidFill>
                  <a:schemeClr val="tx1"/>
                </a:solidFill>
              </a:rPr>
              <a:t> </a:t>
            </a:r>
            <a:r>
              <a:rPr lang="ru-RU" sz="2000" dirty="0" err="1">
                <a:solidFill>
                  <a:schemeClr val="tx1"/>
                </a:solidFill>
              </a:rPr>
              <a:t>визначити</a:t>
            </a:r>
            <a:r>
              <a:rPr lang="ru-RU" sz="2000" dirty="0">
                <a:solidFill>
                  <a:schemeClr val="tx1"/>
                </a:solidFill>
              </a:rPr>
              <a:t> </a:t>
            </a:r>
            <a:r>
              <a:rPr lang="ru-RU" sz="2000" dirty="0" err="1">
                <a:solidFill>
                  <a:schemeClr val="tx1"/>
                </a:solidFill>
              </a:rPr>
              <a:t>відповідність</a:t>
            </a:r>
            <a:r>
              <a:rPr lang="ru-RU" sz="2000" dirty="0">
                <a:solidFill>
                  <a:schemeClr val="tx1"/>
                </a:solidFill>
              </a:rPr>
              <a:t> </a:t>
            </a:r>
            <a:r>
              <a:rPr lang="ru-RU" sz="2000" dirty="0" err="1">
                <a:solidFill>
                  <a:schemeClr val="tx1"/>
                </a:solidFill>
              </a:rPr>
              <a:t>діяльності</a:t>
            </a:r>
            <a:r>
              <a:rPr lang="ru-RU" sz="2000" dirty="0">
                <a:solidFill>
                  <a:schemeClr val="tx1"/>
                </a:solidFill>
              </a:rPr>
              <a:t> і </a:t>
            </a:r>
            <a:r>
              <a:rPr lang="ru-RU" sz="2000" dirty="0" err="1">
                <a:solidFill>
                  <a:schemeClr val="tx1"/>
                </a:solidFill>
              </a:rPr>
              <a:t>результатів</a:t>
            </a:r>
            <a:r>
              <a:rPr lang="ru-RU" sz="2000" dirty="0">
                <a:solidFill>
                  <a:schemeClr val="tx1"/>
                </a:solidFill>
              </a:rPr>
              <a:t> в </a:t>
            </a:r>
            <a:r>
              <a:rPr lang="ru-RU" sz="2000" dirty="0" err="1">
                <a:solidFill>
                  <a:schemeClr val="tx1"/>
                </a:solidFill>
              </a:rPr>
              <a:t>області</a:t>
            </a:r>
            <a:r>
              <a:rPr lang="ru-RU" sz="2000" dirty="0">
                <a:solidFill>
                  <a:schemeClr val="tx1"/>
                </a:solidFill>
              </a:rPr>
              <a:t> </a:t>
            </a:r>
            <a:r>
              <a:rPr lang="ru-RU" sz="2000" dirty="0" err="1">
                <a:solidFill>
                  <a:schemeClr val="tx1"/>
                </a:solidFill>
              </a:rPr>
              <a:t>якості</a:t>
            </a:r>
            <a:r>
              <a:rPr lang="ru-RU" sz="2000" dirty="0">
                <a:solidFill>
                  <a:schemeClr val="tx1"/>
                </a:solidFill>
              </a:rPr>
              <a:t> </a:t>
            </a:r>
            <a:r>
              <a:rPr lang="ru-RU" sz="2000" dirty="0" err="1">
                <a:solidFill>
                  <a:schemeClr val="tx1"/>
                </a:solidFill>
              </a:rPr>
              <a:t>запланованим</a:t>
            </a:r>
            <a:r>
              <a:rPr lang="ru-RU" sz="2000" dirty="0">
                <a:solidFill>
                  <a:schemeClr val="tx1"/>
                </a:solidFill>
              </a:rPr>
              <a:t>, а </a:t>
            </a:r>
            <a:r>
              <a:rPr lang="ru-RU" sz="2000" dirty="0" err="1">
                <a:solidFill>
                  <a:schemeClr val="tx1"/>
                </a:solidFill>
              </a:rPr>
              <a:t>також</a:t>
            </a:r>
            <a:r>
              <a:rPr lang="ru-RU" sz="2000" dirty="0">
                <a:solidFill>
                  <a:schemeClr val="tx1"/>
                </a:solidFill>
              </a:rPr>
              <a:t> </a:t>
            </a:r>
            <a:r>
              <a:rPr lang="ru-RU" sz="2000" dirty="0" err="1">
                <a:solidFill>
                  <a:schemeClr val="tx1"/>
                </a:solidFill>
              </a:rPr>
              <a:t>ефективність</a:t>
            </a:r>
            <a:r>
              <a:rPr lang="ru-RU" sz="2000" dirty="0">
                <a:solidFill>
                  <a:schemeClr val="tx1"/>
                </a:solidFill>
              </a:rPr>
              <a:t> і </a:t>
            </a:r>
            <a:r>
              <a:rPr lang="ru-RU" sz="2000" dirty="0" err="1">
                <a:solidFill>
                  <a:schemeClr val="tx1"/>
                </a:solidFill>
              </a:rPr>
              <a:t>ступінь</a:t>
            </a:r>
            <a:r>
              <a:rPr lang="ru-RU" sz="2000" dirty="0">
                <a:solidFill>
                  <a:schemeClr val="tx1"/>
                </a:solidFill>
              </a:rPr>
              <a:t> </a:t>
            </a:r>
            <a:r>
              <a:rPr lang="ru-RU" sz="2000" dirty="0" err="1">
                <a:solidFill>
                  <a:schemeClr val="tx1"/>
                </a:solidFill>
              </a:rPr>
              <a:t>досягнення</a:t>
            </a:r>
            <a:r>
              <a:rPr lang="ru-RU" sz="2000" dirty="0">
                <a:solidFill>
                  <a:schemeClr val="tx1"/>
                </a:solidFill>
              </a:rPr>
              <a:t> </a:t>
            </a:r>
            <a:r>
              <a:rPr lang="ru-RU" sz="2000" dirty="0" err="1">
                <a:solidFill>
                  <a:schemeClr val="tx1"/>
                </a:solidFill>
              </a:rPr>
              <a:t>поставлених</a:t>
            </a:r>
            <a:r>
              <a:rPr lang="ru-RU" sz="2000" dirty="0">
                <a:solidFill>
                  <a:schemeClr val="tx1"/>
                </a:solidFill>
              </a:rPr>
              <a:t> </a:t>
            </a:r>
            <a:r>
              <a:rPr lang="ru-RU" sz="2000" dirty="0" err="1">
                <a:solidFill>
                  <a:schemeClr val="tx1"/>
                </a:solidFill>
              </a:rPr>
              <a:t>цілей</a:t>
            </a:r>
            <a:r>
              <a:rPr lang="ru-RU" sz="2000" dirty="0">
                <a:solidFill>
                  <a:schemeClr val="tx1"/>
                </a:solidFill>
              </a:rPr>
              <a:t>.</a:t>
            </a:r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475142" name="Text Box 5"/>
          <p:cNvSpPr txBox="1">
            <a:spLocks noChangeArrowheads="1"/>
          </p:cNvSpPr>
          <p:nvPr/>
        </p:nvSpPr>
        <p:spPr bwMode="auto">
          <a:xfrm>
            <a:off x="433656" y="3713976"/>
            <a:ext cx="21318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lnSpc>
                <a:spcPct val="14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defRPr kumimoji="1">
                <a:solidFill>
                  <a:srgbClr val="0000FF"/>
                </a:solidFill>
                <a:latin typeface="Arial" pitchFamily="34" charset="0"/>
              </a:defRPr>
            </a:lvl1pPr>
            <a:lvl2pPr marL="742950" indent="-285750" eaLnBrk="0" hangingPunct="0">
              <a:lnSpc>
                <a:spcPct val="14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defRPr kumimoji="1">
                <a:solidFill>
                  <a:srgbClr val="0000FF"/>
                </a:solidFill>
                <a:latin typeface="Arial" pitchFamily="34" charset="0"/>
              </a:defRPr>
            </a:lvl2pPr>
            <a:lvl3pPr marL="1143000" indent="-228600" eaLnBrk="0" hangingPunct="0">
              <a:lnSpc>
                <a:spcPct val="14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defRPr kumimoji="1">
                <a:solidFill>
                  <a:srgbClr val="0000FF"/>
                </a:solidFill>
                <a:latin typeface="Arial" pitchFamily="34" charset="0"/>
              </a:defRPr>
            </a:lvl3pPr>
            <a:lvl4pPr marL="1600200" indent="-228600" eaLnBrk="0" hangingPunct="0">
              <a:lnSpc>
                <a:spcPct val="14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defRPr kumimoji="1">
                <a:solidFill>
                  <a:srgbClr val="0000FF"/>
                </a:solidFill>
                <a:latin typeface="Arial" pitchFamily="34" charset="0"/>
              </a:defRPr>
            </a:lvl4pPr>
            <a:lvl5pPr marL="2057400" indent="-228600" eaLnBrk="0" hangingPunct="0">
              <a:lnSpc>
                <a:spcPct val="14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defRPr kumimoji="1">
                <a:solidFill>
                  <a:srgbClr val="0000FF"/>
                </a:solidFill>
                <a:latin typeface="Arial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defRPr kumimoji="1">
                <a:solidFill>
                  <a:srgbClr val="0000FF"/>
                </a:solidFill>
                <a:latin typeface="Arial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defRPr kumimoji="1">
                <a:solidFill>
                  <a:srgbClr val="0000FF"/>
                </a:solidFill>
                <a:latin typeface="Arial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defRPr kumimoji="1">
                <a:solidFill>
                  <a:srgbClr val="0000FF"/>
                </a:solidFill>
                <a:latin typeface="Arial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defRPr kumimoji="1">
                <a:solidFill>
                  <a:srgbClr val="0000FF"/>
                </a:solidFill>
                <a:latin typeface="Arial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ru-RU" b="1" dirty="0" err="1"/>
              <a:t>Робочий</a:t>
            </a:r>
            <a:r>
              <a:rPr lang="ru-RU" b="1" dirty="0"/>
              <a:t> </a:t>
            </a:r>
            <a:r>
              <a:rPr lang="ru-RU" b="1" dirty="0" smtClean="0"/>
              <a:t>документ</a:t>
            </a:r>
            <a:endParaRPr lang="ru-RU" b="1" dirty="0"/>
          </a:p>
        </p:txBody>
      </p:sp>
      <p:sp>
        <p:nvSpPr>
          <p:cNvPr id="475143" name="Text Box 6"/>
          <p:cNvSpPr txBox="1">
            <a:spLocks noChangeArrowheads="1"/>
          </p:cNvSpPr>
          <p:nvPr/>
        </p:nvSpPr>
        <p:spPr bwMode="auto">
          <a:xfrm>
            <a:off x="1042988" y="2997200"/>
            <a:ext cx="6914713" cy="343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lnSpc>
                <a:spcPct val="14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defRPr kumimoji="1">
                <a:solidFill>
                  <a:srgbClr val="0000FF"/>
                </a:solidFill>
                <a:latin typeface="Arial" pitchFamily="34" charset="0"/>
              </a:defRPr>
            </a:lvl1pPr>
            <a:lvl2pPr marL="742950" indent="-285750" eaLnBrk="0" hangingPunct="0">
              <a:lnSpc>
                <a:spcPct val="14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defRPr kumimoji="1">
                <a:solidFill>
                  <a:srgbClr val="0000FF"/>
                </a:solidFill>
                <a:latin typeface="Arial" pitchFamily="34" charset="0"/>
              </a:defRPr>
            </a:lvl2pPr>
            <a:lvl3pPr marL="1143000" indent="-228600" eaLnBrk="0" hangingPunct="0">
              <a:lnSpc>
                <a:spcPct val="14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defRPr kumimoji="1">
                <a:solidFill>
                  <a:srgbClr val="0000FF"/>
                </a:solidFill>
                <a:latin typeface="Arial" pitchFamily="34" charset="0"/>
              </a:defRPr>
            </a:lvl3pPr>
            <a:lvl4pPr marL="1600200" indent="-228600" eaLnBrk="0" hangingPunct="0">
              <a:lnSpc>
                <a:spcPct val="14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defRPr kumimoji="1">
                <a:solidFill>
                  <a:srgbClr val="0000FF"/>
                </a:solidFill>
                <a:latin typeface="Arial" pitchFamily="34" charset="0"/>
              </a:defRPr>
            </a:lvl4pPr>
            <a:lvl5pPr marL="2057400" indent="-228600" eaLnBrk="0" hangingPunct="0">
              <a:lnSpc>
                <a:spcPct val="14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defRPr kumimoji="1">
                <a:solidFill>
                  <a:srgbClr val="0000FF"/>
                </a:solidFill>
                <a:latin typeface="Arial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defRPr kumimoji="1">
                <a:solidFill>
                  <a:srgbClr val="0000FF"/>
                </a:solidFill>
                <a:latin typeface="Arial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defRPr kumimoji="1">
                <a:solidFill>
                  <a:srgbClr val="0000FF"/>
                </a:solidFill>
                <a:latin typeface="Arial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defRPr kumimoji="1">
                <a:solidFill>
                  <a:srgbClr val="0000FF"/>
                </a:solidFill>
                <a:latin typeface="Arial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defRPr kumimoji="1">
                <a:solidFill>
                  <a:srgbClr val="0000FF"/>
                </a:solidFill>
                <a:latin typeface="Arial" pitchFamily="34" charset="0"/>
              </a:defRPr>
            </a:lvl9pPr>
          </a:lstStyle>
          <a:p>
            <a:r>
              <a:rPr lang="ru-RU" b="1" dirty="0" err="1">
                <a:solidFill>
                  <a:schemeClr val="tx1"/>
                </a:solidFill>
              </a:rPr>
              <a:t>Ключове</a:t>
            </a:r>
            <a:r>
              <a:rPr lang="ru-RU" b="1" dirty="0">
                <a:solidFill>
                  <a:schemeClr val="tx1"/>
                </a:solidFill>
              </a:rPr>
              <a:t> </a:t>
            </a:r>
            <a:r>
              <a:rPr lang="ru-RU" b="1" dirty="0" err="1">
                <a:solidFill>
                  <a:schemeClr val="tx1"/>
                </a:solidFill>
              </a:rPr>
              <a:t>поняття</a:t>
            </a:r>
            <a:r>
              <a:rPr lang="ru-RU" b="1" dirty="0">
                <a:solidFill>
                  <a:schemeClr val="tx1"/>
                </a:solidFill>
              </a:rPr>
              <a:t> аудиту </a:t>
            </a:r>
            <a:r>
              <a:rPr lang="ru-RU" b="1" dirty="0" err="1">
                <a:solidFill>
                  <a:schemeClr val="tx1"/>
                </a:solidFill>
              </a:rPr>
              <a:t>якості</a:t>
            </a:r>
            <a:r>
              <a:rPr lang="ru-RU" b="1" dirty="0">
                <a:solidFill>
                  <a:schemeClr val="tx1"/>
                </a:solidFill>
              </a:rPr>
              <a:t> - </a:t>
            </a:r>
            <a:r>
              <a:rPr lang="ru-RU" b="1" dirty="0" err="1">
                <a:solidFill>
                  <a:schemeClr val="tx1"/>
                </a:solidFill>
              </a:rPr>
              <a:t>Невідповідність</a:t>
            </a:r>
            <a:r>
              <a:rPr lang="ru-RU" b="1" dirty="0">
                <a:solidFill>
                  <a:schemeClr val="tx1"/>
                </a:solidFill>
              </a:rPr>
              <a:t> стандарту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75144" name="Text Box 7"/>
          <p:cNvSpPr txBox="1">
            <a:spLocks noChangeArrowheads="1"/>
          </p:cNvSpPr>
          <p:nvPr/>
        </p:nvSpPr>
        <p:spPr bwMode="auto">
          <a:xfrm>
            <a:off x="3275856" y="3716338"/>
            <a:ext cx="460057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lnSpc>
                <a:spcPct val="14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defRPr kumimoji="1">
                <a:solidFill>
                  <a:srgbClr val="0000FF"/>
                </a:solidFill>
                <a:latin typeface="Arial" pitchFamily="34" charset="0"/>
              </a:defRPr>
            </a:lvl1pPr>
            <a:lvl2pPr marL="742950" indent="-285750" eaLnBrk="0" hangingPunct="0">
              <a:lnSpc>
                <a:spcPct val="14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defRPr kumimoji="1">
                <a:solidFill>
                  <a:srgbClr val="0000FF"/>
                </a:solidFill>
                <a:latin typeface="Arial" pitchFamily="34" charset="0"/>
              </a:defRPr>
            </a:lvl2pPr>
            <a:lvl3pPr marL="1143000" indent="-228600" eaLnBrk="0" hangingPunct="0">
              <a:lnSpc>
                <a:spcPct val="14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defRPr kumimoji="1">
                <a:solidFill>
                  <a:srgbClr val="0000FF"/>
                </a:solidFill>
                <a:latin typeface="Arial" pitchFamily="34" charset="0"/>
              </a:defRPr>
            </a:lvl3pPr>
            <a:lvl4pPr marL="1600200" indent="-228600" eaLnBrk="0" hangingPunct="0">
              <a:lnSpc>
                <a:spcPct val="14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defRPr kumimoji="1">
                <a:solidFill>
                  <a:srgbClr val="0000FF"/>
                </a:solidFill>
                <a:latin typeface="Arial" pitchFamily="34" charset="0"/>
              </a:defRPr>
            </a:lvl4pPr>
            <a:lvl5pPr marL="2057400" indent="-228600" eaLnBrk="0" hangingPunct="0">
              <a:lnSpc>
                <a:spcPct val="14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defRPr kumimoji="1">
                <a:solidFill>
                  <a:srgbClr val="0000FF"/>
                </a:solidFill>
                <a:latin typeface="Arial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defRPr kumimoji="1">
                <a:solidFill>
                  <a:srgbClr val="0000FF"/>
                </a:solidFill>
                <a:latin typeface="Arial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defRPr kumimoji="1">
                <a:solidFill>
                  <a:srgbClr val="0000FF"/>
                </a:solidFill>
                <a:latin typeface="Arial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defRPr kumimoji="1">
                <a:solidFill>
                  <a:srgbClr val="0000FF"/>
                </a:solidFill>
                <a:latin typeface="Arial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defRPr kumimoji="1">
                <a:solidFill>
                  <a:srgbClr val="0000FF"/>
                </a:solidFill>
                <a:latin typeface="Arial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ru-RU" dirty="0"/>
              <a:t>Бланк для </a:t>
            </a:r>
            <a:r>
              <a:rPr lang="ru-RU" dirty="0" err="1" smtClean="0"/>
              <a:t>проведення</a:t>
            </a:r>
            <a:r>
              <a:rPr lang="ru-RU" dirty="0" smtClean="0"/>
              <a:t> аудиту </a:t>
            </a:r>
            <a:r>
              <a:rPr lang="ru-RU" dirty="0" err="1" smtClean="0"/>
              <a:t>якості</a:t>
            </a:r>
            <a:r>
              <a:rPr lang="ru-RU" dirty="0" smtClean="0"/>
              <a:t>:</a:t>
            </a:r>
            <a:endParaRPr lang="ru-RU" dirty="0"/>
          </a:p>
        </p:txBody>
      </p:sp>
      <p:graphicFrame>
        <p:nvGraphicFramePr>
          <p:cNvPr id="436270" name="Group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4187250"/>
              </p:ext>
            </p:extLst>
          </p:nvPr>
        </p:nvGraphicFramePr>
        <p:xfrm>
          <a:off x="611188" y="4149725"/>
          <a:ext cx="8064500" cy="2015579"/>
        </p:xfrm>
        <a:graphic>
          <a:graphicData uri="http://schemas.openxmlformats.org/drawingml/2006/table">
            <a:tbl>
              <a:tblPr/>
              <a:tblGrid>
                <a:gridCol w="935037"/>
                <a:gridCol w="649288"/>
                <a:gridCol w="647700"/>
                <a:gridCol w="1008062"/>
                <a:gridCol w="1225550"/>
                <a:gridCol w="717550"/>
                <a:gridCol w="1081088"/>
                <a:gridCol w="715962"/>
                <a:gridCol w="1084263"/>
              </a:tblGrid>
              <a:tr h="1008062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</a:rPr>
                        <a:t>Опис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</a:rPr>
                        <a:t>  </a:t>
                      </a:r>
                      <a:r>
                        <a:rPr kumimoji="0" lang="ru-RU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</a:rPr>
                        <a:t>невідповідності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</a:rPr>
                        <a:t>Посилання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</a:rPr>
                        <a:t> на </a:t>
                      </a:r>
                      <a:r>
                        <a:rPr kumimoji="0" lang="ru-RU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</a:rPr>
                        <a:t>стандарти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</a:rPr>
                        <a:t>Дія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</a:rPr>
                        <a:t> по </a:t>
                      </a:r>
                      <a:r>
                        <a:rPr kumimoji="0" lang="ru-RU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</a:rPr>
                        <a:t>усуненню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</a:rPr>
                        <a:t> </a:t>
                      </a:r>
                      <a:r>
                        <a:rPr kumimoji="0" lang="ru-RU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</a:rPr>
                        <a:t>наслідків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</a:rPr>
                        <a:t> </a:t>
                      </a:r>
                      <a:r>
                        <a:rPr kumimoji="0" lang="ru-RU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</a:rPr>
                        <a:t>невідповідності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</a:rPr>
                        <a:t>Причина </a:t>
                      </a:r>
                      <a:r>
                        <a:rPr kumimoji="0" lang="ru-RU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</a:rPr>
                        <a:t>виявленої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</a:rPr>
                        <a:t> </a:t>
                      </a:r>
                      <a:r>
                        <a:rPr kumimoji="0" lang="ru-RU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</a:rPr>
                        <a:t>невідповідності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</a:rPr>
                        <a:t>Коригувальна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</a:rPr>
                        <a:t>  </a:t>
                      </a:r>
                      <a:r>
                        <a:rPr kumimoji="0" lang="ru-RU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</a:rPr>
                        <a:t>дія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</a:rPr>
                        <a:t>(</a:t>
                      </a:r>
                      <a:r>
                        <a:rPr kumimoji="0" lang="ru-RU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</a:rPr>
                        <a:t>щодо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</a:rPr>
                        <a:t> </a:t>
                      </a:r>
                      <a:r>
                        <a:rPr kumimoji="0" lang="ru-RU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</a:rPr>
                        <a:t>усунення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</a:rPr>
                        <a:t> причин </a:t>
                      </a:r>
                      <a:r>
                        <a:rPr kumimoji="0" lang="ru-RU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</a:rPr>
                        <a:t>невідповідності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</a:rPr>
                        <a:t>)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</a:rPr>
                        <a:t>Запобіжна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</a:rPr>
                        <a:t>  </a:t>
                      </a:r>
                      <a:r>
                        <a:rPr kumimoji="0" lang="ru-RU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</a:rPr>
                        <a:t>дія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</a:rPr>
                        <a:t>(для </a:t>
                      </a:r>
                      <a:r>
                        <a:rPr kumimoji="0" lang="ru-RU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</a:rPr>
                        <a:t>запобігання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</a:rPr>
                        <a:t> </a:t>
                      </a:r>
                      <a:r>
                        <a:rPr kumimoji="0" lang="ru-RU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</a:rPr>
                        <a:t>повторної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</a:rPr>
                        <a:t> </a:t>
                      </a:r>
                      <a:r>
                        <a:rPr kumimoji="0" lang="ru-RU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</a:rPr>
                        <a:t>появи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</a:rPr>
                        <a:t> причини)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576263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</a:rPr>
                        <a:t>Опис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</a:rPr>
                        <a:t>Відповідальний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</a:rPr>
                        <a:t> і </a:t>
                      </a:r>
                      <a:r>
                        <a:rPr kumimoji="0" lang="ru-RU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</a:rPr>
                        <a:t>термін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</a:rPr>
                        <a:t> </a:t>
                      </a:r>
                      <a:r>
                        <a:rPr kumimoji="0" lang="ru-RU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</a:rPr>
                        <a:t>виконання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</a:rPr>
                        <a:t>Опис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</a:rPr>
                        <a:t>Відповідальний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</a:rPr>
                        <a:t> і </a:t>
                      </a:r>
                      <a:r>
                        <a:rPr kumimoji="0" lang="ru-RU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</a:rPr>
                        <a:t>термін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</a:rPr>
                        <a:t> </a:t>
                      </a:r>
                      <a:r>
                        <a:rPr kumimoji="0" lang="ru-RU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</a:rPr>
                        <a:t>виконання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</a:rPr>
                        <a:t>Опис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</a:rPr>
                        <a:t>Відповідальний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</a:rPr>
                        <a:t> і </a:t>
                      </a:r>
                      <a:r>
                        <a:rPr kumimoji="0" lang="ru-RU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</a:rPr>
                        <a:t>термін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</a:rPr>
                        <a:t> </a:t>
                      </a:r>
                      <a:r>
                        <a:rPr kumimoji="0" lang="ru-RU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</a:rPr>
                        <a:t>виконання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2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endParaRPr kumimoji="0" lang="ru-RU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endParaRPr kumimoji="0" lang="ru-RU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endParaRPr kumimoji="0" lang="ru-RU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endParaRPr kumimoji="0" lang="ru-RU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endParaRPr kumimoji="0" lang="ru-RU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endParaRPr kumimoji="0" lang="ru-RU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endParaRPr kumimoji="0" lang="ru-RU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endParaRPr kumimoji="0" lang="ru-RU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endParaRPr kumimoji="0" lang="ru-RU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2305050" y="5636"/>
            <a:ext cx="4616071" cy="646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2880" tIns="46038" rIns="182880" bIns="46038" anchor="ctr" anchorCtr="1">
            <a:spAutoFit/>
          </a:bodyPr>
          <a:lstStyle/>
          <a:p>
            <a:pPr algn="r"/>
            <a:r>
              <a:rPr kumimoji="0" lang="ru-RU" sz="3600" b="1" dirty="0" err="1">
                <a:solidFill>
                  <a:schemeClr val="bg1"/>
                </a:solidFill>
              </a:rPr>
              <a:t>Управління</a:t>
            </a:r>
            <a:r>
              <a:rPr kumimoji="0" lang="ru-RU" sz="3600" b="1" dirty="0">
                <a:solidFill>
                  <a:schemeClr val="bg1"/>
                </a:solidFill>
              </a:rPr>
              <a:t> </a:t>
            </a:r>
            <a:r>
              <a:rPr kumimoji="0" lang="ru-RU" sz="3600" b="1" dirty="0" err="1">
                <a:solidFill>
                  <a:schemeClr val="bg1"/>
                </a:solidFill>
              </a:rPr>
              <a:t>якістю</a:t>
            </a:r>
            <a:endParaRPr kumimoji="0" lang="en-US" sz="3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616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2981112"/>
              </p:ext>
            </p:extLst>
          </p:nvPr>
        </p:nvGraphicFramePr>
        <p:xfrm>
          <a:off x="1979613" y="265336"/>
          <a:ext cx="5192712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6190" name="Visio" r:id="rId3" imgW="5191057" imgH="619215" progId="Visio.Drawing.11">
                  <p:embed/>
                </p:oleObj>
              </mc:Choice>
              <mc:Fallback>
                <p:oleObj name="Visio" r:id="rId3" imgW="5191057" imgH="619215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265336"/>
                        <a:ext cx="5192712" cy="620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6164" name="Text Box 4"/>
          <p:cNvSpPr txBox="1">
            <a:spLocks noChangeArrowheads="1"/>
          </p:cNvSpPr>
          <p:nvPr/>
        </p:nvSpPr>
        <p:spPr bwMode="auto">
          <a:xfrm>
            <a:off x="684213" y="1916113"/>
            <a:ext cx="4957126" cy="387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lnSpc>
                <a:spcPct val="14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defRPr kumimoji="1">
                <a:solidFill>
                  <a:srgbClr val="0000FF"/>
                </a:solidFill>
                <a:latin typeface="Arial" pitchFamily="34" charset="0"/>
              </a:defRPr>
            </a:lvl1pPr>
            <a:lvl2pPr marL="742950" indent="-285750" eaLnBrk="0" hangingPunct="0">
              <a:lnSpc>
                <a:spcPct val="14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defRPr kumimoji="1">
                <a:solidFill>
                  <a:srgbClr val="0000FF"/>
                </a:solidFill>
                <a:latin typeface="Arial" pitchFamily="34" charset="0"/>
              </a:defRPr>
            </a:lvl2pPr>
            <a:lvl3pPr marL="1143000" indent="-228600" eaLnBrk="0" hangingPunct="0">
              <a:lnSpc>
                <a:spcPct val="14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defRPr kumimoji="1">
                <a:solidFill>
                  <a:srgbClr val="0000FF"/>
                </a:solidFill>
                <a:latin typeface="Arial" pitchFamily="34" charset="0"/>
              </a:defRPr>
            </a:lvl3pPr>
            <a:lvl4pPr marL="1600200" indent="-228600" eaLnBrk="0" hangingPunct="0">
              <a:lnSpc>
                <a:spcPct val="14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defRPr kumimoji="1">
                <a:solidFill>
                  <a:srgbClr val="0000FF"/>
                </a:solidFill>
                <a:latin typeface="Arial" pitchFamily="34" charset="0"/>
              </a:defRPr>
            </a:lvl4pPr>
            <a:lvl5pPr marL="2057400" indent="-228600" eaLnBrk="0" hangingPunct="0">
              <a:lnSpc>
                <a:spcPct val="14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defRPr kumimoji="1">
                <a:solidFill>
                  <a:srgbClr val="0000FF"/>
                </a:solidFill>
                <a:latin typeface="Arial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defRPr kumimoji="1">
                <a:solidFill>
                  <a:srgbClr val="0000FF"/>
                </a:solidFill>
                <a:latin typeface="Arial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defRPr kumimoji="1">
                <a:solidFill>
                  <a:srgbClr val="0000FF"/>
                </a:solidFill>
                <a:latin typeface="Arial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defRPr kumimoji="1">
                <a:solidFill>
                  <a:srgbClr val="0000FF"/>
                </a:solidFill>
                <a:latin typeface="Arial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defRPr kumimoji="1">
                <a:solidFill>
                  <a:srgbClr val="0000FF"/>
                </a:solidFill>
                <a:latin typeface="Arial" pitchFamily="34" charset="0"/>
              </a:defRPr>
            </a:lvl9pPr>
          </a:lstStyle>
          <a:p>
            <a:r>
              <a:rPr lang="ru-RU" b="1" u="sng" dirty="0" err="1" smtClean="0"/>
              <a:t>Звіт</a:t>
            </a:r>
            <a:r>
              <a:rPr lang="ru-RU" b="1" u="sng" dirty="0" smtClean="0"/>
              <a:t>, </a:t>
            </a:r>
            <a:r>
              <a:rPr lang="ru-RU" b="1" u="sng" dirty="0" err="1" smtClean="0"/>
              <a:t>що</a:t>
            </a:r>
            <a:r>
              <a:rPr lang="ru-RU" b="1" u="sng" dirty="0" smtClean="0"/>
              <a:t> </a:t>
            </a:r>
            <a:r>
              <a:rPr lang="ru-RU" b="1" u="sng" dirty="0" err="1" smtClean="0"/>
              <a:t>накопичується</a:t>
            </a:r>
            <a:r>
              <a:rPr lang="en-US" b="1" i="1" u="sng" dirty="0" smtClean="0"/>
              <a:t> </a:t>
            </a:r>
            <a:r>
              <a:rPr lang="en-US" b="1" i="1" u="sng" dirty="0"/>
              <a:t>(Cumulative Report)</a:t>
            </a:r>
            <a:endParaRPr lang="ru-RU" b="1" i="1" u="sng" dirty="0"/>
          </a:p>
        </p:txBody>
      </p:sp>
      <p:sp>
        <p:nvSpPr>
          <p:cNvPr id="476165" name="Text Box 5"/>
          <p:cNvSpPr txBox="1">
            <a:spLocks noChangeArrowheads="1"/>
          </p:cNvSpPr>
          <p:nvPr/>
        </p:nvSpPr>
        <p:spPr bwMode="auto">
          <a:xfrm>
            <a:off x="1979613" y="2419350"/>
            <a:ext cx="6335712" cy="17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4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defRPr kumimoji="1">
                <a:solidFill>
                  <a:srgbClr val="0000FF"/>
                </a:solidFill>
                <a:latin typeface="Arial" pitchFamily="34" charset="0"/>
              </a:defRPr>
            </a:lvl1pPr>
            <a:lvl2pPr marL="742950" indent="-285750" eaLnBrk="0" hangingPunct="0">
              <a:lnSpc>
                <a:spcPct val="14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defRPr kumimoji="1">
                <a:solidFill>
                  <a:srgbClr val="0000FF"/>
                </a:solidFill>
                <a:latin typeface="Arial" pitchFamily="34" charset="0"/>
              </a:defRPr>
            </a:lvl2pPr>
            <a:lvl3pPr marL="1143000" indent="-228600" eaLnBrk="0" hangingPunct="0">
              <a:lnSpc>
                <a:spcPct val="14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defRPr kumimoji="1">
                <a:solidFill>
                  <a:srgbClr val="0000FF"/>
                </a:solidFill>
                <a:latin typeface="Arial" pitchFamily="34" charset="0"/>
              </a:defRPr>
            </a:lvl3pPr>
            <a:lvl4pPr marL="1600200" indent="-228600" eaLnBrk="0" hangingPunct="0">
              <a:lnSpc>
                <a:spcPct val="14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defRPr kumimoji="1">
                <a:solidFill>
                  <a:srgbClr val="0000FF"/>
                </a:solidFill>
                <a:latin typeface="Arial" pitchFamily="34" charset="0"/>
              </a:defRPr>
            </a:lvl4pPr>
            <a:lvl5pPr marL="2057400" indent="-228600" eaLnBrk="0" hangingPunct="0">
              <a:lnSpc>
                <a:spcPct val="14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defRPr kumimoji="1">
                <a:solidFill>
                  <a:srgbClr val="0000FF"/>
                </a:solidFill>
                <a:latin typeface="Arial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defRPr kumimoji="1">
                <a:solidFill>
                  <a:srgbClr val="0000FF"/>
                </a:solidFill>
                <a:latin typeface="Arial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defRPr kumimoji="1">
                <a:solidFill>
                  <a:srgbClr val="0000FF"/>
                </a:solidFill>
                <a:latin typeface="Arial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defRPr kumimoji="1">
                <a:solidFill>
                  <a:srgbClr val="0000FF"/>
                </a:solidFill>
                <a:latin typeface="Arial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defRPr kumimoji="1">
                <a:solidFill>
                  <a:srgbClr val="0000FF"/>
                </a:solidFill>
                <a:latin typeface="Arial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 typeface="Wingdings" pitchFamily="2" charset="2"/>
              <a:buChar char="ü"/>
            </a:pPr>
            <a:r>
              <a:rPr lang="ru-RU" dirty="0"/>
              <a:t>   </a:t>
            </a:r>
            <a:r>
              <a:rPr lang="ru-RU" dirty="0" err="1"/>
              <a:t>Опис</a:t>
            </a:r>
            <a:r>
              <a:rPr lang="ru-RU" dirty="0"/>
              <a:t> </a:t>
            </a:r>
            <a:r>
              <a:rPr lang="ru-RU" dirty="0" err="1"/>
              <a:t>завершених</a:t>
            </a:r>
            <a:r>
              <a:rPr lang="ru-RU" dirty="0"/>
              <a:t> </a:t>
            </a:r>
            <a:r>
              <a:rPr lang="ru-RU" dirty="0" err="1"/>
              <a:t>робіт</a:t>
            </a:r>
            <a:endParaRPr lang="ru-RU" dirty="0"/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 typeface="Wingdings" pitchFamily="2" charset="2"/>
              <a:buChar char="ü"/>
            </a:pPr>
            <a:r>
              <a:rPr lang="ru-RU" dirty="0"/>
              <a:t>    </a:t>
            </a:r>
            <a:r>
              <a:rPr lang="ru-RU" dirty="0" err="1" smtClean="0"/>
              <a:t>Завдання</a:t>
            </a:r>
            <a:r>
              <a:rPr lang="ru-RU" dirty="0" smtClean="0"/>
              <a:t>, </a:t>
            </a:r>
            <a:r>
              <a:rPr lang="ru-RU" dirty="0" err="1" smtClean="0"/>
              <a:t>що</a:t>
            </a:r>
            <a:r>
              <a:rPr lang="ru-RU" dirty="0" smtClean="0"/>
              <a:t> </a:t>
            </a:r>
            <a:r>
              <a:rPr lang="ru-RU" dirty="0" err="1" smtClean="0"/>
              <a:t>затримуються</a:t>
            </a:r>
            <a:r>
              <a:rPr lang="ru-RU" dirty="0" smtClean="0"/>
              <a:t>, </a:t>
            </a:r>
            <a:r>
              <a:rPr lang="ru-RU" dirty="0"/>
              <a:t>і план,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дозволяє</a:t>
            </a:r>
            <a:r>
              <a:rPr lang="ru-RU" dirty="0"/>
              <a:t> </a:t>
            </a:r>
            <a:r>
              <a:rPr lang="ru-RU" dirty="0" err="1"/>
              <a:t>надолужити</a:t>
            </a:r>
            <a:r>
              <a:rPr lang="ru-RU" dirty="0"/>
              <a:t> </a:t>
            </a:r>
            <a:r>
              <a:rPr lang="ru-RU" dirty="0" err="1"/>
              <a:t>втрачений</a:t>
            </a:r>
            <a:r>
              <a:rPr lang="ru-RU" dirty="0"/>
              <a:t> час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 typeface="Wingdings" pitchFamily="2" charset="2"/>
              <a:buChar char="ü"/>
            </a:pPr>
            <a:r>
              <a:rPr lang="ru-RU" dirty="0"/>
              <a:t>    </a:t>
            </a:r>
            <a:r>
              <a:rPr lang="ru-RU" dirty="0" err="1"/>
              <a:t>Важливі</a:t>
            </a:r>
            <a:r>
              <a:rPr lang="ru-RU" dirty="0"/>
              <a:t> </a:t>
            </a:r>
            <a:r>
              <a:rPr lang="ru-RU" dirty="0" err="1" smtClean="0"/>
              <a:t>етапи</a:t>
            </a:r>
            <a:r>
              <a:rPr lang="ru-RU" dirty="0" smtClean="0"/>
              <a:t>, </a:t>
            </a:r>
            <a:r>
              <a:rPr lang="ru-RU" dirty="0" err="1" smtClean="0"/>
              <a:t>що</a:t>
            </a:r>
            <a:r>
              <a:rPr lang="ru-RU" dirty="0" smtClean="0"/>
              <a:t> </a:t>
            </a:r>
            <a:r>
              <a:rPr lang="ru-RU" dirty="0" err="1" smtClean="0"/>
              <a:t>завершені</a:t>
            </a:r>
            <a:r>
              <a:rPr lang="ru-RU" dirty="0" smtClean="0"/>
              <a:t> </a:t>
            </a:r>
            <a:r>
              <a:rPr lang="ru-RU" dirty="0"/>
              <a:t>в </a:t>
            </a:r>
            <a:r>
              <a:rPr lang="ru-RU" dirty="0" err="1" smtClean="0"/>
              <a:t>проекті</a:t>
            </a:r>
            <a:endParaRPr lang="ru-RU" dirty="0"/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 typeface="Wingdings" pitchFamily="2" charset="2"/>
              <a:buChar char="ü"/>
            </a:pPr>
            <a:r>
              <a:rPr lang="ru-RU" dirty="0"/>
              <a:t>    </a:t>
            </a:r>
            <a:r>
              <a:rPr lang="ru-RU" dirty="0" err="1" smtClean="0"/>
              <a:t>Відхилення</a:t>
            </a:r>
            <a:endParaRPr lang="ru-RU" dirty="0"/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 typeface="Wingdings" pitchFamily="2" charset="2"/>
              <a:buChar char="ü"/>
            </a:pPr>
            <a:r>
              <a:rPr lang="ru-RU" dirty="0"/>
              <a:t>    </a:t>
            </a:r>
            <a:r>
              <a:rPr lang="ru-RU" dirty="0" err="1"/>
              <a:t>Інформація</a:t>
            </a:r>
            <a:r>
              <a:rPr lang="ru-RU" dirty="0"/>
              <a:t> про бюджет</a:t>
            </a:r>
          </a:p>
        </p:txBody>
      </p:sp>
      <p:sp>
        <p:nvSpPr>
          <p:cNvPr id="476166" name="Text Box 6"/>
          <p:cNvSpPr txBox="1">
            <a:spLocks noChangeArrowheads="1"/>
          </p:cNvSpPr>
          <p:nvPr/>
        </p:nvSpPr>
        <p:spPr bwMode="auto">
          <a:xfrm>
            <a:off x="755650" y="4364038"/>
            <a:ext cx="7421071" cy="387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lnSpc>
                <a:spcPct val="14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defRPr kumimoji="1">
                <a:solidFill>
                  <a:srgbClr val="0000FF"/>
                </a:solidFill>
                <a:latin typeface="Arial" pitchFamily="34" charset="0"/>
              </a:defRPr>
            </a:lvl1pPr>
            <a:lvl2pPr marL="742950" indent="-285750" eaLnBrk="0" hangingPunct="0">
              <a:lnSpc>
                <a:spcPct val="14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defRPr kumimoji="1">
                <a:solidFill>
                  <a:srgbClr val="0000FF"/>
                </a:solidFill>
                <a:latin typeface="Arial" pitchFamily="34" charset="0"/>
              </a:defRPr>
            </a:lvl2pPr>
            <a:lvl3pPr marL="1143000" indent="-228600" eaLnBrk="0" hangingPunct="0">
              <a:lnSpc>
                <a:spcPct val="14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defRPr kumimoji="1">
                <a:solidFill>
                  <a:srgbClr val="0000FF"/>
                </a:solidFill>
                <a:latin typeface="Arial" pitchFamily="34" charset="0"/>
              </a:defRPr>
            </a:lvl3pPr>
            <a:lvl4pPr marL="1600200" indent="-228600" eaLnBrk="0" hangingPunct="0">
              <a:lnSpc>
                <a:spcPct val="14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defRPr kumimoji="1">
                <a:solidFill>
                  <a:srgbClr val="0000FF"/>
                </a:solidFill>
                <a:latin typeface="Arial" pitchFamily="34" charset="0"/>
              </a:defRPr>
            </a:lvl4pPr>
            <a:lvl5pPr marL="2057400" indent="-228600" eaLnBrk="0" hangingPunct="0">
              <a:lnSpc>
                <a:spcPct val="14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defRPr kumimoji="1">
                <a:solidFill>
                  <a:srgbClr val="0000FF"/>
                </a:solidFill>
                <a:latin typeface="Arial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defRPr kumimoji="1">
                <a:solidFill>
                  <a:srgbClr val="0000FF"/>
                </a:solidFill>
                <a:latin typeface="Arial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defRPr kumimoji="1">
                <a:solidFill>
                  <a:srgbClr val="0000FF"/>
                </a:solidFill>
                <a:latin typeface="Arial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defRPr kumimoji="1">
                <a:solidFill>
                  <a:srgbClr val="0000FF"/>
                </a:solidFill>
                <a:latin typeface="Arial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defRPr kumimoji="1">
                <a:solidFill>
                  <a:srgbClr val="0000FF"/>
                </a:solidFill>
                <a:latin typeface="Arial" pitchFamily="34" charset="0"/>
              </a:defRPr>
            </a:lvl9pPr>
          </a:lstStyle>
          <a:p>
            <a:r>
              <a:rPr lang="ru-RU" b="1" u="sng" dirty="0" err="1"/>
              <a:t>Підсумковий</a:t>
            </a:r>
            <a:r>
              <a:rPr lang="ru-RU" b="1" u="sng" dirty="0"/>
              <a:t> </a:t>
            </a:r>
            <a:r>
              <a:rPr lang="ru-RU" b="1" u="sng" dirty="0" err="1"/>
              <a:t>звіт</a:t>
            </a:r>
            <a:r>
              <a:rPr lang="ru-RU" b="1" u="sng" dirty="0"/>
              <a:t> для </a:t>
            </a:r>
            <a:r>
              <a:rPr lang="ru-RU" b="1" u="sng" dirty="0" err="1"/>
              <a:t>керівництва</a:t>
            </a:r>
            <a:r>
              <a:rPr lang="en-US" b="1" i="1" u="sng" dirty="0" smtClean="0"/>
              <a:t>(Management </a:t>
            </a:r>
            <a:r>
              <a:rPr lang="en-US" b="1" i="1" u="sng" dirty="0"/>
              <a:t>Summary Report)</a:t>
            </a:r>
            <a:endParaRPr lang="ru-RU" b="1" i="1" u="sng" dirty="0"/>
          </a:p>
        </p:txBody>
      </p:sp>
      <p:sp>
        <p:nvSpPr>
          <p:cNvPr id="476167" name="Text Box 7"/>
          <p:cNvSpPr txBox="1">
            <a:spLocks noChangeArrowheads="1"/>
          </p:cNvSpPr>
          <p:nvPr/>
        </p:nvSpPr>
        <p:spPr bwMode="auto">
          <a:xfrm>
            <a:off x="1979613" y="4940300"/>
            <a:ext cx="3887787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4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defRPr kumimoji="1">
                <a:solidFill>
                  <a:srgbClr val="0000FF"/>
                </a:solidFill>
                <a:latin typeface="Arial" pitchFamily="34" charset="0"/>
              </a:defRPr>
            </a:lvl1pPr>
            <a:lvl2pPr marL="742950" indent="-285750" eaLnBrk="0" hangingPunct="0">
              <a:lnSpc>
                <a:spcPct val="14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defRPr kumimoji="1">
                <a:solidFill>
                  <a:srgbClr val="0000FF"/>
                </a:solidFill>
                <a:latin typeface="Arial" pitchFamily="34" charset="0"/>
              </a:defRPr>
            </a:lvl2pPr>
            <a:lvl3pPr marL="1143000" indent="-228600" eaLnBrk="0" hangingPunct="0">
              <a:lnSpc>
                <a:spcPct val="14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defRPr kumimoji="1">
                <a:solidFill>
                  <a:srgbClr val="0000FF"/>
                </a:solidFill>
                <a:latin typeface="Arial" pitchFamily="34" charset="0"/>
              </a:defRPr>
            </a:lvl3pPr>
            <a:lvl4pPr marL="1600200" indent="-228600" eaLnBrk="0" hangingPunct="0">
              <a:lnSpc>
                <a:spcPct val="14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defRPr kumimoji="1">
                <a:solidFill>
                  <a:srgbClr val="0000FF"/>
                </a:solidFill>
                <a:latin typeface="Arial" pitchFamily="34" charset="0"/>
              </a:defRPr>
            </a:lvl4pPr>
            <a:lvl5pPr marL="2057400" indent="-228600" eaLnBrk="0" hangingPunct="0">
              <a:lnSpc>
                <a:spcPct val="14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defRPr kumimoji="1">
                <a:solidFill>
                  <a:srgbClr val="0000FF"/>
                </a:solidFill>
                <a:latin typeface="Arial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defRPr kumimoji="1">
                <a:solidFill>
                  <a:srgbClr val="0000FF"/>
                </a:solidFill>
                <a:latin typeface="Arial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defRPr kumimoji="1">
                <a:solidFill>
                  <a:srgbClr val="0000FF"/>
                </a:solidFill>
                <a:latin typeface="Arial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defRPr kumimoji="1">
                <a:solidFill>
                  <a:srgbClr val="0000FF"/>
                </a:solidFill>
                <a:latin typeface="Arial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defRPr kumimoji="1">
                <a:solidFill>
                  <a:srgbClr val="0000FF"/>
                </a:solidFill>
                <a:latin typeface="Arial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 typeface="Wingdings" pitchFamily="2" charset="2"/>
              <a:buChar char="ü"/>
            </a:pPr>
            <a:r>
              <a:rPr lang="ru-RU" dirty="0"/>
              <a:t>   </a:t>
            </a:r>
            <a:r>
              <a:rPr lang="ru-RU" dirty="0" err="1"/>
              <a:t>Загальний</a:t>
            </a:r>
            <a:r>
              <a:rPr lang="ru-RU" dirty="0"/>
              <a:t> стан проекту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 typeface="Wingdings" pitchFamily="2" charset="2"/>
              <a:buChar char="ü"/>
            </a:pPr>
            <a:r>
              <a:rPr lang="ru-RU" dirty="0"/>
              <a:t>    </a:t>
            </a:r>
            <a:r>
              <a:rPr lang="ru-RU" dirty="0" err="1" smtClean="0"/>
              <a:t>Внесені</a:t>
            </a:r>
            <a:r>
              <a:rPr lang="ru-RU" dirty="0" smtClean="0"/>
              <a:t> </a:t>
            </a:r>
            <a:r>
              <a:rPr lang="ru-RU" dirty="0" err="1"/>
              <a:t>зміни</a:t>
            </a:r>
            <a:endParaRPr lang="ru-RU" dirty="0"/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 typeface="Wingdings" pitchFamily="2" charset="2"/>
              <a:buChar char="ü"/>
            </a:pPr>
            <a:r>
              <a:rPr lang="ru-RU" dirty="0"/>
              <a:t>    </a:t>
            </a:r>
            <a:r>
              <a:rPr lang="ru-RU" dirty="0" err="1"/>
              <a:t>Відхилення</a:t>
            </a:r>
            <a:r>
              <a:rPr lang="ru-RU" dirty="0"/>
              <a:t> за </a:t>
            </a:r>
            <a:r>
              <a:rPr lang="ru-RU" dirty="0" err="1"/>
              <a:t>витратами</a:t>
            </a:r>
            <a:endParaRPr lang="ru-RU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8" name="Text Box 3"/>
          <p:cNvSpPr txBox="1">
            <a:spLocks noChangeArrowheads="1"/>
          </p:cNvSpPr>
          <p:nvPr/>
        </p:nvSpPr>
        <p:spPr bwMode="auto">
          <a:xfrm>
            <a:off x="611188" y="2420938"/>
            <a:ext cx="6571158" cy="387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lnSpc>
                <a:spcPct val="14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defRPr kumimoji="1">
                <a:solidFill>
                  <a:srgbClr val="0000FF"/>
                </a:solidFill>
                <a:latin typeface="Arial" pitchFamily="34" charset="0"/>
              </a:defRPr>
            </a:lvl1pPr>
            <a:lvl2pPr marL="742950" indent="-285750" eaLnBrk="0" hangingPunct="0">
              <a:lnSpc>
                <a:spcPct val="14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defRPr kumimoji="1">
                <a:solidFill>
                  <a:srgbClr val="0000FF"/>
                </a:solidFill>
                <a:latin typeface="Arial" pitchFamily="34" charset="0"/>
              </a:defRPr>
            </a:lvl2pPr>
            <a:lvl3pPr marL="1143000" indent="-228600" eaLnBrk="0" hangingPunct="0">
              <a:lnSpc>
                <a:spcPct val="14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defRPr kumimoji="1">
                <a:solidFill>
                  <a:srgbClr val="0000FF"/>
                </a:solidFill>
                <a:latin typeface="Arial" pitchFamily="34" charset="0"/>
              </a:defRPr>
            </a:lvl3pPr>
            <a:lvl4pPr marL="1600200" indent="-228600" eaLnBrk="0" hangingPunct="0">
              <a:lnSpc>
                <a:spcPct val="14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defRPr kumimoji="1">
                <a:solidFill>
                  <a:srgbClr val="0000FF"/>
                </a:solidFill>
                <a:latin typeface="Arial" pitchFamily="34" charset="0"/>
              </a:defRPr>
            </a:lvl4pPr>
            <a:lvl5pPr marL="2057400" indent="-228600" eaLnBrk="0" hangingPunct="0">
              <a:lnSpc>
                <a:spcPct val="14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defRPr kumimoji="1">
                <a:solidFill>
                  <a:srgbClr val="0000FF"/>
                </a:solidFill>
                <a:latin typeface="Arial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defRPr kumimoji="1">
                <a:solidFill>
                  <a:srgbClr val="0000FF"/>
                </a:solidFill>
                <a:latin typeface="Arial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defRPr kumimoji="1">
                <a:solidFill>
                  <a:srgbClr val="0000FF"/>
                </a:solidFill>
                <a:latin typeface="Arial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defRPr kumimoji="1">
                <a:solidFill>
                  <a:srgbClr val="0000FF"/>
                </a:solidFill>
                <a:latin typeface="Arial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defRPr kumimoji="1">
                <a:solidFill>
                  <a:srgbClr val="0000FF"/>
                </a:solidFill>
                <a:latin typeface="Arial" pitchFamily="34" charset="0"/>
              </a:defRPr>
            </a:lvl9pPr>
          </a:lstStyle>
          <a:p>
            <a:r>
              <a:rPr lang="ru-RU" b="1" u="sng" dirty="0" err="1"/>
              <a:t>Докладний</a:t>
            </a:r>
            <a:r>
              <a:rPr lang="ru-RU" b="1" u="sng" dirty="0"/>
              <a:t> </a:t>
            </a:r>
            <a:r>
              <a:rPr lang="ru-RU" b="1" u="sng" dirty="0" err="1"/>
              <a:t>звіт</a:t>
            </a:r>
            <a:r>
              <a:rPr lang="ru-RU" b="1" u="sng" dirty="0"/>
              <a:t> про </a:t>
            </a:r>
            <a:r>
              <a:rPr lang="ru-RU" b="1" u="sng" dirty="0" err="1" smtClean="0"/>
              <a:t>відхилення</a:t>
            </a:r>
            <a:r>
              <a:rPr lang="ru-RU" b="1" u="sng" dirty="0" smtClean="0"/>
              <a:t> </a:t>
            </a:r>
            <a:r>
              <a:rPr lang="en-US" b="1" i="1" u="sng" dirty="0" smtClean="0"/>
              <a:t>(Detailed </a:t>
            </a:r>
            <a:r>
              <a:rPr lang="en-US" b="1" i="1" u="sng" dirty="0"/>
              <a:t>Variance Report)</a:t>
            </a:r>
            <a:endParaRPr lang="ru-RU" b="1" i="1" u="sng" dirty="0"/>
          </a:p>
        </p:txBody>
      </p:sp>
      <p:sp>
        <p:nvSpPr>
          <p:cNvPr id="477189" name="Text Box 4"/>
          <p:cNvSpPr txBox="1">
            <a:spLocks noChangeArrowheads="1"/>
          </p:cNvSpPr>
          <p:nvPr/>
        </p:nvSpPr>
        <p:spPr bwMode="auto">
          <a:xfrm>
            <a:off x="2051050" y="3068638"/>
            <a:ext cx="6335713" cy="278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4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defRPr kumimoji="1">
                <a:solidFill>
                  <a:srgbClr val="0000FF"/>
                </a:solidFill>
                <a:latin typeface="Arial" pitchFamily="34" charset="0"/>
              </a:defRPr>
            </a:lvl1pPr>
            <a:lvl2pPr marL="742950" indent="-285750" eaLnBrk="0" hangingPunct="0">
              <a:lnSpc>
                <a:spcPct val="14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defRPr kumimoji="1">
                <a:solidFill>
                  <a:srgbClr val="0000FF"/>
                </a:solidFill>
                <a:latin typeface="Arial" pitchFamily="34" charset="0"/>
              </a:defRPr>
            </a:lvl2pPr>
            <a:lvl3pPr marL="1143000" indent="-228600" eaLnBrk="0" hangingPunct="0">
              <a:lnSpc>
                <a:spcPct val="14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defRPr kumimoji="1">
                <a:solidFill>
                  <a:srgbClr val="0000FF"/>
                </a:solidFill>
                <a:latin typeface="Arial" pitchFamily="34" charset="0"/>
              </a:defRPr>
            </a:lvl3pPr>
            <a:lvl4pPr marL="1600200" indent="-228600" eaLnBrk="0" hangingPunct="0">
              <a:lnSpc>
                <a:spcPct val="14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defRPr kumimoji="1">
                <a:solidFill>
                  <a:srgbClr val="0000FF"/>
                </a:solidFill>
                <a:latin typeface="Arial" pitchFamily="34" charset="0"/>
              </a:defRPr>
            </a:lvl4pPr>
            <a:lvl5pPr marL="2057400" indent="-228600" eaLnBrk="0" hangingPunct="0">
              <a:lnSpc>
                <a:spcPct val="14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defRPr kumimoji="1">
                <a:solidFill>
                  <a:srgbClr val="0000FF"/>
                </a:solidFill>
                <a:latin typeface="Arial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defRPr kumimoji="1">
                <a:solidFill>
                  <a:srgbClr val="0000FF"/>
                </a:solidFill>
                <a:latin typeface="Arial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defRPr kumimoji="1">
                <a:solidFill>
                  <a:srgbClr val="0000FF"/>
                </a:solidFill>
                <a:latin typeface="Arial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defRPr kumimoji="1">
                <a:solidFill>
                  <a:srgbClr val="0000FF"/>
                </a:solidFill>
                <a:latin typeface="Arial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defRPr kumimoji="1">
                <a:solidFill>
                  <a:srgbClr val="0000FF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Wingdings" pitchFamily="2" charset="2"/>
              <a:buChar char="ü"/>
            </a:pPr>
            <a:r>
              <a:rPr lang="ru-RU" dirty="0"/>
              <a:t>   </a:t>
            </a:r>
            <a:r>
              <a:rPr lang="ru-RU" dirty="0" err="1" smtClean="0"/>
              <a:t>Бюджетні</a:t>
            </a:r>
            <a:r>
              <a:rPr lang="ru-RU" dirty="0" smtClean="0"/>
              <a:t> </a:t>
            </a:r>
            <a:r>
              <a:rPr lang="ru-RU" dirty="0" err="1" smtClean="0"/>
              <a:t>показники</a:t>
            </a:r>
            <a:endParaRPr lang="ru-RU" dirty="0"/>
          </a:p>
          <a:p>
            <a:pPr>
              <a:spcBef>
                <a:spcPct val="0"/>
              </a:spcBef>
              <a:buClrTx/>
              <a:buSzTx/>
              <a:buFont typeface="Wingdings" pitchFamily="2" charset="2"/>
              <a:buChar char="ü"/>
            </a:pPr>
            <a:r>
              <a:rPr lang="ru-RU" dirty="0"/>
              <a:t>    </a:t>
            </a:r>
            <a:r>
              <a:rPr lang="ru-RU" dirty="0" err="1" smtClean="0"/>
              <a:t>Концепції</a:t>
            </a:r>
            <a:r>
              <a:rPr lang="ru-RU" dirty="0" smtClean="0"/>
              <a:t> </a:t>
            </a:r>
            <a:r>
              <a:rPr lang="ru-RU" dirty="0" err="1" smtClean="0"/>
              <a:t>реалізації</a:t>
            </a:r>
            <a:endParaRPr lang="ru-RU" dirty="0"/>
          </a:p>
          <a:p>
            <a:pPr>
              <a:spcBef>
                <a:spcPct val="0"/>
              </a:spcBef>
              <a:buClrTx/>
              <a:buSzTx/>
              <a:buFont typeface="Wingdings" pitchFamily="2" charset="2"/>
              <a:buChar char="ü"/>
            </a:pPr>
            <a:r>
              <a:rPr lang="ru-RU" dirty="0"/>
              <a:t>    </a:t>
            </a:r>
            <a:r>
              <a:rPr lang="ru-RU" dirty="0" err="1"/>
              <a:t>Відсоток</a:t>
            </a:r>
            <a:r>
              <a:rPr lang="ru-RU" dirty="0"/>
              <a:t> </a:t>
            </a:r>
            <a:r>
              <a:rPr lang="ru-RU" dirty="0" err="1"/>
              <a:t>виконання</a:t>
            </a:r>
            <a:r>
              <a:rPr lang="ru-RU" dirty="0"/>
              <a:t> </a:t>
            </a:r>
            <a:r>
              <a:rPr lang="ru-RU" dirty="0" err="1"/>
              <a:t>робіт</a:t>
            </a:r>
            <a:endParaRPr lang="ru-RU" dirty="0"/>
          </a:p>
          <a:p>
            <a:pPr>
              <a:spcBef>
                <a:spcPct val="0"/>
              </a:spcBef>
              <a:buClrTx/>
              <a:buSzTx/>
              <a:buFont typeface="Wingdings" pitchFamily="2" charset="2"/>
              <a:buChar char="ü"/>
            </a:pPr>
            <a:r>
              <a:rPr lang="ru-RU" dirty="0"/>
              <a:t>    </a:t>
            </a:r>
            <a:r>
              <a:rPr lang="ru-RU" dirty="0" err="1"/>
              <a:t>Зміни</a:t>
            </a:r>
            <a:r>
              <a:rPr lang="ru-RU" dirty="0"/>
              <a:t> в </a:t>
            </a:r>
            <a:r>
              <a:rPr lang="ru-RU" dirty="0" err="1"/>
              <a:t>команді</a:t>
            </a:r>
            <a:r>
              <a:rPr lang="ru-RU" dirty="0"/>
              <a:t> проекту</a:t>
            </a:r>
          </a:p>
          <a:p>
            <a:pPr>
              <a:spcBef>
                <a:spcPct val="0"/>
              </a:spcBef>
              <a:buClrTx/>
              <a:buSzTx/>
              <a:buFont typeface="Wingdings" pitchFamily="2" charset="2"/>
              <a:buChar char="ü"/>
            </a:pPr>
            <a:r>
              <a:rPr lang="ru-RU" dirty="0"/>
              <a:t>    </a:t>
            </a:r>
            <a:r>
              <a:rPr lang="ru-RU" dirty="0" err="1"/>
              <a:t>Положення</a:t>
            </a:r>
            <a:r>
              <a:rPr lang="ru-RU" dirty="0"/>
              <a:t> на критичному шляху</a:t>
            </a:r>
          </a:p>
          <a:p>
            <a:pPr>
              <a:spcBef>
                <a:spcPct val="0"/>
              </a:spcBef>
              <a:buClrTx/>
              <a:buSzTx/>
              <a:buFont typeface="Wingdings" pitchFamily="2" charset="2"/>
              <a:buChar char="ü"/>
            </a:pPr>
            <a:r>
              <a:rPr lang="ru-RU" dirty="0"/>
              <a:t>    </a:t>
            </a:r>
            <a:r>
              <a:rPr lang="ru-RU" dirty="0" err="1" smtClean="0"/>
              <a:t>Запізнілі</a:t>
            </a:r>
            <a:r>
              <a:rPr lang="ru-RU" dirty="0" smtClean="0"/>
              <a:t> </a:t>
            </a:r>
            <a:r>
              <a:rPr lang="ru-RU" dirty="0" err="1" smtClean="0"/>
              <a:t>завдання</a:t>
            </a:r>
            <a:endParaRPr lang="ru-RU" dirty="0"/>
          </a:p>
          <a:p>
            <a:pPr>
              <a:spcBef>
                <a:spcPct val="0"/>
              </a:spcBef>
              <a:buClrTx/>
              <a:buSzTx/>
              <a:buFont typeface="Wingdings" pitchFamily="2" charset="2"/>
              <a:buChar char="ü"/>
            </a:pPr>
            <a:r>
              <a:rPr lang="ru-RU" dirty="0"/>
              <a:t>    </a:t>
            </a:r>
            <a:r>
              <a:rPr lang="ru-RU" dirty="0" err="1"/>
              <a:t>Пропущені</a:t>
            </a:r>
            <a:r>
              <a:rPr lang="ru-RU" dirty="0"/>
              <a:t> </a:t>
            </a:r>
            <a:r>
              <a:rPr lang="ru-RU" dirty="0" err="1"/>
              <a:t>граничні</a:t>
            </a:r>
            <a:r>
              <a:rPr lang="ru-RU" dirty="0"/>
              <a:t> </a:t>
            </a:r>
            <a:r>
              <a:rPr lang="ru-RU" dirty="0" err="1"/>
              <a:t>терміни</a:t>
            </a:r>
            <a:endParaRPr lang="ru-RU" dirty="0"/>
          </a:p>
        </p:txBody>
      </p:sp>
      <p:sp>
        <p:nvSpPr>
          <p:cNvPr id="6" name="Rectangle 12"/>
          <p:cNvSpPr>
            <a:spLocks noChangeArrowheads="1"/>
          </p:cNvSpPr>
          <p:nvPr/>
        </p:nvSpPr>
        <p:spPr bwMode="auto">
          <a:xfrm>
            <a:off x="2305050" y="5636"/>
            <a:ext cx="4616071" cy="646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2880" tIns="46038" rIns="182880" bIns="46038" anchor="ctr" anchorCtr="1">
            <a:spAutoFit/>
          </a:bodyPr>
          <a:lstStyle/>
          <a:p>
            <a:pPr algn="r"/>
            <a:r>
              <a:rPr kumimoji="0" lang="ru-RU" sz="3600" b="1" dirty="0" err="1">
                <a:solidFill>
                  <a:schemeClr val="bg1"/>
                </a:solidFill>
              </a:rPr>
              <a:t>Управління</a:t>
            </a:r>
            <a:r>
              <a:rPr kumimoji="0" lang="ru-RU" sz="3600" b="1" dirty="0">
                <a:solidFill>
                  <a:schemeClr val="bg1"/>
                </a:solidFill>
              </a:rPr>
              <a:t> </a:t>
            </a:r>
            <a:r>
              <a:rPr kumimoji="0" lang="ru-RU" sz="3600" b="1" dirty="0" err="1">
                <a:solidFill>
                  <a:schemeClr val="bg1"/>
                </a:solidFill>
              </a:rPr>
              <a:t>якістю</a:t>
            </a:r>
            <a:endParaRPr kumimoji="0" lang="en-US" sz="3600" b="1" dirty="0">
              <a:solidFill>
                <a:schemeClr val="bg1"/>
              </a:solidFill>
            </a:endParaRPr>
          </a:p>
        </p:txBody>
      </p:sp>
      <p:graphicFrame>
        <p:nvGraphicFramePr>
          <p:cNvPr id="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0579160"/>
              </p:ext>
            </p:extLst>
          </p:nvPr>
        </p:nvGraphicFramePr>
        <p:xfrm>
          <a:off x="1979613" y="981075"/>
          <a:ext cx="5192712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7212" name="Visio" r:id="rId3" imgW="5191057" imgH="619215" progId="Visio.Drawing.11">
                  <p:embed/>
                </p:oleObj>
              </mc:Choice>
              <mc:Fallback>
                <p:oleObj name="Visio" r:id="rId3" imgW="5191057" imgH="61921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981075"/>
                        <a:ext cx="5192712" cy="620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8209" name="Picture 2" descr="j030125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63" y="3860800"/>
            <a:ext cx="2520950" cy="2154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8210" name="Text Box 3"/>
          <p:cNvSpPr txBox="1">
            <a:spLocks noChangeArrowheads="1"/>
          </p:cNvSpPr>
          <p:nvPr/>
        </p:nvSpPr>
        <p:spPr bwMode="auto">
          <a:xfrm>
            <a:off x="1906425" y="1628775"/>
            <a:ext cx="2811795" cy="603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lnSpc>
                <a:spcPct val="14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defRPr kumimoji="1">
                <a:solidFill>
                  <a:srgbClr val="0000FF"/>
                </a:solidFill>
                <a:latin typeface="Arial" pitchFamily="34" charset="0"/>
              </a:defRPr>
            </a:lvl1pPr>
            <a:lvl2pPr marL="742950" indent="-285750" eaLnBrk="0" hangingPunct="0">
              <a:lnSpc>
                <a:spcPct val="14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defRPr kumimoji="1">
                <a:solidFill>
                  <a:srgbClr val="0000FF"/>
                </a:solidFill>
                <a:latin typeface="Arial" pitchFamily="34" charset="0"/>
              </a:defRPr>
            </a:lvl2pPr>
            <a:lvl3pPr marL="1143000" indent="-228600" eaLnBrk="0" hangingPunct="0">
              <a:lnSpc>
                <a:spcPct val="14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defRPr kumimoji="1">
                <a:solidFill>
                  <a:srgbClr val="0000FF"/>
                </a:solidFill>
                <a:latin typeface="Arial" pitchFamily="34" charset="0"/>
              </a:defRPr>
            </a:lvl3pPr>
            <a:lvl4pPr marL="1600200" indent="-228600" eaLnBrk="0" hangingPunct="0">
              <a:lnSpc>
                <a:spcPct val="14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defRPr kumimoji="1">
                <a:solidFill>
                  <a:srgbClr val="0000FF"/>
                </a:solidFill>
                <a:latin typeface="Arial" pitchFamily="34" charset="0"/>
              </a:defRPr>
            </a:lvl4pPr>
            <a:lvl5pPr marL="2057400" indent="-228600" eaLnBrk="0" hangingPunct="0">
              <a:lnSpc>
                <a:spcPct val="14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defRPr kumimoji="1">
                <a:solidFill>
                  <a:srgbClr val="0000FF"/>
                </a:solidFill>
                <a:latin typeface="Arial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defRPr kumimoji="1">
                <a:solidFill>
                  <a:srgbClr val="0000FF"/>
                </a:solidFill>
                <a:latin typeface="Arial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defRPr kumimoji="1">
                <a:solidFill>
                  <a:srgbClr val="0000FF"/>
                </a:solidFill>
                <a:latin typeface="Arial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defRPr kumimoji="1">
                <a:solidFill>
                  <a:srgbClr val="0000FF"/>
                </a:solidFill>
                <a:latin typeface="Arial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defRPr kumimoji="1">
                <a:solidFill>
                  <a:srgbClr val="0000FF"/>
                </a:solidFill>
                <a:latin typeface="Arial" pitchFamily="34" charset="0"/>
              </a:defRPr>
            </a:lvl9pPr>
          </a:lstStyle>
          <a:p>
            <a:pPr algn="ctr"/>
            <a:r>
              <a:rPr lang="ru-RU" sz="2800" b="1" dirty="0" err="1" smtClean="0">
                <a:solidFill>
                  <a:schemeClr val="accent2"/>
                </a:solidFill>
              </a:rPr>
              <a:t>Дякую</a:t>
            </a:r>
            <a:r>
              <a:rPr lang="ru-RU" sz="2800" b="1" dirty="0" smtClean="0">
                <a:solidFill>
                  <a:schemeClr val="accent2"/>
                </a:solidFill>
              </a:rPr>
              <a:t> за </a:t>
            </a:r>
            <a:r>
              <a:rPr lang="ru-RU" sz="2800" b="1" dirty="0" err="1" smtClean="0">
                <a:solidFill>
                  <a:schemeClr val="accent2"/>
                </a:solidFill>
              </a:rPr>
              <a:t>увагу</a:t>
            </a:r>
            <a:r>
              <a:rPr lang="ru-RU" sz="2800" b="1" dirty="0" smtClean="0">
                <a:solidFill>
                  <a:schemeClr val="accent2"/>
                </a:solidFill>
              </a:rPr>
              <a:t>!</a:t>
            </a:r>
            <a:endParaRPr lang="ru-RU" sz="2800" b="1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517" name="Text Box 4"/>
          <p:cNvSpPr txBox="1">
            <a:spLocks noChangeArrowheads="1"/>
          </p:cNvSpPr>
          <p:nvPr/>
        </p:nvSpPr>
        <p:spPr bwMode="auto">
          <a:xfrm>
            <a:off x="900113" y="1580067"/>
            <a:ext cx="3313112" cy="381579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>
            <a:spAutoFit/>
          </a:bodyPr>
          <a:lstStyle>
            <a:lvl1pPr eaLnBrk="0" hangingPunct="0">
              <a:lnSpc>
                <a:spcPct val="14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defRPr kumimoji="1">
                <a:solidFill>
                  <a:srgbClr val="0000FF"/>
                </a:solidFill>
                <a:latin typeface="Arial" pitchFamily="34" charset="0"/>
              </a:defRPr>
            </a:lvl1pPr>
            <a:lvl2pPr marL="742950" indent="-285750" eaLnBrk="0" hangingPunct="0">
              <a:lnSpc>
                <a:spcPct val="14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defRPr kumimoji="1">
                <a:solidFill>
                  <a:srgbClr val="0000FF"/>
                </a:solidFill>
                <a:latin typeface="Arial" pitchFamily="34" charset="0"/>
              </a:defRPr>
            </a:lvl2pPr>
            <a:lvl3pPr marL="1143000" indent="-228600" eaLnBrk="0" hangingPunct="0">
              <a:lnSpc>
                <a:spcPct val="14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defRPr kumimoji="1">
                <a:solidFill>
                  <a:srgbClr val="0000FF"/>
                </a:solidFill>
                <a:latin typeface="Arial" pitchFamily="34" charset="0"/>
              </a:defRPr>
            </a:lvl3pPr>
            <a:lvl4pPr marL="1600200" indent="-228600" eaLnBrk="0" hangingPunct="0">
              <a:lnSpc>
                <a:spcPct val="14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defRPr kumimoji="1">
                <a:solidFill>
                  <a:srgbClr val="0000FF"/>
                </a:solidFill>
                <a:latin typeface="Arial" pitchFamily="34" charset="0"/>
              </a:defRPr>
            </a:lvl4pPr>
            <a:lvl5pPr marL="2057400" indent="-228600" eaLnBrk="0" hangingPunct="0">
              <a:lnSpc>
                <a:spcPct val="14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defRPr kumimoji="1">
                <a:solidFill>
                  <a:srgbClr val="0000FF"/>
                </a:solidFill>
                <a:latin typeface="Arial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defRPr kumimoji="1">
                <a:solidFill>
                  <a:srgbClr val="0000FF"/>
                </a:solidFill>
                <a:latin typeface="Arial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defRPr kumimoji="1">
                <a:solidFill>
                  <a:srgbClr val="0000FF"/>
                </a:solidFill>
                <a:latin typeface="Arial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defRPr kumimoji="1">
                <a:solidFill>
                  <a:srgbClr val="0000FF"/>
                </a:solidFill>
                <a:latin typeface="Arial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defRPr kumimoji="1">
                <a:solidFill>
                  <a:srgbClr val="0000FF"/>
                </a:solidFill>
                <a:latin typeface="Arial" pitchFamily="34" charset="0"/>
              </a:defRPr>
            </a:lvl9pPr>
          </a:lstStyle>
          <a:p>
            <a:pPr algn="ctr"/>
            <a:r>
              <a:rPr lang="ru-RU" sz="2000" b="1" dirty="0"/>
              <a:t>ЯКІСТЬ ПРОДУКЦІЇ</a:t>
            </a:r>
          </a:p>
        </p:txBody>
      </p:sp>
      <p:sp>
        <p:nvSpPr>
          <p:cNvPr id="448518" name="Text Box 5"/>
          <p:cNvSpPr txBox="1">
            <a:spLocks noChangeArrowheads="1"/>
          </p:cNvSpPr>
          <p:nvPr/>
        </p:nvSpPr>
        <p:spPr bwMode="auto">
          <a:xfrm>
            <a:off x="5364163" y="1557338"/>
            <a:ext cx="2808287" cy="381579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lnSpc>
                <a:spcPct val="14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defRPr kumimoji="1">
                <a:solidFill>
                  <a:srgbClr val="0000FF"/>
                </a:solidFill>
                <a:latin typeface="Arial" pitchFamily="34" charset="0"/>
              </a:defRPr>
            </a:lvl1pPr>
            <a:lvl2pPr marL="742950" indent="-285750" eaLnBrk="0" hangingPunct="0">
              <a:lnSpc>
                <a:spcPct val="14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defRPr kumimoji="1">
                <a:solidFill>
                  <a:srgbClr val="0000FF"/>
                </a:solidFill>
                <a:latin typeface="Arial" pitchFamily="34" charset="0"/>
              </a:defRPr>
            </a:lvl2pPr>
            <a:lvl3pPr marL="1143000" indent="-228600" eaLnBrk="0" hangingPunct="0">
              <a:lnSpc>
                <a:spcPct val="14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defRPr kumimoji="1">
                <a:solidFill>
                  <a:srgbClr val="0000FF"/>
                </a:solidFill>
                <a:latin typeface="Arial" pitchFamily="34" charset="0"/>
              </a:defRPr>
            </a:lvl3pPr>
            <a:lvl4pPr marL="1600200" indent="-228600" eaLnBrk="0" hangingPunct="0">
              <a:lnSpc>
                <a:spcPct val="14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defRPr kumimoji="1">
                <a:solidFill>
                  <a:srgbClr val="0000FF"/>
                </a:solidFill>
                <a:latin typeface="Arial" pitchFamily="34" charset="0"/>
              </a:defRPr>
            </a:lvl4pPr>
            <a:lvl5pPr marL="2057400" indent="-228600" eaLnBrk="0" hangingPunct="0">
              <a:lnSpc>
                <a:spcPct val="14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defRPr kumimoji="1">
                <a:solidFill>
                  <a:srgbClr val="0000FF"/>
                </a:solidFill>
                <a:latin typeface="Arial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defRPr kumimoji="1">
                <a:solidFill>
                  <a:srgbClr val="0000FF"/>
                </a:solidFill>
                <a:latin typeface="Arial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defRPr kumimoji="1">
                <a:solidFill>
                  <a:srgbClr val="0000FF"/>
                </a:solidFill>
                <a:latin typeface="Arial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defRPr kumimoji="1">
                <a:solidFill>
                  <a:srgbClr val="0000FF"/>
                </a:solidFill>
                <a:latin typeface="Arial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defRPr kumimoji="1">
                <a:solidFill>
                  <a:srgbClr val="0000FF"/>
                </a:solidFill>
                <a:latin typeface="Arial" pitchFamily="34" charset="0"/>
              </a:defRPr>
            </a:lvl9pPr>
          </a:lstStyle>
          <a:p>
            <a:pPr algn="ctr"/>
            <a:r>
              <a:rPr lang="ru-RU" sz="2000" b="1" dirty="0" err="1" smtClean="0"/>
              <a:t>Якість</a:t>
            </a:r>
            <a:r>
              <a:rPr lang="ru-RU" sz="2000" b="1" dirty="0" smtClean="0"/>
              <a:t> </a:t>
            </a:r>
            <a:r>
              <a:rPr lang="ru-RU" sz="2000" b="1" dirty="0"/>
              <a:t>ПРОЕКТУ</a:t>
            </a:r>
          </a:p>
        </p:txBody>
      </p:sp>
      <p:sp>
        <p:nvSpPr>
          <p:cNvPr id="402438" name="Text Box 6"/>
          <p:cNvSpPr txBox="1">
            <a:spLocks noChangeArrowheads="1"/>
          </p:cNvSpPr>
          <p:nvPr/>
        </p:nvSpPr>
        <p:spPr bwMode="auto">
          <a:xfrm>
            <a:off x="844048" y="2565400"/>
            <a:ext cx="1515479" cy="701731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/>
        </p:spPr>
        <p:txBody>
          <a:bodyPr wrap="none" lIns="0" tIns="0" rIns="0" bIns="0">
            <a:spAutoFit/>
          </a:bodyPr>
          <a:lstStyle/>
          <a:p>
            <a:pPr algn="ctr" eaLnBrk="0" hangingPunct="0">
              <a:lnSpc>
                <a:spcPct val="12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ru-RU" dirty="0" err="1" smtClean="0"/>
              <a:t>Якість</a:t>
            </a:r>
            <a:r>
              <a:rPr lang="ru-RU" dirty="0" smtClean="0"/>
              <a:t> </a:t>
            </a:r>
            <a:br>
              <a:rPr lang="ru-RU" dirty="0" smtClean="0"/>
            </a:br>
            <a:r>
              <a:rPr lang="ru-RU" dirty="0" smtClean="0"/>
              <a:t>   </a:t>
            </a:r>
            <a:r>
              <a:rPr lang="ru-RU" b="1" dirty="0" smtClean="0">
                <a:cs typeface="Arial" panose="020B0604020202020204" pitchFamily="34" charset="0"/>
              </a:rPr>
              <a:t>ПОСЛУГИ</a:t>
            </a:r>
            <a:r>
              <a:rPr lang="ru-RU" sz="2000" b="1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ru-RU" sz="2000" b="1" dirty="0" smtClean="0"/>
              <a:t>  </a:t>
            </a:r>
            <a:endParaRPr lang="ru-RU" sz="2000" b="1" dirty="0"/>
          </a:p>
        </p:txBody>
      </p:sp>
      <p:sp>
        <p:nvSpPr>
          <p:cNvPr id="402439" name="Text Box 7"/>
          <p:cNvSpPr txBox="1">
            <a:spLocks noChangeArrowheads="1"/>
          </p:cNvSpPr>
          <p:nvPr/>
        </p:nvSpPr>
        <p:spPr bwMode="auto">
          <a:xfrm>
            <a:off x="2712327" y="2565400"/>
            <a:ext cx="1466684" cy="738664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/>
        </p:spPr>
        <p:txBody>
          <a:bodyPr wrap="none" lIns="0" tIns="0" rIns="0" bIns="0">
            <a:spAutoFit/>
          </a:bodyPr>
          <a:lstStyle/>
          <a:p>
            <a:pPr algn="ctr" eaLnBrk="0" hangingPunct="0">
              <a:lnSpc>
                <a:spcPct val="12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ru-RU" dirty="0" err="1" smtClean="0"/>
              <a:t>Якість</a:t>
            </a:r>
            <a:r>
              <a:rPr lang="ru-RU" sz="2000" dirty="0"/>
              <a:t/>
            </a:r>
            <a:br>
              <a:rPr lang="ru-RU" sz="2000" dirty="0"/>
            </a:br>
            <a:r>
              <a:rPr lang="ru-RU" sz="2000" dirty="0"/>
              <a:t>   </a:t>
            </a:r>
            <a:r>
              <a:rPr lang="ru-RU" sz="2000" b="1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ТОВАРУ   </a:t>
            </a:r>
            <a:endParaRPr lang="ru-RU" sz="2000" b="1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48521" name="AutoShape 8"/>
          <p:cNvSpPr>
            <a:spLocks noChangeArrowheads="1"/>
          </p:cNvSpPr>
          <p:nvPr/>
        </p:nvSpPr>
        <p:spPr bwMode="auto">
          <a:xfrm>
            <a:off x="1331913" y="2132013"/>
            <a:ext cx="358775" cy="360362"/>
          </a:xfrm>
          <a:prstGeom prst="downArrow">
            <a:avLst>
              <a:gd name="adj1" fmla="val 55750"/>
              <a:gd name="adj2" fmla="val 50035"/>
            </a:avLst>
          </a:prstGeom>
          <a:solidFill>
            <a:schemeClr val="accent1"/>
          </a:solidFill>
          <a:ln w="19050">
            <a:solidFill>
              <a:srgbClr val="0000FF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eaLnBrk="0" hangingPunct="0">
              <a:lnSpc>
                <a:spcPct val="14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endParaRPr lang="uk-UA"/>
          </a:p>
        </p:txBody>
      </p:sp>
      <p:sp>
        <p:nvSpPr>
          <p:cNvPr id="448522" name="Text Box 9"/>
          <p:cNvSpPr txBox="1">
            <a:spLocks noChangeArrowheads="1"/>
          </p:cNvSpPr>
          <p:nvPr/>
        </p:nvSpPr>
        <p:spPr bwMode="auto">
          <a:xfrm>
            <a:off x="1114425" y="3667125"/>
            <a:ext cx="2791533" cy="2354491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lnSpc>
                <a:spcPct val="14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defRPr kumimoji="1">
                <a:solidFill>
                  <a:srgbClr val="0000FF"/>
                </a:solidFill>
                <a:latin typeface="Arial" pitchFamily="34" charset="0"/>
              </a:defRPr>
            </a:lvl1pPr>
            <a:lvl2pPr marL="742950" indent="-285750" eaLnBrk="0" hangingPunct="0">
              <a:lnSpc>
                <a:spcPct val="14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defRPr kumimoji="1">
                <a:solidFill>
                  <a:srgbClr val="0000FF"/>
                </a:solidFill>
                <a:latin typeface="Arial" pitchFamily="34" charset="0"/>
              </a:defRPr>
            </a:lvl2pPr>
            <a:lvl3pPr marL="1143000" indent="-228600" eaLnBrk="0" hangingPunct="0">
              <a:lnSpc>
                <a:spcPct val="14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defRPr kumimoji="1">
                <a:solidFill>
                  <a:srgbClr val="0000FF"/>
                </a:solidFill>
                <a:latin typeface="Arial" pitchFamily="34" charset="0"/>
              </a:defRPr>
            </a:lvl3pPr>
            <a:lvl4pPr marL="1600200" indent="-228600" eaLnBrk="0" hangingPunct="0">
              <a:lnSpc>
                <a:spcPct val="14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defRPr kumimoji="1">
                <a:solidFill>
                  <a:srgbClr val="0000FF"/>
                </a:solidFill>
                <a:latin typeface="Arial" pitchFamily="34" charset="0"/>
              </a:defRPr>
            </a:lvl4pPr>
            <a:lvl5pPr marL="2057400" indent="-228600" eaLnBrk="0" hangingPunct="0">
              <a:lnSpc>
                <a:spcPct val="14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defRPr kumimoji="1">
                <a:solidFill>
                  <a:srgbClr val="0000FF"/>
                </a:solidFill>
                <a:latin typeface="Arial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defRPr kumimoji="1">
                <a:solidFill>
                  <a:srgbClr val="0000FF"/>
                </a:solidFill>
                <a:latin typeface="Arial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defRPr kumimoji="1">
                <a:solidFill>
                  <a:srgbClr val="0000FF"/>
                </a:solidFill>
                <a:latin typeface="Arial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defRPr kumimoji="1">
                <a:solidFill>
                  <a:srgbClr val="0000FF"/>
                </a:solidFill>
                <a:latin typeface="Arial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defRPr kumimoji="1">
                <a:solidFill>
                  <a:srgbClr val="0000FF"/>
                </a:solidFill>
                <a:latin typeface="Arial" pitchFamily="34" charset="0"/>
              </a:defRPr>
            </a:lvl9pPr>
          </a:lstStyle>
          <a:p>
            <a:pPr>
              <a:lnSpc>
                <a:spcPct val="100000"/>
              </a:lnSpc>
              <a:buFont typeface="Wingdings" pitchFamily="2" charset="2"/>
              <a:buChar char="l"/>
            </a:pPr>
            <a:r>
              <a:rPr lang="ru-RU" dirty="0"/>
              <a:t>  </a:t>
            </a:r>
            <a:r>
              <a:rPr lang="ru-RU" dirty="0" err="1"/>
              <a:t>надійність</a:t>
            </a:r>
            <a:endParaRPr lang="ru-RU" dirty="0"/>
          </a:p>
          <a:p>
            <a:pPr>
              <a:lnSpc>
                <a:spcPct val="100000"/>
              </a:lnSpc>
              <a:buFont typeface="Wingdings" pitchFamily="2" charset="2"/>
              <a:buChar char="l"/>
            </a:pPr>
            <a:r>
              <a:rPr lang="ru-RU" dirty="0"/>
              <a:t>   </a:t>
            </a:r>
            <a:r>
              <a:rPr lang="ru-RU" dirty="0" err="1"/>
              <a:t>забезпечення</a:t>
            </a:r>
            <a:r>
              <a:rPr lang="ru-RU" dirty="0"/>
              <a:t> </a:t>
            </a:r>
            <a:r>
              <a:rPr lang="ru-RU" dirty="0" err="1"/>
              <a:t>рішень</a:t>
            </a:r>
            <a:endParaRPr lang="ru-RU" dirty="0"/>
          </a:p>
          <a:p>
            <a:pPr>
              <a:lnSpc>
                <a:spcPct val="100000"/>
              </a:lnSpc>
              <a:buFont typeface="Wingdings" pitchFamily="2" charset="2"/>
              <a:buChar char="l"/>
            </a:pPr>
            <a:r>
              <a:rPr lang="ru-RU" dirty="0"/>
              <a:t>   </a:t>
            </a:r>
            <a:r>
              <a:rPr lang="ru-RU" dirty="0" err="1"/>
              <a:t>ефективність</a:t>
            </a:r>
            <a:endParaRPr lang="ru-RU" dirty="0"/>
          </a:p>
          <a:p>
            <a:pPr>
              <a:lnSpc>
                <a:spcPct val="100000"/>
              </a:lnSpc>
              <a:buFont typeface="Wingdings" pitchFamily="2" charset="2"/>
              <a:buChar char="l"/>
            </a:pPr>
            <a:r>
              <a:rPr lang="ru-RU" dirty="0"/>
              <a:t>   </a:t>
            </a:r>
            <a:r>
              <a:rPr lang="ru-RU" dirty="0" err="1"/>
              <a:t>довговічність</a:t>
            </a:r>
            <a:endParaRPr lang="ru-RU" dirty="0"/>
          </a:p>
          <a:p>
            <a:pPr>
              <a:lnSpc>
                <a:spcPct val="100000"/>
              </a:lnSpc>
              <a:buFont typeface="Wingdings" pitchFamily="2" charset="2"/>
              <a:buChar char="l"/>
            </a:pPr>
            <a:r>
              <a:rPr lang="ru-RU" dirty="0"/>
              <a:t>   простота </a:t>
            </a:r>
            <a:r>
              <a:rPr lang="ru-RU" dirty="0" err="1"/>
              <a:t>застосування</a:t>
            </a:r>
            <a:endParaRPr lang="ru-RU" dirty="0"/>
          </a:p>
          <a:p>
            <a:pPr>
              <a:lnSpc>
                <a:spcPct val="100000"/>
              </a:lnSpc>
              <a:buFont typeface="Wingdings" pitchFamily="2" charset="2"/>
              <a:buChar char="l"/>
            </a:pPr>
            <a:r>
              <a:rPr lang="ru-RU" dirty="0"/>
              <a:t>   </a:t>
            </a:r>
            <a:r>
              <a:rPr lang="ru-RU" dirty="0" err="1"/>
              <a:t>прийнятна</a:t>
            </a:r>
            <a:r>
              <a:rPr lang="ru-RU" dirty="0"/>
              <a:t> </a:t>
            </a:r>
            <a:r>
              <a:rPr lang="ru-RU" dirty="0" err="1"/>
              <a:t>вартість</a:t>
            </a:r>
            <a:endParaRPr lang="ru-RU" sz="800" dirty="0"/>
          </a:p>
        </p:txBody>
      </p:sp>
      <p:sp>
        <p:nvSpPr>
          <p:cNvPr id="448523" name="AutoShape 10"/>
          <p:cNvSpPr>
            <a:spLocks noChangeArrowheads="1"/>
          </p:cNvSpPr>
          <p:nvPr/>
        </p:nvSpPr>
        <p:spPr bwMode="auto">
          <a:xfrm>
            <a:off x="3275013" y="2132013"/>
            <a:ext cx="358775" cy="360362"/>
          </a:xfrm>
          <a:prstGeom prst="downArrow">
            <a:avLst>
              <a:gd name="adj1" fmla="val 55750"/>
              <a:gd name="adj2" fmla="val 50035"/>
            </a:avLst>
          </a:prstGeom>
          <a:solidFill>
            <a:schemeClr val="accent1"/>
          </a:solidFill>
          <a:ln w="19050">
            <a:solidFill>
              <a:srgbClr val="0000FF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eaLnBrk="0" hangingPunct="0">
              <a:lnSpc>
                <a:spcPct val="14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endParaRPr lang="uk-UA"/>
          </a:p>
        </p:txBody>
      </p:sp>
      <p:sp>
        <p:nvSpPr>
          <p:cNvPr id="448524" name="AutoShape 11"/>
          <p:cNvSpPr>
            <a:spLocks noChangeArrowheads="1"/>
          </p:cNvSpPr>
          <p:nvPr/>
        </p:nvSpPr>
        <p:spPr bwMode="auto">
          <a:xfrm>
            <a:off x="1331913" y="3284538"/>
            <a:ext cx="358775" cy="360362"/>
          </a:xfrm>
          <a:prstGeom prst="downArrow">
            <a:avLst>
              <a:gd name="adj1" fmla="val 55750"/>
              <a:gd name="adj2" fmla="val 50035"/>
            </a:avLst>
          </a:prstGeom>
          <a:solidFill>
            <a:schemeClr val="accent1"/>
          </a:solidFill>
          <a:ln w="19050">
            <a:solidFill>
              <a:srgbClr val="0000FF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eaLnBrk="0" hangingPunct="0">
              <a:lnSpc>
                <a:spcPct val="14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endParaRPr lang="uk-UA"/>
          </a:p>
        </p:txBody>
      </p:sp>
      <p:sp>
        <p:nvSpPr>
          <p:cNvPr id="448525" name="AutoShape 12"/>
          <p:cNvSpPr>
            <a:spLocks noChangeArrowheads="1"/>
          </p:cNvSpPr>
          <p:nvPr/>
        </p:nvSpPr>
        <p:spPr bwMode="auto">
          <a:xfrm>
            <a:off x="3275013" y="3284538"/>
            <a:ext cx="358775" cy="360362"/>
          </a:xfrm>
          <a:prstGeom prst="downArrow">
            <a:avLst>
              <a:gd name="adj1" fmla="val 55750"/>
              <a:gd name="adj2" fmla="val 50035"/>
            </a:avLst>
          </a:prstGeom>
          <a:solidFill>
            <a:schemeClr val="accent1"/>
          </a:solidFill>
          <a:ln w="19050">
            <a:solidFill>
              <a:srgbClr val="0000FF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eaLnBrk="0" hangingPunct="0">
              <a:lnSpc>
                <a:spcPct val="14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endParaRPr lang="uk-UA"/>
          </a:p>
        </p:txBody>
      </p:sp>
      <p:sp>
        <p:nvSpPr>
          <p:cNvPr id="448526" name="Text Box 13"/>
          <p:cNvSpPr txBox="1">
            <a:spLocks noChangeArrowheads="1"/>
          </p:cNvSpPr>
          <p:nvPr/>
        </p:nvSpPr>
        <p:spPr bwMode="auto">
          <a:xfrm>
            <a:off x="6011863" y="2636838"/>
            <a:ext cx="1411287" cy="1100137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lnSpc>
                <a:spcPct val="14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defRPr kumimoji="1">
                <a:solidFill>
                  <a:srgbClr val="0000FF"/>
                </a:solidFill>
                <a:latin typeface="Arial" pitchFamily="34" charset="0"/>
              </a:defRPr>
            </a:lvl1pPr>
            <a:lvl2pPr marL="742950" indent="-285750" eaLnBrk="0" hangingPunct="0">
              <a:lnSpc>
                <a:spcPct val="14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defRPr kumimoji="1">
                <a:solidFill>
                  <a:srgbClr val="0000FF"/>
                </a:solidFill>
                <a:latin typeface="Arial" pitchFamily="34" charset="0"/>
              </a:defRPr>
            </a:lvl2pPr>
            <a:lvl3pPr marL="1143000" indent="-228600" eaLnBrk="0" hangingPunct="0">
              <a:lnSpc>
                <a:spcPct val="14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defRPr kumimoji="1">
                <a:solidFill>
                  <a:srgbClr val="0000FF"/>
                </a:solidFill>
                <a:latin typeface="Arial" pitchFamily="34" charset="0"/>
              </a:defRPr>
            </a:lvl3pPr>
            <a:lvl4pPr marL="1600200" indent="-228600" eaLnBrk="0" hangingPunct="0">
              <a:lnSpc>
                <a:spcPct val="14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defRPr kumimoji="1">
                <a:solidFill>
                  <a:srgbClr val="0000FF"/>
                </a:solidFill>
                <a:latin typeface="Arial" pitchFamily="34" charset="0"/>
              </a:defRPr>
            </a:lvl4pPr>
            <a:lvl5pPr marL="2057400" indent="-228600" eaLnBrk="0" hangingPunct="0">
              <a:lnSpc>
                <a:spcPct val="14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defRPr kumimoji="1">
                <a:solidFill>
                  <a:srgbClr val="0000FF"/>
                </a:solidFill>
                <a:latin typeface="Arial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defRPr kumimoji="1">
                <a:solidFill>
                  <a:srgbClr val="0000FF"/>
                </a:solidFill>
                <a:latin typeface="Arial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defRPr kumimoji="1">
                <a:solidFill>
                  <a:srgbClr val="0000FF"/>
                </a:solidFill>
                <a:latin typeface="Arial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defRPr kumimoji="1">
                <a:solidFill>
                  <a:srgbClr val="0000FF"/>
                </a:solidFill>
                <a:latin typeface="Arial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defRPr kumimoji="1">
                <a:solidFill>
                  <a:srgbClr val="0000FF"/>
                </a:solidFill>
                <a:latin typeface="Arial" pitchFamily="34" charset="0"/>
              </a:defRPr>
            </a:lvl9pPr>
          </a:lstStyle>
          <a:p>
            <a:pPr>
              <a:lnSpc>
                <a:spcPct val="100000"/>
              </a:lnSpc>
              <a:buFont typeface="Wingdings" pitchFamily="2" charset="2"/>
              <a:buChar char="l"/>
            </a:pPr>
            <a:r>
              <a:rPr lang="ru-RU" dirty="0"/>
              <a:t>  </a:t>
            </a:r>
            <a:r>
              <a:rPr lang="ru-RU" dirty="0" err="1" smtClean="0"/>
              <a:t>Процес</a:t>
            </a:r>
            <a:endParaRPr lang="ru-RU" dirty="0"/>
          </a:p>
          <a:p>
            <a:pPr>
              <a:lnSpc>
                <a:spcPct val="100000"/>
              </a:lnSpc>
              <a:buFont typeface="Wingdings" pitchFamily="2" charset="2"/>
              <a:buChar char="l"/>
            </a:pPr>
            <a:r>
              <a:rPr lang="ru-RU" dirty="0"/>
              <a:t>  Результат </a:t>
            </a:r>
          </a:p>
          <a:p>
            <a:pPr>
              <a:lnSpc>
                <a:spcPct val="100000"/>
              </a:lnSpc>
              <a:buFont typeface="Wingdings" pitchFamily="2" charset="2"/>
              <a:buChar char="l"/>
            </a:pPr>
            <a:r>
              <a:rPr lang="ru-RU" dirty="0"/>
              <a:t>  </a:t>
            </a:r>
            <a:r>
              <a:rPr lang="ru-RU" dirty="0" err="1" smtClean="0"/>
              <a:t>Досвід</a:t>
            </a:r>
            <a:endParaRPr lang="ru-RU" dirty="0"/>
          </a:p>
        </p:txBody>
      </p:sp>
      <p:sp>
        <p:nvSpPr>
          <p:cNvPr id="448527" name="AutoShape 14"/>
          <p:cNvSpPr>
            <a:spLocks noChangeArrowheads="1"/>
          </p:cNvSpPr>
          <p:nvPr/>
        </p:nvSpPr>
        <p:spPr bwMode="auto">
          <a:xfrm>
            <a:off x="6515100" y="2132013"/>
            <a:ext cx="358775" cy="360362"/>
          </a:xfrm>
          <a:prstGeom prst="downArrow">
            <a:avLst>
              <a:gd name="adj1" fmla="val 55750"/>
              <a:gd name="adj2" fmla="val 50035"/>
            </a:avLst>
          </a:prstGeom>
          <a:solidFill>
            <a:schemeClr val="accent1"/>
          </a:solidFill>
          <a:ln w="19050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eaLnBrk="0" hangingPunct="0">
              <a:lnSpc>
                <a:spcPct val="14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endParaRPr lang="uk-UA"/>
          </a:p>
        </p:txBody>
      </p:sp>
      <p:sp>
        <p:nvSpPr>
          <p:cNvPr id="448528" name="AutoShape 15"/>
          <p:cNvSpPr>
            <a:spLocks noChangeArrowheads="1"/>
          </p:cNvSpPr>
          <p:nvPr/>
        </p:nvSpPr>
        <p:spPr bwMode="auto">
          <a:xfrm>
            <a:off x="4427538" y="1700213"/>
            <a:ext cx="792162" cy="2305050"/>
          </a:xfrm>
          <a:prstGeom prst="leftArrow">
            <a:avLst>
              <a:gd name="adj1" fmla="val 50000"/>
              <a:gd name="adj2" fmla="val 51981"/>
            </a:avLst>
          </a:prstGeom>
          <a:solidFill>
            <a:schemeClr val="accent1"/>
          </a:solidFill>
          <a:ln w="19050">
            <a:solidFill>
              <a:srgbClr val="0000FF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eaLnBrk="0" hangingPunct="0">
              <a:lnSpc>
                <a:spcPct val="14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endParaRPr lang="uk-UA"/>
          </a:p>
        </p:txBody>
      </p:sp>
      <p:graphicFrame>
        <p:nvGraphicFramePr>
          <p:cNvPr id="44851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6701732"/>
              </p:ext>
            </p:extLst>
          </p:nvPr>
        </p:nvGraphicFramePr>
        <p:xfrm>
          <a:off x="1877217" y="190629"/>
          <a:ext cx="5732463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8552" name="Visio" r:id="rId3" imgW="5734185" imgH="619215" progId="Visio.Drawing.11">
                  <p:embed/>
                </p:oleObj>
              </mc:Choice>
              <mc:Fallback>
                <p:oleObj name="Visio" r:id="rId3" imgW="5734185" imgH="619215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7217" y="190629"/>
                        <a:ext cx="5732463" cy="620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48532" name="Picture 2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449" y="3998564"/>
            <a:ext cx="3262797" cy="438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953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0692109"/>
              </p:ext>
            </p:extLst>
          </p:nvPr>
        </p:nvGraphicFramePr>
        <p:xfrm>
          <a:off x="1763688" y="332656"/>
          <a:ext cx="5732463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9563" name="Visio" r:id="rId3" imgW="5734185" imgH="619215" progId="Visio.Drawing.11">
                  <p:embed/>
                </p:oleObj>
              </mc:Choice>
              <mc:Fallback>
                <p:oleObj name="Visio" r:id="rId3" imgW="5734185" imgH="619215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332656"/>
                        <a:ext cx="5732463" cy="620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9540" name="Rectangle 4"/>
          <p:cNvSpPr>
            <a:spLocks noChangeArrowheads="1"/>
          </p:cNvSpPr>
          <p:nvPr/>
        </p:nvSpPr>
        <p:spPr bwMode="auto">
          <a:xfrm>
            <a:off x="899592" y="2060574"/>
            <a:ext cx="7198246" cy="38166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>
              <a:lnSpc>
                <a:spcPct val="120000"/>
              </a:lnSpc>
              <a:spcBef>
                <a:spcPct val="20000"/>
              </a:spcBef>
              <a:buSzPct val="75000"/>
            </a:pPr>
            <a:r>
              <a:rPr kumimoji="0" lang="ru-RU" sz="4400" b="1" dirty="0" err="1" smtClean="0">
                <a:latin typeface="Tahoma" pitchFamily="34" charset="0"/>
              </a:rPr>
              <a:t>Ідеологія</a:t>
            </a:r>
            <a:endParaRPr kumimoji="0" lang="ru-RU" sz="4400" b="1" dirty="0">
              <a:latin typeface="Tahoma" pitchFamily="34" charset="0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SzPct val="75000"/>
            </a:pPr>
            <a:r>
              <a:rPr kumimoji="0" lang="ru-RU" dirty="0">
                <a:latin typeface="Tahoma" pitchFamily="34" charset="0"/>
              </a:rPr>
              <a:t>		</a:t>
            </a:r>
            <a:r>
              <a:rPr kumimoji="0" lang="ru-RU" dirty="0" err="1">
                <a:latin typeface="Tahoma" pitchFamily="34" charset="0"/>
              </a:rPr>
              <a:t>формує</a:t>
            </a:r>
            <a:r>
              <a:rPr kumimoji="0" lang="ru-RU" dirty="0">
                <a:latin typeface="Tahoma" pitchFamily="34" charset="0"/>
              </a:rPr>
              <a:t> </a:t>
            </a:r>
            <a:r>
              <a:rPr kumimoji="0" lang="ru-RU" dirty="0" err="1">
                <a:latin typeface="Tahoma" pitchFamily="34" charset="0"/>
              </a:rPr>
              <a:t>громадську</a:t>
            </a:r>
            <a:r>
              <a:rPr kumimoji="0" lang="ru-RU" dirty="0">
                <a:latin typeface="Tahoma" pitchFamily="34" charset="0"/>
              </a:rPr>
              <a:t> </a:t>
            </a:r>
            <a:r>
              <a:rPr kumimoji="0" lang="ru-RU" dirty="0" smtClean="0">
                <a:latin typeface="Tahoma" pitchFamily="34" charset="0"/>
              </a:rPr>
              <a:t>думку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SzPct val="75000"/>
            </a:pPr>
            <a:r>
              <a:rPr kumimoji="0" lang="ru-RU" sz="3200" b="1" dirty="0" err="1" smtClean="0">
                <a:latin typeface="Tahoma" pitchFamily="34" charset="0"/>
              </a:rPr>
              <a:t>Психологія</a:t>
            </a:r>
            <a:endParaRPr kumimoji="0" lang="ru-RU" sz="3200" b="1" dirty="0">
              <a:latin typeface="Tahoma" pitchFamily="34" charset="0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SzPct val="75000"/>
            </a:pPr>
            <a:r>
              <a:rPr kumimoji="0" lang="ru-RU" dirty="0">
                <a:latin typeface="Tahoma" pitchFamily="34" charset="0"/>
              </a:rPr>
              <a:t>		доводить </a:t>
            </a:r>
            <a:r>
              <a:rPr kumimoji="0" lang="ru-RU" dirty="0" err="1">
                <a:latin typeface="Tahoma" pitchFamily="34" charset="0"/>
              </a:rPr>
              <a:t>принципи</a:t>
            </a:r>
            <a:r>
              <a:rPr kumimoji="0" lang="ru-RU" dirty="0">
                <a:latin typeface="Tahoma" pitchFamily="34" charset="0"/>
              </a:rPr>
              <a:t> </a:t>
            </a:r>
            <a:r>
              <a:rPr kumimoji="0" lang="ru-RU" dirty="0" err="1">
                <a:latin typeface="Tahoma" pitchFamily="34" charset="0"/>
              </a:rPr>
              <a:t>якості</a:t>
            </a:r>
            <a:r>
              <a:rPr kumimoji="0" lang="ru-RU" dirty="0">
                <a:latin typeface="Tahoma" pitchFamily="34" charset="0"/>
              </a:rPr>
              <a:t> до </a:t>
            </a:r>
            <a:r>
              <a:rPr kumimoji="0" lang="ru-RU" dirty="0" err="1" smtClean="0">
                <a:latin typeface="Tahoma" pitchFamily="34" charset="0"/>
              </a:rPr>
              <a:t>виконавців</a:t>
            </a:r>
            <a:endParaRPr kumimoji="0" lang="ru-RU" dirty="0" smtClean="0">
              <a:latin typeface="Tahoma" pitchFamily="34" charset="0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SzPct val="75000"/>
            </a:pPr>
            <a:r>
              <a:rPr kumimoji="0" lang="ru-RU" sz="3200" b="1" dirty="0" err="1" smtClean="0">
                <a:latin typeface="Tahoma" pitchFamily="34" charset="0"/>
              </a:rPr>
              <a:t>Інструменти</a:t>
            </a:r>
            <a:endParaRPr kumimoji="0" lang="ru-RU" sz="3200" b="1" dirty="0">
              <a:latin typeface="Tahoma" pitchFamily="34" charset="0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SzPct val="75000"/>
            </a:pPr>
            <a:r>
              <a:rPr kumimoji="0" lang="ru-RU" dirty="0">
                <a:latin typeface="Tahoma" pitchFamily="34" charset="0"/>
              </a:rPr>
              <a:t>		</a:t>
            </a:r>
            <a:r>
              <a:rPr kumimoji="0" lang="ru-RU" dirty="0" err="1">
                <a:latin typeface="Tahoma" pitchFamily="34" charset="0"/>
              </a:rPr>
              <a:t>втілюють</a:t>
            </a:r>
            <a:r>
              <a:rPr kumimoji="0" lang="ru-RU" dirty="0">
                <a:latin typeface="Tahoma" pitchFamily="34" charset="0"/>
              </a:rPr>
              <a:t> </a:t>
            </a:r>
            <a:r>
              <a:rPr kumimoji="0" lang="ru-RU" dirty="0" err="1">
                <a:latin typeface="Tahoma" pitchFamily="34" charset="0"/>
              </a:rPr>
              <a:t>принципи</a:t>
            </a:r>
            <a:r>
              <a:rPr kumimoji="0" lang="ru-RU" dirty="0">
                <a:latin typeface="Tahoma" pitchFamily="34" charset="0"/>
              </a:rPr>
              <a:t> </a:t>
            </a:r>
            <a:r>
              <a:rPr kumimoji="0" lang="ru-RU" dirty="0" err="1">
                <a:latin typeface="Tahoma" pitchFamily="34" charset="0"/>
              </a:rPr>
              <a:t>якості</a:t>
            </a:r>
            <a:r>
              <a:rPr kumimoji="0" lang="ru-RU" dirty="0">
                <a:latin typeface="Tahoma" pitchFamily="34" charset="0"/>
              </a:rPr>
              <a:t> на </a:t>
            </a:r>
            <a:r>
              <a:rPr kumimoji="0" lang="ru-RU" dirty="0" err="1">
                <a:latin typeface="Tahoma" pitchFamily="34" charset="0"/>
              </a:rPr>
              <a:t>практиці</a:t>
            </a:r>
            <a:endParaRPr kumimoji="0" lang="ru-RU" sz="3200" dirty="0">
              <a:latin typeface="Tahoma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4520" name="Group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1023912"/>
              </p:ext>
            </p:extLst>
          </p:nvPr>
        </p:nvGraphicFramePr>
        <p:xfrm>
          <a:off x="539750" y="1412875"/>
          <a:ext cx="8208963" cy="5080001"/>
        </p:xfrm>
        <a:graphic>
          <a:graphicData uri="http://schemas.openxmlformats.org/drawingml/2006/table">
            <a:tbl>
              <a:tblPr/>
              <a:tblGrid>
                <a:gridCol w="2376488"/>
                <a:gridCol w="5832475"/>
              </a:tblGrid>
              <a:tr h="36036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Arial" pitchFamily="34" charset="0"/>
                        </a:rPr>
                        <a:t>Этап</a:t>
                      </a:r>
                      <a:r>
                        <a:rPr kumimoji="0" lang="uk-UA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Arial" pitchFamily="34" charset="0"/>
                        </a:rPr>
                        <a:t>и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Arial" pitchFamily="34" charset="0"/>
                        </a:rPr>
                        <a:t> У</a:t>
                      </a:r>
                      <a:r>
                        <a:rPr kumimoji="0" lang="uk-UA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Arial" pitchFamily="34" charset="0"/>
                        </a:rPr>
                        <a:t>Я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Arial" pitchFamily="34" charset="0"/>
                        </a:rPr>
                        <a:t>   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Arial" pitchFamily="34" charset="0"/>
                        </a:rPr>
                        <a:t>Ц</a:t>
                      </a:r>
                      <a:r>
                        <a:rPr kumimoji="0" lang="uk-UA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Arial" pitchFamily="34" charset="0"/>
                        </a:rPr>
                        <a:t>і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Arial" pitchFamily="34" charset="0"/>
                        </a:rPr>
                        <a:t>л</a:t>
                      </a:r>
                      <a:r>
                        <a:rPr kumimoji="0" lang="uk-UA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Arial" pitchFamily="34" charset="0"/>
                        </a:rPr>
                        <a:t>і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Arial" pitchFamily="34" charset="0"/>
                        </a:rPr>
                        <a:t>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Arial" pitchFamily="34" charset="0"/>
                        </a:rPr>
                        <a:t>контрол</a:t>
                      </a:r>
                      <a:r>
                        <a:rPr kumimoji="0" lang="uk-UA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Arial" pitchFamily="34" charset="0"/>
                        </a:rPr>
                        <a:t>ю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Arial" pitchFamily="34" charset="0"/>
                        </a:rPr>
                        <a:t>   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7912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Arial" pitchFamily="34" charset="0"/>
                        </a:rPr>
                        <a:t>1. </a:t>
                      </a:r>
                      <a:r>
                        <a:rPr kumimoji="0" lang="uk-UA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Arial" pitchFamily="34" charset="0"/>
                        </a:rPr>
                        <a:t>Підстава для поліпшення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Arial" pitchFamily="34" charset="0"/>
                        </a:rPr>
                        <a:t>Визначити</a:t>
                      </a: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Arial" pitchFamily="34" charset="0"/>
                        </a:rPr>
                        <a:t> тему (</a:t>
                      </a:r>
                      <a:r>
                        <a:rPr kumimoji="0" lang="ru-RU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Arial" pitchFamily="34" charset="0"/>
                        </a:rPr>
                        <a:t>проблемну</a:t>
                      </a: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Arial" pitchFamily="34" charset="0"/>
                        </a:rPr>
                        <a:t> зону) і </a:t>
                      </a:r>
                      <a:r>
                        <a:rPr kumimoji="0" lang="ru-RU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Arial" pitchFamily="34" charset="0"/>
                        </a:rPr>
                        <a:t>підстави</a:t>
                      </a: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Arial" pitchFamily="34" charset="0"/>
                        </a:rPr>
                        <a:t> для </a:t>
                      </a:r>
                      <a:r>
                        <a:rPr kumimoji="0" lang="ru-RU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Arial" pitchFamily="34" charset="0"/>
                        </a:rPr>
                        <a:t>роботи</a:t>
                      </a: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Arial" pitchFamily="34" charset="0"/>
                        </a:rPr>
                        <a:t> над нею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7912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Arial" pitchFamily="34" charset="0"/>
                        </a:rPr>
                        <a:t>2. </a:t>
                      </a:r>
                      <a:r>
                        <a:rPr kumimoji="0" lang="uk-UA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Arial" pitchFamily="34" charset="0"/>
                        </a:rPr>
                        <a:t>Поточна ситуація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Arial" pitchFamily="34" charset="0"/>
                        </a:rPr>
                        <a:t>   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Arial" pitchFamily="34" charset="0"/>
                        </a:rPr>
                        <a:t>Вибрати</a:t>
                      </a: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Arial" pitchFamily="34" charset="0"/>
                        </a:rPr>
                        <a:t> проблему і </a:t>
                      </a:r>
                      <a:r>
                        <a:rPr kumimoji="0" lang="ru-RU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Arial" pitchFamily="34" charset="0"/>
                        </a:rPr>
                        <a:t>встановити</a:t>
                      </a: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Arial" pitchFamily="34" charset="0"/>
                        </a:rPr>
                        <a:t> мету на </a:t>
                      </a:r>
                      <a:r>
                        <a:rPr kumimoji="0" lang="ru-RU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Arial" pitchFamily="34" charset="0"/>
                        </a:rPr>
                        <a:t>поліпшення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Arial" pitchFamily="34" charset="0"/>
                        </a:rPr>
                        <a:t>  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7912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Arial" pitchFamily="34" charset="0"/>
                        </a:rPr>
                        <a:t>3.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Arial" pitchFamily="34" charset="0"/>
                        </a:rPr>
                        <a:t>Анал</a:t>
                      </a:r>
                      <a:r>
                        <a:rPr kumimoji="0" lang="uk-UA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Arial" pitchFamily="34" charset="0"/>
                        </a:rPr>
                        <a:t>і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Arial" pitchFamily="34" charset="0"/>
                        </a:rPr>
                        <a:t>з   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Arial" pitchFamily="34" charset="0"/>
                        </a:rPr>
                        <a:t>Визначити</a:t>
                      </a: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Arial" pitchFamily="34" charset="0"/>
                        </a:rPr>
                        <a:t> і </a:t>
                      </a:r>
                      <a:r>
                        <a:rPr kumimoji="0" lang="ru-RU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Arial" pitchFamily="34" charset="0"/>
                        </a:rPr>
                        <a:t>перевірити</a:t>
                      </a: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Arial" pitchFamily="34" charset="0"/>
                        </a:rPr>
                        <a:t> </a:t>
                      </a:r>
                      <a:r>
                        <a:rPr kumimoji="0" lang="ru-RU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Arial" pitchFamily="34" charset="0"/>
                        </a:rPr>
                        <a:t>кореневі</a:t>
                      </a: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Arial" pitchFamily="34" charset="0"/>
                        </a:rPr>
                        <a:t> причини </a:t>
                      </a:r>
                      <a:r>
                        <a:rPr kumimoji="0" lang="ru-RU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Arial" pitchFamily="34" charset="0"/>
                        </a:rPr>
                        <a:t>проблеми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Arial" pitchFamily="34" charset="0"/>
                        </a:rPr>
                        <a:t> 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7912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Arial" pitchFamily="34" charset="0"/>
                        </a:rPr>
                        <a:t>4.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Arial" pitchFamily="34" charset="0"/>
                        </a:rPr>
                        <a:t>Контр</a:t>
                      </a:r>
                      <a:r>
                        <a:rPr kumimoji="0" lang="uk-UA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Arial" pitchFamily="34" charset="0"/>
                        </a:rPr>
                        <a:t>заходи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Arial" pitchFamily="34" charset="0"/>
                        </a:rPr>
                        <a:t>   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Arial" pitchFamily="34" charset="0"/>
                        </a:rPr>
                        <a:t>Спланувати</a:t>
                      </a: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Arial" pitchFamily="34" charset="0"/>
                        </a:rPr>
                        <a:t> і </a:t>
                      </a:r>
                      <a:r>
                        <a:rPr kumimoji="0" lang="ru-RU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Arial" pitchFamily="34" charset="0"/>
                        </a:rPr>
                        <a:t>виконати</a:t>
                      </a: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Arial" pitchFamily="34" charset="0"/>
                        </a:rPr>
                        <a:t> </a:t>
                      </a:r>
                      <a:r>
                        <a:rPr kumimoji="0" lang="ru-RU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Arial" pitchFamily="34" charset="0"/>
                        </a:rPr>
                        <a:t>контрзаходи</a:t>
                      </a: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Arial" pitchFamily="34" charset="0"/>
                        </a:rPr>
                        <a:t>, </a:t>
                      </a:r>
                      <a:r>
                        <a:rPr kumimoji="0" lang="ru-RU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Arial" pitchFamily="34" charset="0"/>
                        </a:rPr>
                        <a:t>які</a:t>
                      </a: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Arial" pitchFamily="34" charset="0"/>
                        </a:rPr>
                        <a:t> </a:t>
                      </a:r>
                      <a:r>
                        <a:rPr kumimoji="0" lang="ru-RU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Arial" pitchFamily="34" charset="0"/>
                        </a:rPr>
                        <a:t>виправить</a:t>
                      </a: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Arial" pitchFamily="34" charset="0"/>
                        </a:rPr>
                        <a:t> </a:t>
                      </a:r>
                      <a:r>
                        <a:rPr kumimoji="0" lang="ru-RU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Arial" pitchFamily="34" charset="0"/>
                        </a:rPr>
                        <a:t>кореневі</a:t>
                      </a: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Arial" pitchFamily="34" charset="0"/>
                        </a:rPr>
                        <a:t> причини </a:t>
                      </a:r>
                      <a:r>
                        <a:rPr kumimoji="0" lang="ru-RU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Arial" pitchFamily="34" charset="0"/>
                        </a:rPr>
                        <a:t>проблеми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Arial" pitchFamily="34" charset="0"/>
                        </a:rPr>
                        <a:t>   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82296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Arial" pitchFamily="34" charset="0"/>
                        </a:rPr>
                        <a:t>5.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Arial" pitchFamily="34" charset="0"/>
                        </a:rPr>
                        <a:t>Результат</a:t>
                      </a:r>
                      <a:r>
                        <a:rPr kumimoji="0" lang="uk-UA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Arial" pitchFamily="34" charset="0"/>
                        </a:rPr>
                        <a:t>и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Arial" pitchFamily="34" charset="0"/>
                        </a:rPr>
                        <a:t>Підтвердити</a:t>
                      </a: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Arial" pitchFamily="34" charset="0"/>
                        </a:rPr>
                        <a:t>, </a:t>
                      </a:r>
                      <a:r>
                        <a:rPr kumimoji="0" lang="ru-RU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Arial" pitchFamily="34" charset="0"/>
                        </a:rPr>
                        <a:t>що</a:t>
                      </a: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Arial" pitchFamily="34" charset="0"/>
                        </a:rPr>
                        <a:t> проблема і </a:t>
                      </a:r>
                      <a:r>
                        <a:rPr kumimoji="0" lang="ru-RU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Arial" pitchFamily="34" charset="0"/>
                        </a:rPr>
                        <a:t>її</a:t>
                      </a: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Arial" pitchFamily="34" charset="0"/>
                        </a:rPr>
                        <a:t> </a:t>
                      </a:r>
                      <a:r>
                        <a:rPr kumimoji="0" lang="ru-RU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Arial" pitchFamily="34" charset="0"/>
                        </a:rPr>
                        <a:t>кореневі</a:t>
                      </a: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Arial" pitchFamily="34" charset="0"/>
                        </a:rPr>
                        <a:t> причини </a:t>
                      </a:r>
                      <a:r>
                        <a:rPr kumimoji="0" lang="ru-RU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Arial" pitchFamily="34" charset="0"/>
                        </a:rPr>
                        <a:t>були</a:t>
                      </a: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Arial" pitchFamily="34" charset="0"/>
                        </a:rPr>
                        <a:t> </a:t>
                      </a:r>
                      <a:r>
                        <a:rPr kumimoji="0" lang="ru-RU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Arial" pitchFamily="34" charset="0"/>
                        </a:rPr>
                        <a:t>зменшені</a:t>
                      </a: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Arial" pitchFamily="34" charset="0"/>
                        </a:rPr>
                        <a:t>, а мета </a:t>
                      </a:r>
                      <a:r>
                        <a:rPr kumimoji="0" lang="ru-RU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Arial" pitchFamily="34" charset="0"/>
                        </a:rPr>
                        <a:t>удосконалення</a:t>
                      </a: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Arial" pitchFamily="34" charset="0"/>
                        </a:rPr>
                        <a:t> </a:t>
                      </a:r>
                      <a:r>
                        <a:rPr kumimoji="0" lang="ru-RU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Arial" pitchFamily="34" charset="0"/>
                        </a:rPr>
                        <a:t>була</a:t>
                      </a: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Arial" pitchFamily="34" charset="0"/>
                        </a:rPr>
                        <a:t> </a:t>
                      </a:r>
                      <a:r>
                        <a:rPr kumimoji="0" lang="ru-RU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Arial" pitchFamily="34" charset="0"/>
                        </a:rPr>
                        <a:t>виконана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Arial" pitchFamily="34" charset="0"/>
                        </a:rPr>
                        <a:t> 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7572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Arial" pitchFamily="34" charset="0"/>
                        </a:rPr>
                        <a:t>6.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Arial" pitchFamily="34" charset="0"/>
                        </a:rPr>
                        <a:t>Стандартизац</a:t>
                      </a:r>
                      <a:r>
                        <a:rPr kumimoji="0" lang="uk-UA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Arial" pitchFamily="34" charset="0"/>
                        </a:rPr>
                        <a:t>і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Arial" pitchFamily="34" charset="0"/>
                        </a:rPr>
                        <a:t>я    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Arial" pitchFamily="34" charset="0"/>
                        </a:rPr>
                        <a:t>Запобігти</a:t>
                      </a: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Arial" pitchFamily="34" charset="0"/>
                        </a:rPr>
                        <a:t> </a:t>
                      </a:r>
                      <a:r>
                        <a:rPr kumimoji="0" lang="ru-RU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Arial" pitchFamily="34" charset="0"/>
                        </a:rPr>
                        <a:t>повторній</a:t>
                      </a: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Arial" pitchFamily="34" charset="0"/>
                        </a:rPr>
                        <a:t> </a:t>
                      </a:r>
                      <a:r>
                        <a:rPr kumimoji="0" lang="ru-RU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Arial" pitchFamily="34" charset="0"/>
                        </a:rPr>
                        <a:t>появі</a:t>
                      </a: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Arial" pitchFamily="34" charset="0"/>
                        </a:rPr>
                        <a:t> </a:t>
                      </a:r>
                      <a:r>
                        <a:rPr kumimoji="0" lang="ru-RU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Arial" pitchFamily="34" charset="0"/>
                        </a:rPr>
                        <a:t>проблеми</a:t>
                      </a: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Arial" pitchFamily="34" charset="0"/>
                        </a:rPr>
                        <a:t> і </a:t>
                      </a:r>
                      <a:r>
                        <a:rPr kumimoji="0" lang="ru-RU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Arial" pitchFamily="34" charset="0"/>
                        </a:rPr>
                        <a:t>її</a:t>
                      </a: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Arial" pitchFamily="34" charset="0"/>
                        </a:rPr>
                        <a:t> </a:t>
                      </a:r>
                      <a:r>
                        <a:rPr kumimoji="0" lang="ru-RU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Arial" pitchFamily="34" charset="0"/>
                        </a:rPr>
                        <a:t>кореневих</a:t>
                      </a: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Arial" pitchFamily="34" charset="0"/>
                        </a:rPr>
                        <a:t> причин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Arial" pitchFamily="34" charset="0"/>
                        </a:rPr>
                        <a:t>   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82296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Arial" pitchFamily="34" charset="0"/>
                        </a:rPr>
                        <a:t>7.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Arial" pitchFamily="34" charset="0"/>
                        </a:rPr>
                        <a:t>План</a:t>
                      </a:r>
                      <a:r>
                        <a:rPr kumimoji="0" lang="uk-UA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Arial" pitchFamily="34" charset="0"/>
                        </a:rPr>
                        <a:t>и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Arial" pitchFamily="34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Arial" pitchFamily="34" charset="0"/>
                        </a:rPr>
                        <a:t>на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Arial" pitchFamily="34" charset="0"/>
                        </a:rPr>
                        <a:t> </a:t>
                      </a:r>
                      <a:r>
                        <a:rPr kumimoji="0" lang="uk-UA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Arial" pitchFamily="34" charset="0"/>
                        </a:rPr>
                        <a:t>майбутнє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Arial" pitchFamily="34" charset="0"/>
                        </a:rPr>
                        <a:t>  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Arial" pitchFamily="34" charset="0"/>
                        </a:rPr>
                        <a:t>Спланувати</a:t>
                      </a: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Arial" pitchFamily="34" charset="0"/>
                        </a:rPr>
                        <a:t>, </a:t>
                      </a:r>
                      <a:r>
                        <a:rPr kumimoji="0" lang="ru-RU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Arial" pitchFamily="34" charset="0"/>
                        </a:rPr>
                        <a:t>що</a:t>
                      </a: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Arial" pitchFamily="34" charset="0"/>
                        </a:rPr>
                        <a:t> </a:t>
                      </a:r>
                      <a:r>
                        <a:rPr kumimoji="0" lang="ru-RU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Arial" pitchFamily="34" charset="0"/>
                        </a:rPr>
                        <a:t>необхідно</a:t>
                      </a: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Arial" pitchFamily="34" charset="0"/>
                        </a:rPr>
                        <a:t> </a:t>
                      </a:r>
                      <a:r>
                        <a:rPr kumimoji="0" lang="ru-RU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Arial" pitchFamily="34" charset="0"/>
                        </a:rPr>
                        <a:t>зробити</a:t>
                      </a: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Arial" pitchFamily="34" charset="0"/>
                        </a:rPr>
                        <a:t> з приводу проблем, </a:t>
                      </a:r>
                      <a:r>
                        <a:rPr kumimoji="0" lang="ru-RU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Arial" pitchFamily="34" charset="0"/>
                        </a:rPr>
                        <a:t>що</a:t>
                      </a: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Arial" pitchFamily="34" charset="0"/>
                        </a:rPr>
                        <a:t> </a:t>
                      </a:r>
                      <a:r>
                        <a:rPr kumimoji="0" lang="ru-RU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Arial" pitchFamily="34" charset="0"/>
                        </a:rPr>
                        <a:t>залишилися</a:t>
                      </a: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Arial" pitchFamily="34" charset="0"/>
                        </a:rPr>
                        <a:t>, і </a:t>
                      </a:r>
                      <a:r>
                        <a:rPr kumimoji="0" lang="ru-RU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Arial" pitchFamily="34" charset="0"/>
                        </a:rPr>
                        <a:t>оцінити</a:t>
                      </a: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Arial" pitchFamily="34" charset="0"/>
                        </a:rPr>
                        <a:t> </a:t>
                      </a:r>
                      <a:r>
                        <a:rPr kumimoji="0" lang="ru-RU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Arial" pitchFamily="34" charset="0"/>
                        </a:rPr>
                        <a:t>ефективність</a:t>
                      </a: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Arial" pitchFamily="34" charset="0"/>
                        </a:rPr>
                        <a:t> </a:t>
                      </a:r>
                      <a:r>
                        <a:rPr kumimoji="0" lang="ru-RU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Arial" pitchFamily="34" charset="0"/>
                        </a:rPr>
                        <a:t>роботи</a:t>
                      </a: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Arial" pitchFamily="34" charset="0"/>
                        </a:rPr>
                        <a:t> </a:t>
                      </a:r>
                      <a:r>
                        <a:rPr kumimoji="0" lang="ru-RU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Arial" pitchFamily="34" charset="0"/>
                        </a:rPr>
                        <a:t>команди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Arial" pitchFamily="34" charset="0"/>
                        </a:rPr>
                        <a:t> 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5056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2402706"/>
              </p:ext>
            </p:extLst>
          </p:nvPr>
        </p:nvGraphicFramePr>
        <p:xfrm>
          <a:off x="1547664" y="188640"/>
          <a:ext cx="5732463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15" name="Visio" r:id="rId3" imgW="5734185" imgH="619215" progId="Visio.Drawing.11">
                  <p:embed/>
                </p:oleObj>
              </mc:Choice>
              <mc:Fallback>
                <p:oleObj name="Visio" r:id="rId3" imgW="5734185" imgH="619215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188640"/>
                        <a:ext cx="5732463" cy="620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158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1247400"/>
              </p:ext>
            </p:extLst>
          </p:nvPr>
        </p:nvGraphicFramePr>
        <p:xfrm>
          <a:off x="1979712" y="260648"/>
          <a:ext cx="5732462" cy="620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611" name="Visio" r:id="rId3" imgW="5734185" imgH="619215" progId="Visio.Drawing.11">
                  <p:embed/>
                </p:oleObj>
              </mc:Choice>
              <mc:Fallback>
                <p:oleObj name="Visio" r:id="rId3" imgW="5734185" imgH="619215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260648"/>
                        <a:ext cx="5732462" cy="620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1588" name="Rectangle 4"/>
          <p:cNvSpPr>
            <a:spLocks noChangeArrowheads="1"/>
          </p:cNvSpPr>
          <p:nvPr/>
        </p:nvSpPr>
        <p:spPr bwMode="auto">
          <a:xfrm>
            <a:off x="827088" y="2060575"/>
            <a:ext cx="7705725" cy="3744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SzPct val="75000"/>
              <a:buFontTx/>
              <a:buBlip>
                <a:blip r:embed="rId5"/>
              </a:buBlip>
            </a:pPr>
            <a:r>
              <a:rPr kumimoji="0" lang="ru-RU" sz="2800" dirty="0">
                <a:latin typeface="Tahoma" pitchFamily="34" charset="0"/>
              </a:rPr>
              <a:t>14 </a:t>
            </a:r>
            <a:r>
              <a:rPr kumimoji="0" lang="ru-RU" sz="2800" dirty="0" err="1" smtClean="0">
                <a:latin typeface="Tahoma" pitchFamily="34" charset="0"/>
              </a:rPr>
              <a:t>Принципів</a:t>
            </a:r>
            <a:r>
              <a:rPr kumimoji="0" lang="ru-RU" sz="2800" dirty="0" smtClean="0">
                <a:latin typeface="Tahoma" pitchFamily="34" charset="0"/>
              </a:rPr>
              <a:t> </a:t>
            </a:r>
            <a:r>
              <a:rPr kumimoji="0" lang="ru-RU" sz="2800" dirty="0" err="1" smtClean="0">
                <a:latin typeface="Tahoma" pitchFamily="34" charset="0"/>
              </a:rPr>
              <a:t>Едварда</a:t>
            </a:r>
            <a:r>
              <a:rPr kumimoji="0" lang="ru-RU" sz="2800" dirty="0" smtClean="0">
                <a:latin typeface="Tahoma" pitchFamily="34" charset="0"/>
              </a:rPr>
              <a:t> </a:t>
            </a:r>
            <a:r>
              <a:rPr kumimoji="0" lang="ru-RU" sz="2800" dirty="0" err="1" smtClean="0">
                <a:latin typeface="Tahoma" pitchFamily="34" charset="0"/>
              </a:rPr>
              <a:t>Демінга</a:t>
            </a:r>
            <a:endParaRPr kumimoji="0" lang="ru-RU" sz="2800" dirty="0">
              <a:latin typeface="Tahoma" pitchFamily="34" charset="0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SzPct val="75000"/>
              <a:buFontTx/>
              <a:buBlip>
                <a:blip r:embed="rId5"/>
              </a:buBlip>
            </a:pPr>
            <a:r>
              <a:rPr kumimoji="0" lang="en-US" sz="2800" dirty="0">
                <a:latin typeface="Tahoma" pitchFamily="34" charset="0"/>
              </a:rPr>
              <a:t>TQM - Total Quality Management</a:t>
            </a:r>
            <a:endParaRPr kumimoji="0" lang="ru-RU" sz="2800" dirty="0">
              <a:latin typeface="Tahoma" pitchFamily="34" charset="0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SzPct val="75000"/>
              <a:buFontTx/>
              <a:buBlip>
                <a:blip r:embed="rId5"/>
              </a:buBlip>
            </a:pPr>
            <a:r>
              <a:rPr kumimoji="0" lang="ru-RU" sz="2800" dirty="0" err="1" smtClean="0">
                <a:latin typeface="Tahoma" pitchFamily="34" charset="0"/>
              </a:rPr>
              <a:t>Підходи</a:t>
            </a:r>
            <a:r>
              <a:rPr kumimoji="0" lang="ru-RU" sz="2800" dirty="0" smtClean="0">
                <a:latin typeface="Tahoma" pitchFamily="34" charset="0"/>
              </a:rPr>
              <a:t> </a:t>
            </a:r>
            <a:r>
              <a:rPr kumimoji="0" lang="ru-RU" sz="2800" dirty="0">
                <a:latin typeface="Tahoma" pitchFamily="34" charset="0"/>
              </a:rPr>
              <a:t>«</a:t>
            </a:r>
            <a:r>
              <a:rPr kumimoji="0" lang="ru-RU" sz="2800" dirty="0" err="1">
                <a:latin typeface="Tahoma" pitchFamily="34" charset="0"/>
              </a:rPr>
              <a:t>Кайдзен</a:t>
            </a:r>
            <a:r>
              <a:rPr kumimoji="0" lang="ru-RU" sz="2800" dirty="0">
                <a:latin typeface="Tahoma" pitchFamily="34" charset="0"/>
              </a:rPr>
              <a:t>» </a:t>
            </a:r>
            <a:r>
              <a:rPr kumimoji="0" lang="ru-RU" sz="2800" dirty="0" smtClean="0">
                <a:latin typeface="Tahoma" pitchFamily="34" charset="0"/>
              </a:rPr>
              <a:t>і </a:t>
            </a:r>
            <a:r>
              <a:rPr kumimoji="0" lang="en-US" sz="2800" dirty="0">
                <a:latin typeface="Tahoma" pitchFamily="34" charset="0"/>
              </a:rPr>
              <a:t>PDCA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SzPct val="75000"/>
              <a:buFontTx/>
              <a:buBlip>
                <a:blip r:embed="rId5"/>
              </a:buBlip>
            </a:pPr>
            <a:r>
              <a:rPr kumimoji="0" lang="ru-RU" sz="2800" dirty="0" err="1">
                <a:latin typeface="Tahoma" pitchFamily="34" charset="0"/>
              </a:rPr>
              <a:t>Lean</a:t>
            </a:r>
            <a:r>
              <a:rPr kumimoji="0" lang="ru-RU" sz="2800" dirty="0">
                <a:latin typeface="Tahoma" pitchFamily="34" charset="0"/>
              </a:rPr>
              <a:t> </a:t>
            </a:r>
            <a:r>
              <a:rPr kumimoji="0" lang="ru-RU" sz="2800" dirty="0" err="1">
                <a:latin typeface="Tahoma" pitchFamily="34" charset="0"/>
              </a:rPr>
              <a:t>Manufacturing</a:t>
            </a:r>
            <a:r>
              <a:rPr kumimoji="0" lang="ru-RU" sz="2800" dirty="0">
                <a:latin typeface="Tahoma" pitchFamily="34" charset="0"/>
              </a:rPr>
              <a:t> 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SzPct val="75000"/>
              <a:buFontTx/>
              <a:buBlip>
                <a:blip r:embed="rId5"/>
              </a:buBlip>
            </a:pPr>
            <a:r>
              <a:rPr kumimoji="0" lang="en-US" sz="2800" dirty="0">
                <a:latin typeface="Tahoma" pitchFamily="34" charset="0"/>
              </a:rPr>
              <a:t>6 sigma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SzPct val="75000"/>
              <a:buFontTx/>
              <a:buBlip>
                <a:blip r:embed="rId5"/>
              </a:buBlip>
            </a:pPr>
            <a:r>
              <a:rPr kumimoji="0" lang="en-US" sz="2800" dirty="0" err="1" smtClean="0">
                <a:latin typeface="Tahoma" pitchFamily="34" charset="0"/>
              </a:rPr>
              <a:t>Концепц</a:t>
            </a:r>
            <a:r>
              <a:rPr kumimoji="0" lang="uk-UA" sz="2800" dirty="0" smtClean="0">
                <a:latin typeface="Tahoma" pitchFamily="34" charset="0"/>
              </a:rPr>
              <a:t>і</a:t>
            </a:r>
            <a:r>
              <a:rPr kumimoji="0" lang="en-US" sz="2800" dirty="0" smtClean="0">
                <a:latin typeface="Tahoma" pitchFamily="34" charset="0"/>
              </a:rPr>
              <a:t>я </a:t>
            </a:r>
            <a:r>
              <a:rPr kumimoji="0" lang="en-US" sz="2800" dirty="0">
                <a:latin typeface="Tahoma" pitchFamily="34" charset="0"/>
              </a:rPr>
              <a:t>“market in”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261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7278464"/>
              </p:ext>
            </p:extLst>
          </p:nvPr>
        </p:nvGraphicFramePr>
        <p:xfrm>
          <a:off x="1043608" y="238919"/>
          <a:ext cx="5732463" cy="620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638" name="Visio" r:id="rId3" imgW="5734185" imgH="619215" progId="Visio.Drawing.11">
                  <p:embed/>
                </p:oleObj>
              </mc:Choice>
              <mc:Fallback>
                <p:oleObj name="Visio" r:id="rId3" imgW="5734185" imgH="619215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238919"/>
                        <a:ext cx="5732463" cy="620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52612" name="Picture 5" descr="Отчим качества: Уильям Эдвардс Деминг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7075" y="549275"/>
            <a:ext cx="1868488" cy="266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6534" name="Rectangle 6"/>
          <p:cNvSpPr>
            <a:spLocks noChangeArrowheads="1"/>
          </p:cNvSpPr>
          <p:nvPr/>
        </p:nvSpPr>
        <p:spPr bwMode="auto">
          <a:xfrm>
            <a:off x="205582" y="2924944"/>
            <a:ext cx="4114800" cy="345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50000"/>
              </a:spcBef>
              <a:buSzPct val="75000"/>
            </a:pPr>
            <a:r>
              <a:rPr kumimoji="0" lang="ru-RU" sz="1600" b="1" dirty="0" smtClean="0"/>
              <a:t>1</a:t>
            </a:r>
            <a:r>
              <a:rPr kumimoji="0" lang="ru-RU" sz="1600" b="1" dirty="0"/>
              <a:t>. </a:t>
            </a:r>
            <a:r>
              <a:rPr kumimoji="0" lang="ru-RU" sz="1600" b="1" dirty="0" err="1"/>
              <a:t>Прагнення</a:t>
            </a:r>
            <a:r>
              <a:rPr kumimoji="0" lang="ru-RU" sz="1600" b="1" dirty="0"/>
              <a:t> до </a:t>
            </a:r>
            <a:r>
              <a:rPr kumimoji="0" lang="ru-RU" sz="1600" b="1" dirty="0" err="1"/>
              <a:t>вдосконалення</a:t>
            </a:r>
            <a:endParaRPr kumimoji="0" lang="ru-RU" sz="1600" b="1" dirty="0"/>
          </a:p>
          <a:p>
            <a:pPr marL="342900" indent="-342900">
              <a:spcBef>
                <a:spcPct val="50000"/>
              </a:spcBef>
              <a:buSzPct val="75000"/>
            </a:pPr>
            <a:r>
              <a:rPr kumimoji="0" lang="ru-RU" sz="1600" b="1" dirty="0"/>
              <a:t>2. Нова </a:t>
            </a:r>
            <a:r>
              <a:rPr kumimoji="0" lang="ru-RU" sz="1600" b="1" dirty="0" err="1"/>
              <a:t>філософія</a:t>
            </a:r>
            <a:endParaRPr kumimoji="0" lang="ru-RU" sz="1600" b="1" dirty="0"/>
          </a:p>
          <a:p>
            <a:pPr marL="342900" indent="-342900">
              <a:spcBef>
                <a:spcPct val="50000"/>
              </a:spcBef>
              <a:buSzPct val="75000"/>
            </a:pPr>
            <a:r>
              <a:rPr kumimoji="0" lang="ru-RU" sz="1600" b="1" dirty="0"/>
              <a:t>3. </a:t>
            </a:r>
            <a:r>
              <a:rPr kumimoji="0" lang="ru-RU" sz="1600" b="1" dirty="0" err="1"/>
              <a:t>Припинення</a:t>
            </a:r>
            <a:r>
              <a:rPr kumimoji="0" lang="ru-RU" sz="1600" b="1" dirty="0"/>
              <a:t> </a:t>
            </a:r>
            <a:r>
              <a:rPr kumimoji="0" lang="ru-RU" sz="1600" b="1" dirty="0" err="1"/>
              <a:t>масових</a:t>
            </a:r>
            <a:r>
              <a:rPr kumimoji="0" lang="ru-RU" sz="1600" b="1" dirty="0"/>
              <a:t> </a:t>
            </a:r>
            <a:r>
              <a:rPr kumimoji="0" lang="ru-RU" sz="1600" b="1" dirty="0" err="1"/>
              <a:t>перевірок</a:t>
            </a:r>
            <a:endParaRPr kumimoji="0" lang="ru-RU" sz="1600" b="1" dirty="0"/>
          </a:p>
          <a:p>
            <a:pPr marL="342900" indent="-342900">
              <a:spcBef>
                <a:spcPct val="50000"/>
              </a:spcBef>
              <a:buSzPct val="75000"/>
            </a:pPr>
            <a:r>
              <a:rPr kumimoji="0" lang="ru-RU" sz="1600" b="1" dirty="0"/>
              <a:t>4. </a:t>
            </a:r>
            <a:r>
              <a:rPr kumimoji="0" lang="ru-RU" sz="1600" b="1" dirty="0" err="1"/>
              <a:t>Обережність</a:t>
            </a:r>
            <a:r>
              <a:rPr kumimoji="0" lang="ru-RU" sz="1600" b="1" dirty="0"/>
              <a:t> при </a:t>
            </a:r>
            <a:r>
              <a:rPr kumimoji="0" lang="ru-RU" sz="1600" b="1" dirty="0" err="1"/>
              <a:t>дешевих</a:t>
            </a:r>
            <a:r>
              <a:rPr kumimoji="0" lang="ru-RU" sz="1600" b="1" dirty="0"/>
              <a:t> </a:t>
            </a:r>
            <a:r>
              <a:rPr kumimoji="0" lang="ru-RU" sz="1600" b="1" dirty="0" err="1"/>
              <a:t>закупівлі</a:t>
            </a:r>
            <a:endParaRPr kumimoji="0" lang="ru-RU" sz="1600" b="1" dirty="0"/>
          </a:p>
          <a:p>
            <a:pPr marL="342900" indent="-342900">
              <a:spcBef>
                <a:spcPct val="50000"/>
              </a:spcBef>
              <a:buSzPct val="75000"/>
            </a:pPr>
            <a:r>
              <a:rPr kumimoji="0" lang="ru-RU" sz="1600" b="1" dirty="0"/>
              <a:t>5. </a:t>
            </a:r>
            <a:r>
              <a:rPr kumimoji="0" lang="ru-RU" sz="1600" b="1" dirty="0" err="1"/>
              <a:t>Постійне</a:t>
            </a:r>
            <a:r>
              <a:rPr kumimoji="0" lang="ru-RU" sz="1600" b="1" dirty="0"/>
              <a:t> </a:t>
            </a:r>
            <a:r>
              <a:rPr kumimoji="0" lang="ru-RU" sz="1600" b="1" dirty="0" err="1"/>
              <a:t>вдосконалення</a:t>
            </a:r>
            <a:r>
              <a:rPr kumimoji="0" lang="ru-RU" sz="1600" b="1" dirty="0"/>
              <a:t> систем</a:t>
            </a:r>
          </a:p>
          <a:p>
            <a:pPr marL="342900" indent="-342900">
              <a:spcBef>
                <a:spcPct val="50000"/>
              </a:spcBef>
              <a:buSzPct val="75000"/>
            </a:pPr>
            <a:r>
              <a:rPr kumimoji="0" lang="ru-RU" sz="1600" b="1" dirty="0"/>
              <a:t>6. Система </a:t>
            </a:r>
            <a:r>
              <a:rPr kumimoji="0" lang="ru-RU" sz="1600" b="1" dirty="0" err="1"/>
              <a:t>підготовки</a:t>
            </a:r>
            <a:r>
              <a:rPr kumimoji="0" lang="ru-RU" sz="1600" b="1" dirty="0"/>
              <a:t> </a:t>
            </a:r>
            <a:r>
              <a:rPr kumimoji="0" lang="ru-RU" sz="1600" b="1" dirty="0" err="1"/>
              <a:t>кадрів</a:t>
            </a:r>
            <a:endParaRPr kumimoji="0" lang="ru-RU" sz="1600" b="1" dirty="0"/>
          </a:p>
          <a:p>
            <a:pPr marL="342900" indent="-342900">
              <a:spcBef>
                <a:spcPct val="50000"/>
              </a:spcBef>
              <a:buSzPct val="75000"/>
            </a:pPr>
            <a:r>
              <a:rPr kumimoji="0" lang="ru-RU" sz="1600" b="1" dirty="0"/>
              <a:t>7. </a:t>
            </a:r>
            <a:r>
              <a:rPr kumimoji="0" lang="ru-RU" sz="1600" b="1" dirty="0" err="1"/>
              <a:t>Ефективне</a:t>
            </a:r>
            <a:r>
              <a:rPr kumimoji="0" lang="ru-RU" sz="1600" b="1" dirty="0"/>
              <a:t> </a:t>
            </a:r>
            <a:r>
              <a:rPr kumimoji="0" lang="ru-RU" sz="1600" b="1" dirty="0" err="1"/>
              <a:t>керівництво</a:t>
            </a:r>
            <a:endParaRPr kumimoji="0" lang="ru-RU" sz="1600" b="1" dirty="0"/>
          </a:p>
          <a:p>
            <a:pPr marL="342900" indent="-342900">
              <a:spcBef>
                <a:spcPct val="50000"/>
              </a:spcBef>
              <a:buSzPct val="75000"/>
            </a:pPr>
            <a:r>
              <a:rPr kumimoji="0" lang="ru-RU" sz="1600" b="1" dirty="0"/>
              <a:t>8. </a:t>
            </a:r>
            <a:r>
              <a:rPr kumimoji="0" lang="ru-RU" sz="1600" b="1" dirty="0" err="1"/>
              <a:t>Усунення</a:t>
            </a:r>
            <a:r>
              <a:rPr kumimoji="0" lang="ru-RU" sz="1600" b="1" dirty="0"/>
              <a:t> </a:t>
            </a:r>
            <a:r>
              <a:rPr kumimoji="0" lang="ru-RU" sz="1600" b="1" dirty="0" err="1"/>
              <a:t>атмосфери</a:t>
            </a:r>
            <a:r>
              <a:rPr kumimoji="0" lang="ru-RU" sz="1600" b="1" dirty="0"/>
              <a:t> страху</a:t>
            </a:r>
          </a:p>
        </p:txBody>
      </p:sp>
      <p:sp>
        <p:nvSpPr>
          <p:cNvPr id="452614" name="Line 7"/>
          <p:cNvSpPr>
            <a:spLocks noChangeShapeType="1"/>
          </p:cNvSpPr>
          <p:nvPr/>
        </p:nvSpPr>
        <p:spPr bwMode="auto">
          <a:xfrm>
            <a:off x="4320382" y="2745612"/>
            <a:ext cx="0" cy="3384550"/>
          </a:xfrm>
          <a:prstGeom prst="line">
            <a:avLst/>
          </a:prstGeom>
          <a:noFill/>
          <a:ln w="12700" cap="sq">
            <a:solidFill>
              <a:srgbClr val="0000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uk-UA"/>
          </a:p>
        </p:txBody>
      </p:sp>
      <p:sp>
        <p:nvSpPr>
          <p:cNvPr id="406536" name="Rectangle 8"/>
          <p:cNvSpPr>
            <a:spLocks noChangeArrowheads="1"/>
          </p:cNvSpPr>
          <p:nvPr/>
        </p:nvSpPr>
        <p:spPr bwMode="auto">
          <a:xfrm>
            <a:off x="4320382" y="2961512"/>
            <a:ext cx="4114800" cy="316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50000"/>
              </a:spcBef>
              <a:buSzPct val="75000"/>
            </a:pPr>
            <a:r>
              <a:rPr kumimoji="0" lang="ru-RU" sz="1600" b="1" dirty="0"/>
              <a:t>9. </a:t>
            </a:r>
            <a:r>
              <a:rPr kumimoji="0" lang="ru-RU" sz="1600" b="1" dirty="0" err="1"/>
              <a:t>Усунення</a:t>
            </a:r>
            <a:r>
              <a:rPr kumimoji="0" lang="ru-RU" sz="1600" b="1" dirty="0"/>
              <a:t> </a:t>
            </a:r>
            <a:r>
              <a:rPr kumimoji="0" lang="ru-RU" sz="1600" b="1" dirty="0" err="1"/>
              <a:t>бар'єрів</a:t>
            </a:r>
            <a:endParaRPr kumimoji="0" lang="ru-RU" sz="1600" b="1" dirty="0"/>
          </a:p>
          <a:p>
            <a:pPr marL="342900" indent="-342900">
              <a:spcBef>
                <a:spcPct val="50000"/>
              </a:spcBef>
              <a:buSzPct val="75000"/>
            </a:pPr>
            <a:r>
              <a:rPr kumimoji="0" lang="ru-RU" sz="1600" b="1" dirty="0"/>
              <a:t>10. </a:t>
            </a:r>
            <a:r>
              <a:rPr kumimoji="0" lang="ru-RU" sz="1600" b="1" dirty="0" err="1"/>
              <a:t>Відмова</a:t>
            </a:r>
            <a:r>
              <a:rPr kumimoji="0" lang="ru-RU" sz="1600" b="1" dirty="0"/>
              <a:t> </a:t>
            </a:r>
            <a:r>
              <a:rPr kumimoji="0" lang="ru-RU" sz="1600" b="1" dirty="0" err="1"/>
              <a:t>від</a:t>
            </a:r>
            <a:r>
              <a:rPr kumimoji="0" lang="ru-RU" sz="1600" b="1" dirty="0"/>
              <a:t> </a:t>
            </a:r>
            <a:r>
              <a:rPr kumimoji="0" lang="ru-RU" sz="1600" b="1" dirty="0" err="1"/>
              <a:t>гасел</a:t>
            </a:r>
            <a:endParaRPr kumimoji="0" lang="ru-RU" sz="1600" b="1" dirty="0"/>
          </a:p>
          <a:p>
            <a:pPr marL="342900" indent="-342900">
              <a:spcBef>
                <a:spcPct val="50000"/>
              </a:spcBef>
              <a:buSzPct val="75000"/>
            </a:pPr>
            <a:r>
              <a:rPr kumimoji="0" lang="ru-RU" sz="1600" b="1" dirty="0"/>
              <a:t>11. </a:t>
            </a:r>
            <a:r>
              <a:rPr kumimoji="0" lang="ru-RU" sz="1600" b="1" dirty="0" err="1"/>
              <a:t>Відмова</a:t>
            </a:r>
            <a:r>
              <a:rPr kumimoji="0" lang="ru-RU" sz="1600" b="1" dirty="0"/>
              <a:t> </a:t>
            </a:r>
            <a:r>
              <a:rPr kumimoji="0" lang="ru-RU" sz="1600" b="1" dirty="0" err="1"/>
              <a:t>від</a:t>
            </a:r>
            <a:r>
              <a:rPr kumimoji="0" lang="ru-RU" sz="1600" b="1" dirty="0"/>
              <a:t> </a:t>
            </a:r>
            <a:r>
              <a:rPr kumimoji="0" lang="ru-RU" sz="1600" b="1" dirty="0" err="1"/>
              <a:t>довільно</a:t>
            </a:r>
            <a:r>
              <a:rPr kumimoji="0" lang="ru-RU" sz="1600" b="1" dirty="0"/>
              <a:t> </a:t>
            </a:r>
            <a:r>
              <a:rPr kumimoji="0" lang="ru-RU" sz="1600" b="1" dirty="0" err="1"/>
              <a:t>встановлених</a:t>
            </a:r>
            <a:r>
              <a:rPr kumimoji="0" lang="ru-RU" sz="1600" b="1" dirty="0"/>
              <a:t> норм (квот) на </a:t>
            </a:r>
            <a:r>
              <a:rPr kumimoji="0" lang="ru-RU" sz="1600" b="1" dirty="0" err="1"/>
              <a:t>виробництві</a:t>
            </a:r>
            <a:r>
              <a:rPr kumimoji="0" lang="ru-RU" sz="1600" b="1" dirty="0"/>
              <a:t>. </a:t>
            </a:r>
            <a:r>
              <a:rPr kumimoji="0" lang="ru-RU" sz="1600" b="1" dirty="0" err="1"/>
              <a:t>Орієнтація</a:t>
            </a:r>
            <a:r>
              <a:rPr kumimoji="0" lang="ru-RU" sz="1600" b="1" dirty="0"/>
              <a:t> на </a:t>
            </a:r>
            <a:r>
              <a:rPr kumimoji="0" lang="ru-RU" sz="1600" b="1" dirty="0" err="1"/>
              <a:t>якість</a:t>
            </a:r>
            <a:r>
              <a:rPr kumimoji="0" lang="ru-RU" sz="1600" b="1" dirty="0"/>
              <a:t> </a:t>
            </a:r>
            <a:r>
              <a:rPr kumimoji="0" lang="ru-RU" sz="1600" b="1" dirty="0" err="1"/>
              <a:t>процесу</a:t>
            </a:r>
            <a:r>
              <a:rPr kumimoji="0" lang="ru-RU" sz="1600" b="1" dirty="0"/>
              <a:t>. </a:t>
            </a:r>
            <a:r>
              <a:rPr kumimoji="0" lang="ru-RU" sz="1600" b="1" dirty="0" err="1"/>
              <a:t>Орієнтація</a:t>
            </a:r>
            <a:r>
              <a:rPr kumimoji="0" lang="ru-RU" sz="1600" b="1" dirty="0"/>
              <a:t> на </a:t>
            </a:r>
            <a:r>
              <a:rPr kumimoji="0" lang="ru-RU" sz="1600" b="1" dirty="0" err="1"/>
              <a:t>компроміс</a:t>
            </a:r>
            <a:r>
              <a:rPr kumimoji="0" lang="ru-RU" sz="1600" b="1" dirty="0"/>
              <a:t>.</a:t>
            </a:r>
          </a:p>
          <a:p>
            <a:pPr marL="342900" indent="-342900">
              <a:spcBef>
                <a:spcPct val="50000"/>
              </a:spcBef>
              <a:buSzPct val="75000"/>
            </a:pPr>
            <a:r>
              <a:rPr kumimoji="0" lang="ru-RU" sz="1600" b="1" dirty="0"/>
              <a:t>12. </a:t>
            </a:r>
            <a:r>
              <a:rPr kumimoji="0" lang="ru-RU" sz="1600" b="1" dirty="0" err="1"/>
              <a:t>Можливість</a:t>
            </a:r>
            <a:r>
              <a:rPr kumimoji="0" lang="ru-RU" sz="1600" b="1" dirty="0"/>
              <a:t> </a:t>
            </a:r>
            <a:r>
              <a:rPr kumimoji="0" lang="ru-RU" sz="1600" b="1" dirty="0" err="1"/>
              <a:t>пишатися</a:t>
            </a:r>
            <a:r>
              <a:rPr kumimoji="0" lang="ru-RU" sz="1600" b="1" dirty="0"/>
              <a:t> </a:t>
            </a:r>
            <a:r>
              <a:rPr kumimoji="0" lang="ru-RU" sz="1600" b="1" dirty="0" err="1"/>
              <a:t>своєю</a:t>
            </a:r>
            <a:r>
              <a:rPr kumimoji="0" lang="ru-RU" sz="1600" b="1" dirty="0"/>
              <a:t> </a:t>
            </a:r>
            <a:r>
              <a:rPr kumimoji="0" lang="ru-RU" sz="1600" b="1" dirty="0" err="1"/>
              <a:t>роботою</a:t>
            </a:r>
            <a:endParaRPr kumimoji="0" lang="ru-RU" sz="1600" b="1" dirty="0"/>
          </a:p>
          <a:p>
            <a:pPr marL="342900" indent="-342900">
              <a:spcBef>
                <a:spcPct val="50000"/>
              </a:spcBef>
              <a:buSzPct val="75000"/>
            </a:pPr>
            <a:r>
              <a:rPr kumimoji="0" lang="ru-RU" sz="1600" b="1" dirty="0"/>
              <a:t>13. </a:t>
            </a:r>
            <a:r>
              <a:rPr kumimoji="0" lang="ru-RU" sz="1600" b="1" dirty="0" err="1"/>
              <a:t>Заохочувати</a:t>
            </a:r>
            <a:r>
              <a:rPr kumimoji="0" lang="ru-RU" sz="1600" b="1" dirty="0"/>
              <a:t> </a:t>
            </a:r>
            <a:r>
              <a:rPr kumimoji="0" lang="uk-UA" sz="1600" b="1" dirty="0" smtClean="0"/>
              <a:t>до </a:t>
            </a:r>
            <a:r>
              <a:rPr kumimoji="0" lang="ru-RU" sz="1600" b="1" dirty="0" err="1" smtClean="0"/>
              <a:t>навчання</a:t>
            </a:r>
            <a:endParaRPr kumimoji="0" lang="ru-RU" sz="1600" b="1" dirty="0"/>
          </a:p>
          <a:p>
            <a:pPr marL="342900" indent="-342900">
              <a:spcBef>
                <a:spcPct val="50000"/>
              </a:spcBef>
              <a:buSzPct val="75000"/>
            </a:pPr>
            <a:r>
              <a:rPr kumimoji="0" lang="ru-RU" sz="1600" b="1" dirty="0"/>
              <a:t>14. </a:t>
            </a:r>
            <a:r>
              <a:rPr kumimoji="0" lang="ru-RU" sz="1600" b="1" dirty="0" err="1"/>
              <a:t>Перетворення</a:t>
            </a:r>
            <a:r>
              <a:rPr kumimoji="0" lang="ru-RU" sz="1600" b="1" dirty="0"/>
              <a:t> - справа кожного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6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65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65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65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65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65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65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65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65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65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65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65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65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65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6534" grpId="0" build="p" autoUpdateAnimBg="0"/>
      <p:bldP spid="406536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363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824125"/>
              </p:ext>
            </p:extLst>
          </p:nvPr>
        </p:nvGraphicFramePr>
        <p:xfrm>
          <a:off x="1785143" y="261176"/>
          <a:ext cx="5732463" cy="620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663" name="Visio" r:id="rId3" imgW="5731718" imgH="619957" progId="">
                  <p:embed/>
                </p:oleObj>
              </mc:Choice>
              <mc:Fallback>
                <p:oleObj name="Visio" r:id="rId3" imgW="5731718" imgH="619957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5143" y="261176"/>
                        <a:ext cx="5732463" cy="620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3636" name="Rectangle 4"/>
          <p:cNvSpPr>
            <a:spLocks noChangeArrowheads="1"/>
          </p:cNvSpPr>
          <p:nvPr/>
        </p:nvSpPr>
        <p:spPr bwMode="auto">
          <a:xfrm>
            <a:off x="539750" y="1628775"/>
            <a:ext cx="8229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algn="just">
              <a:spcBef>
                <a:spcPct val="20000"/>
              </a:spcBef>
              <a:buSzPct val="75000"/>
            </a:pPr>
            <a:r>
              <a:rPr kumimoji="0" lang="ru-RU" sz="1600" b="1" dirty="0" err="1"/>
              <a:t>Загальне</a:t>
            </a:r>
            <a:r>
              <a:rPr kumimoji="0" lang="ru-RU" sz="1600" b="1" dirty="0"/>
              <a:t> </a:t>
            </a:r>
            <a:r>
              <a:rPr kumimoji="0" lang="ru-RU" sz="1600" b="1" dirty="0" err="1"/>
              <a:t>управління</a:t>
            </a:r>
            <a:r>
              <a:rPr kumimoji="0" lang="ru-RU" sz="1600" b="1" dirty="0"/>
              <a:t> на </a:t>
            </a:r>
            <a:r>
              <a:rPr kumimoji="0" lang="ru-RU" sz="1600" b="1" dirty="0" err="1"/>
              <a:t>основі</a:t>
            </a:r>
            <a:r>
              <a:rPr kumimoji="0" lang="ru-RU" sz="1600" b="1" dirty="0"/>
              <a:t> </a:t>
            </a:r>
            <a:r>
              <a:rPr kumimoji="0" lang="ru-RU" sz="1600" b="1" dirty="0" err="1"/>
              <a:t>якості</a:t>
            </a:r>
            <a:r>
              <a:rPr kumimoji="0" lang="ru-RU" sz="1600" b="1" dirty="0"/>
              <a:t> - </a:t>
            </a:r>
            <a:r>
              <a:rPr kumimoji="0" lang="ru-RU" sz="1600" dirty="0" err="1"/>
              <a:t>філософія</a:t>
            </a:r>
            <a:r>
              <a:rPr kumimoji="0" lang="ru-RU" sz="1600" dirty="0"/>
              <a:t> </a:t>
            </a:r>
            <a:r>
              <a:rPr kumimoji="0" lang="ru-RU" sz="1600" dirty="0" err="1"/>
              <a:t>організації</a:t>
            </a:r>
            <a:r>
              <a:rPr kumimoji="0" lang="ru-RU" sz="1600" dirty="0"/>
              <a:t>, яка заснована на </a:t>
            </a:r>
            <a:r>
              <a:rPr kumimoji="0" lang="ru-RU" sz="1600" dirty="0" err="1"/>
              <a:t>прагненні</a:t>
            </a:r>
            <a:r>
              <a:rPr kumimoji="0" lang="ru-RU" sz="1600" dirty="0"/>
              <a:t> до </a:t>
            </a:r>
            <a:r>
              <a:rPr kumimoji="0" lang="ru-RU" sz="1600" dirty="0" err="1"/>
              <a:t>якості</a:t>
            </a:r>
            <a:r>
              <a:rPr kumimoji="0" lang="ru-RU" sz="1600" dirty="0"/>
              <a:t> і </a:t>
            </a:r>
            <a:r>
              <a:rPr kumimoji="0" lang="ru-RU" sz="1600" dirty="0" err="1"/>
              <a:t>практиці</a:t>
            </a:r>
            <a:r>
              <a:rPr kumimoji="0" lang="ru-RU" sz="1600" dirty="0"/>
              <a:t> </a:t>
            </a:r>
            <a:r>
              <a:rPr kumimoji="0" lang="ru-RU" sz="1600" dirty="0" err="1"/>
              <a:t>управління</a:t>
            </a:r>
            <a:r>
              <a:rPr kumimoji="0" lang="ru-RU" sz="1600" dirty="0"/>
              <a:t>, </a:t>
            </a:r>
            <a:r>
              <a:rPr kumimoji="0" lang="ru-RU" sz="1600" dirty="0" err="1" smtClean="0"/>
              <a:t>що</a:t>
            </a:r>
            <a:r>
              <a:rPr kumimoji="0" lang="ru-RU" sz="1600" dirty="0" smtClean="0"/>
              <a:t> </a:t>
            </a:r>
            <a:r>
              <a:rPr kumimoji="0" lang="ru-RU" sz="1600" dirty="0" err="1" smtClean="0"/>
              <a:t>призводить</a:t>
            </a:r>
            <a:r>
              <a:rPr kumimoji="0" lang="ru-RU" sz="1600" dirty="0" smtClean="0"/>
              <a:t> </a:t>
            </a:r>
            <a:r>
              <a:rPr kumimoji="0" lang="ru-RU" sz="1600" dirty="0"/>
              <a:t>до </a:t>
            </a:r>
            <a:r>
              <a:rPr kumimoji="0" lang="ru-RU" sz="1600" dirty="0" err="1" smtClean="0"/>
              <a:t>загальної</a:t>
            </a:r>
            <a:r>
              <a:rPr kumimoji="0" lang="ru-RU" sz="1600" dirty="0" smtClean="0"/>
              <a:t> </a:t>
            </a:r>
            <a:r>
              <a:rPr kumimoji="0" lang="ru-RU" sz="1600" dirty="0" err="1"/>
              <a:t>якості</a:t>
            </a:r>
            <a:r>
              <a:rPr kumimoji="0" lang="ru-RU" sz="1600" dirty="0"/>
              <a:t>: </a:t>
            </a:r>
            <a:endParaRPr kumimoji="0" lang="ru-RU" sz="1600" dirty="0" smtClean="0"/>
          </a:p>
          <a:p>
            <a:pPr algn="just">
              <a:spcBef>
                <a:spcPct val="20000"/>
              </a:spcBef>
              <a:buSzPct val="75000"/>
            </a:pPr>
            <a:r>
              <a:rPr kumimoji="0" lang="ru-RU" sz="1600" dirty="0" err="1" smtClean="0"/>
              <a:t>Якість</a:t>
            </a:r>
            <a:r>
              <a:rPr kumimoji="0" lang="ru-RU" sz="1600" dirty="0" smtClean="0"/>
              <a:t> </a:t>
            </a:r>
            <a:r>
              <a:rPr kumimoji="0" lang="ru-RU" sz="1600" dirty="0"/>
              <a:t>- </a:t>
            </a:r>
            <a:r>
              <a:rPr kumimoji="0" lang="ru-RU" sz="1600" dirty="0" err="1"/>
              <a:t>це</a:t>
            </a:r>
            <a:r>
              <a:rPr kumimoji="0" lang="ru-RU" sz="1600" dirty="0"/>
              <a:t> сама </a:t>
            </a:r>
            <a:r>
              <a:rPr kumimoji="0" lang="ru-RU" sz="1600" dirty="0" err="1"/>
              <a:t>сутність</a:t>
            </a:r>
            <a:r>
              <a:rPr kumimoji="0" lang="ru-RU" sz="1600" dirty="0"/>
              <a:t> </a:t>
            </a:r>
            <a:r>
              <a:rPr kumimoji="0" lang="ru-RU" sz="1600" dirty="0" err="1"/>
              <a:t>організації</a:t>
            </a:r>
            <a:endParaRPr kumimoji="0" lang="ru-RU" sz="1600" dirty="0"/>
          </a:p>
        </p:txBody>
      </p:sp>
      <p:sp>
        <p:nvSpPr>
          <p:cNvPr id="453637" name="Rectangle 5"/>
          <p:cNvSpPr>
            <a:spLocks noChangeArrowheads="1"/>
          </p:cNvSpPr>
          <p:nvPr/>
        </p:nvSpPr>
        <p:spPr bwMode="auto">
          <a:xfrm>
            <a:off x="232569" y="2781300"/>
            <a:ext cx="4343400" cy="3095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algn="ctr">
              <a:spcBef>
                <a:spcPct val="60000"/>
              </a:spcBef>
            </a:pPr>
            <a:r>
              <a:rPr kumimoji="0" lang="ru-RU" sz="2200" b="1" dirty="0" err="1"/>
              <a:t>Принципи</a:t>
            </a:r>
            <a:r>
              <a:rPr kumimoji="0" lang="ru-RU" sz="2200" b="1" dirty="0"/>
              <a:t> </a:t>
            </a:r>
            <a:r>
              <a:rPr kumimoji="0" lang="en-US" sz="2200" b="1" dirty="0"/>
              <a:t>TQM</a:t>
            </a:r>
            <a:endParaRPr kumimoji="0" lang="ru-RU" sz="2200" b="1" dirty="0"/>
          </a:p>
          <a:p>
            <a:pPr marL="609600" indent="-609600">
              <a:spcBef>
                <a:spcPct val="60000"/>
              </a:spcBef>
              <a:buFont typeface="Wingdings" pitchFamily="2" charset="2"/>
              <a:buAutoNum type="arabicPeriod"/>
            </a:pPr>
            <a:r>
              <a:rPr kumimoji="0" lang="uk-UA" sz="2000" dirty="0">
                <a:solidFill>
                  <a:schemeClr val="tx1"/>
                </a:solidFill>
              </a:rPr>
              <a:t>З</a:t>
            </a:r>
            <a:r>
              <a:rPr kumimoji="0" lang="ru-RU" sz="2000" dirty="0" err="1" smtClean="0">
                <a:solidFill>
                  <a:schemeClr val="tx1"/>
                </a:solidFill>
              </a:rPr>
              <a:t>адоволення</a:t>
            </a:r>
            <a:r>
              <a:rPr kumimoji="0" lang="ru-RU" sz="2000" dirty="0" smtClean="0">
                <a:solidFill>
                  <a:schemeClr val="tx1"/>
                </a:solidFill>
              </a:rPr>
              <a:t> </a:t>
            </a:r>
            <a:r>
              <a:rPr kumimoji="0" lang="ru-RU" sz="2000" dirty="0" err="1">
                <a:solidFill>
                  <a:schemeClr val="tx1"/>
                </a:solidFill>
              </a:rPr>
              <a:t>споживача</a:t>
            </a:r>
            <a:endParaRPr kumimoji="0" lang="ru-RU" sz="2000" dirty="0">
              <a:solidFill>
                <a:schemeClr val="tx1"/>
              </a:solidFill>
            </a:endParaRPr>
          </a:p>
          <a:p>
            <a:pPr marL="609600" indent="-609600">
              <a:spcBef>
                <a:spcPct val="60000"/>
              </a:spcBef>
              <a:buFont typeface="Wingdings" pitchFamily="2" charset="2"/>
              <a:buAutoNum type="arabicPeriod"/>
            </a:pPr>
            <a:r>
              <a:rPr kumimoji="0" lang="ru-RU" sz="2000" dirty="0" err="1">
                <a:solidFill>
                  <a:schemeClr val="tx1"/>
                </a:solidFill>
              </a:rPr>
              <a:t>Управління</a:t>
            </a:r>
            <a:r>
              <a:rPr kumimoji="0" lang="ru-RU" sz="2000" dirty="0">
                <a:solidFill>
                  <a:schemeClr val="tx1"/>
                </a:solidFill>
              </a:rPr>
              <a:t> через </a:t>
            </a:r>
            <a:r>
              <a:rPr kumimoji="0" lang="ru-RU" sz="2000" dirty="0" err="1">
                <a:solidFill>
                  <a:schemeClr val="tx1"/>
                </a:solidFill>
              </a:rPr>
              <a:t>дані</a:t>
            </a:r>
            <a:endParaRPr kumimoji="0" lang="ru-RU" sz="2000" dirty="0">
              <a:solidFill>
                <a:schemeClr val="tx1"/>
              </a:solidFill>
            </a:endParaRPr>
          </a:p>
          <a:p>
            <a:pPr marL="609600" indent="-609600">
              <a:spcBef>
                <a:spcPct val="60000"/>
              </a:spcBef>
              <a:buFont typeface="Wingdings" pitchFamily="2" charset="2"/>
              <a:buAutoNum type="arabicPeriod"/>
            </a:pPr>
            <a:r>
              <a:rPr kumimoji="0" lang="ru-RU" sz="2000" dirty="0" err="1">
                <a:solidFill>
                  <a:schemeClr val="tx1"/>
                </a:solidFill>
              </a:rPr>
              <a:t>Повага</a:t>
            </a:r>
            <a:r>
              <a:rPr kumimoji="0" lang="ru-RU" sz="2000" dirty="0">
                <a:solidFill>
                  <a:schemeClr val="tx1"/>
                </a:solidFill>
              </a:rPr>
              <a:t> до людей</a:t>
            </a:r>
          </a:p>
          <a:p>
            <a:pPr marL="609600" indent="-609600">
              <a:spcBef>
                <a:spcPct val="60000"/>
              </a:spcBef>
              <a:buFont typeface="Wingdings" pitchFamily="2" charset="2"/>
              <a:buAutoNum type="arabicPeriod"/>
            </a:pPr>
            <a:r>
              <a:rPr kumimoji="0" lang="ru-RU" sz="2000" dirty="0">
                <a:solidFill>
                  <a:schemeClr val="tx1"/>
                </a:solidFill>
              </a:rPr>
              <a:t>ПВПД (</a:t>
            </a:r>
            <a:r>
              <a:rPr kumimoji="0" lang="ru-RU" sz="2000" dirty="0" err="1">
                <a:solidFill>
                  <a:schemeClr val="tx1"/>
                </a:solidFill>
              </a:rPr>
              <a:t>Планування</a:t>
            </a:r>
            <a:r>
              <a:rPr kumimoji="0" lang="ru-RU" sz="2000" dirty="0">
                <a:solidFill>
                  <a:schemeClr val="tx1"/>
                </a:solidFill>
              </a:rPr>
              <a:t> - </a:t>
            </a:r>
            <a:r>
              <a:rPr kumimoji="0" lang="ru-RU" sz="2000" dirty="0" err="1">
                <a:solidFill>
                  <a:schemeClr val="tx1"/>
                </a:solidFill>
              </a:rPr>
              <a:t>Виконання</a:t>
            </a:r>
            <a:r>
              <a:rPr kumimoji="0" lang="ru-RU" sz="2000" dirty="0">
                <a:solidFill>
                  <a:schemeClr val="tx1"/>
                </a:solidFill>
              </a:rPr>
              <a:t> - </a:t>
            </a:r>
            <a:r>
              <a:rPr kumimoji="0" lang="ru-RU" sz="2000" dirty="0" err="1">
                <a:solidFill>
                  <a:schemeClr val="tx1"/>
                </a:solidFill>
              </a:rPr>
              <a:t>Перевірка</a:t>
            </a:r>
            <a:r>
              <a:rPr kumimoji="0" lang="ru-RU" sz="2000" dirty="0">
                <a:solidFill>
                  <a:schemeClr val="tx1"/>
                </a:solidFill>
              </a:rPr>
              <a:t> - </a:t>
            </a:r>
            <a:r>
              <a:rPr kumimoji="0" lang="ru-RU" sz="2000" dirty="0" err="1">
                <a:solidFill>
                  <a:schemeClr val="tx1"/>
                </a:solidFill>
              </a:rPr>
              <a:t>Дія</a:t>
            </a:r>
            <a:r>
              <a:rPr kumimoji="0" lang="ru-RU" sz="2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53638" name="Rectangle 6"/>
          <p:cNvSpPr>
            <a:spLocks noChangeArrowheads="1"/>
          </p:cNvSpPr>
          <p:nvPr/>
        </p:nvSpPr>
        <p:spPr bwMode="auto">
          <a:xfrm>
            <a:off x="4786313" y="2781300"/>
            <a:ext cx="4038600" cy="291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ctr">
              <a:spcBef>
                <a:spcPct val="20000"/>
              </a:spcBef>
              <a:buSzPct val="75000"/>
            </a:pPr>
            <a:r>
              <a:rPr kumimoji="0" lang="ru-RU" sz="2400" b="1" dirty="0" err="1"/>
              <a:t>Рівні</a:t>
            </a:r>
            <a:r>
              <a:rPr kumimoji="0" lang="ru-RU" sz="2400" b="1" dirty="0"/>
              <a:t> </a:t>
            </a:r>
            <a:r>
              <a:rPr kumimoji="0" lang="ru-RU" sz="2400" b="1" dirty="0" err="1"/>
              <a:t>розвитку</a:t>
            </a:r>
            <a:r>
              <a:rPr kumimoji="0" lang="ru-RU" sz="2400" b="1" dirty="0"/>
              <a:t> </a:t>
            </a:r>
            <a:r>
              <a:rPr kumimoji="0" lang="en-US" sz="2400" b="1" dirty="0" smtClean="0"/>
              <a:t>TQM </a:t>
            </a:r>
            <a:r>
              <a:rPr kumimoji="0" lang="ru-RU" sz="2400" b="1" dirty="0" err="1" smtClean="0"/>
              <a:t>компанії</a:t>
            </a:r>
            <a:r>
              <a:rPr kumimoji="0" lang="ru-RU" sz="2400" b="1" dirty="0"/>
              <a:t>:</a:t>
            </a:r>
          </a:p>
          <a:p>
            <a:pPr marL="342900" indent="-342900">
              <a:spcBef>
                <a:spcPct val="20000"/>
              </a:spcBef>
              <a:buSzPct val="75000"/>
            </a:pPr>
            <a:r>
              <a:rPr kumimoji="0" lang="ru-RU" sz="2000" dirty="0"/>
              <a:t>1. </a:t>
            </a:r>
            <a:r>
              <a:rPr kumimoji="0" lang="ru-RU" sz="2000" dirty="0" err="1">
                <a:solidFill>
                  <a:schemeClr val="tx1"/>
                </a:solidFill>
              </a:rPr>
              <a:t>Відповідність</a:t>
            </a:r>
            <a:r>
              <a:rPr kumimoji="0" lang="ru-RU" sz="2000" dirty="0">
                <a:solidFill>
                  <a:schemeClr val="tx1"/>
                </a:solidFill>
              </a:rPr>
              <a:t> стандарту</a:t>
            </a:r>
          </a:p>
          <a:p>
            <a:pPr marL="342900" indent="-342900">
              <a:spcBef>
                <a:spcPct val="20000"/>
              </a:spcBef>
              <a:buSzPct val="75000"/>
            </a:pPr>
            <a:r>
              <a:rPr kumimoji="0" lang="ru-RU" sz="2000" dirty="0">
                <a:solidFill>
                  <a:schemeClr val="tx1"/>
                </a:solidFill>
              </a:rPr>
              <a:t>2. </a:t>
            </a:r>
            <a:r>
              <a:rPr kumimoji="0" lang="ru-RU" sz="2000" dirty="0" err="1">
                <a:solidFill>
                  <a:schemeClr val="tx1"/>
                </a:solidFill>
              </a:rPr>
              <a:t>Відповідність</a:t>
            </a:r>
            <a:r>
              <a:rPr kumimoji="0" lang="ru-RU" sz="2000" dirty="0">
                <a:solidFill>
                  <a:schemeClr val="tx1"/>
                </a:solidFill>
              </a:rPr>
              <a:t> </a:t>
            </a:r>
            <a:r>
              <a:rPr kumimoji="0" lang="ru-RU" sz="2000" dirty="0" err="1">
                <a:solidFill>
                  <a:schemeClr val="tx1"/>
                </a:solidFill>
              </a:rPr>
              <a:t>застосуванню</a:t>
            </a:r>
            <a:endParaRPr kumimoji="0" lang="ru-RU" sz="2000" dirty="0">
              <a:solidFill>
                <a:schemeClr val="tx1"/>
              </a:solidFill>
            </a:endParaRPr>
          </a:p>
          <a:p>
            <a:pPr marL="342900" indent="-342900">
              <a:spcBef>
                <a:spcPct val="20000"/>
              </a:spcBef>
              <a:buSzPct val="75000"/>
            </a:pPr>
            <a:r>
              <a:rPr kumimoji="0" lang="ru-RU" sz="2000" dirty="0">
                <a:solidFill>
                  <a:schemeClr val="tx1"/>
                </a:solidFill>
              </a:rPr>
              <a:t>3. </a:t>
            </a:r>
            <a:r>
              <a:rPr kumimoji="0" lang="ru-RU" sz="2000" dirty="0" err="1">
                <a:solidFill>
                  <a:schemeClr val="tx1"/>
                </a:solidFill>
              </a:rPr>
              <a:t>Відповідність</a:t>
            </a:r>
            <a:r>
              <a:rPr kumimoji="0" lang="ru-RU" sz="2000" dirty="0">
                <a:solidFill>
                  <a:schemeClr val="tx1"/>
                </a:solidFill>
              </a:rPr>
              <a:t> </a:t>
            </a:r>
            <a:r>
              <a:rPr kumimoji="0" lang="ru-RU" sz="2000" dirty="0" err="1">
                <a:solidFill>
                  <a:schemeClr val="tx1"/>
                </a:solidFill>
              </a:rPr>
              <a:t>вартості</a:t>
            </a:r>
            <a:endParaRPr kumimoji="0" lang="ru-RU" sz="2000" dirty="0">
              <a:solidFill>
                <a:schemeClr val="tx1"/>
              </a:solidFill>
            </a:endParaRPr>
          </a:p>
          <a:p>
            <a:pPr marL="342900" indent="-342900">
              <a:spcBef>
                <a:spcPct val="20000"/>
              </a:spcBef>
              <a:buSzPct val="75000"/>
            </a:pPr>
            <a:r>
              <a:rPr kumimoji="0" lang="ru-RU" sz="2000" dirty="0">
                <a:solidFill>
                  <a:schemeClr val="tx1"/>
                </a:solidFill>
              </a:rPr>
              <a:t>4. </a:t>
            </a:r>
            <a:r>
              <a:rPr kumimoji="0" lang="ru-RU" sz="2000" dirty="0" err="1">
                <a:solidFill>
                  <a:schemeClr val="tx1"/>
                </a:solidFill>
              </a:rPr>
              <a:t>Відповідність</a:t>
            </a:r>
            <a:r>
              <a:rPr kumimoji="0" lang="ru-RU" sz="2000" dirty="0">
                <a:solidFill>
                  <a:schemeClr val="tx1"/>
                </a:solidFill>
              </a:rPr>
              <a:t> </a:t>
            </a:r>
            <a:r>
              <a:rPr kumimoji="0" lang="ru-RU" sz="2000" dirty="0" err="1">
                <a:solidFill>
                  <a:schemeClr val="tx1"/>
                </a:solidFill>
              </a:rPr>
              <a:t>прихованим</a:t>
            </a:r>
            <a:r>
              <a:rPr kumimoji="0" lang="ru-RU" sz="2000" dirty="0">
                <a:solidFill>
                  <a:schemeClr val="tx1"/>
                </a:solidFill>
              </a:rPr>
              <a:t> потребам</a:t>
            </a:r>
          </a:p>
        </p:txBody>
      </p:sp>
      <p:sp>
        <p:nvSpPr>
          <p:cNvPr id="453639" name="Line 7"/>
          <p:cNvSpPr>
            <a:spLocks noChangeShapeType="1"/>
          </p:cNvSpPr>
          <p:nvPr/>
        </p:nvSpPr>
        <p:spPr bwMode="auto">
          <a:xfrm>
            <a:off x="4643438" y="2781300"/>
            <a:ext cx="7937" cy="3335338"/>
          </a:xfrm>
          <a:prstGeom prst="line">
            <a:avLst/>
          </a:prstGeom>
          <a:noFill/>
          <a:ln w="12700" cap="sq">
            <a:solidFill>
              <a:srgbClr val="0000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uk-UA"/>
          </a:p>
        </p:txBody>
      </p:sp>
      <p:sp>
        <p:nvSpPr>
          <p:cNvPr id="453640" name="Rectangle 8"/>
          <p:cNvSpPr>
            <a:spLocks noChangeArrowheads="1"/>
          </p:cNvSpPr>
          <p:nvPr/>
        </p:nvSpPr>
        <p:spPr bwMode="auto">
          <a:xfrm>
            <a:off x="250825" y="2852738"/>
            <a:ext cx="40386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ctr">
              <a:spcBef>
                <a:spcPct val="20000"/>
              </a:spcBef>
              <a:buSzPct val="75000"/>
            </a:pPr>
            <a:endParaRPr kumimoji="0" lang="ru-RU" sz="24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Расширенные возможности Outlook 2003">
  <a:themeElements>
    <a:clrScheme name="Расширенные возможности Outlook 2003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Расширенные возможности Outlook 2003">
      <a:majorFont>
        <a:latin typeface="Arial"/>
        <a:ea typeface=""/>
        <a:cs typeface=""/>
      </a:majorFont>
      <a:minorFont>
        <a:latin typeface="Tahoma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non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40000"/>
          </a:lnSpc>
          <a:spcBef>
            <a:spcPct val="50000"/>
          </a:spcBef>
          <a:spcAft>
            <a:spcPct val="0"/>
          </a:spcAft>
          <a:buClr>
            <a:schemeClr val="accent2"/>
          </a:buClr>
          <a:buSzPct val="80000"/>
          <a:buFont typeface="Wingdings" pitchFamily="2" charset="2"/>
          <a:buNone/>
          <a:tabLst/>
          <a:defRPr kumimoji="1" lang="ru-RU" sz="1800" b="0" i="0" u="none" strike="noStrike" cap="none" normalizeH="0" baseline="0" smtClean="0">
            <a:ln>
              <a:noFill/>
            </a:ln>
            <a:solidFill>
              <a:srgbClr val="0000FF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non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40000"/>
          </a:lnSpc>
          <a:spcBef>
            <a:spcPct val="50000"/>
          </a:spcBef>
          <a:spcAft>
            <a:spcPct val="0"/>
          </a:spcAft>
          <a:buClr>
            <a:schemeClr val="accent2"/>
          </a:buClr>
          <a:buSzPct val="80000"/>
          <a:buFont typeface="Wingdings" pitchFamily="2" charset="2"/>
          <a:buNone/>
          <a:tabLst/>
          <a:defRPr kumimoji="1" lang="ru-RU" sz="1800" b="0" i="0" u="none" strike="noStrike" cap="none" normalizeH="0" baseline="0" smtClean="0">
            <a:ln>
              <a:noFill/>
            </a:ln>
            <a:solidFill>
              <a:srgbClr val="0000FF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Расширенные возможности Outlook 200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Расширенные возможности Outlook 2003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Расширенные возможности Outlook 2003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Расширенные возможности Outlook 2003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Расширенные возможности Outlook 2003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Расширенные возможности Outlook 2003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Расширенные возможности Outlook 2003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Расширенные возможности Outlook 2003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Расширенные возможности Outlook 2003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Расширенные возможности Outlook 2003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Расширенные возможности Outlook 2003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Расширенные возможности Outlook 2003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Расширенные возможности Outlook 2003">
  <a:themeElements>
    <a:clrScheme name="Расширенные возможности Outlook 2003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Расширенные возможности Outlook 2003">
      <a:majorFont>
        <a:latin typeface="Arial"/>
        <a:ea typeface=""/>
        <a:cs typeface=""/>
      </a:majorFont>
      <a:minorFont>
        <a:latin typeface="Tahoma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non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40000"/>
          </a:lnSpc>
          <a:spcBef>
            <a:spcPct val="50000"/>
          </a:spcBef>
          <a:spcAft>
            <a:spcPct val="0"/>
          </a:spcAft>
          <a:buClr>
            <a:schemeClr val="accent2"/>
          </a:buClr>
          <a:buSzPct val="80000"/>
          <a:buFont typeface="Wingdings" pitchFamily="2" charset="2"/>
          <a:buNone/>
          <a:tabLst/>
          <a:defRPr kumimoji="1" lang="ru-RU" sz="1800" b="0" i="0" u="none" strike="noStrike" cap="none" normalizeH="0" baseline="0" smtClean="0">
            <a:ln>
              <a:noFill/>
            </a:ln>
            <a:solidFill>
              <a:srgbClr val="0000FF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non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40000"/>
          </a:lnSpc>
          <a:spcBef>
            <a:spcPct val="50000"/>
          </a:spcBef>
          <a:spcAft>
            <a:spcPct val="0"/>
          </a:spcAft>
          <a:buClr>
            <a:schemeClr val="accent2"/>
          </a:buClr>
          <a:buSzPct val="80000"/>
          <a:buFont typeface="Wingdings" pitchFamily="2" charset="2"/>
          <a:buNone/>
          <a:tabLst/>
          <a:defRPr kumimoji="1" lang="ru-RU" sz="1800" b="0" i="0" u="none" strike="noStrike" cap="none" normalizeH="0" baseline="0" smtClean="0">
            <a:ln>
              <a:noFill/>
            </a:ln>
            <a:solidFill>
              <a:srgbClr val="0000FF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Расширенные возможности Outlook 200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Расширенные возможности Outlook 2003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Расширенные возможности Outlook 2003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Расширенные возможности Outlook 2003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Расширенные возможности Outlook 2003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Расширенные возможности Outlook 2003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Расширенные возможности Outlook 2003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Расширенные возможности Outlook 2003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Расширенные возможности Outlook 2003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Расширенные возможности Outlook 2003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Расширенные возможности Outlook 2003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Расширенные возможности Outlook 2003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Специальное оформление">
  <a:themeElements>
    <a:clrScheme name="3_Специальное оформление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FFFFCC"/>
      </a:hlink>
      <a:folHlink>
        <a:srgbClr val="FFFF99"/>
      </a:folHlink>
    </a:clrScheme>
    <a:fontScheme name="3_Специальное оформление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3_Специальное оформление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Специальное оформление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Специальное оформление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Специальное оформление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Специальное оформление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Специальное оформление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Специальное оформление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Специальное оформление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Специальное оформление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Специальное оформление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Специальное оформление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Специальное оформление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Специальное оформление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FFFFCC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5754</TotalTime>
  <Words>1214</Words>
  <Application>Microsoft Office PowerPoint</Application>
  <PresentationFormat>Экран (4:3)</PresentationFormat>
  <Paragraphs>321</Paragraphs>
  <Slides>33</Slides>
  <Notes>2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3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33</vt:i4>
      </vt:variant>
    </vt:vector>
  </HeadingPairs>
  <TitlesOfParts>
    <vt:vector size="43" baseType="lpstr">
      <vt:lpstr>Arial</vt:lpstr>
      <vt:lpstr>Lucida Sans Unicode</vt:lpstr>
      <vt:lpstr>Tahoma</vt:lpstr>
      <vt:lpstr>Times New Roman</vt:lpstr>
      <vt:lpstr>Wingdings</vt:lpstr>
      <vt:lpstr>Расширенные возможности Outlook 2003</vt:lpstr>
      <vt:lpstr>1_Расширенные возможности Outlook 2003</vt:lpstr>
      <vt:lpstr>3_Специальное оформление</vt:lpstr>
      <vt:lpstr>Visio</vt:lpstr>
      <vt:lpstr>Диаграмма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BTC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Сертификация Microsoft Office Specialist</dc:title>
  <dc:creator>Nick</dc:creator>
  <cp:lastModifiedBy>Teacher</cp:lastModifiedBy>
  <cp:revision>160</cp:revision>
  <dcterms:created xsi:type="dcterms:W3CDTF">2005-04-20T09:51:58Z</dcterms:created>
  <dcterms:modified xsi:type="dcterms:W3CDTF">2019-11-29T13:53:51Z</dcterms:modified>
</cp:coreProperties>
</file>