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82" r:id="rId2"/>
    <p:sldId id="257" r:id="rId3"/>
    <p:sldId id="260" r:id="rId4"/>
    <p:sldId id="284" r:id="rId5"/>
    <p:sldId id="258" r:id="rId6"/>
    <p:sldId id="286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3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5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5B8E2-7C5D-4366-8E2D-98C0F45F40F3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9F11F-8269-499A-86C4-B41F29A46F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636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F11F-8269-499A-86C4-B41F29A46F7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830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F11F-8269-499A-86C4-B41F29A46F7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05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F11F-8269-499A-86C4-B41F29A46F7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74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F11F-8269-499A-86C4-B41F29A46F7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505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F11F-8269-499A-86C4-B41F29A46F7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814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F11F-8269-499A-86C4-B41F29A46F7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902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F11F-8269-499A-86C4-B41F29A46F7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164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F11F-8269-499A-86C4-B41F29A46F7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330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F11F-8269-499A-86C4-B41F29A46F7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752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F11F-8269-499A-86C4-B41F29A46F7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532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F11F-8269-499A-86C4-B41F29A46F7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921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F11F-8269-499A-86C4-B41F29A46F7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1246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F11F-8269-499A-86C4-B41F29A46F7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8412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F11F-8269-499A-86C4-B41F29A46F7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51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F11F-8269-499A-86C4-B41F29A46F7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2596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F11F-8269-499A-86C4-B41F29A46F7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9612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F11F-8269-499A-86C4-B41F29A46F7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938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F11F-8269-499A-86C4-B41F29A46F7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08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F11F-8269-499A-86C4-B41F29A46F7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742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F11F-8269-499A-86C4-B41F29A46F7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623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F11F-8269-499A-86C4-B41F29A46F7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717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F11F-8269-499A-86C4-B41F29A46F7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280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F11F-8269-499A-86C4-B41F29A46F7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939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9F11F-8269-499A-86C4-B41F29A46F7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51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D578-689C-42B7-937D-CBC19C4DE8C3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E2F2-AC24-4045-A1FE-4009F33CC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73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D578-689C-42B7-937D-CBC19C4DE8C3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E2F2-AC24-4045-A1FE-4009F33CC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65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D578-689C-42B7-937D-CBC19C4DE8C3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E2F2-AC24-4045-A1FE-4009F33CC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869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776" y="0"/>
            <a:ext cx="9144001" cy="6858000"/>
          </a:xfrm>
          <a:prstGeom prst="rect">
            <a:avLst/>
          </a:prstGeom>
          <a:noFill/>
        </p:spPr>
      </p:pic>
      <p:sp>
        <p:nvSpPr>
          <p:cNvPr id="4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88425" y="6597352"/>
            <a:ext cx="735800" cy="258139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8F6E8CF2-7CF4-45AC-98D6-FE733AD56A7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267744" y="6670824"/>
            <a:ext cx="6264696" cy="187175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uk-UA" sz="1200" b="0" dirty="0" err="1" smtClean="0">
                <a:solidFill>
                  <a:srgbClr val="FFFF00"/>
                </a:solidFill>
              </a:rPr>
              <a:t>Ковалюк</a:t>
            </a:r>
            <a:r>
              <a:rPr lang="uk-UA" sz="1200" b="0" dirty="0" smtClean="0">
                <a:solidFill>
                  <a:srgbClr val="FFFF00"/>
                </a:solidFill>
              </a:rPr>
              <a:t> </a:t>
            </a:r>
            <a:r>
              <a:rPr lang="ru-RU" sz="1200" b="0" dirty="0" smtClean="0">
                <a:solidFill>
                  <a:srgbClr val="FFFF00"/>
                </a:solidFill>
              </a:rPr>
              <a:t>Т.В.</a:t>
            </a:r>
            <a:r>
              <a:rPr lang="en-US" sz="1200" b="0" dirty="0" smtClean="0">
                <a:solidFill>
                  <a:srgbClr val="FFFF00"/>
                </a:solidFill>
              </a:rPr>
              <a:t>,</a:t>
            </a:r>
            <a:r>
              <a:rPr lang="ru-RU" sz="1200" b="0" dirty="0" smtClean="0">
                <a:solidFill>
                  <a:srgbClr val="FFFF00"/>
                </a:solidFill>
              </a:rPr>
              <a:t> </a:t>
            </a:r>
            <a:r>
              <a:rPr lang="uk-UA" sz="1200" b="0" dirty="0" smtClean="0">
                <a:solidFill>
                  <a:srgbClr val="FFFF00"/>
                </a:solidFill>
              </a:rPr>
              <a:t>д</a:t>
            </a:r>
            <a:r>
              <a:rPr lang="ru-RU" sz="1200" b="0" dirty="0" err="1" smtClean="0">
                <a:solidFill>
                  <a:srgbClr val="FFFF00"/>
                </a:solidFill>
              </a:rPr>
              <a:t>оцент</a:t>
            </a:r>
            <a:r>
              <a:rPr lang="ru-RU" sz="1200" b="0" dirty="0" smtClean="0">
                <a:solidFill>
                  <a:srgbClr val="FFFF00"/>
                </a:solidFill>
              </a:rPr>
              <a:t> </a:t>
            </a:r>
            <a:r>
              <a:rPr lang="ru-RU" sz="1200" b="0" dirty="0" err="1" smtClean="0">
                <a:solidFill>
                  <a:srgbClr val="FFFF00"/>
                </a:solidFill>
              </a:rPr>
              <a:t>кафедри</a:t>
            </a:r>
            <a:r>
              <a:rPr lang="ru-RU" sz="1200" b="0" dirty="0" smtClean="0">
                <a:solidFill>
                  <a:srgbClr val="FFFF00"/>
                </a:solidFill>
              </a:rPr>
              <a:t> АСОІУ НТУУ «КПІ» </a:t>
            </a:r>
            <a:r>
              <a:rPr lang="ru-RU" sz="1200" b="0" dirty="0" err="1" smtClean="0">
                <a:solidFill>
                  <a:srgbClr val="FFFF00"/>
                </a:solidFill>
              </a:rPr>
              <a:t>Управління</a:t>
            </a:r>
            <a:r>
              <a:rPr lang="ru-RU" sz="1200" b="0" dirty="0" smtClean="0">
                <a:solidFill>
                  <a:srgbClr val="FFFF00"/>
                </a:solidFill>
              </a:rPr>
              <a:t> </a:t>
            </a:r>
            <a:r>
              <a:rPr lang="ru-RU" sz="1200" b="0" dirty="0" err="1" smtClean="0">
                <a:solidFill>
                  <a:srgbClr val="FFFF00"/>
                </a:solidFill>
              </a:rPr>
              <a:t>прграними</a:t>
            </a:r>
            <a:r>
              <a:rPr lang="ru-RU" sz="1200" b="0" dirty="0" smtClean="0">
                <a:solidFill>
                  <a:srgbClr val="FFFF00"/>
                </a:solidFill>
              </a:rPr>
              <a:t> проектами</a:t>
            </a:r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-19775" y="836712"/>
            <a:ext cx="9144000" cy="5834113"/>
          </a:xfrm>
          <a:prstGeom prst="rect">
            <a:avLst/>
          </a:prstGeom>
          <a:solidFill>
            <a:schemeClr val="bg1"/>
          </a:solidFill>
          <a:ln w="63500" cmpd="thickThin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28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777" y="14469"/>
            <a:ext cx="9144001" cy="6858000"/>
          </a:xfrm>
          <a:prstGeom prst="rect">
            <a:avLst/>
          </a:prstGeom>
          <a:noFill/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46897" y="6507344"/>
            <a:ext cx="777327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3178F59-CF44-477D-AF85-0D45C1C1D1D3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 dirty="0">
              <a:solidFill>
                <a:prstClr val="white"/>
              </a:solidFill>
            </a:endParaRPr>
          </a:p>
        </p:txBody>
      </p:sp>
      <p:sp>
        <p:nvSpPr>
          <p:cNvPr id="2" name="Прямокутник 1"/>
          <p:cNvSpPr/>
          <p:nvPr userDrawn="1"/>
        </p:nvSpPr>
        <p:spPr>
          <a:xfrm>
            <a:off x="-19778" y="836712"/>
            <a:ext cx="9144001" cy="5760640"/>
          </a:xfrm>
          <a:prstGeom prst="rect">
            <a:avLst/>
          </a:prstGeom>
          <a:solidFill>
            <a:schemeClr val="bg1"/>
          </a:solidFill>
          <a:ln w="38100" cmpd="thinThick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915816" y="6581538"/>
            <a:ext cx="5431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Т.В. </a:t>
            </a:r>
            <a:r>
              <a:rPr lang="uk-UA" sz="120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Ковалюк</a:t>
            </a:r>
            <a:r>
              <a:rPr lang="uk-UA" sz="12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Об’єктно-орієнтоване проектування</a:t>
            </a:r>
            <a:r>
              <a:rPr lang="en-US" sz="12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12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та моделювання ПЗ</a:t>
            </a:r>
            <a:endParaRPr lang="ru-RU" sz="12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47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D578-689C-42B7-937D-CBC19C4DE8C3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E2F2-AC24-4045-A1FE-4009F33CC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3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D578-689C-42B7-937D-CBC19C4DE8C3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E2F2-AC24-4045-A1FE-4009F33CC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74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D578-689C-42B7-937D-CBC19C4DE8C3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E2F2-AC24-4045-A1FE-4009F33CC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87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D578-689C-42B7-937D-CBC19C4DE8C3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E2F2-AC24-4045-A1FE-4009F33CC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75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D578-689C-42B7-937D-CBC19C4DE8C3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E2F2-AC24-4045-A1FE-4009F33CC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84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D578-689C-42B7-937D-CBC19C4DE8C3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E2F2-AC24-4045-A1FE-4009F33CC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46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D578-689C-42B7-937D-CBC19C4DE8C3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E2F2-AC24-4045-A1FE-4009F33CC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23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D578-689C-42B7-937D-CBC19C4DE8C3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E2F2-AC24-4045-A1FE-4009F33CC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54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8D578-689C-42B7-937D-CBC19C4DE8C3}" type="datetimeFigureOut">
              <a:rPr lang="ru-RU" smtClean="0"/>
              <a:t>15.11.2019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6E2F2-AC24-4045-A1FE-4009F33CC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57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qm-online.com/assets/files/pubs/translations/std/iso-31000-2018-(rus).pdf" TargetMode="External"/><Relationship Id="rId2" Type="http://schemas.openxmlformats.org/officeDocument/2006/relationships/hyperlink" Target="https://pecb.com/whitepaper/iso-310002018-risk-management-guidelines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ropowerpoint.ru/wp-content/uploads/2013/02/GreenAbstraktMin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29975"/>
            <a:ext cx="9144001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405972" y="5009366"/>
            <a:ext cx="63320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800" b="1" dirty="0" smtClean="0">
                <a:solidFill>
                  <a:prstClr val="white"/>
                </a:solidFill>
              </a:rPr>
              <a:t>Лектор Ковалюк </a:t>
            </a:r>
            <a:r>
              <a:rPr lang="ru-RU" sz="2800" b="1" dirty="0" smtClean="0">
                <a:solidFill>
                  <a:prstClr val="white"/>
                </a:solidFill>
              </a:rPr>
              <a:t>Т.В.</a:t>
            </a:r>
            <a:r>
              <a:rPr lang="en-US" sz="2800" b="1" dirty="0">
                <a:solidFill>
                  <a:prstClr val="white"/>
                </a:solidFill>
              </a:rPr>
              <a:t>,</a:t>
            </a:r>
            <a:r>
              <a:rPr lang="ru-RU" sz="2800" b="1" dirty="0" smtClean="0">
                <a:solidFill>
                  <a:prstClr val="white"/>
                </a:solidFill>
              </a:rPr>
              <a:t> </a:t>
            </a:r>
          </a:p>
          <a:p>
            <a:pPr algn="ctr"/>
            <a:r>
              <a:rPr lang="uk-UA" sz="2800" b="1" dirty="0" smtClean="0">
                <a:solidFill>
                  <a:prstClr val="white"/>
                </a:solidFill>
              </a:rPr>
              <a:t>д</a:t>
            </a:r>
            <a:r>
              <a:rPr lang="ru-RU" sz="2800" b="1" dirty="0" err="1" smtClean="0">
                <a:solidFill>
                  <a:prstClr val="white"/>
                </a:solidFill>
              </a:rPr>
              <a:t>оцент</a:t>
            </a:r>
            <a:r>
              <a:rPr lang="ru-RU" sz="2800" b="1" dirty="0" smtClean="0">
                <a:solidFill>
                  <a:prstClr val="white"/>
                </a:solidFill>
              </a:rPr>
              <a:t> </a:t>
            </a:r>
            <a:r>
              <a:rPr lang="ru-RU" sz="2800" b="1" dirty="0" err="1" smtClean="0">
                <a:solidFill>
                  <a:prstClr val="white"/>
                </a:solidFill>
              </a:rPr>
              <a:t>кафедри</a:t>
            </a:r>
            <a:r>
              <a:rPr lang="ru-RU" sz="2800" b="1" dirty="0" smtClean="0">
                <a:solidFill>
                  <a:prstClr val="white"/>
                </a:solidFill>
              </a:rPr>
              <a:t> </a:t>
            </a:r>
            <a:r>
              <a:rPr lang="ru-RU" sz="2800" b="1" dirty="0" err="1" smtClean="0">
                <a:solidFill>
                  <a:prstClr val="white"/>
                </a:solidFill>
              </a:rPr>
              <a:t>інформатики</a:t>
            </a:r>
            <a:r>
              <a:rPr lang="ru-RU" sz="2800" b="1" dirty="0" smtClean="0">
                <a:solidFill>
                  <a:prstClr val="white"/>
                </a:solidFill>
              </a:rPr>
              <a:t> НАУКМА</a:t>
            </a:r>
            <a:endParaRPr lang="ru-RU" sz="2800" b="1" dirty="0" smtClean="0">
              <a:solidFill>
                <a:prstClr val="white"/>
              </a:solidFill>
            </a:endParaRPr>
          </a:p>
          <a:p>
            <a:pPr algn="ctr"/>
            <a:r>
              <a:rPr lang="en-US" sz="2800" b="1" dirty="0" smtClean="0">
                <a:solidFill>
                  <a:prstClr val="white"/>
                </a:solidFill>
              </a:rPr>
              <a:t>tkovalyuk@ukr.net</a:t>
            </a:r>
            <a:endParaRPr lang="ru-RU" sz="2800" b="1" dirty="0">
              <a:solidFill>
                <a:prstClr val="white"/>
              </a:solidFill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67518" y="548680"/>
            <a:ext cx="8208962" cy="3785652"/>
          </a:xfrm>
          <a:prstGeom prst="rect">
            <a:avLst/>
          </a:prstGeom>
          <a:noFill/>
          <a:ln>
            <a:noFill/>
          </a:ln>
          <a:effectLst>
            <a:outerShdw dist="107763" dir="18900000" algn="ctr" rotWithShape="0">
              <a:schemeClr val="tx1">
                <a:lumMod val="75000"/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uk-UA" sz="6000" b="1" dirty="0" smtClean="0">
                <a:solidFill>
                  <a:srgbClr val="FFFF00"/>
                </a:solidFill>
              </a:rPr>
              <a:t>Управління</a:t>
            </a:r>
          </a:p>
          <a:p>
            <a:pPr algn="ctr" eaLnBrk="1" hangingPunct="1">
              <a:spcBef>
                <a:spcPct val="50000"/>
              </a:spcBef>
            </a:pPr>
            <a:r>
              <a:rPr lang="uk-UA" sz="6000" b="1" dirty="0" smtClean="0">
                <a:solidFill>
                  <a:srgbClr val="FFFF00"/>
                </a:solidFill>
              </a:rPr>
              <a:t>Програмними</a:t>
            </a:r>
          </a:p>
          <a:p>
            <a:pPr algn="ctr" eaLnBrk="1" hangingPunct="1">
              <a:spcBef>
                <a:spcPct val="50000"/>
              </a:spcBef>
            </a:pPr>
            <a:r>
              <a:rPr lang="uk-UA" sz="6000" b="1" dirty="0" smtClean="0">
                <a:solidFill>
                  <a:srgbClr val="FFFF00"/>
                </a:solidFill>
              </a:rPr>
              <a:t>проектами</a:t>
            </a:r>
            <a:endParaRPr lang="ru-RU" sz="6000" b="1" dirty="0">
              <a:solidFill>
                <a:srgbClr val="FFFF00"/>
              </a:solidFill>
            </a:endParaRPr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>
                <a:solidFill>
                  <a:prstClr val="white"/>
                </a:solidFill>
              </a:rPr>
              <a:pPr/>
              <a:t>1</a:t>
            </a:fld>
            <a:endParaRPr lang="uk-UA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568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2955" y="1303321"/>
            <a:ext cx="835243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rgbClr val="0000CC"/>
                </a:solidFill>
              </a:rPr>
              <a:t>Мета </a:t>
            </a:r>
            <a:r>
              <a:rPr lang="ru-RU" sz="2400" dirty="0" err="1">
                <a:solidFill>
                  <a:srgbClr val="0000CC"/>
                </a:solidFill>
              </a:rPr>
              <a:t>ризик</a:t>
            </a:r>
            <a:r>
              <a:rPr lang="ru-RU" sz="2400" dirty="0">
                <a:solidFill>
                  <a:srgbClr val="0000CC"/>
                </a:solidFill>
              </a:rPr>
              <a:t>-менеджменту </a:t>
            </a:r>
            <a:r>
              <a:rPr lang="ru-RU" sz="2400" dirty="0" err="1">
                <a:solidFill>
                  <a:srgbClr val="0000CC"/>
                </a:solidFill>
              </a:rPr>
              <a:t>полягає</a:t>
            </a:r>
            <a:r>
              <a:rPr lang="ru-RU" sz="2400" dirty="0">
                <a:solidFill>
                  <a:srgbClr val="0000CC"/>
                </a:solidFill>
              </a:rPr>
              <a:t> в </a:t>
            </a:r>
            <a:r>
              <a:rPr lang="ru-RU" sz="2400" dirty="0" err="1" smtClean="0">
                <a:solidFill>
                  <a:srgbClr val="0000CC"/>
                </a:solidFill>
              </a:rPr>
              <a:t>створенні</a:t>
            </a:r>
            <a:r>
              <a:rPr lang="en-US" sz="2400" dirty="0" smtClean="0">
                <a:solidFill>
                  <a:srgbClr val="0000CC"/>
                </a:solidFill>
              </a:rPr>
              <a:t> </a:t>
            </a:r>
            <a:r>
              <a:rPr lang="ru-RU" sz="2400" dirty="0" smtClean="0">
                <a:solidFill>
                  <a:srgbClr val="0000CC"/>
                </a:solidFill>
              </a:rPr>
              <a:t>і </a:t>
            </a:r>
            <a:r>
              <a:rPr lang="ru-RU" sz="2400" dirty="0" err="1">
                <a:solidFill>
                  <a:srgbClr val="0000CC"/>
                </a:solidFill>
              </a:rPr>
              <a:t>захисту</a:t>
            </a:r>
            <a:r>
              <a:rPr lang="ru-RU" sz="2400" dirty="0">
                <a:solidFill>
                  <a:srgbClr val="0000CC"/>
                </a:solidFill>
              </a:rPr>
              <a:t> </a:t>
            </a:r>
            <a:r>
              <a:rPr lang="ru-RU" sz="2400" dirty="0" err="1" smtClean="0">
                <a:solidFill>
                  <a:srgbClr val="0000CC"/>
                </a:solidFill>
              </a:rPr>
              <a:t>вартості</a:t>
            </a:r>
            <a:r>
              <a:rPr lang="ru-RU" sz="2400" dirty="0" smtClean="0">
                <a:solidFill>
                  <a:srgbClr val="0000CC"/>
                </a:solidFill>
              </a:rPr>
              <a:t> і </a:t>
            </a:r>
            <a:r>
              <a:rPr lang="ru-RU" sz="2400" dirty="0" err="1" smtClean="0">
                <a:solidFill>
                  <a:srgbClr val="0000CC"/>
                </a:solidFill>
              </a:rPr>
              <a:t>сприяє</a:t>
            </a:r>
            <a:r>
              <a:rPr lang="ru-RU" sz="2400" dirty="0" smtClean="0">
                <a:solidFill>
                  <a:srgbClr val="0000CC"/>
                </a:solidFill>
              </a:rPr>
              <a:t> </a:t>
            </a:r>
            <a:r>
              <a:rPr lang="ru-RU" sz="2400" dirty="0" err="1" smtClean="0">
                <a:solidFill>
                  <a:srgbClr val="0000CC"/>
                </a:solidFill>
              </a:rPr>
              <a:t>нововведен</a:t>
            </a:r>
            <a:r>
              <a:rPr lang="uk-UA" sz="2400" dirty="0" err="1" smtClean="0">
                <a:solidFill>
                  <a:srgbClr val="0000CC"/>
                </a:solidFill>
              </a:rPr>
              <a:t>ням</a:t>
            </a:r>
            <a:r>
              <a:rPr lang="ru-RU" sz="2400" dirty="0" smtClean="0">
                <a:solidFill>
                  <a:srgbClr val="0000CC"/>
                </a:solidFill>
              </a:rPr>
              <a:t>, </a:t>
            </a:r>
            <a:r>
              <a:rPr lang="ru-RU" sz="2400" dirty="0" err="1">
                <a:solidFill>
                  <a:srgbClr val="0000CC"/>
                </a:solidFill>
              </a:rPr>
              <a:t>поліпшення</a:t>
            </a:r>
            <a:r>
              <a:rPr lang="ru-RU" sz="2400" dirty="0">
                <a:solidFill>
                  <a:srgbClr val="0000CC"/>
                </a:solidFill>
              </a:rPr>
              <a:t> </a:t>
            </a:r>
            <a:r>
              <a:rPr lang="ru-RU" sz="2400" dirty="0" err="1">
                <a:solidFill>
                  <a:srgbClr val="0000CC"/>
                </a:solidFill>
              </a:rPr>
              <a:t>показників</a:t>
            </a:r>
            <a:r>
              <a:rPr lang="ru-RU" sz="2400" dirty="0">
                <a:solidFill>
                  <a:srgbClr val="0000CC"/>
                </a:solidFill>
              </a:rPr>
              <a:t> </a:t>
            </a:r>
            <a:r>
              <a:rPr lang="ru-RU" sz="2400" dirty="0" smtClean="0">
                <a:solidFill>
                  <a:srgbClr val="0000CC"/>
                </a:solidFill>
              </a:rPr>
              <a:t>і </a:t>
            </a:r>
            <a:r>
              <a:rPr lang="ru-RU" sz="2400" dirty="0" err="1" smtClean="0">
                <a:solidFill>
                  <a:srgbClr val="0000CC"/>
                </a:solidFill>
              </a:rPr>
              <a:t>досягненню</a:t>
            </a:r>
            <a:r>
              <a:rPr lang="ru-RU" sz="2400" dirty="0" smtClean="0">
                <a:solidFill>
                  <a:srgbClr val="0000CC"/>
                </a:solidFill>
              </a:rPr>
              <a:t> </a:t>
            </a:r>
            <a:r>
              <a:rPr lang="ru-RU" sz="2400" dirty="0" err="1">
                <a:solidFill>
                  <a:srgbClr val="0000CC"/>
                </a:solidFill>
              </a:rPr>
              <a:t>цілей</a:t>
            </a:r>
            <a:r>
              <a:rPr lang="ru-RU" sz="2400" dirty="0">
                <a:solidFill>
                  <a:srgbClr val="0000CC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400" dirty="0" err="1" smtClean="0"/>
              <a:t>Ці</a:t>
            </a:r>
            <a:r>
              <a:rPr lang="ru-RU" sz="2400" dirty="0" smtClean="0"/>
              <a:t> </a:t>
            </a:r>
            <a:r>
              <a:rPr lang="ru-RU" sz="2400" dirty="0" err="1"/>
              <a:t>принципи</a:t>
            </a:r>
            <a:r>
              <a:rPr lang="ru-RU" sz="2400" dirty="0"/>
              <a:t> </a:t>
            </a:r>
            <a:r>
              <a:rPr lang="ru-RU" sz="2400" dirty="0" err="1"/>
              <a:t>дають</a:t>
            </a:r>
            <a:r>
              <a:rPr lang="ru-RU" sz="2400" dirty="0"/>
              <a:t> </a:t>
            </a:r>
            <a:r>
              <a:rPr lang="ru-RU" sz="2400" dirty="0" err="1"/>
              <a:t>уявлення</a:t>
            </a:r>
            <a:r>
              <a:rPr lang="ru-RU" sz="2400" dirty="0"/>
              <a:t> про </a:t>
            </a:r>
            <a:r>
              <a:rPr lang="ru-RU" sz="2400" dirty="0" smtClean="0"/>
              <a:t>характеристики </a:t>
            </a:r>
            <a:r>
              <a:rPr lang="ru-RU" sz="2400" dirty="0" err="1" smtClean="0"/>
              <a:t>ефективного</a:t>
            </a:r>
            <a:r>
              <a:rPr lang="ru-RU" sz="2400" dirty="0" smtClean="0"/>
              <a:t> </a:t>
            </a:r>
            <a:r>
              <a:rPr lang="ru-RU" sz="2400" dirty="0"/>
              <a:t>і продуктивного </a:t>
            </a:r>
            <a:r>
              <a:rPr lang="ru-RU" sz="2400" dirty="0" err="1"/>
              <a:t>управління</a:t>
            </a:r>
            <a:r>
              <a:rPr lang="ru-RU" sz="2400" dirty="0"/>
              <a:t> </a:t>
            </a:r>
            <a:r>
              <a:rPr lang="ru-RU" sz="2400" dirty="0" err="1"/>
              <a:t>ризиками</a:t>
            </a:r>
            <a:r>
              <a:rPr lang="ru-RU" sz="2400" dirty="0"/>
              <a:t>, </a:t>
            </a:r>
            <a:r>
              <a:rPr lang="ru-RU" sz="2400" dirty="0" err="1" smtClean="0"/>
              <a:t>його</a:t>
            </a:r>
            <a:r>
              <a:rPr lang="ru-RU" sz="2400" dirty="0" smtClean="0"/>
              <a:t> </a:t>
            </a:r>
            <a:r>
              <a:rPr lang="ru-RU" sz="2400" dirty="0" err="1" smtClean="0"/>
              <a:t>цінності</a:t>
            </a:r>
            <a:r>
              <a:rPr lang="ru-RU" sz="2400" dirty="0"/>
              <a:t>, а </a:t>
            </a:r>
            <a:r>
              <a:rPr lang="ru-RU" sz="2400" dirty="0" err="1"/>
              <a:t>також</a:t>
            </a:r>
            <a:r>
              <a:rPr lang="ru-RU" sz="2400" dirty="0"/>
              <a:t> </a:t>
            </a:r>
            <a:r>
              <a:rPr lang="ru-RU" sz="2400" dirty="0" err="1"/>
              <a:t>пояснюють</a:t>
            </a:r>
            <a:r>
              <a:rPr lang="ru-RU" sz="2400" dirty="0"/>
              <a:t> </a:t>
            </a:r>
            <a:r>
              <a:rPr lang="ru-RU" sz="2400" dirty="0" err="1"/>
              <a:t>його</a:t>
            </a:r>
            <a:r>
              <a:rPr lang="ru-RU" sz="2400" dirty="0"/>
              <a:t> </a:t>
            </a:r>
            <a:r>
              <a:rPr lang="ru-RU" sz="2400" dirty="0" err="1"/>
              <a:t>призначення</a:t>
            </a:r>
            <a:r>
              <a:rPr lang="ru-RU" sz="2400" dirty="0"/>
              <a:t> і </a:t>
            </a:r>
            <a:r>
              <a:rPr lang="ru-RU" sz="2400" dirty="0" smtClean="0"/>
              <a:t>мету.</a:t>
            </a:r>
            <a:endParaRPr lang="ru-RU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400" dirty="0" err="1" smtClean="0"/>
              <a:t>Ці</a:t>
            </a:r>
            <a:r>
              <a:rPr lang="ru-RU" sz="2400" dirty="0" smtClean="0"/>
              <a:t> </a:t>
            </a:r>
            <a:r>
              <a:rPr lang="ru-RU" sz="2400" dirty="0" err="1"/>
              <a:t>принципи</a:t>
            </a:r>
            <a:r>
              <a:rPr lang="ru-RU" sz="2400" dirty="0"/>
              <a:t> лежать в </a:t>
            </a:r>
            <a:r>
              <a:rPr lang="ru-RU" sz="2400" dirty="0" err="1"/>
              <a:t>основі</a:t>
            </a:r>
            <a:r>
              <a:rPr lang="ru-RU" sz="2400" dirty="0"/>
              <a:t> </a:t>
            </a:r>
            <a:r>
              <a:rPr lang="ru-RU" sz="2400" dirty="0" err="1"/>
              <a:t>управління</a:t>
            </a:r>
            <a:r>
              <a:rPr lang="ru-RU" sz="2400" dirty="0"/>
              <a:t> </a:t>
            </a:r>
            <a:r>
              <a:rPr lang="ru-RU" sz="2400" dirty="0" err="1"/>
              <a:t>ризиками</a:t>
            </a:r>
            <a:r>
              <a:rPr lang="ru-RU" sz="2400" dirty="0"/>
              <a:t> і </a:t>
            </a:r>
            <a:r>
              <a:rPr lang="ru-RU" sz="2400" dirty="0" err="1" smtClean="0"/>
              <a:t>повинні</a:t>
            </a:r>
            <a:r>
              <a:rPr lang="ru-RU" sz="2400" dirty="0" smtClean="0"/>
              <a:t> </a:t>
            </a:r>
            <a:r>
              <a:rPr lang="ru-RU" sz="2400" dirty="0" err="1" smtClean="0"/>
              <a:t>враховуватися</a:t>
            </a:r>
            <a:r>
              <a:rPr lang="ru-RU" sz="2400" dirty="0" smtClean="0"/>
              <a:t> </a:t>
            </a:r>
            <a:r>
              <a:rPr lang="ru-RU" sz="2400" dirty="0"/>
              <a:t>при </a:t>
            </a:r>
            <a:r>
              <a:rPr lang="ru-RU" sz="2400" dirty="0" err="1"/>
              <a:t>створенні</a:t>
            </a:r>
            <a:r>
              <a:rPr lang="ru-RU" sz="2400" dirty="0"/>
              <a:t> </a:t>
            </a:r>
            <a:r>
              <a:rPr lang="ru-RU" sz="2400" dirty="0" err="1"/>
              <a:t>структури</a:t>
            </a:r>
            <a:r>
              <a:rPr lang="ru-RU" sz="2400" dirty="0"/>
              <a:t> і </a:t>
            </a:r>
            <a:r>
              <a:rPr lang="ru-RU" sz="2400" dirty="0" err="1"/>
              <a:t>процесів</a:t>
            </a:r>
            <a:r>
              <a:rPr lang="ru-RU" sz="2400" dirty="0"/>
              <a:t> </a:t>
            </a:r>
            <a:r>
              <a:rPr lang="ru-RU" sz="2400" dirty="0" err="1" smtClean="0"/>
              <a:t>ризик</a:t>
            </a:r>
            <a:r>
              <a:rPr lang="ru-RU" sz="2400" dirty="0" smtClean="0"/>
              <a:t>-менеджменту </a:t>
            </a:r>
            <a:r>
              <a:rPr lang="ru-RU" sz="2400" dirty="0"/>
              <a:t>в </a:t>
            </a:r>
            <a:r>
              <a:rPr lang="ru-RU" sz="2400" dirty="0" err="1"/>
              <a:t>організації</a:t>
            </a:r>
            <a:r>
              <a:rPr lang="ru-RU" sz="2400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3652" y="159940"/>
            <a:ext cx="35722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FFFF00"/>
                </a:solidFill>
              </a:rPr>
              <a:t>Мета і </a:t>
            </a:r>
            <a:r>
              <a:rPr lang="ru-RU" sz="3600" b="1" dirty="0" err="1">
                <a:solidFill>
                  <a:srgbClr val="FFFF00"/>
                </a:solidFill>
              </a:rPr>
              <a:t>принципи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6672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153" y="828675"/>
            <a:ext cx="4933310" cy="54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3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32011" y="1053618"/>
            <a:ext cx="867997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CC"/>
                </a:solidFill>
              </a:rPr>
              <a:t>Структура </a:t>
            </a:r>
            <a:r>
              <a:rPr lang="ru-RU" sz="2400" b="1" dirty="0" err="1">
                <a:solidFill>
                  <a:srgbClr val="0000CC"/>
                </a:solidFill>
              </a:rPr>
              <a:t>ризик</a:t>
            </a:r>
            <a:r>
              <a:rPr lang="ru-RU" sz="2400" b="1" dirty="0">
                <a:solidFill>
                  <a:srgbClr val="0000CC"/>
                </a:solidFill>
              </a:rPr>
              <a:t>-менеджменту </a:t>
            </a:r>
            <a:r>
              <a:rPr lang="ru-RU" sz="2400" b="1" dirty="0" err="1">
                <a:solidFill>
                  <a:srgbClr val="0000CC"/>
                </a:solidFill>
              </a:rPr>
              <a:t>призначена</a:t>
            </a:r>
            <a:r>
              <a:rPr lang="ru-RU" sz="2400" b="1" dirty="0">
                <a:solidFill>
                  <a:srgbClr val="0000CC"/>
                </a:solidFill>
              </a:rPr>
              <a:t> для </a:t>
            </a:r>
            <a:r>
              <a:rPr lang="ru-RU" sz="2400" b="1" dirty="0" err="1" smtClean="0">
                <a:solidFill>
                  <a:srgbClr val="0000CC"/>
                </a:solidFill>
              </a:rPr>
              <a:t>сприяння</a:t>
            </a:r>
            <a:endParaRPr lang="ru-RU" sz="2400" b="1" dirty="0">
              <a:solidFill>
                <a:srgbClr val="0000CC"/>
              </a:solidFill>
            </a:endParaRPr>
          </a:p>
          <a:p>
            <a:r>
              <a:rPr lang="ru-RU" sz="2400" b="1" dirty="0" err="1">
                <a:solidFill>
                  <a:srgbClr val="0000CC"/>
                </a:solidFill>
              </a:rPr>
              <a:t>організації</a:t>
            </a:r>
            <a:r>
              <a:rPr lang="ru-RU" sz="2400" b="1" dirty="0">
                <a:solidFill>
                  <a:srgbClr val="0000CC"/>
                </a:solidFill>
              </a:rPr>
              <a:t> у </a:t>
            </a:r>
            <a:r>
              <a:rPr lang="ru-RU" sz="2400" b="1" dirty="0" err="1">
                <a:solidFill>
                  <a:srgbClr val="0000CC"/>
                </a:solidFill>
              </a:rPr>
              <a:t>впровадженні</a:t>
            </a:r>
            <a:r>
              <a:rPr lang="ru-RU" sz="2400" b="1" dirty="0">
                <a:solidFill>
                  <a:srgbClr val="0000CC"/>
                </a:solidFill>
              </a:rPr>
              <a:t> </a:t>
            </a:r>
            <a:r>
              <a:rPr lang="ru-RU" sz="2400" b="1" dirty="0" err="1" smtClean="0">
                <a:solidFill>
                  <a:srgbClr val="0000CC"/>
                </a:solidFill>
              </a:rPr>
              <a:t>ризик</a:t>
            </a:r>
            <a:r>
              <a:rPr lang="ru-RU" sz="2400" b="1" dirty="0" smtClean="0">
                <a:solidFill>
                  <a:srgbClr val="0000CC"/>
                </a:solidFill>
              </a:rPr>
              <a:t>-менеджменту </a:t>
            </a:r>
            <a:r>
              <a:rPr lang="ru-RU" sz="2400" b="1" dirty="0">
                <a:solidFill>
                  <a:srgbClr val="0000CC"/>
                </a:solidFill>
              </a:rPr>
              <a:t>в </a:t>
            </a:r>
            <a:r>
              <a:rPr lang="ru-RU" sz="2400" b="1" dirty="0" err="1">
                <a:solidFill>
                  <a:srgbClr val="0000CC"/>
                </a:solidFill>
              </a:rPr>
              <a:t>усі</a:t>
            </a:r>
            <a:r>
              <a:rPr lang="ru-RU" sz="2400" b="1" dirty="0">
                <a:solidFill>
                  <a:srgbClr val="0000CC"/>
                </a:solidFill>
              </a:rPr>
              <a:t> </a:t>
            </a:r>
            <a:r>
              <a:rPr lang="ru-RU" sz="2400" b="1" dirty="0" err="1">
                <a:solidFill>
                  <a:srgbClr val="0000CC"/>
                </a:solidFill>
              </a:rPr>
              <a:t>її</a:t>
            </a:r>
            <a:r>
              <a:rPr lang="ru-RU" sz="2400" b="1" dirty="0">
                <a:solidFill>
                  <a:srgbClr val="0000CC"/>
                </a:solidFill>
              </a:rPr>
              <a:t> </a:t>
            </a:r>
            <a:r>
              <a:rPr lang="ru-RU" sz="2400" b="1" dirty="0" err="1">
                <a:solidFill>
                  <a:srgbClr val="0000CC"/>
                </a:solidFill>
              </a:rPr>
              <a:t>сфери</a:t>
            </a:r>
            <a:endParaRPr lang="ru-RU" sz="2400" b="1" dirty="0">
              <a:solidFill>
                <a:srgbClr val="0000CC"/>
              </a:solidFill>
            </a:endParaRPr>
          </a:p>
          <a:p>
            <a:r>
              <a:rPr lang="ru-RU" sz="2400" b="1" dirty="0" err="1">
                <a:solidFill>
                  <a:srgbClr val="0000CC"/>
                </a:solidFill>
              </a:rPr>
              <a:t>діяльності</a:t>
            </a:r>
            <a:r>
              <a:rPr lang="ru-RU" sz="2400" b="1" dirty="0">
                <a:solidFill>
                  <a:srgbClr val="0000CC"/>
                </a:solidFill>
              </a:rPr>
              <a:t>.</a:t>
            </a:r>
          </a:p>
          <a:p>
            <a:r>
              <a:rPr lang="ru-RU" sz="2400" dirty="0"/>
              <a:t>• </a:t>
            </a:r>
            <a:r>
              <a:rPr lang="ru-RU" sz="2400" dirty="0" err="1"/>
              <a:t>Ефективність</a:t>
            </a:r>
            <a:r>
              <a:rPr lang="ru-RU" sz="2400" dirty="0"/>
              <a:t> </a:t>
            </a:r>
            <a:r>
              <a:rPr lang="ru-RU" sz="2400" dirty="0" err="1"/>
              <a:t>ризик</a:t>
            </a:r>
            <a:r>
              <a:rPr lang="ru-RU" sz="2400" dirty="0"/>
              <a:t>-менеджменту буде </a:t>
            </a:r>
            <a:r>
              <a:rPr lang="ru-RU" sz="2400" dirty="0" err="1"/>
              <a:t>залежати</a:t>
            </a:r>
            <a:r>
              <a:rPr lang="ru-RU" sz="2400" dirty="0"/>
              <a:t> </a:t>
            </a:r>
            <a:r>
              <a:rPr lang="ru-RU" sz="2400" dirty="0" err="1" smtClean="0"/>
              <a:t>від</a:t>
            </a:r>
            <a:r>
              <a:rPr lang="ru-RU" sz="2400" dirty="0" smtClean="0"/>
              <a:t> </a:t>
            </a:r>
            <a:r>
              <a:rPr lang="ru-RU" sz="2400" dirty="0" err="1" smtClean="0"/>
              <a:t>його</a:t>
            </a:r>
            <a:r>
              <a:rPr lang="ru-RU" sz="2400" dirty="0" smtClean="0"/>
              <a:t> </a:t>
            </a:r>
            <a:r>
              <a:rPr lang="ru-RU" sz="2400" dirty="0" err="1"/>
              <a:t>інтеграції</a:t>
            </a:r>
            <a:r>
              <a:rPr lang="ru-RU" sz="2400" dirty="0"/>
              <a:t> в систему </a:t>
            </a:r>
            <a:r>
              <a:rPr lang="ru-RU" sz="2400" dirty="0" err="1"/>
              <a:t>управління</a:t>
            </a:r>
            <a:r>
              <a:rPr lang="ru-RU" sz="2400" dirty="0"/>
              <a:t> і </a:t>
            </a:r>
            <a:r>
              <a:rPr lang="ru-RU" sz="2400" dirty="0" err="1"/>
              <a:t>всі</a:t>
            </a:r>
            <a:r>
              <a:rPr lang="ru-RU" sz="2400" dirty="0"/>
              <a:t> </a:t>
            </a:r>
            <a:r>
              <a:rPr lang="ru-RU" sz="2400" dirty="0" err="1" smtClean="0"/>
              <a:t>види</a:t>
            </a:r>
            <a:r>
              <a:rPr lang="ru-RU" sz="2400" dirty="0" smtClean="0"/>
              <a:t> </a:t>
            </a:r>
            <a:r>
              <a:rPr lang="ru-RU" sz="2400" dirty="0" err="1" smtClean="0"/>
              <a:t>діяльності</a:t>
            </a:r>
            <a:r>
              <a:rPr lang="ru-RU" sz="2400" dirty="0" smtClean="0"/>
              <a:t> </a:t>
            </a:r>
            <a:r>
              <a:rPr lang="ru-RU" sz="2400" dirty="0" err="1"/>
              <a:t>організації</a:t>
            </a:r>
            <a:r>
              <a:rPr lang="ru-RU" sz="2400" dirty="0"/>
              <a:t>, </a:t>
            </a:r>
            <a:r>
              <a:rPr lang="ru-RU" sz="2400" dirty="0" err="1"/>
              <a:t>включаючи</a:t>
            </a:r>
            <a:r>
              <a:rPr lang="ru-RU" sz="2400" dirty="0"/>
              <a:t> </a:t>
            </a:r>
            <a:r>
              <a:rPr lang="ru-RU" sz="2400" dirty="0" err="1" smtClean="0"/>
              <a:t>прийняття</a:t>
            </a:r>
            <a:r>
              <a:rPr lang="ru-RU" sz="2400" dirty="0" smtClean="0"/>
              <a:t> </a:t>
            </a:r>
            <a:r>
              <a:rPr lang="ru-RU" sz="2400" dirty="0" err="1" smtClean="0"/>
              <a:t>рішень</a:t>
            </a:r>
            <a:r>
              <a:rPr lang="ru-RU" sz="2400" dirty="0"/>
              <a:t>. Даний </a:t>
            </a:r>
            <a:r>
              <a:rPr lang="ru-RU" sz="2400" dirty="0" err="1"/>
              <a:t>процес</a:t>
            </a:r>
            <a:r>
              <a:rPr lang="ru-RU" sz="2400" dirty="0"/>
              <a:t> </a:t>
            </a:r>
            <a:r>
              <a:rPr lang="ru-RU" sz="2400" dirty="0" err="1"/>
              <a:t>вимагає</a:t>
            </a:r>
            <a:r>
              <a:rPr lang="ru-RU" sz="2400" dirty="0"/>
              <a:t> </a:t>
            </a:r>
            <a:r>
              <a:rPr lang="ru-RU" sz="2400" dirty="0" err="1" smtClean="0"/>
              <a:t>підтримки</a:t>
            </a:r>
            <a:r>
              <a:rPr lang="ru-RU" sz="2400" dirty="0" smtClean="0"/>
              <a:t> </a:t>
            </a:r>
            <a:r>
              <a:rPr lang="ru-RU" sz="2400" dirty="0" err="1" smtClean="0"/>
              <a:t>зацікавлених</a:t>
            </a:r>
            <a:r>
              <a:rPr lang="ru-RU" sz="2400" dirty="0" smtClean="0"/>
              <a:t> </a:t>
            </a:r>
            <a:r>
              <a:rPr lang="ru-RU" sz="2400" dirty="0" err="1"/>
              <a:t>осіб</a:t>
            </a:r>
            <a:r>
              <a:rPr lang="ru-RU" sz="2400" dirty="0"/>
              <a:t>, </a:t>
            </a:r>
            <a:r>
              <a:rPr lang="ru-RU" sz="2400" dirty="0" err="1"/>
              <a:t>зокрема</a:t>
            </a:r>
            <a:r>
              <a:rPr lang="ru-RU" sz="2400" dirty="0"/>
              <a:t>, </a:t>
            </a:r>
            <a:r>
              <a:rPr lang="ru-RU" sz="2400" dirty="0" err="1"/>
              <a:t>вищого</a:t>
            </a:r>
            <a:endParaRPr lang="ru-RU" sz="2400" dirty="0"/>
          </a:p>
          <a:p>
            <a:r>
              <a:rPr lang="ru-RU" sz="2400" dirty="0" err="1"/>
              <a:t>керівництва</a:t>
            </a:r>
            <a:r>
              <a:rPr lang="ru-RU" sz="2400" dirty="0"/>
              <a:t>.</a:t>
            </a:r>
          </a:p>
          <a:p>
            <a:r>
              <a:rPr lang="ru-RU" sz="2400" dirty="0"/>
              <a:t>• </a:t>
            </a:r>
            <a:r>
              <a:rPr lang="ru-RU" sz="2400" dirty="0" err="1"/>
              <a:t>Розробка</a:t>
            </a:r>
            <a:r>
              <a:rPr lang="ru-RU" sz="2400" dirty="0"/>
              <a:t> </a:t>
            </a:r>
            <a:r>
              <a:rPr lang="ru-RU" sz="2400" dirty="0" err="1"/>
              <a:t>структури</a:t>
            </a:r>
            <a:r>
              <a:rPr lang="ru-RU" sz="2400" dirty="0"/>
              <a:t> </a:t>
            </a:r>
            <a:r>
              <a:rPr lang="ru-RU" sz="2400" dirty="0" err="1"/>
              <a:t>включає</a:t>
            </a:r>
            <a:r>
              <a:rPr lang="ru-RU" sz="2400" dirty="0"/>
              <a:t> в себе </a:t>
            </a:r>
            <a:r>
              <a:rPr lang="ru-RU" sz="2400" dirty="0" err="1" smtClean="0"/>
              <a:t>інтеграцію</a:t>
            </a:r>
            <a:r>
              <a:rPr lang="ru-RU" sz="2400" dirty="0" smtClean="0"/>
              <a:t>, </a:t>
            </a:r>
            <a:r>
              <a:rPr lang="ru-RU" sz="2400" dirty="0" err="1" smtClean="0"/>
              <a:t>проектування</a:t>
            </a:r>
            <a:r>
              <a:rPr lang="ru-RU" sz="2400" dirty="0"/>
              <a:t>, </a:t>
            </a:r>
            <a:r>
              <a:rPr lang="ru-RU" sz="2400" dirty="0" err="1"/>
              <a:t>реалізацію</a:t>
            </a:r>
            <a:r>
              <a:rPr lang="ru-RU" sz="2400" dirty="0"/>
              <a:t>, </a:t>
            </a:r>
            <a:r>
              <a:rPr lang="ru-RU" sz="2400" dirty="0" err="1"/>
              <a:t>оцінку</a:t>
            </a:r>
            <a:r>
              <a:rPr lang="ru-RU" sz="2400" dirty="0"/>
              <a:t> і </a:t>
            </a:r>
            <a:r>
              <a:rPr lang="ru-RU" sz="2400" dirty="0" err="1" smtClean="0"/>
              <a:t>поліпшення</a:t>
            </a:r>
            <a:r>
              <a:rPr lang="ru-RU" sz="2400" dirty="0" smtClean="0"/>
              <a:t> </a:t>
            </a:r>
            <a:r>
              <a:rPr lang="ru-RU" sz="2400" dirty="0" err="1" smtClean="0"/>
              <a:t>ризик</a:t>
            </a:r>
            <a:r>
              <a:rPr lang="ru-RU" sz="2400" dirty="0" smtClean="0"/>
              <a:t>-менеджменту </a:t>
            </a:r>
            <a:r>
              <a:rPr lang="ru-RU" sz="2400" dirty="0"/>
              <a:t>в </a:t>
            </a:r>
            <a:r>
              <a:rPr lang="ru-RU" sz="2400" dirty="0" err="1"/>
              <a:t>організації</a:t>
            </a:r>
            <a:r>
              <a:rPr lang="ru-RU" sz="2400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32012" y="155059"/>
            <a:ext cx="86799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FFFF00"/>
                </a:solidFill>
              </a:rPr>
              <a:t>Структура </a:t>
            </a:r>
            <a:r>
              <a:rPr lang="ru-RU" sz="3200" b="1" dirty="0" err="1">
                <a:solidFill>
                  <a:srgbClr val="FFFF00"/>
                </a:solidFill>
              </a:rPr>
              <a:t>ризик</a:t>
            </a:r>
            <a:r>
              <a:rPr lang="ru-RU" sz="3200" b="1" dirty="0">
                <a:solidFill>
                  <a:srgbClr val="FFFF00"/>
                </a:solidFill>
              </a:rPr>
              <a:t>-менеджменту</a:t>
            </a:r>
          </a:p>
        </p:txBody>
      </p:sp>
    </p:spTree>
    <p:extLst>
      <p:ext uri="{BB962C8B-B14F-4D97-AF65-F5344CB8AC3E}">
        <p14:creationId xmlns:p14="http://schemas.microsoft.com/office/powerpoint/2010/main" val="151995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812212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 smtClean="0"/>
              <a:t>Вище</a:t>
            </a:r>
            <a:r>
              <a:rPr lang="ru-RU" sz="2000" b="1" dirty="0" smtClean="0"/>
              <a:t> </a:t>
            </a:r>
            <a:r>
              <a:rPr lang="ru-RU" sz="2000" b="1" dirty="0" err="1"/>
              <a:t>керівництво</a:t>
            </a:r>
            <a:r>
              <a:rPr lang="ru-RU" sz="2000" b="1" dirty="0"/>
              <a:t> і </a:t>
            </a:r>
            <a:r>
              <a:rPr lang="ru-RU" sz="2000" b="1" dirty="0" err="1" smtClean="0"/>
              <a:t>надзорні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органи</a:t>
            </a:r>
            <a:r>
              <a:rPr lang="ru-RU" sz="2000" b="1" dirty="0" smtClean="0"/>
              <a:t> </a:t>
            </a:r>
            <a:r>
              <a:rPr lang="ru-RU" sz="2000" b="1" dirty="0" err="1"/>
              <a:t>забезпечують</a:t>
            </a:r>
            <a:r>
              <a:rPr lang="ru-RU" sz="2000" b="1" dirty="0"/>
              <a:t> </a:t>
            </a:r>
            <a:r>
              <a:rPr lang="ru-RU" sz="2000" b="1" dirty="0" err="1"/>
              <a:t>інтеграцію</a:t>
            </a:r>
            <a:r>
              <a:rPr lang="ru-RU" sz="2000" b="1" dirty="0"/>
              <a:t> </a:t>
            </a:r>
            <a:r>
              <a:rPr lang="ru-RU" sz="2000" b="1" dirty="0" err="1" smtClean="0"/>
              <a:t>ризик</a:t>
            </a:r>
            <a:r>
              <a:rPr lang="ru-RU" sz="2000" b="1" dirty="0" smtClean="0"/>
              <a:t>-менеджменту </a:t>
            </a:r>
            <a:r>
              <a:rPr lang="ru-RU" sz="2000" b="1" dirty="0"/>
              <a:t>в </a:t>
            </a:r>
            <a:r>
              <a:rPr lang="ru-RU" sz="2000" b="1" dirty="0" err="1"/>
              <a:t>усі</a:t>
            </a:r>
            <a:r>
              <a:rPr lang="ru-RU" sz="2000" b="1" dirty="0"/>
              <a:t> </a:t>
            </a:r>
            <a:r>
              <a:rPr lang="ru-RU" sz="2000" b="1" dirty="0" err="1"/>
              <a:t>види</a:t>
            </a:r>
            <a:r>
              <a:rPr lang="ru-RU" sz="2000" b="1" dirty="0"/>
              <a:t> </a:t>
            </a:r>
            <a:r>
              <a:rPr lang="ru-RU" sz="2000" b="1" dirty="0" err="1"/>
              <a:t>діяльності</a:t>
            </a:r>
            <a:r>
              <a:rPr lang="ru-RU" sz="2000" b="1" dirty="0"/>
              <a:t> </a:t>
            </a:r>
            <a:r>
              <a:rPr lang="ru-RU" sz="2000" b="1" dirty="0" err="1"/>
              <a:t>організації</a:t>
            </a:r>
            <a:r>
              <a:rPr lang="ru-RU" sz="2000" b="1" dirty="0"/>
              <a:t> та </a:t>
            </a:r>
            <a:r>
              <a:rPr lang="ru-RU" sz="2000" b="1" dirty="0" err="1"/>
              <a:t>демонструють</a:t>
            </a:r>
            <a:r>
              <a:rPr lang="ru-RU" sz="2000" b="1" dirty="0"/>
              <a:t> </a:t>
            </a:r>
            <a:r>
              <a:rPr lang="ru-RU" sz="2000" b="1" dirty="0" err="1"/>
              <a:t>лідерство</a:t>
            </a:r>
            <a:r>
              <a:rPr lang="ru-RU" sz="2000" b="1" dirty="0"/>
              <a:t> і </a:t>
            </a:r>
            <a:r>
              <a:rPr lang="ru-RU" sz="2000" b="1" dirty="0" err="1" smtClean="0"/>
              <a:t>відповідальність</a:t>
            </a:r>
            <a:r>
              <a:rPr lang="ru-RU" sz="2000" b="1" dirty="0" smtClean="0"/>
              <a:t> шляхом</a:t>
            </a:r>
            <a:r>
              <a:rPr lang="ru-RU" sz="2000" b="1" dirty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000" dirty="0" err="1" smtClean="0"/>
              <a:t>Узгодження</a:t>
            </a:r>
            <a:r>
              <a:rPr lang="ru-RU" sz="2000" dirty="0" smtClean="0"/>
              <a:t> </a:t>
            </a:r>
            <a:r>
              <a:rPr lang="ru-RU" sz="2000" dirty="0" err="1"/>
              <a:t>ризик</a:t>
            </a:r>
            <a:r>
              <a:rPr lang="ru-RU" sz="2000" dirty="0"/>
              <a:t>-менеджменту </a:t>
            </a:r>
            <a:r>
              <a:rPr lang="ru-RU" sz="2000" dirty="0" err="1"/>
              <a:t>зі</a:t>
            </a:r>
            <a:r>
              <a:rPr lang="ru-RU" sz="2000" dirty="0"/>
              <a:t> </a:t>
            </a:r>
            <a:r>
              <a:rPr lang="ru-RU" sz="2000" dirty="0" err="1"/>
              <a:t>стратегіями</a:t>
            </a:r>
            <a:r>
              <a:rPr lang="ru-RU" sz="2000" dirty="0"/>
              <a:t>, </a:t>
            </a:r>
            <a:r>
              <a:rPr lang="ru-RU" sz="2000" dirty="0" err="1"/>
              <a:t>цілями</a:t>
            </a:r>
            <a:r>
              <a:rPr lang="ru-RU" sz="2000" dirty="0"/>
              <a:t> і культурою </a:t>
            </a:r>
            <a:r>
              <a:rPr lang="ru-RU" sz="2000" dirty="0" err="1"/>
              <a:t>організації</a:t>
            </a:r>
            <a:r>
              <a:rPr lang="ru-RU" sz="2000" dirty="0"/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000" dirty="0" err="1" smtClean="0"/>
              <a:t>Прийняття</a:t>
            </a:r>
            <a:r>
              <a:rPr lang="ru-RU" sz="2000" dirty="0" smtClean="0"/>
              <a:t> </a:t>
            </a:r>
            <a:r>
              <a:rPr lang="ru-RU" sz="2000" dirty="0" err="1"/>
              <a:t>положення</a:t>
            </a:r>
            <a:r>
              <a:rPr lang="ru-RU" sz="2000" dirty="0"/>
              <a:t>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/>
              <a:t>політики</a:t>
            </a:r>
            <a:r>
              <a:rPr lang="ru-RU" sz="2000" dirty="0"/>
              <a:t>, </a:t>
            </a:r>
            <a:r>
              <a:rPr lang="ru-RU" sz="2000" dirty="0" err="1"/>
              <a:t>встановлює</a:t>
            </a:r>
            <a:r>
              <a:rPr lang="ru-RU" sz="2000" dirty="0"/>
              <a:t> </a:t>
            </a:r>
            <a:r>
              <a:rPr lang="ru-RU" sz="2000" dirty="0" err="1"/>
              <a:t>підхід</a:t>
            </a:r>
            <a:r>
              <a:rPr lang="ru-RU" sz="2000" dirty="0"/>
              <a:t> до </a:t>
            </a:r>
            <a:r>
              <a:rPr lang="ru-RU" sz="2000" dirty="0" err="1"/>
              <a:t>ризик</a:t>
            </a:r>
            <a:r>
              <a:rPr lang="ru-RU" sz="2000" dirty="0"/>
              <a:t>-менеджменту, план </a:t>
            </a:r>
            <a:r>
              <a:rPr lang="ru-RU" sz="2000" dirty="0" err="1" smtClean="0"/>
              <a:t>або</a:t>
            </a:r>
            <a:r>
              <a:rPr lang="ru-RU" sz="2000" dirty="0" smtClean="0"/>
              <a:t> порядок </a:t>
            </a:r>
            <a:r>
              <a:rPr lang="ru-RU" sz="2000" dirty="0" err="1"/>
              <a:t>дій</a:t>
            </a:r>
            <a:r>
              <a:rPr lang="ru-RU" sz="2000" dirty="0"/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000" dirty="0" err="1" smtClean="0"/>
              <a:t>Виділення</a:t>
            </a:r>
            <a:r>
              <a:rPr lang="ru-RU" sz="2000" dirty="0" smtClean="0"/>
              <a:t> </a:t>
            </a:r>
            <a:r>
              <a:rPr lang="ru-RU" sz="2000" dirty="0" err="1"/>
              <a:t>необхідних</a:t>
            </a:r>
            <a:r>
              <a:rPr lang="ru-RU" sz="2000" dirty="0"/>
              <a:t> </a:t>
            </a:r>
            <a:r>
              <a:rPr lang="ru-RU" sz="2000" dirty="0" err="1"/>
              <a:t>ресурсів</a:t>
            </a:r>
            <a:r>
              <a:rPr lang="ru-RU" sz="2000" dirty="0"/>
              <a:t> для </a:t>
            </a:r>
            <a:r>
              <a:rPr lang="ru-RU" sz="2000" dirty="0" err="1"/>
              <a:t>ризик</a:t>
            </a:r>
            <a:r>
              <a:rPr lang="ru-RU" sz="2000" dirty="0"/>
              <a:t>-менеджменту;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000" dirty="0" err="1" smtClean="0"/>
              <a:t>Встановлення</a:t>
            </a:r>
            <a:r>
              <a:rPr lang="ru-RU" sz="2000" dirty="0" smtClean="0"/>
              <a:t> </a:t>
            </a:r>
            <a:r>
              <a:rPr lang="ru-RU" sz="2000" dirty="0" err="1"/>
              <a:t>повноважень</a:t>
            </a:r>
            <a:r>
              <a:rPr lang="ru-RU" sz="2000" dirty="0"/>
              <a:t>, </a:t>
            </a:r>
            <a:r>
              <a:rPr lang="ru-RU" sz="2000" dirty="0" err="1"/>
              <a:t>відповідальності</a:t>
            </a:r>
            <a:r>
              <a:rPr lang="ru-RU" sz="2000" dirty="0"/>
              <a:t> і </a:t>
            </a:r>
            <a:r>
              <a:rPr lang="ru-RU" sz="2000" dirty="0" err="1"/>
              <a:t>зобов'язань</a:t>
            </a:r>
            <a:r>
              <a:rPr lang="ru-RU" sz="2000" dirty="0"/>
              <a:t> на </a:t>
            </a:r>
            <a:r>
              <a:rPr lang="ru-RU" sz="2000" dirty="0" err="1"/>
              <a:t>відповідних</a:t>
            </a:r>
            <a:r>
              <a:rPr lang="ru-RU" sz="2000" dirty="0"/>
              <a:t> </a:t>
            </a:r>
            <a:r>
              <a:rPr lang="ru-RU" sz="2000" dirty="0" err="1" smtClean="0"/>
              <a:t>рівнях</a:t>
            </a:r>
            <a:r>
              <a:rPr lang="ru-RU" sz="2000" dirty="0" smtClean="0"/>
              <a:t> </a:t>
            </a:r>
            <a:r>
              <a:rPr lang="ru-RU" sz="2000" dirty="0" err="1" smtClean="0"/>
              <a:t>організації</a:t>
            </a:r>
            <a:r>
              <a:rPr lang="ru-RU" sz="2000" dirty="0"/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000" dirty="0" err="1" smtClean="0"/>
              <a:t>Виконання</a:t>
            </a:r>
            <a:r>
              <a:rPr lang="ru-RU" sz="2000" dirty="0" smtClean="0"/>
              <a:t> </a:t>
            </a:r>
            <a:r>
              <a:rPr lang="ru-RU" sz="2000" dirty="0" err="1"/>
              <a:t>всіх</a:t>
            </a:r>
            <a:r>
              <a:rPr lang="ru-RU" sz="2000" dirty="0"/>
              <a:t> </a:t>
            </a:r>
            <a:r>
              <a:rPr lang="ru-RU" sz="2000" dirty="0" err="1"/>
              <a:t>обязательнихтребованія</a:t>
            </a:r>
            <a:r>
              <a:rPr lang="ru-RU" sz="2000" dirty="0"/>
              <a:t> </a:t>
            </a:r>
            <a:r>
              <a:rPr lang="ru-RU" sz="2000" dirty="0" err="1"/>
              <a:t>організації</a:t>
            </a:r>
            <a:r>
              <a:rPr lang="ru-RU" sz="2000" dirty="0"/>
              <a:t>, а </a:t>
            </a:r>
            <a:r>
              <a:rPr lang="ru-RU" sz="2000" dirty="0" err="1"/>
              <a:t>також</a:t>
            </a:r>
            <a:r>
              <a:rPr lang="ru-RU" sz="2000" dirty="0"/>
              <a:t> </a:t>
            </a:r>
            <a:r>
              <a:rPr lang="ru-RU" sz="2000" dirty="0" err="1"/>
              <a:t>добровільних</a:t>
            </a:r>
            <a:r>
              <a:rPr lang="ru-RU" sz="2000" dirty="0"/>
              <a:t> </a:t>
            </a:r>
            <a:r>
              <a:rPr lang="ru-RU" sz="2000" dirty="0" err="1"/>
              <a:t>зобов'язань</a:t>
            </a:r>
            <a:r>
              <a:rPr lang="ru-RU" sz="2000" dirty="0"/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000" dirty="0" err="1" smtClean="0"/>
              <a:t>Встановлення</a:t>
            </a:r>
            <a:r>
              <a:rPr lang="ru-RU" sz="2000" dirty="0" smtClean="0"/>
              <a:t> </a:t>
            </a:r>
            <a:r>
              <a:rPr lang="ru-RU" sz="2000" dirty="0" err="1"/>
              <a:t>величини</a:t>
            </a:r>
            <a:r>
              <a:rPr lang="ru-RU" sz="2000" dirty="0"/>
              <a:t> і </a:t>
            </a:r>
            <a:r>
              <a:rPr lang="ru-RU" sz="2000" dirty="0" err="1"/>
              <a:t>типів</a:t>
            </a:r>
            <a:r>
              <a:rPr lang="ru-RU" sz="2000" dirty="0"/>
              <a:t> </a:t>
            </a:r>
            <a:r>
              <a:rPr lang="ru-RU" sz="2000" dirty="0" err="1"/>
              <a:t>ризиків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можуть</a:t>
            </a:r>
            <a:r>
              <a:rPr lang="ru-RU" sz="2000" dirty="0"/>
              <a:t> </a:t>
            </a:r>
            <a:r>
              <a:rPr lang="ru-RU" sz="2000" dirty="0" err="1"/>
              <a:t>або</a:t>
            </a:r>
            <a:r>
              <a:rPr lang="ru-RU" sz="2000" dirty="0"/>
              <a:t> не </a:t>
            </a:r>
            <a:r>
              <a:rPr lang="ru-RU" sz="2000" dirty="0" err="1" smtClean="0"/>
              <a:t>можуть</a:t>
            </a:r>
            <a:r>
              <a:rPr lang="ru-RU" sz="2000" dirty="0" smtClean="0"/>
              <a:t> бути </a:t>
            </a:r>
            <a:r>
              <a:rPr lang="ru-RU" sz="2000" dirty="0" err="1" smtClean="0"/>
              <a:t>прийняті</a:t>
            </a:r>
            <a:r>
              <a:rPr lang="ru-RU" sz="2000" dirty="0" smtClean="0"/>
              <a:t> </a:t>
            </a:r>
            <a:r>
              <a:rPr lang="ru-RU" sz="2000" dirty="0" err="1" smtClean="0"/>
              <a:t>організацією</a:t>
            </a:r>
            <a:r>
              <a:rPr lang="ru-RU" sz="2000" dirty="0"/>
              <a:t>, на </a:t>
            </a:r>
            <a:r>
              <a:rPr lang="ru-RU" sz="2000" dirty="0" err="1"/>
              <a:t>підставі</a:t>
            </a:r>
            <a:r>
              <a:rPr lang="ru-RU" sz="2000" dirty="0"/>
              <a:t> </a:t>
            </a:r>
            <a:r>
              <a:rPr lang="ru-RU" sz="2000" dirty="0" err="1"/>
              <a:t>яких</a:t>
            </a:r>
            <a:r>
              <a:rPr lang="ru-RU" sz="2000" dirty="0"/>
              <a:t> </a:t>
            </a:r>
            <a:r>
              <a:rPr lang="ru-RU" sz="2000" dirty="0" err="1"/>
              <a:t>розробляються</a:t>
            </a:r>
            <a:r>
              <a:rPr lang="ru-RU" sz="2000" dirty="0"/>
              <a:t> </a:t>
            </a:r>
            <a:r>
              <a:rPr lang="ru-RU" sz="2000" dirty="0" err="1"/>
              <a:t>критерії</a:t>
            </a:r>
            <a:r>
              <a:rPr lang="ru-RU" sz="2000" dirty="0"/>
              <a:t>, і </a:t>
            </a:r>
            <a:r>
              <a:rPr lang="ru-RU" sz="2000" dirty="0" err="1"/>
              <a:t>забезпечення</a:t>
            </a:r>
            <a:r>
              <a:rPr lang="ru-RU" sz="2000" dirty="0"/>
              <a:t> того,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ru-RU" sz="2000" dirty="0" err="1" smtClean="0"/>
              <a:t>відповідна</a:t>
            </a:r>
            <a:r>
              <a:rPr lang="ru-RU" sz="2000" dirty="0" smtClean="0"/>
              <a:t> </a:t>
            </a:r>
            <a:r>
              <a:rPr lang="ru-RU" sz="2000" dirty="0" err="1"/>
              <a:t>інформація</a:t>
            </a:r>
            <a:r>
              <a:rPr lang="ru-RU" sz="2000" dirty="0"/>
              <a:t> доведена до </a:t>
            </a:r>
            <a:r>
              <a:rPr lang="ru-RU" sz="2000" dirty="0" err="1"/>
              <a:t>організації</a:t>
            </a:r>
            <a:r>
              <a:rPr lang="ru-RU" sz="2000" dirty="0"/>
              <a:t> та </a:t>
            </a:r>
            <a:r>
              <a:rPr lang="ru-RU" sz="2000" dirty="0" err="1"/>
              <a:t>її</a:t>
            </a:r>
            <a:r>
              <a:rPr lang="ru-RU" sz="2000" dirty="0"/>
              <a:t> </a:t>
            </a:r>
            <a:r>
              <a:rPr lang="ru-RU" sz="2000" dirty="0" err="1"/>
              <a:t>зацікавлених</a:t>
            </a:r>
            <a:r>
              <a:rPr lang="ru-RU" sz="2000" dirty="0"/>
              <a:t> </a:t>
            </a:r>
            <a:r>
              <a:rPr lang="ru-RU" sz="2000" dirty="0" err="1"/>
              <a:t>сторін</a:t>
            </a:r>
            <a:r>
              <a:rPr lang="ru-RU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000" dirty="0" err="1" smtClean="0"/>
              <a:t>Надання</a:t>
            </a:r>
            <a:r>
              <a:rPr lang="ru-RU" sz="2000" dirty="0" smtClean="0"/>
              <a:t> </a:t>
            </a:r>
            <a:r>
              <a:rPr lang="ru-RU" sz="2000" dirty="0" err="1"/>
              <a:t>інформації</a:t>
            </a:r>
            <a:r>
              <a:rPr lang="ru-RU" sz="2000" dirty="0"/>
              <a:t> </a:t>
            </a:r>
            <a:r>
              <a:rPr lang="ru-RU" sz="2000" dirty="0" err="1"/>
              <a:t>зацікавленим</a:t>
            </a:r>
            <a:r>
              <a:rPr lang="ru-RU" sz="2000" dirty="0"/>
              <a:t> сторонам про </a:t>
            </a:r>
            <a:r>
              <a:rPr lang="ru-RU" sz="2000" dirty="0" err="1"/>
              <a:t>переваги</a:t>
            </a:r>
            <a:r>
              <a:rPr lang="ru-RU" sz="2000" dirty="0"/>
              <a:t> </a:t>
            </a:r>
            <a:r>
              <a:rPr lang="ru-RU" sz="2000" dirty="0" err="1" smtClean="0"/>
              <a:t>ризик</a:t>
            </a:r>
            <a:r>
              <a:rPr lang="ru-RU" sz="2000" dirty="0" smtClean="0"/>
              <a:t>-менеджменту</a:t>
            </a:r>
            <a:r>
              <a:rPr lang="ru-RU" sz="2000" dirty="0"/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000" dirty="0" err="1" smtClean="0"/>
              <a:t>Забезпечення</a:t>
            </a:r>
            <a:r>
              <a:rPr lang="ru-RU" sz="2000" dirty="0" smtClean="0"/>
              <a:t> </a:t>
            </a:r>
            <a:r>
              <a:rPr lang="ru-RU" sz="2000" dirty="0" err="1"/>
              <a:t>безперервного</a:t>
            </a:r>
            <a:r>
              <a:rPr lang="ru-RU" sz="2000" dirty="0"/>
              <a:t> </a:t>
            </a:r>
            <a:r>
              <a:rPr lang="ru-RU" sz="2000" dirty="0" err="1"/>
              <a:t>моніторингу</a:t>
            </a:r>
            <a:r>
              <a:rPr lang="ru-RU" sz="2000" dirty="0"/>
              <a:t> </a:t>
            </a:r>
            <a:r>
              <a:rPr lang="ru-RU" sz="2000" dirty="0" err="1"/>
              <a:t>ризиків</a:t>
            </a:r>
            <a:r>
              <a:rPr lang="ru-RU" sz="2000" dirty="0"/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000" dirty="0" err="1" smtClean="0"/>
              <a:t>Забезпечення</a:t>
            </a:r>
            <a:r>
              <a:rPr lang="ru-RU" sz="2000" dirty="0" smtClean="0"/>
              <a:t> </a:t>
            </a:r>
            <a:r>
              <a:rPr lang="ru-RU" sz="2000" dirty="0" err="1"/>
              <a:t>постійної</a:t>
            </a:r>
            <a:r>
              <a:rPr lang="ru-RU" sz="2000" dirty="0"/>
              <a:t> </a:t>
            </a:r>
            <a:r>
              <a:rPr lang="ru-RU" sz="2000" dirty="0" err="1"/>
              <a:t>адекватності</a:t>
            </a:r>
            <a:r>
              <a:rPr lang="ru-RU" sz="2000" dirty="0"/>
              <a:t> </a:t>
            </a:r>
            <a:r>
              <a:rPr lang="ru-RU" sz="2000" dirty="0" err="1"/>
              <a:t>структури</a:t>
            </a:r>
            <a:r>
              <a:rPr lang="ru-RU" sz="2000" dirty="0"/>
              <a:t> </a:t>
            </a:r>
            <a:r>
              <a:rPr lang="ru-RU" sz="2000" dirty="0" err="1"/>
              <a:t>ризик</a:t>
            </a:r>
            <a:r>
              <a:rPr lang="ru-RU" sz="2000" dirty="0"/>
              <a:t>-менеджменту.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49182" y="149286"/>
            <a:ext cx="8239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FFFF00"/>
                </a:solidFill>
              </a:rPr>
              <a:t>В. </a:t>
            </a:r>
            <a:r>
              <a:rPr lang="ru-RU" sz="2800" b="1" dirty="0" smtClean="0">
                <a:solidFill>
                  <a:srgbClr val="FFFF00"/>
                </a:solidFill>
              </a:rPr>
              <a:t>Структура. </a:t>
            </a:r>
            <a:r>
              <a:rPr lang="ru-RU" sz="2800" b="1" dirty="0">
                <a:solidFill>
                  <a:srgbClr val="FFFF00"/>
                </a:solidFill>
              </a:rPr>
              <a:t>В1. </a:t>
            </a:r>
            <a:r>
              <a:rPr lang="ru-RU" sz="2800" b="1" dirty="0" err="1" smtClean="0">
                <a:solidFill>
                  <a:srgbClr val="FFFF00"/>
                </a:solidFill>
              </a:rPr>
              <a:t>Лідерство</a:t>
            </a:r>
            <a:r>
              <a:rPr lang="ru-RU" sz="2800" b="1" dirty="0" smtClean="0">
                <a:solidFill>
                  <a:srgbClr val="FFFF00"/>
                </a:solidFill>
              </a:rPr>
              <a:t> і </a:t>
            </a:r>
            <a:r>
              <a:rPr lang="ru-RU" sz="2800" b="1" dirty="0" err="1" smtClean="0">
                <a:solidFill>
                  <a:srgbClr val="FFFF00"/>
                </a:solidFill>
              </a:rPr>
              <a:t>відповідальність</a:t>
            </a:r>
            <a:endParaRPr lang="ru-RU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9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903998"/>
            <a:ext cx="9143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Інтеграція</a:t>
            </a:r>
            <a:r>
              <a:rPr lang="ru-RU" sz="2000" dirty="0" smtClean="0"/>
              <a:t> </a:t>
            </a:r>
            <a:r>
              <a:rPr lang="ru-RU" sz="2000" dirty="0" err="1"/>
              <a:t>ризик</a:t>
            </a:r>
            <a:r>
              <a:rPr lang="ru-RU" sz="2000" dirty="0"/>
              <a:t>-менеджменту заснована на </a:t>
            </a:r>
            <a:r>
              <a:rPr lang="ru-RU" sz="2000" dirty="0" err="1"/>
              <a:t>розумінні</a:t>
            </a:r>
            <a:r>
              <a:rPr lang="ru-RU" sz="2000" dirty="0"/>
              <a:t> </a:t>
            </a:r>
            <a:r>
              <a:rPr lang="ru-RU" sz="2000" dirty="0" err="1"/>
              <a:t>організаційних</a:t>
            </a:r>
            <a:r>
              <a:rPr lang="ru-RU" sz="2000" dirty="0"/>
              <a:t> структур </a:t>
            </a:r>
            <a:r>
              <a:rPr lang="ru-RU" sz="2000" dirty="0" smtClean="0"/>
              <a:t>і контексту</a:t>
            </a:r>
            <a:r>
              <a:rPr lang="ru-RU" sz="2000" dirty="0"/>
              <a:t>. </a:t>
            </a:r>
            <a:r>
              <a:rPr lang="ru-RU" sz="2000" dirty="0" err="1"/>
              <a:t>Структури</a:t>
            </a:r>
            <a:r>
              <a:rPr lang="ru-RU" sz="2000" dirty="0"/>
              <a:t> </a:t>
            </a:r>
            <a:r>
              <a:rPr lang="ru-RU" sz="2000" dirty="0" err="1"/>
              <a:t>розрізняються</a:t>
            </a:r>
            <a:r>
              <a:rPr lang="ru-RU" sz="2000" dirty="0"/>
              <a:t> </a:t>
            </a:r>
            <a:r>
              <a:rPr lang="ru-RU" sz="2000" dirty="0" err="1"/>
              <a:t>залежно</a:t>
            </a:r>
            <a:r>
              <a:rPr lang="ru-RU" sz="2000" dirty="0"/>
              <a:t> </a:t>
            </a:r>
            <a:r>
              <a:rPr lang="ru-RU" sz="2000" dirty="0" err="1"/>
              <a:t>від</a:t>
            </a:r>
            <a:r>
              <a:rPr lang="ru-RU" sz="2000" dirty="0"/>
              <a:t> мети, </a:t>
            </a:r>
            <a:r>
              <a:rPr lang="ru-RU" sz="2000" dirty="0" err="1"/>
              <a:t>завдань</a:t>
            </a:r>
            <a:r>
              <a:rPr lang="ru-RU" sz="2000" dirty="0"/>
              <a:t> і </a:t>
            </a:r>
            <a:r>
              <a:rPr lang="ru-RU" sz="2000" dirty="0" err="1"/>
              <a:t>складності</a:t>
            </a:r>
            <a:r>
              <a:rPr lang="ru-RU" sz="2000" dirty="0"/>
              <a:t> </a:t>
            </a:r>
            <a:r>
              <a:rPr lang="ru-RU" sz="2000" dirty="0" err="1"/>
              <a:t>організації</a:t>
            </a:r>
            <a:r>
              <a:rPr lang="ru-RU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/>
              <a:t>Управління</a:t>
            </a:r>
            <a:r>
              <a:rPr lang="ru-RU" sz="2000" dirty="0"/>
              <a:t> </a:t>
            </a:r>
            <a:r>
              <a:rPr lang="ru-RU" sz="2000" dirty="0" err="1"/>
              <a:t>ризиками</a:t>
            </a:r>
            <a:r>
              <a:rPr lang="ru-RU" sz="2000" dirty="0"/>
              <a:t> </a:t>
            </a:r>
            <a:r>
              <a:rPr lang="ru-RU" sz="2000" dirty="0" err="1"/>
              <a:t>здійснюється</a:t>
            </a:r>
            <a:r>
              <a:rPr lang="ru-RU" sz="2000" dirty="0"/>
              <a:t> в кожному </a:t>
            </a:r>
            <a:r>
              <a:rPr lang="ru-RU" sz="2000" dirty="0" err="1"/>
              <a:t>елементі</a:t>
            </a:r>
            <a:r>
              <a:rPr lang="ru-RU" sz="2000" dirty="0"/>
              <a:t> </a:t>
            </a:r>
            <a:r>
              <a:rPr lang="ru-RU" sz="2000" dirty="0" err="1"/>
              <a:t>структури</a:t>
            </a:r>
            <a:r>
              <a:rPr lang="ru-RU" sz="2000" dirty="0"/>
              <a:t> </a:t>
            </a:r>
            <a:r>
              <a:rPr lang="ru-RU" sz="2000" dirty="0" err="1"/>
              <a:t>організації</a:t>
            </a:r>
            <a:r>
              <a:rPr lang="ru-RU" sz="2000" dirty="0"/>
              <a:t>. </a:t>
            </a:r>
            <a:r>
              <a:rPr lang="ru-RU" sz="2000" dirty="0" err="1" smtClean="0"/>
              <a:t>Кожна</a:t>
            </a:r>
            <a:r>
              <a:rPr lang="ru-RU" sz="2000" dirty="0" smtClean="0"/>
              <a:t> </a:t>
            </a:r>
            <a:r>
              <a:rPr lang="ru-RU" sz="2000" dirty="0" err="1" smtClean="0"/>
              <a:t>людина</a:t>
            </a:r>
            <a:r>
              <a:rPr lang="ru-RU" sz="2000" dirty="0" smtClean="0"/>
              <a:t> </a:t>
            </a:r>
            <a:r>
              <a:rPr lang="ru-RU" sz="2000" dirty="0"/>
              <a:t>в </a:t>
            </a:r>
            <a:r>
              <a:rPr lang="ru-RU" sz="2000" dirty="0" err="1"/>
              <a:t>організації</a:t>
            </a:r>
            <a:r>
              <a:rPr lang="ru-RU" sz="2000" dirty="0"/>
              <a:t> </a:t>
            </a:r>
            <a:r>
              <a:rPr lang="ru-RU" sz="2000" dirty="0" err="1"/>
              <a:t>несе</a:t>
            </a:r>
            <a:r>
              <a:rPr lang="ru-RU" sz="2000" dirty="0"/>
              <a:t> </a:t>
            </a:r>
            <a:r>
              <a:rPr lang="ru-RU" sz="2000" dirty="0" err="1"/>
              <a:t>відповідальність</a:t>
            </a:r>
            <a:r>
              <a:rPr lang="ru-RU" sz="2000" dirty="0"/>
              <a:t> за </a:t>
            </a:r>
            <a:r>
              <a:rPr lang="ru-RU" sz="2000" dirty="0" err="1"/>
              <a:t>управління</a:t>
            </a:r>
            <a:r>
              <a:rPr lang="ru-RU" sz="2000" dirty="0"/>
              <a:t> </a:t>
            </a:r>
            <a:r>
              <a:rPr lang="ru-RU" sz="2000" dirty="0" err="1"/>
              <a:t>ризиками</a:t>
            </a:r>
            <a:r>
              <a:rPr lang="ru-RU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/>
              <a:t>Принципи</a:t>
            </a:r>
            <a:r>
              <a:rPr lang="ru-RU" sz="2000" dirty="0"/>
              <a:t> корпоративного </a:t>
            </a:r>
            <a:r>
              <a:rPr lang="ru-RU" sz="2000" dirty="0" err="1"/>
              <a:t>управління</a:t>
            </a:r>
            <a:r>
              <a:rPr lang="ru-RU" sz="2000" dirty="0"/>
              <a:t> </a:t>
            </a:r>
            <a:r>
              <a:rPr lang="ru-RU" sz="2000" dirty="0" err="1"/>
              <a:t>спрямовують</a:t>
            </a:r>
            <a:r>
              <a:rPr lang="ru-RU" sz="2000" dirty="0"/>
              <a:t> </a:t>
            </a:r>
            <a:r>
              <a:rPr lang="ru-RU" sz="2000" dirty="0" err="1"/>
              <a:t>діяльність</a:t>
            </a:r>
            <a:r>
              <a:rPr lang="ru-RU" sz="2000" dirty="0"/>
              <a:t> </a:t>
            </a:r>
            <a:r>
              <a:rPr lang="ru-RU" sz="2000" dirty="0" err="1"/>
              <a:t>організації</a:t>
            </a:r>
            <a:r>
              <a:rPr lang="ru-RU" sz="2000" dirty="0"/>
              <a:t>, </a:t>
            </a:r>
            <a:r>
              <a:rPr lang="ru-RU" sz="2000" dirty="0" err="1"/>
              <a:t>її</a:t>
            </a:r>
            <a:r>
              <a:rPr lang="ru-RU" sz="2000" dirty="0"/>
              <a:t> </a:t>
            </a:r>
            <a:r>
              <a:rPr lang="ru-RU" sz="2000" dirty="0" err="1"/>
              <a:t>зовнішні</a:t>
            </a:r>
            <a:r>
              <a:rPr lang="ru-RU" sz="2000" dirty="0"/>
              <a:t> </a:t>
            </a:r>
            <a:r>
              <a:rPr lang="ru-RU" sz="2000" dirty="0" smtClean="0"/>
              <a:t>і </a:t>
            </a:r>
            <a:r>
              <a:rPr lang="ru-RU" sz="2000" dirty="0" err="1" smtClean="0"/>
              <a:t>внутрішні</a:t>
            </a:r>
            <a:r>
              <a:rPr lang="ru-RU" sz="2000" dirty="0" smtClean="0"/>
              <a:t> </a:t>
            </a:r>
            <a:r>
              <a:rPr lang="ru-RU" sz="2000" dirty="0" err="1"/>
              <a:t>відносини</a:t>
            </a:r>
            <a:r>
              <a:rPr lang="ru-RU" sz="2000" dirty="0"/>
              <a:t>, а </a:t>
            </a:r>
            <a:r>
              <a:rPr lang="ru-RU" sz="2000" dirty="0" err="1"/>
              <a:t>також</a:t>
            </a:r>
            <a:r>
              <a:rPr lang="ru-RU" sz="2000" dirty="0"/>
              <a:t> </a:t>
            </a:r>
            <a:r>
              <a:rPr lang="ru-RU" sz="2000" dirty="0" err="1"/>
              <a:t>визначають</a:t>
            </a:r>
            <a:r>
              <a:rPr lang="ru-RU" sz="2000" dirty="0"/>
              <a:t> </a:t>
            </a:r>
            <a:r>
              <a:rPr lang="ru-RU" sz="2000" dirty="0" smtClean="0"/>
              <a:t>правила</a:t>
            </a:r>
            <a:r>
              <a:rPr lang="ru-RU" sz="2000" dirty="0"/>
              <a:t>, </a:t>
            </a:r>
            <a:r>
              <a:rPr lang="ru-RU" sz="2000" dirty="0" err="1"/>
              <a:t>процеси</a:t>
            </a:r>
            <a:r>
              <a:rPr lang="ru-RU" sz="2000" dirty="0"/>
              <a:t> і </a:t>
            </a:r>
            <a:r>
              <a:rPr lang="ru-RU" sz="2000" dirty="0" err="1"/>
              <a:t>процедури</a:t>
            </a:r>
            <a:r>
              <a:rPr lang="ru-RU" sz="2000" dirty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ru-RU" sz="2000" dirty="0" err="1" smtClean="0"/>
              <a:t>необхідні</a:t>
            </a:r>
            <a:r>
              <a:rPr lang="ru-RU" sz="2000" dirty="0" smtClean="0"/>
              <a:t> для </a:t>
            </a:r>
            <a:r>
              <a:rPr lang="ru-RU" sz="2000" dirty="0" err="1"/>
              <a:t>досягнення</a:t>
            </a:r>
            <a:r>
              <a:rPr lang="ru-RU" sz="2000" dirty="0"/>
              <a:t> мети </a:t>
            </a:r>
            <a:r>
              <a:rPr lang="ru-RU" sz="2000" dirty="0" err="1"/>
              <a:t>організації</a:t>
            </a:r>
            <a:r>
              <a:rPr lang="ru-RU" sz="2000" dirty="0"/>
              <a:t>. </a:t>
            </a:r>
            <a:endParaRPr lang="ru-RU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Структури</a:t>
            </a:r>
            <a:r>
              <a:rPr lang="ru-RU" sz="2000" dirty="0" smtClean="0"/>
              <a:t> </a:t>
            </a:r>
            <a:r>
              <a:rPr lang="ru-RU" sz="2000" dirty="0" err="1"/>
              <a:t>управління</a:t>
            </a:r>
            <a:r>
              <a:rPr lang="ru-RU" sz="2000" dirty="0"/>
              <a:t> </a:t>
            </a:r>
            <a:r>
              <a:rPr lang="ru-RU" sz="2000" dirty="0" err="1"/>
              <a:t>перетворять</a:t>
            </a:r>
            <a:r>
              <a:rPr lang="ru-RU" sz="2000" dirty="0"/>
              <a:t> </a:t>
            </a:r>
            <a:r>
              <a:rPr lang="ru-RU" sz="2000" dirty="0" err="1" smtClean="0"/>
              <a:t>принципи</a:t>
            </a:r>
            <a:r>
              <a:rPr lang="ru-RU" sz="2000" dirty="0" smtClean="0"/>
              <a:t> корпоративного </a:t>
            </a:r>
            <a:r>
              <a:rPr lang="ru-RU" sz="2000" dirty="0" err="1"/>
              <a:t>управління</a:t>
            </a:r>
            <a:r>
              <a:rPr lang="ru-RU" sz="2000" dirty="0"/>
              <a:t> в </a:t>
            </a:r>
            <a:r>
              <a:rPr lang="ru-RU" sz="2000" dirty="0" err="1"/>
              <a:t>стратегію</a:t>
            </a:r>
            <a:r>
              <a:rPr lang="ru-RU" sz="2000" dirty="0"/>
              <a:t> і </a:t>
            </a:r>
            <a:r>
              <a:rPr lang="ru-RU" sz="2000" dirty="0" err="1"/>
              <a:t>пов'язані</a:t>
            </a:r>
            <a:r>
              <a:rPr lang="ru-RU" sz="2000" dirty="0"/>
              <a:t> з нею </a:t>
            </a:r>
            <a:r>
              <a:rPr lang="ru-RU" sz="2000" dirty="0" err="1" smtClean="0"/>
              <a:t>цілі</a:t>
            </a:r>
            <a:r>
              <a:rPr lang="ru-RU" sz="2000" dirty="0" smtClean="0"/>
              <a:t>, </a:t>
            </a:r>
            <a:r>
              <a:rPr lang="ru-RU" sz="2000" dirty="0" err="1"/>
              <a:t>необхідні</a:t>
            </a:r>
            <a:r>
              <a:rPr lang="ru-RU" sz="2000" dirty="0"/>
              <a:t> </a:t>
            </a:r>
            <a:r>
              <a:rPr lang="ru-RU" sz="2000" dirty="0" smtClean="0"/>
              <a:t>для </a:t>
            </a:r>
            <a:r>
              <a:rPr lang="ru-RU" sz="2000" dirty="0" err="1" smtClean="0"/>
              <a:t>досягнення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бажаних</a:t>
            </a:r>
            <a:r>
              <a:rPr lang="ru-RU" sz="2000" dirty="0" smtClean="0"/>
              <a:t> </a:t>
            </a:r>
            <a:r>
              <a:rPr lang="ru-RU" sz="2000" dirty="0" err="1" smtClean="0"/>
              <a:t>стійких</a:t>
            </a:r>
            <a:r>
              <a:rPr lang="ru-RU" sz="2000" dirty="0" smtClean="0"/>
              <a:t> </a:t>
            </a:r>
            <a:r>
              <a:rPr lang="ru-RU" sz="2000" dirty="0" err="1"/>
              <a:t>показників</a:t>
            </a:r>
            <a:r>
              <a:rPr lang="ru-RU" sz="2000" dirty="0"/>
              <a:t> і </a:t>
            </a:r>
            <a:r>
              <a:rPr lang="ru-RU" sz="2000" dirty="0" err="1"/>
              <a:t>довгострокової</a:t>
            </a:r>
            <a:r>
              <a:rPr lang="ru-RU" sz="2000" dirty="0"/>
              <a:t> </a:t>
            </a:r>
            <a:r>
              <a:rPr lang="ru-RU" sz="2000" dirty="0" err="1"/>
              <a:t>життєздатності</a:t>
            </a:r>
            <a:r>
              <a:rPr lang="ru-RU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/>
              <a:t>Визначення</a:t>
            </a:r>
            <a:r>
              <a:rPr lang="ru-RU" sz="2000" dirty="0"/>
              <a:t> ролей,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забезпечують</a:t>
            </a:r>
            <a:r>
              <a:rPr lang="ru-RU" sz="2000" dirty="0"/>
              <a:t> </a:t>
            </a:r>
            <a:r>
              <a:rPr lang="ru-RU" sz="2000" dirty="0" err="1"/>
              <a:t>підзвітність</a:t>
            </a:r>
            <a:r>
              <a:rPr lang="ru-RU" sz="2000" dirty="0"/>
              <a:t> і контроль </a:t>
            </a:r>
            <a:r>
              <a:rPr lang="ru-RU" sz="2000" dirty="0" err="1"/>
              <a:t>всередині</a:t>
            </a:r>
            <a:r>
              <a:rPr lang="ru-RU" sz="2000" dirty="0"/>
              <a:t> </a:t>
            </a:r>
            <a:r>
              <a:rPr lang="ru-RU" sz="2000" dirty="0" err="1"/>
              <a:t>організації</a:t>
            </a:r>
            <a:r>
              <a:rPr lang="ru-RU" sz="2000" dirty="0"/>
              <a:t>, </a:t>
            </a:r>
            <a:r>
              <a:rPr lang="ru-RU" sz="2000" dirty="0" smtClean="0"/>
              <a:t>є </a:t>
            </a:r>
            <a:r>
              <a:rPr lang="ru-RU" sz="2000" dirty="0" err="1" smtClean="0"/>
              <a:t>невід'ємною</a:t>
            </a:r>
            <a:r>
              <a:rPr lang="ru-RU" sz="2000" dirty="0" smtClean="0"/>
              <a:t> </a:t>
            </a:r>
            <a:r>
              <a:rPr lang="ru-RU" sz="2000" dirty="0" err="1"/>
              <a:t>частиною</a:t>
            </a:r>
            <a:r>
              <a:rPr lang="ru-RU" sz="2000" dirty="0"/>
              <a:t> корпоративного </a:t>
            </a:r>
            <a:r>
              <a:rPr lang="ru-RU" sz="2000" dirty="0" err="1"/>
              <a:t>управління</a:t>
            </a:r>
            <a:r>
              <a:rPr lang="ru-RU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/>
              <a:t>Інтеграція</a:t>
            </a:r>
            <a:r>
              <a:rPr lang="ru-RU" sz="2000" dirty="0"/>
              <a:t> </a:t>
            </a:r>
            <a:r>
              <a:rPr lang="ru-RU" sz="2000" dirty="0" err="1"/>
              <a:t>ризик</a:t>
            </a:r>
            <a:r>
              <a:rPr lang="ru-RU" sz="2000" dirty="0"/>
              <a:t>-менеджменту в </a:t>
            </a:r>
            <a:r>
              <a:rPr lang="ru-RU" sz="2000" dirty="0" err="1"/>
              <a:t>організацію</a:t>
            </a:r>
            <a:r>
              <a:rPr lang="ru-RU" sz="2000" dirty="0"/>
              <a:t> є </a:t>
            </a:r>
            <a:r>
              <a:rPr lang="ru-RU" sz="2000" dirty="0" err="1"/>
              <a:t>динамічний</a:t>
            </a:r>
            <a:r>
              <a:rPr lang="ru-RU" sz="2000" dirty="0"/>
              <a:t> </a:t>
            </a:r>
            <a:r>
              <a:rPr lang="ru-RU" sz="2000" dirty="0" smtClean="0"/>
              <a:t>та </a:t>
            </a:r>
            <a:r>
              <a:rPr lang="ru-RU" sz="2000" dirty="0" err="1" smtClean="0"/>
              <a:t>ітеративний</a:t>
            </a:r>
            <a:r>
              <a:rPr lang="ru-RU" sz="2000" dirty="0" smtClean="0"/>
              <a:t> </a:t>
            </a:r>
            <a:r>
              <a:rPr lang="ru-RU" sz="2000" dirty="0" err="1"/>
              <a:t>процес</a:t>
            </a:r>
            <a:r>
              <a:rPr lang="ru-RU" sz="2000" dirty="0"/>
              <a:t>, </a:t>
            </a:r>
            <a:r>
              <a:rPr lang="ru-RU" sz="2000" dirty="0" err="1"/>
              <a:t>який</a:t>
            </a:r>
            <a:r>
              <a:rPr lang="ru-RU" sz="2000" dirty="0"/>
              <a:t> повинен </a:t>
            </a:r>
            <a:r>
              <a:rPr lang="ru-RU" sz="2000" dirty="0" err="1"/>
              <a:t>враховувати</a:t>
            </a:r>
            <a:r>
              <a:rPr lang="ru-RU" sz="2000" dirty="0"/>
              <a:t> потреби і культуру </a:t>
            </a:r>
            <a:r>
              <a:rPr lang="ru-RU" sz="2000" dirty="0" err="1"/>
              <a:t>організації</a:t>
            </a:r>
            <a:r>
              <a:rPr lang="ru-RU" sz="2000" dirty="0"/>
              <a:t>. </a:t>
            </a:r>
            <a:endParaRPr lang="ru-RU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Ризик</a:t>
            </a:r>
            <a:r>
              <a:rPr lang="ru-RU" sz="2000" dirty="0" smtClean="0"/>
              <a:t>-менеджмент </a:t>
            </a:r>
            <a:r>
              <a:rPr lang="ru-RU" sz="2000" dirty="0"/>
              <a:t>повинен </a:t>
            </a:r>
            <a:r>
              <a:rPr lang="ru-RU" sz="2000" dirty="0" err="1"/>
              <a:t>входити</a:t>
            </a:r>
            <a:r>
              <a:rPr lang="ru-RU" sz="2000" dirty="0"/>
              <a:t> в </a:t>
            </a:r>
            <a:r>
              <a:rPr lang="ru-RU" sz="2000" dirty="0" err="1"/>
              <a:t>якості</a:t>
            </a:r>
            <a:r>
              <a:rPr lang="ru-RU" sz="2000" dirty="0"/>
              <a:t> </a:t>
            </a:r>
            <a:r>
              <a:rPr lang="ru-RU" sz="2000" dirty="0" err="1"/>
              <a:t>складової</a:t>
            </a:r>
            <a:r>
              <a:rPr lang="ru-RU" sz="2000" dirty="0"/>
              <a:t> </a:t>
            </a:r>
            <a:r>
              <a:rPr lang="ru-RU" sz="2000" dirty="0" err="1"/>
              <a:t>частини</a:t>
            </a:r>
            <a:r>
              <a:rPr lang="ru-RU" sz="2000" dirty="0"/>
              <a:t> в </a:t>
            </a:r>
            <a:r>
              <a:rPr lang="ru-RU" sz="2000" dirty="0" err="1"/>
              <a:t>цілі</a:t>
            </a:r>
            <a:r>
              <a:rPr lang="ru-RU" sz="2000" dirty="0"/>
              <a:t> </a:t>
            </a:r>
            <a:r>
              <a:rPr lang="ru-RU" sz="2000" dirty="0" err="1"/>
              <a:t>організації</a:t>
            </a:r>
            <a:r>
              <a:rPr lang="ru-RU" sz="2000" dirty="0"/>
              <a:t>, </a:t>
            </a:r>
            <a:r>
              <a:rPr lang="ru-RU" sz="2000" dirty="0" err="1" smtClean="0"/>
              <a:t>корпоративне</a:t>
            </a:r>
            <a:r>
              <a:rPr lang="ru-RU" sz="2000" dirty="0" smtClean="0"/>
              <a:t> </a:t>
            </a:r>
            <a:r>
              <a:rPr lang="ru-RU" sz="2000" dirty="0" err="1" smtClean="0"/>
              <a:t>управління</a:t>
            </a:r>
            <a:r>
              <a:rPr lang="ru-RU" sz="2000" dirty="0"/>
              <a:t>, </a:t>
            </a:r>
            <a:r>
              <a:rPr lang="ru-RU" sz="2000" dirty="0" err="1"/>
              <a:t>лідерство</a:t>
            </a:r>
            <a:r>
              <a:rPr lang="ru-RU" sz="2000" dirty="0"/>
              <a:t> та </a:t>
            </a:r>
            <a:r>
              <a:rPr lang="ru-RU" sz="2000" dirty="0" err="1"/>
              <a:t>відповідальність</a:t>
            </a:r>
            <a:r>
              <a:rPr lang="ru-RU" sz="2000" dirty="0"/>
              <a:t>, </a:t>
            </a:r>
            <a:r>
              <a:rPr lang="ru-RU" sz="2000" dirty="0" err="1"/>
              <a:t>стратегії</a:t>
            </a:r>
            <a:r>
              <a:rPr lang="ru-RU" sz="2000" dirty="0"/>
              <a:t>, </a:t>
            </a:r>
            <a:r>
              <a:rPr lang="ru-RU" sz="2000" dirty="0" err="1"/>
              <a:t>цілі</a:t>
            </a:r>
            <a:r>
              <a:rPr lang="ru-RU" sz="2000" dirty="0"/>
              <a:t> та </a:t>
            </a:r>
            <a:r>
              <a:rPr lang="ru-RU" sz="2000" dirty="0" err="1"/>
              <a:t>діяльність</a:t>
            </a:r>
            <a:r>
              <a:rPr lang="ru-RU" sz="2000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FFFF00"/>
                </a:solidFill>
              </a:rPr>
              <a:t>В. </a:t>
            </a:r>
            <a:r>
              <a:rPr lang="ru-RU" sz="3200" b="1" dirty="0" smtClean="0">
                <a:solidFill>
                  <a:srgbClr val="FFFF00"/>
                </a:solidFill>
              </a:rPr>
              <a:t>Структура. В </a:t>
            </a:r>
            <a:r>
              <a:rPr lang="ru-RU" sz="3200" b="1" dirty="0">
                <a:solidFill>
                  <a:srgbClr val="FFFF00"/>
                </a:solidFill>
              </a:rPr>
              <a:t>2. </a:t>
            </a:r>
            <a:r>
              <a:rPr lang="ru-RU" sz="3200" b="1" dirty="0" err="1" smtClean="0">
                <a:solidFill>
                  <a:srgbClr val="FFFF00"/>
                </a:solidFill>
              </a:rPr>
              <a:t>інтеграція</a:t>
            </a:r>
            <a:r>
              <a:rPr lang="ru-RU" sz="3200" b="1" dirty="0" smtClean="0">
                <a:solidFill>
                  <a:srgbClr val="FFFF00"/>
                </a:solidFill>
              </a:rPr>
              <a:t> </a:t>
            </a:r>
            <a:r>
              <a:rPr lang="ru-RU" sz="3200" b="1" dirty="0" err="1" smtClean="0">
                <a:solidFill>
                  <a:srgbClr val="FFFF00"/>
                </a:solidFill>
              </a:rPr>
              <a:t>ризик</a:t>
            </a:r>
            <a:r>
              <a:rPr lang="ru-RU" sz="3200" b="1" dirty="0" smtClean="0">
                <a:solidFill>
                  <a:srgbClr val="FFFF00"/>
                </a:solidFill>
              </a:rPr>
              <a:t>-менеджменту</a:t>
            </a:r>
            <a:endParaRPr lang="ru-RU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646331"/>
            <a:ext cx="9144000" cy="59400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000" b="1" dirty="0" err="1" smtClean="0"/>
              <a:t>Організації</a:t>
            </a:r>
            <a:r>
              <a:rPr lang="ru-RU" sz="2000" b="1" dirty="0" smtClean="0"/>
              <a:t> </a:t>
            </a:r>
            <a:r>
              <a:rPr lang="ru-RU" sz="2000" b="1" dirty="0" err="1"/>
              <a:t>розробляють</a:t>
            </a:r>
            <a:r>
              <a:rPr lang="ru-RU" sz="2000" b="1" dirty="0"/>
              <a:t> структуру </a:t>
            </a:r>
            <a:r>
              <a:rPr lang="ru-RU" sz="2000" b="1" dirty="0" err="1"/>
              <a:t>ризик</a:t>
            </a:r>
            <a:r>
              <a:rPr lang="ru-RU" sz="2000" b="1" dirty="0"/>
              <a:t>-менеджменту, </a:t>
            </a:r>
            <a:r>
              <a:rPr lang="ru-RU" sz="2000" b="1" dirty="0" err="1"/>
              <a:t>що</a:t>
            </a:r>
            <a:r>
              <a:rPr lang="ru-RU" sz="2000" b="1" dirty="0"/>
              <a:t> </a:t>
            </a:r>
            <a:r>
              <a:rPr lang="ru-RU" sz="2000" b="1" dirty="0" err="1"/>
              <a:t>включаєте</a:t>
            </a:r>
            <a:r>
              <a:rPr lang="ru-RU" sz="2000" b="1" dirty="0"/>
              <a:t> себе:</a:t>
            </a:r>
          </a:p>
          <a:p>
            <a:r>
              <a:rPr lang="ru-RU" sz="2000" dirty="0"/>
              <a:t>• </a:t>
            </a:r>
            <a:r>
              <a:rPr lang="ru-RU" sz="2000" dirty="0" err="1"/>
              <a:t>Ознайомлення</a:t>
            </a:r>
            <a:r>
              <a:rPr lang="ru-RU" sz="2000" dirty="0"/>
              <a:t> з </a:t>
            </a:r>
            <a:r>
              <a:rPr lang="ru-RU" sz="2000" dirty="0" err="1"/>
              <a:t>організацією</a:t>
            </a:r>
            <a:r>
              <a:rPr lang="ru-RU" sz="2000" dirty="0"/>
              <a:t> та контекстом </a:t>
            </a:r>
            <a:r>
              <a:rPr lang="ru-RU" sz="2000" dirty="0" err="1"/>
              <a:t>її</a:t>
            </a:r>
            <a:r>
              <a:rPr lang="ru-RU" sz="2000" dirty="0"/>
              <a:t> </a:t>
            </a:r>
            <a:r>
              <a:rPr lang="ru-RU" sz="2000" dirty="0" err="1"/>
              <a:t>діяльності</a:t>
            </a:r>
            <a:r>
              <a:rPr lang="ru-RU" sz="2000" dirty="0"/>
              <a:t> - при </a:t>
            </a:r>
            <a:r>
              <a:rPr lang="ru-RU" sz="2000" dirty="0" err="1"/>
              <a:t>розробці</a:t>
            </a:r>
            <a:r>
              <a:rPr lang="ru-RU" sz="2000" dirty="0"/>
              <a:t> </a:t>
            </a:r>
            <a:r>
              <a:rPr lang="ru-RU" sz="2000" dirty="0" err="1"/>
              <a:t>структури</a:t>
            </a:r>
            <a:r>
              <a:rPr lang="ru-RU" sz="2000" dirty="0"/>
              <a:t> </a:t>
            </a:r>
            <a:r>
              <a:rPr lang="ru-RU" sz="2000" dirty="0" err="1" smtClean="0"/>
              <a:t>ризик</a:t>
            </a:r>
            <a:r>
              <a:rPr lang="ru-RU" sz="2000" dirty="0" smtClean="0"/>
              <a:t>-менеджменту </a:t>
            </a:r>
            <a:r>
              <a:rPr lang="ru-RU" sz="2000" dirty="0" err="1"/>
              <a:t>організація</a:t>
            </a:r>
            <a:r>
              <a:rPr lang="ru-RU" sz="2000" dirty="0"/>
              <a:t> повинна </a:t>
            </a:r>
            <a:r>
              <a:rPr lang="ru-RU" sz="2000" dirty="0" err="1"/>
              <a:t>вивчити</a:t>
            </a:r>
            <a:r>
              <a:rPr lang="ru-RU" sz="2000" dirty="0"/>
              <a:t> і </a:t>
            </a:r>
            <a:r>
              <a:rPr lang="ru-RU" sz="2000" dirty="0" err="1"/>
              <a:t>оцінити</a:t>
            </a:r>
            <a:r>
              <a:rPr lang="ru-RU" sz="2000" dirty="0"/>
              <a:t> як </a:t>
            </a:r>
            <a:r>
              <a:rPr lang="ru-RU" sz="2000" dirty="0" err="1"/>
              <a:t>зовнішній</a:t>
            </a:r>
            <a:r>
              <a:rPr lang="ru-RU" sz="2000" dirty="0"/>
              <a:t>, так і </a:t>
            </a:r>
            <a:r>
              <a:rPr lang="ru-RU" sz="2000" dirty="0" err="1"/>
              <a:t>внутрішній</a:t>
            </a:r>
            <a:r>
              <a:rPr lang="ru-RU" sz="2000" dirty="0"/>
              <a:t> </a:t>
            </a:r>
            <a:r>
              <a:rPr lang="ru-RU" sz="2000" dirty="0" smtClean="0"/>
              <a:t>контекст </a:t>
            </a:r>
            <a:r>
              <a:rPr lang="ru-RU" sz="2000" dirty="0" err="1" smtClean="0"/>
              <a:t>діяльності</a:t>
            </a:r>
            <a:r>
              <a:rPr lang="ru-RU" sz="2000" dirty="0" smtClean="0"/>
              <a:t> </a:t>
            </a:r>
            <a:r>
              <a:rPr lang="ru-RU" sz="2000" dirty="0" err="1"/>
              <a:t>організації</a:t>
            </a:r>
            <a:r>
              <a:rPr lang="ru-RU" sz="2000" dirty="0"/>
              <a:t>.</a:t>
            </a:r>
          </a:p>
          <a:p>
            <a:r>
              <a:rPr lang="ru-RU" sz="2000" dirty="0"/>
              <a:t>• </a:t>
            </a:r>
            <a:r>
              <a:rPr lang="ru-RU" sz="2000" dirty="0" err="1"/>
              <a:t>Демонстрація</a:t>
            </a:r>
            <a:r>
              <a:rPr lang="ru-RU" sz="2000" dirty="0"/>
              <a:t> </a:t>
            </a:r>
            <a:r>
              <a:rPr lang="ru-RU" sz="2000" dirty="0" err="1"/>
              <a:t>прихильності</a:t>
            </a:r>
            <a:r>
              <a:rPr lang="ru-RU" sz="2000" dirty="0"/>
              <a:t> </a:t>
            </a:r>
            <a:r>
              <a:rPr lang="ru-RU" sz="2000" dirty="0" err="1"/>
              <a:t>управління</a:t>
            </a:r>
            <a:r>
              <a:rPr lang="ru-RU" sz="2000" dirty="0"/>
              <a:t> </a:t>
            </a:r>
            <a:r>
              <a:rPr lang="ru-RU" sz="2000" dirty="0" err="1"/>
              <a:t>ризиком</a:t>
            </a:r>
            <a:r>
              <a:rPr lang="ru-RU" sz="2000" dirty="0"/>
              <a:t> - </a:t>
            </a:r>
            <a:r>
              <a:rPr lang="ru-RU" sz="2000" dirty="0" err="1"/>
              <a:t>Вище</a:t>
            </a:r>
            <a:r>
              <a:rPr lang="ru-RU" sz="2000" dirty="0"/>
              <a:t> </a:t>
            </a:r>
            <a:r>
              <a:rPr lang="ru-RU" sz="2000" dirty="0" err="1"/>
              <a:t>керівництво</a:t>
            </a:r>
            <a:r>
              <a:rPr lang="ru-RU" sz="2000" dirty="0"/>
              <a:t> і </a:t>
            </a:r>
            <a:r>
              <a:rPr lang="ru-RU" sz="2000" dirty="0" err="1"/>
              <a:t>наглядові</a:t>
            </a:r>
            <a:r>
              <a:rPr lang="ru-RU" sz="2000" dirty="0"/>
              <a:t> </a:t>
            </a:r>
            <a:r>
              <a:rPr lang="ru-RU" sz="2000" dirty="0" err="1" smtClean="0"/>
              <a:t>органи</a:t>
            </a:r>
            <a:r>
              <a:rPr lang="ru-RU" sz="2000" dirty="0" smtClean="0"/>
              <a:t> </a:t>
            </a:r>
            <a:r>
              <a:rPr lang="ru-RU" sz="2000" dirty="0" err="1" smtClean="0"/>
              <a:t>повинні</a:t>
            </a:r>
            <a:r>
              <a:rPr lang="ru-RU" sz="2000" dirty="0" smtClean="0"/>
              <a:t> </a:t>
            </a:r>
            <a:r>
              <a:rPr lang="ru-RU" sz="2000" dirty="0" err="1"/>
              <a:t>демонтувати</a:t>
            </a:r>
            <a:r>
              <a:rPr lang="ru-RU" sz="2000" dirty="0"/>
              <a:t> </a:t>
            </a:r>
            <a:r>
              <a:rPr lang="ru-RU" sz="2000" dirty="0" err="1"/>
              <a:t>постійну</a:t>
            </a:r>
            <a:r>
              <a:rPr lang="ru-RU" sz="2000" dirty="0"/>
              <a:t> </a:t>
            </a:r>
            <a:r>
              <a:rPr lang="ru-RU" sz="2000" dirty="0" err="1"/>
              <a:t>прихильність</a:t>
            </a:r>
            <a:r>
              <a:rPr lang="ru-RU" sz="2000" dirty="0"/>
              <a:t> </a:t>
            </a:r>
            <a:r>
              <a:rPr lang="ru-RU" sz="2000" dirty="0" smtClean="0"/>
              <a:t>менеджменту </a:t>
            </a:r>
            <a:r>
              <a:rPr lang="ru-RU" sz="2000" dirty="0" err="1" smtClean="0"/>
              <a:t>ризику</a:t>
            </a:r>
            <a:r>
              <a:rPr lang="ru-RU" sz="2000" dirty="0"/>
              <a:t>.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може</a:t>
            </a:r>
            <a:r>
              <a:rPr lang="ru-RU" sz="2000" dirty="0"/>
              <a:t> бути </a:t>
            </a:r>
            <a:r>
              <a:rPr lang="ru-RU" sz="2000" dirty="0" err="1"/>
              <a:t>реалізовано</a:t>
            </a:r>
            <a:r>
              <a:rPr lang="ru-RU" sz="2000" dirty="0"/>
              <a:t> за </a:t>
            </a:r>
            <a:r>
              <a:rPr lang="ru-RU" sz="2000" dirty="0" err="1"/>
              <a:t>допомогою</a:t>
            </a:r>
            <a:r>
              <a:rPr lang="ru-RU" sz="2000" dirty="0"/>
              <a:t> </a:t>
            </a:r>
            <a:r>
              <a:rPr lang="ru-RU" sz="2000" dirty="0" err="1"/>
              <a:t>політики</a:t>
            </a:r>
            <a:r>
              <a:rPr lang="ru-RU" sz="2000" dirty="0"/>
              <a:t>, </a:t>
            </a:r>
            <a:r>
              <a:rPr lang="ru-RU" sz="2000" dirty="0" err="1"/>
              <a:t>програмної</a:t>
            </a:r>
            <a:r>
              <a:rPr lang="ru-RU" sz="2000" dirty="0"/>
              <a:t> заяви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 smtClean="0"/>
              <a:t>іншим</a:t>
            </a:r>
            <a:r>
              <a:rPr lang="ru-RU" sz="2000" dirty="0" smtClean="0"/>
              <a:t> способом</a:t>
            </a:r>
            <a:r>
              <a:rPr lang="ru-RU" sz="2000" dirty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ru-RU" sz="2000" dirty="0" err="1" smtClean="0"/>
              <a:t>чітко</a:t>
            </a:r>
            <a:r>
              <a:rPr lang="ru-RU" sz="2000" dirty="0" smtClean="0"/>
              <a:t> </a:t>
            </a:r>
            <a:r>
              <a:rPr lang="ru-RU" sz="2000" dirty="0" err="1"/>
              <a:t>відображає</a:t>
            </a:r>
            <a:r>
              <a:rPr lang="ru-RU" sz="2000" dirty="0"/>
              <a:t> </a:t>
            </a:r>
            <a:r>
              <a:rPr lang="ru-RU" sz="2000" dirty="0" err="1"/>
              <a:t>цілі</a:t>
            </a:r>
            <a:r>
              <a:rPr lang="ru-RU" sz="2000" dirty="0"/>
              <a:t> і </a:t>
            </a:r>
            <a:r>
              <a:rPr lang="ru-RU" sz="2000" dirty="0" err="1"/>
              <a:t>прихильність</a:t>
            </a:r>
            <a:r>
              <a:rPr lang="ru-RU" sz="2000" dirty="0"/>
              <a:t> </a:t>
            </a:r>
            <a:r>
              <a:rPr lang="ru-RU" sz="2000" dirty="0" err="1"/>
              <a:t>організації</a:t>
            </a:r>
            <a:r>
              <a:rPr lang="ru-RU" sz="2000" dirty="0"/>
              <a:t> менеджменту </a:t>
            </a:r>
            <a:r>
              <a:rPr lang="ru-RU" sz="2000" dirty="0" err="1"/>
              <a:t>ризику</a:t>
            </a:r>
            <a:r>
              <a:rPr lang="ru-RU" sz="2000" dirty="0"/>
              <a:t>.</a:t>
            </a:r>
          </a:p>
          <a:p>
            <a:r>
              <a:rPr lang="ru-RU" sz="2000" dirty="0"/>
              <a:t>• </a:t>
            </a:r>
            <a:r>
              <a:rPr lang="ru-RU" sz="2000" dirty="0" err="1"/>
              <a:t>Визначення</a:t>
            </a:r>
            <a:r>
              <a:rPr lang="ru-RU" sz="2000" dirty="0"/>
              <a:t> </a:t>
            </a:r>
            <a:r>
              <a:rPr lang="ru-RU" sz="2000" dirty="0" err="1"/>
              <a:t>організаційних</a:t>
            </a:r>
            <a:r>
              <a:rPr lang="ru-RU" sz="2000" dirty="0"/>
              <a:t> </a:t>
            </a:r>
            <a:r>
              <a:rPr lang="ru-RU" sz="2000" dirty="0" err="1"/>
              <a:t>функцій</a:t>
            </a:r>
            <a:r>
              <a:rPr lang="ru-RU" sz="2000" dirty="0"/>
              <a:t>, </a:t>
            </a:r>
            <a:r>
              <a:rPr lang="ru-RU" sz="2000" dirty="0" err="1"/>
              <a:t>відповідальності</a:t>
            </a:r>
            <a:r>
              <a:rPr lang="ru-RU" sz="2000" dirty="0"/>
              <a:t>, </a:t>
            </a:r>
            <a:r>
              <a:rPr lang="ru-RU" sz="2000" dirty="0" err="1"/>
              <a:t>обов'язків</a:t>
            </a:r>
            <a:r>
              <a:rPr lang="ru-RU" sz="2000" dirty="0"/>
              <a:t>, </a:t>
            </a:r>
            <a:r>
              <a:rPr lang="ru-RU" sz="2000" dirty="0" err="1" smtClean="0"/>
              <a:t>наділення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повноваженнями</a:t>
            </a:r>
            <a:r>
              <a:rPr lang="ru-RU" sz="2000" dirty="0" smtClean="0"/>
              <a:t>, </a:t>
            </a:r>
            <a:r>
              <a:rPr lang="ru-RU" sz="2000" dirty="0" err="1"/>
              <a:t>щоб</a:t>
            </a:r>
            <a:r>
              <a:rPr lang="ru-RU" sz="2000" dirty="0"/>
              <a:t> </a:t>
            </a:r>
            <a:r>
              <a:rPr lang="ru-RU" sz="2000" dirty="0" err="1"/>
              <a:t>обов'язки</a:t>
            </a:r>
            <a:r>
              <a:rPr lang="ru-RU" sz="2000" dirty="0"/>
              <a:t>, </a:t>
            </a:r>
            <a:r>
              <a:rPr lang="ru-RU" sz="2000" dirty="0" err="1"/>
              <a:t>відповідальність</a:t>
            </a:r>
            <a:r>
              <a:rPr lang="ru-RU" sz="2000" dirty="0"/>
              <a:t> і </a:t>
            </a:r>
            <a:r>
              <a:rPr lang="ru-RU" sz="2000" dirty="0" err="1"/>
              <a:t>повноваження</a:t>
            </a:r>
            <a:r>
              <a:rPr lang="ru-RU" sz="2000" dirty="0"/>
              <a:t> для </a:t>
            </a:r>
            <a:r>
              <a:rPr lang="ru-RU" sz="2000" dirty="0" err="1"/>
              <a:t>відповідних</a:t>
            </a:r>
            <a:r>
              <a:rPr lang="ru-RU" sz="2000" dirty="0"/>
              <a:t> ролей </a:t>
            </a:r>
            <a:r>
              <a:rPr lang="ru-RU" sz="2000" dirty="0" smtClean="0"/>
              <a:t>при </a:t>
            </a:r>
            <a:r>
              <a:rPr lang="ru-RU" sz="2000" dirty="0" err="1" smtClean="0"/>
              <a:t>управлінні</a:t>
            </a:r>
            <a:r>
              <a:rPr lang="ru-RU" sz="2000" dirty="0" smtClean="0"/>
              <a:t> </a:t>
            </a:r>
            <a:r>
              <a:rPr lang="ru-RU" sz="2000" dirty="0" err="1"/>
              <a:t>ризиками</a:t>
            </a:r>
            <a:r>
              <a:rPr lang="ru-RU" sz="2000" dirty="0"/>
              <a:t> </a:t>
            </a:r>
            <a:r>
              <a:rPr lang="ru-RU" sz="2000" dirty="0" err="1"/>
              <a:t>визначалися</a:t>
            </a:r>
            <a:r>
              <a:rPr lang="ru-RU" sz="2000" dirty="0"/>
              <a:t> і </a:t>
            </a:r>
            <a:r>
              <a:rPr lang="ru-RU" sz="2000" dirty="0" err="1"/>
              <a:t>доводилися</a:t>
            </a:r>
            <a:r>
              <a:rPr lang="ru-RU" sz="2000" dirty="0"/>
              <a:t> до </a:t>
            </a:r>
            <a:r>
              <a:rPr lang="ru-RU" sz="2000" dirty="0" err="1"/>
              <a:t>відома</a:t>
            </a:r>
            <a:r>
              <a:rPr lang="ru-RU" sz="2000" dirty="0"/>
              <a:t> </a:t>
            </a:r>
            <a:r>
              <a:rPr lang="ru-RU" sz="2000" dirty="0" err="1"/>
              <a:t>відповідних</a:t>
            </a:r>
            <a:r>
              <a:rPr lang="ru-RU" sz="2000" dirty="0"/>
              <a:t> </a:t>
            </a:r>
            <a:r>
              <a:rPr lang="ru-RU" sz="2000" dirty="0" err="1" smtClean="0"/>
              <a:t>осіб</a:t>
            </a:r>
            <a:r>
              <a:rPr lang="ru-RU" sz="2000" dirty="0" smtClean="0"/>
              <a:t> на всех  </a:t>
            </a:r>
            <a:r>
              <a:rPr lang="ru-RU" sz="2000" dirty="0" err="1" smtClean="0"/>
              <a:t>рівнях</a:t>
            </a:r>
            <a:r>
              <a:rPr lang="ru-RU" sz="2000" dirty="0" smtClean="0"/>
              <a:t> </a:t>
            </a:r>
            <a:r>
              <a:rPr lang="ru-RU" sz="2000" dirty="0" err="1" smtClean="0"/>
              <a:t>організаціі</a:t>
            </a:r>
            <a:r>
              <a:rPr lang="ru-RU" sz="2000" dirty="0"/>
              <a:t>.</a:t>
            </a:r>
          </a:p>
          <a:p>
            <a:r>
              <a:rPr lang="ru-RU" sz="2000" dirty="0"/>
              <a:t>• </a:t>
            </a:r>
            <a:r>
              <a:rPr lang="ru-RU" sz="2000" dirty="0" err="1"/>
              <a:t>Розподіл</a:t>
            </a:r>
            <a:r>
              <a:rPr lang="ru-RU" sz="2000" dirty="0"/>
              <a:t> </a:t>
            </a:r>
            <a:r>
              <a:rPr lang="ru-RU" sz="2000" dirty="0" err="1"/>
              <a:t>ресурсів</a:t>
            </a:r>
            <a:r>
              <a:rPr lang="ru-RU" sz="2000" dirty="0"/>
              <a:t> - </a:t>
            </a:r>
            <a:r>
              <a:rPr lang="ru-RU" sz="2000" dirty="0" err="1"/>
              <a:t>Вище</a:t>
            </a:r>
            <a:r>
              <a:rPr lang="ru-RU" sz="2000" dirty="0"/>
              <a:t> </a:t>
            </a:r>
            <a:r>
              <a:rPr lang="ru-RU" sz="2000" dirty="0" err="1"/>
              <a:t>керівництво</a:t>
            </a:r>
            <a:r>
              <a:rPr lang="ru-RU" sz="2000" dirty="0"/>
              <a:t> і </a:t>
            </a:r>
            <a:r>
              <a:rPr lang="ru-RU" sz="2000" dirty="0" err="1"/>
              <a:t>наглядові</a:t>
            </a:r>
            <a:r>
              <a:rPr lang="ru-RU" sz="2000" dirty="0"/>
              <a:t> </a:t>
            </a:r>
            <a:r>
              <a:rPr lang="ru-RU" sz="2000" dirty="0" err="1" smtClean="0"/>
              <a:t>органи</a:t>
            </a:r>
            <a:r>
              <a:rPr lang="ru-RU" sz="2000" dirty="0" smtClean="0"/>
              <a:t> </a:t>
            </a:r>
            <a:r>
              <a:rPr lang="ru-RU" sz="2000" dirty="0" err="1" smtClean="0"/>
              <a:t>повинні</a:t>
            </a:r>
            <a:r>
              <a:rPr lang="ru-RU" sz="2000" dirty="0" smtClean="0"/>
              <a:t> </a:t>
            </a:r>
            <a:r>
              <a:rPr lang="ru-RU" sz="2000" dirty="0" err="1"/>
              <a:t>розподіляти</a:t>
            </a:r>
            <a:r>
              <a:rPr lang="ru-RU" sz="2000" dirty="0"/>
              <a:t> </a:t>
            </a:r>
            <a:r>
              <a:rPr lang="ru-RU" sz="2000" dirty="0" err="1"/>
              <a:t>відповідні</a:t>
            </a:r>
            <a:r>
              <a:rPr lang="ru-RU" sz="2000" dirty="0"/>
              <a:t> </a:t>
            </a:r>
            <a:r>
              <a:rPr lang="ru-RU" sz="2000" dirty="0" err="1"/>
              <a:t>ресурси</a:t>
            </a:r>
            <a:r>
              <a:rPr lang="ru-RU" sz="2000" dirty="0"/>
              <a:t> для </a:t>
            </a:r>
            <a:r>
              <a:rPr lang="ru-RU" sz="2000" dirty="0" err="1"/>
              <a:t>управління</a:t>
            </a:r>
            <a:r>
              <a:rPr lang="ru-RU" sz="2000" dirty="0"/>
              <a:t> </a:t>
            </a:r>
            <a:r>
              <a:rPr lang="ru-RU" sz="2000" dirty="0" err="1"/>
              <a:t>ризиками</a:t>
            </a:r>
            <a:r>
              <a:rPr lang="ru-RU" sz="2000" dirty="0"/>
              <a:t>.</a:t>
            </a:r>
          </a:p>
          <a:p>
            <a:r>
              <a:rPr lang="ru-RU" sz="2000" dirty="0"/>
              <a:t>• </a:t>
            </a:r>
            <a:r>
              <a:rPr lang="ru-RU" sz="2000" dirty="0" err="1"/>
              <a:t>Встановлення</a:t>
            </a:r>
            <a:r>
              <a:rPr lang="ru-RU" sz="2000" dirty="0"/>
              <a:t> </a:t>
            </a:r>
            <a:r>
              <a:rPr lang="ru-RU" sz="2000" dirty="0" err="1"/>
              <a:t>механізмів</a:t>
            </a:r>
            <a:r>
              <a:rPr lang="ru-RU" sz="2000" dirty="0"/>
              <a:t> </a:t>
            </a:r>
            <a:r>
              <a:rPr lang="ru-RU" sz="2000" dirty="0" err="1"/>
              <a:t>обміну</a:t>
            </a:r>
            <a:r>
              <a:rPr lang="ru-RU" sz="2000" dirty="0"/>
              <a:t> </a:t>
            </a:r>
            <a:r>
              <a:rPr lang="ru-RU" sz="2000" dirty="0" err="1"/>
              <a:t>інформацією</a:t>
            </a:r>
            <a:r>
              <a:rPr lang="ru-RU" sz="2000" dirty="0"/>
              <a:t> та </a:t>
            </a:r>
            <a:r>
              <a:rPr lang="ru-RU" sz="2000" dirty="0" err="1"/>
              <a:t>консультування</a:t>
            </a:r>
            <a:r>
              <a:rPr lang="ru-RU" sz="2000" dirty="0"/>
              <a:t> - </a:t>
            </a:r>
            <a:r>
              <a:rPr lang="ru-RU" sz="2000" dirty="0" err="1"/>
              <a:t>Організація</a:t>
            </a:r>
            <a:r>
              <a:rPr lang="ru-RU" sz="2000" dirty="0"/>
              <a:t> </a:t>
            </a:r>
            <a:r>
              <a:rPr lang="ru-RU" sz="2000" dirty="0" smtClean="0"/>
              <a:t>повинна </a:t>
            </a:r>
            <a:r>
              <a:rPr lang="ru-RU" sz="2000" dirty="0" err="1" smtClean="0"/>
              <a:t>встановити</a:t>
            </a:r>
            <a:r>
              <a:rPr lang="ru-RU" sz="2000" dirty="0" smtClean="0"/>
              <a:t> </a:t>
            </a:r>
            <a:r>
              <a:rPr lang="ru-RU" sz="2000" dirty="0" err="1"/>
              <a:t>узгоджений</a:t>
            </a:r>
            <a:r>
              <a:rPr lang="ru-RU" sz="2000" dirty="0"/>
              <a:t> </a:t>
            </a:r>
            <a:r>
              <a:rPr lang="ru-RU" sz="2000" dirty="0" err="1"/>
              <a:t>підхід</a:t>
            </a:r>
            <a:r>
              <a:rPr lang="ru-RU" sz="2000" dirty="0"/>
              <a:t> до </a:t>
            </a:r>
            <a:r>
              <a:rPr lang="ru-RU" sz="2000" dirty="0" err="1"/>
              <a:t>обміну</a:t>
            </a:r>
            <a:r>
              <a:rPr lang="ru-RU" sz="2000" dirty="0"/>
              <a:t> </a:t>
            </a:r>
            <a:r>
              <a:rPr lang="ru-RU" sz="2000" dirty="0" err="1"/>
              <a:t>інформацією</a:t>
            </a:r>
            <a:r>
              <a:rPr lang="ru-RU" sz="2000" dirty="0"/>
              <a:t> та </a:t>
            </a:r>
            <a:r>
              <a:rPr lang="ru-RU" sz="2000" dirty="0" err="1"/>
              <a:t>консультування</a:t>
            </a:r>
            <a:r>
              <a:rPr lang="ru-RU" sz="2000" dirty="0"/>
              <a:t> для </a:t>
            </a:r>
            <a:r>
              <a:rPr lang="ru-RU" sz="2000" dirty="0" err="1" smtClean="0"/>
              <a:t>підтримки</a:t>
            </a:r>
            <a:r>
              <a:rPr lang="ru-RU" sz="2000" dirty="0" smtClean="0"/>
              <a:t> </a:t>
            </a:r>
            <a:r>
              <a:rPr lang="ru-RU" sz="2000" dirty="0" err="1" smtClean="0"/>
              <a:t>структури</a:t>
            </a:r>
            <a:r>
              <a:rPr lang="ru-RU" sz="2000" dirty="0" smtClean="0"/>
              <a:t> </a:t>
            </a:r>
            <a:r>
              <a:rPr lang="ru-RU" sz="2000" dirty="0"/>
              <a:t>і </a:t>
            </a:r>
            <a:r>
              <a:rPr lang="ru-RU" sz="2000" dirty="0" err="1"/>
              <a:t>сприяння</a:t>
            </a:r>
            <a:r>
              <a:rPr lang="ru-RU" sz="2000" dirty="0"/>
              <a:t> </a:t>
            </a:r>
            <a:r>
              <a:rPr lang="ru-RU" sz="2000" dirty="0" err="1"/>
              <a:t>ефективному</a:t>
            </a:r>
            <a:r>
              <a:rPr lang="ru-RU" sz="2000" dirty="0"/>
              <a:t> </a:t>
            </a:r>
            <a:r>
              <a:rPr lang="ru-RU" sz="2000" dirty="0" err="1"/>
              <a:t>застосуванню</a:t>
            </a:r>
            <a:r>
              <a:rPr lang="ru-RU" sz="2000" dirty="0"/>
              <a:t> </a:t>
            </a:r>
            <a:r>
              <a:rPr lang="ru-RU" sz="2000" dirty="0" err="1"/>
              <a:t>ризик</a:t>
            </a:r>
            <a:r>
              <a:rPr lang="ru-RU" sz="2000" dirty="0"/>
              <a:t>-менеджменту.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46980" y="0"/>
            <a:ext cx="84500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rgbClr val="FFFF00"/>
                </a:solidFill>
              </a:rPr>
              <a:t>В. Структура ВЗ. </a:t>
            </a:r>
            <a:r>
              <a:rPr lang="ru-RU" sz="3600" b="1" dirty="0" err="1">
                <a:solidFill>
                  <a:srgbClr val="FFFF00"/>
                </a:solidFill>
              </a:rPr>
              <a:t>Розробка</a:t>
            </a:r>
            <a:endParaRPr lang="ru-RU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981334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/>
              <a:t>Організації</a:t>
            </a:r>
            <a:r>
              <a:rPr lang="ru-RU" sz="2400" b="1" dirty="0" smtClean="0"/>
              <a:t> </a:t>
            </a:r>
            <a:r>
              <a:rPr lang="ru-RU" sz="2400" b="1" dirty="0" err="1"/>
              <a:t>реалізує</a:t>
            </a:r>
            <a:r>
              <a:rPr lang="ru-RU" sz="2400" b="1" dirty="0"/>
              <a:t> структуру </a:t>
            </a:r>
            <a:r>
              <a:rPr lang="ru-RU" sz="2400" b="1" dirty="0" err="1"/>
              <a:t>ризик</a:t>
            </a:r>
            <a:r>
              <a:rPr lang="ru-RU" sz="2400" b="1" dirty="0"/>
              <a:t>-менеджменту за </a:t>
            </a:r>
            <a:r>
              <a:rPr lang="ru-RU" sz="2400" b="1" dirty="0" err="1"/>
              <a:t>допомогою</a:t>
            </a:r>
            <a:r>
              <a:rPr lang="ru-RU" sz="2400" b="1" dirty="0"/>
              <a:t>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400" dirty="0" err="1" smtClean="0"/>
              <a:t>Розробки</a:t>
            </a:r>
            <a:r>
              <a:rPr lang="ru-RU" sz="2400" dirty="0" smtClean="0"/>
              <a:t> </a:t>
            </a:r>
            <a:r>
              <a:rPr lang="ru-RU" sz="2400" dirty="0" err="1"/>
              <a:t>відповідного</a:t>
            </a:r>
            <a:r>
              <a:rPr lang="ru-RU" sz="2400" dirty="0"/>
              <a:t> плану з </a:t>
            </a:r>
            <a:r>
              <a:rPr lang="ru-RU" sz="2400" dirty="0" err="1"/>
              <a:t>визначенням</a:t>
            </a:r>
            <a:r>
              <a:rPr lang="ru-RU" sz="2400" dirty="0"/>
              <a:t> </a:t>
            </a:r>
            <a:r>
              <a:rPr lang="ru-RU" sz="2400" dirty="0" err="1"/>
              <a:t>термінів</a:t>
            </a:r>
            <a:r>
              <a:rPr lang="ru-RU" sz="2400" dirty="0"/>
              <a:t>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400" dirty="0" err="1" smtClean="0"/>
              <a:t>Визначення</a:t>
            </a:r>
            <a:r>
              <a:rPr lang="ru-RU" sz="2400" dirty="0" smtClean="0"/>
              <a:t> </a:t>
            </a:r>
            <a:r>
              <a:rPr lang="ru-RU" sz="2400" dirty="0"/>
              <a:t>того, де, коли, як і ким </a:t>
            </a:r>
            <a:r>
              <a:rPr lang="ru-RU" sz="2400" dirty="0" err="1"/>
              <a:t>приймаються</a:t>
            </a:r>
            <a:r>
              <a:rPr lang="ru-RU" sz="2400" dirty="0"/>
              <a:t> </a:t>
            </a:r>
            <a:r>
              <a:rPr lang="ru-RU" sz="2400" dirty="0" err="1"/>
              <a:t>різні</a:t>
            </a:r>
            <a:r>
              <a:rPr lang="ru-RU" sz="2400" dirty="0"/>
              <a:t> </a:t>
            </a:r>
            <a:r>
              <a:rPr lang="ru-RU" sz="2400" dirty="0" err="1"/>
              <a:t>типи</a:t>
            </a:r>
            <a:r>
              <a:rPr lang="ru-RU" sz="2400" dirty="0"/>
              <a:t> </a:t>
            </a:r>
            <a:r>
              <a:rPr lang="ru-RU" sz="2400" dirty="0" err="1" smtClean="0"/>
              <a:t>рішень</a:t>
            </a:r>
            <a:r>
              <a:rPr lang="ru-RU" sz="2400" dirty="0" smtClean="0"/>
              <a:t>, </a:t>
            </a:r>
            <a:r>
              <a:rPr lang="ru-RU" sz="2400" dirty="0" err="1" smtClean="0"/>
              <a:t>що</a:t>
            </a:r>
            <a:r>
              <a:rPr lang="ru-RU" sz="2400" dirty="0" smtClean="0"/>
              <a:t> </a:t>
            </a:r>
            <a:r>
              <a:rPr lang="ru-RU" sz="2400" dirty="0" err="1" smtClean="0"/>
              <a:t>беруться</a:t>
            </a:r>
            <a:r>
              <a:rPr lang="ru-RU" sz="2400" dirty="0" smtClean="0"/>
              <a:t> </a:t>
            </a:r>
            <a:r>
              <a:rPr lang="ru-RU" sz="2400" dirty="0"/>
              <a:t>до </a:t>
            </a:r>
            <a:r>
              <a:rPr lang="ru-RU" sz="2400" dirty="0" err="1"/>
              <a:t>всієї</a:t>
            </a:r>
            <a:r>
              <a:rPr lang="ru-RU" sz="2400" dirty="0"/>
              <a:t> </a:t>
            </a:r>
            <a:r>
              <a:rPr lang="ru-RU" sz="2400" dirty="0" err="1"/>
              <a:t>організації</a:t>
            </a:r>
            <a:r>
              <a:rPr lang="ru-RU" sz="2400" dirty="0"/>
              <a:t>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400" dirty="0" err="1" smtClean="0"/>
              <a:t>Модифікації</a:t>
            </a:r>
            <a:r>
              <a:rPr lang="ru-RU" sz="2400" dirty="0" smtClean="0"/>
              <a:t> </a:t>
            </a:r>
            <a:r>
              <a:rPr lang="ru-RU" sz="2400" dirty="0" err="1"/>
              <a:t>застосовних</a:t>
            </a:r>
            <a:r>
              <a:rPr lang="ru-RU" sz="2400" dirty="0"/>
              <a:t> </a:t>
            </a:r>
            <a:r>
              <a:rPr lang="ru-RU" sz="2400" dirty="0" err="1"/>
              <a:t>процесів</a:t>
            </a:r>
            <a:r>
              <a:rPr lang="ru-RU" sz="2400" dirty="0"/>
              <a:t> </a:t>
            </a:r>
            <a:r>
              <a:rPr lang="ru-RU" sz="2400" dirty="0" err="1"/>
              <a:t>прийняття</a:t>
            </a:r>
            <a:r>
              <a:rPr lang="ru-RU" sz="2400" dirty="0"/>
              <a:t> </a:t>
            </a:r>
            <a:r>
              <a:rPr lang="ru-RU" sz="2400" dirty="0" err="1"/>
              <a:t>рішень</a:t>
            </a:r>
            <a:r>
              <a:rPr lang="ru-RU" sz="2400" dirty="0"/>
              <a:t> (при </a:t>
            </a:r>
            <a:r>
              <a:rPr lang="ru-RU" sz="2400" dirty="0" err="1"/>
              <a:t>необхідності</a:t>
            </a:r>
            <a:r>
              <a:rPr lang="ru-RU" sz="2400" dirty="0"/>
              <a:t>);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400" dirty="0" err="1" smtClean="0"/>
              <a:t>Забезпечення</a:t>
            </a:r>
            <a:r>
              <a:rPr lang="ru-RU" sz="2400" dirty="0" smtClean="0"/>
              <a:t> </a:t>
            </a:r>
            <a:r>
              <a:rPr lang="ru-RU" sz="2400" dirty="0" err="1"/>
              <a:t>розуміння</a:t>
            </a:r>
            <a:r>
              <a:rPr lang="ru-RU" sz="2400" dirty="0"/>
              <a:t> і правильного </a:t>
            </a:r>
            <a:r>
              <a:rPr lang="ru-RU" sz="2400" dirty="0" err="1"/>
              <a:t>застосування</a:t>
            </a:r>
            <a:r>
              <a:rPr lang="ru-RU" sz="2400" dirty="0"/>
              <a:t> </a:t>
            </a:r>
            <a:r>
              <a:rPr lang="ru-RU" sz="2400" dirty="0" err="1"/>
              <a:t>механізмів</a:t>
            </a:r>
            <a:r>
              <a:rPr lang="ru-RU" sz="2400" dirty="0"/>
              <a:t> </a:t>
            </a:r>
            <a:r>
              <a:rPr lang="ru-RU" sz="2400" dirty="0" err="1" smtClean="0"/>
              <a:t>управління</a:t>
            </a:r>
            <a:r>
              <a:rPr lang="ru-RU" sz="2400" dirty="0" smtClean="0"/>
              <a:t> </a:t>
            </a:r>
            <a:r>
              <a:rPr lang="ru-RU" sz="2400" dirty="0" err="1" smtClean="0"/>
              <a:t>ризиками</a:t>
            </a:r>
            <a:r>
              <a:rPr lang="ru-RU" sz="2400" dirty="0" smtClean="0"/>
              <a:t> </a:t>
            </a:r>
            <a:r>
              <a:rPr lang="ru-RU" sz="2400" dirty="0" err="1"/>
              <a:t>організації</a:t>
            </a:r>
            <a:r>
              <a:rPr lang="ru-RU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ru-RU" sz="2400" dirty="0"/>
          </a:p>
          <a:p>
            <a:r>
              <a:rPr lang="ru-RU" sz="2400" dirty="0" err="1"/>
              <a:t>Належним</a:t>
            </a:r>
            <a:r>
              <a:rPr lang="ru-RU" sz="2400" dirty="0"/>
              <a:t> чином </a:t>
            </a:r>
            <a:r>
              <a:rPr lang="ru-RU" sz="2400" dirty="0" err="1"/>
              <a:t>спроектована</a:t>
            </a:r>
            <a:r>
              <a:rPr lang="ru-RU" sz="2400" dirty="0"/>
              <a:t> і </a:t>
            </a:r>
            <a:r>
              <a:rPr lang="ru-RU" sz="2400" dirty="0" err="1"/>
              <a:t>застосована</a:t>
            </a:r>
            <a:r>
              <a:rPr lang="ru-RU" sz="2400" dirty="0"/>
              <a:t> структура </a:t>
            </a:r>
            <a:r>
              <a:rPr lang="ru-RU" sz="2400" dirty="0" err="1" smtClean="0"/>
              <a:t>ризик</a:t>
            </a:r>
            <a:r>
              <a:rPr lang="ru-RU" sz="2400" dirty="0" smtClean="0"/>
              <a:t>-менеджменту </a:t>
            </a:r>
            <a:r>
              <a:rPr lang="ru-RU" sz="2400" dirty="0" err="1" smtClean="0"/>
              <a:t>забезпечує</a:t>
            </a:r>
            <a:r>
              <a:rPr lang="ru-RU" sz="2400" dirty="0" smtClean="0"/>
              <a:t> </a:t>
            </a:r>
            <a:r>
              <a:rPr lang="ru-RU" sz="2400" dirty="0" err="1"/>
              <a:t>його</a:t>
            </a:r>
            <a:r>
              <a:rPr lang="ru-RU" sz="2400" dirty="0"/>
              <a:t> </a:t>
            </a:r>
            <a:r>
              <a:rPr lang="ru-RU" sz="2400" dirty="0" err="1"/>
              <a:t>впровадження</a:t>
            </a:r>
            <a:r>
              <a:rPr lang="ru-RU" sz="2400" dirty="0"/>
              <a:t> в </a:t>
            </a:r>
            <a:r>
              <a:rPr lang="ru-RU" sz="2400" dirty="0" err="1"/>
              <a:t>усі</a:t>
            </a:r>
            <a:r>
              <a:rPr lang="ru-RU" sz="2400" dirty="0"/>
              <a:t> </a:t>
            </a:r>
            <a:r>
              <a:rPr lang="ru-RU" sz="2400" dirty="0" err="1"/>
              <a:t>види</a:t>
            </a:r>
            <a:r>
              <a:rPr lang="ru-RU" sz="2400" dirty="0"/>
              <a:t> </a:t>
            </a:r>
            <a:r>
              <a:rPr lang="ru-RU" sz="2400" dirty="0" err="1"/>
              <a:t>діяльності</a:t>
            </a:r>
            <a:r>
              <a:rPr lang="ru-RU" sz="2400" dirty="0"/>
              <a:t> </a:t>
            </a:r>
            <a:r>
              <a:rPr lang="ru-RU" sz="2400" dirty="0" err="1"/>
              <a:t>організації</a:t>
            </a:r>
            <a:r>
              <a:rPr lang="ru-RU" sz="2400" dirty="0"/>
              <a:t>, </a:t>
            </a:r>
            <a:r>
              <a:rPr lang="ru-RU" sz="2400" dirty="0" err="1"/>
              <a:t>включаючи</a:t>
            </a:r>
            <a:r>
              <a:rPr lang="ru-RU" sz="2400" dirty="0"/>
              <a:t> </a:t>
            </a:r>
            <a:r>
              <a:rPr lang="ru-RU" sz="2400" dirty="0" err="1" smtClean="0"/>
              <a:t>процес</a:t>
            </a:r>
            <a:r>
              <a:rPr lang="ru-RU" sz="2400" dirty="0" smtClean="0"/>
              <a:t> </a:t>
            </a:r>
            <a:r>
              <a:rPr lang="ru-RU" sz="2400" dirty="0" err="1" smtClean="0"/>
              <a:t>прийняття</a:t>
            </a:r>
            <a:r>
              <a:rPr lang="ru-RU" sz="2400" dirty="0" smtClean="0"/>
              <a:t> </a:t>
            </a:r>
            <a:r>
              <a:rPr lang="ru-RU" sz="2400" dirty="0" err="1"/>
              <a:t>рішень</a:t>
            </a:r>
            <a:r>
              <a:rPr lang="ru-RU" sz="2400" dirty="0"/>
              <a:t>, а </a:t>
            </a:r>
            <a:r>
              <a:rPr lang="ru-RU" sz="2400" dirty="0" err="1"/>
              <a:t>також</a:t>
            </a:r>
            <a:r>
              <a:rPr lang="ru-RU" sz="2400" dirty="0"/>
              <a:t> </a:t>
            </a:r>
            <a:r>
              <a:rPr lang="ru-RU" sz="2400" dirty="0" err="1"/>
              <a:t>належний</a:t>
            </a:r>
            <a:r>
              <a:rPr lang="ru-RU" sz="2400" dirty="0"/>
              <a:t> </a:t>
            </a:r>
            <a:r>
              <a:rPr lang="ru-RU" sz="2400" dirty="0" err="1"/>
              <a:t>облік</a:t>
            </a:r>
            <a:r>
              <a:rPr lang="ru-RU" sz="2400" dirty="0"/>
              <a:t> </a:t>
            </a:r>
            <a:r>
              <a:rPr lang="ru-RU" sz="2400" dirty="0" err="1"/>
              <a:t>змін</a:t>
            </a:r>
            <a:r>
              <a:rPr lang="ru-RU" sz="2400" dirty="0"/>
              <a:t> у </a:t>
            </a:r>
            <a:r>
              <a:rPr lang="ru-RU" sz="2400" dirty="0" err="1"/>
              <a:t>зовнішній</a:t>
            </a:r>
            <a:r>
              <a:rPr lang="ru-RU" sz="2400" dirty="0"/>
              <a:t> і </a:t>
            </a:r>
            <a:r>
              <a:rPr lang="ru-RU" sz="2400" dirty="0" err="1" smtClean="0"/>
              <a:t>внутрішній</a:t>
            </a:r>
            <a:r>
              <a:rPr lang="ru-RU" sz="2400" dirty="0" smtClean="0"/>
              <a:t> </a:t>
            </a:r>
            <a:r>
              <a:rPr lang="ru-RU" sz="2400" dirty="0" err="1" smtClean="0"/>
              <a:t>ситуації</a:t>
            </a:r>
            <a:r>
              <a:rPr lang="ru-RU" sz="2400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03052" y="32822"/>
            <a:ext cx="8595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rgbClr val="FFFF00"/>
                </a:solidFill>
              </a:rPr>
              <a:t>В. Структура В4. </a:t>
            </a:r>
            <a:r>
              <a:rPr lang="ru-RU" sz="3600" b="1" dirty="0" err="1">
                <a:solidFill>
                  <a:srgbClr val="FFFF00"/>
                </a:solidFill>
              </a:rPr>
              <a:t>Реалізація</a:t>
            </a:r>
            <a:endParaRPr lang="ru-RU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09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51357" y="1004082"/>
            <a:ext cx="78884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З </a:t>
            </a:r>
            <a:r>
              <a:rPr lang="ru-RU" sz="2400" b="1" dirty="0"/>
              <a:t>метою </a:t>
            </a:r>
            <a:r>
              <a:rPr lang="ru-RU" sz="2400" b="1" dirty="0" err="1"/>
              <a:t>оцінки</a:t>
            </a:r>
            <a:r>
              <a:rPr lang="ru-RU" sz="2400" b="1" dirty="0"/>
              <a:t> </a:t>
            </a:r>
            <a:r>
              <a:rPr lang="ru-RU" sz="2400" b="1" dirty="0" err="1"/>
              <a:t>ефективності</a:t>
            </a:r>
            <a:r>
              <a:rPr lang="ru-RU" sz="2400" b="1" dirty="0"/>
              <a:t> </a:t>
            </a:r>
            <a:r>
              <a:rPr lang="ru-RU" sz="2400" b="1" dirty="0" err="1"/>
              <a:t>структури</a:t>
            </a:r>
            <a:r>
              <a:rPr lang="ru-RU" sz="2400" b="1" dirty="0"/>
              <a:t> </a:t>
            </a:r>
            <a:r>
              <a:rPr lang="ru-RU" sz="2400" b="1" dirty="0" err="1"/>
              <a:t>ризик</a:t>
            </a:r>
            <a:r>
              <a:rPr lang="ru-RU" sz="2400" b="1" dirty="0"/>
              <a:t>-менеджменту, </a:t>
            </a:r>
            <a:r>
              <a:rPr lang="ru-RU" sz="2400" b="1" dirty="0" err="1"/>
              <a:t>організація</a:t>
            </a:r>
            <a:r>
              <a:rPr lang="ru-RU" sz="2400" b="1" dirty="0" smtClean="0"/>
              <a:t>:</a:t>
            </a:r>
          </a:p>
          <a:p>
            <a:endParaRPr lang="ru-RU" sz="2400" dirty="0"/>
          </a:p>
          <a:p>
            <a:r>
              <a:rPr lang="ru-RU" sz="2400" dirty="0"/>
              <a:t>• проводить </a:t>
            </a:r>
            <a:r>
              <a:rPr lang="ru-RU" sz="2400" dirty="0" err="1"/>
              <a:t>періодичну</a:t>
            </a:r>
            <a:r>
              <a:rPr lang="ru-RU" sz="2400" dirty="0"/>
              <a:t> </a:t>
            </a:r>
            <a:r>
              <a:rPr lang="ru-RU" sz="2400" dirty="0" err="1"/>
              <a:t>оцінку</a:t>
            </a:r>
            <a:r>
              <a:rPr lang="ru-RU" sz="2400" dirty="0"/>
              <a:t> </a:t>
            </a:r>
            <a:r>
              <a:rPr lang="ru-RU" sz="2400" dirty="0" err="1"/>
              <a:t>ефективності</a:t>
            </a:r>
            <a:r>
              <a:rPr lang="ru-RU" sz="2400" dirty="0"/>
              <a:t> </a:t>
            </a:r>
            <a:r>
              <a:rPr lang="ru-RU" sz="2400" dirty="0" err="1"/>
              <a:t>структури</a:t>
            </a:r>
            <a:r>
              <a:rPr lang="ru-RU" sz="2400" dirty="0"/>
              <a:t> </a:t>
            </a:r>
            <a:r>
              <a:rPr lang="ru-RU" sz="2400" dirty="0" err="1"/>
              <a:t>ризик</a:t>
            </a:r>
            <a:r>
              <a:rPr lang="ru-RU" sz="2400" dirty="0"/>
              <a:t>-менеджменту з точки </a:t>
            </a:r>
            <a:r>
              <a:rPr lang="ru-RU" sz="2400" dirty="0" err="1"/>
              <a:t>зору</a:t>
            </a:r>
            <a:r>
              <a:rPr lang="ru-RU" sz="2400" dirty="0"/>
              <a:t> </a:t>
            </a:r>
            <a:r>
              <a:rPr lang="ru-RU" sz="2400" dirty="0" err="1" smtClean="0"/>
              <a:t>її</a:t>
            </a:r>
            <a:r>
              <a:rPr lang="ru-RU" sz="2400" dirty="0" smtClean="0"/>
              <a:t> мети</a:t>
            </a:r>
            <a:r>
              <a:rPr lang="ru-RU" sz="2400" dirty="0"/>
              <a:t>, </a:t>
            </a:r>
            <a:r>
              <a:rPr lang="ru-RU" sz="2400" dirty="0" err="1"/>
              <a:t>планів</a:t>
            </a:r>
            <a:r>
              <a:rPr lang="ru-RU" sz="2400" dirty="0"/>
              <a:t> </a:t>
            </a:r>
            <a:r>
              <a:rPr lang="ru-RU" sz="2400" dirty="0" err="1"/>
              <a:t>реалізації</a:t>
            </a:r>
            <a:r>
              <a:rPr lang="ru-RU" sz="2400" dirty="0"/>
              <a:t>, </a:t>
            </a:r>
            <a:r>
              <a:rPr lang="ru-RU" sz="2400" dirty="0" err="1"/>
              <a:t>показників</a:t>
            </a:r>
            <a:r>
              <a:rPr lang="ru-RU" sz="2400" dirty="0"/>
              <a:t> і </a:t>
            </a:r>
            <a:r>
              <a:rPr lang="ru-RU" sz="2400" dirty="0" err="1"/>
              <a:t>передбачуваного</a:t>
            </a:r>
            <a:r>
              <a:rPr lang="ru-RU" sz="2400" dirty="0"/>
              <a:t> </a:t>
            </a:r>
            <a:r>
              <a:rPr lang="ru-RU" sz="2400" dirty="0" err="1"/>
              <a:t>поведінки</a:t>
            </a:r>
            <a:r>
              <a:rPr lang="ru-RU" sz="2400" dirty="0"/>
              <a:t>.</a:t>
            </a:r>
          </a:p>
          <a:p>
            <a:r>
              <a:rPr lang="ru-RU" sz="2400" dirty="0"/>
              <a:t>• </a:t>
            </a:r>
            <a:r>
              <a:rPr lang="ru-RU" sz="2400" dirty="0" err="1"/>
              <a:t>визначає</a:t>
            </a:r>
            <a:r>
              <a:rPr lang="ru-RU" sz="2400" dirty="0"/>
              <a:t>, </a:t>
            </a:r>
            <a:r>
              <a:rPr lang="ru-RU" sz="2400" dirty="0" err="1" smtClean="0"/>
              <a:t>чи</a:t>
            </a:r>
            <a:r>
              <a:rPr lang="ru-RU" sz="2400" dirty="0" smtClean="0"/>
              <a:t> як </a:t>
            </a:r>
            <a:r>
              <a:rPr lang="ru-RU" sz="2400" dirty="0"/>
              <a:t>і </a:t>
            </a:r>
            <a:r>
              <a:rPr lang="ru-RU" sz="2400" dirty="0" err="1"/>
              <a:t>раніше</a:t>
            </a:r>
            <a:r>
              <a:rPr lang="ru-RU" sz="2400" dirty="0"/>
              <a:t> вона </a:t>
            </a:r>
            <a:r>
              <a:rPr lang="ru-RU" sz="2400" dirty="0" err="1"/>
              <a:t>сприяє</a:t>
            </a:r>
            <a:r>
              <a:rPr lang="ru-RU" sz="2400" dirty="0"/>
              <a:t> </a:t>
            </a:r>
            <a:r>
              <a:rPr lang="ru-RU" sz="2400" dirty="0" err="1"/>
              <a:t>досягненню</a:t>
            </a:r>
            <a:r>
              <a:rPr lang="ru-RU" sz="2400" dirty="0"/>
              <a:t> </a:t>
            </a:r>
            <a:r>
              <a:rPr lang="ru-RU" sz="2400" dirty="0" err="1"/>
              <a:t>цілей</a:t>
            </a:r>
            <a:r>
              <a:rPr lang="ru-RU" sz="2400" dirty="0"/>
              <a:t> </a:t>
            </a:r>
            <a:r>
              <a:rPr lang="ru-RU" sz="2400" dirty="0" err="1"/>
              <a:t>організації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27870" y="0"/>
            <a:ext cx="51353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FFFF00"/>
                </a:solidFill>
              </a:rPr>
              <a:t>В. </a:t>
            </a:r>
            <a:r>
              <a:rPr lang="ru-RU" sz="3600" b="1" dirty="0" smtClean="0">
                <a:solidFill>
                  <a:srgbClr val="FFFF00"/>
                </a:solidFill>
              </a:rPr>
              <a:t>Структура.  В </a:t>
            </a:r>
            <a:r>
              <a:rPr lang="ru-RU" sz="3600" b="1" dirty="0">
                <a:solidFill>
                  <a:srgbClr val="FFFF00"/>
                </a:solidFill>
              </a:rPr>
              <a:t>5. </a:t>
            </a:r>
            <a:r>
              <a:rPr lang="ru-RU" sz="3600" b="1" dirty="0" err="1">
                <a:solidFill>
                  <a:srgbClr val="FFFF00"/>
                </a:solidFill>
              </a:rPr>
              <a:t>оцінка</a:t>
            </a:r>
            <a:endParaRPr lang="ru-RU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56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99365"/>
            <a:ext cx="87072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• </a:t>
            </a:r>
            <a:r>
              <a:rPr lang="ru-RU" sz="2400" dirty="0" err="1"/>
              <a:t>Організація</a:t>
            </a:r>
            <a:r>
              <a:rPr lang="ru-RU" sz="2400" dirty="0"/>
              <a:t> </a:t>
            </a:r>
            <a:r>
              <a:rPr lang="ru-RU" sz="2400" dirty="0" err="1"/>
              <a:t>постійно</a:t>
            </a:r>
            <a:r>
              <a:rPr lang="ru-RU" sz="2400" dirty="0"/>
              <a:t> </a:t>
            </a:r>
            <a:r>
              <a:rPr lang="ru-RU" sz="2400" dirty="0" err="1"/>
              <a:t>контролює</a:t>
            </a:r>
            <a:r>
              <a:rPr lang="ru-RU" sz="2400" dirty="0"/>
              <a:t> і </a:t>
            </a:r>
            <a:r>
              <a:rPr lang="ru-RU" sz="2400" dirty="0" err="1"/>
              <a:t>адаптує</a:t>
            </a:r>
            <a:r>
              <a:rPr lang="ru-RU" sz="2400" dirty="0"/>
              <a:t> структуру </a:t>
            </a:r>
            <a:r>
              <a:rPr lang="ru-RU" sz="2400" dirty="0" err="1"/>
              <a:t>ризик</a:t>
            </a:r>
            <a:r>
              <a:rPr lang="ru-RU" sz="2400" dirty="0"/>
              <a:t>-менеджменту </a:t>
            </a:r>
            <a:r>
              <a:rPr lang="ru-RU" sz="2400" dirty="0" smtClean="0"/>
              <a:t>для </a:t>
            </a:r>
            <a:r>
              <a:rPr lang="ru-RU" sz="2400" dirty="0" err="1" smtClean="0"/>
              <a:t>реагування</a:t>
            </a:r>
            <a:r>
              <a:rPr lang="ru-RU" sz="2400" dirty="0" smtClean="0"/>
              <a:t> </a:t>
            </a:r>
            <a:r>
              <a:rPr lang="ru-RU" sz="2400" dirty="0"/>
              <a:t>на </a:t>
            </a:r>
            <a:r>
              <a:rPr lang="ru-RU" sz="2400" dirty="0" err="1"/>
              <a:t>зовнішні</a:t>
            </a:r>
            <a:r>
              <a:rPr lang="ru-RU" sz="2400" dirty="0"/>
              <a:t> і </a:t>
            </a:r>
            <a:r>
              <a:rPr lang="ru-RU" sz="2400" dirty="0" err="1"/>
              <a:t>внутрішні</a:t>
            </a:r>
            <a:r>
              <a:rPr lang="ru-RU" sz="2400" dirty="0"/>
              <a:t> </a:t>
            </a:r>
            <a:r>
              <a:rPr lang="ru-RU" sz="2400" dirty="0" err="1"/>
              <a:t>зміни</a:t>
            </a:r>
            <a:r>
              <a:rPr lang="ru-RU" sz="2400" dirty="0"/>
              <a:t>. </a:t>
            </a:r>
            <a:r>
              <a:rPr lang="ru-RU" sz="2400" dirty="0" err="1"/>
              <a:t>Діючи</a:t>
            </a:r>
            <a:r>
              <a:rPr lang="ru-RU" sz="2400" dirty="0"/>
              <a:t> таким чином, </a:t>
            </a:r>
            <a:r>
              <a:rPr lang="ru-RU" sz="2400" dirty="0" err="1" smtClean="0"/>
              <a:t>організація</a:t>
            </a:r>
            <a:r>
              <a:rPr lang="ru-RU" sz="2400" dirty="0" smtClean="0"/>
              <a:t> </a:t>
            </a:r>
            <a:r>
              <a:rPr lang="ru-RU" sz="2400" dirty="0" err="1" smtClean="0"/>
              <a:t>може</a:t>
            </a:r>
            <a:r>
              <a:rPr lang="ru-RU" sz="2400" dirty="0" smtClean="0"/>
              <a:t> </a:t>
            </a:r>
            <a:r>
              <a:rPr lang="ru-RU" sz="2400" dirty="0" err="1"/>
              <a:t>поліпшити</a:t>
            </a:r>
            <a:r>
              <a:rPr lang="ru-RU" sz="2400" dirty="0"/>
              <a:t> </a:t>
            </a:r>
            <a:r>
              <a:rPr lang="ru-RU" sz="2400" dirty="0" err="1"/>
              <a:t>показники</a:t>
            </a:r>
            <a:r>
              <a:rPr lang="ru-RU" sz="2400" dirty="0"/>
              <a:t> </a:t>
            </a:r>
            <a:r>
              <a:rPr lang="ru-RU" sz="2400" dirty="0" err="1"/>
              <a:t>своєї</a:t>
            </a:r>
            <a:r>
              <a:rPr lang="ru-RU" sz="2400" dirty="0"/>
              <a:t> </a:t>
            </a:r>
            <a:r>
              <a:rPr lang="ru-RU" sz="2400" dirty="0" err="1"/>
              <a:t>вартості</a:t>
            </a:r>
            <a:r>
              <a:rPr lang="ru-RU" sz="2400" dirty="0"/>
              <a:t>.</a:t>
            </a:r>
          </a:p>
          <a:p>
            <a:r>
              <a:rPr lang="ru-RU" sz="2400" dirty="0"/>
              <a:t>• </a:t>
            </a:r>
            <a:r>
              <a:rPr lang="ru-RU" sz="2400" dirty="0" err="1"/>
              <a:t>Організація</a:t>
            </a:r>
            <a:r>
              <a:rPr lang="ru-RU" sz="2400" dirty="0"/>
              <a:t> </a:t>
            </a:r>
            <a:r>
              <a:rPr lang="ru-RU" sz="2400" dirty="0" err="1"/>
              <a:t>постійно</a:t>
            </a:r>
            <a:r>
              <a:rPr lang="ru-RU" sz="2400" dirty="0"/>
              <a:t> </a:t>
            </a:r>
            <a:r>
              <a:rPr lang="ru-RU" sz="2400" dirty="0" err="1"/>
              <a:t>підвищує</a:t>
            </a:r>
            <a:r>
              <a:rPr lang="ru-RU" sz="2400" dirty="0"/>
              <a:t> </a:t>
            </a:r>
            <a:r>
              <a:rPr lang="ru-RU" sz="2400" dirty="0" err="1"/>
              <a:t>рівень</a:t>
            </a:r>
            <a:r>
              <a:rPr lang="ru-RU" sz="2400" dirty="0"/>
              <a:t> </a:t>
            </a:r>
            <a:r>
              <a:rPr lang="ru-RU" sz="2400" dirty="0" err="1"/>
              <a:t>адекватності</a:t>
            </a:r>
            <a:r>
              <a:rPr lang="ru-RU" sz="2400" dirty="0"/>
              <a:t>, </a:t>
            </a:r>
            <a:r>
              <a:rPr lang="ru-RU" sz="2400" dirty="0" err="1"/>
              <a:t>достатності</a:t>
            </a:r>
            <a:r>
              <a:rPr lang="ru-RU" sz="2400" dirty="0"/>
              <a:t> та </a:t>
            </a:r>
            <a:r>
              <a:rPr lang="ru-RU" sz="2400" dirty="0" err="1" smtClean="0"/>
              <a:t>ефективності</a:t>
            </a:r>
            <a:r>
              <a:rPr lang="ru-RU" sz="2400" dirty="0" smtClean="0"/>
              <a:t> </a:t>
            </a:r>
            <a:r>
              <a:rPr lang="ru-RU" sz="2400" dirty="0" err="1" smtClean="0"/>
              <a:t>структури</a:t>
            </a:r>
            <a:r>
              <a:rPr lang="ru-RU" sz="2400" dirty="0" smtClean="0"/>
              <a:t> </a:t>
            </a:r>
            <a:r>
              <a:rPr lang="ru-RU" sz="2400" dirty="0" err="1"/>
              <a:t>ризик</a:t>
            </a:r>
            <a:r>
              <a:rPr lang="ru-RU" sz="2400" dirty="0"/>
              <a:t>-менеджменту і </a:t>
            </a:r>
            <a:r>
              <a:rPr lang="ru-RU" sz="2400" dirty="0" err="1"/>
              <a:t>покращує</a:t>
            </a:r>
            <a:r>
              <a:rPr lang="ru-RU" sz="2400" dirty="0"/>
              <a:t> </a:t>
            </a:r>
            <a:r>
              <a:rPr lang="ru-RU" sz="2400" dirty="0" err="1"/>
              <a:t>способи</a:t>
            </a:r>
            <a:r>
              <a:rPr lang="ru-RU" sz="2400" dirty="0"/>
              <a:t> </a:t>
            </a:r>
            <a:r>
              <a:rPr lang="ru-RU" sz="2400" dirty="0" err="1"/>
              <a:t>інтегрування</a:t>
            </a:r>
            <a:r>
              <a:rPr lang="ru-RU" sz="2400" dirty="0"/>
              <a:t> </a:t>
            </a:r>
            <a:r>
              <a:rPr lang="ru-RU" sz="2400" dirty="0" err="1"/>
              <a:t>процесу</a:t>
            </a:r>
            <a:r>
              <a:rPr lang="ru-RU" sz="2400" dirty="0"/>
              <a:t> </a:t>
            </a:r>
            <a:r>
              <a:rPr lang="ru-RU" sz="2400" dirty="0" err="1"/>
              <a:t>ризик</a:t>
            </a:r>
            <a:r>
              <a:rPr lang="ru-RU" sz="2400" dirty="0"/>
              <a:t>-менеджменту.</a:t>
            </a:r>
          </a:p>
          <a:p>
            <a:r>
              <a:rPr lang="ru-RU" sz="2400" dirty="0"/>
              <a:t>У </a:t>
            </a:r>
            <a:r>
              <a:rPr lang="ru-RU" sz="2400" dirty="0" err="1"/>
              <a:t>міру</a:t>
            </a:r>
            <a:r>
              <a:rPr lang="ru-RU" sz="2400" dirty="0"/>
              <a:t> </a:t>
            </a:r>
            <a:r>
              <a:rPr lang="ru-RU" sz="2400" dirty="0" err="1"/>
              <a:t>виявлення</a:t>
            </a:r>
            <a:r>
              <a:rPr lang="ru-RU" sz="2400" dirty="0"/>
              <a:t> </a:t>
            </a:r>
            <a:r>
              <a:rPr lang="ru-RU" sz="2400" dirty="0" err="1"/>
              <a:t>відповідних</a:t>
            </a:r>
            <a:r>
              <a:rPr lang="ru-RU" sz="2400" dirty="0"/>
              <a:t> </a:t>
            </a:r>
            <a:r>
              <a:rPr lang="ru-RU" sz="2400" dirty="0" err="1"/>
              <a:t>недоліків</a:t>
            </a:r>
            <a:r>
              <a:rPr lang="ru-RU" sz="2400" dirty="0"/>
              <a:t> </a:t>
            </a:r>
            <a:r>
              <a:rPr lang="ru-RU" sz="2400" dirty="0" err="1"/>
              <a:t>або</a:t>
            </a:r>
            <a:r>
              <a:rPr lang="ru-RU" sz="2400" dirty="0"/>
              <a:t> </a:t>
            </a:r>
            <a:r>
              <a:rPr lang="ru-RU" sz="2400" dirty="0" err="1"/>
              <a:t>можливостей</a:t>
            </a:r>
            <a:r>
              <a:rPr lang="ru-RU" sz="2400" dirty="0"/>
              <a:t> </a:t>
            </a:r>
            <a:r>
              <a:rPr lang="ru-RU" sz="2400" dirty="0" err="1"/>
              <a:t>поліпшений</a:t>
            </a:r>
            <a:r>
              <a:rPr lang="ru-RU" sz="2400" dirty="0"/>
              <a:t> </a:t>
            </a:r>
            <a:r>
              <a:rPr lang="ru-RU" sz="2400" dirty="0" err="1" smtClean="0"/>
              <a:t>організація</a:t>
            </a:r>
            <a:r>
              <a:rPr lang="ru-RU" sz="2400" dirty="0" smtClean="0"/>
              <a:t> </a:t>
            </a:r>
            <a:r>
              <a:rPr lang="ru-RU" sz="2400" dirty="0" err="1" smtClean="0"/>
              <a:t>розробляє</a:t>
            </a:r>
            <a:r>
              <a:rPr lang="ru-RU" sz="2400" dirty="0" smtClean="0"/>
              <a:t> </a:t>
            </a:r>
            <a:r>
              <a:rPr lang="ru-RU" sz="2400" dirty="0" err="1"/>
              <a:t>плани</a:t>
            </a:r>
            <a:r>
              <a:rPr lang="ru-RU" sz="2400" dirty="0"/>
              <a:t> і </a:t>
            </a:r>
            <a:r>
              <a:rPr lang="ru-RU" sz="2400" dirty="0" err="1"/>
              <a:t>завдання</a:t>
            </a:r>
            <a:r>
              <a:rPr lang="ru-RU" sz="2400" dirty="0"/>
              <a:t> і </a:t>
            </a:r>
            <a:r>
              <a:rPr lang="ru-RU" sz="2400" dirty="0" err="1"/>
              <a:t>доручає</a:t>
            </a:r>
            <a:r>
              <a:rPr lang="ru-RU" sz="2400" dirty="0"/>
              <a:t> </a:t>
            </a:r>
            <a:r>
              <a:rPr lang="ru-RU" sz="2400" dirty="0" err="1"/>
              <a:t>їх</a:t>
            </a:r>
            <a:r>
              <a:rPr lang="ru-RU" sz="2400" dirty="0"/>
              <a:t> </a:t>
            </a:r>
            <a:r>
              <a:rPr lang="ru-RU" sz="2400" dirty="0" err="1"/>
              <a:t>виконання</a:t>
            </a:r>
            <a:r>
              <a:rPr lang="ru-RU" sz="2400" dirty="0"/>
              <a:t> </a:t>
            </a:r>
            <a:r>
              <a:rPr lang="ru-RU" sz="2400" dirty="0" err="1"/>
              <a:t>тим</a:t>
            </a:r>
            <a:r>
              <a:rPr lang="ru-RU" sz="2400" dirty="0"/>
              <a:t>, </a:t>
            </a:r>
            <a:r>
              <a:rPr lang="ru-RU" sz="2400" dirty="0" err="1"/>
              <a:t>хто</a:t>
            </a:r>
            <a:r>
              <a:rPr lang="ru-RU" sz="2400" dirty="0"/>
              <a:t> </a:t>
            </a:r>
            <a:r>
              <a:rPr lang="ru-RU" sz="2400" dirty="0" err="1"/>
              <a:t>відповідає</a:t>
            </a:r>
            <a:r>
              <a:rPr lang="ru-RU" sz="2400" dirty="0"/>
              <a:t> за </a:t>
            </a:r>
            <a:r>
              <a:rPr lang="ru-RU" sz="2400" dirty="0" err="1"/>
              <a:t>реалізацію</a:t>
            </a:r>
            <a:r>
              <a:rPr lang="ru-RU" sz="2400" dirty="0"/>
              <a:t>. </a:t>
            </a:r>
            <a:endParaRPr lang="ru-RU" sz="2400" dirty="0" smtClean="0"/>
          </a:p>
          <a:p>
            <a:r>
              <a:rPr lang="ru-RU" sz="2400" dirty="0" err="1" smtClean="0"/>
              <a:t>Після</a:t>
            </a:r>
            <a:r>
              <a:rPr lang="ru-RU" sz="2400" dirty="0" smtClean="0"/>
              <a:t> </a:t>
            </a:r>
            <a:r>
              <a:rPr lang="ru-RU" sz="2400" dirty="0" err="1" smtClean="0"/>
              <a:t>реалізації</a:t>
            </a:r>
            <a:r>
              <a:rPr lang="ru-RU" sz="2400" dirty="0" smtClean="0"/>
              <a:t> </a:t>
            </a:r>
            <a:r>
              <a:rPr lang="ru-RU" sz="2400" dirty="0" err="1"/>
              <a:t>ці</a:t>
            </a:r>
            <a:r>
              <a:rPr lang="ru-RU" sz="2400" dirty="0"/>
              <a:t> </a:t>
            </a:r>
            <a:r>
              <a:rPr lang="ru-RU" sz="2400" dirty="0" err="1"/>
              <a:t>поліпшення</a:t>
            </a:r>
            <a:r>
              <a:rPr lang="ru-RU" sz="2400" dirty="0"/>
              <a:t> </a:t>
            </a:r>
            <a:r>
              <a:rPr lang="ru-RU" sz="2400" dirty="0" err="1"/>
              <a:t>сприяють</a:t>
            </a:r>
            <a:r>
              <a:rPr lang="ru-RU" sz="2400" dirty="0"/>
              <a:t> </a:t>
            </a:r>
            <a:r>
              <a:rPr lang="ru-RU" sz="2400" dirty="0" err="1"/>
              <a:t>удосконаленню</a:t>
            </a:r>
            <a:r>
              <a:rPr lang="ru-RU" sz="2400" dirty="0"/>
              <a:t> </a:t>
            </a:r>
            <a:r>
              <a:rPr lang="ru-RU" sz="2400" dirty="0" err="1"/>
              <a:t>управління</a:t>
            </a:r>
            <a:r>
              <a:rPr lang="ru-RU" sz="2400" dirty="0"/>
              <a:t> </a:t>
            </a:r>
            <a:r>
              <a:rPr lang="ru-RU" sz="2400" dirty="0" err="1"/>
              <a:t>ризиками</a:t>
            </a:r>
            <a:r>
              <a:rPr lang="ru-RU" sz="2400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82138" y="0"/>
            <a:ext cx="85434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FFFF00"/>
                </a:solidFill>
              </a:rPr>
              <a:t>В. </a:t>
            </a:r>
            <a:r>
              <a:rPr lang="ru-RU" sz="3200" b="1" dirty="0" smtClean="0">
                <a:solidFill>
                  <a:srgbClr val="FFFF00"/>
                </a:solidFill>
              </a:rPr>
              <a:t>Структура.  В 6. </a:t>
            </a:r>
            <a:r>
              <a:rPr lang="ru-RU" sz="3200" b="1" dirty="0" err="1" smtClean="0">
                <a:solidFill>
                  <a:srgbClr val="FFFF00"/>
                </a:solidFill>
              </a:rPr>
              <a:t>Поліпшення</a:t>
            </a:r>
            <a:r>
              <a:rPr lang="ru-RU" sz="3200" b="1" dirty="0" smtClean="0">
                <a:solidFill>
                  <a:srgbClr val="FFFF00"/>
                </a:solidFill>
              </a:rPr>
              <a:t> </a:t>
            </a:r>
            <a:r>
              <a:rPr lang="ru-RU" sz="3200" b="1" dirty="0" err="1" smtClean="0">
                <a:solidFill>
                  <a:srgbClr val="FFFF00"/>
                </a:solidFill>
              </a:rPr>
              <a:t>структури</a:t>
            </a:r>
            <a:endParaRPr lang="ru-RU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33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402392" y="173588"/>
            <a:ext cx="21252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FFFF00"/>
                </a:solidFill>
                <a:latin typeface="Calibri" panose="020F0502020204030204" pitchFamily="34" charset="0"/>
              </a:rPr>
              <a:t>С. </a:t>
            </a:r>
            <a:r>
              <a:rPr lang="ru-RU" sz="3600" b="1" dirty="0" err="1" smtClean="0">
                <a:solidFill>
                  <a:srgbClr val="FFFF00"/>
                </a:solidFill>
                <a:latin typeface="Calibri" panose="020F0502020204030204" pitchFamily="34" charset="0"/>
              </a:rPr>
              <a:t>Процес</a:t>
            </a:r>
            <a:endParaRPr lang="ru-RU" sz="3600" dirty="0">
              <a:solidFill>
                <a:srgbClr val="FFFF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24" y="828675"/>
            <a:ext cx="7079776" cy="585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ropowerpoint.ru/wp-content/uploads/2013/02/GreenAbstraktMin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86" y="0"/>
            <a:ext cx="9144001" cy="68580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494994" y="474345"/>
            <a:ext cx="8208912" cy="4247317"/>
          </a:xfrm>
          <a:prstGeom prst="rect">
            <a:avLst/>
          </a:prstGeom>
          <a:noFill/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5400" b="1" dirty="0" smtClean="0">
                <a:solidFill>
                  <a:srgbClr val="FFFF00"/>
                </a:solidFill>
              </a:rPr>
              <a:t> </a:t>
            </a:r>
            <a:endParaRPr lang="en-US" sz="5400" b="1" dirty="0" smtClean="0">
              <a:solidFill>
                <a:srgbClr val="FFFF00"/>
              </a:solidFill>
            </a:endParaRPr>
          </a:p>
          <a:p>
            <a:pPr algn="ctr"/>
            <a:r>
              <a:rPr lang="uk-UA" sz="5400" b="1" dirty="0" smtClean="0">
                <a:solidFill>
                  <a:srgbClr val="FFFF00"/>
                </a:solidFill>
              </a:rPr>
              <a:t>Лекція 10.</a:t>
            </a:r>
          </a:p>
          <a:p>
            <a:pPr algn="ctr"/>
            <a:r>
              <a:rPr lang="uk-UA" sz="5400" b="1" dirty="0" smtClean="0">
                <a:solidFill>
                  <a:srgbClr val="FFFF00"/>
                </a:solidFill>
              </a:rPr>
              <a:t>Стандарти з управління ризиками</a:t>
            </a:r>
          </a:p>
          <a:p>
            <a:pPr algn="ctr"/>
            <a:r>
              <a:rPr lang="en-US" sz="5400" b="1" dirty="0" smtClean="0">
                <a:solidFill>
                  <a:srgbClr val="FFFF00"/>
                </a:solidFill>
              </a:rPr>
              <a:t>ISO 31000:2018</a:t>
            </a:r>
            <a:endParaRPr lang="ru-RU" sz="5400" b="1" dirty="0">
              <a:ln w="50800"/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6158" y="5837622"/>
            <a:ext cx="2200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tkovalyuk@ukr.net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25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04716" y="1047552"/>
            <a:ext cx="88301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• </a:t>
            </a:r>
            <a:r>
              <a:rPr lang="ru-RU" sz="2400" dirty="0" err="1"/>
              <a:t>Процес</a:t>
            </a:r>
            <a:r>
              <a:rPr lang="ru-RU" sz="2400" dirty="0"/>
              <a:t> </a:t>
            </a:r>
            <a:r>
              <a:rPr lang="ru-RU" sz="2400" dirty="0" err="1"/>
              <a:t>управління</a:t>
            </a:r>
            <a:r>
              <a:rPr lang="ru-RU" sz="2400" dirty="0"/>
              <a:t> </a:t>
            </a:r>
            <a:r>
              <a:rPr lang="ru-RU" sz="2400" dirty="0" err="1"/>
              <a:t>ризиками</a:t>
            </a:r>
            <a:r>
              <a:rPr lang="ru-RU" sz="2400" dirty="0"/>
              <a:t> повинен </a:t>
            </a:r>
            <a:r>
              <a:rPr lang="ru-RU" sz="2400" dirty="0" smtClean="0"/>
              <a:t>бути </a:t>
            </a:r>
            <a:r>
              <a:rPr lang="ru-RU" sz="2400" dirty="0" err="1" smtClean="0"/>
              <a:t>невід'ємною</a:t>
            </a:r>
            <a:r>
              <a:rPr lang="ru-RU" sz="2400" dirty="0" smtClean="0"/>
              <a:t> </a:t>
            </a:r>
            <a:r>
              <a:rPr lang="ru-RU" sz="2400" dirty="0" err="1"/>
              <a:t>частиною</a:t>
            </a:r>
            <a:r>
              <a:rPr lang="ru-RU" sz="2400" dirty="0"/>
              <a:t> </a:t>
            </a:r>
            <a:r>
              <a:rPr lang="ru-RU" sz="2400" dirty="0" err="1" smtClean="0"/>
              <a:t>процесів</a:t>
            </a:r>
            <a:r>
              <a:rPr lang="ru-RU" sz="2400" dirty="0" smtClean="0"/>
              <a:t> менеджменту </a:t>
            </a:r>
            <a:r>
              <a:rPr lang="ru-RU" sz="2400" dirty="0"/>
              <a:t>і </a:t>
            </a:r>
            <a:r>
              <a:rPr lang="ru-RU" sz="2400" dirty="0" err="1"/>
              <a:t>прийняття</a:t>
            </a:r>
            <a:r>
              <a:rPr lang="ru-RU" sz="2400" dirty="0"/>
              <a:t> </a:t>
            </a:r>
            <a:r>
              <a:rPr lang="ru-RU" sz="2400" dirty="0" err="1"/>
              <a:t>рішень</a:t>
            </a:r>
            <a:r>
              <a:rPr lang="ru-RU" sz="2400" dirty="0"/>
              <a:t> і </a:t>
            </a:r>
            <a:r>
              <a:rPr lang="ru-RU" sz="2400" dirty="0" smtClean="0"/>
              <a:t>повинен бути </a:t>
            </a:r>
            <a:r>
              <a:rPr lang="ru-RU" sz="2400" dirty="0" err="1"/>
              <a:t>інтегрований</a:t>
            </a:r>
            <a:r>
              <a:rPr lang="ru-RU" sz="2400" dirty="0"/>
              <a:t> в структуру, </a:t>
            </a:r>
            <a:r>
              <a:rPr lang="ru-RU" sz="2400" dirty="0" err="1"/>
              <a:t>діяльність</a:t>
            </a:r>
            <a:r>
              <a:rPr lang="ru-RU" sz="2400" dirty="0"/>
              <a:t> </a:t>
            </a:r>
            <a:r>
              <a:rPr lang="ru-RU" sz="2400" dirty="0" smtClean="0"/>
              <a:t>та </a:t>
            </a:r>
            <a:r>
              <a:rPr lang="ru-RU" sz="2400" dirty="0" err="1" smtClean="0"/>
              <a:t>процеси</a:t>
            </a:r>
            <a:r>
              <a:rPr lang="ru-RU" sz="2400" dirty="0" smtClean="0"/>
              <a:t> </a:t>
            </a:r>
            <a:r>
              <a:rPr lang="ru-RU" sz="2400" dirty="0" err="1"/>
              <a:t>організації</a:t>
            </a:r>
            <a:r>
              <a:rPr lang="ru-RU" sz="2400" dirty="0"/>
              <a:t>.</a:t>
            </a:r>
          </a:p>
          <a:p>
            <a:r>
              <a:rPr lang="ru-RU" sz="2400" dirty="0"/>
              <a:t>• </a:t>
            </a:r>
            <a:r>
              <a:rPr lang="ru-RU" sz="2400" dirty="0" err="1"/>
              <a:t>Він</a:t>
            </a:r>
            <a:r>
              <a:rPr lang="ru-RU" sz="2400" dirty="0"/>
              <a:t> </a:t>
            </a:r>
            <a:r>
              <a:rPr lang="ru-RU" sz="2400" dirty="0" err="1"/>
              <a:t>може</a:t>
            </a:r>
            <a:r>
              <a:rPr lang="ru-RU" sz="2400" dirty="0"/>
              <a:t> </a:t>
            </a:r>
            <a:r>
              <a:rPr lang="ru-RU" sz="2400" dirty="0" err="1"/>
              <a:t>застосовуватися</a:t>
            </a:r>
            <a:r>
              <a:rPr lang="ru-RU" sz="2400" dirty="0"/>
              <a:t> на </a:t>
            </a:r>
            <a:r>
              <a:rPr lang="ru-RU" sz="2400" dirty="0" err="1"/>
              <a:t>стратегічному</a:t>
            </a:r>
            <a:r>
              <a:rPr lang="ru-RU" sz="2400" dirty="0"/>
              <a:t>, </a:t>
            </a:r>
            <a:r>
              <a:rPr lang="ru-RU" sz="2400" dirty="0" err="1"/>
              <a:t>операційному</a:t>
            </a:r>
            <a:r>
              <a:rPr lang="ru-RU" sz="2400" dirty="0"/>
              <a:t>,</a:t>
            </a:r>
          </a:p>
          <a:p>
            <a:r>
              <a:rPr lang="ru-RU" sz="2400" dirty="0" err="1"/>
              <a:t>програмному</a:t>
            </a:r>
            <a:r>
              <a:rPr lang="ru-RU" sz="2400" dirty="0"/>
              <a:t> </a:t>
            </a:r>
            <a:r>
              <a:rPr lang="ru-RU" sz="2400" dirty="0" err="1"/>
              <a:t>або</a:t>
            </a:r>
            <a:r>
              <a:rPr lang="ru-RU" sz="2400" dirty="0"/>
              <a:t> проектному </a:t>
            </a:r>
            <a:r>
              <a:rPr lang="ru-RU" sz="2400" dirty="0" err="1"/>
              <a:t>рівнях</a:t>
            </a:r>
            <a:r>
              <a:rPr lang="ru-RU" sz="2400" dirty="0"/>
              <a:t>,</a:t>
            </a:r>
          </a:p>
          <a:p>
            <a:r>
              <a:rPr lang="ru-RU" sz="2400" dirty="0"/>
              <a:t>• </a:t>
            </a:r>
            <a:r>
              <a:rPr lang="ru-RU" sz="2400" dirty="0" err="1"/>
              <a:t>Всередині</a:t>
            </a:r>
            <a:r>
              <a:rPr lang="ru-RU" sz="2400" dirty="0"/>
              <a:t> </a:t>
            </a:r>
            <a:r>
              <a:rPr lang="ru-RU" sz="2400" dirty="0" err="1"/>
              <a:t>організації</a:t>
            </a:r>
            <a:r>
              <a:rPr lang="ru-RU" sz="2400" dirty="0"/>
              <a:t> </a:t>
            </a:r>
            <a:r>
              <a:rPr lang="ru-RU" sz="2400" dirty="0" err="1"/>
              <a:t>процес</a:t>
            </a:r>
            <a:r>
              <a:rPr lang="ru-RU" sz="2400" dirty="0"/>
              <a:t> </a:t>
            </a:r>
            <a:r>
              <a:rPr lang="ru-RU" sz="2400" dirty="0" err="1" smtClean="0"/>
              <a:t>ризик</a:t>
            </a:r>
            <a:r>
              <a:rPr lang="ru-RU" sz="2400" dirty="0" smtClean="0"/>
              <a:t>-менеджменту, </a:t>
            </a:r>
            <a:r>
              <a:rPr lang="ru-RU" sz="2400" dirty="0" err="1" smtClean="0"/>
              <a:t>адаптований</a:t>
            </a:r>
            <a:r>
              <a:rPr lang="ru-RU" sz="2400" dirty="0" smtClean="0"/>
              <a:t> </a:t>
            </a:r>
            <a:r>
              <a:rPr lang="ru-RU" sz="2400" dirty="0"/>
              <a:t>з </a:t>
            </a:r>
            <a:r>
              <a:rPr lang="ru-RU" sz="2400" dirty="0" err="1"/>
              <a:t>урахуванням</a:t>
            </a:r>
            <a:r>
              <a:rPr lang="ru-RU" sz="2400" dirty="0"/>
              <a:t> </a:t>
            </a:r>
            <a:r>
              <a:rPr lang="ru-RU" sz="2400" dirty="0" err="1"/>
              <a:t>цілей</a:t>
            </a:r>
            <a:r>
              <a:rPr lang="ru-RU" sz="2400" dirty="0"/>
              <a:t> і </a:t>
            </a:r>
            <a:r>
              <a:rPr lang="ru-RU" sz="2400" dirty="0" err="1"/>
              <a:t>зовнішньої</a:t>
            </a:r>
            <a:r>
              <a:rPr lang="ru-RU" sz="2400" dirty="0"/>
              <a:t> і </a:t>
            </a:r>
            <a:r>
              <a:rPr lang="ru-RU" sz="2400" dirty="0" err="1" smtClean="0"/>
              <a:t>внутрішньої</a:t>
            </a:r>
            <a:r>
              <a:rPr lang="ru-RU" sz="2400" dirty="0" smtClean="0"/>
              <a:t> </a:t>
            </a:r>
            <a:r>
              <a:rPr lang="ru-RU" sz="2400" dirty="0" err="1" smtClean="0"/>
              <a:t>ситуації</a:t>
            </a:r>
            <a:r>
              <a:rPr lang="ru-RU" sz="2400" dirty="0"/>
              <a:t>, </a:t>
            </a:r>
            <a:r>
              <a:rPr lang="ru-RU" sz="2400" dirty="0" err="1"/>
              <a:t>може</a:t>
            </a:r>
            <a:r>
              <a:rPr lang="ru-RU" sz="2400" dirty="0"/>
              <a:t> </a:t>
            </a:r>
            <a:r>
              <a:rPr lang="ru-RU" sz="2400" dirty="0" err="1"/>
              <a:t>застосовуватися</a:t>
            </a:r>
            <a:r>
              <a:rPr lang="ru-RU" sz="2400" dirty="0"/>
              <a:t> в </a:t>
            </a:r>
            <a:r>
              <a:rPr lang="ru-RU" sz="2400" dirty="0" err="1"/>
              <a:t>різних</a:t>
            </a:r>
            <a:r>
              <a:rPr lang="ru-RU" sz="2400" dirty="0"/>
              <a:t> </a:t>
            </a:r>
            <a:r>
              <a:rPr lang="ru-RU" sz="2400" dirty="0" err="1"/>
              <a:t>цілях</a:t>
            </a:r>
            <a:r>
              <a:rPr lang="ru-RU" sz="2400" dirty="0"/>
              <a:t>.</a:t>
            </a:r>
          </a:p>
          <a:p>
            <a:r>
              <a:rPr lang="ru-RU" sz="2400" dirty="0"/>
              <a:t>• </a:t>
            </a:r>
            <a:r>
              <a:rPr lang="ru-RU" sz="2400" dirty="0" err="1"/>
              <a:t>Протягом</a:t>
            </a:r>
            <a:r>
              <a:rPr lang="ru-RU" sz="2400" dirty="0"/>
              <a:t> </a:t>
            </a:r>
            <a:r>
              <a:rPr lang="ru-RU" sz="2400" dirty="0" err="1"/>
              <a:t>всього</a:t>
            </a:r>
            <a:r>
              <a:rPr lang="ru-RU" sz="2400" dirty="0"/>
              <a:t> </a:t>
            </a:r>
            <a:r>
              <a:rPr lang="ru-RU" sz="2400" dirty="0" err="1"/>
              <a:t>процесу</a:t>
            </a:r>
            <a:r>
              <a:rPr lang="ru-RU" sz="2400" dirty="0"/>
              <a:t> </a:t>
            </a:r>
            <a:r>
              <a:rPr lang="ru-RU" sz="2400" dirty="0" err="1"/>
              <a:t>ризик</a:t>
            </a:r>
            <a:r>
              <a:rPr lang="ru-RU" sz="2400" dirty="0"/>
              <a:t>-менеджменту </a:t>
            </a:r>
            <a:r>
              <a:rPr lang="ru-RU" sz="2400" dirty="0" err="1" smtClean="0"/>
              <a:t>слід</a:t>
            </a:r>
            <a:r>
              <a:rPr lang="ru-RU" sz="2400" dirty="0" smtClean="0"/>
              <a:t> </a:t>
            </a:r>
            <a:r>
              <a:rPr lang="ru-RU" sz="2400" dirty="0" err="1" smtClean="0"/>
              <a:t>враховувати</a:t>
            </a:r>
            <a:r>
              <a:rPr lang="ru-RU" sz="2400" dirty="0" smtClean="0"/>
              <a:t> </a:t>
            </a:r>
            <a:r>
              <a:rPr lang="ru-RU" sz="2400" dirty="0" err="1"/>
              <a:t>динамічний</a:t>
            </a:r>
            <a:r>
              <a:rPr lang="ru-RU" sz="2400" dirty="0"/>
              <a:t> і </a:t>
            </a:r>
            <a:r>
              <a:rPr lang="ru-RU" sz="2400" dirty="0" err="1"/>
              <a:t>мінливий</a:t>
            </a:r>
            <a:r>
              <a:rPr lang="ru-RU" sz="2400" dirty="0"/>
              <a:t> </a:t>
            </a:r>
            <a:r>
              <a:rPr lang="ru-RU" sz="2400" dirty="0" smtClean="0"/>
              <a:t>характер </a:t>
            </a:r>
            <a:r>
              <a:rPr lang="ru-RU" sz="2400" dirty="0" err="1" smtClean="0"/>
              <a:t>поведінки</a:t>
            </a:r>
            <a:r>
              <a:rPr lang="ru-RU" sz="2400" dirty="0" smtClean="0"/>
              <a:t> </a:t>
            </a:r>
            <a:r>
              <a:rPr lang="ru-RU" sz="2400" dirty="0"/>
              <a:t>і </a:t>
            </a:r>
            <a:r>
              <a:rPr lang="ru-RU" sz="2400" dirty="0" err="1"/>
              <a:t>культури</a:t>
            </a:r>
            <a:r>
              <a:rPr lang="ru-RU" sz="2400" dirty="0"/>
              <a:t> </a:t>
            </a:r>
            <a:r>
              <a:rPr lang="ru-RU" sz="2400" dirty="0" err="1"/>
              <a:t>людини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223322"/>
            <a:ext cx="88028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rgbClr val="FFFF00"/>
                </a:solidFill>
              </a:rPr>
              <a:t>С. </a:t>
            </a:r>
            <a:r>
              <a:rPr lang="ru-RU" sz="3600" b="1" dirty="0" err="1">
                <a:solidFill>
                  <a:srgbClr val="FFFF00"/>
                </a:solidFill>
              </a:rPr>
              <a:t>Процес</a:t>
            </a:r>
            <a:endParaRPr lang="ru-RU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1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1414" y="902987"/>
            <a:ext cx="902117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400" dirty="0" smtClean="0"/>
              <a:t>Метою </a:t>
            </a:r>
            <a:r>
              <a:rPr lang="ru-RU" sz="2400" dirty="0" err="1"/>
              <a:t>обміну</a:t>
            </a:r>
            <a:r>
              <a:rPr lang="ru-RU" sz="2400" dirty="0"/>
              <a:t> </a:t>
            </a:r>
            <a:r>
              <a:rPr lang="ru-RU" sz="2400" dirty="0" err="1"/>
              <a:t>інформацією</a:t>
            </a:r>
            <a:r>
              <a:rPr lang="ru-RU" sz="2400" dirty="0"/>
              <a:t> та </a:t>
            </a:r>
            <a:r>
              <a:rPr lang="ru-RU" sz="2400" dirty="0" err="1"/>
              <a:t>консультування</a:t>
            </a:r>
            <a:r>
              <a:rPr lang="ru-RU" sz="2400" dirty="0"/>
              <a:t> </a:t>
            </a:r>
            <a:r>
              <a:rPr lang="ru-RU" sz="2400" dirty="0" smtClean="0"/>
              <a:t>є </a:t>
            </a:r>
            <a:r>
              <a:rPr lang="ru-RU" sz="2400" dirty="0" err="1" smtClean="0"/>
              <a:t>сприяння</a:t>
            </a:r>
            <a:r>
              <a:rPr lang="ru-RU" sz="2400" dirty="0" smtClean="0"/>
              <a:t> </a:t>
            </a:r>
            <a:r>
              <a:rPr lang="ru-RU" sz="2400" dirty="0" err="1"/>
              <a:t>зацікавленим</a:t>
            </a:r>
            <a:r>
              <a:rPr lang="ru-RU" sz="2400" dirty="0"/>
              <a:t> сторонам в </a:t>
            </a:r>
            <a:r>
              <a:rPr lang="ru-RU" sz="2400" dirty="0" err="1"/>
              <a:t>розумінні</a:t>
            </a:r>
            <a:r>
              <a:rPr lang="ru-RU" sz="2400" dirty="0"/>
              <a:t> </a:t>
            </a:r>
            <a:r>
              <a:rPr lang="ru-RU" sz="2400" dirty="0" err="1" smtClean="0"/>
              <a:t>ризику</a:t>
            </a:r>
            <a:r>
              <a:rPr lang="ru-RU" sz="2400" dirty="0" smtClean="0"/>
              <a:t>, </a:t>
            </a:r>
            <a:r>
              <a:rPr lang="ru-RU" sz="2400" dirty="0" err="1" smtClean="0"/>
              <a:t>основи</a:t>
            </a:r>
            <a:r>
              <a:rPr lang="ru-RU" sz="2400" dirty="0" smtClean="0"/>
              <a:t> </a:t>
            </a:r>
            <a:r>
              <a:rPr lang="ru-RU" sz="2400" dirty="0"/>
              <a:t>для </a:t>
            </a:r>
            <a:r>
              <a:rPr lang="ru-RU" sz="2400" dirty="0" err="1"/>
              <a:t>прийняття</a:t>
            </a:r>
            <a:r>
              <a:rPr lang="ru-RU" sz="2400" dirty="0"/>
              <a:t> </a:t>
            </a:r>
            <a:r>
              <a:rPr lang="ru-RU" sz="2400" dirty="0" err="1"/>
              <a:t>рішень</a:t>
            </a:r>
            <a:r>
              <a:rPr lang="ru-RU" sz="2400" dirty="0"/>
              <a:t> і причин, за </a:t>
            </a:r>
            <a:r>
              <a:rPr lang="ru-RU" sz="2400" dirty="0" err="1"/>
              <a:t>якими</a:t>
            </a:r>
            <a:r>
              <a:rPr lang="ru-RU" sz="2400" dirty="0"/>
              <a:t> </a:t>
            </a:r>
            <a:r>
              <a:rPr lang="ru-RU" sz="2400" dirty="0" err="1" smtClean="0"/>
              <a:t>необхідні</a:t>
            </a:r>
            <a:r>
              <a:rPr lang="ru-RU" sz="2400" dirty="0" smtClean="0"/>
              <a:t> </a:t>
            </a:r>
            <a:r>
              <a:rPr lang="ru-RU" sz="2400" dirty="0" err="1" smtClean="0"/>
              <a:t>певні</a:t>
            </a:r>
            <a:r>
              <a:rPr lang="ru-RU" sz="2400" dirty="0" smtClean="0"/>
              <a:t> </a:t>
            </a:r>
            <a:r>
              <a:rPr lang="ru-RU" sz="2400" dirty="0" err="1"/>
              <a:t>дії</a:t>
            </a:r>
            <a:r>
              <a:rPr lang="ru-RU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400" dirty="0" err="1" smtClean="0"/>
              <a:t>Обмін</a:t>
            </a:r>
            <a:r>
              <a:rPr lang="ru-RU" sz="2400" dirty="0" smtClean="0"/>
              <a:t> </a:t>
            </a:r>
            <a:r>
              <a:rPr lang="ru-RU" sz="2400" dirty="0" err="1"/>
              <a:t>інформацією</a:t>
            </a:r>
            <a:r>
              <a:rPr lang="ru-RU" sz="2400" dirty="0"/>
              <a:t> </a:t>
            </a:r>
            <a:r>
              <a:rPr lang="ru-RU" sz="2400" dirty="0" err="1"/>
              <a:t>спрямований</a:t>
            </a:r>
            <a:r>
              <a:rPr lang="ru-RU" sz="2400" dirty="0"/>
              <a:t> на </a:t>
            </a:r>
            <a:r>
              <a:rPr lang="ru-RU" sz="2400" dirty="0" err="1"/>
              <a:t>забезпечення</a:t>
            </a:r>
            <a:r>
              <a:rPr lang="ru-RU" sz="2400" dirty="0"/>
              <a:t> </a:t>
            </a:r>
            <a:r>
              <a:rPr lang="ru-RU" sz="2400" dirty="0" err="1" smtClean="0"/>
              <a:t>інформованості</a:t>
            </a:r>
            <a:r>
              <a:rPr lang="ru-RU" sz="2400" dirty="0" smtClean="0"/>
              <a:t> </a:t>
            </a:r>
            <a:r>
              <a:rPr lang="ru-RU" sz="2400" dirty="0"/>
              <a:t>та </a:t>
            </a:r>
            <a:r>
              <a:rPr lang="ru-RU" sz="2400" dirty="0" err="1"/>
              <a:t>розуміння</a:t>
            </a:r>
            <a:r>
              <a:rPr lang="ru-RU" sz="2400" dirty="0"/>
              <a:t> </a:t>
            </a:r>
            <a:r>
              <a:rPr lang="ru-RU" sz="2400" dirty="0" err="1" smtClean="0"/>
              <a:t>ризику</a:t>
            </a:r>
            <a:r>
              <a:rPr lang="ru-RU" sz="2400" dirty="0" smtClean="0"/>
              <a:t>, а </a:t>
            </a:r>
            <a:r>
              <a:rPr lang="ru-RU" sz="2400" dirty="0" err="1"/>
              <a:t>також</a:t>
            </a:r>
            <a:r>
              <a:rPr lang="ru-RU" sz="2400" dirty="0"/>
              <a:t> </a:t>
            </a:r>
            <a:r>
              <a:rPr lang="ru-RU" sz="2400" dirty="0" err="1"/>
              <a:t>способів</a:t>
            </a:r>
            <a:r>
              <a:rPr lang="ru-RU" sz="2400" dirty="0"/>
              <a:t> </a:t>
            </a:r>
            <a:r>
              <a:rPr lang="ru-RU" sz="2400" dirty="0" err="1"/>
              <a:t>його</a:t>
            </a:r>
            <a:r>
              <a:rPr lang="ru-RU" sz="2400" dirty="0"/>
              <a:t> </a:t>
            </a:r>
            <a:r>
              <a:rPr lang="ru-RU" sz="2400" dirty="0" err="1"/>
              <a:t>усунення</a:t>
            </a:r>
            <a:r>
              <a:rPr lang="ru-RU" sz="2400" dirty="0"/>
              <a:t>. </a:t>
            </a:r>
            <a:endParaRPr lang="ru-RU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400" dirty="0" err="1" smtClean="0"/>
              <a:t>Консультування</a:t>
            </a:r>
            <a:r>
              <a:rPr lang="ru-RU" sz="2400" dirty="0" smtClean="0"/>
              <a:t> </a:t>
            </a:r>
            <a:r>
              <a:rPr lang="ru-RU" sz="2400" dirty="0" err="1"/>
              <a:t>включає</a:t>
            </a:r>
            <a:r>
              <a:rPr lang="ru-RU" sz="2400" dirty="0"/>
              <a:t> </a:t>
            </a:r>
            <a:r>
              <a:rPr lang="ru-RU" sz="2400" dirty="0" err="1"/>
              <a:t>отримання</a:t>
            </a:r>
            <a:r>
              <a:rPr lang="ru-RU" sz="2400" dirty="0"/>
              <a:t> </a:t>
            </a:r>
            <a:r>
              <a:rPr lang="ru-RU" sz="2400" dirty="0" err="1" smtClean="0"/>
              <a:t>зворотного</a:t>
            </a:r>
            <a:r>
              <a:rPr lang="ru-RU" sz="2400" dirty="0" smtClean="0"/>
              <a:t> </a:t>
            </a:r>
            <a:r>
              <a:rPr lang="ru-RU" sz="2400" dirty="0" err="1" smtClean="0"/>
              <a:t>зв'язку</a:t>
            </a:r>
            <a:r>
              <a:rPr lang="ru-RU" sz="2400" dirty="0" smtClean="0"/>
              <a:t> </a:t>
            </a:r>
            <a:r>
              <a:rPr lang="ru-RU" sz="2400" dirty="0"/>
              <a:t>та </a:t>
            </a:r>
            <a:r>
              <a:rPr lang="ru-RU" sz="2400" dirty="0" err="1"/>
              <a:t>інформації</a:t>
            </a:r>
            <a:r>
              <a:rPr lang="ru-RU" sz="2400" dirty="0"/>
              <a:t> в </a:t>
            </a:r>
            <a:r>
              <a:rPr lang="ru-RU" sz="2400" dirty="0" err="1"/>
              <a:t>підтримку</a:t>
            </a:r>
            <a:r>
              <a:rPr lang="ru-RU" sz="2400" dirty="0"/>
              <a:t> </a:t>
            </a:r>
            <a:r>
              <a:rPr lang="ru-RU" sz="2400" dirty="0" err="1"/>
              <a:t>процесу</a:t>
            </a:r>
            <a:r>
              <a:rPr lang="ru-RU" sz="2400" dirty="0"/>
              <a:t> </a:t>
            </a:r>
            <a:r>
              <a:rPr lang="ru-RU" sz="2400" dirty="0" err="1"/>
              <a:t>прийняття</a:t>
            </a:r>
            <a:r>
              <a:rPr lang="ru-RU" sz="2400" dirty="0"/>
              <a:t> </a:t>
            </a:r>
            <a:r>
              <a:rPr lang="ru-RU" sz="2400" dirty="0" err="1"/>
              <a:t>рішень</a:t>
            </a:r>
            <a:r>
              <a:rPr lang="ru-RU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400" dirty="0" err="1" smtClean="0"/>
              <a:t>Тісна</a:t>
            </a:r>
            <a:r>
              <a:rPr lang="ru-RU" sz="2400" dirty="0" smtClean="0"/>
              <a:t> </a:t>
            </a:r>
            <a:r>
              <a:rPr lang="ru-RU" sz="2400" dirty="0" err="1"/>
              <a:t>взаємодія</a:t>
            </a:r>
            <a:r>
              <a:rPr lang="ru-RU" sz="2400" dirty="0"/>
              <a:t> </a:t>
            </a:r>
            <a:r>
              <a:rPr lang="ru-RU" sz="2400" dirty="0" err="1"/>
              <a:t>цих</a:t>
            </a:r>
            <a:r>
              <a:rPr lang="ru-RU" sz="2400" dirty="0"/>
              <a:t> </a:t>
            </a:r>
            <a:r>
              <a:rPr lang="ru-RU" sz="2400" dirty="0" err="1"/>
              <a:t>двох</a:t>
            </a:r>
            <a:r>
              <a:rPr lang="ru-RU" sz="2400" dirty="0"/>
              <a:t> </a:t>
            </a:r>
            <a:r>
              <a:rPr lang="ru-RU" sz="2400" dirty="0" err="1"/>
              <a:t>процесів</a:t>
            </a:r>
            <a:r>
              <a:rPr lang="ru-RU" sz="2400" dirty="0"/>
              <a:t> </a:t>
            </a:r>
            <a:r>
              <a:rPr lang="ru-RU" sz="2400" dirty="0" err="1"/>
              <a:t>має</a:t>
            </a:r>
            <a:r>
              <a:rPr lang="ru-RU" sz="2400" dirty="0"/>
              <a:t> </a:t>
            </a:r>
            <a:r>
              <a:rPr lang="ru-RU" sz="2400" dirty="0" err="1"/>
              <a:t>сприяти</a:t>
            </a:r>
            <a:r>
              <a:rPr lang="ru-RU" sz="2400" dirty="0"/>
              <a:t> фактичному,</a:t>
            </a:r>
          </a:p>
          <a:p>
            <a:r>
              <a:rPr lang="ru-RU" sz="2400" dirty="0" err="1"/>
              <a:t>своєчасному</a:t>
            </a:r>
            <a:r>
              <a:rPr lang="ru-RU" sz="2400" dirty="0"/>
              <a:t>, актуальному, точному і </a:t>
            </a:r>
            <a:r>
              <a:rPr lang="ru-RU" sz="2400" dirty="0" err="1"/>
              <a:t>зрозумілому</a:t>
            </a:r>
            <a:r>
              <a:rPr lang="ru-RU" sz="2400" dirty="0"/>
              <a:t> </a:t>
            </a:r>
            <a:r>
              <a:rPr lang="ru-RU" sz="2400" dirty="0" err="1"/>
              <a:t>обміну</a:t>
            </a:r>
            <a:r>
              <a:rPr lang="ru-RU" sz="2400" dirty="0"/>
              <a:t> </a:t>
            </a:r>
            <a:r>
              <a:rPr lang="ru-RU" sz="2400" dirty="0" err="1"/>
              <a:t>інформацією</a:t>
            </a:r>
            <a:r>
              <a:rPr lang="ru-RU" sz="2400" dirty="0"/>
              <a:t> з </a:t>
            </a:r>
            <a:r>
              <a:rPr lang="ru-RU" sz="2400" dirty="0" err="1" smtClean="0"/>
              <a:t>урахуванням</a:t>
            </a:r>
            <a:r>
              <a:rPr lang="ru-RU" sz="2400" dirty="0" smtClean="0"/>
              <a:t> </a:t>
            </a:r>
            <a:r>
              <a:rPr lang="ru-RU" sz="2400" dirty="0" err="1" smtClean="0"/>
              <a:t>конфіденційності</a:t>
            </a:r>
            <a:r>
              <a:rPr lang="ru-RU" sz="2400" dirty="0" smtClean="0"/>
              <a:t> </a:t>
            </a:r>
            <a:r>
              <a:rPr lang="ru-RU" sz="2400" dirty="0"/>
              <a:t>та </a:t>
            </a:r>
            <a:r>
              <a:rPr lang="ru-RU" sz="2400" dirty="0" err="1"/>
              <a:t>достовірності</a:t>
            </a:r>
            <a:r>
              <a:rPr lang="ru-RU" sz="2400" dirty="0"/>
              <a:t> </a:t>
            </a:r>
            <a:r>
              <a:rPr lang="ru-RU" sz="2400" dirty="0" err="1"/>
              <a:t>інформації</a:t>
            </a:r>
            <a:r>
              <a:rPr lang="ru-RU" sz="2400" dirty="0"/>
              <a:t>, а </a:t>
            </a:r>
            <a:r>
              <a:rPr lang="ru-RU" sz="2400" dirty="0" err="1"/>
              <a:t>також</a:t>
            </a:r>
            <a:r>
              <a:rPr lang="ru-RU" sz="2400" dirty="0"/>
              <a:t> прав </a:t>
            </a:r>
            <a:r>
              <a:rPr lang="ru-RU" sz="2400" dirty="0" err="1"/>
              <a:t>окремих</a:t>
            </a:r>
            <a:r>
              <a:rPr lang="ru-RU" sz="2400" dirty="0"/>
              <a:t> </a:t>
            </a:r>
            <a:r>
              <a:rPr lang="ru-RU" sz="2400" dirty="0" err="1"/>
              <a:t>осіб</a:t>
            </a:r>
            <a:r>
              <a:rPr lang="ru-RU" sz="2400" dirty="0"/>
              <a:t> </a:t>
            </a:r>
            <a:r>
              <a:rPr lang="ru-RU" sz="2400" dirty="0" smtClean="0"/>
              <a:t>на </a:t>
            </a:r>
            <a:r>
              <a:rPr lang="ru-RU" sz="2400" dirty="0" err="1" smtClean="0"/>
              <a:t>збереження</a:t>
            </a:r>
            <a:r>
              <a:rPr lang="ru-RU" sz="2400" dirty="0" smtClean="0"/>
              <a:t> </a:t>
            </a:r>
            <a:r>
              <a:rPr lang="ru-RU" sz="2400" dirty="0" err="1"/>
              <a:t>конфіденційності</a:t>
            </a:r>
            <a:r>
              <a:rPr lang="ru-RU" sz="2400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-51702"/>
            <a:ext cx="9143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FFFF00"/>
                </a:solidFill>
              </a:rPr>
              <a:t>С. </a:t>
            </a:r>
            <a:r>
              <a:rPr lang="ru-RU" sz="2800" b="1" dirty="0" err="1">
                <a:solidFill>
                  <a:srgbClr val="FFFF00"/>
                </a:solidFill>
              </a:rPr>
              <a:t>Процес</a:t>
            </a:r>
            <a:r>
              <a:rPr lang="ru-RU" sz="2800" b="1" dirty="0">
                <a:solidFill>
                  <a:srgbClr val="FFFF00"/>
                </a:solidFill>
              </a:rPr>
              <a:t> С1. </a:t>
            </a:r>
            <a:r>
              <a:rPr lang="ru-RU" sz="2800" b="1" dirty="0" err="1">
                <a:solidFill>
                  <a:srgbClr val="FFFF00"/>
                </a:solidFill>
              </a:rPr>
              <a:t>Обмін</a:t>
            </a:r>
            <a:r>
              <a:rPr lang="ru-RU" sz="2800" b="1" dirty="0">
                <a:solidFill>
                  <a:srgbClr val="FFFF00"/>
                </a:solidFill>
              </a:rPr>
              <a:t> </a:t>
            </a:r>
            <a:r>
              <a:rPr lang="ru-RU" sz="2800" b="1" dirty="0" err="1">
                <a:solidFill>
                  <a:srgbClr val="FFFF00"/>
                </a:solidFill>
              </a:rPr>
              <a:t>інформацією</a:t>
            </a:r>
            <a:r>
              <a:rPr lang="ru-RU" sz="2800" b="1" dirty="0">
                <a:solidFill>
                  <a:srgbClr val="FFFF00"/>
                </a:solidFill>
              </a:rPr>
              <a:t> та </a:t>
            </a:r>
            <a:r>
              <a:rPr lang="ru-RU" sz="2800" b="1" dirty="0" err="1">
                <a:solidFill>
                  <a:srgbClr val="FFFF00"/>
                </a:solidFill>
              </a:rPr>
              <a:t>консультування</a:t>
            </a:r>
            <a:endParaRPr lang="ru-RU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6602" y="1166843"/>
            <a:ext cx="87482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• </a:t>
            </a:r>
            <a:r>
              <a:rPr lang="ru-RU" sz="2400" b="1" dirty="0"/>
              <a:t>Метою </a:t>
            </a:r>
            <a:r>
              <a:rPr lang="ru-RU" sz="2400" b="1" dirty="0" err="1"/>
              <a:t>визначення</a:t>
            </a:r>
            <a:r>
              <a:rPr lang="ru-RU" sz="2400" b="1" dirty="0"/>
              <a:t> контексту є </a:t>
            </a:r>
            <a:r>
              <a:rPr lang="ru-RU" sz="2400" b="1" dirty="0" err="1"/>
              <a:t>адаптація</a:t>
            </a:r>
            <a:r>
              <a:rPr lang="ru-RU" sz="2400" b="1" dirty="0"/>
              <a:t> </a:t>
            </a:r>
            <a:r>
              <a:rPr lang="ru-RU" sz="2400" b="1" dirty="0" err="1" smtClean="0"/>
              <a:t>процесу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управління</a:t>
            </a:r>
            <a:r>
              <a:rPr lang="ru-RU" sz="2400" b="1" dirty="0" smtClean="0"/>
              <a:t> </a:t>
            </a:r>
            <a:r>
              <a:rPr lang="ru-RU" sz="2400" b="1" dirty="0" err="1"/>
              <a:t>ризиками</a:t>
            </a:r>
            <a:r>
              <a:rPr lang="ru-RU" sz="2400" b="1" dirty="0"/>
              <a:t>, </a:t>
            </a:r>
            <a:r>
              <a:rPr lang="ru-RU" sz="2400" b="1" dirty="0" err="1"/>
              <a:t>що</a:t>
            </a:r>
            <a:r>
              <a:rPr lang="ru-RU" sz="2400" b="1" dirty="0"/>
              <a:t> </a:t>
            </a:r>
            <a:r>
              <a:rPr lang="ru-RU" sz="2400" b="1" dirty="0" err="1"/>
              <a:t>забезпечує</a:t>
            </a:r>
            <a:r>
              <a:rPr lang="ru-RU" sz="2400" b="1" dirty="0"/>
              <a:t> </a:t>
            </a:r>
            <a:r>
              <a:rPr lang="ru-RU" sz="2400" b="1" dirty="0" err="1" smtClean="0"/>
              <a:t>еффектівность</a:t>
            </a:r>
            <a:r>
              <a:rPr lang="ru-RU" sz="2400" b="1" dirty="0" smtClean="0"/>
              <a:t> оценки </a:t>
            </a:r>
            <a:r>
              <a:rPr lang="ru-RU" sz="2400" b="1" dirty="0" err="1" smtClean="0"/>
              <a:t>ризику</a:t>
            </a:r>
            <a:r>
              <a:rPr lang="ru-RU" sz="2400" b="1" dirty="0" smtClean="0"/>
              <a:t> </a:t>
            </a:r>
            <a:r>
              <a:rPr lang="ru-RU" sz="2400" b="1" dirty="0"/>
              <a:t>і </a:t>
            </a:r>
            <a:r>
              <a:rPr lang="ru-RU" sz="2400" b="1" dirty="0" err="1"/>
              <a:t>відповідний</a:t>
            </a:r>
            <a:r>
              <a:rPr lang="ru-RU" sz="2400" b="1" dirty="0"/>
              <a:t> </a:t>
            </a:r>
            <a:r>
              <a:rPr lang="ru-RU" sz="2400" b="1" dirty="0" err="1"/>
              <a:t>вплив</a:t>
            </a:r>
            <a:r>
              <a:rPr lang="ru-RU" sz="2400" b="1" dirty="0"/>
              <a:t> на </a:t>
            </a:r>
            <a:r>
              <a:rPr lang="ru-RU" sz="2400" b="1" dirty="0" err="1"/>
              <a:t>ризик</a:t>
            </a:r>
            <a:r>
              <a:rPr lang="ru-RU" sz="2400" b="1" dirty="0"/>
              <a:t>.</a:t>
            </a:r>
          </a:p>
          <a:p>
            <a:r>
              <a:rPr lang="ru-RU" sz="2400" dirty="0"/>
              <a:t>• </a:t>
            </a:r>
            <a:r>
              <a:rPr lang="ru-RU" sz="2400" dirty="0" err="1" smtClean="0"/>
              <a:t>Він</a:t>
            </a:r>
            <a:r>
              <a:rPr lang="ru-RU" sz="2400" dirty="0" smtClean="0"/>
              <a:t> </a:t>
            </a:r>
            <a:r>
              <a:rPr lang="ru-RU" sz="2400" dirty="0" err="1"/>
              <a:t>включає</a:t>
            </a:r>
            <a:r>
              <a:rPr lang="ru-RU" sz="2400" dirty="0"/>
              <a:t> </a:t>
            </a:r>
            <a:r>
              <a:rPr lang="ru-RU" sz="2400" dirty="0" err="1"/>
              <a:t>визначення</a:t>
            </a:r>
            <a:r>
              <a:rPr lang="ru-RU" sz="2400" dirty="0"/>
              <a:t> мети і </a:t>
            </a:r>
            <a:r>
              <a:rPr lang="ru-RU" sz="2400" dirty="0" err="1"/>
              <a:t>сфери</a:t>
            </a:r>
            <a:r>
              <a:rPr lang="ru-RU" sz="2400" dirty="0"/>
              <a:t> </a:t>
            </a:r>
            <a:r>
              <a:rPr lang="ru-RU" sz="2400" dirty="0" err="1"/>
              <a:t>застосування</a:t>
            </a:r>
            <a:r>
              <a:rPr lang="ru-RU" sz="2400" dirty="0"/>
              <a:t> </a:t>
            </a:r>
            <a:r>
              <a:rPr lang="ru-RU" sz="2400" dirty="0" err="1"/>
              <a:t>процесу</a:t>
            </a:r>
            <a:r>
              <a:rPr lang="ru-RU" sz="2400" dirty="0"/>
              <a:t>, </a:t>
            </a:r>
            <a:r>
              <a:rPr lang="ru-RU" sz="2400" dirty="0" err="1" smtClean="0"/>
              <a:t>досягнення</a:t>
            </a:r>
            <a:r>
              <a:rPr lang="ru-RU" sz="2400" dirty="0" smtClean="0"/>
              <a:t> </a:t>
            </a:r>
            <a:r>
              <a:rPr lang="ru-RU" sz="2400" dirty="0" err="1" smtClean="0"/>
              <a:t>розуміння</a:t>
            </a:r>
            <a:r>
              <a:rPr lang="ru-RU" sz="2400" dirty="0" smtClean="0"/>
              <a:t> </a:t>
            </a:r>
            <a:r>
              <a:rPr lang="ru-RU" sz="2400" dirty="0"/>
              <a:t>контексту, </a:t>
            </a:r>
            <a:r>
              <a:rPr lang="ru-RU" sz="2400" dirty="0" err="1"/>
              <a:t>планування</a:t>
            </a:r>
            <a:r>
              <a:rPr lang="ru-RU" sz="2400" dirty="0"/>
              <a:t> </a:t>
            </a:r>
            <a:r>
              <a:rPr lang="ru-RU" sz="2400" dirty="0" err="1"/>
              <a:t>необхідного</a:t>
            </a:r>
            <a:r>
              <a:rPr lang="ru-RU" sz="2400" dirty="0"/>
              <a:t> </a:t>
            </a:r>
            <a:r>
              <a:rPr lang="ru-RU" sz="2400" dirty="0" err="1"/>
              <a:t>підходу</a:t>
            </a:r>
            <a:r>
              <a:rPr lang="ru-RU" sz="2400" dirty="0"/>
              <a:t> і </a:t>
            </a:r>
            <a:r>
              <a:rPr lang="ru-RU" sz="2400" dirty="0" err="1" smtClean="0"/>
              <a:t>визначення</a:t>
            </a:r>
            <a:r>
              <a:rPr lang="ru-RU" sz="2400" dirty="0" smtClean="0"/>
              <a:t> </a:t>
            </a:r>
            <a:r>
              <a:rPr lang="ru-RU" sz="2400" dirty="0" err="1" smtClean="0"/>
              <a:t>критеріїв</a:t>
            </a:r>
            <a:r>
              <a:rPr lang="ru-RU" sz="2400" dirty="0" smtClean="0"/>
              <a:t> </a:t>
            </a:r>
            <a:r>
              <a:rPr lang="ru-RU" sz="2400" dirty="0" err="1"/>
              <a:t>оцінки</a:t>
            </a:r>
            <a:r>
              <a:rPr lang="ru-RU" sz="2400" dirty="0"/>
              <a:t>.</a:t>
            </a:r>
          </a:p>
          <a:p>
            <a:r>
              <a:rPr lang="ru-RU" sz="2400" dirty="0"/>
              <a:t>• При </a:t>
            </a:r>
            <a:r>
              <a:rPr lang="ru-RU" sz="2400" dirty="0" err="1"/>
              <a:t>визначенні</a:t>
            </a:r>
            <a:r>
              <a:rPr lang="ru-RU" sz="2400" dirty="0"/>
              <a:t> контексту </a:t>
            </a:r>
            <a:r>
              <a:rPr lang="ru-RU" sz="2400" dirty="0" err="1"/>
              <a:t>необхідно</a:t>
            </a:r>
            <a:r>
              <a:rPr lang="ru-RU" sz="2400" dirty="0"/>
              <a:t> </a:t>
            </a:r>
            <a:r>
              <a:rPr lang="ru-RU" sz="2400" dirty="0" err="1"/>
              <a:t>враховувати</a:t>
            </a:r>
            <a:r>
              <a:rPr lang="ru-RU" sz="2400" dirty="0"/>
              <a:t> </a:t>
            </a:r>
            <a:r>
              <a:rPr lang="ru-RU" sz="2400" dirty="0" err="1"/>
              <a:t>внутрішній</a:t>
            </a:r>
            <a:r>
              <a:rPr lang="ru-RU" sz="2400" dirty="0"/>
              <a:t> і </a:t>
            </a:r>
            <a:r>
              <a:rPr lang="ru-RU" sz="2400" dirty="0" err="1"/>
              <a:t>зовнішній</a:t>
            </a:r>
            <a:r>
              <a:rPr lang="ru-RU" sz="2400" dirty="0"/>
              <a:t> </a:t>
            </a:r>
            <a:r>
              <a:rPr lang="ru-RU" sz="2400" dirty="0" smtClean="0"/>
              <a:t>контекст, </a:t>
            </a:r>
            <a:r>
              <a:rPr lang="ru-RU" sz="2400" dirty="0" err="1" smtClean="0"/>
              <a:t>визначений</a:t>
            </a:r>
            <a:r>
              <a:rPr lang="ru-RU" sz="2400" dirty="0" smtClean="0"/>
              <a:t> </a:t>
            </a:r>
            <a:r>
              <a:rPr lang="ru-RU" sz="2400" dirty="0"/>
              <a:t>у рамках </a:t>
            </a:r>
            <a:r>
              <a:rPr lang="ru-RU" sz="2400" dirty="0" err="1"/>
              <a:t>системи</a:t>
            </a:r>
            <a:r>
              <a:rPr lang="ru-RU" sz="2400" dirty="0"/>
              <a:t> </a:t>
            </a:r>
            <a:r>
              <a:rPr lang="ru-RU" sz="2400" dirty="0" err="1"/>
              <a:t>ризик</a:t>
            </a:r>
            <a:r>
              <a:rPr lang="ru-RU" sz="2400" dirty="0"/>
              <a:t>-менеджменту.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86602" y="-42203"/>
            <a:ext cx="88573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FFFF00"/>
                </a:solidFill>
              </a:rPr>
              <a:t>С. </a:t>
            </a:r>
            <a:r>
              <a:rPr lang="ru-RU" sz="3200" b="1" dirty="0" err="1">
                <a:solidFill>
                  <a:srgbClr val="FFFF00"/>
                </a:solidFill>
              </a:rPr>
              <a:t>Процес</a:t>
            </a:r>
            <a:r>
              <a:rPr lang="ru-RU" sz="3200" b="1" dirty="0">
                <a:solidFill>
                  <a:srgbClr val="FFFF00"/>
                </a:solidFill>
              </a:rPr>
              <a:t> С2. </a:t>
            </a:r>
            <a:r>
              <a:rPr lang="ru-RU" sz="3200" b="1" dirty="0" err="1" smtClean="0">
                <a:solidFill>
                  <a:srgbClr val="FFFF00"/>
                </a:solidFill>
              </a:rPr>
              <a:t>Визначення</a:t>
            </a:r>
            <a:r>
              <a:rPr lang="ru-RU" sz="3200" b="1" dirty="0" smtClean="0">
                <a:solidFill>
                  <a:srgbClr val="FFFF00"/>
                </a:solidFill>
              </a:rPr>
              <a:t> </a:t>
            </a:r>
            <a:r>
              <a:rPr lang="ru-RU" sz="3200" b="1" dirty="0" err="1" smtClean="0">
                <a:solidFill>
                  <a:srgbClr val="FFFF00"/>
                </a:solidFill>
              </a:rPr>
              <a:t>ситуації</a:t>
            </a:r>
            <a:r>
              <a:rPr lang="ru-RU" sz="3200" b="1" dirty="0" smtClean="0">
                <a:solidFill>
                  <a:srgbClr val="FFFF00"/>
                </a:solidFill>
              </a:rPr>
              <a:t> </a:t>
            </a:r>
            <a:r>
              <a:rPr lang="ru-RU" sz="3200" b="1" dirty="0">
                <a:solidFill>
                  <a:srgbClr val="FFFF00"/>
                </a:solidFill>
              </a:rPr>
              <a:t>(контексту)</a:t>
            </a:r>
          </a:p>
        </p:txBody>
      </p:sp>
    </p:spTree>
    <p:extLst>
      <p:ext uri="{BB962C8B-B14F-4D97-AF65-F5344CB8AC3E}">
        <p14:creationId xmlns:p14="http://schemas.microsoft.com/office/powerpoint/2010/main" val="58120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838286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err="1" smtClean="0"/>
              <a:t>Оцінка</a:t>
            </a:r>
            <a:r>
              <a:rPr lang="ru-RU" sz="2200" b="1" dirty="0" smtClean="0"/>
              <a:t> </a:t>
            </a:r>
            <a:r>
              <a:rPr lang="ru-RU" sz="2200" b="1" dirty="0" err="1"/>
              <a:t>ризику</a:t>
            </a:r>
            <a:r>
              <a:rPr lang="ru-RU" sz="2200" b="1" dirty="0"/>
              <a:t> - </a:t>
            </a:r>
            <a:r>
              <a:rPr lang="ru-RU" sz="2200" b="1" dirty="0" err="1"/>
              <a:t>це</a:t>
            </a:r>
            <a:r>
              <a:rPr lang="ru-RU" sz="2200" b="1" dirty="0"/>
              <a:t> </a:t>
            </a:r>
            <a:r>
              <a:rPr lang="ru-RU" sz="2200" b="1" dirty="0" err="1"/>
              <a:t>сукупний</a:t>
            </a:r>
            <a:r>
              <a:rPr lang="ru-RU" sz="2200" b="1" dirty="0"/>
              <a:t> </a:t>
            </a:r>
            <a:r>
              <a:rPr lang="ru-RU" sz="2200" b="1" dirty="0" err="1" smtClean="0"/>
              <a:t>процес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ідентифікації</a:t>
            </a:r>
            <a:r>
              <a:rPr lang="ru-RU" sz="2200" b="1" dirty="0"/>
              <a:t>, </a:t>
            </a:r>
            <a:r>
              <a:rPr lang="ru-RU" sz="2200" b="1" dirty="0" err="1"/>
              <a:t>аналізу</a:t>
            </a:r>
            <a:r>
              <a:rPr lang="ru-RU" sz="2200" b="1" dirty="0"/>
              <a:t> та </a:t>
            </a:r>
            <a:r>
              <a:rPr lang="ru-RU" sz="2200" b="1" dirty="0" err="1"/>
              <a:t>оцінювання</a:t>
            </a:r>
            <a:r>
              <a:rPr lang="ru-RU" sz="2200" b="1" dirty="0"/>
              <a:t> </a:t>
            </a:r>
            <a:r>
              <a:rPr lang="ru-RU" sz="2200" b="1" dirty="0" err="1"/>
              <a:t>ризику</a:t>
            </a:r>
            <a:r>
              <a:rPr lang="ru-RU" sz="2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 smtClean="0"/>
              <a:t>Оцінка</a:t>
            </a:r>
            <a:r>
              <a:rPr lang="ru-RU" sz="2200" dirty="0" smtClean="0"/>
              <a:t> </a:t>
            </a:r>
            <a:r>
              <a:rPr lang="ru-RU" sz="2200" dirty="0" err="1"/>
              <a:t>ризику</a:t>
            </a:r>
            <a:r>
              <a:rPr lang="ru-RU" sz="2200" dirty="0"/>
              <a:t> повинна </a:t>
            </a:r>
            <a:r>
              <a:rPr lang="ru-RU" sz="2200" dirty="0" err="1"/>
              <a:t>проводитися</a:t>
            </a:r>
            <a:r>
              <a:rPr lang="ru-RU" sz="2200" dirty="0"/>
              <a:t> систематично, </a:t>
            </a:r>
            <a:r>
              <a:rPr lang="ru-RU" sz="2200" dirty="0" err="1"/>
              <a:t>ітераційно</a:t>
            </a:r>
            <a:r>
              <a:rPr lang="ru-RU" sz="2200" dirty="0"/>
              <a:t> і </a:t>
            </a:r>
            <a:r>
              <a:rPr lang="ru-RU" sz="2200" dirty="0" err="1" smtClean="0"/>
              <a:t>спільно</a:t>
            </a:r>
            <a:r>
              <a:rPr lang="ru-RU" sz="2200" dirty="0" smtClean="0"/>
              <a:t>, </a:t>
            </a:r>
            <a:r>
              <a:rPr lang="ru-RU" sz="2200" dirty="0" err="1" smtClean="0"/>
              <a:t>грунтуючись</a:t>
            </a:r>
            <a:r>
              <a:rPr lang="ru-RU" sz="2200" dirty="0" smtClean="0"/>
              <a:t> </a:t>
            </a:r>
            <a:r>
              <a:rPr lang="ru-RU" sz="2200" dirty="0"/>
              <a:t>на </a:t>
            </a:r>
            <a:r>
              <a:rPr lang="ru-RU" sz="2200" dirty="0" err="1"/>
              <a:t>знаннях</a:t>
            </a:r>
            <a:r>
              <a:rPr lang="ru-RU" sz="2200" dirty="0"/>
              <a:t> і думках </a:t>
            </a:r>
            <a:r>
              <a:rPr lang="ru-RU" sz="2200" dirty="0" err="1"/>
              <a:t>зацікавлених</a:t>
            </a:r>
            <a:r>
              <a:rPr lang="ru-RU" sz="2200" dirty="0"/>
              <a:t> </a:t>
            </a:r>
            <a:r>
              <a:rPr lang="ru-RU" sz="2200" dirty="0" err="1"/>
              <a:t>сторін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smtClean="0"/>
              <a:t>При </a:t>
            </a:r>
            <a:r>
              <a:rPr lang="ru-RU" sz="2200" dirty="0" err="1" smtClean="0"/>
              <a:t>оцінці</a:t>
            </a:r>
            <a:r>
              <a:rPr lang="ru-RU" sz="2200" dirty="0" smtClean="0"/>
              <a:t> </a:t>
            </a:r>
            <a:r>
              <a:rPr lang="ru-RU" sz="2200" dirty="0" err="1" smtClean="0"/>
              <a:t>необхідно</a:t>
            </a:r>
            <a:r>
              <a:rPr lang="ru-RU" sz="2200" dirty="0" smtClean="0"/>
              <a:t> </a:t>
            </a:r>
            <a:r>
              <a:rPr lang="ru-RU" sz="2200" dirty="0" err="1"/>
              <a:t>використовувати</a:t>
            </a:r>
            <a:r>
              <a:rPr lang="ru-RU" sz="2200" dirty="0"/>
              <a:t> всю </a:t>
            </a:r>
            <a:r>
              <a:rPr lang="ru-RU" sz="2200" dirty="0" err="1"/>
              <a:t>доступну</a:t>
            </a:r>
            <a:r>
              <a:rPr lang="ru-RU" sz="2200" dirty="0"/>
              <a:t> </a:t>
            </a:r>
            <a:r>
              <a:rPr lang="ru-RU" sz="2200" dirty="0" err="1"/>
              <a:t>інформацію</a:t>
            </a:r>
            <a:r>
              <a:rPr lang="ru-RU" sz="2200" dirty="0"/>
              <a:t>, у </a:t>
            </a:r>
            <a:r>
              <a:rPr lang="ru-RU" sz="2200" dirty="0" err="1"/>
              <a:t>міру</a:t>
            </a:r>
            <a:r>
              <a:rPr lang="ru-RU" sz="2200" dirty="0"/>
              <a:t> </a:t>
            </a:r>
            <a:r>
              <a:rPr lang="ru-RU" sz="2200" dirty="0" err="1" smtClean="0"/>
              <a:t>необхідності</a:t>
            </a:r>
            <a:r>
              <a:rPr lang="ru-RU" sz="2200" dirty="0" smtClean="0"/>
              <a:t> </a:t>
            </a:r>
            <a:r>
              <a:rPr lang="ru-RU" sz="2200" dirty="0" err="1" smtClean="0"/>
              <a:t>доповнюючи</a:t>
            </a:r>
            <a:r>
              <a:rPr lang="ru-RU" sz="2200" dirty="0" smtClean="0"/>
              <a:t> </a:t>
            </a:r>
            <a:r>
              <a:rPr lang="ru-RU" sz="2200" dirty="0" err="1"/>
              <a:t>її</a:t>
            </a:r>
            <a:r>
              <a:rPr lang="ru-RU" sz="2200" dirty="0"/>
              <a:t> новою </a:t>
            </a:r>
            <a:r>
              <a:rPr lang="ru-RU" sz="2200" dirty="0" err="1"/>
              <a:t>інформацією</a:t>
            </a:r>
            <a:r>
              <a:rPr lang="ru-RU" sz="2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b="1" dirty="0" smtClean="0"/>
              <a:t>Метою </a:t>
            </a:r>
            <a:r>
              <a:rPr lang="ru-RU" sz="2200" b="1" dirty="0" err="1"/>
              <a:t>ідентифікації</a:t>
            </a:r>
            <a:r>
              <a:rPr lang="ru-RU" sz="2200" dirty="0"/>
              <a:t> </a:t>
            </a:r>
            <a:r>
              <a:rPr lang="ru-RU" sz="2200" dirty="0" err="1"/>
              <a:t>ризику</a:t>
            </a:r>
            <a:r>
              <a:rPr lang="ru-RU" sz="2200" dirty="0"/>
              <a:t> є </a:t>
            </a:r>
            <a:r>
              <a:rPr lang="ru-RU" sz="2200" dirty="0" smtClean="0"/>
              <a:t> </a:t>
            </a:r>
            <a:r>
              <a:rPr lang="ru-RU" sz="2200" dirty="0" err="1"/>
              <a:t>пошук</a:t>
            </a:r>
            <a:r>
              <a:rPr lang="ru-RU" sz="2200" dirty="0"/>
              <a:t>, </a:t>
            </a:r>
            <a:r>
              <a:rPr lang="ru-RU" sz="2200" dirty="0" err="1"/>
              <a:t>визначення</a:t>
            </a:r>
            <a:r>
              <a:rPr lang="ru-RU" sz="2200" dirty="0"/>
              <a:t> та </a:t>
            </a:r>
            <a:r>
              <a:rPr lang="ru-RU" sz="2200" dirty="0" err="1"/>
              <a:t>опис</a:t>
            </a:r>
            <a:r>
              <a:rPr lang="ru-RU" sz="2200" dirty="0"/>
              <a:t> </a:t>
            </a:r>
            <a:r>
              <a:rPr lang="ru-RU" sz="2200" dirty="0" err="1" smtClean="0"/>
              <a:t>ризиків</a:t>
            </a:r>
            <a:r>
              <a:rPr lang="ru-RU" sz="2200" dirty="0" smtClean="0"/>
              <a:t>, </a:t>
            </a:r>
            <a:r>
              <a:rPr lang="ru-RU" sz="2200" dirty="0" err="1" smtClean="0"/>
              <a:t>які</a:t>
            </a:r>
            <a:r>
              <a:rPr lang="ru-RU" sz="2200" dirty="0" smtClean="0"/>
              <a:t> </a:t>
            </a:r>
            <a:r>
              <a:rPr lang="ru-RU" sz="2200" dirty="0" err="1" smtClean="0"/>
              <a:t>можуть</a:t>
            </a:r>
            <a:r>
              <a:rPr lang="ru-RU" sz="2200" dirty="0" smtClean="0"/>
              <a:t> </a:t>
            </a:r>
            <a:r>
              <a:rPr lang="ru-RU" sz="2200" dirty="0" err="1"/>
              <a:t>допомогти</a:t>
            </a:r>
            <a:r>
              <a:rPr lang="ru-RU" sz="2200" dirty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err="1"/>
              <a:t>перешкодити</a:t>
            </a:r>
            <a:r>
              <a:rPr lang="ru-RU" sz="2200" dirty="0"/>
              <a:t> </a:t>
            </a:r>
            <a:r>
              <a:rPr lang="ru-RU" sz="2200" dirty="0" err="1"/>
              <a:t>організації</a:t>
            </a:r>
            <a:r>
              <a:rPr lang="ru-RU" sz="2200" dirty="0"/>
              <a:t> в </a:t>
            </a:r>
            <a:r>
              <a:rPr lang="ru-RU" sz="2200" dirty="0" err="1"/>
              <a:t>досягненні</a:t>
            </a:r>
            <a:r>
              <a:rPr lang="ru-RU" sz="2200" dirty="0"/>
              <a:t> </a:t>
            </a:r>
            <a:r>
              <a:rPr lang="ru-RU" sz="2200" dirty="0" err="1"/>
              <a:t>цілей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smtClean="0"/>
              <a:t>Для </a:t>
            </a:r>
            <a:r>
              <a:rPr lang="ru-RU" sz="2200" dirty="0" err="1" smtClean="0"/>
              <a:t>ідентифікації</a:t>
            </a:r>
            <a:r>
              <a:rPr lang="ru-RU" sz="2200" dirty="0" smtClean="0"/>
              <a:t> </a:t>
            </a:r>
            <a:r>
              <a:rPr lang="ru-RU" sz="2200" dirty="0" err="1"/>
              <a:t>ризику</a:t>
            </a:r>
            <a:r>
              <a:rPr lang="ru-RU" sz="2200" dirty="0"/>
              <a:t> </a:t>
            </a:r>
            <a:r>
              <a:rPr lang="ru-RU" sz="2200" dirty="0" err="1"/>
              <a:t>необхідна</a:t>
            </a:r>
            <a:r>
              <a:rPr lang="ru-RU" sz="2200" dirty="0"/>
              <a:t> </a:t>
            </a:r>
            <a:r>
              <a:rPr lang="ru-RU" sz="2200" dirty="0" err="1"/>
              <a:t>належна</a:t>
            </a:r>
            <a:r>
              <a:rPr lang="ru-RU" sz="2200" dirty="0"/>
              <a:t>, </a:t>
            </a:r>
            <a:r>
              <a:rPr lang="ru-RU" sz="2200" dirty="0" err="1"/>
              <a:t>відповідна</a:t>
            </a:r>
            <a:r>
              <a:rPr lang="ru-RU" sz="2200" dirty="0"/>
              <a:t> і </a:t>
            </a:r>
            <a:r>
              <a:rPr lang="ru-RU" sz="2200" dirty="0" smtClean="0"/>
              <a:t>актуальна </a:t>
            </a:r>
            <a:r>
              <a:rPr lang="ru-RU" sz="2200" dirty="0" err="1" smtClean="0"/>
              <a:t>інформація</a:t>
            </a:r>
            <a:r>
              <a:rPr lang="ru-RU" sz="2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b="1" dirty="0" smtClean="0"/>
              <a:t>Мета </a:t>
            </a:r>
            <a:r>
              <a:rPr lang="ru-RU" sz="2200" b="1" dirty="0" err="1"/>
              <a:t>аналізу</a:t>
            </a:r>
            <a:r>
              <a:rPr lang="ru-RU" sz="2200" b="1" dirty="0"/>
              <a:t> </a:t>
            </a:r>
            <a:r>
              <a:rPr lang="ru-RU" sz="2200" b="1" dirty="0" err="1"/>
              <a:t>ризику</a:t>
            </a:r>
            <a:r>
              <a:rPr lang="ru-RU" sz="2200" b="1" dirty="0"/>
              <a:t> </a:t>
            </a:r>
            <a:r>
              <a:rPr lang="ru-RU" sz="2200" dirty="0" err="1"/>
              <a:t>полягає</a:t>
            </a:r>
            <a:r>
              <a:rPr lang="ru-RU" sz="2200" dirty="0"/>
              <a:t> в </a:t>
            </a:r>
            <a:r>
              <a:rPr lang="ru-RU" sz="2200" dirty="0" err="1"/>
              <a:t>забезпеченні</a:t>
            </a:r>
            <a:r>
              <a:rPr lang="ru-RU" sz="2200" dirty="0"/>
              <a:t> </a:t>
            </a:r>
            <a:r>
              <a:rPr lang="ru-RU" sz="2200" dirty="0" err="1"/>
              <a:t>розуміння</a:t>
            </a:r>
            <a:r>
              <a:rPr lang="ru-RU" sz="2200" dirty="0"/>
              <a:t> характеру </a:t>
            </a:r>
            <a:r>
              <a:rPr lang="ru-RU" sz="2200" dirty="0" err="1"/>
              <a:t>ризику</a:t>
            </a:r>
            <a:r>
              <a:rPr lang="ru-RU" sz="2200" dirty="0"/>
              <a:t> і </a:t>
            </a:r>
            <a:r>
              <a:rPr lang="ru-RU" sz="2200" dirty="0" err="1" smtClean="0"/>
              <a:t>його</a:t>
            </a:r>
            <a:r>
              <a:rPr lang="ru-RU" sz="2200" dirty="0" smtClean="0"/>
              <a:t> </a:t>
            </a:r>
            <a:r>
              <a:rPr lang="ru-RU" sz="2200" dirty="0" err="1" smtClean="0"/>
              <a:t>особливостей</a:t>
            </a:r>
            <a:r>
              <a:rPr lang="ru-RU" sz="2200" dirty="0"/>
              <a:t>, </a:t>
            </a:r>
            <a:r>
              <a:rPr lang="ru-RU" sz="2200" dirty="0" smtClean="0"/>
              <a:t>у </a:t>
            </a:r>
            <a:r>
              <a:rPr lang="ru-RU" sz="2200" dirty="0"/>
              <a:t>тому </a:t>
            </a:r>
            <a:r>
              <a:rPr lang="ru-RU" sz="2200" dirty="0" err="1"/>
              <a:t>числі</a:t>
            </a:r>
            <a:r>
              <a:rPr lang="ru-RU" sz="2200" dirty="0"/>
              <a:t> </a:t>
            </a:r>
            <a:r>
              <a:rPr lang="ru-RU" sz="2200" dirty="0" err="1" smtClean="0"/>
              <a:t>рівня</a:t>
            </a:r>
            <a:r>
              <a:rPr lang="ru-RU" sz="2200" dirty="0" smtClean="0"/>
              <a:t> </a:t>
            </a:r>
            <a:r>
              <a:rPr lang="ru-RU" sz="2200" dirty="0" err="1"/>
              <a:t>ризику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b="1" dirty="0" err="1" smtClean="0"/>
              <a:t>Аналіз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ризиків</a:t>
            </a:r>
            <a:r>
              <a:rPr lang="ru-RU" sz="2200" b="1" dirty="0" smtClean="0"/>
              <a:t> </a:t>
            </a:r>
            <a:r>
              <a:rPr lang="ru-RU" sz="2200" dirty="0" err="1" smtClean="0"/>
              <a:t>включає</a:t>
            </a:r>
            <a:r>
              <a:rPr lang="ru-RU" sz="2200" dirty="0" smtClean="0"/>
              <a:t> </a:t>
            </a:r>
            <a:r>
              <a:rPr lang="ru-RU" sz="2200" dirty="0" err="1"/>
              <a:t>детальний</a:t>
            </a:r>
            <a:r>
              <a:rPr lang="ru-RU" sz="2200" dirty="0"/>
              <a:t> </a:t>
            </a:r>
            <a:r>
              <a:rPr lang="ru-RU" sz="2200" dirty="0" err="1"/>
              <a:t>розгляд</a:t>
            </a:r>
            <a:r>
              <a:rPr lang="ru-RU" sz="2200" dirty="0"/>
              <a:t> </a:t>
            </a:r>
            <a:r>
              <a:rPr lang="ru-RU" sz="2200" dirty="0" err="1"/>
              <a:t>невизначеностей</a:t>
            </a:r>
            <a:r>
              <a:rPr lang="ru-RU" sz="2200" dirty="0"/>
              <a:t>, </a:t>
            </a:r>
            <a:r>
              <a:rPr lang="ru-RU" sz="2200" dirty="0" err="1"/>
              <a:t>джерел</a:t>
            </a:r>
            <a:r>
              <a:rPr lang="ru-RU" sz="2200" dirty="0"/>
              <a:t> </a:t>
            </a:r>
            <a:r>
              <a:rPr lang="ru-RU" sz="2200" dirty="0" err="1" smtClean="0"/>
              <a:t>ризику</a:t>
            </a:r>
            <a:r>
              <a:rPr lang="ru-RU" sz="2200" dirty="0" smtClean="0"/>
              <a:t>, </a:t>
            </a:r>
            <a:r>
              <a:rPr lang="ru-RU" sz="2200" dirty="0" err="1" smtClean="0"/>
              <a:t>наслідків</a:t>
            </a:r>
            <a:r>
              <a:rPr lang="ru-RU" sz="2200" dirty="0"/>
              <a:t>, </a:t>
            </a:r>
            <a:r>
              <a:rPr lang="ru-RU" sz="2200" dirty="0" err="1" smtClean="0"/>
              <a:t>ймовірності</a:t>
            </a:r>
            <a:r>
              <a:rPr lang="ru-RU" sz="2200" dirty="0" smtClean="0"/>
              <a:t>, </a:t>
            </a:r>
            <a:r>
              <a:rPr lang="ru-RU" sz="2200" dirty="0" err="1"/>
              <a:t>подій</a:t>
            </a:r>
            <a:r>
              <a:rPr lang="ru-RU" sz="2200" dirty="0"/>
              <a:t>, </a:t>
            </a:r>
            <a:r>
              <a:rPr lang="ru-RU" sz="2200" dirty="0" err="1"/>
              <a:t>сценаріїв</a:t>
            </a:r>
            <a:r>
              <a:rPr lang="ru-RU" sz="2200" dirty="0"/>
              <a:t>, </a:t>
            </a:r>
            <a:r>
              <a:rPr lang="ru-RU" sz="2200" dirty="0" err="1"/>
              <a:t>засобів</a:t>
            </a:r>
            <a:r>
              <a:rPr lang="ru-RU" sz="2200" dirty="0"/>
              <a:t> контролю і </a:t>
            </a:r>
            <a:r>
              <a:rPr lang="ru-RU" sz="2200" dirty="0" err="1"/>
              <a:t>їх</a:t>
            </a:r>
            <a:r>
              <a:rPr lang="ru-RU" sz="2200" dirty="0"/>
              <a:t> </a:t>
            </a:r>
            <a:r>
              <a:rPr lang="ru-RU" sz="2200" dirty="0" err="1"/>
              <a:t>ефективності</a:t>
            </a:r>
            <a:r>
              <a:rPr lang="ru-RU" sz="2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/>
              <a:t>Подія</a:t>
            </a:r>
            <a:r>
              <a:rPr lang="ru-RU" sz="2200" dirty="0"/>
              <a:t> </a:t>
            </a:r>
            <a:r>
              <a:rPr lang="ru-RU" sz="2200" dirty="0" err="1"/>
              <a:t>може</a:t>
            </a:r>
            <a:r>
              <a:rPr lang="ru-RU" sz="2200" dirty="0"/>
              <a:t> </a:t>
            </a:r>
            <a:r>
              <a:rPr lang="ru-RU" sz="2200" dirty="0" err="1"/>
              <a:t>мати</a:t>
            </a:r>
            <a:r>
              <a:rPr lang="ru-RU" sz="2200" dirty="0"/>
              <a:t> </a:t>
            </a:r>
            <a:r>
              <a:rPr lang="ru-RU" sz="2200" dirty="0" err="1"/>
              <a:t>різні</a:t>
            </a:r>
            <a:r>
              <a:rPr lang="ru-RU" sz="2200" dirty="0"/>
              <a:t> причини і </a:t>
            </a:r>
            <a:r>
              <a:rPr lang="ru-RU" sz="2200" dirty="0" err="1"/>
              <a:t>наслідки</a:t>
            </a:r>
            <a:r>
              <a:rPr lang="ru-RU" sz="2200" dirty="0"/>
              <a:t> і </a:t>
            </a:r>
            <a:r>
              <a:rPr lang="ru-RU" sz="2200" dirty="0" err="1"/>
              <a:t>може</a:t>
            </a:r>
            <a:r>
              <a:rPr lang="ru-RU" sz="2200" dirty="0"/>
              <a:t> </a:t>
            </a:r>
            <a:r>
              <a:rPr lang="ru-RU" sz="2200" dirty="0" err="1"/>
              <a:t>впливати</a:t>
            </a:r>
            <a:r>
              <a:rPr lang="ru-RU" sz="2200" dirty="0"/>
              <a:t> </a:t>
            </a:r>
            <a:r>
              <a:rPr lang="ru-RU" sz="2200" dirty="0" smtClean="0"/>
              <a:t>на </a:t>
            </a:r>
            <a:r>
              <a:rPr lang="ru-RU" sz="2200" dirty="0" err="1" smtClean="0"/>
              <a:t>різні</a:t>
            </a:r>
            <a:r>
              <a:rPr lang="ru-RU" sz="2200" dirty="0" smtClean="0"/>
              <a:t> </a:t>
            </a:r>
            <a:r>
              <a:rPr lang="ru-RU" sz="2200" dirty="0" err="1"/>
              <a:t>цілі</a:t>
            </a:r>
            <a:r>
              <a:rPr lang="ru-RU" sz="2200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148126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FFFF00"/>
                </a:solidFill>
              </a:rPr>
              <a:t>С. </a:t>
            </a:r>
            <a:r>
              <a:rPr lang="ru-RU" sz="3200" b="1" dirty="0" err="1">
                <a:solidFill>
                  <a:srgbClr val="FFFF00"/>
                </a:solidFill>
              </a:rPr>
              <a:t>Процес</a:t>
            </a:r>
            <a:r>
              <a:rPr lang="ru-RU" sz="3200" b="1" dirty="0">
                <a:solidFill>
                  <a:srgbClr val="FFFF00"/>
                </a:solidFill>
              </a:rPr>
              <a:t> СЗ. </a:t>
            </a:r>
            <a:r>
              <a:rPr lang="ru-RU" sz="3200" b="1" dirty="0" err="1">
                <a:solidFill>
                  <a:srgbClr val="FFFF00"/>
                </a:solidFill>
              </a:rPr>
              <a:t>Оцінка</a:t>
            </a:r>
            <a:r>
              <a:rPr lang="ru-RU" sz="3200" b="1" dirty="0">
                <a:solidFill>
                  <a:srgbClr val="FFFF00"/>
                </a:solidFill>
              </a:rPr>
              <a:t> </a:t>
            </a:r>
            <a:r>
              <a:rPr lang="ru-RU" sz="3200" b="1" dirty="0" err="1">
                <a:solidFill>
                  <a:srgbClr val="FFFF00"/>
                </a:solidFill>
              </a:rPr>
              <a:t>ризику</a:t>
            </a:r>
            <a:endParaRPr lang="ru-RU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87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3583" y="977290"/>
            <a:ext cx="884123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• </a:t>
            </a:r>
            <a:r>
              <a:rPr lang="ru-RU" sz="2400" b="1" dirty="0"/>
              <a:t>Мета </a:t>
            </a:r>
            <a:r>
              <a:rPr lang="ru-RU" sz="2400" b="1" dirty="0" err="1"/>
              <a:t>впливу</a:t>
            </a:r>
            <a:r>
              <a:rPr lang="ru-RU" sz="2400" b="1" dirty="0"/>
              <a:t> на </a:t>
            </a:r>
            <a:r>
              <a:rPr lang="ru-RU" sz="2400" b="1" dirty="0" err="1"/>
              <a:t>ризик</a:t>
            </a:r>
            <a:r>
              <a:rPr lang="ru-RU" sz="2400" b="1" dirty="0"/>
              <a:t> </a:t>
            </a:r>
            <a:r>
              <a:rPr lang="ru-RU" sz="2400" b="1" dirty="0" err="1"/>
              <a:t>полягає</a:t>
            </a:r>
            <a:r>
              <a:rPr lang="ru-RU" sz="2400" b="1" dirty="0"/>
              <a:t> у </a:t>
            </a:r>
            <a:r>
              <a:rPr lang="ru-RU" sz="2400" b="1" dirty="0" err="1"/>
              <a:t>виборі</a:t>
            </a:r>
            <a:r>
              <a:rPr lang="ru-RU" sz="2400" b="1" dirty="0"/>
              <a:t> і </a:t>
            </a:r>
            <a:r>
              <a:rPr lang="ru-RU" sz="2400" b="1" dirty="0" err="1" smtClean="0"/>
              <a:t>застосуванні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варіантів</a:t>
            </a:r>
            <a:r>
              <a:rPr lang="ru-RU" sz="2400" b="1" dirty="0" smtClean="0"/>
              <a:t> </a:t>
            </a:r>
            <a:r>
              <a:rPr lang="ru-RU" sz="2400" b="1" dirty="0" err="1"/>
              <a:t>впливу</a:t>
            </a:r>
            <a:r>
              <a:rPr lang="ru-RU" sz="2400" b="1" dirty="0"/>
              <a:t> на </a:t>
            </a:r>
            <a:r>
              <a:rPr lang="ru-RU" sz="2400" b="1" dirty="0" err="1"/>
              <a:t>ризик</a:t>
            </a:r>
            <a:r>
              <a:rPr lang="ru-RU" sz="2400" dirty="0"/>
              <a:t>.</a:t>
            </a:r>
          </a:p>
          <a:p>
            <a:r>
              <a:rPr lang="ru-RU" sz="2400" dirty="0"/>
              <a:t>• </a:t>
            </a:r>
            <a:r>
              <a:rPr lang="ru-RU" sz="2400" dirty="0" err="1"/>
              <a:t>Вплив</a:t>
            </a:r>
            <a:r>
              <a:rPr lang="ru-RU" sz="2400" dirty="0"/>
              <a:t> на </a:t>
            </a:r>
            <a:r>
              <a:rPr lang="ru-RU" sz="2400" dirty="0" err="1"/>
              <a:t>ризик</a:t>
            </a:r>
            <a:r>
              <a:rPr lang="ru-RU" sz="2400" dirty="0"/>
              <a:t> </a:t>
            </a:r>
            <a:r>
              <a:rPr lang="ru-RU" sz="2400" dirty="0" err="1"/>
              <a:t>являє</a:t>
            </a:r>
            <a:r>
              <a:rPr lang="ru-RU" sz="2400" dirty="0"/>
              <a:t> собою </a:t>
            </a:r>
            <a:r>
              <a:rPr lang="ru-RU" sz="2400" dirty="0" err="1"/>
              <a:t>ітеративний</a:t>
            </a:r>
            <a:r>
              <a:rPr lang="ru-RU" sz="2400" dirty="0"/>
              <a:t> </a:t>
            </a:r>
            <a:r>
              <a:rPr lang="ru-RU" sz="2400" dirty="0" err="1"/>
              <a:t>процес</a:t>
            </a:r>
            <a:r>
              <a:rPr lang="ru-RU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400" dirty="0" err="1" smtClean="0"/>
              <a:t>визначення</a:t>
            </a:r>
            <a:r>
              <a:rPr lang="ru-RU" sz="2400" dirty="0" smtClean="0"/>
              <a:t> </a:t>
            </a:r>
            <a:r>
              <a:rPr lang="ru-RU" sz="2400" dirty="0"/>
              <a:t>і </a:t>
            </a:r>
            <a:r>
              <a:rPr lang="ru-RU" sz="2400" dirty="0" err="1"/>
              <a:t>вибір</a:t>
            </a:r>
            <a:r>
              <a:rPr lang="ru-RU" sz="2400" dirty="0"/>
              <a:t> </a:t>
            </a:r>
            <a:r>
              <a:rPr lang="ru-RU" sz="2400" dirty="0" err="1"/>
              <a:t>варіантів</a:t>
            </a:r>
            <a:r>
              <a:rPr lang="ru-RU" sz="2400" dirty="0"/>
              <a:t> </a:t>
            </a:r>
            <a:r>
              <a:rPr lang="ru-RU" sz="2400" dirty="0" err="1"/>
              <a:t>впливу</a:t>
            </a:r>
            <a:r>
              <a:rPr lang="ru-RU" sz="2400" dirty="0"/>
              <a:t> на </a:t>
            </a:r>
            <a:r>
              <a:rPr lang="ru-RU" sz="2400" dirty="0" err="1"/>
              <a:t>ризик</a:t>
            </a:r>
            <a:r>
              <a:rPr lang="ru-RU" sz="2400" dirty="0"/>
              <a:t>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400" dirty="0" err="1" smtClean="0"/>
              <a:t>планування</a:t>
            </a:r>
            <a:r>
              <a:rPr lang="ru-RU" sz="2400" dirty="0" smtClean="0"/>
              <a:t> </a:t>
            </a:r>
            <a:r>
              <a:rPr lang="ru-RU" sz="2400" dirty="0"/>
              <a:t>і </a:t>
            </a:r>
            <a:r>
              <a:rPr lang="ru-RU" sz="2400" dirty="0" err="1"/>
              <a:t>виконання</a:t>
            </a:r>
            <a:r>
              <a:rPr lang="ru-RU" sz="2400" dirty="0"/>
              <a:t> </a:t>
            </a:r>
            <a:r>
              <a:rPr lang="ru-RU" sz="2400" dirty="0" err="1"/>
              <a:t>впливу</a:t>
            </a:r>
            <a:r>
              <a:rPr lang="ru-RU" sz="2400" dirty="0"/>
              <a:t> на </a:t>
            </a:r>
            <a:r>
              <a:rPr lang="ru-RU" sz="2400" dirty="0" err="1"/>
              <a:t>ризик</a:t>
            </a:r>
            <a:r>
              <a:rPr lang="ru-RU" sz="2400" dirty="0"/>
              <a:t>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400" dirty="0" err="1" smtClean="0"/>
              <a:t>оцінка</a:t>
            </a:r>
            <a:r>
              <a:rPr lang="ru-RU" sz="2400" dirty="0" smtClean="0"/>
              <a:t> </a:t>
            </a:r>
            <a:r>
              <a:rPr lang="ru-RU" sz="2400" dirty="0" err="1"/>
              <a:t>ефективності</a:t>
            </a:r>
            <a:r>
              <a:rPr lang="ru-RU" sz="2400" dirty="0"/>
              <a:t> такого </a:t>
            </a:r>
            <a:r>
              <a:rPr lang="ru-RU" sz="2400" dirty="0" err="1"/>
              <a:t>впливу</a:t>
            </a:r>
            <a:r>
              <a:rPr lang="ru-RU" sz="2400" dirty="0"/>
              <a:t>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400" dirty="0" err="1" smtClean="0"/>
              <a:t>прийняття</a:t>
            </a:r>
            <a:r>
              <a:rPr lang="ru-RU" sz="2400" dirty="0" smtClean="0"/>
              <a:t> </a:t>
            </a:r>
            <a:r>
              <a:rPr lang="ru-RU" sz="2400" dirty="0" err="1"/>
              <a:t>рішення</a:t>
            </a:r>
            <a:r>
              <a:rPr lang="ru-RU" sz="2400" dirty="0"/>
              <a:t> про </a:t>
            </a:r>
            <a:r>
              <a:rPr lang="ru-RU" sz="2400" dirty="0" err="1"/>
              <a:t>прийнятність</a:t>
            </a:r>
            <a:r>
              <a:rPr lang="ru-RU" sz="2400" dirty="0"/>
              <a:t> </a:t>
            </a:r>
            <a:r>
              <a:rPr lang="ru-RU" sz="2400" dirty="0" err="1"/>
              <a:t>залишкового</a:t>
            </a:r>
            <a:r>
              <a:rPr lang="ru-RU" sz="2400" dirty="0"/>
              <a:t> </a:t>
            </a:r>
            <a:r>
              <a:rPr lang="ru-RU" sz="2400" dirty="0" err="1"/>
              <a:t>ризику</a:t>
            </a:r>
            <a:r>
              <a:rPr lang="ru-RU" sz="2400" dirty="0"/>
              <a:t>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400" dirty="0" err="1" smtClean="0"/>
              <a:t>проведення</a:t>
            </a:r>
            <a:r>
              <a:rPr lang="ru-RU" sz="2400" dirty="0" smtClean="0"/>
              <a:t> </a:t>
            </a:r>
            <a:r>
              <a:rPr lang="ru-RU" sz="2400" dirty="0" err="1"/>
              <a:t>подальшого</a:t>
            </a:r>
            <a:r>
              <a:rPr lang="ru-RU" sz="2400" dirty="0"/>
              <a:t> </a:t>
            </a:r>
            <a:r>
              <a:rPr lang="ru-RU" sz="2400" dirty="0" err="1"/>
              <a:t>впливу</a:t>
            </a:r>
            <a:r>
              <a:rPr lang="ru-RU" sz="2400" dirty="0"/>
              <a:t> в </a:t>
            </a:r>
            <a:r>
              <a:rPr lang="ru-RU" sz="2400" dirty="0" err="1"/>
              <a:t>разі</a:t>
            </a:r>
            <a:r>
              <a:rPr lang="ru-RU" sz="2400" dirty="0"/>
              <a:t>, </a:t>
            </a:r>
            <a:r>
              <a:rPr lang="ru-RU" sz="2400" dirty="0" err="1"/>
              <a:t>якщо</a:t>
            </a:r>
            <a:r>
              <a:rPr lang="ru-RU" sz="2400" dirty="0"/>
              <a:t> </a:t>
            </a:r>
            <a:r>
              <a:rPr lang="ru-RU" sz="2400" dirty="0" err="1"/>
              <a:t>він</a:t>
            </a:r>
            <a:r>
              <a:rPr lang="ru-RU" sz="2400" dirty="0"/>
              <a:t> не </a:t>
            </a:r>
            <a:r>
              <a:rPr lang="ru-RU" sz="2400" dirty="0" err="1"/>
              <a:t>прийнятний</a:t>
            </a:r>
            <a:r>
              <a:rPr lang="ru-RU" sz="2400" dirty="0"/>
              <a:t>.</a:t>
            </a:r>
          </a:p>
          <a:p>
            <a:r>
              <a:rPr lang="ru-RU" sz="2400" dirty="0"/>
              <a:t>• </a:t>
            </a:r>
            <a:r>
              <a:rPr lang="ru-RU" sz="2400" dirty="0" err="1"/>
              <a:t>Вибір</a:t>
            </a:r>
            <a:r>
              <a:rPr lang="ru-RU" sz="2400" dirty="0"/>
              <a:t> </a:t>
            </a:r>
            <a:r>
              <a:rPr lang="ru-RU" sz="2400" dirty="0" err="1"/>
              <a:t>найбільш</a:t>
            </a:r>
            <a:r>
              <a:rPr lang="ru-RU" sz="2400" dirty="0"/>
              <a:t> </a:t>
            </a:r>
            <a:r>
              <a:rPr lang="ru-RU" sz="2400" dirty="0" err="1"/>
              <a:t>відповідного</a:t>
            </a:r>
            <a:r>
              <a:rPr lang="ru-RU" sz="2400" dirty="0"/>
              <a:t> </a:t>
            </a:r>
            <a:r>
              <a:rPr lang="ru-RU" sz="2400" dirty="0" err="1"/>
              <a:t>варіанту</a:t>
            </a:r>
            <a:r>
              <a:rPr lang="ru-RU" sz="2400" dirty="0"/>
              <a:t> (</a:t>
            </a:r>
            <a:r>
              <a:rPr lang="ru-RU" sz="2400" dirty="0" err="1"/>
              <a:t>варіантів</a:t>
            </a:r>
            <a:r>
              <a:rPr lang="ru-RU" sz="2400" dirty="0"/>
              <a:t>) </a:t>
            </a:r>
            <a:r>
              <a:rPr lang="ru-RU" sz="2400" dirty="0" err="1"/>
              <a:t>впливу</a:t>
            </a:r>
            <a:r>
              <a:rPr lang="ru-RU" sz="2400" dirty="0"/>
              <a:t> на </a:t>
            </a:r>
            <a:r>
              <a:rPr lang="ru-RU" sz="2400" dirty="0" err="1"/>
              <a:t>ризик</a:t>
            </a:r>
            <a:r>
              <a:rPr lang="ru-RU" sz="2400" dirty="0"/>
              <a:t> </a:t>
            </a:r>
            <a:r>
              <a:rPr lang="ru-RU" sz="2400" dirty="0" err="1" smtClean="0"/>
              <a:t>включає</a:t>
            </a:r>
            <a:r>
              <a:rPr lang="ru-RU" sz="2400" dirty="0" smtClean="0"/>
              <a:t> </a:t>
            </a:r>
            <a:r>
              <a:rPr lang="ru-RU" sz="2400" dirty="0" err="1" smtClean="0"/>
              <a:t>зіставлення</a:t>
            </a:r>
            <a:r>
              <a:rPr lang="ru-RU" sz="2400" dirty="0" smtClean="0"/>
              <a:t> </a:t>
            </a:r>
            <a:r>
              <a:rPr lang="ru-RU" sz="2400" dirty="0" err="1"/>
              <a:t>витрат</a:t>
            </a:r>
            <a:r>
              <a:rPr lang="ru-RU" sz="2400" dirty="0"/>
              <a:t>, </a:t>
            </a:r>
            <a:r>
              <a:rPr lang="ru-RU" sz="2400" dirty="0" err="1"/>
              <a:t>зусиль</a:t>
            </a:r>
            <a:r>
              <a:rPr lang="ru-RU" sz="2400" dirty="0"/>
              <a:t> і </a:t>
            </a:r>
            <a:r>
              <a:rPr lang="ru-RU" sz="2400" dirty="0" err="1"/>
              <a:t>недоліків</a:t>
            </a:r>
            <a:r>
              <a:rPr lang="ru-RU" sz="2400" dirty="0"/>
              <a:t> </a:t>
            </a:r>
            <a:r>
              <a:rPr lang="ru-RU" sz="2400" dirty="0" err="1"/>
              <a:t>реалізації</a:t>
            </a:r>
            <a:r>
              <a:rPr lang="ru-RU" sz="2400" dirty="0"/>
              <a:t> </a:t>
            </a:r>
            <a:r>
              <a:rPr lang="ru-RU" sz="2400" dirty="0" err="1"/>
              <a:t>обраного</a:t>
            </a:r>
            <a:r>
              <a:rPr lang="ru-RU" sz="2400" dirty="0"/>
              <a:t> </a:t>
            </a:r>
            <a:r>
              <a:rPr lang="ru-RU" sz="2400" dirty="0" smtClean="0"/>
              <a:t>способу </a:t>
            </a:r>
            <a:r>
              <a:rPr lang="ru-RU" sz="2400" dirty="0" err="1" smtClean="0"/>
              <a:t>впливу</a:t>
            </a:r>
            <a:r>
              <a:rPr lang="ru-RU" sz="2400" dirty="0" smtClean="0"/>
              <a:t> </a:t>
            </a:r>
            <a:r>
              <a:rPr lang="ru-RU" sz="2400" dirty="0"/>
              <a:t>з </a:t>
            </a:r>
            <a:r>
              <a:rPr lang="ru-RU" sz="2400" dirty="0" err="1"/>
              <a:t>вигодами</a:t>
            </a:r>
            <a:r>
              <a:rPr lang="ru-RU" sz="2400" dirty="0"/>
              <a:t>, </a:t>
            </a:r>
            <a:r>
              <a:rPr lang="ru-RU" sz="2400" dirty="0" err="1"/>
              <a:t>які</a:t>
            </a:r>
            <a:r>
              <a:rPr lang="ru-RU" sz="2400" dirty="0"/>
              <a:t> </a:t>
            </a:r>
            <a:r>
              <a:rPr lang="ru-RU" sz="2400" dirty="0" err="1"/>
              <a:t>отримуються</a:t>
            </a:r>
            <a:r>
              <a:rPr lang="ru-RU" sz="2400" dirty="0"/>
              <a:t> </a:t>
            </a:r>
            <a:r>
              <a:rPr lang="ru-RU" sz="2400" dirty="0" err="1"/>
              <a:t>завдяки</a:t>
            </a:r>
            <a:r>
              <a:rPr lang="ru-RU" sz="2400" dirty="0"/>
              <a:t> </a:t>
            </a:r>
            <a:r>
              <a:rPr lang="ru-RU" sz="2400" dirty="0" err="1"/>
              <a:t>досягненню</a:t>
            </a:r>
            <a:r>
              <a:rPr lang="ru-RU" sz="2400" dirty="0"/>
              <a:t> </a:t>
            </a:r>
            <a:r>
              <a:rPr lang="ru-RU" sz="2400" dirty="0" err="1"/>
              <a:t>цілей</a:t>
            </a:r>
            <a:r>
              <a:rPr lang="ru-RU" sz="2400" dirty="0"/>
              <a:t> </a:t>
            </a:r>
            <a:r>
              <a:rPr lang="ru-RU" sz="2400" dirty="0" err="1" smtClean="0"/>
              <a:t>впливу</a:t>
            </a:r>
            <a:r>
              <a:rPr lang="ru-RU" sz="2400" dirty="0" smtClean="0"/>
              <a:t> </a:t>
            </a:r>
            <a:r>
              <a:rPr lang="ru-RU" sz="2400" dirty="0" err="1" smtClean="0"/>
              <a:t>ризик</a:t>
            </a:r>
            <a:r>
              <a:rPr lang="ru-RU" sz="2400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3583" y="168707"/>
            <a:ext cx="88412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rgbClr val="FFFF00"/>
                </a:solidFill>
              </a:rPr>
              <a:t>С. </a:t>
            </a:r>
            <a:r>
              <a:rPr lang="ru-RU" sz="3600" b="1" dirty="0" err="1" smtClean="0">
                <a:solidFill>
                  <a:srgbClr val="FFFF00"/>
                </a:solidFill>
              </a:rPr>
              <a:t>Процес</a:t>
            </a:r>
            <a:r>
              <a:rPr lang="ru-RU" sz="3600" b="1" dirty="0" smtClean="0">
                <a:solidFill>
                  <a:srgbClr val="FFFF00"/>
                </a:solidFill>
              </a:rPr>
              <a:t> С4</a:t>
            </a:r>
            <a:r>
              <a:rPr lang="ru-RU" sz="3600" b="1" dirty="0">
                <a:solidFill>
                  <a:srgbClr val="FFFF00"/>
                </a:solidFill>
              </a:rPr>
              <a:t>. </a:t>
            </a:r>
            <a:r>
              <a:rPr lang="ru-RU" sz="3600" b="1" dirty="0" err="1">
                <a:solidFill>
                  <a:srgbClr val="FFFF00"/>
                </a:solidFill>
              </a:rPr>
              <a:t>Вплив</a:t>
            </a:r>
            <a:r>
              <a:rPr lang="ru-RU" sz="3600" b="1" dirty="0">
                <a:solidFill>
                  <a:srgbClr val="FFFF00"/>
                </a:solidFill>
              </a:rPr>
              <a:t> на </a:t>
            </a:r>
            <a:r>
              <a:rPr lang="ru-RU" sz="3600" b="1" dirty="0" err="1">
                <a:solidFill>
                  <a:srgbClr val="FFFF00"/>
                </a:solidFill>
              </a:rPr>
              <a:t>ризик</a:t>
            </a:r>
            <a:endParaRPr lang="ru-RU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95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3300" y="877713"/>
            <a:ext cx="90007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• </a:t>
            </a:r>
            <a:r>
              <a:rPr lang="ru-RU" sz="2400" dirty="0"/>
              <a:t>Мета </a:t>
            </a:r>
            <a:r>
              <a:rPr lang="ru-RU" sz="2400" dirty="0" err="1"/>
              <a:t>моніторингу</a:t>
            </a:r>
            <a:r>
              <a:rPr lang="ru-RU" sz="2400" dirty="0"/>
              <a:t> та </a:t>
            </a:r>
            <a:r>
              <a:rPr lang="ru-RU" sz="2400" dirty="0" err="1"/>
              <a:t>перевірки</a:t>
            </a:r>
            <a:r>
              <a:rPr lang="ru-RU" sz="2400" dirty="0"/>
              <a:t> </a:t>
            </a:r>
            <a:r>
              <a:rPr lang="ru-RU" sz="2400" dirty="0" err="1"/>
              <a:t>полягає</a:t>
            </a:r>
            <a:r>
              <a:rPr lang="ru-RU" sz="2400" dirty="0"/>
              <a:t> в </a:t>
            </a:r>
            <a:r>
              <a:rPr lang="ru-RU" sz="2400" dirty="0" err="1"/>
              <a:t>забезпеченні</a:t>
            </a:r>
            <a:r>
              <a:rPr lang="ru-RU" sz="2400" dirty="0"/>
              <a:t> </a:t>
            </a:r>
            <a:r>
              <a:rPr lang="ru-RU" sz="2400" dirty="0" smtClean="0"/>
              <a:t>і </a:t>
            </a:r>
            <a:r>
              <a:rPr lang="ru-RU" sz="2400" dirty="0" err="1" smtClean="0"/>
              <a:t>підвищенні</a:t>
            </a:r>
            <a:r>
              <a:rPr lang="ru-RU" sz="2400" dirty="0" smtClean="0"/>
              <a:t> </a:t>
            </a:r>
            <a:r>
              <a:rPr lang="ru-RU" sz="2400" dirty="0" err="1"/>
              <a:t>якості</a:t>
            </a:r>
            <a:r>
              <a:rPr lang="ru-RU" sz="2400" dirty="0"/>
              <a:t> та </a:t>
            </a:r>
            <a:r>
              <a:rPr lang="ru-RU" sz="2400" dirty="0" err="1"/>
              <a:t>ефективності</a:t>
            </a:r>
            <a:r>
              <a:rPr lang="ru-RU" sz="2400" dirty="0"/>
              <a:t> </a:t>
            </a:r>
            <a:r>
              <a:rPr lang="ru-RU" sz="2400" dirty="0" err="1"/>
              <a:t>розробки</a:t>
            </a:r>
            <a:r>
              <a:rPr lang="ru-RU" sz="2400" dirty="0"/>
              <a:t>, </a:t>
            </a:r>
            <a:r>
              <a:rPr lang="ru-RU" sz="2400" dirty="0" err="1"/>
              <a:t>реалізації</a:t>
            </a:r>
            <a:r>
              <a:rPr lang="ru-RU" sz="2400" dirty="0"/>
              <a:t> </a:t>
            </a:r>
            <a:r>
              <a:rPr lang="ru-RU" sz="2400" dirty="0" smtClean="0"/>
              <a:t>та </a:t>
            </a:r>
            <a:r>
              <a:rPr lang="ru-RU" sz="2400" dirty="0" err="1" smtClean="0"/>
              <a:t>результатів</a:t>
            </a:r>
            <a:r>
              <a:rPr lang="ru-RU" sz="2400" dirty="0"/>
              <a:t>.</a:t>
            </a:r>
          </a:p>
          <a:p>
            <a:r>
              <a:rPr lang="ru-RU" sz="2400" dirty="0"/>
              <a:t>• </a:t>
            </a:r>
            <a:r>
              <a:rPr lang="ru-RU" sz="2400" dirty="0" err="1"/>
              <a:t>Постійний</a:t>
            </a:r>
            <a:r>
              <a:rPr lang="ru-RU" sz="2400" dirty="0"/>
              <a:t> </a:t>
            </a:r>
            <a:r>
              <a:rPr lang="ru-RU" sz="2400" dirty="0" err="1"/>
              <a:t>моніторинг</a:t>
            </a:r>
            <a:r>
              <a:rPr lang="ru-RU" sz="2400" dirty="0"/>
              <a:t> і </a:t>
            </a:r>
            <a:r>
              <a:rPr lang="ru-RU" sz="2400" dirty="0" err="1"/>
              <a:t>періодична</a:t>
            </a:r>
            <a:r>
              <a:rPr lang="ru-RU" sz="2400" dirty="0"/>
              <a:t> </a:t>
            </a:r>
            <a:r>
              <a:rPr lang="ru-RU" sz="2400" dirty="0" err="1"/>
              <a:t>перевірка</a:t>
            </a:r>
            <a:r>
              <a:rPr lang="ru-RU" sz="2400" dirty="0"/>
              <a:t> </a:t>
            </a:r>
            <a:r>
              <a:rPr lang="ru-RU" sz="2400" dirty="0" err="1"/>
              <a:t>процесу</a:t>
            </a:r>
            <a:r>
              <a:rPr lang="ru-RU" sz="2400" dirty="0"/>
              <a:t> </a:t>
            </a:r>
            <a:r>
              <a:rPr lang="ru-RU" sz="2400" dirty="0" err="1"/>
              <a:t>управління</a:t>
            </a:r>
            <a:r>
              <a:rPr lang="ru-RU" sz="2400" dirty="0"/>
              <a:t> </a:t>
            </a:r>
            <a:r>
              <a:rPr lang="ru-RU" sz="2400" dirty="0" err="1"/>
              <a:t>ризиками</a:t>
            </a:r>
            <a:r>
              <a:rPr lang="ru-RU" sz="2400" dirty="0"/>
              <a:t> </a:t>
            </a:r>
            <a:r>
              <a:rPr lang="ru-RU" sz="2400" dirty="0" smtClean="0"/>
              <a:t>та </a:t>
            </a:r>
            <a:r>
              <a:rPr lang="ru-RU" sz="2400" dirty="0" err="1" smtClean="0"/>
              <a:t>його</a:t>
            </a:r>
            <a:r>
              <a:rPr lang="ru-RU" sz="2400" dirty="0" smtClean="0"/>
              <a:t> </a:t>
            </a:r>
            <a:r>
              <a:rPr lang="ru-RU" sz="2400" dirty="0" err="1"/>
              <a:t>результатів</a:t>
            </a:r>
            <a:r>
              <a:rPr lang="ru-RU" sz="2400" dirty="0"/>
              <a:t> </a:t>
            </a:r>
            <a:r>
              <a:rPr lang="ru-RU" sz="2400" dirty="0" err="1"/>
              <a:t>повинні</a:t>
            </a:r>
            <a:r>
              <a:rPr lang="ru-RU" sz="2400" dirty="0"/>
              <a:t> бути </a:t>
            </a:r>
            <a:r>
              <a:rPr lang="ru-RU" sz="2400" dirty="0" err="1"/>
              <a:t>спланованою</a:t>
            </a:r>
            <a:r>
              <a:rPr lang="ru-RU" sz="2400" dirty="0"/>
              <a:t> </a:t>
            </a:r>
            <a:r>
              <a:rPr lang="ru-RU" sz="2400" dirty="0" err="1"/>
              <a:t>частиною</a:t>
            </a:r>
            <a:r>
              <a:rPr lang="ru-RU" sz="2400" dirty="0"/>
              <a:t> </a:t>
            </a:r>
            <a:r>
              <a:rPr lang="ru-RU" sz="2400" dirty="0" err="1"/>
              <a:t>процесу</a:t>
            </a:r>
            <a:r>
              <a:rPr lang="ru-RU" sz="2400" dirty="0"/>
              <a:t> </a:t>
            </a:r>
            <a:r>
              <a:rPr lang="ru-RU" sz="2400" dirty="0" err="1" smtClean="0"/>
              <a:t>ризик</a:t>
            </a:r>
            <a:r>
              <a:rPr lang="ru-RU" sz="2400" dirty="0" smtClean="0"/>
              <a:t>-менеджменту, </a:t>
            </a:r>
            <a:r>
              <a:rPr lang="ru-RU" sz="2400" dirty="0" err="1" smtClean="0"/>
              <a:t>щодо</a:t>
            </a:r>
            <a:r>
              <a:rPr lang="ru-RU" sz="2400" dirty="0" smtClean="0"/>
              <a:t> </a:t>
            </a:r>
            <a:r>
              <a:rPr lang="ru-RU" sz="2400" dirty="0" err="1"/>
              <a:t>якої</a:t>
            </a:r>
            <a:r>
              <a:rPr lang="ru-RU" sz="2400" dirty="0"/>
              <a:t> </a:t>
            </a:r>
            <a:r>
              <a:rPr lang="ru-RU" sz="2400" dirty="0" err="1"/>
              <a:t>встановлена</a:t>
            </a:r>
            <a:r>
              <a:rPr lang="ru-RU" sz="2400" dirty="0"/>
              <a:t> ​​</a:t>
            </a:r>
            <a:r>
              <a:rPr lang="ru-RU" sz="2400" dirty="0" err="1"/>
              <a:t>чітко</a:t>
            </a:r>
            <a:r>
              <a:rPr lang="ru-RU" sz="2400" dirty="0"/>
              <a:t> </a:t>
            </a:r>
            <a:r>
              <a:rPr lang="ru-RU" sz="2400" dirty="0" err="1"/>
              <a:t>визначена</a:t>
            </a:r>
            <a:r>
              <a:rPr lang="ru-RU" sz="2400" dirty="0"/>
              <a:t> </a:t>
            </a:r>
            <a:r>
              <a:rPr lang="ru-RU" sz="2400" dirty="0" err="1"/>
              <a:t>відповідальність</a:t>
            </a:r>
            <a:r>
              <a:rPr lang="ru-RU" sz="2400" dirty="0"/>
              <a:t>.</a:t>
            </a:r>
          </a:p>
          <a:p>
            <a:r>
              <a:rPr lang="ru-RU" sz="2400" dirty="0"/>
              <a:t>• </a:t>
            </a:r>
            <a:r>
              <a:rPr lang="ru-RU" sz="2400" dirty="0" err="1"/>
              <a:t>Моніторинг</a:t>
            </a:r>
            <a:r>
              <a:rPr lang="ru-RU" sz="2400" dirty="0"/>
              <a:t> та </a:t>
            </a:r>
            <a:r>
              <a:rPr lang="ru-RU" sz="2400" dirty="0" err="1"/>
              <a:t>перевірка</a:t>
            </a:r>
            <a:r>
              <a:rPr lang="ru-RU" sz="2400" dirty="0"/>
              <a:t> </a:t>
            </a:r>
            <a:r>
              <a:rPr lang="ru-RU" sz="2400" dirty="0" err="1"/>
              <a:t>повинні</a:t>
            </a:r>
            <a:r>
              <a:rPr lang="ru-RU" sz="2400" dirty="0"/>
              <a:t> </a:t>
            </a:r>
            <a:r>
              <a:rPr lang="ru-RU" sz="2400" dirty="0" err="1"/>
              <a:t>проводитися</a:t>
            </a:r>
            <a:r>
              <a:rPr lang="ru-RU" sz="2400" dirty="0"/>
              <a:t> на </a:t>
            </a:r>
            <a:r>
              <a:rPr lang="ru-RU" sz="2400" dirty="0" err="1"/>
              <a:t>всіх</a:t>
            </a:r>
            <a:r>
              <a:rPr lang="ru-RU" sz="2400" dirty="0"/>
              <a:t> </a:t>
            </a:r>
            <a:r>
              <a:rPr lang="ru-RU" sz="2400" dirty="0" err="1"/>
              <a:t>етапах</a:t>
            </a:r>
            <a:r>
              <a:rPr lang="ru-RU" sz="2400" dirty="0"/>
              <a:t> </a:t>
            </a:r>
            <a:r>
              <a:rPr lang="ru-RU" sz="2400" dirty="0" err="1"/>
              <a:t>процесу</a:t>
            </a:r>
            <a:r>
              <a:rPr lang="ru-RU" sz="2400" dirty="0"/>
              <a:t>. </a:t>
            </a:r>
            <a:r>
              <a:rPr lang="ru-RU" sz="2400" dirty="0" err="1"/>
              <a:t>моніторинг</a:t>
            </a:r>
            <a:r>
              <a:rPr lang="ru-RU" sz="2400" dirty="0"/>
              <a:t> </a:t>
            </a:r>
            <a:r>
              <a:rPr lang="ru-RU" sz="2400" dirty="0" smtClean="0"/>
              <a:t>і </a:t>
            </a:r>
            <a:r>
              <a:rPr lang="ru-RU" sz="2400" dirty="0" err="1" smtClean="0"/>
              <a:t>перевірка</a:t>
            </a:r>
            <a:r>
              <a:rPr lang="ru-RU" sz="2400" dirty="0" smtClean="0"/>
              <a:t> </a:t>
            </a:r>
            <a:r>
              <a:rPr lang="ru-RU" sz="2400" dirty="0" err="1"/>
              <a:t>включають</a:t>
            </a:r>
            <a:r>
              <a:rPr lang="ru-RU" sz="2400" dirty="0"/>
              <a:t> </a:t>
            </a:r>
            <a:r>
              <a:rPr lang="ru-RU" sz="2400" dirty="0" err="1"/>
              <a:t>планування</a:t>
            </a:r>
            <a:r>
              <a:rPr lang="ru-RU" sz="2400" dirty="0"/>
              <a:t>, </a:t>
            </a:r>
            <a:r>
              <a:rPr lang="ru-RU" sz="2400" dirty="0" err="1"/>
              <a:t>збір</a:t>
            </a:r>
            <a:r>
              <a:rPr lang="ru-RU" sz="2400" dirty="0"/>
              <a:t> і </a:t>
            </a:r>
            <a:r>
              <a:rPr lang="ru-RU" sz="2400" dirty="0" err="1"/>
              <a:t>аналіз</a:t>
            </a:r>
            <a:r>
              <a:rPr lang="ru-RU" sz="2400" dirty="0"/>
              <a:t> </a:t>
            </a:r>
            <a:r>
              <a:rPr lang="ru-RU" sz="2400" dirty="0" err="1"/>
              <a:t>інформації</a:t>
            </a:r>
            <a:r>
              <a:rPr lang="ru-RU" sz="2400" dirty="0"/>
              <a:t>, </a:t>
            </a:r>
            <a:r>
              <a:rPr lang="ru-RU" sz="2400" dirty="0" err="1" smtClean="0"/>
              <a:t>документування</a:t>
            </a:r>
            <a:r>
              <a:rPr lang="ru-RU" sz="2400" dirty="0" smtClean="0"/>
              <a:t> </a:t>
            </a:r>
            <a:r>
              <a:rPr lang="ru-RU" sz="2400" dirty="0" err="1" smtClean="0"/>
              <a:t>результатів</a:t>
            </a:r>
            <a:r>
              <a:rPr lang="ru-RU" sz="2400" dirty="0" smtClean="0"/>
              <a:t> </a:t>
            </a:r>
            <a:r>
              <a:rPr lang="ru-RU" sz="2400" dirty="0"/>
              <a:t>і </a:t>
            </a:r>
            <a:r>
              <a:rPr lang="ru-RU" sz="2400" dirty="0" err="1"/>
              <a:t>надання</a:t>
            </a:r>
            <a:r>
              <a:rPr lang="ru-RU" sz="2400" dirty="0"/>
              <a:t> </a:t>
            </a:r>
            <a:r>
              <a:rPr lang="ru-RU" sz="2400" dirty="0" err="1"/>
              <a:t>зворотного</a:t>
            </a:r>
            <a:r>
              <a:rPr lang="ru-RU" sz="2400" dirty="0"/>
              <a:t> </a:t>
            </a:r>
            <a:r>
              <a:rPr lang="ru-RU" sz="2400" dirty="0" err="1"/>
              <a:t>зв'язку</a:t>
            </a:r>
            <a:r>
              <a:rPr lang="ru-RU" sz="2400" dirty="0"/>
              <a:t>.</a:t>
            </a:r>
          </a:p>
          <a:p>
            <a:r>
              <a:rPr lang="ru-RU" sz="2400" dirty="0"/>
              <a:t>• </a:t>
            </a:r>
            <a:r>
              <a:rPr lang="ru-RU" sz="2400" dirty="0" err="1"/>
              <a:t>Результати</a:t>
            </a:r>
            <a:r>
              <a:rPr lang="ru-RU" sz="2400" dirty="0"/>
              <a:t> </a:t>
            </a:r>
            <a:r>
              <a:rPr lang="ru-RU" sz="2400" dirty="0" err="1"/>
              <a:t>моніторингу</a:t>
            </a:r>
            <a:r>
              <a:rPr lang="ru-RU" sz="2400" dirty="0"/>
              <a:t> та </a:t>
            </a:r>
            <a:r>
              <a:rPr lang="ru-RU" sz="2400" dirty="0" err="1"/>
              <a:t>перевірки</a:t>
            </a:r>
            <a:r>
              <a:rPr lang="ru-RU" sz="2400" dirty="0"/>
              <a:t> </a:t>
            </a:r>
            <a:r>
              <a:rPr lang="ru-RU" sz="2400" dirty="0" err="1"/>
              <a:t>повинні</a:t>
            </a:r>
            <a:r>
              <a:rPr lang="ru-RU" sz="2400" dirty="0"/>
              <a:t> бути </a:t>
            </a:r>
            <a:r>
              <a:rPr lang="ru-RU" sz="2400" dirty="0" err="1"/>
              <a:t>частиною</a:t>
            </a:r>
            <a:r>
              <a:rPr lang="ru-RU" sz="2400" dirty="0"/>
              <a:t> </a:t>
            </a:r>
            <a:r>
              <a:rPr lang="ru-RU" sz="2400" dirty="0" err="1"/>
              <a:t>діяльності</a:t>
            </a:r>
            <a:r>
              <a:rPr lang="ru-RU" sz="2400" dirty="0"/>
              <a:t> </a:t>
            </a:r>
            <a:r>
              <a:rPr lang="ru-RU" sz="2400" dirty="0" err="1" smtClean="0"/>
              <a:t>із</a:t>
            </a:r>
            <a:r>
              <a:rPr lang="ru-RU" sz="2400" dirty="0" smtClean="0"/>
              <a:t> </a:t>
            </a:r>
            <a:r>
              <a:rPr lang="ru-RU" sz="2400" dirty="0" err="1" smtClean="0"/>
              <a:t>загального</a:t>
            </a:r>
            <a:r>
              <a:rPr lang="ru-RU" sz="2400" dirty="0" smtClean="0"/>
              <a:t> </a:t>
            </a:r>
            <a:r>
              <a:rPr lang="ru-RU" sz="2400" dirty="0" err="1" smtClean="0"/>
              <a:t>управління</a:t>
            </a:r>
            <a:r>
              <a:rPr lang="ru-RU" sz="2400" dirty="0" smtClean="0"/>
              <a:t> </a:t>
            </a:r>
            <a:r>
              <a:rPr lang="ru-RU" sz="2400" dirty="0" err="1"/>
              <a:t>організацією</a:t>
            </a:r>
            <a:r>
              <a:rPr lang="ru-RU" sz="2400" dirty="0"/>
              <a:t>, </a:t>
            </a:r>
            <a:r>
              <a:rPr lang="ru-RU" sz="2400" dirty="0" err="1"/>
              <a:t>оцінці</a:t>
            </a:r>
            <a:r>
              <a:rPr lang="ru-RU" sz="2400" dirty="0"/>
              <a:t> </a:t>
            </a:r>
            <a:r>
              <a:rPr lang="ru-RU" sz="2400" dirty="0" err="1"/>
              <a:t>ефективності</a:t>
            </a:r>
            <a:r>
              <a:rPr lang="ru-RU" sz="2400" dirty="0"/>
              <a:t>, а </a:t>
            </a:r>
            <a:r>
              <a:rPr lang="ru-RU" sz="2400" dirty="0" err="1"/>
              <a:t>також</a:t>
            </a:r>
            <a:r>
              <a:rPr lang="ru-RU" sz="2400" dirty="0"/>
              <a:t> </a:t>
            </a:r>
            <a:r>
              <a:rPr lang="ru-RU" sz="2400" dirty="0" err="1" smtClean="0"/>
              <a:t>складання</a:t>
            </a:r>
            <a:r>
              <a:rPr lang="ru-RU" sz="2400" dirty="0" smtClean="0"/>
              <a:t> </a:t>
            </a:r>
            <a:r>
              <a:rPr lang="ru-RU" sz="2400" dirty="0" err="1" smtClean="0"/>
              <a:t>звітності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3300" y="168301"/>
            <a:ext cx="9000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FFFF00"/>
                </a:solidFill>
              </a:rPr>
              <a:t>С. </a:t>
            </a:r>
            <a:r>
              <a:rPr lang="ru-RU" sz="3200" b="1" dirty="0" err="1">
                <a:solidFill>
                  <a:srgbClr val="FFFF00"/>
                </a:solidFill>
              </a:rPr>
              <a:t>Процес</a:t>
            </a:r>
            <a:r>
              <a:rPr lang="ru-RU" sz="3200" b="1" dirty="0">
                <a:solidFill>
                  <a:srgbClr val="FFFF00"/>
                </a:solidFill>
              </a:rPr>
              <a:t> </a:t>
            </a:r>
            <a:r>
              <a:rPr lang="ru-RU" sz="3200" b="1" dirty="0" smtClean="0">
                <a:solidFill>
                  <a:srgbClr val="FFFF00"/>
                </a:solidFill>
              </a:rPr>
              <a:t>С5 </a:t>
            </a:r>
            <a:r>
              <a:rPr lang="ru-RU" sz="3200" b="1" dirty="0" err="1" smtClean="0">
                <a:solidFill>
                  <a:srgbClr val="FFFF00"/>
                </a:solidFill>
              </a:rPr>
              <a:t>Моніторинг</a:t>
            </a:r>
            <a:r>
              <a:rPr lang="ru-RU" sz="3200" b="1" dirty="0" smtClean="0">
                <a:solidFill>
                  <a:srgbClr val="FFFF00"/>
                </a:solidFill>
              </a:rPr>
              <a:t> і </a:t>
            </a:r>
            <a:r>
              <a:rPr lang="ru-RU" sz="3200" b="1" dirty="0" err="1">
                <a:solidFill>
                  <a:srgbClr val="FFFF00"/>
                </a:solidFill>
              </a:rPr>
              <a:t>перевірка</a:t>
            </a:r>
            <a:endParaRPr lang="ru-RU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07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9779" y="1110230"/>
            <a:ext cx="860491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* </a:t>
            </a:r>
            <a:r>
              <a:rPr lang="ru-RU" sz="2400" dirty="0" err="1"/>
              <a:t>Процес</a:t>
            </a:r>
            <a:r>
              <a:rPr lang="ru-RU" sz="2400" dirty="0"/>
              <a:t> </a:t>
            </a:r>
            <a:r>
              <a:rPr lang="ru-RU" sz="2400" dirty="0" err="1"/>
              <a:t>управління</a:t>
            </a:r>
            <a:r>
              <a:rPr lang="ru-RU" sz="2400" dirty="0"/>
              <a:t> </a:t>
            </a:r>
            <a:r>
              <a:rPr lang="ru-RU" sz="2400" dirty="0" err="1"/>
              <a:t>ризиками</a:t>
            </a:r>
            <a:r>
              <a:rPr lang="ru-RU" sz="2400" dirty="0"/>
              <a:t> та </a:t>
            </a:r>
            <a:r>
              <a:rPr lang="ru-RU" sz="2400" dirty="0" err="1"/>
              <a:t>його</a:t>
            </a:r>
            <a:r>
              <a:rPr lang="ru-RU" sz="2400" dirty="0"/>
              <a:t> </a:t>
            </a:r>
            <a:r>
              <a:rPr lang="ru-RU" sz="2400" dirty="0" err="1"/>
              <a:t>результати</a:t>
            </a:r>
            <a:r>
              <a:rPr lang="ru-RU" sz="2400" dirty="0"/>
              <a:t> </a:t>
            </a:r>
            <a:r>
              <a:rPr lang="ru-RU" sz="2400" dirty="0" err="1"/>
              <a:t>повинні</a:t>
            </a:r>
            <a:r>
              <a:rPr lang="ru-RU" sz="2400" dirty="0"/>
              <a:t> </a:t>
            </a:r>
            <a:r>
              <a:rPr lang="ru-RU" sz="2400" dirty="0" err="1"/>
              <a:t>документуватися</a:t>
            </a:r>
            <a:r>
              <a:rPr lang="ru-RU" sz="2400" dirty="0"/>
              <a:t> </a:t>
            </a:r>
            <a:r>
              <a:rPr lang="ru-RU" sz="2400" dirty="0" smtClean="0"/>
              <a:t>і </a:t>
            </a:r>
            <a:r>
              <a:rPr lang="ru-RU" sz="2400" dirty="0" err="1" smtClean="0"/>
              <a:t>надаватися</a:t>
            </a:r>
            <a:r>
              <a:rPr lang="ru-RU" sz="2400" dirty="0" smtClean="0"/>
              <a:t> </a:t>
            </a:r>
            <a:r>
              <a:rPr lang="ru-RU" sz="2400" dirty="0"/>
              <a:t>в </a:t>
            </a:r>
            <a:r>
              <a:rPr lang="ru-RU" sz="2400" dirty="0" err="1"/>
              <a:t>звітності</a:t>
            </a:r>
            <a:r>
              <a:rPr lang="ru-RU" sz="2400" dirty="0"/>
              <a:t> за </a:t>
            </a:r>
            <a:r>
              <a:rPr lang="ru-RU" sz="2400" dirty="0" err="1"/>
              <a:t>допомогою</a:t>
            </a:r>
            <a:r>
              <a:rPr lang="ru-RU" sz="2400" dirty="0"/>
              <a:t> </a:t>
            </a:r>
            <a:r>
              <a:rPr lang="ru-RU" sz="2400" dirty="0" err="1"/>
              <a:t>відповідних</a:t>
            </a:r>
            <a:r>
              <a:rPr lang="ru-RU" sz="2400" dirty="0"/>
              <a:t> </a:t>
            </a:r>
            <a:r>
              <a:rPr lang="ru-RU" sz="2400" dirty="0" err="1"/>
              <a:t>механізмів</a:t>
            </a:r>
            <a:r>
              <a:rPr lang="ru-RU" sz="2400" dirty="0"/>
              <a:t>.</a:t>
            </a:r>
          </a:p>
          <a:p>
            <a:r>
              <a:rPr lang="ru-RU" sz="2400" dirty="0"/>
              <a:t>* </a:t>
            </a:r>
            <a:r>
              <a:rPr lang="ru-RU" sz="2400" dirty="0" err="1"/>
              <a:t>Рішення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стосуються</a:t>
            </a:r>
            <a:r>
              <a:rPr lang="ru-RU" sz="2400" dirty="0"/>
              <a:t> </a:t>
            </a:r>
            <a:r>
              <a:rPr lang="ru-RU" sz="2400" dirty="0" err="1"/>
              <a:t>створення</a:t>
            </a:r>
            <a:r>
              <a:rPr lang="ru-RU" sz="2400" dirty="0"/>
              <a:t>, </a:t>
            </a:r>
            <a:r>
              <a:rPr lang="ru-RU" sz="2400" dirty="0" err="1"/>
              <a:t>зберігання</a:t>
            </a:r>
            <a:r>
              <a:rPr lang="ru-RU" sz="2400" dirty="0"/>
              <a:t> і </a:t>
            </a:r>
            <a:r>
              <a:rPr lang="ru-RU" sz="2400" dirty="0" err="1"/>
              <a:t>обробки</a:t>
            </a:r>
            <a:r>
              <a:rPr lang="ru-RU" sz="2400" dirty="0"/>
              <a:t> </a:t>
            </a:r>
            <a:r>
              <a:rPr lang="ru-RU" sz="2400" dirty="0" err="1" smtClean="0"/>
              <a:t>задокументованої</a:t>
            </a:r>
            <a:r>
              <a:rPr lang="ru-RU" sz="2400" dirty="0" smtClean="0"/>
              <a:t> </a:t>
            </a:r>
            <a:r>
              <a:rPr lang="ru-RU" sz="2400" dirty="0" err="1" smtClean="0"/>
              <a:t>інформації</a:t>
            </a:r>
            <a:r>
              <a:rPr lang="ru-RU" sz="2400" dirty="0"/>
              <a:t>, </a:t>
            </a:r>
            <a:r>
              <a:rPr lang="ru-RU" sz="2400" dirty="0" err="1"/>
              <a:t>повинні</a:t>
            </a:r>
            <a:r>
              <a:rPr lang="ru-RU" sz="2400" dirty="0"/>
              <a:t> </a:t>
            </a:r>
            <a:r>
              <a:rPr lang="ru-RU" sz="2400" dirty="0" err="1"/>
              <a:t>враховувати</a:t>
            </a:r>
            <a:r>
              <a:rPr lang="ru-RU" sz="2400" dirty="0"/>
              <a:t>, </a:t>
            </a:r>
            <a:r>
              <a:rPr lang="ru-RU" sz="2400" dirty="0" err="1"/>
              <a:t>крім</a:t>
            </a:r>
            <a:r>
              <a:rPr lang="ru-RU" sz="2400" dirty="0"/>
              <a:t> </a:t>
            </a:r>
            <a:r>
              <a:rPr lang="ru-RU" sz="2400" dirty="0" err="1"/>
              <a:t>іншого</a:t>
            </a:r>
            <a:r>
              <a:rPr lang="ru-RU" sz="2400" dirty="0"/>
              <a:t>, </a:t>
            </a:r>
            <a:r>
              <a:rPr lang="ru-RU" sz="2400" dirty="0" err="1"/>
              <a:t>їх</a:t>
            </a:r>
            <a:r>
              <a:rPr lang="ru-RU" sz="2400" dirty="0"/>
              <a:t> </a:t>
            </a:r>
            <a:r>
              <a:rPr lang="ru-RU" sz="2400" dirty="0" err="1" smtClean="0"/>
              <a:t>використання</a:t>
            </a:r>
            <a:r>
              <a:rPr lang="ru-RU" sz="2400" dirty="0" smtClean="0"/>
              <a:t>, </a:t>
            </a:r>
            <a:r>
              <a:rPr lang="ru-RU" sz="2400" dirty="0" err="1" smtClean="0"/>
              <a:t>конфіденційність</a:t>
            </a:r>
            <a:r>
              <a:rPr lang="ru-RU" sz="2400" dirty="0" smtClean="0"/>
              <a:t> </a:t>
            </a:r>
            <a:r>
              <a:rPr lang="ru-RU" sz="2400" dirty="0" err="1"/>
              <a:t>інформації</a:t>
            </a:r>
            <a:r>
              <a:rPr lang="ru-RU" sz="2400" dirty="0"/>
              <a:t>, </a:t>
            </a:r>
            <a:r>
              <a:rPr lang="ru-RU" sz="2400" dirty="0" err="1"/>
              <a:t>зовнішній</a:t>
            </a:r>
            <a:r>
              <a:rPr lang="ru-RU" sz="2400" dirty="0"/>
              <a:t> і </a:t>
            </a:r>
            <a:r>
              <a:rPr lang="ru-RU" sz="2400" dirty="0" err="1"/>
              <a:t>внутрішній</a:t>
            </a:r>
            <a:r>
              <a:rPr lang="ru-RU" sz="2400" dirty="0"/>
              <a:t> контекст,</a:t>
            </a:r>
          </a:p>
          <a:p>
            <a:r>
              <a:rPr lang="ru-RU" sz="2400" dirty="0"/>
              <a:t>* </a:t>
            </a:r>
            <a:r>
              <a:rPr lang="ru-RU" sz="2400" dirty="0" err="1"/>
              <a:t>Звітність</a:t>
            </a:r>
            <a:r>
              <a:rPr lang="ru-RU" sz="2400" dirty="0"/>
              <a:t> є </a:t>
            </a:r>
            <a:r>
              <a:rPr lang="ru-RU" sz="2400" dirty="0" err="1"/>
              <a:t>невід'ємною</a:t>
            </a:r>
            <a:r>
              <a:rPr lang="ru-RU" sz="2400" dirty="0"/>
              <a:t> </a:t>
            </a:r>
            <a:r>
              <a:rPr lang="ru-RU" sz="2400" dirty="0" err="1"/>
              <a:t>частиною</a:t>
            </a:r>
            <a:r>
              <a:rPr lang="ru-RU" sz="2400" dirty="0"/>
              <a:t> корпоративного </a:t>
            </a:r>
            <a:r>
              <a:rPr lang="ru-RU" sz="2400" dirty="0" err="1"/>
              <a:t>управління</a:t>
            </a:r>
            <a:r>
              <a:rPr lang="ru-RU" sz="2400" dirty="0"/>
              <a:t> і </a:t>
            </a:r>
            <a:r>
              <a:rPr lang="ru-RU" sz="2400" dirty="0" smtClean="0"/>
              <a:t>повинна </a:t>
            </a:r>
            <a:r>
              <a:rPr lang="ru-RU" sz="2400" dirty="0" err="1" smtClean="0"/>
              <a:t>підвищувати</a:t>
            </a:r>
            <a:r>
              <a:rPr lang="ru-RU" sz="2400" dirty="0" smtClean="0"/>
              <a:t> </a:t>
            </a:r>
            <a:r>
              <a:rPr lang="ru-RU" sz="2400" dirty="0" err="1"/>
              <a:t>якість</a:t>
            </a:r>
            <a:r>
              <a:rPr lang="ru-RU" sz="2400" dirty="0"/>
              <a:t> </a:t>
            </a:r>
            <a:r>
              <a:rPr lang="ru-RU" sz="2400" dirty="0" err="1"/>
              <a:t>діалогу</a:t>
            </a:r>
            <a:r>
              <a:rPr lang="ru-RU" sz="2400" dirty="0"/>
              <a:t> з </a:t>
            </a:r>
            <a:r>
              <a:rPr lang="ru-RU" sz="2400" dirty="0" err="1"/>
              <a:t>зацікавленим</a:t>
            </a:r>
            <a:r>
              <a:rPr lang="ru-RU" sz="2400" dirty="0"/>
              <a:t> і сторонами і </a:t>
            </a:r>
            <a:r>
              <a:rPr lang="ru-RU" sz="2400" dirty="0" err="1" smtClean="0"/>
              <a:t>сприяти</a:t>
            </a:r>
            <a:r>
              <a:rPr lang="ru-RU" sz="2400" dirty="0" smtClean="0"/>
              <a:t> </a:t>
            </a:r>
            <a:r>
              <a:rPr lang="ru-RU" sz="2400" dirty="0" err="1" smtClean="0"/>
              <a:t>вищому</a:t>
            </a:r>
            <a:r>
              <a:rPr lang="ru-RU" sz="2400" dirty="0" smtClean="0"/>
              <a:t> </a:t>
            </a:r>
            <a:r>
              <a:rPr lang="ru-RU" sz="2400" dirty="0" err="1"/>
              <a:t>керівництву</a:t>
            </a:r>
            <a:r>
              <a:rPr lang="ru-RU" sz="2400" dirty="0"/>
              <a:t> і </a:t>
            </a:r>
            <a:r>
              <a:rPr lang="ru-RU" sz="2400" dirty="0" err="1"/>
              <a:t>наглядовим</a:t>
            </a:r>
            <a:r>
              <a:rPr lang="ru-RU" sz="2400" dirty="0"/>
              <a:t> органам у </a:t>
            </a:r>
            <a:r>
              <a:rPr lang="ru-RU" sz="2400" dirty="0" err="1"/>
              <a:t>виконанні</a:t>
            </a:r>
            <a:r>
              <a:rPr lang="ru-RU" sz="2400" dirty="0"/>
              <a:t> ними </a:t>
            </a:r>
            <a:r>
              <a:rPr lang="ru-RU" sz="2400" dirty="0" err="1"/>
              <a:t>своїх</a:t>
            </a:r>
            <a:r>
              <a:rPr lang="ru-RU" sz="2400" dirty="0"/>
              <a:t> </a:t>
            </a:r>
            <a:r>
              <a:rPr lang="ru-RU" sz="2400" dirty="0" err="1"/>
              <a:t>обов'язків</a:t>
            </a:r>
            <a:r>
              <a:rPr lang="ru-RU" sz="2400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5042" y="239465"/>
            <a:ext cx="7909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rgbClr val="FFFF00"/>
                </a:solidFill>
              </a:rPr>
              <a:t>С. </a:t>
            </a:r>
            <a:r>
              <a:rPr lang="ru-RU" sz="3200" b="1" dirty="0" err="1" smtClean="0">
                <a:solidFill>
                  <a:srgbClr val="FFFF00"/>
                </a:solidFill>
              </a:rPr>
              <a:t>Процес</a:t>
            </a:r>
            <a:r>
              <a:rPr lang="ru-RU" sz="3200" b="1" dirty="0" smtClean="0">
                <a:solidFill>
                  <a:srgbClr val="FFFF00"/>
                </a:solidFill>
              </a:rPr>
              <a:t>.  С6. </a:t>
            </a:r>
            <a:r>
              <a:rPr lang="ru-RU" sz="3200" b="1" dirty="0" err="1">
                <a:solidFill>
                  <a:srgbClr val="FFFF00"/>
                </a:solidFill>
              </a:rPr>
              <a:t>Документування</a:t>
            </a:r>
            <a:r>
              <a:rPr lang="ru-RU" sz="3200" b="1" dirty="0">
                <a:solidFill>
                  <a:srgbClr val="FFFF00"/>
                </a:solidFill>
              </a:rPr>
              <a:t> та </a:t>
            </a:r>
            <a:r>
              <a:rPr lang="ru-RU" sz="3200" b="1" dirty="0" err="1">
                <a:solidFill>
                  <a:srgbClr val="FFFF00"/>
                </a:solidFill>
              </a:rPr>
              <a:t>звітність</a:t>
            </a:r>
            <a:endParaRPr lang="ru-RU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09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8940" y="1006578"/>
            <a:ext cx="85773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pecb.com/whitepaper/iso-310002018-risk-management-guidelines</a:t>
            </a:r>
            <a:endParaRPr lang="uk-UA" dirty="0" smtClean="0"/>
          </a:p>
          <a:p>
            <a:endParaRPr lang="uk-UA" dirty="0"/>
          </a:p>
          <a:p>
            <a:r>
              <a:rPr lang="en-US" dirty="0">
                <a:hlinkClick r:id="rId3"/>
              </a:rPr>
              <a:t>https://pqm-online.com/assets/files/pubs/translations/std/iso-31000-2018-(rus).pdf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1172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100" dirty="0">
                <a:latin typeface="Arial"/>
                <a:cs typeface="Arial"/>
              </a:rPr>
              <a:t>3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86603" y="1166843"/>
            <a:ext cx="810182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400" dirty="0"/>
              <a:t>Стандарт </a:t>
            </a:r>
            <a:r>
              <a:rPr lang="ru-RU" sz="2400" dirty="0" err="1"/>
              <a:t>призначений</a:t>
            </a:r>
            <a:r>
              <a:rPr lang="ru-RU" sz="2400" dirty="0"/>
              <a:t> для </a:t>
            </a:r>
            <a:r>
              <a:rPr lang="ru-RU" sz="2400" dirty="0" err="1"/>
              <a:t>осіб</a:t>
            </a:r>
            <a:r>
              <a:rPr lang="ru-RU" sz="2400" dirty="0"/>
              <a:t>, </a:t>
            </a:r>
            <a:r>
              <a:rPr lang="ru-RU" sz="2400" dirty="0" err="1" smtClean="0"/>
              <a:t>які</a:t>
            </a:r>
            <a:r>
              <a:rPr lang="ru-RU" sz="2400" dirty="0" smtClean="0"/>
              <a:t> </a:t>
            </a:r>
            <a:r>
              <a:rPr lang="ru-RU" sz="2400" dirty="0" err="1" smtClean="0"/>
              <a:t>створюють</a:t>
            </a:r>
            <a:r>
              <a:rPr lang="ru-RU" sz="2400" dirty="0" smtClean="0"/>
              <a:t> </a:t>
            </a:r>
            <a:r>
              <a:rPr lang="ru-RU" sz="2400" dirty="0"/>
              <a:t>і </a:t>
            </a:r>
            <a:r>
              <a:rPr lang="ru-RU" sz="2400" dirty="0" err="1"/>
              <a:t>захищають</a:t>
            </a:r>
            <a:r>
              <a:rPr lang="ru-RU" sz="2400" dirty="0"/>
              <a:t> </a:t>
            </a:r>
            <a:r>
              <a:rPr lang="ru-RU" sz="2400" dirty="0" err="1"/>
              <a:t>вартість</a:t>
            </a:r>
            <a:r>
              <a:rPr lang="ru-RU" sz="2400" dirty="0"/>
              <a:t> </a:t>
            </a:r>
            <a:r>
              <a:rPr lang="ru-RU" sz="2400" dirty="0" smtClean="0"/>
              <a:t>в </a:t>
            </a:r>
            <a:r>
              <a:rPr lang="ru-RU" sz="2400" dirty="0" err="1" smtClean="0"/>
              <a:t>організації</a:t>
            </a:r>
            <a:r>
              <a:rPr lang="ru-RU" sz="2400" dirty="0" smtClean="0"/>
              <a:t> </a:t>
            </a:r>
            <a:r>
              <a:rPr lang="ru-RU" sz="2400" dirty="0"/>
              <a:t>шляхом </a:t>
            </a:r>
            <a:r>
              <a:rPr lang="ru-RU" sz="2400" dirty="0" err="1"/>
              <a:t>управління</a:t>
            </a:r>
            <a:r>
              <a:rPr lang="ru-RU" sz="2400" dirty="0"/>
              <a:t> </a:t>
            </a:r>
            <a:r>
              <a:rPr lang="ru-RU" sz="2400" dirty="0" err="1" smtClean="0"/>
              <a:t>ризиками</a:t>
            </a:r>
            <a:r>
              <a:rPr lang="ru-RU" sz="2400" dirty="0" smtClean="0"/>
              <a:t>, </a:t>
            </a:r>
            <a:r>
              <a:rPr lang="ru-RU" sz="2400" dirty="0" err="1" smtClean="0"/>
              <a:t>прийняття</a:t>
            </a:r>
            <a:r>
              <a:rPr lang="ru-RU" sz="2400" dirty="0" smtClean="0"/>
              <a:t> </a:t>
            </a:r>
            <a:r>
              <a:rPr lang="ru-RU" sz="2400" dirty="0" err="1"/>
              <a:t>рішень</a:t>
            </a:r>
            <a:r>
              <a:rPr lang="ru-RU" sz="2400" dirty="0"/>
              <a:t>, постановки </a:t>
            </a:r>
            <a:r>
              <a:rPr lang="ru-RU" sz="2400" dirty="0" smtClean="0"/>
              <a:t>та </a:t>
            </a:r>
            <a:r>
              <a:rPr lang="ru-RU" sz="2400" dirty="0" err="1" smtClean="0"/>
              <a:t>досягнення</a:t>
            </a:r>
            <a:r>
              <a:rPr lang="ru-RU" sz="2400" dirty="0" smtClean="0"/>
              <a:t> </a:t>
            </a:r>
            <a:r>
              <a:rPr lang="ru-RU" sz="2400" dirty="0" err="1"/>
              <a:t>цілей</a:t>
            </a:r>
            <a:r>
              <a:rPr lang="ru-RU" sz="2400" dirty="0"/>
              <a:t> і </a:t>
            </a:r>
            <a:r>
              <a:rPr lang="ru-RU" sz="2400" dirty="0" err="1" smtClean="0"/>
              <a:t>підвищення</a:t>
            </a:r>
            <a:r>
              <a:rPr lang="ru-RU" sz="2400" dirty="0" smtClean="0"/>
              <a:t> </a:t>
            </a:r>
            <a:r>
              <a:rPr lang="ru-RU" sz="2400" dirty="0" err="1" smtClean="0"/>
              <a:t>продуктивності</a:t>
            </a:r>
            <a:r>
              <a:rPr lang="ru-RU" sz="2400" dirty="0"/>
              <a:t>,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400" dirty="0" err="1" smtClean="0"/>
              <a:t>Управління</a:t>
            </a:r>
            <a:r>
              <a:rPr lang="ru-RU" sz="2400" dirty="0" smtClean="0"/>
              <a:t> </a:t>
            </a:r>
            <a:r>
              <a:rPr lang="ru-RU" sz="2400" dirty="0" err="1"/>
              <a:t>ризиками</a:t>
            </a:r>
            <a:r>
              <a:rPr lang="ru-RU" sz="2400" dirty="0"/>
              <a:t> є </a:t>
            </a:r>
            <a:r>
              <a:rPr lang="ru-RU" sz="2400" dirty="0" err="1" smtClean="0"/>
              <a:t>частиною</a:t>
            </a:r>
            <a:r>
              <a:rPr lang="ru-RU" sz="2400" dirty="0" smtClean="0"/>
              <a:t> корпоративного </a:t>
            </a:r>
            <a:r>
              <a:rPr lang="ru-RU" sz="2400" dirty="0" err="1"/>
              <a:t>управління</a:t>
            </a:r>
            <a:r>
              <a:rPr lang="ru-RU" sz="2400" dirty="0"/>
              <a:t> і </a:t>
            </a:r>
            <a:r>
              <a:rPr lang="ru-RU" sz="2400" dirty="0" err="1" smtClean="0"/>
              <a:t>лідерства</a:t>
            </a:r>
            <a:r>
              <a:rPr lang="ru-RU" sz="2400" dirty="0" smtClean="0"/>
              <a:t> і </a:t>
            </a:r>
            <a:r>
              <a:rPr lang="ru-RU" sz="2400" dirty="0" err="1"/>
              <a:t>лежить</a:t>
            </a:r>
            <a:r>
              <a:rPr lang="ru-RU" sz="2400" dirty="0"/>
              <a:t> в </a:t>
            </a:r>
            <a:r>
              <a:rPr lang="ru-RU" sz="2400" dirty="0" err="1"/>
              <a:t>основі</a:t>
            </a:r>
            <a:r>
              <a:rPr lang="ru-RU" sz="2400" dirty="0"/>
              <a:t> </a:t>
            </a:r>
            <a:r>
              <a:rPr lang="ru-RU" sz="2400" dirty="0" err="1" smtClean="0"/>
              <a:t>управління</a:t>
            </a:r>
            <a:r>
              <a:rPr lang="ru-RU" sz="2400" dirty="0" smtClean="0"/>
              <a:t> </a:t>
            </a:r>
            <a:r>
              <a:rPr lang="ru-RU" sz="2400" dirty="0" err="1" smtClean="0"/>
              <a:t>організацією</a:t>
            </a:r>
            <a:r>
              <a:rPr lang="ru-RU" sz="2400" dirty="0" smtClean="0"/>
              <a:t> </a:t>
            </a:r>
            <a:r>
              <a:rPr lang="ru-RU" sz="2400" dirty="0"/>
              <a:t>на </a:t>
            </a:r>
            <a:r>
              <a:rPr lang="ru-RU" sz="2400" dirty="0" err="1"/>
              <a:t>всіх</a:t>
            </a:r>
            <a:r>
              <a:rPr lang="ru-RU" sz="2400" dirty="0"/>
              <a:t> </a:t>
            </a:r>
            <a:r>
              <a:rPr lang="ru-RU" sz="2400" dirty="0" err="1"/>
              <a:t>рівнях</a:t>
            </a:r>
            <a:r>
              <a:rPr lang="ru-RU" sz="2400" dirty="0"/>
              <a:t>. </a:t>
            </a:r>
            <a:r>
              <a:rPr lang="ru-RU" sz="2400" dirty="0" err="1" smtClean="0"/>
              <a:t>Воно</a:t>
            </a:r>
            <a:r>
              <a:rPr lang="ru-RU" sz="2400" dirty="0" smtClean="0"/>
              <a:t> </a:t>
            </a:r>
            <a:r>
              <a:rPr lang="ru-RU" sz="2400" dirty="0" err="1" smtClean="0"/>
              <a:t>сприяє</a:t>
            </a:r>
            <a:r>
              <a:rPr lang="ru-RU" sz="2400" dirty="0" smtClean="0"/>
              <a:t> </a:t>
            </a:r>
            <a:r>
              <a:rPr lang="ru-RU" sz="2400" dirty="0" err="1"/>
              <a:t>вдосконаленню</a:t>
            </a:r>
            <a:r>
              <a:rPr lang="ru-RU" sz="2400" dirty="0"/>
              <a:t> </a:t>
            </a:r>
            <a:r>
              <a:rPr lang="ru-RU" sz="2400" dirty="0" smtClean="0"/>
              <a:t>систем </a:t>
            </a:r>
            <a:r>
              <a:rPr lang="ru-RU" sz="2400" dirty="0" err="1" smtClean="0"/>
              <a:t>управління</a:t>
            </a:r>
            <a:r>
              <a:rPr lang="ru-RU" sz="2400" dirty="0" smtClean="0"/>
              <a:t>.</a:t>
            </a:r>
            <a:endParaRPr lang="ru-RU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400" dirty="0" err="1" smtClean="0"/>
              <a:t>Управління</a:t>
            </a:r>
            <a:r>
              <a:rPr lang="ru-RU" sz="2400" dirty="0" smtClean="0"/>
              <a:t> </a:t>
            </a:r>
            <a:r>
              <a:rPr lang="ru-RU" sz="2400" dirty="0" err="1"/>
              <a:t>ризиками</a:t>
            </a:r>
            <a:r>
              <a:rPr lang="ru-RU" sz="2400" dirty="0"/>
              <a:t> </a:t>
            </a:r>
            <a:r>
              <a:rPr lang="ru-RU" sz="2400" dirty="0" err="1" smtClean="0"/>
              <a:t>враховує</a:t>
            </a:r>
            <a:r>
              <a:rPr lang="ru-RU" sz="2400" dirty="0" smtClean="0"/>
              <a:t> </a:t>
            </a:r>
            <a:r>
              <a:rPr lang="ru-RU" sz="2400" dirty="0" err="1" smtClean="0"/>
              <a:t>зовнішню</a:t>
            </a:r>
            <a:r>
              <a:rPr lang="ru-RU" sz="2400" dirty="0" smtClean="0"/>
              <a:t> </a:t>
            </a:r>
            <a:r>
              <a:rPr lang="ru-RU" sz="2400" dirty="0"/>
              <a:t>і </a:t>
            </a:r>
            <a:r>
              <a:rPr lang="ru-RU" sz="2400" dirty="0" err="1"/>
              <a:t>внутрішню</a:t>
            </a:r>
            <a:r>
              <a:rPr lang="ru-RU" sz="2400" dirty="0"/>
              <a:t> </a:t>
            </a:r>
            <a:r>
              <a:rPr lang="ru-RU" sz="2400" dirty="0" err="1" smtClean="0"/>
              <a:t>ситуацію</a:t>
            </a:r>
            <a:r>
              <a:rPr lang="ru-RU" sz="2400" dirty="0" smtClean="0"/>
              <a:t> (контекст</a:t>
            </a:r>
            <a:r>
              <a:rPr lang="ru-RU" sz="2400" dirty="0"/>
              <a:t>) </a:t>
            </a:r>
            <a:r>
              <a:rPr lang="ru-RU" sz="2400" dirty="0" err="1"/>
              <a:t>організації</a:t>
            </a:r>
            <a:r>
              <a:rPr lang="ru-RU" sz="2400" dirty="0"/>
              <a:t>, </a:t>
            </a:r>
            <a:r>
              <a:rPr lang="ru-RU" sz="2400" dirty="0" err="1" smtClean="0"/>
              <a:t>включаючи</a:t>
            </a:r>
            <a:r>
              <a:rPr lang="ru-RU" sz="2400" dirty="0" smtClean="0"/>
              <a:t> </a:t>
            </a:r>
            <a:r>
              <a:rPr lang="ru-RU" sz="2400" dirty="0" err="1" smtClean="0"/>
              <a:t>поведінку</a:t>
            </a:r>
            <a:r>
              <a:rPr lang="ru-RU" sz="2400" dirty="0" smtClean="0"/>
              <a:t> </a:t>
            </a:r>
            <a:r>
              <a:rPr lang="ru-RU" sz="2400" dirty="0"/>
              <a:t>людей і </a:t>
            </a:r>
            <a:r>
              <a:rPr lang="ru-RU" sz="2400" dirty="0" err="1"/>
              <a:t>культурні</a:t>
            </a:r>
            <a:r>
              <a:rPr lang="ru-RU" sz="2400" dirty="0"/>
              <a:t> </a:t>
            </a:r>
            <a:r>
              <a:rPr lang="ru-RU" sz="2400" dirty="0" err="1"/>
              <a:t>фактори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78926" y="109182"/>
            <a:ext cx="4956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>
                <a:solidFill>
                  <a:srgbClr val="FFFF00"/>
                </a:solidFill>
              </a:rPr>
              <a:t>Призначення </a:t>
            </a:r>
            <a:r>
              <a:rPr lang="uk-UA" sz="3600" b="1" dirty="0" err="1" smtClean="0">
                <a:solidFill>
                  <a:srgbClr val="FFFF00"/>
                </a:solidFill>
              </a:rPr>
              <a:t>стандарта</a:t>
            </a:r>
            <a:endParaRPr lang="ru-RU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71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126"/>
            <a:ext cx="9143999" cy="602087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-167426" y="0"/>
            <a:ext cx="93114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FFFF00"/>
                </a:solidFill>
                <a:latin typeface="Open Sans" panose="020B0606030504020204" pitchFamily="34" charset="0"/>
              </a:rPr>
              <a:t>Risk Management Principles based on ISO 31000</a:t>
            </a:r>
            <a:endParaRPr lang="en-US" sz="3000" b="1" i="0" dirty="0">
              <a:solidFill>
                <a:srgbClr val="FFFF0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99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100" dirty="0">
                <a:latin typeface="Arial"/>
                <a:cs typeface="Arial"/>
              </a:rPr>
              <a:t>5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87870" y="39496"/>
            <a:ext cx="3048000" cy="27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srgbClr val="FFFF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900752"/>
            <a:ext cx="9007520" cy="569659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80647"/>
            <a:ext cx="90075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>
                <a:solidFill>
                  <a:srgbClr val="FFFF00"/>
                </a:solidFill>
              </a:rPr>
              <a:t>Взаємозв'язок</a:t>
            </a:r>
            <a:r>
              <a:rPr lang="ru-RU" sz="2800" b="1" dirty="0">
                <a:solidFill>
                  <a:srgbClr val="FFFF00"/>
                </a:solidFill>
              </a:rPr>
              <a:t> </a:t>
            </a:r>
            <a:r>
              <a:rPr lang="ru-RU" sz="2800" b="1" dirty="0" err="1">
                <a:solidFill>
                  <a:srgbClr val="FFFF00"/>
                </a:solidFill>
              </a:rPr>
              <a:t>між</a:t>
            </a:r>
            <a:r>
              <a:rPr lang="ru-RU" sz="2800" b="1" dirty="0">
                <a:solidFill>
                  <a:srgbClr val="FFFF00"/>
                </a:solidFill>
              </a:rPr>
              <a:t> принципами, структурою і </a:t>
            </a:r>
            <a:r>
              <a:rPr lang="ru-RU" sz="2800" b="1" dirty="0" err="1">
                <a:solidFill>
                  <a:srgbClr val="FFFF00"/>
                </a:solidFill>
              </a:rPr>
              <a:t>процесом</a:t>
            </a:r>
            <a:endParaRPr lang="ru-RU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15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28788" y="0"/>
            <a:ext cx="92727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solidFill>
                  <a:srgbClr val="FFFF00"/>
                </a:solidFill>
                <a:latin typeface="Open Sans" panose="020B0606030504020204" pitchFamily="34" charset="0"/>
              </a:rPr>
              <a:t> Implementing the Risk management process</a:t>
            </a:r>
            <a:endParaRPr lang="en-US" sz="3200" b="1" i="0" dirty="0">
              <a:solidFill>
                <a:srgbClr val="FFFF00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84776"/>
            <a:ext cx="9002332" cy="617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9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0867" y="1061704"/>
            <a:ext cx="8202304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400" dirty="0" smtClean="0"/>
              <a:t>Стандарт </a:t>
            </a:r>
            <a:r>
              <a:rPr lang="ru-RU" sz="2400" dirty="0" err="1" smtClean="0"/>
              <a:t>являє</a:t>
            </a:r>
            <a:r>
              <a:rPr lang="ru-RU" sz="2400" dirty="0" smtClean="0"/>
              <a:t> собою </a:t>
            </a:r>
            <a:r>
              <a:rPr lang="ru-RU" sz="2400" dirty="0" err="1" smtClean="0"/>
              <a:t>керівництва</a:t>
            </a:r>
            <a:r>
              <a:rPr lang="ru-RU" sz="2400" dirty="0" smtClean="0"/>
              <a:t> </a:t>
            </a:r>
            <a:r>
              <a:rPr lang="ru-RU" sz="2400" dirty="0"/>
              <a:t>з </a:t>
            </a:r>
            <a:r>
              <a:rPr lang="ru-RU" sz="2400" dirty="0" err="1"/>
              <a:t>управління</a:t>
            </a:r>
            <a:r>
              <a:rPr lang="ru-RU" sz="2400" dirty="0"/>
              <a:t> </a:t>
            </a:r>
            <a:r>
              <a:rPr lang="ru-RU" sz="2400" dirty="0" err="1"/>
              <a:t>ризиками</a:t>
            </a:r>
            <a:r>
              <a:rPr lang="ru-RU" sz="2400" dirty="0"/>
              <a:t>, з </a:t>
            </a:r>
            <a:r>
              <a:rPr lang="ru-RU" sz="2400" dirty="0" err="1" smtClean="0"/>
              <a:t>якими</a:t>
            </a:r>
            <a:r>
              <a:rPr lang="ru-RU" sz="2400" dirty="0" smtClean="0"/>
              <a:t> </a:t>
            </a:r>
            <a:r>
              <a:rPr lang="ru-RU" sz="2400" dirty="0" err="1" smtClean="0"/>
              <a:t>стикається</a:t>
            </a:r>
            <a:r>
              <a:rPr lang="ru-RU" sz="2400" dirty="0" smtClean="0"/>
              <a:t> </a:t>
            </a:r>
            <a:r>
              <a:rPr lang="ru-RU" sz="2400" dirty="0" err="1"/>
              <a:t>організація</a:t>
            </a:r>
            <a:r>
              <a:rPr lang="ru-RU" sz="2400" dirty="0"/>
              <a:t>. </a:t>
            </a:r>
            <a:r>
              <a:rPr lang="ru-RU" sz="2400" dirty="0" err="1"/>
              <a:t>Дані</a:t>
            </a:r>
            <a:r>
              <a:rPr lang="ru-RU" sz="2400" dirty="0"/>
              <a:t> </a:t>
            </a:r>
            <a:r>
              <a:rPr lang="ru-RU" sz="2400" dirty="0" err="1"/>
              <a:t>керівництва</a:t>
            </a:r>
            <a:r>
              <a:rPr lang="ru-RU" sz="2400" dirty="0"/>
              <a:t> </a:t>
            </a:r>
            <a:r>
              <a:rPr lang="ru-RU" sz="2400" dirty="0" err="1"/>
              <a:t>можуть</a:t>
            </a:r>
            <a:r>
              <a:rPr lang="ru-RU" sz="2400" dirty="0"/>
              <a:t> </a:t>
            </a:r>
            <a:r>
              <a:rPr lang="ru-RU" sz="2400" dirty="0" err="1"/>
              <a:t>застосовуватися</a:t>
            </a:r>
            <a:r>
              <a:rPr lang="ru-RU" sz="2400" dirty="0"/>
              <a:t> до </a:t>
            </a:r>
            <a:r>
              <a:rPr lang="ru-RU" sz="2400" dirty="0" smtClean="0"/>
              <a:t>будь-</a:t>
            </a:r>
            <a:r>
              <a:rPr lang="ru-RU" sz="2400" dirty="0" err="1" smtClean="0"/>
              <a:t>якої</a:t>
            </a:r>
            <a:r>
              <a:rPr lang="ru-RU" sz="2400" dirty="0" smtClean="0"/>
              <a:t> </a:t>
            </a:r>
            <a:r>
              <a:rPr lang="ru-RU" sz="2400" dirty="0" err="1" smtClean="0"/>
              <a:t>організації</a:t>
            </a:r>
            <a:r>
              <a:rPr lang="ru-RU" sz="2400" dirty="0" smtClean="0"/>
              <a:t> </a:t>
            </a:r>
            <a:r>
              <a:rPr lang="ru-RU" sz="2400" dirty="0"/>
              <a:t>та </a:t>
            </a:r>
            <a:r>
              <a:rPr lang="ru-RU" sz="2400" dirty="0" err="1"/>
              <a:t>її</a:t>
            </a:r>
            <a:r>
              <a:rPr lang="ru-RU" sz="2400" dirty="0"/>
              <a:t> </a:t>
            </a:r>
            <a:r>
              <a:rPr lang="ru-RU" sz="2400" dirty="0" err="1"/>
              <a:t>середовищі</a:t>
            </a:r>
            <a:r>
              <a:rPr lang="ru-RU" sz="2400" dirty="0"/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400" dirty="0" smtClean="0"/>
              <a:t>Стандарт </a:t>
            </a:r>
            <a:r>
              <a:rPr lang="ru-RU" sz="2400" dirty="0" err="1"/>
              <a:t>встановлює</a:t>
            </a:r>
            <a:r>
              <a:rPr lang="ru-RU" sz="2400" dirty="0"/>
              <a:t> </a:t>
            </a:r>
            <a:r>
              <a:rPr lang="ru-RU" sz="2400" dirty="0" err="1"/>
              <a:t>загальний</a:t>
            </a:r>
            <a:r>
              <a:rPr lang="ru-RU" sz="2400" dirty="0"/>
              <a:t> </a:t>
            </a:r>
            <a:r>
              <a:rPr lang="ru-RU" sz="2400" dirty="0" err="1"/>
              <a:t>підхід</a:t>
            </a:r>
            <a:r>
              <a:rPr lang="ru-RU" sz="2400" dirty="0"/>
              <a:t> до </a:t>
            </a:r>
            <a:r>
              <a:rPr lang="ru-RU" sz="2400" dirty="0" err="1"/>
              <a:t>управління</a:t>
            </a:r>
            <a:r>
              <a:rPr lang="ru-RU" sz="2400" dirty="0"/>
              <a:t> будь-</a:t>
            </a:r>
            <a:r>
              <a:rPr lang="ru-RU" sz="2400" dirty="0" err="1"/>
              <a:t>якими</a:t>
            </a:r>
            <a:r>
              <a:rPr lang="ru-RU" sz="2400" dirty="0"/>
              <a:t> </a:t>
            </a:r>
            <a:r>
              <a:rPr lang="ru-RU" sz="2400" dirty="0" err="1"/>
              <a:t>ризиками</a:t>
            </a:r>
            <a:r>
              <a:rPr lang="ru-RU" sz="2400" dirty="0"/>
              <a:t>, і </a:t>
            </a:r>
            <a:r>
              <a:rPr lang="ru-RU" sz="2400" dirty="0" smtClean="0"/>
              <a:t>не є </a:t>
            </a:r>
            <a:r>
              <a:rPr lang="ru-RU" sz="2400" dirty="0" err="1"/>
              <a:t>вузькоспеціальних</a:t>
            </a:r>
            <a:r>
              <a:rPr lang="ru-RU" sz="2400" dirty="0"/>
              <a:t> </a:t>
            </a:r>
            <a:r>
              <a:rPr lang="ru-RU" sz="2400" dirty="0" err="1"/>
              <a:t>або</a:t>
            </a:r>
            <a:r>
              <a:rPr lang="ru-RU" sz="2400" dirty="0"/>
              <a:t> </a:t>
            </a:r>
            <a:r>
              <a:rPr lang="ru-RU" sz="2400" dirty="0" err="1"/>
              <a:t>галузевим</a:t>
            </a:r>
            <a:r>
              <a:rPr lang="ru-RU" sz="2400" dirty="0"/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400" dirty="0" smtClean="0"/>
              <a:t>Стандарт </a:t>
            </a:r>
            <a:r>
              <a:rPr lang="ru-RU" sz="2400" dirty="0" err="1"/>
              <a:t>може</a:t>
            </a:r>
            <a:r>
              <a:rPr lang="ru-RU" sz="2400" dirty="0"/>
              <a:t> </a:t>
            </a:r>
            <a:r>
              <a:rPr lang="ru-RU" sz="2400" dirty="0" err="1"/>
              <a:t>використовуватися</a:t>
            </a:r>
            <a:r>
              <a:rPr lang="ru-RU" sz="2400" dirty="0"/>
              <a:t> на </a:t>
            </a:r>
            <a:r>
              <a:rPr lang="ru-RU" sz="2400" dirty="0" err="1" smtClean="0"/>
              <a:t>всій</a:t>
            </a:r>
            <a:r>
              <a:rPr lang="ru-RU" sz="2400" dirty="0" smtClean="0"/>
              <a:t> </a:t>
            </a:r>
            <a:r>
              <a:rPr lang="ru-RU" sz="2400" dirty="0" err="1" smtClean="0"/>
              <a:t>тривалості</a:t>
            </a:r>
            <a:r>
              <a:rPr lang="ru-RU" sz="2400" dirty="0" smtClean="0"/>
              <a:t> </a:t>
            </a:r>
            <a:r>
              <a:rPr lang="ru-RU" sz="2400" dirty="0" err="1" smtClean="0"/>
              <a:t>життєвого</a:t>
            </a:r>
            <a:r>
              <a:rPr lang="ru-RU" sz="2400" dirty="0" smtClean="0"/>
              <a:t> циклу </a:t>
            </a:r>
            <a:r>
              <a:rPr lang="ru-RU" sz="2400" dirty="0" err="1" smtClean="0"/>
              <a:t>організації</a:t>
            </a:r>
            <a:r>
              <a:rPr lang="ru-RU" sz="2400" dirty="0"/>
              <a:t>, і </a:t>
            </a:r>
            <a:r>
              <a:rPr lang="ru-RU" sz="2400" dirty="0" err="1" smtClean="0"/>
              <a:t>застосується</a:t>
            </a:r>
            <a:r>
              <a:rPr lang="ru-RU" sz="2400" dirty="0" smtClean="0"/>
              <a:t> </a:t>
            </a:r>
            <a:r>
              <a:rPr lang="ru-RU" sz="2400" dirty="0"/>
              <a:t>до широкого спектру </a:t>
            </a:r>
            <a:r>
              <a:rPr lang="ru-RU" sz="2400" dirty="0" err="1"/>
              <a:t>діяльності</a:t>
            </a:r>
            <a:r>
              <a:rPr lang="ru-RU" sz="2400" dirty="0"/>
              <a:t>, </a:t>
            </a:r>
            <a:r>
              <a:rPr lang="ru-RU" sz="2400" dirty="0" err="1"/>
              <a:t>включаючи</a:t>
            </a:r>
            <a:r>
              <a:rPr lang="ru-RU" sz="2400" dirty="0"/>
              <a:t> </a:t>
            </a:r>
            <a:r>
              <a:rPr lang="ru-RU" sz="2400" dirty="0" err="1" smtClean="0"/>
              <a:t>прийняття</a:t>
            </a:r>
            <a:r>
              <a:rPr lang="ru-RU" sz="2400" dirty="0" smtClean="0"/>
              <a:t> </a:t>
            </a:r>
            <a:r>
              <a:rPr lang="ru-RU" sz="2400" dirty="0" err="1" smtClean="0"/>
              <a:t>рішень</a:t>
            </a:r>
            <a:r>
              <a:rPr lang="ru-RU" sz="2400" dirty="0" smtClean="0"/>
              <a:t> </a:t>
            </a:r>
            <a:r>
              <a:rPr lang="ru-RU" sz="2400" dirty="0"/>
              <a:t>на </a:t>
            </a:r>
            <a:r>
              <a:rPr lang="ru-RU" sz="2400" dirty="0" err="1"/>
              <a:t>всіх</a:t>
            </a:r>
            <a:r>
              <a:rPr lang="ru-RU" sz="2400" dirty="0"/>
              <a:t> </a:t>
            </a:r>
            <a:r>
              <a:rPr lang="ru-RU" sz="2400" dirty="0" err="1"/>
              <a:t>рівнях</a:t>
            </a:r>
            <a:r>
              <a:rPr lang="ru-RU" sz="2400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98265" y="155059"/>
            <a:ext cx="56475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>
                <a:solidFill>
                  <a:srgbClr val="FFFF00"/>
                </a:solidFill>
              </a:rPr>
              <a:t>Галузь</a:t>
            </a:r>
            <a:r>
              <a:rPr lang="ru-RU" sz="3200" b="1" dirty="0">
                <a:solidFill>
                  <a:srgbClr val="FFFF00"/>
                </a:solidFill>
              </a:rPr>
              <a:t> </a:t>
            </a:r>
            <a:r>
              <a:rPr lang="ru-RU" sz="3200" b="1" dirty="0" err="1" smtClean="0">
                <a:solidFill>
                  <a:srgbClr val="FFFF00"/>
                </a:solidFill>
              </a:rPr>
              <a:t>застосування</a:t>
            </a:r>
            <a:r>
              <a:rPr lang="ru-RU" sz="3200" b="1" dirty="0" smtClean="0">
                <a:solidFill>
                  <a:srgbClr val="FFFF00"/>
                </a:solidFill>
              </a:rPr>
              <a:t> стандарта</a:t>
            </a:r>
            <a:endParaRPr lang="ru-RU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90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04716" y="1109725"/>
            <a:ext cx="872092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/>
              <a:t>РИЗИК - </a:t>
            </a:r>
            <a:r>
              <a:rPr lang="ru-RU" sz="2200" dirty="0" err="1" smtClean="0"/>
              <a:t>Вплив</a:t>
            </a:r>
            <a:r>
              <a:rPr lang="ru-RU" sz="2200" dirty="0" smtClean="0"/>
              <a:t> </a:t>
            </a:r>
            <a:r>
              <a:rPr lang="ru-RU" sz="2200" dirty="0" err="1"/>
              <a:t>невизначеності</a:t>
            </a:r>
            <a:r>
              <a:rPr lang="ru-RU" sz="2200" dirty="0"/>
              <a:t> на </a:t>
            </a:r>
            <a:r>
              <a:rPr lang="ru-RU" sz="2200" dirty="0" err="1"/>
              <a:t>цілі</a:t>
            </a:r>
            <a:endParaRPr lang="ru-RU" sz="2200" dirty="0"/>
          </a:p>
          <a:p>
            <a:pPr lvl="1"/>
            <a:r>
              <a:rPr lang="ru-RU" sz="2200" dirty="0" smtClean="0"/>
              <a:t>1</a:t>
            </a:r>
            <a:r>
              <a:rPr lang="ru-RU" sz="2200" dirty="0"/>
              <a:t>: </a:t>
            </a:r>
            <a:r>
              <a:rPr lang="ru-RU" sz="2200" dirty="0" err="1"/>
              <a:t>Вплив</a:t>
            </a:r>
            <a:r>
              <a:rPr lang="ru-RU" sz="2200" dirty="0"/>
              <a:t> </a:t>
            </a:r>
            <a:r>
              <a:rPr lang="ru-RU" sz="2200" dirty="0" err="1"/>
              <a:t>розглядається</a:t>
            </a:r>
            <a:r>
              <a:rPr lang="ru-RU" sz="2200" dirty="0"/>
              <a:t> як </a:t>
            </a:r>
            <a:r>
              <a:rPr lang="ru-RU" sz="2200" dirty="0" err="1"/>
              <a:t>відхилення</a:t>
            </a:r>
            <a:r>
              <a:rPr lang="ru-RU" sz="2200" dirty="0"/>
              <a:t> </a:t>
            </a:r>
            <a:r>
              <a:rPr lang="ru-RU" sz="2200" dirty="0" err="1"/>
              <a:t>від</a:t>
            </a:r>
            <a:r>
              <a:rPr lang="ru-RU" sz="2200" dirty="0"/>
              <a:t> </a:t>
            </a:r>
            <a:r>
              <a:rPr lang="ru-RU" sz="2200" dirty="0" err="1"/>
              <a:t>очікуваного</a:t>
            </a:r>
            <a:r>
              <a:rPr lang="ru-RU" sz="2200" dirty="0"/>
              <a:t>. </a:t>
            </a:r>
            <a:r>
              <a:rPr lang="ru-RU" sz="2200" dirty="0" err="1" smtClean="0"/>
              <a:t>Він</a:t>
            </a:r>
            <a:r>
              <a:rPr lang="ru-RU" sz="2200" dirty="0" smtClean="0"/>
              <a:t> </a:t>
            </a:r>
            <a:r>
              <a:rPr lang="ru-RU" sz="2200" dirty="0" err="1"/>
              <a:t>може</a:t>
            </a:r>
            <a:r>
              <a:rPr lang="ru-RU" sz="2200" dirty="0"/>
              <a:t> </a:t>
            </a:r>
            <a:r>
              <a:rPr lang="ru-RU" sz="2200" dirty="0" err="1"/>
              <a:t>викликати</a:t>
            </a:r>
            <a:r>
              <a:rPr lang="ru-RU" sz="2200" dirty="0"/>
              <a:t> як </a:t>
            </a:r>
            <a:r>
              <a:rPr lang="ru-RU" sz="2200" dirty="0" err="1"/>
              <a:t>позитивні</a:t>
            </a:r>
            <a:r>
              <a:rPr lang="ru-RU" sz="2200" dirty="0"/>
              <a:t>, так і </a:t>
            </a:r>
            <a:r>
              <a:rPr lang="ru-RU" sz="2200" dirty="0" err="1"/>
              <a:t>негативні</a:t>
            </a:r>
            <a:r>
              <a:rPr lang="ru-RU" sz="2200" dirty="0"/>
              <a:t> </a:t>
            </a:r>
            <a:r>
              <a:rPr lang="ru-RU" sz="2200" dirty="0" err="1"/>
              <a:t>наслідки</a:t>
            </a:r>
            <a:r>
              <a:rPr lang="ru-RU" sz="2200" dirty="0"/>
              <a:t>. </a:t>
            </a:r>
            <a:r>
              <a:rPr lang="ru-RU" sz="2200" dirty="0" err="1" smtClean="0"/>
              <a:t>такий</a:t>
            </a:r>
            <a:endParaRPr lang="ru-RU" sz="2200" dirty="0"/>
          </a:p>
          <a:p>
            <a:pPr lvl="1"/>
            <a:r>
              <a:rPr lang="ru-RU" sz="2200" dirty="0" err="1"/>
              <a:t>вплив</a:t>
            </a:r>
            <a:r>
              <a:rPr lang="ru-RU" sz="2200" dirty="0"/>
              <a:t> </a:t>
            </a:r>
            <a:r>
              <a:rPr lang="ru-RU" sz="2200" dirty="0" err="1"/>
              <a:t>може</a:t>
            </a:r>
            <a:r>
              <a:rPr lang="ru-RU" sz="2200" dirty="0"/>
              <a:t> </a:t>
            </a:r>
            <a:r>
              <a:rPr lang="ru-RU" sz="2200" dirty="0" err="1"/>
              <a:t>виникнути</a:t>
            </a:r>
            <a:r>
              <a:rPr lang="ru-RU" sz="2200" dirty="0"/>
              <a:t> в </a:t>
            </a:r>
            <a:r>
              <a:rPr lang="ru-RU" sz="2200" dirty="0" err="1"/>
              <a:t>результаті</a:t>
            </a:r>
            <a:r>
              <a:rPr lang="ru-RU" sz="2200" dirty="0"/>
              <a:t> </a:t>
            </a:r>
            <a:r>
              <a:rPr lang="ru-RU" sz="2200" dirty="0" err="1"/>
              <a:t>реакції</a:t>
            </a:r>
            <a:r>
              <a:rPr lang="ru-RU" sz="2200" dirty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err="1"/>
              <a:t>відсутності</a:t>
            </a:r>
            <a:r>
              <a:rPr lang="ru-RU" sz="2200" dirty="0"/>
              <a:t> </a:t>
            </a:r>
            <a:r>
              <a:rPr lang="ru-RU" sz="2200" dirty="0" err="1"/>
              <a:t>реакції</a:t>
            </a:r>
            <a:r>
              <a:rPr lang="ru-RU" sz="2200" dirty="0"/>
              <a:t> на </a:t>
            </a:r>
            <a:r>
              <a:rPr lang="ru-RU" sz="2200" dirty="0" err="1"/>
              <a:t>можливість</a:t>
            </a:r>
            <a:r>
              <a:rPr lang="ru-RU" sz="2200" dirty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err="1"/>
              <a:t>загрозу</a:t>
            </a:r>
            <a:r>
              <a:rPr lang="ru-RU" sz="2200" dirty="0" smtClean="0"/>
              <a:t>, </a:t>
            </a:r>
            <a:r>
              <a:rPr lang="ru-RU" sz="2200" dirty="0" err="1" smtClean="0"/>
              <a:t>що</a:t>
            </a:r>
            <a:r>
              <a:rPr lang="ru-RU" sz="2200" dirty="0" smtClean="0"/>
              <a:t> </a:t>
            </a:r>
            <a:r>
              <a:rPr lang="ru-RU" sz="2200" dirty="0" err="1" smtClean="0"/>
              <a:t>зв'язана</a:t>
            </a:r>
            <a:r>
              <a:rPr lang="ru-RU" sz="2200" dirty="0" smtClean="0"/>
              <a:t> з </a:t>
            </a:r>
            <a:r>
              <a:rPr lang="ru-RU" sz="2200" dirty="0" err="1" smtClean="0"/>
              <a:t>іншою</a:t>
            </a:r>
            <a:r>
              <a:rPr lang="ru-RU" sz="2200" dirty="0" smtClean="0"/>
              <a:t> </a:t>
            </a:r>
            <a:r>
              <a:rPr lang="ru-RU" sz="2200" dirty="0" err="1" smtClean="0"/>
              <a:t>ціллю</a:t>
            </a:r>
            <a:r>
              <a:rPr lang="ru-RU" sz="2200" dirty="0" smtClean="0"/>
              <a:t>.</a:t>
            </a:r>
            <a:endParaRPr lang="ru-RU" sz="2200" dirty="0"/>
          </a:p>
          <a:p>
            <a:pPr lvl="1"/>
            <a:r>
              <a:rPr lang="ru-RU" sz="2200" dirty="0" smtClean="0"/>
              <a:t>2: </a:t>
            </a:r>
            <a:r>
              <a:rPr lang="ru-RU" sz="2200" dirty="0" err="1"/>
              <a:t>Цілі</a:t>
            </a:r>
            <a:r>
              <a:rPr lang="ru-RU" sz="2200" dirty="0"/>
              <a:t> </a:t>
            </a:r>
            <a:r>
              <a:rPr lang="ru-RU" sz="2200" dirty="0" err="1"/>
              <a:t>можуть</a:t>
            </a:r>
            <a:r>
              <a:rPr lang="ru-RU" sz="2200" dirty="0"/>
              <a:t> </a:t>
            </a:r>
            <a:r>
              <a:rPr lang="ru-RU" sz="2200" dirty="0" err="1" smtClean="0"/>
              <a:t>мати</a:t>
            </a:r>
            <a:r>
              <a:rPr lang="ru-RU" sz="2200" dirty="0" smtClean="0"/>
              <a:t> </a:t>
            </a:r>
            <a:r>
              <a:rPr lang="ru-RU" sz="2200" dirty="0" err="1" smtClean="0"/>
              <a:t>різні</a:t>
            </a:r>
            <a:r>
              <a:rPr lang="ru-RU" sz="2200" dirty="0" smtClean="0"/>
              <a:t> </a:t>
            </a:r>
            <a:r>
              <a:rPr lang="ru-RU" sz="2200" dirty="0" err="1" smtClean="0"/>
              <a:t>аспекти</a:t>
            </a:r>
            <a:r>
              <a:rPr lang="ru-RU" sz="2200" dirty="0" smtClean="0"/>
              <a:t> та </a:t>
            </a:r>
            <a:r>
              <a:rPr lang="ru-RU" sz="2200" dirty="0" err="1" smtClean="0"/>
              <a:t>категорії</a:t>
            </a:r>
            <a:r>
              <a:rPr lang="ru-RU" sz="2200" dirty="0" smtClean="0"/>
              <a:t> і </a:t>
            </a:r>
            <a:r>
              <a:rPr lang="ru-RU" sz="2200" dirty="0" err="1"/>
              <a:t>і</a:t>
            </a:r>
            <a:r>
              <a:rPr lang="ru-RU" sz="2200" dirty="0"/>
              <a:t> </a:t>
            </a:r>
            <a:r>
              <a:rPr lang="ru-RU" sz="2200" dirty="0" err="1"/>
              <a:t>можуть</a:t>
            </a:r>
            <a:r>
              <a:rPr lang="ru-RU" sz="2200" dirty="0"/>
              <a:t> </a:t>
            </a:r>
            <a:r>
              <a:rPr lang="ru-RU" sz="2200" dirty="0" err="1" smtClean="0"/>
              <a:t>відноситися</a:t>
            </a:r>
            <a:r>
              <a:rPr lang="ru-RU" sz="2200" dirty="0" smtClean="0"/>
              <a:t> до </a:t>
            </a:r>
            <a:r>
              <a:rPr lang="ru-RU" sz="2200" dirty="0" err="1" smtClean="0"/>
              <a:t>різних</a:t>
            </a:r>
            <a:r>
              <a:rPr lang="ru-RU" sz="2200" dirty="0" smtClean="0"/>
              <a:t> </a:t>
            </a:r>
            <a:r>
              <a:rPr lang="ru-RU" sz="2200" dirty="0" err="1" smtClean="0"/>
              <a:t>рівнів</a:t>
            </a:r>
            <a:r>
              <a:rPr lang="ru-RU" sz="2200" dirty="0" smtClean="0"/>
              <a:t>.</a:t>
            </a:r>
            <a:endParaRPr lang="ru-RU" sz="2200" dirty="0"/>
          </a:p>
          <a:p>
            <a:pPr lvl="1"/>
            <a:r>
              <a:rPr lang="ru-RU" sz="2200" dirty="0" smtClean="0"/>
              <a:t>3</a:t>
            </a:r>
            <a:r>
              <a:rPr lang="ru-RU" sz="2200" dirty="0"/>
              <a:t>: </a:t>
            </a:r>
            <a:r>
              <a:rPr lang="ru-RU" sz="2200" dirty="0" err="1"/>
              <a:t>Ризик</a:t>
            </a:r>
            <a:r>
              <a:rPr lang="ru-RU" sz="2200" dirty="0"/>
              <a:t> часто </a:t>
            </a:r>
            <a:r>
              <a:rPr lang="ru-RU" sz="2200" dirty="0" err="1"/>
              <a:t>виражається</a:t>
            </a:r>
            <a:r>
              <a:rPr lang="ru-RU" sz="2200" dirty="0"/>
              <a:t> в </a:t>
            </a:r>
            <a:r>
              <a:rPr lang="ru-RU" sz="2200" dirty="0" err="1"/>
              <a:t>термінах</a:t>
            </a:r>
            <a:r>
              <a:rPr lang="ru-RU" sz="2200" dirty="0"/>
              <a:t> </a:t>
            </a:r>
            <a:r>
              <a:rPr lang="ru-RU" sz="2200" dirty="0" err="1"/>
              <a:t>джерела</a:t>
            </a:r>
            <a:r>
              <a:rPr lang="ru-RU" sz="2200" dirty="0"/>
              <a:t> </a:t>
            </a:r>
            <a:r>
              <a:rPr lang="ru-RU" sz="2200" dirty="0" err="1" smtClean="0"/>
              <a:t>ризику</a:t>
            </a:r>
            <a:r>
              <a:rPr lang="ru-RU" sz="2200" dirty="0"/>
              <a:t>,</a:t>
            </a:r>
            <a:r>
              <a:rPr lang="ru-RU" sz="2200" dirty="0" smtClean="0"/>
              <a:t> </a:t>
            </a:r>
            <a:r>
              <a:rPr lang="ru-RU" sz="2200" dirty="0" err="1"/>
              <a:t>потенційних</a:t>
            </a:r>
            <a:r>
              <a:rPr lang="ru-RU" sz="2200" dirty="0"/>
              <a:t> </a:t>
            </a:r>
            <a:r>
              <a:rPr lang="ru-RU" sz="2200" dirty="0" err="1"/>
              <a:t>подій</a:t>
            </a:r>
            <a:r>
              <a:rPr lang="ru-RU" sz="2200" dirty="0"/>
              <a:t> </a:t>
            </a:r>
            <a:r>
              <a:rPr lang="ru-RU" sz="2200" dirty="0" smtClean="0"/>
              <a:t>, </a:t>
            </a:r>
            <a:r>
              <a:rPr lang="ru-RU" sz="2200" dirty="0" err="1"/>
              <a:t>їх</a:t>
            </a:r>
            <a:r>
              <a:rPr lang="ru-RU" sz="2200" dirty="0"/>
              <a:t> </a:t>
            </a:r>
            <a:r>
              <a:rPr lang="ru-RU" sz="2200" dirty="0" err="1"/>
              <a:t>наслідків</a:t>
            </a:r>
            <a:r>
              <a:rPr lang="ru-RU" sz="2200" dirty="0"/>
              <a:t> </a:t>
            </a:r>
            <a:r>
              <a:rPr lang="ru-RU" sz="2200" dirty="0" smtClean="0"/>
              <a:t> </a:t>
            </a:r>
            <a:r>
              <a:rPr lang="ru-RU" sz="2200" dirty="0"/>
              <a:t>і </a:t>
            </a:r>
            <a:r>
              <a:rPr lang="ru-RU" sz="2200" dirty="0" err="1"/>
              <a:t>їх</a:t>
            </a:r>
            <a:r>
              <a:rPr lang="ru-RU" sz="2200" dirty="0"/>
              <a:t> </a:t>
            </a:r>
            <a:r>
              <a:rPr lang="ru-RU" sz="2200" dirty="0" err="1" smtClean="0"/>
              <a:t>ймовірності</a:t>
            </a:r>
            <a:r>
              <a:rPr lang="ru-RU" sz="2200" dirty="0" smtClean="0"/>
              <a:t>.</a:t>
            </a:r>
          </a:p>
          <a:p>
            <a:endParaRPr lang="ru-RU" sz="2200" dirty="0"/>
          </a:p>
          <a:p>
            <a:r>
              <a:rPr lang="ru-RU" sz="2200" dirty="0"/>
              <a:t>(ДЖЕРЕЛО: </a:t>
            </a:r>
            <a:r>
              <a:rPr lang="ru-RU" sz="2200" dirty="0" err="1"/>
              <a:t>Керівництво</a:t>
            </a:r>
            <a:r>
              <a:rPr lang="ru-RU" sz="2200" dirty="0"/>
              <a:t> </a:t>
            </a:r>
            <a:r>
              <a:rPr lang="en-US" sz="2200" dirty="0" smtClean="0"/>
              <a:t>ISO</a:t>
            </a:r>
            <a:r>
              <a:rPr lang="ru-RU" sz="2200" dirty="0" smtClean="0"/>
              <a:t> </a:t>
            </a:r>
            <a:r>
              <a:rPr lang="ru-RU" sz="2200" dirty="0"/>
              <a:t>73: </a:t>
            </a:r>
            <a:r>
              <a:rPr lang="ru-RU" sz="2200" dirty="0" smtClean="0"/>
              <a:t>2009,1</a:t>
            </a:r>
            <a:r>
              <a:rPr lang="en-US" sz="2200" dirty="0"/>
              <a:t>.</a:t>
            </a:r>
            <a:r>
              <a:rPr lang="ru-RU" sz="2200" dirty="0" smtClean="0"/>
              <a:t>1</a:t>
            </a:r>
            <a:r>
              <a:rPr lang="ru-RU" sz="2200" dirty="0"/>
              <a:t>, </a:t>
            </a:r>
            <a:r>
              <a:rPr lang="ru-RU" sz="2200" dirty="0" err="1"/>
              <a:t>зі</a:t>
            </a:r>
            <a:r>
              <a:rPr lang="ru-RU" sz="2200" dirty="0"/>
              <a:t> </a:t>
            </a:r>
            <a:r>
              <a:rPr lang="ru-RU" sz="2200" dirty="0" err="1"/>
              <a:t>змінами</a:t>
            </a:r>
            <a:r>
              <a:rPr lang="ru-RU" sz="2200" dirty="0"/>
              <a:t> - </a:t>
            </a:r>
            <a:r>
              <a:rPr lang="ru-RU" sz="2200" dirty="0" err="1"/>
              <a:t>П'ять</a:t>
            </a:r>
            <a:r>
              <a:rPr lang="ru-RU" sz="2200" dirty="0"/>
              <a:t> </a:t>
            </a:r>
            <a:r>
              <a:rPr lang="ru-RU" sz="2200" dirty="0" err="1"/>
              <a:t>приміток</a:t>
            </a:r>
            <a:r>
              <a:rPr lang="ru-RU" sz="2200" dirty="0"/>
              <a:t> в </a:t>
            </a:r>
            <a:r>
              <a:rPr lang="ru-RU" sz="2200" dirty="0" err="1"/>
              <a:t>початковій</a:t>
            </a:r>
            <a:r>
              <a:rPr lang="ru-RU" sz="2200" dirty="0"/>
              <a:t> </a:t>
            </a:r>
            <a:r>
              <a:rPr lang="ru-RU" sz="2200" dirty="0" err="1"/>
              <a:t>версії</a:t>
            </a:r>
            <a:r>
              <a:rPr lang="ru-RU" sz="2200" dirty="0"/>
              <a:t> </a:t>
            </a:r>
            <a:r>
              <a:rPr lang="ru-RU" sz="2200" dirty="0" err="1"/>
              <a:t>були</a:t>
            </a:r>
            <a:r>
              <a:rPr lang="ru-RU" sz="2200" dirty="0"/>
              <a:t> </a:t>
            </a:r>
            <a:r>
              <a:rPr lang="ru-RU" sz="2200" dirty="0" err="1"/>
              <a:t>змінені</a:t>
            </a:r>
            <a:r>
              <a:rPr lang="ru-RU" sz="2200" dirty="0"/>
              <a:t> і </a:t>
            </a:r>
            <a:r>
              <a:rPr lang="ru-RU" sz="2200" dirty="0" err="1"/>
              <a:t>об'єднані</a:t>
            </a:r>
            <a:r>
              <a:rPr lang="ru-RU" sz="2200" dirty="0"/>
              <a:t> в три </a:t>
            </a:r>
            <a:r>
              <a:rPr lang="ru-RU" sz="2200" dirty="0" err="1"/>
              <a:t>примітки</a:t>
            </a:r>
            <a:r>
              <a:rPr lang="ru-RU" sz="2200" dirty="0" smtClean="0"/>
              <a:t>]</a:t>
            </a:r>
            <a:endParaRPr lang="en-US" sz="2200" dirty="0" smtClean="0"/>
          </a:p>
          <a:p>
            <a:endParaRPr lang="ru-RU" sz="2200" dirty="0"/>
          </a:p>
          <a:p>
            <a:r>
              <a:rPr lang="ru-RU" sz="2200" b="1" dirty="0" smtClean="0"/>
              <a:t>РИЗИК-МЕНЕДЖМЕНТ</a:t>
            </a:r>
            <a:r>
              <a:rPr lang="en-US" sz="2200" b="1" dirty="0" smtClean="0"/>
              <a:t> - </a:t>
            </a:r>
            <a:r>
              <a:rPr lang="ru-RU" sz="2200" dirty="0" err="1" smtClean="0"/>
              <a:t>скоординовані</a:t>
            </a:r>
            <a:r>
              <a:rPr lang="ru-RU" sz="2200" dirty="0" smtClean="0"/>
              <a:t> </a:t>
            </a:r>
            <a:r>
              <a:rPr lang="ru-RU" sz="2200" dirty="0" err="1"/>
              <a:t>дії</a:t>
            </a:r>
            <a:r>
              <a:rPr lang="ru-RU" sz="2200" dirty="0"/>
              <a:t> для того, </a:t>
            </a:r>
            <a:r>
              <a:rPr lang="ru-RU" sz="2200" dirty="0" err="1"/>
              <a:t>щоб</a:t>
            </a:r>
            <a:r>
              <a:rPr lang="ru-RU" sz="2200" dirty="0"/>
              <a:t> </a:t>
            </a:r>
            <a:r>
              <a:rPr lang="ru-RU" sz="2200" dirty="0" err="1"/>
              <a:t>направляти</a:t>
            </a:r>
            <a:r>
              <a:rPr lang="ru-RU" sz="2200" dirty="0"/>
              <a:t> і </a:t>
            </a:r>
            <a:r>
              <a:rPr lang="ru-RU" sz="2200" dirty="0" err="1" smtClean="0"/>
              <a:t>контролювати</a:t>
            </a:r>
            <a:r>
              <a:rPr lang="en-US" sz="2200" dirty="0" smtClean="0"/>
              <a:t> </a:t>
            </a:r>
            <a:r>
              <a:rPr lang="ru-RU" sz="2200" dirty="0" err="1" smtClean="0"/>
              <a:t>організацію</a:t>
            </a:r>
            <a:r>
              <a:rPr lang="ru-RU" sz="2200" dirty="0" smtClean="0"/>
              <a:t> </a:t>
            </a:r>
            <a:r>
              <a:rPr lang="ru-RU" sz="2200" dirty="0" err="1"/>
              <a:t>щодо</a:t>
            </a:r>
            <a:r>
              <a:rPr lang="ru-RU" sz="2200" dirty="0"/>
              <a:t> </a:t>
            </a:r>
            <a:r>
              <a:rPr lang="ru-RU" sz="2200" dirty="0" err="1"/>
              <a:t>ризиків</a:t>
            </a:r>
            <a:r>
              <a:rPr lang="ru-RU" sz="2200" dirty="0"/>
              <a:t>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169347"/>
            <a:ext cx="86390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FFFF00"/>
                </a:solidFill>
              </a:rPr>
              <a:t>Поняття</a:t>
            </a:r>
            <a:r>
              <a:rPr lang="ru-RU" sz="3200" b="1" dirty="0">
                <a:solidFill>
                  <a:srgbClr val="FFFF00"/>
                </a:solidFill>
              </a:rPr>
              <a:t> і </a:t>
            </a:r>
            <a:r>
              <a:rPr lang="ru-RU" sz="3200" b="1" dirty="0" err="1">
                <a:solidFill>
                  <a:srgbClr val="FFFF00"/>
                </a:solidFill>
              </a:rPr>
              <a:t>визначення</a:t>
            </a:r>
            <a:endParaRPr lang="ru-RU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62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383381" y="132645"/>
            <a:ext cx="40838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FFFF00"/>
                </a:solidFill>
              </a:rPr>
              <a:t>А. Мета і </a:t>
            </a:r>
            <a:r>
              <a:rPr lang="ru-RU" sz="3600" b="1" dirty="0" err="1">
                <a:solidFill>
                  <a:srgbClr val="FFFF00"/>
                </a:solidFill>
              </a:rPr>
              <a:t>принципи</a:t>
            </a:r>
            <a:endParaRPr lang="ru-RU" sz="3600" b="1" dirty="0">
              <a:solidFill>
                <a:srgbClr val="FFFF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62" y="1133474"/>
            <a:ext cx="6117965" cy="535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3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653</TotalTime>
  <Words>1858</Words>
  <Application>Microsoft Office PowerPoint</Application>
  <PresentationFormat>Экран (4:3)</PresentationFormat>
  <Paragraphs>163</Paragraphs>
  <Slides>27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Open Sans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Teacher</cp:lastModifiedBy>
  <cp:revision>18</cp:revision>
  <dcterms:created xsi:type="dcterms:W3CDTF">2018-04-06T03:27:49Z</dcterms:created>
  <dcterms:modified xsi:type="dcterms:W3CDTF">2019-11-15T14:56:55Z</dcterms:modified>
</cp:coreProperties>
</file>