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sldIdLst>
    <p:sldId id="259" r:id="rId2"/>
    <p:sldId id="256" r:id="rId3"/>
    <p:sldId id="269" r:id="rId4"/>
    <p:sldId id="258" r:id="rId5"/>
    <p:sldId id="268" r:id="rId6"/>
    <p:sldId id="260" r:id="rId7"/>
    <p:sldId id="261" r:id="rId8"/>
    <p:sldId id="270" r:id="rId9"/>
    <p:sldId id="262" r:id="rId10"/>
    <p:sldId id="275" r:id="rId11"/>
    <p:sldId id="263" r:id="rId12"/>
    <p:sldId id="264" r:id="rId13"/>
    <p:sldId id="271" r:id="rId14"/>
    <p:sldId id="272" r:id="rId15"/>
    <p:sldId id="273" r:id="rId16"/>
    <p:sldId id="266" r:id="rId17"/>
    <p:sldId id="265" r:id="rId18"/>
    <p:sldId id="267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07CC-B5B8-4C3D-9C23-D3AB0574BC57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370F2-6AAE-49C7-B046-506225A75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5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6200000">
            <a:off x="3519714" y="-3519716"/>
            <a:ext cx="2104572" cy="9144002"/>
            <a:chOff x="5130830" y="-8468"/>
            <a:chExt cx="4030508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F703-D789-423E-B3FB-4FABC0B31B39}" type="datetime1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100" y="6492875"/>
            <a:ext cx="512638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07CA51-90E6-487C-B1A0-0035D9BBD3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79CD-7856-4D5D-9758-2CBDBE9A0C29}" type="datetime1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7796" y="6476338"/>
            <a:ext cx="51263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9C07CA51-90E6-487C-B1A0-0035D9BBD3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708B-277A-49C3-8130-80A990D196F9}" type="datetime1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07CA51-90E6-487C-B1A0-0035D9BBD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81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etyana.kovalyuk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venturebeat.com/2016/11/02/mobile-app-market-to-grow-270-to-189-billion-by-2020-with-games-accounting-for-55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66798" y="1487752"/>
            <a:ext cx="73660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4400" b="1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44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4400" b="1" i="0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Інтерактивна</a:t>
            </a:r>
            <a:r>
              <a:rPr lang="ru-RU" sz="44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карта </a:t>
            </a:r>
            <a:r>
              <a:rPr lang="ru-RU" sz="4400" b="1" i="0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криміногенної</a:t>
            </a:r>
            <a:r>
              <a:rPr lang="ru-RU" sz="44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4400" b="1" i="0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ситуації</a:t>
            </a:r>
            <a:r>
              <a:rPr lang="ru-RU" sz="44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в </a:t>
            </a:r>
            <a:r>
              <a:rPr lang="ru-RU" sz="4400" b="1" i="0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місті</a:t>
            </a:r>
            <a:r>
              <a:rPr lang="ru-RU" sz="44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ru-RU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4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InterCrimeMap</a:t>
            </a:r>
            <a:r>
              <a:rPr lang="ru-RU" sz="4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ru-RU" sz="44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2508" y="5384800"/>
            <a:ext cx="5254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Доцент кафедри автоматизованих систем </a:t>
            </a:r>
          </a:p>
          <a:p>
            <a:pPr algn="ctr"/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обробки інформації та управління ФІОТ</a:t>
            </a:r>
          </a:p>
          <a:p>
            <a:pPr algn="ctr"/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Ковалюк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Тетяна Володимирівна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Бізнес модель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838347"/>
              </p:ext>
            </p:extLst>
          </p:nvPr>
        </p:nvGraphicFramePr>
        <p:xfrm>
          <a:off x="11263" y="1082486"/>
          <a:ext cx="9132737" cy="4300720"/>
        </p:xfrm>
        <a:graphic>
          <a:graphicData uri="http://schemas.openxmlformats.org/drawingml/2006/table">
            <a:tbl>
              <a:tblPr/>
              <a:tblGrid>
                <a:gridCol w="914400"/>
                <a:gridCol w="2836109"/>
                <a:gridCol w="5382228"/>
              </a:tblGrid>
              <a:tr h="502978">
                <a:tc rowSpan="3">
                  <a:txBody>
                    <a:bodyPr/>
                    <a:lstStyle/>
                    <a:p>
                      <a:r>
                        <a:rPr lang="ru-RU" sz="1400" b="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Ресурси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Що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потрібно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для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досягнення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мети?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Команда фахівців</a:t>
                      </a:r>
                      <a:endParaRPr lang="uk-UA" sz="1400" dirty="0" smtClean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Інвестиції</a:t>
                      </a:r>
                    </a:p>
                    <a:p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3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знаходяться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ресурси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Бізнес-інкубатори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Бізнес-акселератори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Венчурні</a:t>
                      </a:r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фонди</a:t>
                      </a:r>
                    </a:p>
                    <a:p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Спонсори </a:t>
                      </a:r>
                    </a:p>
                    <a:p>
                      <a:r>
                        <a:rPr lang="uk-UA" sz="1400" baseline="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Краудфандинг</a:t>
                      </a:r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25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Як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їх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отримати</a:t>
                      </a:r>
                      <a:endParaRPr lang="ru-RU" sz="1400" kern="12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Подавайте заявки, </a:t>
                      </a:r>
                    </a:p>
                    <a:p>
                      <a:pPr marL="0" algn="l" defTabSz="457200" rtl="0" eaLnBrk="1" latinLnBrk="0" hangingPunct="1"/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вивчайте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пропозиції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інвесторів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algn="l" defTabSz="457200" rtl="0" eaLnBrk="1" latinLnBrk="0" hangingPunct="1"/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народні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кошти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на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розвиток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проектів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через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краудфандингові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платформи</a:t>
                      </a:r>
                      <a:endParaRPr lang="ru-RU" sz="1400" kern="12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360">
                <a:tc rowSpan="2">
                  <a:txBody>
                    <a:bodyPr/>
                    <a:lstStyle/>
                    <a:p>
                      <a:r>
                        <a:rPr lang="ru-RU" sz="1400" b="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Партнери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Хто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може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стати 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нашими партнерами?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ІТ</a:t>
                      </a:r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відділи поліції</a:t>
                      </a:r>
                    </a:p>
                    <a:p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Міністерство внутрішніх справ</a:t>
                      </a:r>
                    </a:p>
                    <a:p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Міська адміністрація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3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Як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їх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залучити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Гаряча лінія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Соціальні мережі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Пошук корисних контактів в Інтернеті</a:t>
                      </a:r>
                    </a:p>
                    <a:p>
                      <a:endParaRPr lang="uk-UA" sz="1400" dirty="0" smtClean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Маркетингова </a:t>
            </a:r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стратегія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05114" y="1443841"/>
            <a:ext cx="850739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Платний додаток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- додаток має фіксовану вартість.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Покупки всередині програми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In-App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- оплата за доповнення до додатка. Наприклад, в сервісних додатках - за розширені функції.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Реклама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дохід за покази і переходи з застосування. Іноді, за мотивацію користувачів до скачування іншої програми або інші дії.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Продажі товарів і послуг поза додатку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за допомогою карти або через єдиний кабінет сервісу.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Безоплатне застосування з можливістю </a:t>
            </a:r>
            <a:r>
              <a:rPr lang="uk-UA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установки додаткових функцій за плату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(наприклад, забезпечення ескорт-охорони)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Мобільний 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рітейл</a:t>
            </a:r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Мобільний додаток з підпискою (фільм, новини, музика, ігри тощо)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Поточна ситуація 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4672" y="1043815"/>
            <a:ext cx="7365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Уже 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готова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демо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версія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застосування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якому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працює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вище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згаданий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функціонал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Окрім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цього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реалізована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можливість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вивантаження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статистики по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кількості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злочинів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за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вибраний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період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часу і по району.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Це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застосування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є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тільки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презентаційній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версії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і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його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цільовою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аудиторією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є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жителі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міста</a:t>
            </a:r>
            <a:r>
              <a:rPr lang="ru-RU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4114" y="3257182"/>
            <a:ext cx="827314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Зараз наша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пріоритетна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мета -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розробка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моделі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прогнозування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злочинів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поліції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Вона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допоможе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Знизити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правопорушень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як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наслідок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підвищити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рівень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життя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жителів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міста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скоротити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бюджетних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коштів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виділяються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охорону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правопорядку (за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рахунок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запобігання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скоєнню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злочину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завдяки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зниженню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рівня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злочинності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збільшити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інвестицій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розвиток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міста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зокрема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інфраструктури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Tx/>
              <a:buChar char="-"/>
            </a:pP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притягнути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іноземних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туристів</a:t>
            </a:r>
            <a:r>
              <a:rPr lang="ru-RU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6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Поточна </a:t>
            </a:r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ситуація. </a:t>
            </a:r>
            <a:r>
              <a:rPr lang="uk-UA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Скріншоти</a:t>
            </a:r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програми 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D:\Hackaton Kiev Smart City\photo_2015-09-06_14-03-2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9" y="1451428"/>
            <a:ext cx="3748949" cy="471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D:\Hackaton Kiev Smart City\photo_2015-09-06_14-03-5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7" y="1233715"/>
            <a:ext cx="3526972" cy="525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06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Поточна 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ситуація. </a:t>
            </a:r>
            <a:r>
              <a:rPr lang="uk-UA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Скріншоти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 програми 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D:\Hackaton Kiev Smart City\photo_2015-09-06_14-04-0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8" y="1021276"/>
            <a:ext cx="4420733" cy="565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D:\Hackaton Kiev Smart City\photo_2015-09-06_14-04-1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76" y="896258"/>
            <a:ext cx="3904343" cy="5779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32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Поточна 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ситуація. </a:t>
            </a:r>
            <a:r>
              <a:rPr lang="uk-UA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Скріншоти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 програми 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2" y="1581778"/>
            <a:ext cx="7966758" cy="391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4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 проекту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93774"/>
              </p:ext>
            </p:extLst>
          </p:nvPr>
        </p:nvGraphicFramePr>
        <p:xfrm>
          <a:off x="231494" y="1295497"/>
          <a:ext cx="8762034" cy="38586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509406"/>
                <a:gridCol w="1305662"/>
                <a:gridCol w="1446835"/>
                <a:gridCol w="1441219"/>
                <a:gridCol w="1058912"/>
              </a:tblGrid>
              <a:tr h="468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Роботи</a:t>
                      </a:r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проекту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Веб-програміст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Веб-дизайнер, </a:t>
                      </a:r>
                      <a:r>
                        <a:rPr lang="uk-UA" sz="14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констуктор</a:t>
                      </a:r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БД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Тестувальник</a:t>
                      </a:r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Розробка бізнес плану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 бізнес задач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Діаграма </a:t>
                      </a: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WBS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</a:t>
                      </a:r>
                      <a:r>
                        <a:rPr lang="uk-UA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Діаграма</a:t>
                      </a: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OBS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Вик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Сітьовий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графік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</a:t>
                      </a:r>
                      <a:r>
                        <a:rPr lang="uk-UA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Розробка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бази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даних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Вик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Побудова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дерева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цілей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Планування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ресурсів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Вик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Бюджет проекту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Ризики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та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їх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запобігання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Вик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Аналіз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реалізуємості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проекту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Написання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коду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З,В, Вик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В, </a:t>
                      </a:r>
                      <a:r>
                        <a:rPr lang="uk-UA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Розробка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дизайну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У, Вик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Створення</a:t>
                      </a: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документація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З, В, </a:t>
                      </a:r>
                      <a:r>
                        <a:rPr lang="uk-U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Вик, 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Вик,У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В, </a:t>
                      </a:r>
                      <a:r>
                        <a:rPr lang="uk-UA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Вик</a:t>
                      </a:r>
                      <a:r>
                        <a:rPr lang="uk-U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193045" y="827726"/>
            <a:ext cx="314380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uk-UA" b="1" kern="0" dirty="0">
                <a:solidFill>
                  <a:srgbClr val="365F9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Матриця відповідальності</a:t>
            </a:r>
            <a:endParaRPr lang="ru-RU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2467" y="6081993"/>
            <a:ext cx="8037633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 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затверждує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– узгоджує, В – відповідальний, </a:t>
            </a:r>
            <a:r>
              <a:rPr lang="uk-UA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</a:t>
            </a:r>
            <a:r>
              <a:rPr lang="uk-UA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виконавець</a:t>
            </a:r>
            <a:endParaRPr lang="ru-RU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8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Фінансові показники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22914" y="1033569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Кошторис</a:t>
            </a:r>
            <a:r>
              <a:rPr lang="ru-RU" b="1" dirty="0"/>
              <a:t> </a:t>
            </a:r>
            <a:r>
              <a:rPr lang="ru-RU" b="1" dirty="0" err="1"/>
              <a:t>витрат</a:t>
            </a:r>
            <a:r>
              <a:rPr lang="ru-RU" b="1" dirty="0"/>
              <a:t> проекту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73382"/>
              </p:ext>
            </p:extLst>
          </p:nvPr>
        </p:nvGraphicFramePr>
        <p:xfrm>
          <a:off x="590309" y="1539431"/>
          <a:ext cx="7859210" cy="3364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9580"/>
                <a:gridCol w="1944546"/>
                <a:gridCol w="1828800"/>
                <a:gridCol w="1516284"/>
              </a:tblGrid>
              <a:tr h="138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Стаття</a:t>
                      </a:r>
                      <a:r>
                        <a:rPr lang="ru-RU" sz="1600" b="1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b="1" u="none" strike="noStrike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витрат</a:t>
                      </a:r>
                      <a:endParaRPr lang="ru-RU" sz="16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</a:t>
                      </a:r>
                      <a:r>
                        <a:rPr lang="ru-RU" sz="1600" b="1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ru-RU" sz="1600" b="1" u="none" strike="noStrike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платня</a:t>
                      </a:r>
                      <a:r>
                        <a:rPr lang="ru-RU" sz="1600" b="1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(у. е.)</a:t>
                      </a:r>
                      <a:endParaRPr lang="ru-RU" sz="16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Разом  (у. е.)</a:t>
                      </a:r>
                      <a:endParaRPr lang="ru-RU" sz="16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Програміст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Дизайнер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Тестувальник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проекту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Разом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ЗП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Податок на дохід ФО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Єдиний соц. внесок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2367,00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Разом ФОТ +</a:t>
                      </a: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відрахування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11807,00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Коеф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Невизначеності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ru-RU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ризики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2361,40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Накладні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3542,10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8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Разом </a:t>
                      </a: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витрати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17710,50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Прибуток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4427,63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23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Всього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22138,13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2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Пропозиції інвестору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338262"/>
            <a:ext cx="6115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19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15879" y="1088020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Дякую</a:t>
            </a:r>
            <a:r>
              <a:rPr lang="ru-RU" sz="3200" b="1" dirty="0" smtClean="0"/>
              <a:t> за </a:t>
            </a:r>
            <a:r>
              <a:rPr lang="ru-RU" sz="3200" b="1" dirty="0" err="1" smtClean="0"/>
              <a:t>увагу</a:t>
            </a:r>
            <a:r>
              <a:rPr lang="ru-RU" sz="3200" b="1" dirty="0" smtClean="0"/>
              <a:t>!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8005" y="4132162"/>
            <a:ext cx="3315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Ковалюк</a:t>
            </a:r>
            <a:r>
              <a:rPr lang="ru-RU" dirty="0" smtClean="0"/>
              <a:t> Т.В., </a:t>
            </a:r>
          </a:p>
          <a:p>
            <a:pPr algn="ctr"/>
            <a:r>
              <a:rPr lang="ru-RU" dirty="0" smtClean="0"/>
              <a:t>доцент </a:t>
            </a:r>
            <a:r>
              <a:rPr lang="ru-RU" dirty="0" err="1" smtClean="0"/>
              <a:t>кафедри</a:t>
            </a:r>
            <a:r>
              <a:rPr lang="ru-RU" dirty="0" smtClean="0"/>
              <a:t> АСО</a:t>
            </a:r>
            <a:r>
              <a:rPr lang="uk-UA" dirty="0" smtClean="0"/>
              <a:t>І</a:t>
            </a:r>
            <a:r>
              <a:rPr lang="ru-RU" dirty="0" smtClean="0"/>
              <a:t>У, ФІОТ</a:t>
            </a:r>
          </a:p>
          <a:p>
            <a:pPr algn="ctr"/>
            <a:r>
              <a:rPr lang="en-US" dirty="0" smtClean="0">
                <a:hlinkClick r:id="rId2"/>
              </a:rPr>
              <a:t>tetyana.kovalyuk@gmail.com</a:t>
            </a:r>
            <a:endParaRPr lang="en-US" dirty="0" smtClean="0"/>
          </a:p>
          <a:p>
            <a:pPr algn="ctr"/>
            <a:r>
              <a:rPr lang="en-US" dirty="0" smtClean="0"/>
              <a:t>0502271172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31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86743" y="0"/>
            <a:ext cx="340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дея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проекту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4458" y="1319351"/>
            <a:ext cx="81556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Відчуття безпеки є однією з базових потреб людини. Для її забезпечення необхідно володіти інформацією про криміногенну ситуацію в місті.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Даний проект присвячений розробці комплексу задач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перегляду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анал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статистичних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крим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ногенну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ситуац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ю в м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реальному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часі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криміногенних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місць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міста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та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прогнозування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злочинності. </a:t>
            </a:r>
          </a:p>
        </p:txBody>
      </p:sp>
    </p:spTree>
    <p:extLst>
      <p:ext uri="{BB962C8B-B14F-4D97-AF65-F5344CB8AC3E}">
        <p14:creationId xmlns:p14="http://schemas.microsoft.com/office/powerpoint/2010/main" val="16045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 проблеми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" y="559043"/>
            <a:ext cx="5591175" cy="37719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262" y="4330943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Злочини</a:t>
            </a:r>
            <a:r>
              <a:rPr lang="ru-RU" b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проти</a:t>
            </a:r>
            <a:r>
              <a:rPr lang="ru-RU" b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особи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умисне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вбивство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тілесні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ушкодження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різного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ступеню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тяжкості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Києву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зареєстрованих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кримінальних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правопорушень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проти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особи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зросла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18%, а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Україні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навпаки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впала на 38%</a:t>
            </a:r>
            <a:r>
              <a:rPr lang="uk-UA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порівнянні з 2013р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порівнянні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 2013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злочинів</a:t>
            </a:r>
            <a:r>
              <a:rPr lang="ru-RU" b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проти</a:t>
            </a:r>
            <a:r>
              <a:rPr lang="ru-RU" b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власності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Києву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2016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році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зросла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83%,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Україні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на 15%.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Якщо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порівнювати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2016 і 2013 роки, </a:t>
            </a:r>
            <a:r>
              <a:rPr lang="uk-UA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 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Крадіжка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приватної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власності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Україні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зросла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29%,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Києву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на 118%.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b="1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Грабіж</a:t>
            </a:r>
            <a:r>
              <a:rPr lang="ru-RU" b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b="1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розбій</a:t>
            </a:r>
            <a:r>
              <a:rPr lang="ru-RU" b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Києву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показники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2016 року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відношенню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 2013 року: +109% та +123%. По </a:t>
            </a:r>
            <a:r>
              <a:rPr lang="ru-RU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Україні</a:t>
            </a:r>
            <a:r>
              <a:rPr lang="ru-RU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+6% та +29%.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07313" y="1650098"/>
            <a:ext cx="31128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Столиця</a:t>
            </a:r>
            <a:r>
              <a:rPr lang="ru-RU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криміналізується</a:t>
            </a:r>
            <a:r>
              <a:rPr lang="ru-RU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більше</a:t>
            </a:r>
            <a:r>
              <a:rPr lang="ru-RU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чим</a:t>
            </a:r>
            <a:r>
              <a:rPr lang="ru-RU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загалом</a:t>
            </a:r>
            <a:r>
              <a:rPr lang="ru-RU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Україна</a:t>
            </a:r>
            <a:r>
              <a:rPr lang="uk-UA" sz="200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5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 програмного продукту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713" y="1317749"/>
            <a:ext cx="5343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Бізнес логіка програмної системи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8837" y="2472380"/>
            <a:ext cx="85575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небезпечних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районів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вулиць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міста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Києва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пошук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безпечних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маршрутів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формування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повідомлень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рівень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безпеки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місця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перебування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користувача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прогнозування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злочинності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конкретному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місці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Києва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роботи програми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2315" y="1189685"/>
            <a:ext cx="87441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переглядати</a:t>
            </a:r>
            <a:r>
              <a:rPr lang="ru-RU" b="1" dirty="0" smtClean="0">
                <a:solidFill>
                  <a:srgbClr val="0000CC"/>
                </a:solidFill>
              </a:rPr>
              <a:t> карту</a:t>
            </a:r>
            <a:r>
              <a:rPr lang="ru-RU" dirty="0" smtClean="0"/>
              <a:t>, на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відмічено</a:t>
            </a:r>
            <a:r>
              <a:rPr lang="ru-RU" dirty="0" smtClean="0"/>
              <a:t> маркерами,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правопорушення</a:t>
            </a:r>
            <a:r>
              <a:rPr lang="ru-RU" dirty="0" smtClean="0"/>
              <a:t> </a:t>
            </a:r>
            <a:r>
              <a:rPr lang="ru-RU" dirty="0" err="1" smtClean="0"/>
              <a:t>сталися</a:t>
            </a:r>
            <a:r>
              <a:rPr lang="ru-RU" dirty="0" smtClean="0"/>
              <a:t> за конкретною </a:t>
            </a:r>
            <a:r>
              <a:rPr lang="ru-RU" dirty="0" err="1" smtClean="0"/>
              <a:t>адресою</a:t>
            </a:r>
            <a:r>
              <a:rPr lang="ru-RU" dirty="0" smtClean="0"/>
              <a:t>. За </a:t>
            </a:r>
            <a:r>
              <a:rPr lang="ru-RU" dirty="0" err="1" smtClean="0"/>
              <a:t>замовченням</a:t>
            </a:r>
            <a:r>
              <a:rPr lang="ru-RU" dirty="0" smtClean="0"/>
              <a:t>, </a:t>
            </a:r>
            <a:r>
              <a:rPr lang="ru-RU" dirty="0" err="1" smtClean="0"/>
              <a:t>відображатимуться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типи</a:t>
            </a:r>
            <a:r>
              <a:rPr lang="ru-RU" dirty="0" smtClean="0"/>
              <a:t> </a:t>
            </a:r>
            <a:r>
              <a:rPr lang="ru-RU" dirty="0" err="1" smtClean="0"/>
              <a:t>правопорушень</a:t>
            </a:r>
            <a:r>
              <a:rPr lang="ru-RU" dirty="0" smtClean="0"/>
              <a:t> за </a:t>
            </a:r>
            <a:r>
              <a:rPr lang="ru-RU" dirty="0" err="1" smtClean="0"/>
              <a:t>останній</a:t>
            </a:r>
            <a:r>
              <a:rPr lang="ru-RU" dirty="0" smtClean="0"/>
              <a:t> </a:t>
            </a:r>
            <a:r>
              <a:rPr lang="ru-RU" dirty="0" err="1" smtClean="0"/>
              <a:t>місяць</a:t>
            </a:r>
            <a:r>
              <a:rPr lang="ru-RU" dirty="0" smtClean="0"/>
              <a:t>, але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зможе</a:t>
            </a:r>
            <a:r>
              <a:rPr lang="ru-RU" dirty="0" smtClean="0"/>
              <a:t> </a:t>
            </a:r>
            <a:r>
              <a:rPr lang="ru-RU" dirty="0" err="1" smtClean="0"/>
              <a:t>переглянути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за </a:t>
            </a:r>
            <a:r>
              <a:rPr lang="ru-RU" dirty="0" err="1" smtClean="0"/>
              <a:t>обраний</a:t>
            </a:r>
            <a:r>
              <a:rPr lang="ru-RU" dirty="0" smtClean="0"/>
              <a:t> </a:t>
            </a:r>
            <a:r>
              <a:rPr lang="ru-RU" dirty="0" err="1" smtClean="0"/>
              <a:t>період</a:t>
            </a:r>
            <a:r>
              <a:rPr lang="ru-RU" dirty="0" smtClean="0"/>
              <a:t> </a:t>
            </a:r>
            <a:r>
              <a:rPr lang="ru-RU" dirty="0" err="1" smtClean="0"/>
              <a:t>обраного</a:t>
            </a:r>
            <a:r>
              <a:rPr lang="ru-RU" dirty="0" smtClean="0"/>
              <a:t> типу.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Користувач системи матиме можливість </a:t>
            </a:r>
            <a:r>
              <a:rPr lang="uk-UA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будувати маршрути свого руху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 найменшими загрозами щодо правопорушень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переглядати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статистичні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дані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dirty="0" smtClean="0"/>
              <a:t>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діаграм</a:t>
            </a:r>
            <a:r>
              <a:rPr lang="ru-RU" dirty="0" smtClean="0"/>
              <a:t>. За </a:t>
            </a:r>
            <a:r>
              <a:rPr lang="ru-RU" dirty="0" err="1" smtClean="0"/>
              <a:t>замовченням</a:t>
            </a:r>
            <a:r>
              <a:rPr lang="ru-RU" dirty="0" smtClean="0"/>
              <a:t>, </a:t>
            </a:r>
            <a:r>
              <a:rPr lang="ru-RU" dirty="0" err="1" smtClean="0"/>
              <a:t>відображатимуться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за </a:t>
            </a:r>
            <a:r>
              <a:rPr lang="ru-RU" dirty="0" err="1" smtClean="0"/>
              <a:t>останній</a:t>
            </a:r>
            <a:r>
              <a:rPr lang="ru-RU" dirty="0" smtClean="0"/>
              <a:t> </a:t>
            </a:r>
            <a:r>
              <a:rPr lang="ru-RU" dirty="0" err="1" smtClean="0"/>
              <a:t>місяць</a:t>
            </a:r>
            <a:r>
              <a:rPr lang="ru-RU" dirty="0" smtClean="0"/>
              <a:t>, але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зможе</a:t>
            </a:r>
            <a:r>
              <a:rPr lang="ru-RU" dirty="0" smtClean="0"/>
              <a:t> </a:t>
            </a:r>
            <a:r>
              <a:rPr lang="ru-RU" dirty="0" err="1" smtClean="0"/>
              <a:t>переглянути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за </a:t>
            </a:r>
            <a:r>
              <a:rPr lang="ru-RU" dirty="0" err="1" smtClean="0"/>
              <a:t>обраний</a:t>
            </a:r>
            <a:r>
              <a:rPr lang="ru-RU" dirty="0" smtClean="0"/>
              <a:t> </a:t>
            </a:r>
            <a:r>
              <a:rPr lang="ru-RU" dirty="0" err="1" smtClean="0"/>
              <a:t>період</a:t>
            </a:r>
            <a:r>
              <a:rPr lang="ru-RU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 smtClean="0"/>
              <a:t>можливіть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завантажити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звіт</a:t>
            </a:r>
            <a:r>
              <a:rPr lang="ru-RU" b="1" dirty="0" smtClean="0">
                <a:solidFill>
                  <a:srgbClr val="0000CC"/>
                </a:solidFill>
              </a:rPr>
              <a:t> у </a:t>
            </a:r>
            <a:r>
              <a:rPr lang="ru-RU" b="1" dirty="0" err="1" smtClean="0">
                <a:solidFill>
                  <a:srgbClr val="0000CC"/>
                </a:solidFill>
              </a:rPr>
              <a:t>файлі</a:t>
            </a:r>
            <a:r>
              <a:rPr lang="ru-RU" dirty="0" smtClean="0"/>
              <a:t>, в </a:t>
            </a:r>
            <a:r>
              <a:rPr lang="ru-RU" dirty="0" err="1" smtClean="0"/>
              <a:t>якому</a:t>
            </a:r>
            <a:r>
              <a:rPr lang="ru-RU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упорядковані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про </a:t>
            </a:r>
            <a:r>
              <a:rPr lang="ru-RU" dirty="0" err="1" smtClean="0"/>
              <a:t>правопорушення</a:t>
            </a:r>
            <a:r>
              <a:rPr lang="ru-RU" dirty="0" smtClean="0"/>
              <a:t>. За </a:t>
            </a:r>
            <a:r>
              <a:rPr lang="ru-RU" dirty="0" err="1" smtClean="0"/>
              <a:t>замовченням</a:t>
            </a:r>
            <a:r>
              <a:rPr lang="ru-RU" dirty="0" smtClean="0"/>
              <a:t>, </a:t>
            </a:r>
            <a:r>
              <a:rPr lang="ru-RU" dirty="0" err="1" smtClean="0"/>
              <a:t>дані</a:t>
            </a:r>
            <a:r>
              <a:rPr lang="ru-RU" dirty="0" smtClean="0"/>
              <a:t> у </a:t>
            </a:r>
            <a:r>
              <a:rPr lang="ru-RU" dirty="0" err="1" smtClean="0"/>
              <a:t>звіті</a:t>
            </a:r>
            <a:r>
              <a:rPr lang="ru-RU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сформовані</a:t>
            </a:r>
            <a:r>
              <a:rPr lang="ru-RU" dirty="0" smtClean="0"/>
              <a:t> за </a:t>
            </a:r>
            <a:r>
              <a:rPr lang="ru-RU" dirty="0" err="1" smtClean="0"/>
              <a:t>останній</a:t>
            </a:r>
            <a:r>
              <a:rPr lang="ru-RU" dirty="0" smtClean="0"/>
              <a:t> </a:t>
            </a:r>
            <a:r>
              <a:rPr lang="ru-RU" dirty="0" err="1" smtClean="0"/>
              <a:t>місяць</a:t>
            </a:r>
            <a:r>
              <a:rPr lang="ru-RU" dirty="0" smtClean="0"/>
              <a:t>, але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обрати </a:t>
            </a:r>
            <a:r>
              <a:rPr lang="ru-RU" dirty="0" err="1" smtClean="0"/>
              <a:t>інший</a:t>
            </a:r>
            <a:r>
              <a:rPr lang="ru-RU" dirty="0" smtClean="0"/>
              <a:t> </a:t>
            </a:r>
            <a:r>
              <a:rPr lang="ru-RU" dirty="0" err="1" smtClean="0"/>
              <a:t>період</a:t>
            </a:r>
            <a:r>
              <a:rPr lang="ru-RU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0000CC"/>
                </a:solidFill>
              </a:rPr>
              <a:t>переглядати</a:t>
            </a:r>
            <a:r>
              <a:rPr lang="ru-RU" b="1" dirty="0" smtClean="0">
                <a:solidFill>
                  <a:srgbClr val="0000CC"/>
                </a:solidFill>
              </a:rPr>
              <a:t> прогноз </a:t>
            </a:r>
            <a:r>
              <a:rPr lang="ru-RU" b="1" dirty="0" err="1" smtClean="0">
                <a:solidFill>
                  <a:srgbClr val="0000CC"/>
                </a:solidFill>
              </a:rPr>
              <a:t>правопорушень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вирахувані</a:t>
            </a:r>
            <a:r>
              <a:rPr lang="ru-RU" dirty="0" smtClean="0"/>
              <a:t> системою. За </a:t>
            </a:r>
            <a:r>
              <a:rPr lang="ru-RU" dirty="0" err="1" smtClean="0"/>
              <a:t>замовченням</a:t>
            </a:r>
            <a:r>
              <a:rPr lang="ru-RU" dirty="0" smtClean="0"/>
              <a:t>, прогноз </a:t>
            </a:r>
            <a:r>
              <a:rPr lang="ru-RU" dirty="0" err="1" smtClean="0"/>
              <a:t>будуватиметься</a:t>
            </a:r>
            <a:r>
              <a:rPr lang="ru-RU" dirty="0" smtClean="0"/>
              <a:t> на </a:t>
            </a:r>
            <a:r>
              <a:rPr lang="ru-RU" dirty="0" err="1" smtClean="0"/>
              <a:t>наступний</a:t>
            </a:r>
            <a:r>
              <a:rPr lang="ru-RU" dirty="0" smtClean="0"/>
              <a:t> </a:t>
            </a:r>
            <a:r>
              <a:rPr lang="ru-RU" dirty="0" err="1" smtClean="0"/>
              <a:t>місяць</a:t>
            </a:r>
            <a:r>
              <a:rPr lang="ru-RU" dirty="0" smtClean="0"/>
              <a:t>, але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зможе</a:t>
            </a:r>
            <a:r>
              <a:rPr lang="ru-RU" dirty="0" smtClean="0"/>
              <a:t> обрати </a:t>
            </a:r>
            <a:r>
              <a:rPr lang="ru-RU" dirty="0" err="1" smtClean="0"/>
              <a:t>інший</a:t>
            </a:r>
            <a:r>
              <a:rPr lang="ru-RU" dirty="0" smtClean="0"/>
              <a:t> </a:t>
            </a:r>
            <a:r>
              <a:rPr lang="ru-RU" dirty="0" err="1" smtClean="0"/>
              <a:t>період</a:t>
            </a:r>
            <a:r>
              <a:rPr lang="ru-RU" dirty="0" smtClean="0"/>
              <a:t> часу.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1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Конкуренти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58823"/>
              </p:ext>
            </p:extLst>
          </p:nvPr>
        </p:nvGraphicFramePr>
        <p:xfrm>
          <a:off x="11262" y="1357600"/>
          <a:ext cx="8958566" cy="44081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65818"/>
                <a:gridCol w="1382865"/>
                <a:gridCol w="1653426"/>
                <a:gridCol w="1792948"/>
                <a:gridCol w="2063509"/>
              </a:tblGrid>
              <a:tr h="0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295275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ityScale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385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zloch.in.ua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Моя </a:t>
                      </a:r>
                      <a:r>
                        <a:rPr lang="ru-RU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поліція</a:t>
                      </a:r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InterCrimeMap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1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Карта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з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маркерами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1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Теплова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карта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45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Прогнозування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9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Статистичний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аналіз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Фільтри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Перегляд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даних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за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період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51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Ринок 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28707"/>
            <a:ext cx="90826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За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3300"/>
                </a:solidFill>
                <a:effectLst/>
                <a:cs typeface="Arial" panose="020B0604020202020204" pitchFamily="34" charset="0"/>
                <a:hlinkClick r:id="rId2"/>
              </a:rPr>
              <a:t>оцінками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/>
                <a:cs typeface="Arial" panose="020B0604020202020204" pitchFamily="34" charset="0"/>
                <a:hlinkClick r:id="rId2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3300"/>
                </a:solidFill>
                <a:effectLst/>
                <a:cs typeface="Arial" panose="020B0604020202020204" pitchFamily="34" charset="0"/>
                <a:hlinkClick r:id="rId2"/>
              </a:rPr>
              <a:t>AppAnnie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ринок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мобільних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додатків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очікує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значне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зростання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- з $ 70 млрд в 2015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році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до $ 189 млрд в 2020.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Користувачі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проводитимуть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в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мобільних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додатках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на 114%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більше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часу до 2020 року, 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мобільні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ігри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буду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приносити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55%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всіх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доходів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Основна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частина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доходів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припадатиме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розробникам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ігрових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додатків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  </a:t>
            </a:r>
          </a:p>
        </p:txBody>
      </p:sp>
      <p:pic>
        <p:nvPicPr>
          <p:cNvPr id="2050" name="Picture 2" descr="http://osvita.mediasapiens.ua/content/images/appann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31" y="2925442"/>
            <a:ext cx="5715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0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Ринок 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1597" y="1121166"/>
            <a:ext cx="7552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solidFill>
                  <a:srgbClr val="333333"/>
                </a:solidFill>
                <a:effectLst/>
                <a:latin typeface="Open Sans"/>
              </a:rPr>
              <a:t>10 </a:t>
            </a:r>
            <a:r>
              <a:rPr lang="ru-RU" b="1" i="0" dirty="0" err="1" smtClean="0">
                <a:solidFill>
                  <a:srgbClr val="333333"/>
                </a:solidFill>
                <a:effectLst/>
                <a:latin typeface="Open Sans"/>
              </a:rPr>
              <a:t>тисяч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ru-RU" b="1" i="0" dirty="0" err="1" smtClean="0">
                <a:solidFill>
                  <a:srgbClr val="333333"/>
                </a:solidFill>
                <a:effectLst/>
                <a:latin typeface="Open Sans"/>
              </a:rPr>
              <a:t>жителів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ru-RU" b="1" i="0" dirty="0" err="1" smtClean="0">
                <a:solidFill>
                  <a:srgbClr val="333333"/>
                </a:solidFill>
                <a:effectLst/>
                <a:latin typeface="Open Sans"/>
              </a:rPr>
              <a:t>Дніпра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uk-UA" b="1" i="0" dirty="0" smtClean="0">
                <a:solidFill>
                  <a:srgbClr val="333333"/>
                </a:solidFill>
                <a:effectLst/>
                <a:latin typeface="Open Sans"/>
              </a:rPr>
              <a:t>користуються додатком «Моя поліція»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Open Sans"/>
              </a:rPr>
              <a:t> 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1886" y="1590464"/>
            <a:ext cx="8228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Смартфонами в </a:t>
            </a:r>
            <a:r>
              <a:rPr lang="ru-RU" dirty="0" err="1" smtClean="0"/>
              <a:t>Україні</a:t>
            </a:r>
            <a:r>
              <a:rPr lang="ru-RU" dirty="0" smtClean="0"/>
              <a:t> </a:t>
            </a:r>
            <a:r>
              <a:rPr lang="ru-RU" dirty="0" err="1" smtClean="0"/>
              <a:t>користуються</a:t>
            </a:r>
            <a:r>
              <a:rPr lang="ru-RU" dirty="0" smtClean="0"/>
              <a:t> 59% </a:t>
            </a:r>
            <a:r>
              <a:rPr lang="ru-RU" dirty="0" err="1" smtClean="0"/>
              <a:t>користувачів</a:t>
            </a:r>
            <a:r>
              <a:rPr lang="ru-RU" dirty="0" smtClean="0"/>
              <a:t> у </a:t>
            </a:r>
            <a:r>
              <a:rPr lang="ru-RU" dirty="0" err="1" smtClean="0"/>
              <a:t>віці</a:t>
            </a:r>
            <a:r>
              <a:rPr lang="ru-RU" dirty="0" smtClean="0"/>
              <a:t> 18-30 </a:t>
            </a:r>
            <a:r>
              <a:rPr lang="ru-RU" dirty="0" err="1" smtClean="0"/>
              <a:t>років</a:t>
            </a:r>
            <a:r>
              <a:rPr lang="ru-RU" dirty="0" smtClean="0"/>
              <a:t> і 41% у </a:t>
            </a:r>
            <a:r>
              <a:rPr lang="ru-RU" dirty="0" err="1" smtClean="0"/>
              <a:t>віці</a:t>
            </a:r>
            <a:r>
              <a:rPr lang="ru-RU" dirty="0" smtClean="0"/>
              <a:t> 18-50 </a:t>
            </a:r>
            <a:r>
              <a:rPr lang="ru-RU" dirty="0" err="1" smtClean="0"/>
              <a:t>років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04419" y="223679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Кількість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смартфонів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серед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користувачів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мобільного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зв’язку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під’єднаних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 до </a:t>
            </a:r>
            <a:r>
              <a:rPr lang="ru-RU" dirty="0" err="1">
                <a:solidFill>
                  <a:srgbClr val="222222"/>
                </a:solidFill>
                <a:latin typeface="Fira Sans"/>
              </a:rPr>
              <a:t>І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нтернету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,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Fira Sans"/>
              </a:rPr>
              <a:t>потроїлася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Fira Sans"/>
              </a:rPr>
              <a:t> за два роки.</a:t>
            </a:r>
          </a:p>
          <a:p>
            <a:endParaRPr lang="ru-RU" dirty="0" smtClean="0"/>
          </a:p>
          <a:p>
            <a:r>
              <a:rPr lang="ru-RU" dirty="0" smtClean="0"/>
              <a:t>З </a:t>
            </a:r>
            <a:r>
              <a:rPr lang="ru-RU" dirty="0"/>
              <a:t>2013 року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</a:t>
            </a:r>
            <a:r>
              <a:rPr lang="ru-RU" dirty="0" err="1"/>
              <a:t>смартфонів</a:t>
            </a:r>
            <a:r>
              <a:rPr lang="ru-RU" dirty="0"/>
              <a:t> в </a:t>
            </a:r>
            <a:r>
              <a:rPr lang="ru-RU" dirty="0" err="1"/>
              <a:t>Україні</a:t>
            </a:r>
            <a:r>
              <a:rPr lang="ru-RU" dirty="0"/>
              <a:t> </a:t>
            </a:r>
            <a:r>
              <a:rPr lang="ru-RU" dirty="0" err="1"/>
              <a:t>зросла</a:t>
            </a:r>
            <a:r>
              <a:rPr lang="ru-RU" dirty="0"/>
              <a:t> на 150</a:t>
            </a:r>
            <a:r>
              <a:rPr lang="ru-RU" dirty="0" smtClean="0"/>
              <a:t>%.</a:t>
            </a:r>
          </a:p>
          <a:p>
            <a:endParaRPr lang="ru-RU" dirty="0" smtClean="0"/>
          </a:p>
          <a:p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/>
              <a:t>молоді</a:t>
            </a:r>
            <a:r>
              <a:rPr lang="ru-RU" dirty="0"/>
              <a:t> (особи у </a:t>
            </a:r>
            <a:r>
              <a:rPr lang="ru-RU" dirty="0" err="1"/>
              <a:t>віці</a:t>
            </a:r>
            <a:r>
              <a:rPr lang="ru-RU" dirty="0"/>
              <a:t> до 30 </a:t>
            </a:r>
            <a:r>
              <a:rPr lang="ru-RU" dirty="0" err="1"/>
              <a:t>років</a:t>
            </a:r>
            <a:r>
              <a:rPr lang="ru-RU" dirty="0"/>
              <a:t>) 65% </a:t>
            </a:r>
            <a:r>
              <a:rPr lang="ru-RU" dirty="0" err="1"/>
              <a:t>користуються</a:t>
            </a:r>
            <a:r>
              <a:rPr lang="ru-RU" dirty="0"/>
              <a:t> </a:t>
            </a:r>
            <a:r>
              <a:rPr lang="ru-RU" dirty="0" smtClean="0"/>
              <a:t>смартфонами.</a:t>
            </a:r>
          </a:p>
          <a:p>
            <a:r>
              <a:rPr lang="ru-RU" dirty="0" smtClean="0"/>
              <a:t>Лише </a:t>
            </a:r>
            <a:r>
              <a:rPr lang="ru-RU" dirty="0" err="1"/>
              <a:t>третина</a:t>
            </a:r>
            <a:r>
              <a:rPr lang="ru-RU" dirty="0"/>
              <a:t> (34%) у </a:t>
            </a:r>
            <a:r>
              <a:rPr lang="ru-RU" dirty="0" err="1"/>
              <a:t>сегменті</a:t>
            </a:r>
            <a:r>
              <a:rPr lang="ru-RU" dirty="0"/>
              <a:t> 30-39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err="1"/>
              <a:t>користувалися</a:t>
            </a:r>
            <a:r>
              <a:rPr lang="ru-RU" dirty="0"/>
              <a:t> смартфонами в 2015 </a:t>
            </a:r>
            <a:r>
              <a:rPr lang="ru-RU" dirty="0" err="1"/>
              <a:t>році</a:t>
            </a:r>
            <a:r>
              <a:rPr lang="ru-RU" dirty="0"/>
              <a:t>, а зараз </a:t>
            </a:r>
            <a:r>
              <a:rPr lang="ru-RU" dirty="0" err="1"/>
              <a:t>їх</a:t>
            </a:r>
            <a:r>
              <a:rPr lang="ru-RU" dirty="0"/>
              <a:t> — </a:t>
            </a:r>
            <a:r>
              <a:rPr lang="ru-RU" dirty="0" err="1"/>
              <a:t>вже</a:t>
            </a:r>
            <a:r>
              <a:rPr lang="ru-RU" dirty="0"/>
              <a:t> 51%. </a:t>
            </a:r>
            <a:endParaRPr lang="ru-RU" dirty="0" smtClean="0"/>
          </a:p>
          <a:p>
            <a:r>
              <a:rPr lang="ru-RU" dirty="0" smtClean="0"/>
              <a:t>У </a:t>
            </a:r>
            <a:r>
              <a:rPr lang="ru-RU" dirty="0" err="1"/>
              <a:t>сегменті</a:t>
            </a:r>
            <a:r>
              <a:rPr lang="ru-RU" dirty="0"/>
              <a:t> 40-49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користування</a:t>
            </a:r>
            <a:r>
              <a:rPr lang="ru-RU" dirty="0"/>
              <a:t> смартфонами становить 32%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 descr="http://zak-kor.net/uploads/posts/2016-07/1469982723_a345b1d7a50a756cb217731ac8677d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1" y="2487240"/>
            <a:ext cx="4057628" cy="30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CA51-90E6-487C-B1A0-0035D9BBD3E7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262" y="0"/>
            <a:ext cx="913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Бізнес модель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3095"/>
              </p:ext>
            </p:extLst>
          </p:nvPr>
        </p:nvGraphicFramePr>
        <p:xfrm>
          <a:off x="0" y="1048776"/>
          <a:ext cx="9132737" cy="5626661"/>
        </p:xfrm>
        <a:graphic>
          <a:graphicData uri="http://schemas.openxmlformats.org/drawingml/2006/table">
            <a:tbl>
              <a:tblPr/>
              <a:tblGrid>
                <a:gridCol w="914400"/>
                <a:gridCol w="2650603"/>
                <a:gridCol w="5567734"/>
              </a:tblGrid>
              <a:tr h="33581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Мета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uk-UA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Покращити</a:t>
                      </a:r>
                      <a:r>
                        <a:rPr lang="uk-UA" sz="14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безпеку жителів міста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446">
                <a:tc rowSpan="3">
                  <a:txBody>
                    <a:bodyPr/>
                    <a:lstStyle/>
                    <a:p>
                      <a:r>
                        <a:rPr lang="ru-RU" sz="1400" b="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Клієнти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Хто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вони?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Жителі міста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9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Що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можна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їм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запропонувати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Мобільний додаток для оперативного в реальному часі відстеження криміногенної</a:t>
                      </a:r>
                      <a:r>
                        <a:rPr lang="uk-UA" sz="1400" baseline="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ситуації у вибраному користувачем районі міста</a:t>
                      </a:r>
                      <a:r>
                        <a:rPr lang="uk-UA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будь-який час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9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Як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їх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утримати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Інтеграція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з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соціальними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мережами. </a:t>
                      </a:r>
                    </a:p>
                    <a:p>
                      <a:pPr marL="0" algn="l" defTabSz="457200" rtl="0" eaLnBrk="1" latinLnBrk="0" hangingPunct="1"/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Мобільні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розсилки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push-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повідомлення</a:t>
                      </a:r>
                      <a:endParaRPr lang="ru-RU" sz="1400" kern="1200" dirty="0" smtClean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Додаток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можна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використовувати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ролі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картки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для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накопичення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знижок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або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бонусів</a:t>
                      </a:r>
                      <a:r>
                        <a:rPr lang="ru-RU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algn="l" defTabSz="457200" rtl="0" eaLnBrk="1" latinLnBrk="0" hangingPunct="1"/>
                      <a:r>
                        <a:rPr lang="uk-UA" sz="1400" kern="12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Автоматичне оновлення версій додатка та БД</a:t>
                      </a:r>
                    </a:p>
                    <a:p>
                      <a:pPr marL="0" algn="l" defTabSz="457200" rtl="0" eaLnBrk="1" latinLnBrk="0" hangingPunct="1"/>
                      <a:r>
                        <a:rPr lang="uk-UA" sz="1400" kern="12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Звукове и відео супроводження </a:t>
                      </a:r>
                    </a:p>
                    <a:p>
                      <a:pPr marL="0" algn="l" defTabSz="457200" rtl="0" eaLnBrk="1" latinLnBrk="0" hangingPunct="1"/>
                      <a:r>
                        <a:rPr lang="uk-UA" sz="1400" kern="120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Мовна</a:t>
                      </a:r>
                      <a:r>
                        <a:rPr lang="uk-UA" sz="1400" kern="12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локалізація за запитом користувача</a:t>
                      </a:r>
                      <a:endParaRPr lang="ru-RU" sz="1400" kern="12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9029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Продукт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Канали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збуту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Див. маркетингову стратегію (слайд 10)</a:t>
                      </a:r>
                      <a:endParaRPr lang="ru-RU" sz="1400" b="0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566">
                <a:tc rowSpan="2">
                  <a:txBody>
                    <a:bodyPr/>
                    <a:lstStyle/>
                    <a:p>
                      <a:r>
                        <a:rPr lang="ru-RU" sz="1400" b="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Прибуток</a:t>
                      </a:r>
                      <a:r>
                        <a:rPr lang="ru-RU" sz="1400" b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Як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зароблятимемо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Продаж</a:t>
                      </a:r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400" baseline="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стартапа</a:t>
                      </a:r>
                      <a:endParaRPr lang="uk-UA" sz="1400" baseline="0" dirty="0" smtClean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Продаж послуг мобільного додатка</a:t>
                      </a:r>
                    </a:p>
                    <a:p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Виручка з одного користувача</a:t>
                      </a:r>
                    </a:p>
                    <a:p>
                      <a:r>
                        <a:rPr lang="uk-UA" sz="1400" baseline="0" dirty="0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Платні </a:t>
                      </a:r>
                      <a:r>
                        <a:rPr lang="uk-UA" sz="1400" baseline="0" dirty="0" err="1" smtClean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подписувачі</a:t>
                      </a:r>
                      <a:endParaRPr lang="uk-UA" sz="1400" baseline="0" dirty="0" smtClean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14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9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Джерела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отримання</a:t>
                      </a:r>
                      <a:r>
                        <a:rPr lang="ru-RU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прибутку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Кількість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зареєстрованих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користувачів</a:t>
                      </a:r>
                      <a:endParaRPr lang="ru-RU" sz="1400" dirty="0" smtClean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Кількість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послідовників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соц. мережах</a:t>
                      </a:r>
                    </a:p>
                    <a:p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Кількість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скачувань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додатку</a:t>
                      </a:r>
                      <a:endParaRPr lang="ru-RU" sz="1400" dirty="0" smtClean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Розмір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бази</a:t>
                      </a:r>
                      <a:endParaRPr lang="ru-RU" sz="1400" dirty="0" smtClean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Кількість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переглядів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сайту (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якщо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не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рекламна</a:t>
                      </a:r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модель)</a:t>
                      </a:r>
                    </a:p>
                    <a:p>
                      <a:r>
                        <a:rPr lang="ru-RU" sz="14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 на </a:t>
                      </a:r>
                      <a:r>
                        <a:rPr lang="ru-RU" sz="1400" dirty="0" err="1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сайті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04" marR="6704" marT="3352" marB="33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1194</TotalTime>
  <Words>1280</Words>
  <Application>Microsoft Office PowerPoint</Application>
  <PresentationFormat>Экран (4:3)</PresentationFormat>
  <Paragraphs>307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</vt:lpstr>
      <vt:lpstr>Fira Sans</vt:lpstr>
      <vt:lpstr>Open Sans</vt:lpstr>
      <vt:lpstr>Times New Roman</vt:lpstr>
      <vt:lpstr>Trebuchet MS</vt:lpstr>
      <vt:lpstr>Wingdings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36</cp:revision>
  <dcterms:created xsi:type="dcterms:W3CDTF">2017-05-03T17:14:08Z</dcterms:created>
  <dcterms:modified xsi:type="dcterms:W3CDTF">2017-05-04T17:45:00Z</dcterms:modified>
</cp:coreProperties>
</file>