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153" r:id="rId2"/>
    <p:sldId id="1152" r:id="rId3"/>
    <p:sldId id="1039" r:id="rId4"/>
    <p:sldId id="1040" r:id="rId5"/>
    <p:sldId id="1139" r:id="rId6"/>
    <p:sldId id="1041" r:id="rId7"/>
    <p:sldId id="446" r:id="rId8"/>
    <p:sldId id="1053" r:id="rId9"/>
    <p:sldId id="1114" r:id="rId10"/>
    <p:sldId id="1055" r:id="rId11"/>
    <p:sldId id="1140" r:id="rId12"/>
    <p:sldId id="1147" r:id="rId13"/>
    <p:sldId id="1056" r:id="rId14"/>
    <p:sldId id="1057" r:id="rId15"/>
    <p:sldId id="728" r:id="rId16"/>
    <p:sldId id="729" r:id="rId17"/>
    <p:sldId id="1058" r:id="rId18"/>
    <p:sldId id="1059" r:id="rId19"/>
    <p:sldId id="1090" r:id="rId20"/>
    <p:sldId id="1091" r:id="rId21"/>
    <p:sldId id="758" r:id="rId22"/>
    <p:sldId id="923" r:id="rId23"/>
    <p:sldId id="760" r:id="rId24"/>
    <p:sldId id="512" r:id="rId25"/>
    <p:sldId id="899" r:id="rId26"/>
    <p:sldId id="898" r:id="rId27"/>
    <p:sldId id="1128" r:id="rId28"/>
    <p:sldId id="891" r:id="rId29"/>
    <p:sldId id="896" r:id="rId30"/>
    <p:sldId id="897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FFEE9B"/>
    <a:srgbClr val="CCE9AD"/>
    <a:srgbClr val="F9D38F"/>
    <a:srgbClr val="0000CC"/>
    <a:srgbClr val="FFF3B9"/>
    <a:srgbClr val="CC3300"/>
    <a:srgbClr val="FCE9C8"/>
    <a:srgbClr val="FFDE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4" autoAdjust="0"/>
    <p:restoredTop sz="96947" autoAdjust="0"/>
  </p:normalViewPr>
  <p:slideViewPr>
    <p:cSldViewPr>
      <p:cViewPr varScale="1">
        <p:scale>
          <a:sx n="81" d="100"/>
          <a:sy n="81" d="100"/>
        </p:scale>
        <p:origin x="14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2"/>
    </p:cViewPr>
  </p:sorterViewPr>
  <p:notesViewPr>
    <p:cSldViewPr>
      <p:cViewPr varScale="1">
        <p:scale>
          <a:sx n="83" d="100"/>
          <a:sy n="83" d="100"/>
        </p:scale>
        <p:origin x="-23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25C48A-69F8-42F8-A9C2-97A977A0AF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2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5D4444-A29A-42E8-91E2-008A49AC21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5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98FE5-0435-40ED-882A-4660161B36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86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69FE-CB7C-47A5-80DD-6483E7E29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179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30635-86E7-4B0B-9F27-44A1D4351E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889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5888-81FE-42CE-A5F6-EEC28A0203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9018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339752" y="6670825"/>
            <a:ext cx="60486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Т.В.</a:t>
            </a:r>
            <a:r>
              <a:rPr lang="en-US" sz="1200" b="1" dirty="0" smtClean="0">
                <a:solidFill>
                  <a:schemeClr val="bg1"/>
                </a:solidFill>
              </a:rPr>
              <a:t>,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uk-UA" sz="1200" b="1" dirty="0" smtClean="0">
                <a:solidFill>
                  <a:schemeClr val="bg1"/>
                </a:solidFill>
              </a:rPr>
              <a:t>д</a:t>
            </a:r>
            <a:r>
              <a:rPr lang="ru-RU" sz="12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1200" b="1" dirty="0" smtClean="0">
                <a:solidFill>
                  <a:schemeClr val="bg1"/>
                </a:solidFill>
              </a:rPr>
              <a:t> АСОІУ НТУУ «КПІ» УПП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07504" y="836712"/>
            <a:ext cx="8928992" cy="5834113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5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A4D73-EA0D-4F97-BC1B-16D6770DA0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02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6CA7-FD80-4F78-A211-3611B34E4C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8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8B133-87BC-4CDD-B496-20694FD34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65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63C7-0FE6-45CA-A4DF-2AF775683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098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AD3F-ADC1-4D82-AB3B-938D04D61B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47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D265B-6C8B-4221-907E-C690A3D2C0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848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B4CE-442C-43BD-81A7-F4EA68D33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794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CA2D6-7B1F-4A5E-8002-7E865D1308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691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5A2375-5838-4277-A32E-5349C822D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5304911"/>
            <a:ext cx="7129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Лектор Ковалюк </a:t>
            </a:r>
            <a:r>
              <a:rPr lang="ru-RU" sz="2800" b="1" dirty="0" smtClean="0">
                <a:solidFill>
                  <a:schemeClr val="bg1"/>
                </a:solidFill>
              </a:rPr>
              <a:t>Т.В.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д</a:t>
            </a:r>
            <a:r>
              <a:rPr lang="ru-RU" sz="28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інформатики</a:t>
            </a:r>
            <a:r>
              <a:rPr lang="ru-RU" sz="2800" b="1" dirty="0" smtClean="0">
                <a:solidFill>
                  <a:schemeClr val="bg1"/>
                </a:solidFill>
              </a:rPr>
              <a:t> НАУКМА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tkovalyuk@ukr.net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47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rot="10800000" flipH="1">
            <a:off x="6659563" y="270827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rot="10800000" flipH="1">
            <a:off x="6659563" y="414972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720725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Чим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управляє</a:t>
            </a:r>
            <a:r>
              <a:rPr lang="ru-RU" sz="3200" b="1" dirty="0" smtClean="0">
                <a:solidFill>
                  <a:schemeClr val="bg1"/>
                </a:solidFill>
              </a:rPr>
              <a:t> менеджер?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492500" y="2133600"/>
            <a:ext cx="2232025" cy="2735263"/>
          </a:xfrm>
          <a:prstGeom prst="roundRect">
            <a:avLst>
              <a:gd name="adj" fmla="val 16667"/>
            </a:avLst>
          </a:prstGeom>
          <a:solidFill>
            <a:srgbClr val="FDC578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sz="2000" b="1" dirty="0" err="1" smtClean="0">
                <a:solidFill>
                  <a:srgbClr val="A50021"/>
                </a:solidFill>
              </a:rPr>
              <a:t>Важелі</a:t>
            </a:r>
            <a:r>
              <a:rPr lang="ru-RU" sz="2000" b="1" dirty="0">
                <a:solidFill>
                  <a:srgbClr val="A50021"/>
                </a:solidFill>
              </a:rPr>
              <a:t/>
            </a:r>
            <a:br>
              <a:rPr lang="ru-RU" sz="2000" b="1" dirty="0">
                <a:solidFill>
                  <a:srgbClr val="A50021"/>
                </a:solidFill>
              </a:rPr>
            </a:br>
            <a:r>
              <a:rPr lang="ru-RU" sz="2000" b="1" dirty="0" err="1" smtClean="0">
                <a:solidFill>
                  <a:srgbClr val="A50021"/>
                </a:solidFill>
              </a:rPr>
              <a:t>управління</a:t>
            </a:r>
            <a:r>
              <a:rPr lang="ru-RU" sz="2000" b="1" dirty="0">
                <a:solidFill>
                  <a:srgbClr val="A50021"/>
                </a:solidFill>
              </a:rPr>
              <a:t/>
            </a:r>
            <a:br>
              <a:rPr lang="ru-RU" sz="2000" b="1" dirty="0">
                <a:solidFill>
                  <a:srgbClr val="A50021"/>
                </a:solidFill>
              </a:rPr>
            </a:br>
            <a:r>
              <a:rPr lang="ru-RU" sz="2000" b="1" dirty="0">
                <a:solidFill>
                  <a:srgbClr val="A50021"/>
                </a:solidFill>
              </a:rPr>
              <a:t>проектами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-5400000">
            <a:off x="468313" y="1773237"/>
            <a:ext cx="1150938" cy="1871663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sz="1400" dirty="0" err="1" smtClean="0"/>
              <a:t>Спосіб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err="1" smtClean="0"/>
              <a:t>реалізації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(</a:t>
            </a:r>
            <a:r>
              <a:rPr lang="ru-RU" sz="1400" dirty="0" err="1" smtClean="0"/>
              <a:t>управління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-5400000">
            <a:off x="467519" y="3356769"/>
            <a:ext cx="1152525" cy="1871663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sz="1400" dirty="0" err="1" smtClean="0"/>
              <a:t>Фінансові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err="1" smtClean="0"/>
              <a:t>ресурси</a:t>
            </a:r>
            <a:endParaRPr lang="ru-RU" sz="1400" dirty="0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2484438" y="2133600"/>
            <a:ext cx="863600" cy="2735263"/>
            <a:chOff x="1565" y="1344"/>
            <a:chExt cx="544" cy="1723"/>
          </a:xfrm>
        </p:grpSpPr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1565" y="1344"/>
              <a:ext cx="544" cy="1723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5" name="WordArt 10"/>
            <p:cNvSpPr>
              <a:spLocks noChangeArrowheads="1" noChangeShapeType="1" noTextEdit="1"/>
            </p:cNvSpPr>
            <p:nvPr/>
          </p:nvSpPr>
          <p:spPr bwMode="auto">
            <a:xfrm rot="-5400000">
              <a:off x="1476" y="2160"/>
              <a:ext cx="678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kern="1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Основні</a:t>
              </a:r>
              <a:endParaRPr lang="ru-RU" kern="1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5868988" y="2133600"/>
            <a:ext cx="863600" cy="2735263"/>
            <a:chOff x="3697" y="1344"/>
            <a:chExt cx="544" cy="1723"/>
          </a:xfrm>
        </p:grpSpPr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3697" y="1344"/>
              <a:ext cx="544" cy="1723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3" name="WordArt 13"/>
            <p:cNvSpPr>
              <a:spLocks noChangeArrowheads="1" noChangeShapeType="1" noTextEdit="1"/>
            </p:cNvSpPr>
            <p:nvPr/>
          </p:nvSpPr>
          <p:spPr bwMode="auto">
            <a:xfrm rot="16200000">
              <a:off x="3409" y="2175"/>
              <a:ext cx="1089" cy="15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kern="1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Допоміжні</a:t>
              </a:r>
              <a:endParaRPr lang="ru-RU" kern="1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274" name="AutoShape 14"/>
          <p:cNvSpPr>
            <a:spLocks noChangeArrowheads="1"/>
          </p:cNvSpPr>
          <p:nvPr/>
        </p:nvSpPr>
        <p:spPr bwMode="auto">
          <a:xfrm rot="-5400000">
            <a:off x="7668419" y="621507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/>
              <a:t>Персонал</a:t>
            </a:r>
          </a:p>
        </p:txBody>
      </p:sp>
      <p:sp>
        <p:nvSpPr>
          <p:cNvPr id="11275" name="AutoShape 15"/>
          <p:cNvSpPr>
            <a:spLocks noChangeArrowheads="1"/>
          </p:cNvSpPr>
          <p:nvPr/>
        </p:nvSpPr>
        <p:spPr bwMode="auto">
          <a:xfrm rot="-5400000">
            <a:off x="7668419" y="436641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dirty="0" err="1" smtClean="0"/>
              <a:t>Взаємодія</a:t>
            </a:r>
            <a:endParaRPr lang="ru-RU" dirty="0"/>
          </a:p>
        </p:txBody>
      </p:sp>
      <p:sp>
        <p:nvSpPr>
          <p:cNvPr id="11276" name="AutoShape 16"/>
          <p:cNvSpPr>
            <a:spLocks noChangeArrowheads="1"/>
          </p:cNvSpPr>
          <p:nvPr/>
        </p:nvSpPr>
        <p:spPr bwMode="auto">
          <a:xfrm rot="-5400000">
            <a:off x="7668419" y="184546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 dirty="0" err="1" smtClean="0"/>
              <a:t>Підрядники</a:t>
            </a:r>
            <a:endParaRPr lang="ru-RU" dirty="0"/>
          </a:p>
        </p:txBody>
      </p:sp>
      <p:sp>
        <p:nvSpPr>
          <p:cNvPr id="11277" name="AutoShape 17"/>
          <p:cNvSpPr>
            <a:spLocks noChangeArrowheads="1"/>
          </p:cNvSpPr>
          <p:nvPr/>
        </p:nvSpPr>
        <p:spPr bwMode="auto">
          <a:xfrm rot="-5400000">
            <a:off x="7668419" y="3140869"/>
            <a:ext cx="863600" cy="1871662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vert="eaVert" wrap="none" lIns="91406" tIns="45702" rIns="91406" bIns="45702" anchor="ctr"/>
          <a:lstStyle/>
          <a:p>
            <a:pPr algn="ctr"/>
            <a:r>
              <a:rPr lang="ru-RU"/>
              <a:t>Оргструктура</a:t>
            </a:r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 flipH="1">
            <a:off x="1979613" y="2708275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 flipH="1">
            <a:off x="1979613" y="4292600"/>
            <a:ext cx="504825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6732588" y="1557338"/>
            <a:ext cx="431800" cy="11509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>
            <a:off x="6732588" y="4149725"/>
            <a:ext cx="431800" cy="122396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952605D1-7264-4585-A451-B9C556019F99}" type="slidenum">
              <a:rPr lang="en-US" smtClean="0"/>
              <a:pPr algn="l" eaLnBrk="1" hangingPunct="1"/>
              <a:t>11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64538" cy="7778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Системи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 (СУП)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89832"/>
            <a:ext cx="8388548" cy="4824511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u-RU" sz="2000" b="1" dirty="0" err="1"/>
              <a:t>Інструменти</a:t>
            </a:r>
            <a:r>
              <a:rPr lang="ru-RU" sz="2000" b="1" dirty="0"/>
              <a:t> менеджера для </a:t>
            </a:r>
            <a:r>
              <a:rPr lang="ru-RU" sz="2000" b="1" dirty="0" err="1"/>
              <a:t>вирішення</a:t>
            </a:r>
            <a:r>
              <a:rPr lang="ru-RU" sz="2000" b="1" dirty="0"/>
              <a:t> </a:t>
            </a:r>
            <a:r>
              <a:rPr lang="ru-RU" sz="2000" b="1" dirty="0" err="1"/>
              <a:t>основних</a:t>
            </a:r>
            <a:r>
              <a:rPr lang="ru-RU" sz="2000" b="1" dirty="0"/>
              <a:t> </a:t>
            </a:r>
            <a:r>
              <a:rPr lang="ru-RU" sz="2000" b="1" dirty="0" err="1"/>
              <a:t>завдань</a:t>
            </a:r>
            <a:r>
              <a:rPr lang="ru-RU" sz="2000" b="1" dirty="0"/>
              <a:t> </a:t>
            </a: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smtClean="0"/>
              <a:t>проектом:</a:t>
            </a:r>
            <a:endParaRPr lang="ru-RU" sz="2000" b="1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розкладу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визначення</a:t>
            </a:r>
            <a:r>
              <a:rPr lang="ru-RU" sz="2000" dirty="0"/>
              <a:t> бюджету проекту і </a:t>
            </a:r>
            <a:r>
              <a:rPr lang="ru-RU" sz="2000" dirty="0" err="1"/>
              <a:t>розподіл</a:t>
            </a:r>
            <a:r>
              <a:rPr lang="ru-RU" sz="2000" dirty="0"/>
              <a:t> у </a:t>
            </a:r>
            <a:r>
              <a:rPr lang="ru-RU" sz="2000" dirty="0" err="1"/>
              <a:t>часі</a:t>
            </a:r>
            <a:r>
              <a:rPr lang="ru-RU" sz="2000" dirty="0"/>
              <a:t> </a:t>
            </a:r>
            <a:r>
              <a:rPr lang="ru-RU" sz="2000" dirty="0" err="1"/>
              <a:t>запланованих</a:t>
            </a:r>
            <a:r>
              <a:rPr lang="ru-RU" sz="2000" dirty="0"/>
              <a:t> </a:t>
            </a:r>
            <a:r>
              <a:rPr lang="ru-RU" sz="2000" dirty="0" err="1"/>
              <a:t>витрат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оптимізація</a:t>
            </a:r>
            <a:r>
              <a:rPr lang="ru-RU" sz="2000" dirty="0"/>
              <a:t> потреб проекту в ресурсах і </a:t>
            </a:r>
            <a:r>
              <a:rPr lang="ru-RU" sz="2000" dirty="0" err="1"/>
              <a:t>розподіл</a:t>
            </a:r>
            <a:r>
              <a:rPr lang="ru-RU" sz="2000" dirty="0"/>
              <a:t> </a:t>
            </a:r>
            <a:r>
              <a:rPr lang="ru-RU" sz="2000" dirty="0" err="1"/>
              <a:t>цих</a:t>
            </a:r>
            <a:r>
              <a:rPr lang="ru-RU" sz="2000" dirty="0"/>
              <a:t> потреб у </a:t>
            </a:r>
            <a:r>
              <a:rPr lang="ru-RU" sz="2000" dirty="0" err="1"/>
              <a:t>часі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аналіз</a:t>
            </a:r>
            <a:r>
              <a:rPr lang="ru-RU" sz="2000" dirty="0"/>
              <a:t> </a:t>
            </a:r>
            <a:r>
              <a:rPr lang="ru-RU" sz="2000" dirty="0" err="1"/>
              <a:t>ризиків</a:t>
            </a:r>
            <a:r>
              <a:rPr lang="ru-RU" sz="2000" dirty="0"/>
              <a:t> і </a:t>
            </a: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резервів</a:t>
            </a:r>
            <a:r>
              <a:rPr lang="ru-RU" sz="2000" dirty="0"/>
              <a:t> за часом, </a:t>
            </a:r>
            <a:r>
              <a:rPr lang="ru-RU" sz="2000" dirty="0" err="1"/>
              <a:t>вартості</a:t>
            </a:r>
            <a:r>
              <a:rPr lang="ru-RU" sz="2000" dirty="0"/>
              <a:t>, </a:t>
            </a:r>
            <a:r>
              <a:rPr lang="ru-RU" sz="2000" dirty="0" err="1"/>
              <a:t>ресурсів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завдань</a:t>
            </a:r>
            <a:r>
              <a:rPr lang="ru-RU" sz="2000" dirty="0"/>
              <a:t> для </a:t>
            </a:r>
            <a:r>
              <a:rPr lang="ru-RU" sz="2000" dirty="0" err="1"/>
              <a:t>ресурсів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облік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проекту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аналіз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і </a:t>
            </a:r>
            <a:r>
              <a:rPr lang="ru-RU" sz="2000" dirty="0" err="1"/>
              <a:t>ідентифікація</a:t>
            </a:r>
            <a:r>
              <a:rPr lang="ru-RU" sz="2000" dirty="0"/>
              <a:t> проблем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прогнозування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 проекту при </a:t>
            </a:r>
            <a:r>
              <a:rPr lang="ru-RU" sz="2000" dirty="0" err="1"/>
              <a:t>змінюються</a:t>
            </a:r>
            <a:r>
              <a:rPr lang="ru-RU" sz="2000" dirty="0"/>
              <a:t> </a:t>
            </a:r>
            <a:r>
              <a:rPr lang="ru-RU" sz="2000" dirty="0" err="1"/>
              <a:t>вихідних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(</a:t>
            </a:r>
            <a:r>
              <a:rPr lang="ru-RU" sz="2000" dirty="0" err="1"/>
              <a:t>аналіз</a:t>
            </a:r>
            <a:r>
              <a:rPr lang="ru-RU" sz="2000" dirty="0"/>
              <a:t> «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якщо</a:t>
            </a:r>
            <a:r>
              <a:rPr lang="ru-RU" sz="2000" dirty="0"/>
              <a:t>»)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 smtClean="0"/>
              <a:t>накопичення</a:t>
            </a:r>
            <a:r>
              <a:rPr lang="ru-RU" sz="2000" dirty="0" smtClean="0"/>
              <a:t> </a:t>
            </a:r>
            <a:r>
              <a:rPr lang="ru-RU" sz="2000" dirty="0"/>
              <a:t>«</a:t>
            </a:r>
            <a:r>
              <a:rPr lang="ru-RU" sz="2000" dirty="0" err="1"/>
              <a:t>бази</a:t>
            </a:r>
            <a:r>
              <a:rPr lang="ru-RU" sz="2000" dirty="0"/>
              <a:t> </a:t>
            </a:r>
            <a:r>
              <a:rPr lang="ru-RU" sz="2000" dirty="0" err="1"/>
              <a:t>знань</a:t>
            </a:r>
            <a:r>
              <a:rPr lang="ru-RU" sz="2000" dirty="0"/>
              <a:t>» з </a:t>
            </a:r>
            <a:r>
              <a:rPr lang="ru-RU" sz="2000" dirty="0" err="1"/>
              <a:t>управління</a:t>
            </a:r>
            <a:r>
              <a:rPr lang="ru-RU" sz="2000" dirty="0"/>
              <a:t> проектами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звітності</a:t>
            </a:r>
            <a:endParaRPr lang="ru-RU" sz="2000" dirty="0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445224"/>
            <a:ext cx="105648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4613499E-66DD-4D1D-BF85-614EBB802C16}" type="slidenum">
              <a:rPr lang="en-US" smtClean="0"/>
              <a:pPr algn="l" eaLnBrk="1" hangingPunct="1"/>
              <a:t>12</a:t>
            </a:fld>
            <a:endParaRPr lang="en-US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348"/>
            <a:ext cx="9144000" cy="745356"/>
          </a:xfrm>
        </p:spPr>
        <p:txBody>
          <a:bodyPr/>
          <a:lstStyle/>
          <a:p>
            <a:pPr eaLnBrk="1" hangingPunct="1"/>
            <a:r>
              <a:rPr lang="ru-RU" sz="2700" b="1" dirty="0" err="1" smtClean="0">
                <a:solidFill>
                  <a:schemeClr val="bg1"/>
                </a:solidFill>
              </a:rPr>
              <a:t>Информаційні</a:t>
            </a:r>
            <a:r>
              <a:rPr lang="ru-RU" sz="2700" b="1" dirty="0" smtClean="0">
                <a:solidFill>
                  <a:schemeClr val="bg1"/>
                </a:solidFill>
              </a:rPr>
              <a:t> потоки в </a:t>
            </a:r>
            <a:r>
              <a:rPr lang="ru-RU" sz="27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27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343025" y="1412776"/>
            <a:ext cx="6457950" cy="4200525"/>
            <a:chOff x="1343025" y="1412776"/>
            <a:chExt cx="6457950" cy="42005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025" y="1412776"/>
              <a:ext cx="6457950" cy="42005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2998782">
              <a:off x="5739687" y="263060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Інформація 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3213100" y="2608263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213100" y="3832225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924300" y="2349500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sz="160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922713" y="3573463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sz="1600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50825" y="2060575"/>
            <a:ext cx="2879725" cy="28797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1" rIns="91423" bIns="45711" anchor="ctr"/>
          <a:lstStyle/>
          <a:p>
            <a:pPr algn="ctr"/>
            <a:endParaRPr lang="en-US" i="1">
              <a:solidFill>
                <a:srgbClr val="CC0000"/>
              </a:solidFill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8229600" cy="673100"/>
          </a:xfrm>
        </p:spPr>
        <p:txBody>
          <a:bodyPr/>
          <a:lstStyle/>
          <a:p>
            <a:pPr eaLnBrk="1" hangingPunct="1"/>
            <a:r>
              <a:rPr lang="ru-RU" sz="3200" b="1" dirty="0" smtClean="0">
                <a:solidFill>
                  <a:schemeClr val="bg1"/>
                </a:solidFill>
              </a:rPr>
              <a:t>Структура проекту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179388" y="1989138"/>
            <a:ext cx="2879725" cy="2879725"/>
          </a:xfrm>
          <a:prstGeom prst="roundRect">
            <a:avLst>
              <a:gd name="adj" fmla="val 16667"/>
            </a:avLst>
          </a:prstGeom>
          <a:solidFill>
            <a:srgbClr val="FDC578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400" dirty="0">
                <a:solidFill>
                  <a:srgbClr val="CC0000"/>
                </a:solidFill>
              </a:rPr>
              <a:t>Структура</a:t>
            </a:r>
            <a:br>
              <a:rPr lang="ru-RU" sz="2400" dirty="0">
                <a:solidFill>
                  <a:srgbClr val="CC0000"/>
                </a:solidFill>
              </a:rPr>
            </a:br>
            <a:r>
              <a:rPr lang="ru-RU" sz="2400" dirty="0" smtClean="0">
                <a:solidFill>
                  <a:srgbClr val="CC0000"/>
                </a:solidFill>
              </a:rPr>
              <a:t>проекту</a:t>
            </a:r>
            <a:endParaRPr lang="ru-RU" sz="2400" dirty="0">
              <a:solidFill>
                <a:srgbClr val="CC0000"/>
              </a:solidFill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851275" y="2276475"/>
            <a:ext cx="5292725" cy="1081088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000" dirty="0" err="1"/>
              <a:t>Сукупність</a:t>
            </a:r>
            <a:r>
              <a:rPr lang="ru-RU" sz="2000" dirty="0"/>
              <a:t> </a:t>
            </a:r>
            <a:r>
              <a:rPr lang="ru-RU" sz="2000" dirty="0" err="1"/>
              <a:t>взаємопов'язаних</a:t>
            </a:r>
            <a:r>
              <a:rPr lang="ru-RU" sz="2000" dirty="0"/>
              <a:t> </a:t>
            </a:r>
            <a:r>
              <a:rPr lang="ru-RU" sz="2000" dirty="0" err="1" smtClean="0"/>
              <a:t>елементів</a:t>
            </a:r>
            <a:endParaRPr lang="ru-RU" sz="2000" dirty="0" smtClean="0"/>
          </a:p>
          <a:p>
            <a:pPr algn="ctr"/>
            <a:r>
              <a:rPr lang="ru-RU" sz="2000" dirty="0" smtClean="0"/>
              <a:t>і </a:t>
            </a:r>
            <a:r>
              <a:rPr lang="ru-RU" sz="2000" dirty="0" err="1"/>
              <a:t>процесів</a:t>
            </a:r>
            <a:r>
              <a:rPr lang="ru-RU" sz="2000" dirty="0"/>
              <a:t>, </a:t>
            </a:r>
            <a:r>
              <a:rPr lang="ru-RU" sz="2000" dirty="0" err="1"/>
              <a:t>представлених</a:t>
            </a:r>
            <a:r>
              <a:rPr lang="ru-RU" sz="2000" dirty="0"/>
              <a:t> з </a:t>
            </a:r>
            <a:r>
              <a:rPr lang="ru-RU" sz="2000" dirty="0" err="1" smtClean="0"/>
              <a:t>різним</a:t>
            </a:r>
            <a:endParaRPr lang="ru-RU" sz="2000" dirty="0"/>
          </a:p>
          <a:p>
            <a:pPr algn="ctr"/>
            <a:r>
              <a:rPr lang="ru-RU" sz="2000" dirty="0" err="1"/>
              <a:t>ступенем</a:t>
            </a:r>
            <a:r>
              <a:rPr lang="ru-RU" sz="2000" dirty="0"/>
              <a:t> </a:t>
            </a:r>
            <a:r>
              <a:rPr lang="ru-RU" sz="2000" dirty="0" err="1"/>
              <a:t>деталізації</a:t>
            </a:r>
            <a:endParaRPr lang="ru-RU" sz="2000" dirty="0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851275" y="3502025"/>
            <a:ext cx="5041900" cy="10795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algn="ctr"/>
            <a:r>
              <a:rPr lang="ru-RU" sz="2000" dirty="0">
                <a:cs typeface="Arial" charset="0"/>
              </a:rPr>
              <a:t>Основа </a:t>
            </a:r>
            <a:r>
              <a:rPr lang="ru-RU" sz="2000" dirty="0" err="1" smtClean="0">
                <a:cs typeface="Arial" charset="0"/>
              </a:rPr>
              <a:t>професійного</a:t>
            </a:r>
            <a:r>
              <a:rPr lang="ru-RU" sz="2000" dirty="0">
                <a:cs typeface="Arial" charset="0"/>
              </a:rPr>
              <a:t/>
            </a:r>
            <a:br>
              <a:rPr lang="ru-RU" sz="2000" dirty="0">
                <a:cs typeface="Arial" charset="0"/>
              </a:rPr>
            </a:br>
            <a:r>
              <a:rPr lang="ru-RU" sz="2000" dirty="0" err="1" smtClean="0">
                <a:cs typeface="Arial" charset="0"/>
              </a:rPr>
              <a:t>управління</a:t>
            </a:r>
            <a:r>
              <a:rPr lang="ru-RU" sz="2000" dirty="0" smtClean="0">
                <a:cs typeface="Arial" charset="0"/>
              </a:rPr>
              <a:t> </a:t>
            </a:r>
            <a:r>
              <a:rPr lang="ru-RU" sz="2000" dirty="0">
                <a:cs typeface="Arial" charset="0"/>
              </a:rPr>
              <a:t>проектами</a:t>
            </a: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3203575" y="2565400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3203575" y="3787775"/>
            <a:ext cx="576263" cy="504825"/>
          </a:xfrm>
          <a:custGeom>
            <a:avLst/>
            <a:gdLst>
              <a:gd name="T0" fmla="*/ 307620710 w 21600"/>
              <a:gd name="T1" fmla="*/ 0 h 21600"/>
              <a:gd name="T2" fmla="*/ 0 w 21600"/>
              <a:gd name="T3" fmla="*/ 137875090 h 21600"/>
              <a:gd name="T4" fmla="*/ 307620710 w 21600"/>
              <a:gd name="T5" fmla="*/ 275749619 h 21600"/>
              <a:gd name="T6" fmla="*/ 410161125 w 21600"/>
              <a:gd name="T7" fmla="*/ 1378750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692275" y="1484313"/>
            <a:ext cx="5903913" cy="4032250"/>
            <a:chOff x="748" y="935"/>
            <a:chExt cx="3719" cy="2540"/>
          </a:xfrm>
        </p:grpSpPr>
        <p:grpSp>
          <p:nvGrpSpPr>
            <p:cNvPr id="25610" name="Group 3"/>
            <p:cNvGrpSpPr>
              <a:grpSpLocks/>
            </p:cNvGrpSpPr>
            <p:nvPr/>
          </p:nvGrpSpPr>
          <p:grpSpPr bwMode="auto">
            <a:xfrm>
              <a:off x="748" y="935"/>
              <a:ext cx="3719" cy="2540"/>
              <a:chOff x="748" y="935"/>
              <a:chExt cx="3719" cy="2540"/>
            </a:xfrm>
          </p:grpSpPr>
          <p:sp>
            <p:nvSpPr>
              <p:cNvPr id="25612" name="Oval 4"/>
              <p:cNvSpPr>
                <a:spLocks noChangeArrowheads="1"/>
              </p:cNvSpPr>
              <p:nvPr/>
            </p:nvSpPr>
            <p:spPr bwMode="auto">
              <a:xfrm rot="-960612">
                <a:off x="748" y="935"/>
                <a:ext cx="3719" cy="2540"/>
              </a:xfrm>
              <a:prstGeom prst="ellipse">
                <a:avLst/>
              </a:pr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613" name="Oval 5"/>
              <p:cNvSpPr>
                <a:spLocks noChangeArrowheads="1"/>
              </p:cNvSpPr>
              <p:nvPr/>
            </p:nvSpPr>
            <p:spPr bwMode="auto">
              <a:xfrm rot="-960612">
                <a:off x="759" y="1174"/>
                <a:ext cx="3317" cy="2154"/>
              </a:xfrm>
              <a:prstGeom prst="ellipse">
                <a:avLst/>
              </a:prstGeom>
              <a:solidFill>
                <a:srgbClr val="FDBA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5611" name="Oval 6"/>
            <p:cNvSpPr>
              <a:spLocks noChangeArrowheads="1"/>
            </p:cNvSpPr>
            <p:nvPr/>
          </p:nvSpPr>
          <p:spPr bwMode="auto">
            <a:xfrm rot="-960612">
              <a:off x="766" y="1326"/>
              <a:ext cx="2805" cy="1989"/>
            </a:xfrm>
            <a:prstGeom prst="ellipse">
              <a:avLst/>
            </a:prstGeom>
            <a:solidFill>
              <a:srgbClr val="B1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560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5889"/>
            <a:ext cx="9144000" cy="632450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Здійснення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структуризації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179388" y="1773238"/>
            <a:ext cx="3600450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smtClean="0"/>
              <a:t>фазах </a:t>
            </a:r>
            <a:r>
              <a:rPr lang="ru-RU" sz="2000" dirty="0" err="1" smtClean="0"/>
              <a:t>життєвого</a:t>
            </a:r>
            <a:r>
              <a:rPr lang="ru-RU" sz="2000" dirty="0" smtClean="0"/>
              <a:t> циклу,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 smtClean="0"/>
              <a:t>тимчасових</a:t>
            </a:r>
            <a:r>
              <a:rPr lang="ru-RU" sz="2000" dirty="0" smtClean="0"/>
              <a:t> </a:t>
            </a:r>
            <a:r>
              <a:rPr lang="ru-RU" sz="2000" dirty="0" err="1"/>
              <a:t>етапах</a:t>
            </a:r>
            <a:endParaRPr lang="ru-RU" sz="2000" dirty="0"/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179388" y="4005263"/>
            <a:ext cx="3240087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>
                <a:solidFill>
                  <a:srgbClr val="0000CC"/>
                </a:solidFill>
              </a:rPr>
              <a:t>по </a:t>
            </a:r>
            <a:r>
              <a:rPr lang="ru-RU" sz="2000" b="1" dirty="0" err="1" smtClean="0">
                <a:solidFill>
                  <a:srgbClr val="0000CC"/>
                </a:solidFill>
              </a:rPr>
              <a:t>підсистемах</a:t>
            </a:r>
            <a:r>
              <a:rPr lang="ru-RU" sz="2000" b="1" dirty="0">
                <a:solidFill>
                  <a:srgbClr val="0000CC"/>
                </a:solidFill>
              </a:rPr>
              <a:t/>
            </a:r>
            <a:br>
              <a:rPr lang="ru-RU" sz="2000" b="1" dirty="0">
                <a:solidFill>
                  <a:srgbClr val="0000CC"/>
                </a:solidFill>
              </a:rPr>
            </a:br>
            <a:r>
              <a:rPr lang="ru-RU" sz="2000" b="1" dirty="0" err="1" smtClean="0">
                <a:solidFill>
                  <a:srgbClr val="0000CC"/>
                </a:solidFill>
              </a:rPr>
              <a:t>управління</a:t>
            </a:r>
            <a:r>
              <a:rPr lang="ru-RU" sz="2000" b="1" dirty="0">
                <a:solidFill>
                  <a:srgbClr val="0000CC"/>
                </a:solidFill>
              </a:rPr>
              <a:t/>
            </a:r>
            <a:br>
              <a:rPr lang="ru-RU" sz="2000" b="1" dirty="0">
                <a:solidFill>
                  <a:srgbClr val="0000CC"/>
                </a:solidFill>
              </a:rPr>
            </a:br>
            <a:r>
              <a:rPr lang="ru-RU" sz="2000" b="1" dirty="0">
                <a:solidFill>
                  <a:srgbClr val="0000CC"/>
                </a:solidFill>
              </a:rPr>
              <a:t>проектом</a:t>
            </a:r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4141788" y="5157788"/>
            <a:ext cx="3454400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err="1" smtClean="0"/>
              <a:t>функціях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проектом</a:t>
            </a: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4789488" y="1052513"/>
            <a:ext cx="2951162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smtClean="0"/>
              <a:t>роботах, задачах,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 smtClean="0"/>
              <a:t>підзадачах</a:t>
            </a:r>
            <a:endParaRPr lang="ru-RU" sz="2000" dirty="0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6013450" y="3094038"/>
            <a:ext cx="2951163" cy="1223962"/>
          </a:xfrm>
          <a:prstGeom prst="rect">
            <a:avLst/>
          </a:prstGeom>
          <a:solidFill>
            <a:srgbClr val="FFE6CB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по </a:t>
            </a:r>
            <a:r>
              <a:rPr lang="ru-RU" sz="2000" dirty="0" err="1" smtClean="0"/>
              <a:t>процесах</a:t>
            </a:r>
            <a:endParaRPr lang="ru-RU" sz="2000" dirty="0"/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3132138" y="2997200"/>
            <a:ext cx="2808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i="1" dirty="0" err="1" smtClean="0">
                <a:solidFill>
                  <a:srgbClr val="CC0000"/>
                </a:solidFill>
              </a:rPr>
              <a:t>Структуризація</a:t>
            </a:r>
            <a:r>
              <a:rPr lang="ru-RU" sz="2000" i="1" dirty="0">
                <a:solidFill>
                  <a:srgbClr val="CC0000"/>
                </a:solidFill>
              </a:rPr>
              <a:t/>
            </a:r>
            <a:br>
              <a:rPr lang="ru-RU" sz="2000" i="1" dirty="0">
                <a:solidFill>
                  <a:srgbClr val="CC0000"/>
                </a:solidFill>
              </a:rPr>
            </a:br>
            <a:r>
              <a:rPr lang="ru-RU" sz="2000" i="1" dirty="0" smtClean="0">
                <a:solidFill>
                  <a:srgbClr val="CC0000"/>
                </a:solidFill>
              </a:rPr>
              <a:t>проекту</a:t>
            </a:r>
            <a:r>
              <a:rPr lang="ru-RU" sz="2000" i="1" dirty="0">
                <a:solidFill>
                  <a:srgbClr val="CC0000"/>
                </a:solidFill>
              </a:rPr>
              <a:t/>
            </a:r>
            <a:br>
              <a:rPr lang="ru-RU" sz="2000" i="1" dirty="0">
                <a:solidFill>
                  <a:srgbClr val="CC0000"/>
                </a:solidFill>
              </a:rPr>
            </a:br>
            <a:r>
              <a:rPr lang="ru-RU" sz="2000" i="1" dirty="0" err="1" smtClean="0">
                <a:solidFill>
                  <a:srgbClr val="CC0000"/>
                </a:solidFill>
              </a:rPr>
              <a:t>здійснюється</a:t>
            </a:r>
            <a:endParaRPr lang="ru-RU" sz="2000" i="1" dirty="0">
              <a:solidFill>
                <a:srgbClr val="CC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50825" y="1916113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цілей</a:t>
            </a:r>
            <a:endParaRPr lang="ru-RU" sz="20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0825" y="3067050"/>
            <a:ext cx="2881313" cy="93503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рішень</a:t>
            </a:r>
            <a:endParaRPr lang="ru-RU" sz="20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0825" y="4221163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smtClean="0"/>
              <a:t>Дерево </a:t>
            </a:r>
            <a:r>
              <a:rPr lang="ru-RU" sz="2000" dirty="0" err="1" smtClean="0"/>
              <a:t>робіт</a:t>
            </a:r>
            <a:endParaRPr lang="ru-RU" sz="20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0825" y="5373688"/>
            <a:ext cx="2881313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Організаційна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структура</a:t>
            </a:r>
            <a:br>
              <a:rPr lang="ru-RU" sz="2000" dirty="0"/>
            </a:br>
            <a:r>
              <a:rPr lang="ru-RU" sz="2000" dirty="0" err="1" smtClean="0"/>
              <a:t>виконавців</a:t>
            </a:r>
            <a:endParaRPr lang="ru-RU" sz="2000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11863" y="1916113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Матриця</a:t>
            </a:r>
            <a:r>
              <a:rPr lang="ru-RU" sz="2000" dirty="0" smtClean="0"/>
              <a:t> </a:t>
            </a:r>
          </a:p>
          <a:p>
            <a:pPr algn="ctr"/>
            <a:r>
              <a:rPr lang="ru-RU" sz="2000" dirty="0" err="1" smtClean="0"/>
              <a:t>відповідальності</a:t>
            </a:r>
            <a:endParaRPr lang="ru-RU" sz="2000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011863" y="3067050"/>
            <a:ext cx="2881312" cy="93503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 smtClean="0"/>
              <a:t>Сітьова</a:t>
            </a:r>
            <a:r>
              <a:rPr lang="ru-RU" sz="2000" dirty="0" smtClean="0"/>
              <a:t> </a:t>
            </a:r>
            <a:r>
              <a:rPr lang="ru-RU" sz="2000" dirty="0"/>
              <a:t>модель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011863" y="4221163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Структура</a:t>
            </a:r>
            <a:br>
              <a:rPr lang="ru-RU" sz="2000" dirty="0"/>
            </a:br>
            <a:r>
              <a:rPr lang="ru-RU" sz="2000" dirty="0" err="1" smtClean="0"/>
              <a:t>ресурсів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</a:p>
          <a:p>
            <a:pPr algn="ctr"/>
            <a:r>
              <a:rPr lang="ru-RU" sz="2000" dirty="0" err="1" smtClean="0"/>
              <a:t>використовуються</a:t>
            </a:r>
            <a:endParaRPr lang="ru-RU" sz="2000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011863" y="5373688"/>
            <a:ext cx="2881312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Структура </a:t>
            </a:r>
            <a:r>
              <a:rPr lang="ru-RU" sz="2000" dirty="0" err="1" smtClean="0"/>
              <a:t>витрат</a:t>
            </a:r>
            <a:endParaRPr lang="ru-RU" sz="2000" dirty="0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3132138" y="981075"/>
            <a:ext cx="719137" cy="1368425"/>
          </a:xfrm>
          <a:custGeom>
            <a:avLst/>
            <a:gdLst>
              <a:gd name="T0" fmla="*/ 2147483647 w 453"/>
              <a:gd name="T1" fmla="*/ 0 h 862"/>
              <a:gd name="T2" fmla="*/ 2147483647 w 453"/>
              <a:gd name="T3" fmla="*/ 2147483647 h 862"/>
              <a:gd name="T4" fmla="*/ 0 w 453"/>
              <a:gd name="T5" fmla="*/ 2147483647 h 862"/>
              <a:gd name="T6" fmla="*/ 0 60000 65536"/>
              <a:gd name="T7" fmla="*/ 0 60000 65536"/>
              <a:gd name="T8" fmla="*/ 0 60000 65536"/>
              <a:gd name="T9" fmla="*/ 0 w 453"/>
              <a:gd name="T10" fmla="*/ 0 h 862"/>
              <a:gd name="T11" fmla="*/ 453 w 45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862">
                <a:moveTo>
                  <a:pt x="453" y="0"/>
                </a:moveTo>
                <a:lnTo>
                  <a:pt x="453" y="635"/>
                </a:lnTo>
                <a:lnTo>
                  <a:pt x="0" y="862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3133725" y="981075"/>
            <a:ext cx="933450" cy="2524125"/>
          </a:xfrm>
          <a:custGeom>
            <a:avLst/>
            <a:gdLst>
              <a:gd name="T0" fmla="*/ 2147483647 w 588"/>
              <a:gd name="T1" fmla="*/ 0 h 1590"/>
              <a:gd name="T2" fmla="*/ 2147483647 w 588"/>
              <a:gd name="T3" fmla="*/ 2147483647 h 1590"/>
              <a:gd name="T4" fmla="*/ 0 w 588"/>
              <a:gd name="T5" fmla="*/ 2147483647 h 1590"/>
              <a:gd name="T6" fmla="*/ 0 60000 65536"/>
              <a:gd name="T7" fmla="*/ 0 60000 65536"/>
              <a:gd name="T8" fmla="*/ 0 60000 65536"/>
              <a:gd name="T9" fmla="*/ 0 w 588"/>
              <a:gd name="T10" fmla="*/ 0 h 1590"/>
              <a:gd name="T11" fmla="*/ 588 w 588"/>
              <a:gd name="T12" fmla="*/ 1590 h 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8" h="1590">
                <a:moveTo>
                  <a:pt x="588" y="0"/>
                </a:moveTo>
                <a:lnTo>
                  <a:pt x="588" y="635"/>
                </a:lnTo>
                <a:lnTo>
                  <a:pt x="0" y="159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>
            <a:off x="3143250" y="981075"/>
            <a:ext cx="1139825" cy="3724275"/>
          </a:xfrm>
          <a:custGeom>
            <a:avLst/>
            <a:gdLst>
              <a:gd name="T0" fmla="*/ 2147483647 w 718"/>
              <a:gd name="T1" fmla="*/ 0 h 2346"/>
              <a:gd name="T2" fmla="*/ 2147483647 w 718"/>
              <a:gd name="T3" fmla="*/ 2147483647 h 2346"/>
              <a:gd name="T4" fmla="*/ 0 w 718"/>
              <a:gd name="T5" fmla="*/ 2147483647 h 2346"/>
              <a:gd name="T6" fmla="*/ 0 60000 65536"/>
              <a:gd name="T7" fmla="*/ 0 60000 65536"/>
              <a:gd name="T8" fmla="*/ 0 60000 65536"/>
              <a:gd name="T9" fmla="*/ 0 w 718"/>
              <a:gd name="T10" fmla="*/ 0 h 2346"/>
              <a:gd name="T11" fmla="*/ 718 w 718"/>
              <a:gd name="T12" fmla="*/ 2346 h 2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8" h="2346">
                <a:moveTo>
                  <a:pt x="718" y="0"/>
                </a:moveTo>
                <a:lnTo>
                  <a:pt x="718" y="635"/>
                </a:lnTo>
                <a:lnTo>
                  <a:pt x="0" y="234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3152775" y="981075"/>
            <a:ext cx="1347788" cy="4867275"/>
          </a:xfrm>
          <a:custGeom>
            <a:avLst/>
            <a:gdLst>
              <a:gd name="T0" fmla="*/ 2147483647 w 849"/>
              <a:gd name="T1" fmla="*/ 0 h 3066"/>
              <a:gd name="T2" fmla="*/ 2147483647 w 849"/>
              <a:gd name="T3" fmla="*/ 2147483647 h 3066"/>
              <a:gd name="T4" fmla="*/ 0 w 849"/>
              <a:gd name="T5" fmla="*/ 2147483647 h 3066"/>
              <a:gd name="T6" fmla="*/ 0 60000 65536"/>
              <a:gd name="T7" fmla="*/ 0 60000 65536"/>
              <a:gd name="T8" fmla="*/ 0 60000 65536"/>
              <a:gd name="T9" fmla="*/ 0 w 849"/>
              <a:gd name="T10" fmla="*/ 0 h 3066"/>
              <a:gd name="T11" fmla="*/ 849 w 849"/>
              <a:gd name="T12" fmla="*/ 3066 h 30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9" h="3066">
                <a:moveTo>
                  <a:pt x="849" y="0"/>
                </a:moveTo>
                <a:lnTo>
                  <a:pt x="849" y="635"/>
                </a:lnTo>
                <a:lnTo>
                  <a:pt x="0" y="306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4716463" y="981075"/>
            <a:ext cx="1284287" cy="4886325"/>
          </a:xfrm>
          <a:custGeom>
            <a:avLst/>
            <a:gdLst>
              <a:gd name="T0" fmla="*/ 0 w 809"/>
              <a:gd name="T1" fmla="*/ 0 h 3078"/>
              <a:gd name="T2" fmla="*/ 0 w 809"/>
              <a:gd name="T3" fmla="*/ 2147483647 h 3078"/>
              <a:gd name="T4" fmla="*/ 2147483647 w 809"/>
              <a:gd name="T5" fmla="*/ 2147483647 h 3078"/>
              <a:gd name="T6" fmla="*/ 0 60000 65536"/>
              <a:gd name="T7" fmla="*/ 0 60000 65536"/>
              <a:gd name="T8" fmla="*/ 0 60000 65536"/>
              <a:gd name="T9" fmla="*/ 0 w 809"/>
              <a:gd name="T10" fmla="*/ 0 h 3078"/>
              <a:gd name="T11" fmla="*/ 809 w 809"/>
              <a:gd name="T12" fmla="*/ 3078 h 30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9" h="3078">
                <a:moveTo>
                  <a:pt x="0" y="0"/>
                </a:moveTo>
                <a:lnTo>
                  <a:pt x="0" y="635"/>
                </a:lnTo>
                <a:lnTo>
                  <a:pt x="809" y="3078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4932363" y="981075"/>
            <a:ext cx="1058862" cy="3714750"/>
          </a:xfrm>
          <a:custGeom>
            <a:avLst/>
            <a:gdLst>
              <a:gd name="T0" fmla="*/ 0 w 667"/>
              <a:gd name="T1" fmla="*/ 0 h 2340"/>
              <a:gd name="T2" fmla="*/ 0 w 667"/>
              <a:gd name="T3" fmla="*/ 2147483647 h 2340"/>
              <a:gd name="T4" fmla="*/ 2147483647 w 667"/>
              <a:gd name="T5" fmla="*/ 2147483647 h 2340"/>
              <a:gd name="T6" fmla="*/ 0 60000 65536"/>
              <a:gd name="T7" fmla="*/ 0 60000 65536"/>
              <a:gd name="T8" fmla="*/ 0 60000 65536"/>
              <a:gd name="T9" fmla="*/ 0 w 667"/>
              <a:gd name="T10" fmla="*/ 0 h 2340"/>
              <a:gd name="T11" fmla="*/ 667 w 667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" h="2340">
                <a:moveTo>
                  <a:pt x="0" y="0"/>
                </a:moveTo>
                <a:lnTo>
                  <a:pt x="0" y="635"/>
                </a:lnTo>
                <a:lnTo>
                  <a:pt x="667" y="234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5168900" y="981075"/>
            <a:ext cx="831850" cy="2533650"/>
          </a:xfrm>
          <a:custGeom>
            <a:avLst/>
            <a:gdLst>
              <a:gd name="T0" fmla="*/ 0 w 524"/>
              <a:gd name="T1" fmla="*/ 0 h 1596"/>
              <a:gd name="T2" fmla="*/ 0 w 524"/>
              <a:gd name="T3" fmla="*/ 2147483647 h 1596"/>
              <a:gd name="T4" fmla="*/ 2147483647 w 524"/>
              <a:gd name="T5" fmla="*/ 2147483647 h 1596"/>
              <a:gd name="T6" fmla="*/ 0 60000 65536"/>
              <a:gd name="T7" fmla="*/ 0 60000 65536"/>
              <a:gd name="T8" fmla="*/ 0 60000 65536"/>
              <a:gd name="T9" fmla="*/ 0 w 524"/>
              <a:gd name="T10" fmla="*/ 0 h 1596"/>
              <a:gd name="T11" fmla="*/ 524 w 524"/>
              <a:gd name="T12" fmla="*/ 1596 h 1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4" h="1596">
                <a:moveTo>
                  <a:pt x="0" y="0"/>
                </a:moveTo>
                <a:lnTo>
                  <a:pt x="0" y="635"/>
                </a:lnTo>
                <a:lnTo>
                  <a:pt x="524" y="159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5416550" y="981075"/>
            <a:ext cx="584200" cy="1371600"/>
          </a:xfrm>
          <a:custGeom>
            <a:avLst/>
            <a:gdLst>
              <a:gd name="T0" fmla="*/ 0 w 368"/>
              <a:gd name="T1" fmla="*/ 0 h 864"/>
              <a:gd name="T2" fmla="*/ 0 w 368"/>
              <a:gd name="T3" fmla="*/ 2147483647 h 864"/>
              <a:gd name="T4" fmla="*/ 2147483647 w 368"/>
              <a:gd name="T5" fmla="*/ 2147483647 h 864"/>
              <a:gd name="T6" fmla="*/ 0 60000 65536"/>
              <a:gd name="T7" fmla="*/ 0 60000 65536"/>
              <a:gd name="T8" fmla="*/ 0 60000 65536"/>
              <a:gd name="T9" fmla="*/ 0 w 368"/>
              <a:gd name="T10" fmla="*/ 0 h 864"/>
              <a:gd name="T11" fmla="*/ 368 w 36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8" h="864">
                <a:moveTo>
                  <a:pt x="0" y="0"/>
                </a:moveTo>
                <a:lnTo>
                  <a:pt x="0" y="635"/>
                </a:lnTo>
                <a:lnTo>
                  <a:pt x="368" y="86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112"/>
            <a:ext cx="9124224" cy="936625"/>
          </a:xfrm>
        </p:spPr>
        <p:txBody>
          <a:bodyPr/>
          <a:lstStyle/>
          <a:p>
            <a:pPr eaLnBrk="1" hangingPunct="1"/>
            <a:r>
              <a:rPr lang="ru-RU" sz="2400" b="1" dirty="0" err="1" smtClean="0">
                <a:solidFill>
                  <a:schemeClr val="bg1"/>
                </a:solidFill>
              </a:rPr>
              <a:t>Моделі</a:t>
            </a:r>
            <a:r>
              <a:rPr lang="ru-RU" sz="2400" b="1" dirty="0" smtClean="0">
                <a:solidFill>
                  <a:schemeClr val="bg1"/>
                </a:solidFill>
              </a:rPr>
              <a:t>, </a:t>
            </a:r>
            <a:r>
              <a:rPr lang="ru-RU" sz="2400" b="1" dirty="0" err="1" smtClean="0">
                <a:solidFill>
                  <a:schemeClr val="bg1"/>
                </a:solidFill>
              </a:rPr>
              <a:t>що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</a:rPr>
              <a:t>використовуються</a:t>
            </a:r>
            <a:r>
              <a:rPr lang="ru-RU" sz="2400" b="1" dirty="0" smtClean="0">
                <a:solidFill>
                  <a:schemeClr val="bg1"/>
                </a:solidFill>
              </a:rPr>
              <a:t> для </a:t>
            </a:r>
            <a:r>
              <a:rPr lang="ru-RU" sz="2400" b="1" dirty="0" err="1" smtClean="0">
                <a:solidFill>
                  <a:schemeClr val="bg1"/>
                </a:solidFill>
              </a:rPr>
              <a:t>структуризації</a:t>
            </a:r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</a:rPr>
              <a:t>проекту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9124224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Типи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ієрархічних</a:t>
            </a:r>
            <a:r>
              <a:rPr lang="ru-RU" sz="3200" b="1" dirty="0" smtClean="0">
                <a:solidFill>
                  <a:schemeClr val="bg1"/>
                </a:solidFill>
              </a:rPr>
              <a:t> структур проекту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71550" y="1700213"/>
            <a:ext cx="5761038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 err="1"/>
              <a:t>Work</a:t>
            </a:r>
            <a:r>
              <a:rPr lang="ru-RU" sz="2000" dirty="0"/>
              <a:t> </a:t>
            </a:r>
            <a:r>
              <a:rPr lang="ru-RU" sz="2000" dirty="0" err="1"/>
              <a:t>Breakdown</a:t>
            </a:r>
            <a:r>
              <a:rPr lang="ru-RU" sz="2000" dirty="0"/>
              <a:t> </a:t>
            </a:r>
            <a:r>
              <a:rPr lang="ru-RU" sz="2000" dirty="0" err="1"/>
              <a:t>Structure</a:t>
            </a:r>
            <a:r>
              <a:rPr lang="ru-RU" sz="2000" dirty="0"/>
              <a:t> (WBS) – </a:t>
            </a:r>
          </a:p>
          <a:p>
            <a:pPr algn="ctr"/>
            <a:r>
              <a:rPr lang="ru-RU" sz="2000" dirty="0" err="1" smtClean="0"/>
              <a:t>ієрархічна</a:t>
            </a:r>
            <a:r>
              <a:rPr lang="ru-RU" sz="2000" dirty="0" smtClean="0"/>
              <a:t> </a:t>
            </a:r>
            <a:r>
              <a:rPr lang="ru-RU" sz="2000" dirty="0"/>
              <a:t>структура </a:t>
            </a:r>
            <a:r>
              <a:rPr lang="ru-RU" sz="2000" dirty="0" err="1" smtClean="0"/>
              <a:t>робіт</a:t>
            </a:r>
            <a:r>
              <a:rPr lang="ru-RU" sz="2000" dirty="0"/>
              <a:t>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411413" y="3430588"/>
            <a:ext cx="5761037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Breakdown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(OBS) – </a:t>
            </a:r>
          </a:p>
          <a:p>
            <a:pPr algn="ctr"/>
            <a:r>
              <a:rPr lang="ru-RU" dirty="0" smtClean="0"/>
              <a:t>структурна </a:t>
            </a:r>
            <a:r>
              <a:rPr lang="ru-RU" dirty="0"/>
              <a:t>схема </a:t>
            </a:r>
            <a:r>
              <a:rPr lang="ru-RU" dirty="0" err="1" smtClean="0"/>
              <a:t>організації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endParaRPr lang="ru-RU" dirty="0"/>
          </a:p>
          <a:p>
            <a:pPr algn="ctr"/>
            <a:r>
              <a:rPr lang="ru-RU" dirty="0" err="1" smtClean="0"/>
              <a:t>реалізує</a:t>
            </a:r>
            <a:r>
              <a:rPr lang="ru-RU" dirty="0" smtClean="0"/>
              <a:t> </a:t>
            </a:r>
            <a:r>
              <a:rPr lang="ru-RU" dirty="0"/>
              <a:t>проект.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71550" y="4868863"/>
            <a:ext cx="5761038" cy="93503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Breakdown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(RBS) – </a:t>
            </a:r>
          </a:p>
          <a:p>
            <a:pPr algn="ctr"/>
            <a:r>
              <a:rPr lang="ru-RU" dirty="0"/>
              <a:t>модель </a:t>
            </a:r>
            <a:r>
              <a:rPr lang="ru-RU" dirty="0" err="1" smtClean="0"/>
              <a:t>ресурсів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проекті</a:t>
            </a:r>
            <a:r>
              <a:rPr lang="ru-RU" dirty="0" smtClean="0"/>
              <a:t>, </a:t>
            </a:r>
            <a:endParaRPr lang="ru-RU" dirty="0"/>
          </a:p>
          <a:p>
            <a:pPr algn="ctr"/>
            <a:r>
              <a:rPr lang="ru-RU" dirty="0" smtClean="0"/>
              <a:t>З </a:t>
            </a:r>
            <a:r>
              <a:rPr lang="ru-RU" dirty="0" err="1" smtClean="0"/>
              <a:t>урахуванням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ієрархічної</a:t>
            </a:r>
            <a:r>
              <a:rPr lang="ru-RU" dirty="0" smtClean="0"/>
              <a:t> </a:t>
            </a:r>
            <a:r>
              <a:rPr lang="ru-RU" dirty="0" err="1" smtClean="0"/>
              <a:t>структурованості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95288" y="980728"/>
            <a:ext cx="0" cy="46085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95288" y="2171700"/>
            <a:ext cx="5762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95288" y="3895725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95288" y="5300663"/>
            <a:ext cx="57626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8750991" y="980728"/>
            <a:ext cx="0" cy="46085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732588" y="5300663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732588" y="2171700"/>
            <a:ext cx="20161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8172450" y="3898900"/>
            <a:ext cx="57626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890588" y="210502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341563" y="3816350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900113" y="5227638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659563" y="209867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8101013" y="3821113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661150" y="5229225"/>
            <a:ext cx="142875" cy="146050"/>
          </a:xfrm>
          <a:prstGeom prst="ellipse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3513"/>
            <a:ext cx="8229600" cy="279400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Фази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життєвого</a:t>
            </a:r>
            <a:r>
              <a:rPr lang="ru-RU" sz="3200" b="1" dirty="0" smtClean="0">
                <a:solidFill>
                  <a:schemeClr val="bg1"/>
                </a:solidFill>
              </a:rPr>
              <a:t> циклу проекта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-18486" y="593725"/>
            <a:ext cx="9162486" cy="6091238"/>
            <a:chOff x="147" y="391"/>
            <a:chExt cx="5452" cy="3837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58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spcAft>
                  <a:spcPct val="50000"/>
                </a:spcAft>
              </a:pPr>
              <a:r>
                <a:rPr lang="ru-RU" sz="1400" b="1" dirty="0" err="1">
                  <a:solidFill>
                    <a:srgbClr val="0000CC"/>
                  </a:solidFill>
                </a:rPr>
                <a:t>Розробка</a:t>
              </a:r>
              <a:r>
                <a:rPr lang="ru-RU" sz="1400" b="1" dirty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>
                  <a:solidFill>
                    <a:srgbClr val="0000CC"/>
                  </a:solidFill>
                </a:rPr>
                <a:t>концепції</a:t>
              </a:r>
              <a:r>
                <a:rPr lang="ru-RU" sz="1400" b="1" dirty="0">
                  <a:solidFill>
                    <a:srgbClr val="0000CC"/>
                  </a:solidFill>
                </a:rPr>
                <a:t>: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/>
                <a:t>збір</a:t>
              </a:r>
              <a:r>
                <a:rPr lang="ru-RU" sz="1400" b="1" dirty="0"/>
                <a:t> </a:t>
              </a:r>
              <a:r>
                <a:rPr lang="ru-RU" sz="1400" b="1" dirty="0" err="1" smtClean="0"/>
                <a:t>вихідних</a:t>
              </a:r>
              <a:r>
                <a:rPr lang="ru-RU" sz="1400" b="1" dirty="0" smtClean="0"/>
                <a:t> </a:t>
              </a:r>
              <a:r>
                <a:rPr lang="ru-RU" sz="1400" b="1" dirty="0" err="1"/>
                <a:t>даних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Виявлення</a:t>
              </a:r>
              <a:r>
                <a:rPr lang="ru-RU" sz="1400" b="1" dirty="0" smtClean="0"/>
                <a:t> потреб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/>
                <a:t>визначення</a:t>
              </a:r>
              <a:r>
                <a:rPr lang="ru-RU" sz="1400" b="1" dirty="0"/>
                <a:t> </a:t>
              </a:r>
              <a:r>
                <a:rPr lang="ru-RU" sz="1400" b="1" dirty="0" err="1"/>
                <a:t>цілей</a:t>
              </a:r>
              <a:r>
                <a:rPr lang="ru-RU" sz="1400" b="1" dirty="0" smtClean="0"/>
                <a:t>,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завдань</a:t>
              </a:r>
              <a:r>
                <a:rPr lang="ru-RU" sz="1400" b="1" dirty="0"/>
                <a:t>, </a:t>
              </a:r>
              <a:r>
                <a:rPr lang="ru-RU" sz="1400" b="1" dirty="0" err="1"/>
                <a:t>результатів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обмежень</a:t>
              </a:r>
              <a:r>
                <a:rPr lang="ru-RU" sz="1400" b="1" dirty="0"/>
                <a:t>, </a:t>
              </a:r>
              <a:r>
                <a:rPr lang="ru-RU" sz="1400" b="1" dirty="0" err="1"/>
                <a:t>ризиків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err="1" smtClean="0"/>
                <a:t>учасників</a:t>
              </a:r>
              <a:r>
                <a:rPr lang="ru-RU" sz="1400" b="1" dirty="0"/>
                <a:t>, </a:t>
              </a:r>
              <a:r>
                <a:rPr lang="ru-RU" sz="1400" b="1" dirty="0" err="1"/>
                <a:t>термінів</a:t>
              </a:r>
              <a:r>
                <a:rPr lang="ru-RU" sz="1400" b="1" dirty="0" smtClean="0"/>
                <a:t>,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 </a:t>
              </a:r>
              <a:r>
                <a:rPr lang="ru-RU" sz="1400" b="1" dirty="0" err="1"/>
                <a:t>ресурсів</a:t>
              </a:r>
              <a:r>
                <a:rPr lang="ru-RU" sz="1400" b="1" dirty="0"/>
                <a:t>, </a:t>
              </a:r>
              <a:r>
                <a:rPr lang="ru-RU" sz="1400" b="1" dirty="0" err="1"/>
                <a:t>коштів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Порівняння</a:t>
              </a:r>
              <a:r>
                <a:rPr lang="ru-RU" sz="1400" b="1" dirty="0" smtClean="0"/>
                <a:t> 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smtClean="0"/>
                <a:t>альтернатив</a:t>
              </a:r>
              <a:r>
                <a:rPr lang="ru-RU" sz="1400" b="1" dirty="0"/>
                <a:t>;</a:t>
              </a:r>
            </a:p>
            <a:p>
              <a:pPr marL="171450" indent="-171450">
                <a:spcAft>
                  <a:spcPct val="50000"/>
                </a:spcAft>
                <a:buFont typeface="Wingdings" panose="05000000000000000000" pitchFamily="2" charset="2"/>
                <a:buChar char="§"/>
              </a:pPr>
              <a:r>
                <a:rPr lang="ru-RU" sz="1400" b="1" dirty="0" err="1" smtClean="0"/>
                <a:t>затвердження</a:t>
              </a:r>
              <a:r>
                <a:rPr lang="ru-RU" sz="1400" b="1" dirty="0" smtClean="0"/>
                <a:t>  </a:t>
              </a:r>
            </a:p>
            <a:p>
              <a:pPr>
                <a:spcAft>
                  <a:spcPct val="50000"/>
                </a:spcAft>
              </a:pPr>
              <a:r>
                <a:rPr lang="ru-RU" sz="1400" b="1" dirty="0" err="1" smtClean="0"/>
                <a:t>концепції</a:t>
              </a:r>
              <a:r>
                <a:rPr lang="ru-RU" sz="1400" b="1" dirty="0"/>
                <a:t>.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1489" y="419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 anchorCtr="1"/>
            <a:lstStyle/>
            <a:p>
              <a:pPr marL="85725" indent="-85725">
                <a:buClr>
                  <a:srgbClr val="FF0000"/>
                </a:buClr>
                <a:buFontTx/>
                <a:buChar char="•"/>
              </a:pPr>
              <a:endParaRPr lang="ru-RU" sz="1200" b="1" dirty="0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874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проведення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торгів</a:t>
              </a:r>
              <a:r>
                <a:rPr lang="ru-RU" sz="1400" b="1" dirty="0"/>
                <a:t>,</a:t>
              </a:r>
              <a:br>
                <a:rPr lang="ru-RU" sz="1400" b="1" dirty="0"/>
              </a:br>
              <a:r>
                <a:rPr lang="ru-RU" sz="1400" b="1" dirty="0" err="1" smtClean="0"/>
                <a:t>заключення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контрактів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системи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УП;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організація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засобів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зв</a:t>
              </a:r>
              <a:r>
                <a:rPr lang="en-US" sz="1400" b="1" dirty="0" smtClean="0"/>
                <a:t>’</a:t>
              </a:r>
              <a:r>
                <a:rPr lang="uk-UA" sz="1400" b="1" dirty="0" err="1" smtClean="0"/>
                <a:t>язку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ввід</a:t>
              </a:r>
              <a:r>
                <a:rPr lang="ru-RU" sz="1400" b="1" dirty="0" smtClean="0"/>
                <a:t> </a:t>
              </a:r>
              <a:r>
                <a:rPr lang="ru-RU" sz="1400" b="1" dirty="0"/>
                <a:t>в </a:t>
              </a:r>
              <a:r>
                <a:rPr lang="ru-RU" sz="1400" b="1" dirty="0" err="1" smtClean="0"/>
                <a:t>дію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системи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мотивації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детальне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проектування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оперативне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планування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/>
                <a:t>контроль за</a:t>
              </a:r>
              <a:br>
                <a:rPr lang="ru-RU" sz="1400" b="1" dirty="0"/>
              </a:br>
              <a:r>
                <a:rPr lang="ru-RU" sz="1400" b="1" dirty="0"/>
                <a:t>ходом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організація</a:t>
              </a:r>
              <a:r>
                <a:rPr lang="ru-RU" sz="1400" b="1" dirty="0" smtClean="0"/>
                <a:t> МТП;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керівництво</a:t>
              </a:r>
              <a:r>
                <a:rPr lang="ru-RU" sz="1400" b="1" dirty="0" smtClean="0"/>
                <a:t>,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координація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/>
                <a:t>прогноз состояния;</a:t>
              </a:r>
            </a:p>
            <a:p>
              <a:pPr marL="85725" indent="-85725">
                <a:lnSpc>
                  <a:spcPct val="80000"/>
                </a:lnSpc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регулювання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err="1" smtClean="0"/>
                <a:t>основних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показників</a:t>
              </a:r>
              <a:r>
                <a:rPr lang="ru-RU" sz="1400" b="1" dirty="0"/>
                <a:t/>
              </a:r>
              <a:br>
                <a:rPr lang="ru-RU" sz="1400" b="1" dirty="0"/>
              </a:br>
              <a:r>
                <a:rPr lang="ru-RU" sz="1400" b="1" dirty="0" smtClean="0"/>
                <a:t>проекту: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хід</a:t>
              </a:r>
              <a:r>
                <a:rPr lang="ru-RU" sz="1400" b="1" dirty="0" smtClean="0"/>
                <a:t> </a:t>
              </a:r>
              <a:r>
                <a:rPr lang="ru-RU" sz="1400" b="1" dirty="0" err="1" smtClean="0"/>
                <a:t>робіт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якість</a:t>
              </a:r>
              <a:r>
                <a:rPr lang="ru-RU" sz="1400" b="1" dirty="0" smtClean="0"/>
                <a:t>;</a:t>
              </a:r>
              <a:endParaRPr lang="ru-RU" sz="1400" b="1" dirty="0"/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smtClean="0"/>
                <a:t>строки</a:t>
              </a:r>
              <a:r>
                <a:rPr lang="ru-RU" sz="1400" b="1" dirty="0"/>
                <a:t>;</a:t>
              </a:r>
            </a:p>
            <a:p>
              <a:pPr marL="85725" indent="-85725">
                <a:lnSpc>
                  <a:spcPct val="80000"/>
                </a:lnSpc>
              </a:pPr>
              <a:r>
                <a:rPr lang="ru-RU" sz="1400" b="1" dirty="0"/>
                <a:t>- </a:t>
              </a:r>
              <a:r>
                <a:rPr lang="ru-RU" sz="1400" b="1" dirty="0" err="1" smtClean="0"/>
                <a:t>вартість</a:t>
              </a:r>
              <a:r>
                <a:rPr lang="ru-RU" sz="1400" b="1" dirty="0" smtClean="0"/>
                <a:t>.</a:t>
              </a:r>
              <a:endParaRPr lang="ru-RU" sz="1400" b="1" dirty="0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4235" y="391"/>
              <a:ext cx="1361" cy="3611"/>
            </a:xfrm>
            <a:prstGeom prst="rect">
              <a:avLst/>
            </a:prstGeom>
            <a:solidFill>
              <a:srgbClr val="FFE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 anchor="ctr"/>
            <a:lstStyle/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 smtClean="0"/>
                <a:t>підведення</a:t>
              </a:r>
              <a:r>
                <a:rPr lang="ru-RU" sz="1400" b="1" dirty="0" smtClean="0"/>
                <a:t> </a:t>
              </a:r>
              <a:r>
                <a:rPr lang="ru-RU" sz="1400" b="1" dirty="0" err="1"/>
                <a:t>підсумків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вирішення</a:t>
              </a:r>
              <a:r>
                <a:rPr lang="ru-RU" sz="1400" b="1" dirty="0"/>
                <a:t> </a:t>
              </a:r>
              <a:r>
                <a:rPr lang="ru-RU" sz="1400" b="1" dirty="0" err="1"/>
                <a:t>конфліктів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випробування</a:t>
              </a:r>
              <a:r>
                <a:rPr lang="ru-RU" sz="1400" b="1" dirty="0"/>
                <a:t> продукту;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підготовка</a:t>
              </a:r>
              <a:r>
                <a:rPr lang="ru-RU" sz="1400" b="1" dirty="0"/>
                <a:t> </a:t>
              </a:r>
              <a:r>
                <a:rPr lang="ru-RU" sz="1400" b="1" dirty="0" err="1"/>
                <a:t>кадрів</a:t>
              </a:r>
              <a:r>
                <a:rPr lang="ru-RU" sz="1400" b="1" dirty="0"/>
                <a:t>;</a:t>
              </a:r>
            </a:p>
            <a:p>
              <a:pPr marL="85725" indent="-85725">
                <a:buClr>
                  <a:srgbClr val="FF0000"/>
                </a:buClr>
                <a:buFontTx/>
                <a:buChar char="•"/>
              </a:pPr>
              <a:r>
                <a:rPr lang="ru-RU" sz="1400" b="1" dirty="0" err="1"/>
                <a:t>підготовка</a:t>
              </a:r>
              <a:r>
                <a:rPr lang="ru-RU" sz="1400" b="1" dirty="0"/>
                <a:t> </a:t>
              </a:r>
              <a:r>
                <a:rPr lang="ru-RU" sz="1400" b="1" dirty="0" err="1"/>
                <a:t>документації</a:t>
              </a:r>
              <a:endParaRPr lang="ru-RU" sz="1400" b="1" dirty="0"/>
            </a:p>
            <a:p>
              <a:pPr>
                <a:buClr>
                  <a:srgbClr val="FF0000"/>
                </a:buClr>
              </a:pPr>
              <a:endParaRPr lang="ru-RU" sz="1400" b="1" dirty="0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543" y="391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 smtClean="0">
                  <a:solidFill>
                    <a:srgbClr val="CC0000"/>
                  </a:solidFill>
                </a:rPr>
                <a:t>Підготовка</a:t>
              </a:r>
              <a:r>
                <a:rPr lang="ru-RU" sz="1400" b="1" dirty="0" smtClean="0">
                  <a:solidFill>
                    <a:srgbClr val="CC0000"/>
                  </a:solidFill>
                </a:rPr>
                <a:t> до </a:t>
              </a:r>
              <a:r>
                <a:rPr lang="ru-RU" sz="1400" b="1" dirty="0" err="1" smtClean="0">
                  <a:solidFill>
                    <a:srgbClr val="CC0000"/>
                  </a:solidFill>
                </a:rPr>
                <a:t>реалізації</a:t>
              </a:r>
              <a:r>
                <a:rPr lang="ru-RU" sz="1200" b="1" dirty="0" smtClean="0">
                  <a:solidFill>
                    <a:srgbClr val="CC0000"/>
                  </a:solidFill>
                </a:rPr>
                <a:t>:</a:t>
              </a:r>
              <a:endParaRPr lang="ru-RU" sz="1200" b="1" dirty="0">
                <a:solidFill>
                  <a:srgbClr val="CC0000"/>
                </a:solidFill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880" y="391"/>
              <a:ext cx="13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 smtClean="0">
                  <a:solidFill>
                    <a:srgbClr val="0000CC"/>
                  </a:solidFill>
                </a:rPr>
                <a:t>Основні</a:t>
              </a:r>
              <a:r>
                <a:rPr lang="ru-RU" sz="1400" b="1" dirty="0" smtClean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роботи</a:t>
              </a:r>
              <a:r>
                <a:rPr lang="ru-RU" sz="1400" b="1" dirty="0" smtClean="0">
                  <a:solidFill>
                    <a:srgbClr val="CC0000"/>
                  </a:solidFill>
                </a:rPr>
                <a:t>:</a:t>
              </a:r>
              <a:endParaRPr lang="ru-RU" sz="1400" b="1" dirty="0">
                <a:solidFill>
                  <a:srgbClr val="CC0000"/>
                </a:solidFill>
              </a:endParaRP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4241" y="1179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400" b="1" dirty="0" err="1">
                  <a:solidFill>
                    <a:srgbClr val="0000CC"/>
                  </a:solidFill>
                </a:rPr>
                <a:t>Досягнення</a:t>
              </a:r>
              <a:r>
                <a:rPr lang="ru-RU" sz="1400" b="1" dirty="0">
                  <a:solidFill>
                    <a:srgbClr val="0000CC"/>
                  </a:solidFill>
                </a:rPr>
                <a:t>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цілей</a:t>
              </a:r>
              <a:r>
                <a:rPr lang="ru-RU" sz="1400" b="1" dirty="0" smtClean="0">
                  <a:solidFill>
                    <a:srgbClr val="0000CC"/>
                  </a:solidFill>
                </a:rPr>
                <a:t> проекту і </a:t>
              </a:r>
              <a:r>
                <a:rPr lang="ru-RU" sz="1400" b="1" dirty="0" err="1" smtClean="0">
                  <a:solidFill>
                    <a:srgbClr val="0000CC"/>
                  </a:solidFill>
                </a:rPr>
                <a:t>закриття</a:t>
              </a:r>
              <a:r>
                <a:rPr lang="ru-RU" sz="1400" b="1" dirty="0">
                  <a:solidFill>
                    <a:srgbClr val="0000CC"/>
                  </a:solidFill>
                </a:rPr>
                <a:t>:</a:t>
              </a: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519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880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4241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rot="10800000">
              <a:off x="158" y="391"/>
              <a:ext cx="0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rot="-5400000">
              <a:off x="2879" y="1293"/>
              <a:ext cx="0" cy="5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64" y="4054"/>
              <a:ext cx="7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smtClean="0"/>
                <a:t>Початкова фаза</a:t>
              </a:r>
              <a:endParaRPr lang="ru-RU" sz="1200" dirty="0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781" y="4051"/>
              <a:ext cx="5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Розробка</a:t>
              </a:r>
              <a:endParaRPr lang="ru-RU" sz="1200" dirty="0"/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3162" y="4051"/>
              <a:ext cx="5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Реалізація</a:t>
              </a:r>
              <a:endParaRPr lang="ru-RU" sz="1200" dirty="0"/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513" y="4054"/>
              <a:ext cx="6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3" tIns="45711" rIns="91423" bIns="4571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200" dirty="0" err="1" smtClean="0"/>
                <a:t>Завершення</a:t>
              </a:r>
              <a:endParaRPr lang="ru-RU" sz="1200" dirty="0"/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47" y="625"/>
              <a:ext cx="5440" cy="3377"/>
            </a:xfrm>
            <a:custGeom>
              <a:avLst/>
              <a:gdLst>
                <a:gd name="T0" fmla="*/ 0 w 5440"/>
                <a:gd name="T1" fmla="*/ 3377 h 3377"/>
                <a:gd name="T2" fmla="*/ 2272 w 5440"/>
                <a:gd name="T3" fmla="*/ 2195 h 3377"/>
                <a:gd name="T4" fmla="*/ 3992 w 5440"/>
                <a:gd name="T5" fmla="*/ 156 h 3377"/>
                <a:gd name="T6" fmla="*/ 5440 w 5440"/>
                <a:gd name="T7" fmla="*/ 3131 h 33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0"/>
                <a:gd name="T13" fmla="*/ 0 h 3377"/>
                <a:gd name="T14" fmla="*/ 5440 w 5440"/>
                <a:gd name="T15" fmla="*/ 3377 h 33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0" h="3377">
                  <a:moveTo>
                    <a:pt x="0" y="3377"/>
                  </a:moveTo>
                  <a:cubicBezTo>
                    <a:pt x="379" y="3180"/>
                    <a:pt x="1607" y="2732"/>
                    <a:pt x="2272" y="2195"/>
                  </a:cubicBezTo>
                  <a:cubicBezTo>
                    <a:pt x="2937" y="1658"/>
                    <a:pt x="3464" y="0"/>
                    <a:pt x="3992" y="156"/>
                  </a:cubicBezTo>
                  <a:cubicBezTo>
                    <a:pt x="4520" y="312"/>
                    <a:pt x="5138" y="2511"/>
                    <a:pt x="5440" y="3131"/>
                  </a:cubicBezTo>
                </a:path>
              </a:pathLst>
            </a:custGeom>
            <a:noFill/>
            <a:ln w="25400" cap="flat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48186" y="714397"/>
            <a:ext cx="4572000" cy="516449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600" dirty="0" smtClean="0">
              <a:solidFill>
                <a:srgbClr val="0000CC"/>
              </a:solidFill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u-RU" sz="1400" dirty="0" smtClean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Призначення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керівника</a:t>
            </a:r>
            <a:r>
              <a:rPr lang="ru-RU" sz="1400" b="1" dirty="0"/>
              <a:t> </a:t>
            </a:r>
            <a:r>
              <a:rPr lang="ru-RU" sz="1400" b="1" dirty="0" smtClean="0"/>
              <a:t>і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 smtClean="0"/>
              <a:t>формування</a:t>
            </a:r>
            <a:r>
              <a:rPr lang="ru-RU" sz="1400" b="1" dirty="0" smtClean="0"/>
              <a:t> </a:t>
            </a:r>
            <a:r>
              <a:rPr lang="ru-RU" sz="1400" b="1" dirty="0" err="1"/>
              <a:t>команди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Встановлення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контактів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/>
              <a:t>вивчення</a:t>
            </a:r>
            <a:r>
              <a:rPr lang="ru-RU" sz="1400" b="1" dirty="0"/>
              <a:t> </a:t>
            </a:r>
            <a:r>
              <a:rPr lang="ru-RU" sz="1400" b="1" dirty="0" err="1"/>
              <a:t>цілей</a:t>
            </a:r>
            <a:r>
              <a:rPr lang="ru-RU" sz="1400" b="1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мотивації</a:t>
            </a:r>
            <a:r>
              <a:rPr lang="ru-RU" sz="1400" b="1" dirty="0"/>
              <a:t> </a:t>
            </a:r>
            <a:r>
              <a:rPr lang="ru-RU" sz="1400" b="1" dirty="0" smtClean="0"/>
              <a:t>і</a:t>
            </a:r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вимог</a:t>
            </a:r>
            <a:r>
              <a:rPr lang="ru-RU" sz="1400" b="1" dirty="0"/>
              <a:t> </a:t>
            </a:r>
            <a:r>
              <a:rPr lang="ru-RU" sz="1400" b="1" dirty="0" err="1"/>
              <a:t>замовника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400" b="1" dirty="0" err="1" smtClean="0"/>
              <a:t>Розробка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змісту</a:t>
            </a:r>
            <a:r>
              <a:rPr lang="ru-RU" sz="1400" b="1" dirty="0"/>
              <a:t> проекту: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кінцеві</a:t>
            </a:r>
            <a:r>
              <a:rPr lang="ru-RU" sz="1400" b="1" dirty="0" smtClean="0"/>
              <a:t> </a:t>
            </a:r>
            <a:r>
              <a:rPr lang="ru-RU" sz="1400" b="1" dirty="0" err="1"/>
              <a:t>результати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/>
              <a:t>стандарт </a:t>
            </a:r>
            <a:r>
              <a:rPr lang="ru-RU" sz="1400" b="1" dirty="0" err="1"/>
              <a:t>якості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smtClean="0"/>
              <a:t>структура </a:t>
            </a:r>
            <a:r>
              <a:rPr lang="ru-RU" sz="1400" b="1" dirty="0"/>
              <a:t>проекту;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основні</a:t>
            </a:r>
            <a:r>
              <a:rPr lang="ru-RU" sz="1400" b="1" dirty="0" smtClean="0"/>
              <a:t> </a:t>
            </a:r>
            <a:r>
              <a:rPr lang="ru-RU" sz="1400" b="1" dirty="0" err="1"/>
              <a:t>роботи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/>
              <a:t>необхідні</a:t>
            </a:r>
            <a:r>
              <a:rPr lang="ru-RU" sz="1400" b="1" dirty="0"/>
              <a:t> </a:t>
            </a:r>
            <a:r>
              <a:rPr lang="ru-RU" sz="1400" b="1" dirty="0" err="1"/>
              <a:t>ресурси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1400" b="1" dirty="0" err="1" smtClean="0"/>
              <a:t>структурний</a:t>
            </a:r>
            <a:r>
              <a:rPr lang="ru-RU" sz="1400" b="1" dirty="0" smtClean="0"/>
              <a:t> план:</a:t>
            </a:r>
            <a:endParaRPr lang="ru-RU" sz="1400" b="1" dirty="0"/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декомпозиція</a:t>
            </a:r>
            <a:r>
              <a:rPr lang="ru-RU" sz="1400" b="1" dirty="0" smtClean="0"/>
              <a:t> </a:t>
            </a:r>
            <a:r>
              <a:rPr lang="ru-RU" sz="1400" b="1" dirty="0"/>
              <a:t>проекту;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календарний</a:t>
            </a:r>
            <a:r>
              <a:rPr lang="ru-RU" sz="1400" b="1" dirty="0" smtClean="0"/>
              <a:t> </a:t>
            </a:r>
            <a:r>
              <a:rPr lang="ru-RU" sz="1400" b="1" dirty="0"/>
              <a:t>план </a:t>
            </a:r>
            <a:r>
              <a:rPr lang="ru-RU" sz="1400" b="1" dirty="0" smtClean="0"/>
              <a:t>і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 </a:t>
            </a:r>
            <a:r>
              <a:rPr lang="ru-RU" sz="1400" b="1" dirty="0" err="1"/>
              <a:t>г</a:t>
            </a:r>
            <a:r>
              <a:rPr lang="ru-RU" sz="1400" b="1" dirty="0" err="1" smtClean="0"/>
              <a:t>рафіки</a:t>
            </a:r>
            <a:r>
              <a:rPr lang="ru-RU" sz="1400" b="1" dirty="0" smtClean="0"/>
              <a:t> </a:t>
            </a:r>
            <a:r>
              <a:rPr lang="ru-RU" sz="1400" b="1" dirty="0" err="1"/>
              <a:t>робіт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 </a:t>
            </a:r>
            <a:r>
              <a:rPr lang="ru-RU" sz="1400" b="1" dirty="0" err="1"/>
              <a:t>кошторис</a:t>
            </a:r>
            <a:r>
              <a:rPr lang="ru-RU" sz="1400" b="1" dirty="0"/>
              <a:t> та бюджет;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визначення</a:t>
            </a:r>
            <a:r>
              <a:rPr lang="ru-RU" sz="1400" b="1" dirty="0" smtClean="0"/>
              <a:t> і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зменшення</a:t>
            </a:r>
            <a:r>
              <a:rPr lang="ru-RU" sz="1400" b="1" dirty="0" smtClean="0"/>
              <a:t> </a:t>
            </a:r>
            <a:r>
              <a:rPr lang="ru-RU" sz="1400" b="1" dirty="0" err="1"/>
              <a:t>ризиків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smtClean="0"/>
              <a:t>торги</a:t>
            </a:r>
            <a:r>
              <a:rPr lang="ru-RU" sz="1400" b="1" dirty="0"/>
              <a:t>, </a:t>
            </a:r>
            <a:r>
              <a:rPr lang="ru-RU" sz="1400" b="1" dirty="0" err="1" smtClean="0"/>
              <a:t>висновок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err="1" smtClean="0"/>
              <a:t>Субконтрактів</a:t>
            </a:r>
            <a:r>
              <a:rPr lang="ru-RU" sz="1400" b="1" dirty="0"/>
              <a:t>;</a:t>
            </a:r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1400" b="1" dirty="0" err="1" smtClean="0"/>
              <a:t>базові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проектні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err="1" smtClean="0"/>
              <a:t>дослідно-конструкторські</a:t>
            </a:r>
            <a:endParaRPr lang="ru-RU" sz="1400" b="1" dirty="0" smtClean="0"/>
          </a:p>
          <a:p>
            <a:pPr>
              <a:lnSpc>
                <a:spcPct val="80000"/>
              </a:lnSpc>
            </a:pPr>
            <a:r>
              <a:rPr lang="ru-RU" sz="1400" b="1" dirty="0" smtClean="0"/>
              <a:t> </a:t>
            </a:r>
            <a:r>
              <a:rPr lang="ru-RU" sz="1400" b="1" dirty="0" err="1"/>
              <a:t>роботи</a:t>
            </a:r>
            <a:r>
              <a:rPr lang="ru-RU" sz="14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3988"/>
            <a:ext cx="8229600" cy="50482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Этапи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системи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1754188" y="90805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342900" indent="-342900">
              <a:lnSpc>
                <a:spcPct val="80000"/>
              </a:lnSpc>
              <a:buAutoNum type="arabicPeriod"/>
            </a:pPr>
            <a:r>
              <a:rPr lang="ru-RU" dirty="0" err="1" smtClean="0">
                <a:solidFill>
                  <a:srgbClr val="CC0000"/>
                </a:solidFill>
              </a:rPr>
              <a:t>Передпроектні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дослідження</a:t>
            </a:r>
            <a:endParaRPr lang="ru-RU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.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754188" y="1628775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2. </a:t>
            </a:r>
            <a:r>
              <a:rPr lang="ru-RU" dirty="0" err="1" smtClean="0">
                <a:solidFill>
                  <a:srgbClr val="CC0000"/>
                </a:solidFill>
              </a:rPr>
              <a:t>Технічне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завдвння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, </a:t>
            </a:r>
            <a:r>
              <a:rPr lang="ru-RU" dirty="0" err="1"/>
              <a:t>погодження</a:t>
            </a:r>
            <a:r>
              <a:rPr lang="ru-RU" dirty="0"/>
              <a:t> та </a:t>
            </a:r>
            <a:r>
              <a:rPr lang="ru-RU" dirty="0" err="1"/>
              <a:t>затвердження</a:t>
            </a:r>
            <a:r>
              <a:rPr lang="ru-RU" dirty="0"/>
              <a:t> ТЗ.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754188" y="234950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3. </a:t>
            </a:r>
            <a:r>
              <a:rPr lang="ru-RU" dirty="0" err="1" smtClean="0">
                <a:solidFill>
                  <a:srgbClr val="CC0000"/>
                </a:solidFill>
              </a:rPr>
              <a:t>Технічна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пропозиція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Вибір</a:t>
            </a:r>
            <a:r>
              <a:rPr lang="ru-RU" dirty="0"/>
              <a:t> і </a:t>
            </a:r>
            <a:r>
              <a:rPr lang="ru-RU" dirty="0" err="1"/>
              <a:t>обгрунтування</a:t>
            </a:r>
            <a:r>
              <a:rPr lang="ru-RU" dirty="0"/>
              <a:t> оптимального </a:t>
            </a:r>
            <a:r>
              <a:rPr lang="ru-RU" dirty="0" err="1"/>
              <a:t>варіанта</a:t>
            </a:r>
            <a:r>
              <a:rPr lang="ru-RU" dirty="0"/>
              <a:t>, </a:t>
            </a:r>
            <a:r>
              <a:rPr lang="ru-RU" dirty="0" err="1" smtClean="0"/>
              <a:t>узгодження</a:t>
            </a:r>
            <a:endParaRPr lang="ru-RU" dirty="0" smtClean="0"/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 smtClean="0"/>
              <a:t>технічної</a:t>
            </a:r>
            <a:r>
              <a:rPr lang="ru-RU" dirty="0" smtClean="0"/>
              <a:t> </a:t>
            </a:r>
            <a:r>
              <a:rPr lang="ru-RU" dirty="0" err="1"/>
              <a:t>пропозиції</a:t>
            </a:r>
            <a:r>
              <a:rPr lang="ru-RU" dirty="0"/>
              <a:t>.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754188" y="3068638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4. </a:t>
            </a:r>
            <a:r>
              <a:rPr lang="ru-RU" dirty="0" err="1" smtClean="0">
                <a:solidFill>
                  <a:srgbClr val="CC0000"/>
                </a:solidFill>
              </a:rPr>
              <a:t>Ескізний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принципових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по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err="1"/>
              <a:t>Погодження</a:t>
            </a:r>
            <a:r>
              <a:rPr lang="ru-RU" dirty="0"/>
              <a:t> та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/>
              <a:t>ескізного</a:t>
            </a:r>
            <a:r>
              <a:rPr lang="ru-RU" dirty="0"/>
              <a:t> проекту.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1754188" y="3789363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 smtClean="0">
                <a:solidFill>
                  <a:srgbClr val="CC0000"/>
                </a:solidFill>
              </a:rPr>
              <a:t>5. </a:t>
            </a:r>
            <a:r>
              <a:rPr lang="ru-RU" dirty="0" err="1" smtClean="0">
                <a:solidFill>
                  <a:srgbClr val="CC0000"/>
                </a:solidFill>
              </a:rPr>
              <a:t>Технічний</a:t>
            </a:r>
            <a:r>
              <a:rPr lang="ru-RU" dirty="0" smtClean="0">
                <a:solidFill>
                  <a:srgbClr val="CC0000"/>
                </a:solidFill>
              </a:rPr>
              <a:t> 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остаточних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по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err="1"/>
              <a:t>Узгодження</a:t>
            </a:r>
            <a:r>
              <a:rPr lang="ru-RU" dirty="0"/>
              <a:t> і </a:t>
            </a:r>
            <a:r>
              <a:rPr lang="ru-RU" dirty="0" err="1"/>
              <a:t>затвердження</a:t>
            </a:r>
            <a:r>
              <a:rPr lang="ru-RU" dirty="0"/>
              <a:t> </a:t>
            </a:r>
            <a:r>
              <a:rPr lang="ru-RU" dirty="0" err="1"/>
              <a:t>технічного</a:t>
            </a:r>
            <a:r>
              <a:rPr lang="ru-RU" dirty="0"/>
              <a:t> проекту..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1754188" y="450850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6. </a:t>
            </a:r>
            <a:r>
              <a:rPr lang="ru-RU" dirty="0" err="1" smtClean="0">
                <a:solidFill>
                  <a:srgbClr val="CC0000"/>
                </a:solidFill>
              </a:rPr>
              <a:t>Робочий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робочої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.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1754188" y="5229225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7.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Виготовлення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налагодження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випробування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 err="1"/>
              <a:t>Виготовлення</a:t>
            </a:r>
            <a:r>
              <a:rPr lang="ru-RU" dirty="0"/>
              <a:t> та </a:t>
            </a:r>
            <a:r>
              <a:rPr lang="ru-RU" dirty="0" err="1"/>
              <a:t>налагодження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,</a:t>
            </a:r>
          </a:p>
          <a:p>
            <a:pPr marL="190500" indent="-190500">
              <a:lnSpc>
                <a:spcPct val="80000"/>
              </a:lnSpc>
            </a:pPr>
            <a:r>
              <a:rPr lang="ru-RU" dirty="0" err="1" smtClean="0"/>
              <a:t>Підготовка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дію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1763713" y="5949950"/>
            <a:ext cx="7066284" cy="647700"/>
          </a:xfrm>
          <a:prstGeom prst="roundRect">
            <a:avLst>
              <a:gd name="adj" fmla="val 16667"/>
            </a:avLst>
          </a:prstGeom>
          <a:solidFill>
            <a:srgbClr val="FFE6CB"/>
          </a:solidFill>
          <a:ln w="12700">
            <a:solidFill>
              <a:srgbClr val="CC0000"/>
            </a:solidFill>
            <a:round/>
            <a:headEnd/>
            <a:tailEnd/>
          </a:ln>
        </p:spPr>
        <p:txBody>
          <a:bodyPr wrap="none" lIns="91423" tIns="45711" rIns="91423" bIns="45711" anchor="ctr"/>
          <a:lstStyle/>
          <a:p>
            <a:pPr marL="190500" indent="-190500">
              <a:lnSpc>
                <a:spcPct val="80000"/>
              </a:lnSpc>
            </a:pPr>
            <a:r>
              <a:rPr lang="ru-RU" dirty="0">
                <a:solidFill>
                  <a:srgbClr val="CC0000"/>
                </a:solidFill>
              </a:rPr>
              <a:t>8. </a:t>
            </a:r>
            <a:r>
              <a:rPr lang="ru-RU" dirty="0" err="1" smtClean="0">
                <a:solidFill>
                  <a:srgbClr val="CC0000"/>
                </a:solidFill>
              </a:rPr>
              <a:t>Ввід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>
                <a:solidFill>
                  <a:srgbClr val="CC0000"/>
                </a:solidFill>
              </a:rPr>
              <a:t>в </a:t>
            </a:r>
            <a:r>
              <a:rPr lang="ru-RU" dirty="0" err="1" smtClean="0">
                <a:solidFill>
                  <a:srgbClr val="CC0000"/>
                </a:solidFill>
              </a:rPr>
              <a:t>дію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Дослідне</a:t>
            </a:r>
            <a:r>
              <a:rPr lang="ru-RU" dirty="0"/>
              <a:t> </a:t>
            </a:r>
            <a:r>
              <a:rPr lang="ru-RU" dirty="0" err="1"/>
              <a:t>функціонування</a:t>
            </a:r>
            <a:r>
              <a:rPr lang="ru-RU" dirty="0"/>
              <a:t> і </a:t>
            </a:r>
            <a:r>
              <a:rPr lang="ru-RU" dirty="0" err="1" smtClean="0"/>
              <a:t>приймальні</a:t>
            </a:r>
            <a:r>
              <a:rPr lang="ru-RU" dirty="0"/>
              <a:t> </a:t>
            </a:r>
            <a:r>
              <a:rPr lang="ru-RU" dirty="0" err="1" smtClean="0"/>
              <a:t>випробування</a:t>
            </a:r>
            <a:r>
              <a:rPr lang="ru-RU" dirty="0" smtClean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1331913" y="1412875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1331913" y="213360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1330325" y="2852738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1333500" y="3573463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1333500" y="4294188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1331913" y="5013325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auto">
          <a:xfrm>
            <a:off x="1330325" y="573405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проектом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360488" y="876300"/>
            <a:ext cx="6408737" cy="5545138"/>
            <a:chOff x="884" y="663"/>
            <a:chExt cx="4037" cy="3493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1292" y="3929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13. </a:t>
              </a:r>
              <a:r>
                <a:rPr lang="ru-RU" sz="1600" dirty="0" err="1" smtClean="0"/>
                <a:t>Адміністрування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292" y="3657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12. </a:t>
              </a:r>
              <a:r>
                <a:rPr lang="ru-RU" sz="1600" dirty="0" err="1" smtClean="0"/>
                <a:t>Бухгалтерський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звіт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292" y="3385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11. </a:t>
              </a:r>
              <a:r>
                <a:rPr lang="ru-RU" sz="1600" dirty="0" err="1"/>
                <a:t>Перевірка</a:t>
              </a:r>
              <a:r>
                <a:rPr lang="ru-RU" sz="1600" dirty="0"/>
                <a:t> і </a:t>
              </a:r>
              <a:r>
                <a:rPr lang="ru-RU" sz="1600" dirty="0" err="1"/>
                <a:t>приймання</a:t>
              </a:r>
              <a:r>
                <a:rPr lang="ru-RU" sz="1600" dirty="0"/>
                <a:t>.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292" y="3112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10. </a:t>
              </a:r>
              <a:r>
                <a:rPr lang="ru-RU" sz="1600" dirty="0" err="1" smtClean="0"/>
                <a:t>Експертиза</a:t>
              </a:r>
              <a:r>
                <a:rPr lang="ru-RU" sz="1600" dirty="0"/>
                <a:t>.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292" y="2840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9. </a:t>
              </a:r>
              <a:r>
                <a:rPr lang="ru-RU" sz="1600" dirty="0" err="1" smtClean="0"/>
                <a:t>Звітність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292" y="2568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8. </a:t>
              </a:r>
              <a:r>
                <a:rPr lang="ru-RU" sz="1600" dirty="0" err="1" smtClean="0"/>
                <a:t>Оцінка</a:t>
              </a:r>
              <a:r>
                <a:rPr lang="ru-RU" sz="1600" dirty="0"/>
                <a:t>.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1292" y="2296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7. </a:t>
              </a:r>
              <a:r>
                <a:rPr lang="ru-RU" sz="1600" dirty="0" err="1" smtClean="0"/>
                <a:t>Моніторинг</a:t>
              </a:r>
              <a:r>
                <a:rPr lang="ru-RU" sz="1600" dirty="0"/>
                <a:t>.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1292" y="2024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6. </a:t>
              </a:r>
              <a:r>
                <a:rPr lang="ru-RU" sz="1600" dirty="0" err="1" smtClean="0"/>
                <a:t>Організація</a:t>
              </a:r>
              <a:r>
                <a:rPr lang="ru-RU" sz="1600" dirty="0"/>
                <a:t> </a:t>
              </a:r>
              <a:r>
                <a:rPr lang="ru-RU" sz="1600" dirty="0" err="1"/>
                <a:t>здійснення</a:t>
              </a:r>
              <a:r>
                <a:rPr lang="ru-RU" sz="1600" dirty="0"/>
                <a:t>.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292" y="1752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5. </a:t>
              </a:r>
              <a:r>
                <a:rPr lang="ru-RU" sz="1600" dirty="0" err="1"/>
                <a:t>Складання</a:t>
              </a:r>
              <a:r>
                <a:rPr lang="ru-RU" sz="1600" dirty="0"/>
                <a:t> та </a:t>
              </a:r>
              <a:r>
                <a:rPr lang="ru-RU" sz="1600" dirty="0" err="1"/>
                <a:t>супровід</a:t>
              </a:r>
              <a:r>
                <a:rPr lang="ru-RU" sz="1600" dirty="0"/>
                <a:t> бюджету проекту.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292" y="1479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4. </a:t>
              </a:r>
              <a:r>
                <a:rPr lang="ru-RU" sz="1600" dirty="0" err="1" smtClean="0"/>
                <a:t>Прийняття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рішень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292" y="1207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3. </a:t>
              </a:r>
              <a:r>
                <a:rPr lang="ru-RU" sz="1600" dirty="0" err="1" smtClean="0"/>
                <a:t>Аналіз</a:t>
              </a:r>
              <a:r>
                <a:rPr lang="ru-RU" sz="1600" dirty="0"/>
                <a:t>.</a:t>
              </a: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1292" y="935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2. Контроль.</a:t>
              </a: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1292" y="663"/>
              <a:ext cx="3629" cy="227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1. </a:t>
              </a:r>
              <a:r>
                <a:rPr lang="ru-RU" sz="1600" dirty="0" err="1" smtClean="0"/>
                <a:t>Планування</a:t>
              </a:r>
              <a:r>
                <a:rPr lang="ru-RU" sz="1600" dirty="0" smtClean="0"/>
                <a:t>.</a:t>
              </a:r>
              <a:endParaRPr lang="ru-RU" sz="1600" dirty="0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auto">
            <a:xfrm>
              <a:off x="884" y="663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2" name="AutoShape 18"/>
            <p:cNvSpPr>
              <a:spLocks noChangeArrowheads="1"/>
            </p:cNvSpPr>
            <p:nvPr/>
          </p:nvSpPr>
          <p:spPr bwMode="auto">
            <a:xfrm>
              <a:off x="884" y="936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3" name="AutoShape 19"/>
            <p:cNvSpPr>
              <a:spLocks noChangeArrowheads="1"/>
            </p:cNvSpPr>
            <p:nvPr/>
          </p:nvSpPr>
          <p:spPr bwMode="auto">
            <a:xfrm>
              <a:off x="884" y="1208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auto">
            <a:xfrm>
              <a:off x="884" y="148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5" name="AutoShape 21"/>
            <p:cNvSpPr>
              <a:spLocks noChangeArrowheads="1"/>
            </p:cNvSpPr>
            <p:nvPr/>
          </p:nvSpPr>
          <p:spPr bwMode="auto">
            <a:xfrm>
              <a:off x="884" y="1753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6" name="AutoShape 22"/>
            <p:cNvSpPr>
              <a:spLocks noChangeArrowheads="1"/>
            </p:cNvSpPr>
            <p:nvPr/>
          </p:nvSpPr>
          <p:spPr bwMode="auto">
            <a:xfrm>
              <a:off x="884" y="2024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7" name="AutoShape 23"/>
            <p:cNvSpPr>
              <a:spLocks noChangeArrowheads="1"/>
            </p:cNvSpPr>
            <p:nvPr/>
          </p:nvSpPr>
          <p:spPr bwMode="auto">
            <a:xfrm>
              <a:off x="884" y="2297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8" name="AutoShape 24"/>
            <p:cNvSpPr>
              <a:spLocks noChangeArrowheads="1"/>
            </p:cNvSpPr>
            <p:nvPr/>
          </p:nvSpPr>
          <p:spPr bwMode="auto">
            <a:xfrm>
              <a:off x="884" y="257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69" name="AutoShape 25"/>
            <p:cNvSpPr>
              <a:spLocks noChangeArrowheads="1"/>
            </p:cNvSpPr>
            <p:nvPr/>
          </p:nvSpPr>
          <p:spPr bwMode="auto">
            <a:xfrm>
              <a:off x="884" y="2842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0" name="AutoShape 26"/>
            <p:cNvSpPr>
              <a:spLocks noChangeArrowheads="1"/>
            </p:cNvSpPr>
            <p:nvPr/>
          </p:nvSpPr>
          <p:spPr bwMode="auto">
            <a:xfrm>
              <a:off x="884" y="3114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1" name="AutoShape 27"/>
            <p:cNvSpPr>
              <a:spLocks noChangeArrowheads="1"/>
            </p:cNvSpPr>
            <p:nvPr/>
          </p:nvSpPr>
          <p:spPr bwMode="auto">
            <a:xfrm>
              <a:off x="884" y="3387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2" name="AutoShape 28"/>
            <p:cNvSpPr>
              <a:spLocks noChangeArrowheads="1"/>
            </p:cNvSpPr>
            <p:nvPr/>
          </p:nvSpPr>
          <p:spPr bwMode="auto">
            <a:xfrm>
              <a:off x="884" y="3658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773" name="AutoShape 29"/>
            <p:cNvSpPr>
              <a:spLocks noChangeArrowheads="1"/>
            </p:cNvSpPr>
            <p:nvPr/>
          </p:nvSpPr>
          <p:spPr bwMode="auto">
            <a:xfrm>
              <a:off x="884" y="3930"/>
              <a:ext cx="227" cy="226"/>
            </a:xfrm>
            <a:prstGeom prst="chevron">
              <a:avLst>
                <a:gd name="adj" fmla="val 25111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94994" y="474345"/>
            <a:ext cx="8208912" cy="5078313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5400" b="1" smtClean="0">
                <a:solidFill>
                  <a:srgbClr val="FFFF00"/>
                </a:solidFill>
              </a:rPr>
              <a:t>Лекція 1</a:t>
            </a:r>
          </a:p>
          <a:p>
            <a:pPr algn="ctr"/>
            <a:r>
              <a:rPr lang="uk-UA" sz="5400" b="1" smtClean="0">
                <a:solidFill>
                  <a:srgbClr val="FFFF00"/>
                </a:solidFill>
              </a:rPr>
              <a:t>Огляд </a:t>
            </a:r>
            <a:r>
              <a:rPr lang="uk-UA" sz="5400" b="1" dirty="0" smtClean="0">
                <a:solidFill>
                  <a:srgbClr val="FFFF00"/>
                </a:solidFill>
              </a:rPr>
              <a:t>процесів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управління проектами</a:t>
            </a:r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5882773"/>
            <a:ext cx="660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Ковалюк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Т.В.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д</a:t>
            </a:r>
            <a:r>
              <a:rPr lang="ru-RU" sz="20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000" b="1" dirty="0" smtClean="0">
                <a:solidFill>
                  <a:schemeClr val="bg1"/>
                </a:solidFill>
              </a:rPr>
              <a:t> АСОІУ НТУУ «КПІ»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24224" cy="360363"/>
          </a:xfrm>
          <a:noFill/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Підсистеми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32771" name="Группа 22"/>
          <p:cNvGrpSpPr>
            <a:grpSpLocks/>
          </p:cNvGrpSpPr>
          <p:nvPr/>
        </p:nvGrpSpPr>
        <p:grpSpPr bwMode="auto">
          <a:xfrm>
            <a:off x="179388" y="549275"/>
            <a:ext cx="8964612" cy="6048375"/>
            <a:chOff x="395288" y="1028700"/>
            <a:chExt cx="8491537" cy="5383213"/>
          </a:xfrm>
        </p:grpSpPr>
        <p:sp>
          <p:nvSpPr>
            <p:cNvPr id="19459" name="AutoShape 3"/>
            <p:cNvSpPr>
              <a:spLocks noChangeArrowheads="1"/>
            </p:cNvSpPr>
            <p:nvPr/>
          </p:nvSpPr>
          <p:spPr bwMode="auto">
            <a:xfrm>
              <a:off x="711070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 smtClean="0">
                  <a:cs typeface="Arial" charset="0"/>
                </a:rPr>
                <a:t>Управління</a:t>
              </a:r>
              <a:r>
                <a:rPr lang="ru-RU" sz="1100" b="1" dirty="0" smtClean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інтеграцією</a:t>
              </a:r>
              <a:r>
                <a:rPr lang="ru-RU" sz="1100" b="1" dirty="0" smtClean="0">
                  <a:cs typeface="Arial" charset="0"/>
                </a:rPr>
                <a:t> проекту 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Статуту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плану проекту.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Керівництво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 smtClean="0">
                  <a:cs typeface="Arial" charset="0"/>
                </a:rPr>
                <a:t>управління</a:t>
              </a:r>
              <a:r>
                <a:rPr lang="ru-RU" sz="1100" dirty="0" smtClean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Виконанням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 smtClean="0">
                  <a:cs typeface="Arial" charset="0"/>
                </a:rPr>
                <a:t>управління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Роботами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Загальне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змінами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проекту.</a:t>
              </a:r>
              <a:endParaRPr lang="ru-RU" sz="900" dirty="0">
                <a:cs typeface="Arial" charset="0"/>
              </a:endParaRPr>
            </a:p>
          </p:txBody>
        </p:sp>
        <p:sp>
          <p:nvSpPr>
            <p:cNvPr id="19460" name="AutoShape 4"/>
            <p:cNvSpPr>
              <a:spLocks noChangeArrowheads="1"/>
            </p:cNvSpPr>
            <p:nvPr/>
          </p:nvSpPr>
          <p:spPr bwMode="auto">
            <a:xfrm>
              <a:off x="711070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вартістю</a:t>
              </a: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Вартісна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оцінка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бюджету </a:t>
              </a:r>
              <a:r>
                <a:rPr lang="ru-RU" sz="1100" dirty="0" err="1">
                  <a:cs typeface="Arial" charset="0"/>
                </a:rPr>
                <a:t>витрат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вартістю</a:t>
              </a:r>
              <a:r>
                <a:rPr lang="ru-RU" sz="1100" dirty="0">
                  <a:cs typeface="Arial" charset="0"/>
                </a:rPr>
                <a:t>.</a:t>
              </a:r>
              <a:endParaRPr lang="ru-RU" sz="600" dirty="0">
                <a:cs typeface="Arial" charset="0"/>
              </a:endParaRPr>
            </a:p>
          </p:txBody>
        </p:sp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709566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комунікаціями</a:t>
              </a:r>
              <a:r>
                <a:rPr lang="ru-RU" sz="1100" b="1" dirty="0" smtClean="0">
                  <a:cs typeface="Arial" charset="0"/>
                </a:rPr>
                <a:t> 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комунікацій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Поширення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Звітність</a:t>
              </a:r>
              <a:r>
                <a:rPr lang="ru-RU" sz="1100" dirty="0" smtClean="0">
                  <a:cs typeface="Arial" charset="0"/>
                </a:rPr>
                <a:t> з </a:t>
              </a:r>
              <a:r>
                <a:rPr lang="ru-RU" sz="1100" dirty="0" err="1" smtClean="0">
                  <a:cs typeface="Arial" charset="0"/>
                </a:rPr>
                <a:t>виконання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учасниками</a:t>
              </a:r>
              <a:r>
                <a:rPr lang="ru-RU" sz="1100" dirty="0">
                  <a:cs typeface="Arial" charset="0"/>
                </a:rPr>
                <a:t> проекту</a:t>
              </a:r>
              <a:r>
                <a:rPr lang="ru-RU" sz="600" b="1" dirty="0">
                  <a:cs typeface="Arial" charset="0"/>
                </a:rPr>
                <a:t>.</a:t>
              </a: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646582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термінами</a:t>
              </a:r>
              <a:r>
                <a:rPr lang="ru-RU" sz="1100" b="1" dirty="0" smtClean="0">
                  <a:cs typeface="Arial" charset="0"/>
                </a:rPr>
                <a:t> (часом)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складу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взаємозв'язку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ресурсів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тривалості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Розробка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 smtClean="0">
                  <a:cs typeface="Arial" charset="0"/>
                </a:rPr>
                <a:t>Управління</a:t>
              </a: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розкладом</a:t>
              </a:r>
              <a:r>
                <a:rPr lang="ru-RU" sz="1000" dirty="0">
                  <a:cs typeface="Arial" charset="0"/>
                </a:rPr>
                <a:t>.. 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646582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людськими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>
                  <a:cs typeface="Arial" charset="0"/>
                </a:rPr>
                <a:t>ресурсами </a:t>
              </a:r>
              <a:r>
                <a:rPr lang="ru-RU" sz="1100" b="1" dirty="0" smtClean="0">
                  <a:cs typeface="Arial" charset="0"/>
                </a:rPr>
                <a:t>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людських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ресурсів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Набір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Розвиток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командою проекту.</a:t>
              </a:r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646582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8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поставками </a:t>
              </a:r>
              <a:r>
                <a:rPr lang="ru-RU" sz="1100" b="1" dirty="0" smtClean="0">
                  <a:cs typeface="Arial" charset="0"/>
                </a:rPr>
                <a:t>проекту</a:t>
              </a:r>
              <a:endParaRPr lang="en-US" sz="1100" b="1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Планування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закупівель і </a:t>
              </a:r>
              <a:r>
                <a:rPr lang="ru-RU" sz="1100" dirty="0" err="1">
                  <a:cs typeface="Arial" charset="0"/>
                </a:rPr>
                <a:t>придбань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>
                  <a:cs typeface="Arial" charset="0"/>
                </a:rPr>
                <a:t>Запит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>
                  <a:cs typeface="Arial" charset="0"/>
                </a:rPr>
                <a:t> у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Вибір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 smtClean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Адміністрування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 smtClean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358769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CCE9AD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 smtClean="0">
                  <a:cs typeface="Arial" charset="0"/>
                </a:rPr>
                <a:t>Управління</a:t>
              </a:r>
              <a:r>
                <a:rPr lang="ru-RU" sz="1100" b="1" dirty="0" smtClean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змістом</a:t>
              </a:r>
              <a:r>
                <a:rPr lang="ru-RU" sz="1100" b="1" dirty="0" smtClean="0">
                  <a:cs typeface="Arial" charset="0"/>
                </a:rPr>
                <a:t> 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6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Планування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Створення</a:t>
              </a:r>
              <a:r>
                <a:rPr lang="ru-RU" sz="1000" dirty="0">
                  <a:cs typeface="Arial" charset="0"/>
                </a:rPr>
                <a:t> ІСР.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Підтвердження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  <a:endParaRPr lang="ru-RU" sz="10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 smtClean="0">
                  <a:cs typeface="Arial" charset="0"/>
                </a:rPr>
                <a:t>Управління</a:t>
              </a:r>
              <a:r>
                <a:rPr lang="ru-RU" sz="1000" dirty="0" smtClean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змістом</a:t>
              </a:r>
              <a:r>
                <a:rPr lang="ru-RU" sz="1000" dirty="0">
                  <a:cs typeface="Arial" charset="0"/>
                </a:rPr>
                <a:t>. </a:t>
              </a: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358769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A7A7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якістю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 smtClean="0">
                  <a:cs typeface="Arial" charset="0"/>
                </a:rPr>
                <a:t>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11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забезпечення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контролю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358769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 smtClean="0">
                  <a:cs typeface="Arial" charset="0"/>
                </a:rPr>
                <a:t>ризиками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 smtClean="0">
                  <a:cs typeface="Arial" charset="0"/>
                </a:rPr>
                <a:t>проекту </a:t>
              </a:r>
              <a:r>
                <a:rPr lang="ru-RU" sz="1100" b="1" dirty="0">
                  <a:cs typeface="Arial" charset="0"/>
                </a:rPr>
                <a:t/>
              </a:r>
              <a:br>
                <a:rPr lang="ru-RU" sz="1100" b="1" dirty="0">
                  <a:cs typeface="Arial" charset="0"/>
                </a:rPr>
              </a:br>
              <a:endParaRPr lang="ru-RU" sz="1100" b="1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Ідентифікація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 smtClean="0">
                  <a:cs typeface="Arial" charset="0"/>
                </a:rPr>
                <a:t>Оцінка</a:t>
              </a: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  <a:endParaRPr lang="ru-RU" sz="1100" dirty="0" smtClean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smtClean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реагування</a:t>
              </a:r>
              <a:r>
                <a:rPr lang="ru-RU" sz="1100" dirty="0">
                  <a:cs typeface="Arial" charset="0"/>
                </a:rPr>
                <a:t> на </a:t>
              </a:r>
              <a:r>
                <a:rPr lang="ru-RU" sz="1100" dirty="0" err="1">
                  <a:cs typeface="Arial" charset="0"/>
                </a:rPr>
                <a:t>ризики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grpSp>
          <p:nvGrpSpPr>
            <p:cNvPr id="32781" name="Group 12"/>
            <p:cNvGrpSpPr>
              <a:grpSpLocks/>
            </p:cNvGrpSpPr>
            <p:nvPr/>
          </p:nvGrpSpPr>
          <p:grpSpPr bwMode="auto">
            <a:xfrm>
              <a:off x="395288" y="1484313"/>
              <a:ext cx="6048375" cy="4321175"/>
              <a:chOff x="249" y="935"/>
              <a:chExt cx="3810" cy="2722"/>
            </a:xfrm>
          </p:grpSpPr>
          <p:sp>
            <p:nvSpPr>
              <p:cNvPr id="32783" name="Freeform 13"/>
              <p:cNvSpPr>
                <a:spLocks/>
              </p:cNvSpPr>
              <p:nvPr/>
            </p:nvSpPr>
            <p:spPr bwMode="auto">
              <a:xfrm>
                <a:off x="249" y="935"/>
                <a:ext cx="2767" cy="2722"/>
              </a:xfrm>
              <a:custGeom>
                <a:avLst/>
                <a:gdLst>
                  <a:gd name="T0" fmla="*/ 2767 w 2767"/>
                  <a:gd name="T1" fmla="*/ 0 h 2722"/>
                  <a:gd name="T2" fmla="*/ 2767 w 2767"/>
                  <a:gd name="T3" fmla="*/ 182 h 2722"/>
                  <a:gd name="T4" fmla="*/ 0 w 2767"/>
                  <a:gd name="T5" fmla="*/ 182 h 2722"/>
                  <a:gd name="T6" fmla="*/ 0 w 2767"/>
                  <a:gd name="T7" fmla="*/ 2722 h 2722"/>
                  <a:gd name="T8" fmla="*/ 182 w 2767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2722"/>
                  <a:gd name="T17" fmla="*/ 2767 w 2767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2722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2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4" name="Freeform 14"/>
              <p:cNvSpPr>
                <a:spLocks/>
              </p:cNvSpPr>
              <p:nvPr/>
            </p:nvSpPr>
            <p:spPr bwMode="auto">
              <a:xfrm>
                <a:off x="249" y="935"/>
                <a:ext cx="2767" cy="1679"/>
              </a:xfrm>
              <a:custGeom>
                <a:avLst/>
                <a:gdLst>
                  <a:gd name="T0" fmla="*/ 2767 w 2767"/>
                  <a:gd name="T1" fmla="*/ 0 h 1679"/>
                  <a:gd name="T2" fmla="*/ 2767 w 2767"/>
                  <a:gd name="T3" fmla="*/ 182 h 1679"/>
                  <a:gd name="T4" fmla="*/ 0 w 2767"/>
                  <a:gd name="T5" fmla="*/ 182 h 1679"/>
                  <a:gd name="T6" fmla="*/ 0 w 2767"/>
                  <a:gd name="T7" fmla="*/ 1679 h 1679"/>
                  <a:gd name="T8" fmla="*/ 182 w 2767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1679"/>
                  <a:gd name="T17" fmla="*/ 2767 w 2767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1679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2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5" name="Freeform 15"/>
              <p:cNvSpPr>
                <a:spLocks/>
              </p:cNvSpPr>
              <p:nvPr/>
            </p:nvSpPr>
            <p:spPr bwMode="auto">
              <a:xfrm>
                <a:off x="249" y="935"/>
                <a:ext cx="2767" cy="771"/>
              </a:xfrm>
              <a:custGeom>
                <a:avLst/>
                <a:gdLst>
                  <a:gd name="T0" fmla="*/ 2767 w 2767"/>
                  <a:gd name="T1" fmla="*/ 0 h 771"/>
                  <a:gd name="T2" fmla="*/ 2767 w 2767"/>
                  <a:gd name="T3" fmla="*/ 182 h 771"/>
                  <a:gd name="T4" fmla="*/ 0 w 2767"/>
                  <a:gd name="T5" fmla="*/ 182 h 771"/>
                  <a:gd name="T6" fmla="*/ 0 w 2767"/>
                  <a:gd name="T7" fmla="*/ 771 h 771"/>
                  <a:gd name="T8" fmla="*/ 182 w 2767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771"/>
                  <a:gd name="T17" fmla="*/ 2767 w 2767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771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2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6" name="Freeform 16"/>
              <p:cNvSpPr>
                <a:spLocks/>
              </p:cNvSpPr>
              <p:nvPr/>
            </p:nvSpPr>
            <p:spPr bwMode="auto">
              <a:xfrm>
                <a:off x="2064" y="935"/>
                <a:ext cx="952" cy="771"/>
              </a:xfrm>
              <a:custGeom>
                <a:avLst/>
                <a:gdLst>
                  <a:gd name="T0" fmla="*/ 952 w 952"/>
                  <a:gd name="T1" fmla="*/ 0 h 771"/>
                  <a:gd name="T2" fmla="*/ 952 w 952"/>
                  <a:gd name="T3" fmla="*/ 182 h 771"/>
                  <a:gd name="T4" fmla="*/ 0 w 952"/>
                  <a:gd name="T5" fmla="*/ 182 h 771"/>
                  <a:gd name="T6" fmla="*/ 0 w 952"/>
                  <a:gd name="T7" fmla="*/ 771 h 771"/>
                  <a:gd name="T8" fmla="*/ 181 w 952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771"/>
                  <a:gd name="T17" fmla="*/ 952 w 952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771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1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7" name="Freeform 17"/>
              <p:cNvSpPr>
                <a:spLocks/>
              </p:cNvSpPr>
              <p:nvPr/>
            </p:nvSpPr>
            <p:spPr bwMode="auto">
              <a:xfrm>
                <a:off x="2064" y="935"/>
                <a:ext cx="952" cy="1679"/>
              </a:xfrm>
              <a:custGeom>
                <a:avLst/>
                <a:gdLst>
                  <a:gd name="T0" fmla="*/ 952 w 952"/>
                  <a:gd name="T1" fmla="*/ 0 h 1679"/>
                  <a:gd name="T2" fmla="*/ 952 w 952"/>
                  <a:gd name="T3" fmla="*/ 182 h 1679"/>
                  <a:gd name="T4" fmla="*/ 0 w 952"/>
                  <a:gd name="T5" fmla="*/ 182 h 1679"/>
                  <a:gd name="T6" fmla="*/ 0 w 952"/>
                  <a:gd name="T7" fmla="*/ 1679 h 1679"/>
                  <a:gd name="T8" fmla="*/ 181 w 952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1679"/>
                  <a:gd name="T17" fmla="*/ 952 w 952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1679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1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8" name="Freeform 18"/>
              <p:cNvSpPr>
                <a:spLocks/>
              </p:cNvSpPr>
              <p:nvPr/>
            </p:nvSpPr>
            <p:spPr bwMode="auto">
              <a:xfrm>
                <a:off x="2064" y="935"/>
                <a:ext cx="952" cy="2722"/>
              </a:xfrm>
              <a:custGeom>
                <a:avLst/>
                <a:gdLst>
                  <a:gd name="T0" fmla="*/ 952 w 952"/>
                  <a:gd name="T1" fmla="*/ 0 h 2722"/>
                  <a:gd name="T2" fmla="*/ 952 w 952"/>
                  <a:gd name="T3" fmla="*/ 182 h 2722"/>
                  <a:gd name="T4" fmla="*/ 0 w 952"/>
                  <a:gd name="T5" fmla="*/ 182 h 2722"/>
                  <a:gd name="T6" fmla="*/ 0 w 952"/>
                  <a:gd name="T7" fmla="*/ 2722 h 2722"/>
                  <a:gd name="T8" fmla="*/ 181 w 952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2722"/>
                  <a:gd name="T17" fmla="*/ 952 w 952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2722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1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9" name="Freeform 19"/>
              <p:cNvSpPr>
                <a:spLocks/>
              </p:cNvSpPr>
              <p:nvPr/>
            </p:nvSpPr>
            <p:spPr bwMode="auto">
              <a:xfrm>
                <a:off x="3016" y="935"/>
                <a:ext cx="1043" cy="2722"/>
              </a:xfrm>
              <a:custGeom>
                <a:avLst/>
                <a:gdLst>
                  <a:gd name="T0" fmla="*/ 0 w 1043"/>
                  <a:gd name="T1" fmla="*/ 0 h 2722"/>
                  <a:gd name="T2" fmla="*/ 0 w 1043"/>
                  <a:gd name="T3" fmla="*/ 182 h 2722"/>
                  <a:gd name="T4" fmla="*/ 862 w 1043"/>
                  <a:gd name="T5" fmla="*/ 182 h 2722"/>
                  <a:gd name="T6" fmla="*/ 862 w 1043"/>
                  <a:gd name="T7" fmla="*/ 2722 h 2722"/>
                  <a:gd name="T8" fmla="*/ 1043 w 1043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2722"/>
                  <a:gd name="T17" fmla="*/ 1043 w 1043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2722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2722"/>
                    </a:lnTo>
                    <a:lnTo>
                      <a:pt x="1043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0" name="Freeform 20"/>
              <p:cNvSpPr>
                <a:spLocks/>
              </p:cNvSpPr>
              <p:nvPr/>
            </p:nvSpPr>
            <p:spPr bwMode="auto">
              <a:xfrm>
                <a:off x="3016" y="935"/>
                <a:ext cx="1043" cy="1679"/>
              </a:xfrm>
              <a:custGeom>
                <a:avLst/>
                <a:gdLst>
                  <a:gd name="T0" fmla="*/ 0 w 1043"/>
                  <a:gd name="T1" fmla="*/ 0 h 1679"/>
                  <a:gd name="T2" fmla="*/ 0 w 1043"/>
                  <a:gd name="T3" fmla="*/ 182 h 1679"/>
                  <a:gd name="T4" fmla="*/ 862 w 1043"/>
                  <a:gd name="T5" fmla="*/ 182 h 1679"/>
                  <a:gd name="T6" fmla="*/ 862 w 1043"/>
                  <a:gd name="T7" fmla="*/ 1679 h 1679"/>
                  <a:gd name="T8" fmla="*/ 1043 w 1043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1679"/>
                  <a:gd name="T17" fmla="*/ 1043 w 1043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1679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1679"/>
                    </a:lnTo>
                    <a:lnTo>
                      <a:pt x="1043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1" name="Freeform 21"/>
              <p:cNvSpPr>
                <a:spLocks/>
              </p:cNvSpPr>
              <p:nvPr/>
            </p:nvSpPr>
            <p:spPr bwMode="auto">
              <a:xfrm>
                <a:off x="3016" y="935"/>
                <a:ext cx="1043" cy="771"/>
              </a:xfrm>
              <a:custGeom>
                <a:avLst/>
                <a:gdLst>
                  <a:gd name="T0" fmla="*/ 0 w 1043"/>
                  <a:gd name="T1" fmla="*/ 0 h 771"/>
                  <a:gd name="T2" fmla="*/ 0 w 1043"/>
                  <a:gd name="T3" fmla="*/ 182 h 771"/>
                  <a:gd name="T4" fmla="*/ 862 w 1043"/>
                  <a:gd name="T5" fmla="*/ 182 h 771"/>
                  <a:gd name="T6" fmla="*/ 862 w 1043"/>
                  <a:gd name="T7" fmla="*/ 771 h 771"/>
                  <a:gd name="T8" fmla="*/ 1043 w 1043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771"/>
                  <a:gd name="T17" fmla="*/ 1043 w 1043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771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771"/>
                    </a:lnTo>
                    <a:lnTo>
                      <a:pt x="1043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469" name="AutoShape 22"/>
            <p:cNvSpPr>
              <a:spLocks noChangeArrowheads="1"/>
            </p:cNvSpPr>
            <p:nvPr/>
          </p:nvSpPr>
          <p:spPr bwMode="auto">
            <a:xfrm>
              <a:off x="3132068" y="1028700"/>
              <a:ext cx="3580370" cy="454959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lIns="29074" tIns="0" rIns="29074" bIns="0" anchor="ctr"/>
            <a:lstStyle/>
            <a:p>
              <a:pPr algn="ctr" defTabSz="738188" eaLnBrk="0" hangingPunct="0">
                <a:defRPr/>
              </a:pPr>
              <a:r>
                <a:rPr lang="ru-RU" sz="1600" b="1" dirty="0" smtClean="0">
                  <a:cs typeface="Arial" charset="0"/>
                </a:rPr>
                <a:t>УПРАВЛІННЯ </a:t>
              </a:r>
              <a:r>
                <a:rPr lang="ru-RU" sz="1600" b="1" dirty="0">
                  <a:cs typeface="Arial" charset="0"/>
                </a:rPr>
                <a:t>ПРОЕКТАМИ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368" y="-406"/>
            <a:ext cx="8194675" cy="702097"/>
          </a:xfrm>
        </p:spPr>
        <p:txBody>
          <a:bodyPr/>
          <a:lstStyle/>
          <a:p>
            <a:pPr eaLnBrk="1" hangingPunct="1"/>
            <a:r>
              <a:rPr lang="ru-RU" sz="2900" b="1" dirty="0" smtClean="0">
                <a:solidFill>
                  <a:schemeClr val="bg1"/>
                </a:solidFill>
              </a:rPr>
              <a:t>Чим </a:t>
            </a:r>
            <a:r>
              <a:rPr lang="ru-RU" sz="2900" b="1" dirty="0" err="1" smtClean="0">
                <a:solidFill>
                  <a:schemeClr val="bg1"/>
                </a:solidFill>
              </a:rPr>
              <a:t>управляє</a:t>
            </a:r>
            <a:r>
              <a:rPr lang="ru-RU" sz="2900" b="1" dirty="0" smtClean="0">
                <a:solidFill>
                  <a:schemeClr val="bg1"/>
                </a:solidFill>
              </a:rPr>
              <a:t> </a:t>
            </a:r>
            <a:r>
              <a:rPr lang="en-US" sz="2900" b="1" dirty="0" smtClean="0">
                <a:solidFill>
                  <a:schemeClr val="bg1"/>
                </a:solidFill>
              </a:rPr>
              <a:t>project manager</a:t>
            </a:r>
            <a:r>
              <a:rPr lang="ru-RU" sz="2900" b="1" dirty="0" smtClean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79388" y="765175"/>
            <a:ext cx="8713787" cy="5903913"/>
            <a:chOff x="304" y="1166"/>
            <a:chExt cx="6791" cy="3682"/>
          </a:xfrm>
        </p:grpSpPr>
        <p:sp>
          <p:nvSpPr>
            <p:cNvPr id="20484" name="AutoShape 4"/>
            <p:cNvSpPr>
              <a:spLocks noChangeArrowheads="1"/>
            </p:cNvSpPr>
            <p:nvPr/>
          </p:nvSpPr>
          <p:spPr bwMode="auto">
            <a:xfrm>
              <a:off x="2657" y="1166"/>
              <a:ext cx="2322" cy="308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969696"/>
              </a:outerShdw>
            </a:effectLst>
          </p:spPr>
          <p:txBody>
            <a:bodyPr lIns="29052" tIns="0" rIns="29052" bIns="0" anchor="ctr"/>
            <a:lstStyle/>
            <a:p>
              <a:pPr algn="ctr" defTabSz="738188" eaLnBrk="0" hangingPunct="0">
                <a:defRPr/>
              </a:pPr>
              <a:r>
                <a:rPr lang="ru-RU" sz="1600" b="1" dirty="0" smtClean="0">
                  <a:solidFill>
                    <a:schemeClr val="bg1"/>
                  </a:solidFill>
                  <a:latin typeface="Arial Narrow" pitchFamily="34" charset="0"/>
                </a:rPr>
                <a:t>УПРАВЛІННЯ </a:t>
              </a:r>
              <a:r>
                <a:rPr lang="ru-RU" sz="1600" b="1" dirty="0">
                  <a:solidFill>
                    <a:schemeClr val="bg1"/>
                  </a:solidFill>
                  <a:latin typeface="Arial Narrow" pitchFamily="34" charset="0"/>
                </a:rPr>
                <a:t>ПРОЕКТАМИ</a:t>
              </a:r>
            </a:p>
          </p:txBody>
        </p:sp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474" y="1856"/>
              <a:ext cx="1971" cy="2992"/>
              <a:chOff x="294" y="1680"/>
              <a:chExt cx="1971" cy="3024"/>
            </a:xfrm>
          </p:grpSpPr>
          <p:sp>
            <p:nvSpPr>
              <p:cNvPr id="20510" name="AutoShape 6"/>
              <p:cNvSpPr>
                <a:spLocks noChangeArrowheads="1"/>
              </p:cNvSpPr>
              <p:nvPr/>
            </p:nvSpPr>
            <p:spPr bwMode="auto">
              <a:xfrm>
                <a:off x="295" y="1680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400" b="1" dirty="0" err="1">
                    <a:latin typeface="Arial Narrow" pitchFamily="34" charset="0"/>
                  </a:rPr>
                  <a:t>Управління</a:t>
                </a:r>
                <a:r>
                  <a:rPr lang="ru-RU" sz="1400" b="1" dirty="0">
                    <a:latin typeface="Arial Narrow" pitchFamily="34" charset="0"/>
                  </a:rPr>
                  <a:t> </a:t>
                </a:r>
                <a:r>
                  <a:rPr lang="ru-RU" sz="1400" b="1" dirty="0" err="1">
                    <a:latin typeface="Arial Narrow" pitchFamily="34" charset="0"/>
                  </a:rPr>
                  <a:t>інтеграційними</a:t>
                </a:r>
                <a:r>
                  <a:rPr lang="ru-RU" sz="1400" b="1" dirty="0">
                    <a:latin typeface="Arial Narrow" pitchFamily="34" charset="0"/>
                  </a:rPr>
                  <a:t> </a:t>
                </a:r>
                <a:r>
                  <a:rPr lang="ru-RU" sz="1400" b="1" dirty="0" err="1" smtClean="0">
                    <a:latin typeface="Arial Narrow" pitchFamily="34" charset="0"/>
                  </a:rPr>
                  <a:t>процесами</a:t>
                </a:r>
                <a:endParaRPr lang="ru-RU" sz="1400" b="1" dirty="0" smtClean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Розробка</a:t>
                </a:r>
                <a:r>
                  <a:rPr lang="ru-RU" sz="1200" dirty="0">
                    <a:latin typeface="Arial Narrow" pitchFamily="34" charset="0"/>
                  </a:rPr>
                  <a:t> плану </a:t>
                </a:r>
                <a:r>
                  <a:rPr lang="ru-RU" sz="1200" dirty="0" smtClean="0">
                    <a:latin typeface="Arial Narrow" pitchFamily="34" charset="0"/>
                  </a:rPr>
                  <a:t>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 smtClean="0">
                    <a:latin typeface="Arial Narrow" pitchFamily="34" charset="0"/>
                  </a:rPr>
                  <a:t>Виконання</a:t>
                </a: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плану 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Загальне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управління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змінами</a:t>
                </a:r>
                <a:endParaRPr lang="ru-RU" sz="1200" dirty="0">
                  <a:latin typeface="Arial Narrow" pitchFamily="34" charset="0"/>
                </a:endParaRPr>
              </a:p>
            </p:txBody>
          </p:sp>
          <p:sp>
            <p:nvSpPr>
              <p:cNvPr id="20511" name="AutoShape 7"/>
              <p:cNvSpPr>
                <a:spLocks noChangeArrowheads="1"/>
              </p:cNvSpPr>
              <p:nvPr/>
            </p:nvSpPr>
            <p:spPr bwMode="auto">
              <a:xfrm>
                <a:off x="295" y="2778"/>
                <a:ext cx="1972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вартісю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ресурсів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Оцінка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вартості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Розробка</a:t>
                </a:r>
                <a:r>
                  <a:rPr lang="ru-RU" sz="1100" dirty="0" smtClean="0"/>
                  <a:t> бюджету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/>
                  <a:t>Контроль </a:t>
                </a:r>
                <a:r>
                  <a:rPr lang="ru-RU" sz="1100" dirty="0" err="1"/>
                  <a:t>вартості</a:t>
                </a:r>
                <a:r>
                  <a:rPr lang="ru-RU" sz="1100" dirty="0"/>
                  <a:t>, 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контроль </a:t>
                </a:r>
                <a:r>
                  <a:rPr lang="ru-RU" sz="1100" dirty="0" err="1" smtClean="0"/>
                  <a:t>витрат</a:t>
                </a:r>
                <a:r>
                  <a:rPr lang="ru-RU" sz="1100" dirty="0" smtClean="0"/>
                  <a:t> </a:t>
                </a:r>
                <a:r>
                  <a:rPr lang="ru-RU" sz="1100" dirty="0"/>
                  <a:t>за проектом</a:t>
                </a:r>
              </a:p>
            </p:txBody>
          </p:sp>
          <p:sp>
            <p:nvSpPr>
              <p:cNvPr id="20512" name="AutoShape 8"/>
              <p:cNvSpPr>
                <a:spLocks noChangeArrowheads="1"/>
              </p:cNvSpPr>
              <p:nvPr/>
            </p:nvSpPr>
            <p:spPr bwMode="auto">
              <a:xfrm>
                <a:off x="292" y="3753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200" b="1" dirty="0" err="1">
                    <a:latin typeface="Arial Narrow" pitchFamily="34" charset="0"/>
                  </a:rPr>
                  <a:t>Управління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err="1">
                    <a:latin typeface="Arial Narrow" pitchFamily="34" charset="0"/>
                  </a:rPr>
                  <a:t>взаємодіями</a:t>
                </a:r>
                <a:r>
                  <a:rPr lang="ru-RU" sz="1200" b="1" dirty="0">
                    <a:latin typeface="Arial Narrow" pitchFamily="34" charset="0"/>
                  </a:rPr>
                  <a:t> і </a:t>
                </a:r>
                <a:r>
                  <a:rPr lang="ru-RU" sz="1200" b="1" dirty="0" err="1">
                    <a:latin typeface="Arial Narrow" pitchFamily="34" charset="0"/>
                  </a:rPr>
                  <a:t>інформаційними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err="1">
                    <a:latin typeface="Arial Narrow" pitchFamily="34" charset="0"/>
                  </a:rPr>
                  <a:t>зв'язками</a:t>
                </a:r>
                <a:r>
                  <a:rPr lang="ru-RU" sz="1200" b="1" dirty="0">
                    <a:latin typeface="Arial Narrow" pitchFamily="34" charset="0"/>
                  </a:rPr>
                  <a:t> </a:t>
                </a:r>
                <a:r>
                  <a:rPr lang="ru-RU" sz="1200" b="1" dirty="0" smtClean="0">
                    <a:latin typeface="Arial Narrow" pitchFamily="34" charset="0"/>
                  </a:rPr>
                  <a:t>проекту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b="1" dirty="0" smtClean="0">
                  <a:latin typeface="Arial Narrow" pitchFamily="34" charset="0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>
                    <a:latin typeface="+mn-lt"/>
                  </a:rPr>
                  <a:t>Планування</a:t>
                </a: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взаємодії</a:t>
                </a:r>
                <a:endParaRPr lang="ru-RU" sz="1100" dirty="0" smtClean="0">
                  <a:latin typeface="+mn-lt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Розподіл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інформації</a:t>
                </a:r>
                <a:endParaRPr lang="ru-RU" sz="1100" dirty="0" smtClean="0">
                  <a:latin typeface="+mn-lt"/>
                </a:endParaRP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Виконавська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 smtClean="0">
                    <a:latin typeface="+mn-lt"/>
                  </a:rPr>
                  <a:t>звітність</a:t>
                </a:r>
                <a:r>
                  <a:rPr lang="ru-RU" sz="1100" dirty="0" smtClean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Адміністративне</a:t>
                </a:r>
                <a:r>
                  <a:rPr lang="ru-RU" sz="1100" dirty="0">
                    <a:latin typeface="+mn-lt"/>
                  </a:rPr>
                  <a:t> </a:t>
                </a:r>
                <a:r>
                  <a:rPr lang="ru-RU" sz="1100" dirty="0" err="1">
                    <a:latin typeface="+mn-lt"/>
                  </a:rPr>
                  <a:t>завершення</a:t>
                </a:r>
                <a:endParaRPr lang="ru-RU" sz="1100" dirty="0">
                  <a:latin typeface="+mn-lt"/>
                </a:endParaRPr>
              </a:p>
            </p:txBody>
          </p:sp>
        </p:grpSp>
        <p:grpSp>
          <p:nvGrpSpPr>
            <p:cNvPr id="33798" name="Group 9"/>
            <p:cNvGrpSpPr>
              <a:grpSpLocks/>
            </p:cNvGrpSpPr>
            <p:nvPr/>
          </p:nvGrpSpPr>
          <p:grpSpPr bwMode="auto">
            <a:xfrm>
              <a:off x="5126" y="1856"/>
              <a:ext cx="1969" cy="2992"/>
              <a:chOff x="5177" y="1680"/>
              <a:chExt cx="1969" cy="3024"/>
            </a:xfrm>
          </p:grpSpPr>
          <p:sp>
            <p:nvSpPr>
              <p:cNvPr id="20507" name="AutoShape 10"/>
              <p:cNvSpPr>
                <a:spLocks noChangeArrowheads="1"/>
              </p:cNvSpPr>
              <p:nvPr/>
            </p:nvSpPr>
            <p:spPr bwMode="auto">
              <a:xfrm>
                <a:off x="5179" y="1680"/>
                <a:ext cx="1967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часом</a:t>
                </a:r>
                <a:endParaRPr lang="ru-RU" sz="600" dirty="0"/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endParaRPr lang="ru-RU" sz="1200" dirty="0" smtClean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 smtClean="0">
                    <a:latin typeface="Arial Narrow" pitchFamily="34" charset="0"/>
                  </a:rPr>
                  <a:t>Визначення</a:t>
                </a: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складу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Визначення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послідовності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Оцінка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тривалості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операцій</a:t>
                </a:r>
                <a:endParaRPr lang="ru-RU" sz="1200" dirty="0">
                  <a:latin typeface="Arial Narrow" pitchFamily="34" charset="0"/>
                </a:endParaRP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err="1">
                    <a:latin typeface="Arial Narrow" pitchFamily="34" charset="0"/>
                  </a:rPr>
                  <a:t>Складання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розкладу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err="1">
                    <a:latin typeface="Arial Narrow" pitchFamily="34" charset="0"/>
                  </a:rPr>
                  <a:t>виконання</a:t>
                </a:r>
                <a:r>
                  <a:rPr lang="ru-RU" sz="1200" dirty="0">
                    <a:latin typeface="Arial Narrow" pitchFamily="34" charset="0"/>
                  </a:rPr>
                  <a:t> </a:t>
                </a:r>
                <a:r>
                  <a:rPr lang="ru-RU" sz="1200" dirty="0" smtClean="0">
                    <a:latin typeface="Arial Narrow" pitchFamily="34" charset="0"/>
                  </a:rPr>
                  <a:t>проекту</a:t>
                </a:r>
              </a:p>
              <a:p>
                <a:pPr defTabSz="738188" eaLnBrk="0" hangingPunct="0">
                  <a:lnSpc>
                    <a:spcPct val="90000"/>
                  </a:lnSpc>
                  <a:defRPr/>
                </a:pPr>
                <a:r>
                  <a:rPr lang="ru-RU" sz="1200" dirty="0" smtClean="0">
                    <a:latin typeface="Arial Narrow" pitchFamily="34" charset="0"/>
                  </a:rPr>
                  <a:t> </a:t>
                </a:r>
                <a:r>
                  <a:rPr lang="ru-RU" sz="1200" dirty="0">
                    <a:latin typeface="Arial Narrow" pitchFamily="34" charset="0"/>
                  </a:rPr>
                  <a:t>Контроль </a:t>
                </a:r>
                <a:r>
                  <a:rPr lang="ru-RU" sz="1200" dirty="0" err="1">
                    <a:latin typeface="Arial Narrow" pitchFamily="34" charset="0"/>
                  </a:rPr>
                  <a:t>розкладу</a:t>
                </a:r>
                <a:endParaRPr lang="ru-RU" sz="1200" dirty="0">
                  <a:latin typeface="Arial Narrow" pitchFamily="34" charset="0"/>
                </a:endParaRPr>
              </a:p>
            </p:txBody>
          </p:sp>
          <p:sp>
            <p:nvSpPr>
              <p:cNvPr id="20508" name="AutoShape 11"/>
              <p:cNvSpPr>
                <a:spLocks noChangeArrowheads="1"/>
              </p:cNvSpPr>
              <p:nvPr/>
            </p:nvSpPr>
            <p:spPr bwMode="auto">
              <a:xfrm>
                <a:off x="5179" y="2778"/>
                <a:ext cx="1967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персоналом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Планування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організації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Призначення</a:t>
                </a:r>
                <a:r>
                  <a:rPr lang="ru-RU" sz="1100" dirty="0"/>
                  <a:t> </a:t>
                </a:r>
                <a:r>
                  <a:rPr lang="ru-RU" sz="1100" dirty="0" smtClean="0"/>
                  <a:t>персоналу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Розвиток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команди</a:t>
                </a:r>
                <a:r>
                  <a:rPr lang="ru-RU" sz="1100" dirty="0"/>
                  <a:t> проекту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dirty="0"/>
              </a:p>
            </p:txBody>
          </p:sp>
          <p:sp>
            <p:nvSpPr>
              <p:cNvPr id="20509" name="AutoShape 12"/>
              <p:cNvSpPr>
                <a:spLocks noChangeArrowheads="1"/>
              </p:cNvSpPr>
              <p:nvPr/>
            </p:nvSpPr>
            <p:spPr bwMode="auto">
              <a:xfrm>
                <a:off x="5179" y="3753"/>
                <a:ext cx="1967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smtClean="0"/>
                  <a:t>контрактами</a:t>
                </a:r>
                <a:r>
                  <a:rPr lang="ru-RU" sz="1100" dirty="0"/>
                  <a:t/>
                </a:r>
                <a:br>
                  <a:rPr lang="ru-RU" sz="1100" dirty="0"/>
                </a:b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Планування</a:t>
                </a:r>
                <a:r>
                  <a:rPr lang="ru-RU" sz="1100" dirty="0" smtClean="0"/>
                  <a:t> </a:t>
                </a:r>
                <a:r>
                  <a:rPr lang="ru-RU" sz="1100" dirty="0"/>
                  <a:t>закупівель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пропозицій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Отримання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пропозицій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Вибір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постачальників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smtClean="0"/>
                  <a:t>контрактами</a:t>
                </a:r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Закриття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контрактів</a:t>
                </a:r>
                <a:endParaRPr lang="ru-RU" sz="600" dirty="0"/>
              </a:p>
            </p:txBody>
          </p:sp>
        </p:grpSp>
        <p:grpSp>
          <p:nvGrpSpPr>
            <p:cNvPr id="33799" name="Group 13"/>
            <p:cNvGrpSpPr>
              <a:grpSpLocks/>
            </p:cNvGrpSpPr>
            <p:nvPr/>
          </p:nvGrpSpPr>
          <p:grpSpPr bwMode="auto">
            <a:xfrm>
              <a:off x="304" y="2313"/>
              <a:ext cx="4822" cy="1"/>
              <a:chOff x="240" y="2185"/>
              <a:chExt cx="4822" cy="1"/>
            </a:xfrm>
          </p:grpSpPr>
          <p:sp>
            <p:nvSpPr>
              <p:cNvPr id="33816" name="Line 14"/>
              <p:cNvSpPr>
                <a:spLocks noChangeShapeType="1"/>
              </p:cNvSpPr>
              <p:nvPr/>
            </p:nvSpPr>
            <p:spPr bwMode="auto">
              <a:xfrm>
                <a:off x="2592" y="2186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7" name="Line 15"/>
              <p:cNvSpPr>
                <a:spLocks noChangeShapeType="1"/>
              </p:cNvSpPr>
              <p:nvPr/>
            </p:nvSpPr>
            <p:spPr bwMode="auto">
              <a:xfrm>
                <a:off x="4881" y="218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8" name="Line 16"/>
              <p:cNvSpPr>
                <a:spLocks noChangeShapeType="1"/>
              </p:cNvSpPr>
              <p:nvPr/>
            </p:nvSpPr>
            <p:spPr bwMode="auto">
              <a:xfrm>
                <a:off x="240" y="218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304" y="3333"/>
              <a:ext cx="4822" cy="0"/>
              <a:chOff x="240" y="3205"/>
              <a:chExt cx="4822" cy="0"/>
            </a:xfrm>
          </p:grpSpPr>
          <p:sp>
            <p:nvSpPr>
              <p:cNvPr id="33813" name="Line 18"/>
              <p:cNvSpPr>
                <a:spLocks noChangeShapeType="1"/>
              </p:cNvSpPr>
              <p:nvPr/>
            </p:nvSpPr>
            <p:spPr bwMode="auto">
              <a:xfrm>
                <a:off x="2592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4" name="Line 19"/>
              <p:cNvSpPr>
                <a:spLocks noChangeShapeType="1"/>
              </p:cNvSpPr>
              <p:nvPr/>
            </p:nvSpPr>
            <p:spPr bwMode="auto">
              <a:xfrm>
                <a:off x="4881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5" name="Line 20"/>
              <p:cNvSpPr>
                <a:spLocks noChangeShapeType="1"/>
              </p:cNvSpPr>
              <p:nvPr/>
            </p:nvSpPr>
            <p:spPr bwMode="auto">
              <a:xfrm>
                <a:off x="240" y="320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3801" name="Freeform 21"/>
            <p:cNvSpPr>
              <a:spLocks/>
            </p:cNvSpPr>
            <p:nvPr/>
          </p:nvSpPr>
          <p:spPr bwMode="auto">
            <a:xfrm>
              <a:off x="304" y="1760"/>
              <a:ext cx="4641" cy="2640"/>
            </a:xfrm>
            <a:custGeom>
              <a:avLst/>
              <a:gdLst>
                <a:gd name="T0" fmla="*/ 0 w 6821"/>
                <a:gd name="T1" fmla="*/ 0 h 6124"/>
                <a:gd name="T2" fmla="*/ 2149 w 6821"/>
                <a:gd name="T3" fmla="*/ 0 h 6124"/>
                <a:gd name="T4" fmla="*/ 2149 w 6821"/>
                <a:gd name="T5" fmla="*/ 491 h 6124"/>
                <a:gd name="T6" fmla="*/ 0 60000 65536"/>
                <a:gd name="T7" fmla="*/ 0 60000 65536"/>
                <a:gd name="T8" fmla="*/ 0 60000 65536"/>
                <a:gd name="T9" fmla="*/ 0 w 6821"/>
                <a:gd name="T10" fmla="*/ 0 h 6124"/>
                <a:gd name="T11" fmla="*/ 6821 w 6821"/>
                <a:gd name="T12" fmla="*/ 6124 h 6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21" h="6124">
                  <a:moveTo>
                    <a:pt x="0" y="0"/>
                  </a:moveTo>
                  <a:lnTo>
                    <a:pt x="6821" y="4"/>
                  </a:lnTo>
                  <a:lnTo>
                    <a:pt x="6821" y="612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2" name="Line 22"/>
            <p:cNvSpPr>
              <a:spLocks noChangeShapeType="1"/>
            </p:cNvSpPr>
            <p:nvPr/>
          </p:nvSpPr>
          <p:spPr bwMode="auto">
            <a:xfrm>
              <a:off x="2658" y="1757"/>
              <a:ext cx="1" cy="2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3" name="Line 23"/>
            <p:cNvSpPr>
              <a:spLocks noChangeShapeType="1"/>
            </p:cNvSpPr>
            <p:nvPr/>
          </p:nvSpPr>
          <p:spPr bwMode="auto">
            <a:xfrm>
              <a:off x="304" y="1757"/>
              <a:ext cx="0" cy="2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3804" name="Group 24"/>
            <p:cNvGrpSpPr>
              <a:grpSpLocks/>
            </p:cNvGrpSpPr>
            <p:nvPr/>
          </p:nvGrpSpPr>
          <p:grpSpPr bwMode="auto">
            <a:xfrm>
              <a:off x="304" y="4385"/>
              <a:ext cx="4822" cy="0"/>
              <a:chOff x="240" y="4257"/>
              <a:chExt cx="4822" cy="0"/>
            </a:xfrm>
          </p:grpSpPr>
          <p:sp>
            <p:nvSpPr>
              <p:cNvPr id="33810" name="Line 25"/>
              <p:cNvSpPr>
                <a:spLocks noChangeShapeType="1"/>
              </p:cNvSpPr>
              <p:nvPr/>
            </p:nvSpPr>
            <p:spPr bwMode="auto">
              <a:xfrm>
                <a:off x="2592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1" name="Line 26"/>
              <p:cNvSpPr>
                <a:spLocks noChangeShapeType="1"/>
              </p:cNvSpPr>
              <p:nvPr/>
            </p:nvSpPr>
            <p:spPr bwMode="auto">
              <a:xfrm>
                <a:off x="4881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2" name="Line 27"/>
              <p:cNvSpPr>
                <a:spLocks noChangeShapeType="1"/>
              </p:cNvSpPr>
              <p:nvPr/>
            </p:nvSpPr>
            <p:spPr bwMode="auto">
              <a:xfrm>
                <a:off x="240" y="4257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3805" name="Group 28"/>
            <p:cNvGrpSpPr>
              <a:grpSpLocks/>
            </p:cNvGrpSpPr>
            <p:nvPr/>
          </p:nvGrpSpPr>
          <p:grpSpPr bwMode="auto">
            <a:xfrm>
              <a:off x="2800" y="1856"/>
              <a:ext cx="1971" cy="2992"/>
              <a:chOff x="2735" y="1680"/>
              <a:chExt cx="1971" cy="3024"/>
            </a:xfrm>
          </p:grpSpPr>
          <p:sp>
            <p:nvSpPr>
              <p:cNvPr id="20495" name="AutoShape 29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змістом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 smtClean="0"/>
                  <a:t>Ініціація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Декомпозиція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r>
                  <a:rPr lang="ru-RU" sz="1100" dirty="0" smtClean="0"/>
                  <a:t> </a:t>
                </a:r>
                <a:r>
                  <a:rPr lang="ru-RU" sz="1100" dirty="0" err="1"/>
                  <a:t>Підтвердження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цілей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змінами</a:t>
                </a:r>
                <a:r>
                  <a:rPr lang="ru-RU" sz="1100" dirty="0"/>
                  <a:t> </a:t>
                </a:r>
                <a:r>
                  <a:rPr lang="ru-RU" sz="1100" dirty="0" err="1"/>
                  <a:t>цілей</a:t>
                </a:r>
                <a:endParaRPr lang="ru-RU" sz="600" dirty="0"/>
              </a:p>
            </p:txBody>
          </p:sp>
          <p:sp>
            <p:nvSpPr>
              <p:cNvPr id="20496" name="AutoShape 30"/>
              <p:cNvSpPr>
                <a:spLocks noChangeArrowheads="1"/>
              </p:cNvSpPr>
              <p:nvPr/>
            </p:nvSpPr>
            <p:spPr bwMode="auto">
              <a:xfrm>
                <a:off x="2736" y="2778"/>
                <a:ext cx="1972" cy="83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якістю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Планування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якості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Підтвердження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якості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Контроль </a:t>
                </a:r>
                <a:r>
                  <a:rPr lang="ru-RU" sz="1100" dirty="0" err="1"/>
                  <a:t>якості</a:t>
                </a:r>
                <a:endParaRPr lang="ru-RU" sz="1100" dirty="0"/>
              </a:p>
            </p:txBody>
          </p:sp>
          <p:sp>
            <p:nvSpPr>
              <p:cNvPr id="20497" name="AutoShape 31"/>
              <p:cNvSpPr>
                <a:spLocks noChangeArrowheads="1"/>
              </p:cNvSpPr>
              <p:nvPr/>
            </p:nvSpPr>
            <p:spPr bwMode="auto">
              <a:xfrm>
                <a:off x="2733" y="3753"/>
                <a:ext cx="1972" cy="95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29052" tIns="0" rIns="29052" bIns="0"/>
              <a:lstStyle/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b="1" dirty="0" err="1">
                    <a:latin typeface="Arial Narrow" pitchFamily="34" charset="0"/>
                  </a:rPr>
                  <a:t>Управління</a:t>
                </a:r>
                <a:r>
                  <a:rPr lang="ru-RU" sz="1100" b="1" dirty="0">
                    <a:latin typeface="Arial Narrow" pitchFamily="34" charset="0"/>
                  </a:rPr>
                  <a:t> </a:t>
                </a:r>
                <a:r>
                  <a:rPr lang="ru-RU" sz="1100" b="1" dirty="0" err="1" smtClean="0"/>
                  <a:t>ризиками</a:t>
                </a:r>
                <a:r>
                  <a:rPr lang="ru-RU" sz="1100" b="1" dirty="0" smtClean="0"/>
                  <a:t> проекту </a:t>
                </a:r>
                <a:r>
                  <a:rPr lang="ru-RU" sz="1100" b="1" dirty="0"/>
                  <a:t/>
                </a:r>
                <a:br>
                  <a:rPr lang="ru-RU" sz="1100" b="1" dirty="0"/>
                </a:br>
                <a:endParaRPr lang="ru-RU" sz="1100" b="1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err="1"/>
                  <a:t>Ідентифікація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ризиків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Оцінка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ризиків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Розробка</a:t>
                </a:r>
                <a:r>
                  <a:rPr lang="ru-RU" sz="1100" dirty="0"/>
                  <a:t> </a:t>
                </a:r>
                <a:r>
                  <a:rPr lang="ru-RU" sz="1100" dirty="0" err="1" smtClean="0"/>
                  <a:t>реагування</a:t>
                </a:r>
                <a:endParaRPr lang="ru-RU" sz="1100" dirty="0" smtClean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r>
                  <a:rPr lang="ru-RU" sz="1100" dirty="0" smtClean="0"/>
                  <a:t> </a:t>
                </a:r>
                <a:r>
                  <a:rPr lang="ru-RU" sz="1100" dirty="0" err="1"/>
                  <a:t>Управління</a:t>
                </a:r>
                <a:r>
                  <a:rPr lang="ru-RU" sz="1100" dirty="0"/>
                  <a:t> </a:t>
                </a:r>
                <a:r>
                  <a:rPr lang="ru-RU" sz="1100" dirty="0" err="1"/>
                  <a:t>реагуванням</a:t>
                </a:r>
                <a:endParaRPr lang="ru-RU" sz="1100" dirty="0"/>
              </a:p>
              <a:p>
                <a:pPr algn="ctr" defTabSz="738188" eaLnBrk="0" hangingPunct="0">
                  <a:lnSpc>
                    <a:spcPct val="90000"/>
                  </a:lnSpc>
                  <a:defRPr/>
                </a:pPr>
                <a:endParaRPr lang="ru-RU" sz="1100" dirty="0"/>
              </a:p>
            </p:txBody>
          </p:sp>
        </p:grpSp>
        <p:sp>
          <p:nvSpPr>
            <p:cNvPr id="33806" name="Line 32"/>
            <p:cNvSpPr>
              <a:spLocks noChangeShapeType="1"/>
            </p:cNvSpPr>
            <p:nvPr/>
          </p:nvSpPr>
          <p:spPr bwMode="auto">
            <a:xfrm>
              <a:off x="3808" y="15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0825"/>
            <a:ext cx="8637588" cy="514350"/>
          </a:xfrm>
          <a:noFill/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Опис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змісту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642350" cy="4462462"/>
          </a:xfrm>
          <a:prstGeom prst="rect">
            <a:avLst/>
          </a:prstGeom>
          <a:solidFill>
            <a:srgbClr val="DDEE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Цілі</a:t>
            </a:r>
            <a:r>
              <a:rPr lang="ru-RU" sz="2400" dirty="0"/>
              <a:t> проекту і продукту.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Вимоги</a:t>
            </a:r>
            <a:r>
              <a:rPr lang="ru-RU" sz="2400" dirty="0"/>
              <a:t> до продукту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послуги</a:t>
            </a:r>
            <a:r>
              <a:rPr lang="ru-RU" sz="2400" dirty="0"/>
              <a:t> і </a:t>
            </a:r>
            <a:r>
              <a:rPr lang="ru-RU" sz="2400" dirty="0" err="1"/>
              <a:t>їх</a:t>
            </a:r>
            <a:r>
              <a:rPr lang="ru-RU" sz="2400" dirty="0"/>
              <a:t> характеристики.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Критерії</a:t>
            </a:r>
            <a:r>
              <a:rPr lang="ru-RU" sz="2400" dirty="0"/>
              <a:t> </a:t>
            </a:r>
            <a:r>
              <a:rPr lang="ru-RU" sz="2400" dirty="0" err="1"/>
              <a:t>приймання</a:t>
            </a:r>
            <a:r>
              <a:rPr lang="ru-RU" sz="2400" dirty="0"/>
              <a:t> товару.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Межі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Обмеження</a:t>
            </a:r>
            <a:r>
              <a:rPr lang="ru-RU" sz="2400" dirty="0"/>
              <a:t> і </a:t>
            </a:r>
            <a:r>
              <a:rPr lang="ru-RU" sz="2400" dirty="0" err="1"/>
              <a:t>допущення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Контрольні</a:t>
            </a:r>
            <a:r>
              <a:rPr lang="ru-RU" sz="2400" dirty="0"/>
              <a:t> </a:t>
            </a:r>
            <a:r>
              <a:rPr lang="ru-RU" sz="2400" dirty="0" err="1"/>
              <a:t>події</a:t>
            </a:r>
            <a:r>
              <a:rPr lang="ru-RU" sz="2400" dirty="0"/>
              <a:t> проекту.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Первісна</a:t>
            </a:r>
            <a:r>
              <a:rPr lang="ru-RU" sz="2400" dirty="0"/>
              <a:t> </a:t>
            </a:r>
            <a:r>
              <a:rPr lang="ru-RU" sz="2400" dirty="0" err="1"/>
              <a:t>ієрархічна</a:t>
            </a:r>
            <a:r>
              <a:rPr lang="ru-RU" sz="2400" dirty="0"/>
              <a:t> структура </a:t>
            </a:r>
            <a:r>
              <a:rPr lang="ru-RU" sz="2400" dirty="0" err="1"/>
              <a:t>робіт</a:t>
            </a:r>
            <a:r>
              <a:rPr lang="ru-RU" sz="2400" dirty="0"/>
              <a:t>.</a:t>
            </a:r>
          </a:p>
          <a:p>
            <a:pPr marL="447675" indent="-266700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400" dirty="0" err="1"/>
              <a:t>Попередній</a:t>
            </a:r>
            <a:r>
              <a:rPr lang="ru-RU" sz="2400" dirty="0"/>
              <a:t> </a:t>
            </a:r>
            <a:r>
              <a:rPr lang="ru-RU" sz="2400" dirty="0" err="1"/>
              <a:t>кошторис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692696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Взаємозв'язки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груп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процесів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66136" y="1068318"/>
            <a:ext cx="8569325" cy="5097463"/>
            <a:chOff x="624" y="1236"/>
            <a:chExt cx="5049" cy="3485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624" y="4481"/>
              <a:ext cx="5049" cy="240"/>
              <a:chOff x="624" y="4481"/>
              <a:chExt cx="5049" cy="240"/>
            </a:xfrm>
          </p:grpSpPr>
          <p:sp>
            <p:nvSpPr>
              <p:cNvPr id="35858" name="Rectangle 5"/>
              <p:cNvSpPr>
                <a:spLocks noChangeArrowheads="1"/>
              </p:cNvSpPr>
              <p:nvPr/>
            </p:nvSpPr>
            <p:spPr bwMode="auto">
              <a:xfrm>
                <a:off x="1319" y="4481"/>
                <a:ext cx="43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791" tIns="36895" rIns="73791" bIns="36895"/>
              <a:lstStyle/>
              <a:p>
                <a:pPr defTabSz="738188"/>
                <a:r>
                  <a:rPr lang="ru-RU" b="1" dirty="0" err="1">
                    <a:latin typeface="Arial Cyr" charset="-52"/>
                  </a:rPr>
                  <a:t>потік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документів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або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документованих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показників</a:t>
                </a:r>
                <a:endParaRPr lang="en-US" b="1" dirty="0">
                  <a:latin typeface="Arial Cyr" charset="-52"/>
                </a:endParaRPr>
              </a:p>
            </p:txBody>
          </p:sp>
          <p:sp>
            <p:nvSpPr>
              <p:cNvPr id="35859" name="Line 6"/>
              <p:cNvSpPr>
                <a:spLocks noChangeShapeType="1"/>
              </p:cNvSpPr>
              <p:nvPr/>
            </p:nvSpPr>
            <p:spPr bwMode="auto">
              <a:xfrm>
                <a:off x="624" y="4540"/>
                <a:ext cx="61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5845" name="Group 7"/>
            <p:cNvGrpSpPr>
              <a:grpSpLocks/>
            </p:cNvGrpSpPr>
            <p:nvPr/>
          </p:nvGrpSpPr>
          <p:grpSpPr bwMode="auto">
            <a:xfrm>
              <a:off x="1825" y="1236"/>
              <a:ext cx="3848" cy="3036"/>
              <a:chOff x="1825" y="1236"/>
              <a:chExt cx="3848" cy="3036"/>
            </a:xfrm>
          </p:grpSpPr>
          <p:sp>
            <p:nvSpPr>
              <p:cNvPr id="642056" name="AutoShape 8"/>
              <p:cNvSpPr>
                <a:spLocks noChangeArrowheads="1"/>
              </p:cNvSpPr>
              <p:nvPr/>
            </p:nvSpPr>
            <p:spPr bwMode="auto">
              <a:xfrm>
                <a:off x="1825" y="1236"/>
                <a:ext cx="1097" cy="5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ініціації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7" name="AutoShape 9"/>
              <p:cNvSpPr>
                <a:spLocks noChangeArrowheads="1"/>
              </p:cNvSpPr>
              <p:nvPr/>
            </p:nvSpPr>
            <p:spPr bwMode="auto">
              <a:xfrm>
                <a:off x="3181" y="2052"/>
                <a:ext cx="1097" cy="587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sz="1400" b="1" dirty="0" smtClean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планування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8" name="AutoShape 10"/>
              <p:cNvSpPr>
                <a:spLocks noChangeArrowheads="1"/>
              </p:cNvSpPr>
              <p:nvPr/>
            </p:nvSpPr>
            <p:spPr bwMode="auto">
              <a:xfrm>
                <a:off x="4575" y="2868"/>
                <a:ext cx="1098" cy="586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>
                    <a:latin typeface="Arial Cyr" charset="-52"/>
                  </a:rPr>
                  <a:t>виконання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59" name="AutoShape 11"/>
              <p:cNvSpPr>
                <a:spLocks noChangeArrowheads="1"/>
              </p:cNvSpPr>
              <p:nvPr/>
            </p:nvSpPr>
            <p:spPr bwMode="auto">
              <a:xfrm>
                <a:off x="1825" y="2868"/>
                <a:ext cx="1097" cy="586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 smtClean="0">
                    <a:latin typeface="Arial Cyr" charset="-52"/>
                  </a:rPr>
                  <a:t>Процеси</a:t>
                </a:r>
                <a:r>
                  <a:rPr lang="ru-RU" b="1" dirty="0" smtClean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аналізу</a:t>
                </a:r>
                <a:endParaRPr lang="ru-RU" b="1" dirty="0">
                  <a:latin typeface="Arial Cyr" charset="-52"/>
                </a:endParaRPr>
              </a:p>
            </p:txBody>
          </p:sp>
          <p:sp>
            <p:nvSpPr>
              <p:cNvPr id="642060" name="AutoShape 12"/>
              <p:cNvSpPr>
                <a:spLocks noChangeArrowheads="1"/>
              </p:cNvSpPr>
              <p:nvPr/>
            </p:nvSpPr>
            <p:spPr bwMode="auto">
              <a:xfrm>
                <a:off x="3181" y="3682"/>
                <a:ext cx="1097" cy="588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  <a:effectLst>
                <a:prstShdw prst="shdw17" dist="17961" dir="2700000">
                  <a:schemeClr val="tx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/>
              <a:lstStyle/>
              <a:p>
                <a:pPr algn="ctr" defTabSz="738188" eaLnBrk="0" hangingPunct="0">
                  <a:spcBef>
                    <a:spcPts val="488"/>
                  </a:spcBef>
                  <a:spcAft>
                    <a:spcPts val="488"/>
                  </a:spcAft>
                  <a:defRPr/>
                </a:pPr>
                <a:r>
                  <a:rPr lang="ru-RU" b="1" dirty="0" err="1">
                    <a:latin typeface="Arial Cyr" charset="-52"/>
                  </a:rPr>
                  <a:t>Процеси</a:t>
                </a:r>
                <a:r>
                  <a:rPr lang="ru-RU" b="1" dirty="0">
                    <a:latin typeface="Arial Cyr" charset="-52"/>
                  </a:rPr>
                  <a:t> </a:t>
                </a:r>
                <a:r>
                  <a:rPr lang="ru-RU" b="1" dirty="0" err="1" smtClean="0">
                    <a:latin typeface="Arial Cyr" charset="-52"/>
                  </a:rPr>
                  <a:t>завершення</a:t>
                </a:r>
                <a:endParaRPr lang="ru-RU" b="1" dirty="0">
                  <a:latin typeface="Arial Cyr" charset="-52"/>
                </a:endParaRPr>
              </a:p>
            </p:txBody>
          </p:sp>
          <p:grpSp>
            <p:nvGrpSpPr>
              <p:cNvPr id="35851" name="Group 13"/>
              <p:cNvGrpSpPr>
                <a:grpSpLocks/>
              </p:cNvGrpSpPr>
              <p:nvPr/>
            </p:nvGrpSpPr>
            <p:grpSpPr bwMode="auto">
              <a:xfrm>
                <a:off x="2922" y="3072"/>
                <a:ext cx="1653" cy="162"/>
                <a:chOff x="2781" y="3168"/>
                <a:chExt cx="1875" cy="162"/>
              </a:xfrm>
            </p:grpSpPr>
            <p:sp>
              <p:nvSpPr>
                <p:cNvPr id="35856" name="Line 14"/>
                <p:cNvSpPr>
                  <a:spLocks noChangeShapeType="1"/>
                </p:cNvSpPr>
                <p:nvPr/>
              </p:nvSpPr>
              <p:spPr bwMode="auto">
                <a:xfrm>
                  <a:off x="2797" y="3168"/>
                  <a:ext cx="1859" cy="0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35857" name="Freeform 15"/>
                <p:cNvSpPr>
                  <a:spLocks/>
                </p:cNvSpPr>
                <p:nvPr/>
              </p:nvSpPr>
              <p:spPr bwMode="auto">
                <a:xfrm>
                  <a:off x="2781" y="3328"/>
                  <a:ext cx="1859" cy="2"/>
                </a:xfrm>
                <a:custGeom>
                  <a:avLst/>
                  <a:gdLst>
                    <a:gd name="T0" fmla="*/ 596 w 3284"/>
                    <a:gd name="T1" fmla="*/ 0 h 6"/>
                    <a:gd name="T2" fmla="*/ 0 w 3284"/>
                    <a:gd name="T3" fmla="*/ 0 h 6"/>
                    <a:gd name="T4" fmla="*/ 0 60000 65536"/>
                    <a:gd name="T5" fmla="*/ 0 60000 65536"/>
                    <a:gd name="T6" fmla="*/ 0 w 3284"/>
                    <a:gd name="T7" fmla="*/ 0 h 6"/>
                    <a:gd name="T8" fmla="*/ 3284 w 3284"/>
                    <a:gd name="T9" fmla="*/ 6 h 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84" h="6">
                      <a:moveTo>
                        <a:pt x="3284" y="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0800">
                  <a:solidFill>
                    <a:schemeClr val="tx2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ru-RU"/>
                </a:p>
              </p:txBody>
            </p:sp>
          </p:grpSp>
          <p:cxnSp>
            <p:nvCxnSpPr>
              <p:cNvPr id="35852" name="AutoShape 16"/>
              <p:cNvCxnSpPr>
                <a:cxnSpLocks noChangeShapeType="1"/>
                <a:stCxn id="642056" idx="3"/>
              </p:cNvCxnSpPr>
              <p:nvPr/>
            </p:nvCxnSpPr>
            <p:spPr bwMode="auto">
              <a:xfrm>
                <a:off x="2930" y="1530"/>
                <a:ext cx="732" cy="486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3" name="AutoShape 17"/>
              <p:cNvCxnSpPr>
                <a:cxnSpLocks noChangeShapeType="1"/>
                <a:stCxn id="642057" idx="3"/>
                <a:endCxn id="642058" idx="0"/>
              </p:cNvCxnSpPr>
              <p:nvPr/>
            </p:nvCxnSpPr>
            <p:spPr bwMode="auto">
              <a:xfrm>
                <a:off x="4286" y="2346"/>
                <a:ext cx="838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4" name="AutoShape 18"/>
              <p:cNvCxnSpPr>
                <a:cxnSpLocks noChangeShapeType="1"/>
                <a:stCxn id="642059" idx="0"/>
                <a:endCxn id="642057" idx="1"/>
              </p:cNvCxnSpPr>
              <p:nvPr/>
            </p:nvCxnSpPr>
            <p:spPr bwMode="auto">
              <a:xfrm flipV="1">
                <a:off x="2374" y="2346"/>
                <a:ext cx="799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55" name="AutoShape 19"/>
              <p:cNvCxnSpPr>
                <a:cxnSpLocks noChangeShapeType="1"/>
                <a:stCxn id="642059" idx="2"/>
                <a:endCxn id="642060" idx="1"/>
              </p:cNvCxnSpPr>
              <p:nvPr/>
            </p:nvCxnSpPr>
            <p:spPr bwMode="auto">
              <a:xfrm>
                <a:off x="2374" y="3464"/>
                <a:ext cx="799" cy="514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603"/>
            <a:ext cx="932452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uk-UA" sz="3200" b="1" dirty="0" smtClean="0">
                <a:solidFill>
                  <a:schemeClr val="bg1"/>
                </a:solidFill>
              </a:rPr>
              <a:t>Г</a:t>
            </a:r>
            <a:r>
              <a:rPr lang="ru-RU" sz="3200" b="1" dirty="0" err="1" smtClean="0">
                <a:solidFill>
                  <a:schemeClr val="bg1"/>
                </a:solidFill>
              </a:rPr>
              <a:t>рупи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процесів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в </a:t>
            </a:r>
            <a:r>
              <a:rPr lang="ru-RU" sz="3200" b="1" dirty="0" err="1" smtClean="0">
                <a:solidFill>
                  <a:schemeClr val="bg1"/>
                </a:solidFill>
              </a:rPr>
              <a:t>фазі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356396" y="6164583"/>
            <a:ext cx="8341594" cy="288596"/>
            <a:chOff x="949" y="4206"/>
            <a:chExt cx="5531" cy="138"/>
          </a:xfrm>
        </p:grpSpPr>
        <p:sp>
          <p:nvSpPr>
            <p:cNvPr id="1029" name="Text Box 4"/>
            <p:cNvSpPr txBox="1">
              <a:spLocks noChangeArrowheads="1"/>
            </p:cNvSpPr>
            <p:nvPr/>
          </p:nvSpPr>
          <p:spPr bwMode="auto">
            <a:xfrm>
              <a:off x="949" y="4206"/>
              <a:ext cx="14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1500" b="1" dirty="0">
                  <a:latin typeface="Arial Cyr" charset="-52"/>
                </a:rPr>
                <a:t>НАЧАЛО </a:t>
              </a:r>
              <a:r>
                <a:rPr lang="ru-RU" sz="1500" b="1" dirty="0" err="1" smtClean="0">
                  <a:latin typeface="Arial Cyr" charset="-52"/>
                </a:rPr>
                <a:t>ПРОЕКТу</a:t>
              </a:r>
              <a:r>
                <a:rPr lang="ru-RU" sz="1500" b="1" dirty="0" smtClean="0">
                  <a:latin typeface="Arial Cyr" charset="-52"/>
                </a:rPr>
                <a:t> </a:t>
              </a:r>
              <a:endParaRPr lang="ru-RU" sz="1500" b="1" dirty="0">
                <a:latin typeface="Arial Cyr" charset="-52"/>
              </a:endParaRPr>
            </a:p>
          </p:txBody>
        </p:sp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4656" y="4206"/>
              <a:ext cx="182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3818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381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1500" b="1" dirty="0" smtClean="0">
                  <a:latin typeface="Arial Cyr" charset="-52"/>
                </a:rPr>
                <a:t>ЗАВЕРШЕННЯ ПРОЕКТУ</a:t>
              </a:r>
              <a:endParaRPr lang="ru-RU" sz="1500" b="1" dirty="0">
                <a:latin typeface="Arial Cyr" charset="-52"/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209675"/>
            <a:ext cx="8639175" cy="4438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8750"/>
            <a:ext cx="8229600" cy="490538"/>
          </a:xfrm>
        </p:spPr>
        <p:txBody>
          <a:bodyPr/>
          <a:lstStyle/>
          <a:p>
            <a:pPr eaLnBrk="1" hangingPunct="1"/>
            <a:r>
              <a:rPr lang="uk-UA" sz="2400" b="1" dirty="0">
                <a:solidFill>
                  <a:schemeClr val="bg1"/>
                </a:solidFill>
              </a:rPr>
              <a:t>Е</a:t>
            </a:r>
            <a:r>
              <a:rPr lang="ru-RU" sz="2400" b="1" dirty="0" err="1" smtClean="0">
                <a:solidFill>
                  <a:schemeClr val="bg1"/>
                </a:solidFill>
              </a:rPr>
              <a:t>тапи</a:t>
            </a:r>
            <a:r>
              <a:rPr lang="ru-RU" sz="24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79388" y="1123950"/>
            <a:ext cx="8877300" cy="5259388"/>
            <a:chOff x="113" y="708"/>
            <a:chExt cx="5592" cy="3313"/>
          </a:xfrm>
        </p:grpSpPr>
        <p:sp>
          <p:nvSpPr>
            <p:cNvPr id="38916" name="Line 4"/>
            <p:cNvSpPr>
              <a:spLocks noChangeShapeType="1"/>
            </p:cNvSpPr>
            <p:nvPr/>
          </p:nvSpPr>
          <p:spPr bwMode="auto">
            <a:xfrm>
              <a:off x="250" y="2160"/>
              <a:ext cx="521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1235" y="2091"/>
              <a:ext cx="133" cy="139"/>
              <a:chOff x="1429" y="3200"/>
              <a:chExt cx="133" cy="139"/>
            </a:xfrm>
          </p:grpSpPr>
          <p:sp>
            <p:nvSpPr>
              <p:cNvPr id="38961" name="Rectangle 6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2" name="Rectangle 7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3" name="Rectangle 8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18" name="Group 9"/>
            <p:cNvGrpSpPr>
              <a:grpSpLocks/>
            </p:cNvGrpSpPr>
            <p:nvPr/>
          </p:nvGrpSpPr>
          <p:grpSpPr bwMode="auto">
            <a:xfrm>
              <a:off x="2233" y="2097"/>
              <a:ext cx="133" cy="139"/>
              <a:chOff x="1429" y="3200"/>
              <a:chExt cx="133" cy="139"/>
            </a:xfrm>
          </p:grpSpPr>
          <p:sp>
            <p:nvSpPr>
              <p:cNvPr id="38958" name="Rectangle 10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9" name="Rectangle 11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60" name="Rectangle 12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19" name="Group 13"/>
            <p:cNvGrpSpPr>
              <a:grpSpLocks/>
            </p:cNvGrpSpPr>
            <p:nvPr/>
          </p:nvGrpSpPr>
          <p:grpSpPr bwMode="auto">
            <a:xfrm>
              <a:off x="289" y="2085"/>
              <a:ext cx="133" cy="139"/>
              <a:chOff x="1429" y="3200"/>
              <a:chExt cx="133" cy="139"/>
            </a:xfrm>
          </p:grpSpPr>
          <p:sp>
            <p:nvSpPr>
              <p:cNvPr id="38955" name="Rectangle 14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6" name="Rectangle 15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7" name="Rectangle 16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0" name="Group 17"/>
            <p:cNvGrpSpPr>
              <a:grpSpLocks/>
            </p:cNvGrpSpPr>
            <p:nvPr/>
          </p:nvGrpSpPr>
          <p:grpSpPr bwMode="auto">
            <a:xfrm>
              <a:off x="3292" y="2093"/>
              <a:ext cx="133" cy="139"/>
              <a:chOff x="1429" y="3200"/>
              <a:chExt cx="133" cy="139"/>
            </a:xfrm>
          </p:grpSpPr>
          <p:sp>
            <p:nvSpPr>
              <p:cNvPr id="38952" name="Rectangle 18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3" name="Rectangle 19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4" name="Rectangle 20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1" name="Group 21"/>
            <p:cNvGrpSpPr>
              <a:grpSpLocks/>
            </p:cNvGrpSpPr>
            <p:nvPr/>
          </p:nvGrpSpPr>
          <p:grpSpPr bwMode="auto">
            <a:xfrm>
              <a:off x="4290" y="2094"/>
              <a:ext cx="133" cy="139"/>
              <a:chOff x="1429" y="3200"/>
              <a:chExt cx="133" cy="139"/>
            </a:xfrm>
          </p:grpSpPr>
          <p:sp>
            <p:nvSpPr>
              <p:cNvPr id="38949" name="Rectangle 22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0" name="Rectangle 23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51" name="Rectangle 24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8922" name="Group 25"/>
            <p:cNvGrpSpPr>
              <a:grpSpLocks/>
            </p:cNvGrpSpPr>
            <p:nvPr/>
          </p:nvGrpSpPr>
          <p:grpSpPr bwMode="auto">
            <a:xfrm>
              <a:off x="5285" y="2097"/>
              <a:ext cx="133" cy="139"/>
              <a:chOff x="1429" y="3200"/>
              <a:chExt cx="133" cy="139"/>
            </a:xfrm>
          </p:grpSpPr>
          <p:sp>
            <p:nvSpPr>
              <p:cNvPr id="38946" name="Rectangle 26"/>
              <p:cNvSpPr>
                <a:spLocks noChangeArrowheads="1"/>
              </p:cNvSpPr>
              <p:nvPr/>
            </p:nvSpPr>
            <p:spPr bwMode="auto">
              <a:xfrm rot="2467856">
                <a:off x="1429" y="3200"/>
                <a:ext cx="133" cy="1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47" name="Rectangle 27"/>
              <p:cNvSpPr>
                <a:spLocks noChangeArrowheads="1"/>
              </p:cNvSpPr>
              <p:nvPr/>
            </p:nvSpPr>
            <p:spPr bwMode="auto">
              <a:xfrm rot="2467856">
                <a:off x="1450" y="3220"/>
                <a:ext cx="90" cy="9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948" name="Rectangle 28"/>
              <p:cNvSpPr>
                <a:spLocks noChangeArrowheads="1"/>
              </p:cNvSpPr>
              <p:nvPr/>
            </p:nvSpPr>
            <p:spPr bwMode="auto">
              <a:xfrm rot="2467856">
                <a:off x="1474" y="3248"/>
                <a:ext cx="44" cy="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8923" name="Rectangle 29"/>
            <p:cNvSpPr>
              <a:spLocks noChangeArrowheads="1"/>
            </p:cNvSpPr>
            <p:nvPr/>
          </p:nvSpPr>
          <p:spPr bwMode="auto">
            <a:xfrm>
              <a:off x="113" y="708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smtClean="0"/>
                <a:t>Запит </a:t>
              </a:r>
              <a:r>
                <a:rPr lang="ru-RU" sz="1400" dirty="0" err="1" smtClean="0"/>
                <a:t>від</a:t>
              </a:r>
              <a:r>
                <a:rPr lang="ru-RU" sz="1400" dirty="0"/>
                <a:t/>
              </a:r>
              <a:br>
                <a:rPr lang="ru-RU" sz="1400" dirty="0"/>
              </a:br>
              <a:r>
                <a:rPr lang="ru-RU" sz="1400" dirty="0" err="1" smtClean="0"/>
                <a:t>Замовника</a:t>
              </a:r>
              <a:endParaRPr lang="ru-RU" sz="1400" dirty="0" smtClean="0"/>
            </a:p>
            <a:p>
              <a:pPr algn="ctr"/>
              <a:r>
                <a:rPr lang="ru-RU" sz="1400" dirty="0" err="1" smtClean="0"/>
                <a:t>Ініціація</a:t>
              </a:r>
              <a:endParaRPr lang="ru-RU" sz="1400" dirty="0"/>
            </a:p>
          </p:txBody>
        </p:sp>
        <p:sp>
          <p:nvSpPr>
            <p:cNvPr id="38924" name="Rectangle 30"/>
            <p:cNvSpPr>
              <a:spLocks noChangeArrowheads="1"/>
            </p:cNvSpPr>
            <p:nvPr/>
          </p:nvSpPr>
          <p:spPr bwMode="auto">
            <a:xfrm>
              <a:off x="813" y="3476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400" dirty="0" err="1" smtClean="0"/>
                <a:t>Відправка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 smtClean="0"/>
                <a:t>Комерційної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 smtClean="0"/>
                <a:t>Пропозиції</a:t>
              </a:r>
              <a:endParaRPr lang="ru-RU" sz="1400" dirty="0" smtClean="0"/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/>
                <a:t>Замовнику</a:t>
              </a:r>
              <a:endParaRPr lang="ru-RU" sz="1400" dirty="0"/>
            </a:p>
          </p:txBody>
        </p:sp>
        <p:sp>
          <p:nvSpPr>
            <p:cNvPr id="38925" name="Rectangle 31"/>
            <p:cNvSpPr>
              <a:spLocks noChangeArrowheads="1"/>
            </p:cNvSpPr>
            <p:nvPr/>
          </p:nvSpPr>
          <p:spPr bwMode="auto">
            <a:xfrm>
              <a:off x="1764" y="70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err="1" smtClean="0"/>
                <a:t>Згода</a:t>
              </a:r>
              <a:endParaRPr lang="ru-RU" sz="1400" dirty="0" smtClean="0"/>
            </a:p>
            <a:p>
              <a:pPr algn="ctr"/>
              <a:r>
                <a:rPr lang="ru-RU" sz="1400" dirty="0" smtClean="0"/>
                <a:t> </a:t>
              </a:r>
              <a:r>
                <a:rPr lang="ru-RU" sz="1400" dirty="0" err="1"/>
                <a:t>Замовника</a:t>
              </a:r>
              <a:endParaRPr lang="ru-RU" sz="1400" dirty="0"/>
            </a:p>
          </p:txBody>
        </p:sp>
        <p:sp>
          <p:nvSpPr>
            <p:cNvPr id="38926" name="Rectangle 32"/>
            <p:cNvSpPr>
              <a:spLocks noChangeArrowheads="1"/>
            </p:cNvSpPr>
            <p:nvPr/>
          </p:nvSpPr>
          <p:spPr bwMode="auto">
            <a:xfrm>
              <a:off x="2880" y="3203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Передача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Проекту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Контракту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400" dirty="0" smtClean="0"/>
                <a:t> </a:t>
              </a:r>
              <a:r>
                <a:rPr lang="ru-RU" sz="1400" dirty="0" err="1"/>
                <a:t>Замовнику</a:t>
              </a:r>
              <a:endParaRPr lang="ru-RU" sz="1400" dirty="0"/>
            </a:p>
          </p:txBody>
        </p:sp>
        <p:sp>
          <p:nvSpPr>
            <p:cNvPr id="38927" name="Rectangle 33"/>
            <p:cNvSpPr>
              <a:spLocks noChangeArrowheads="1"/>
            </p:cNvSpPr>
            <p:nvPr/>
          </p:nvSpPr>
          <p:spPr bwMode="auto">
            <a:xfrm>
              <a:off x="3379" y="70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dirty="0" err="1"/>
                <a:t>Підписання</a:t>
              </a:r>
              <a:r>
                <a:rPr lang="ru-RU" sz="1400" dirty="0"/>
                <a:t> </a:t>
              </a:r>
              <a:endParaRPr lang="ru-RU" sz="1400" dirty="0" smtClean="0"/>
            </a:p>
            <a:p>
              <a:pPr algn="ctr"/>
              <a:r>
                <a:rPr lang="ru-RU" sz="1400" dirty="0" smtClean="0"/>
                <a:t>контракту</a:t>
              </a:r>
              <a:endParaRPr lang="ru-RU" sz="1400" dirty="0"/>
            </a:p>
          </p:txBody>
        </p:sp>
        <p:sp>
          <p:nvSpPr>
            <p:cNvPr id="38928" name="Rectangle 34"/>
            <p:cNvSpPr>
              <a:spLocks noChangeArrowheads="1"/>
            </p:cNvSpPr>
            <p:nvPr/>
          </p:nvSpPr>
          <p:spPr bwMode="auto">
            <a:xfrm>
              <a:off x="4662" y="729"/>
              <a:ext cx="1043" cy="545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ru-RU" sz="1300" dirty="0" err="1" smtClean="0"/>
                <a:t>Завершення</a:t>
              </a:r>
              <a:r>
                <a:rPr lang="ru-RU" sz="1300" dirty="0" smtClean="0"/>
                <a:t> </a:t>
              </a:r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</a:t>
              </a:r>
              <a:r>
                <a:rPr lang="ru-RU" sz="1300" dirty="0" err="1" smtClean="0"/>
                <a:t>Здача</a:t>
              </a:r>
              <a:endParaRPr lang="ru-RU" sz="1300" dirty="0" smtClean="0"/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Проекту</a:t>
              </a:r>
            </a:p>
            <a:p>
              <a:pPr algn="ctr">
                <a:lnSpc>
                  <a:spcPct val="90000"/>
                </a:lnSpc>
              </a:pPr>
              <a:r>
                <a:rPr lang="ru-RU" sz="1300" dirty="0" smtClean="0"/>
                <a:t> </a:t>
              </a:r>
              <a:r>
                <a:rPr lang="ru-RU" sz="1300" dirty="0" err="1"/>
                <a:t>Замовнику</a:t>
              </a:r>
              <a:endParaRPr lang="ru-RU" sz="1300" dirty="0"/>
            </a:p>
          </p:txBody>
        </p:sp>
        <p:sp>
          <p:nvSpPr>
            <p:cNvPr id="38929" name="Text Box 35"/>
            <p:cNvSpPr txBox="1">
              <a:spLocks noChangeArrowheads="1"/>
            </p:cNvSpPr>
            <p:nvPr/>
          </p:nvSpPr>
          <p:spPr bwMode="auto">
            <a:xfrm>
              <a:off x="159" y="2251"/>
              <a:ext cx="1214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Опрацювання</a:t>
              </a:r>
              <a:r>
                <a:rPr lang="ru-RU" sz="1200" b="1" dirty="0"/>
                <a:t> </a:t>
              </a:r>
              <a:r>
                <a:rPr lang="ru-RU" sz="1200" b="1" dirty="0" err="1"/>
                <a:t>запиту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r>
                <a:rPr lang="ru-RU" sz="1200" b="1" dirty="0" err="1"/>
                <a:t>відповіді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endParaRPr lang="ru-RU" sz="1200" b="1" dirty="0" smtClean="0"/>
            </a:p>
            <a:p>
              <a:pPr marL="0" indent="0" eaLnBrk="1" hangingPunct="1">
                <a:buClr>
                  <a:srgbClr val="FF0000"/>
                </a:buClr>
              </a:pPr>
              <a:r>
                <a:rPr lang="ru-RU" sz="1200" b="1" dirty="0" err="1" smtClean="0"/>
                <a:t>обгрунтування</a:t>
              </a:r>
              <a:r>
                <a:rPr lang="ru-RU" sz="1200" b="1" dirty="0" smtClean="0"/>
                <a:t> </a:t>
              </a:r>
            </a:p>
            <a:p>
              <a:pPr marL="0" indent="0" eaLnBrk="1" hangingPunct="1">
                <a:buClr>
                  <a:srgbClr val="FF0000"/>
                </a:buClr>
              </a:pPr>
              <a:r>
                <a:rPr lang="ru-RU" sz="1200" b="1" dirty="0" smtClean="0"/>
                <a:t>проекту</a:t>
              </a:r>
              <a:endParaRPr lang="ru-RU" sz="1200" b="1" dirty="0"/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формування</a:t>
              </a:r>
              <a:r>
                <a:rPr lang="ru-RU" sz="1200" b="1" dirty="0"/>
                <a:t> </a:t>
              </a:r>
              <a:r>
                <a:rPr lang="ru-RU" sz="1200" b="1" dirty="0" err="1"/>
                <a:t>стра</a:t>
              </a:r>
              <a:r>
                <a:rPr lang="ru-RU" sz="1200" b="1" dirty="0"/>
                <a:t>-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/>
                <a:t>   </a:t>
              </a:r>
              <a:r>
                <a:rPr lang="ru-RU" sz="1200" b="1" dirty="0" err="1" smtClean="0"/>
                <a:t>тегічного</a:t>
              </a:r>
              <a:r>
                <a:rPr lang="ru-RU" sz="1200" b="1" dirty="0" smtClean="0"/>
                <a:t> </a:t>
              </a:r>
              <a:r>
                <a:rPr lang="ru-RU" sz="1200" b="1" dirty="0"/>
                <a:t>плану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/>
                <a:t>підготовка</a:t>
              </a:r>
              <a:r>
                <a:rPr lang="ru-RU" sz="1200" b="1" dirty="0"/>
                <a:t> </a:t>
              </a:r>
              <a:r>
                <a:rPr lang="ru-RU" sz="1200" b="1" dirty="0" err="1"/>
                <a:t>опису</a:t>
              </a:r>
              <a:endParaRPr lang="ru-RU" sz="1200" b="1" dirty="0"/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/>
                <a:t>   продукту</a:t>
              </a:r>
            </a:p>
          </p:txBody>
        </p:sp>
        <p:sp>
          <p:nvSpPr>
            <p:cNvPr id="38930" name="Text Box 36"/>
            <p:cNvSpPr txBox="1">
              <a:spLocks noChangeArrowheads="1"/>
            </p:cNvSpPr>
            <p:nvPr/>
          </p:nvSpPr>
          <p:spPr bwMode="auto">
            <a:xfrm>
              <a:off x="1300" y="2251"/>
              <a:ext cx="8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smtClean="0"/>
                <a:t>Переговори з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err="1" smtClean="0"/>
                <a:t>Замовником</a:t>
              </a:r>
              <a:r>
                <a:rPr lang="ru-RU" sz="1200" b="1" dirty="0" smtClean="0"/>
                <a:t>.</a:t>
              </a:r>
              <a:endParaRPr lang="ru-RU" sz="1200" b="1" dirty="0"/>
            </a:p>
          </p:txBody>
        </p:sp>
        <p:sp>
          <p:nvSpPr>
            <p:cNvPr id="38931" name="Text Box 37"/>
            <p:cNvSpPr txBox="1">
              <a:spLocks noChangeArrowheads="1"/>
            </p:cNvSpPr>
            <p:nvPr/>
          </p:nvSpPr>
          <p:spPr bwMode="auto">
            <a:xfrm>
              <a:off x="2407" y="2259"/>
              <a:ext cx="6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Підготовка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контракту.</a:t>
              </a:r>
              <a:endParaRPr lang="ru-RU" sz="1200" b="1" dirty="0"/>
            </a:p>
          </p:txBody>
        </p:sp>
        <p:sp>
          <p:nvSpPr>
            <p:cNvPr id="38932" name="Text Box 38"/>
            <p:cNvSpPr txBox="1">
              <a:spLocks noChangeArrowheads="1"/>
            </p:cNvSpPr>
            <p:nvPr/>
          </p:nvSpPr>
          <p:spPr bwMode="auto">
            <a:xfrm>
              <a:off x="3399" y="2251"/>
              <a:ext cx="85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smtClean="0"/>
                <a:t>Переговори з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err="1"/>
                <a:t>Замовником</a:t>
              </a:r>
              <a:r>
                <a:rPr lang="ru-RU" sz="1200" b="1" dirty="0"/>
                <a:t>.</a:t>
              </a:r>
            </a:p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Узгодження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контракту.</a:t>
              </a:r>
              <a:endParaRPr lang="ru-RU" sz="1200" b="1" dirty="0"/>
            </a:p>
          </p:txBody>
        </p:sp>
        <p:sp>
          <p:nvSpPr>
            <p:cNvPr id="38933" name="Text Box 39"/>
            <p:cNvSpPr txBox="1">
              <a:spLocks noChangeArrowheads="1"/>
            </p:cNvSpPr>
            <p:nvPr/>
          </p:nvSpPr>
          <p:spPr bwMode="auto">
            <a:xfrm>
              <a:off x="4515" y="2251"/>
              <a:ext cx="6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FontTx/>
                <a:buChar char="•"/>
              </a:pPr>
              <a:r>
                <a:rPr lang="ru-RU" sz="1200" b="1" dirty="0" err="1" smtClean="0"/>
                <a:t>Реалізація</a:t>
              </a:r>
              <a:r>
                <a:rPr lang="ru-RU" sz="1200" b="1" dirty="0"/>
                <a:t/>
              </a:r>
              <a:br>
                <a:rPr lang="ru-RU" sz="1200" b="1" dirty="0"/>
              </a:br>
              <a:r>
                <a:rPr lang="ru-RU" sz="1200" b="1" dirty="0" smtClean="0"/>
                <a:t>проекту.</a:t>
              </a:r>
              <a:endParaRPr lang="ru-RU" sz="1200" b="1" dirty="0"/>
            </a:p>
          </p:txBody>
        </p:sp>
        <p:sp>
          <p:nvSpPr>
            <p:cNvPr id="38934" name="Text Box 40"/>
            <p:cNvSpPr txBox="1">
              <a:spLocks noChangeArrowheads="1"/>
            </p:cNvSpPr>
            <p:nvPr/>
          </p:nvSpPr>
          <p:spPr bwMode="auto">
            <a:xfrm>
              <a:off x="770" y="1842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</a:t>
              </a:r>
              <a:endParaRPr lang="ru-RU" sz="2000" b="1"/>
            </a:p>
          </p:txBody>
        </p:sp>
        <p:sp>
          <p:nvSpPr>
            <p:cNvPr id="38935" name="Text Box 41"/>
            <p:cNvSpPr txBox="1">
              <a:spLocks noChangeArrowheads="1"/>
            </p:cNvSpPr>
            <p:nvPr/>
          </p:nvSpPr>
          <p:spPr bwMode="auto">
            <a:xfrm>
              <a:off x="1746" y="1842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II</a:t>
              </a:r>
              <a:endParaRPr lang="ru-RU" sz="2000" b="1"/>
            </a:p>
          </p:txBody>
        </p:sp>
        <p:sp>
          <p:nvSpPr>
            <p:cNvPr id="38936" name="Text Box 42"/>
            <p:cNvSpPr txBox="1">
              <a:spLocks noChangeArrowheads="1"/>
            </p:cNvSpPr>
            <p:nvPr/>
          </p:nvSpPr>
          <p:spPr bwMode="auto">
            <a:xfrm>
              <a:off x="2720" y="184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III</a:t>
              </a:r>
              <a:endParaRPr lang="ru-RU" sz="2000" b="1"/>
            </a:p>
          </p:txBody>
        </p:sp>
        <p:sp>
          <p:nvSpPr>
            <p:cNvPr id="38937" name="Text Box 43"/>
            <p:cNvSpPr txBox="1">
              <a:spLocks noChangeArrowheads="1"/>
            </p:cNvSpPr>
            <p:nvPr/>
          </p:nvSpPr>
          <p:spPr bwMode="auto">
            <a:xfrm>
              <a:off x="3718" y="1842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IV</a:t>
              </a:r>
              <a:endParaRPr lang="ru-RU" sz="2000" b="1"/>
            </a:p>
          </p:txBody>
        </p:sp>
        <p:sp>
          <p:nvSpPr>
            <p:cNvPr id="38938" name="Text Box 44"/>
            <p:cNvSpPr txBox="1">
              <a:spLocks noChangeArrowheads="1"/>
            </p:cNvSpPr>
            <p:nvPr/>
          </p:nvSpPr>
          <p:spPr bwMode="auto">
            <a:xfrm>
              <a:off x="4789" y="184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V</a:t>
              </a:r>
              <a:endParaRPr lang="ru-RU" sz="2000" b="1"/>
            </a:p>
          </p:txBody>
        </p:sp>
        <p:sp>
          <p:nvSpPr>
            <p:cNvPr id="38939" name="Line 45"/>
            <p:cNvSpPr>
              <a:spLocks noChangeShapeType="1"/>
            </p:cNvSpPr>
            <p:nvPr/>
          </p:nvSpPr>
          <p:spPr bwMode="auto">
            <a:xfrm>
              <a:off x="358" y="1299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0" name="Line 46"/>
            <p:cNvSpPr>
              <a:spLocks noChangeShapeType="1"/>
            </p:cNvSpPr>
            <p:nvPr/>
          </p:nvSpPr>
          <p:spPr bwMode="auto">
            <a:xfrm rot="10800000">
              <a:off x="1298" y="2366"/>
              <a:ext cx="2" cy="10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1" name="Line 47"/>
            <p:cNvSpPr>
              <a:spLocks noChangeShapeType="1"/>
            </p:cNvSpPr>
            <p:nvPr/>
          </p:nvSpPr>
          <p:spPr bwMode="auto">
            <a:xfrm>
              <a:off x="2309" y="1298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2" name="Line 48"/>
            <p:cNvSpPr>
              <a:spLocks noChangeShapeType="1"/>
            </p:cNvSpPr>
            <p:nvPr/>
          </p:nvSpPr>
          <p:spPr bwMode="auto">
            <a:xfrm rot="10800000">
              <a:off x="3361" y="2347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3" name="Line 49"/>
            <p:cNvSpPr>
              <a:spLocks noChangeShapeType="1"/>
            </p:cNvSpPr>
            <p:nvPr/>
          </p:nvSpPr>
          <p:spPr bwMode="auto">
            <a:xfrm rot="10800000">
              <a:off x="4359" y="2342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4" name="Line 50"/>
            <p:cNvSpPr>
              <a:spLocks noChangeShapeType="1"/>
            </p:cNvSpPr>
            <p:nvPr/>
          </p:nvSpPr>
          <p:spPr bwMode="auto">
            <a:xfrm>
              <a:off x="4359" y="1298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45" name="Line 51"/>
            <p:cNvSpPr>
              <a:spLocks noChangeShapeType="1"/>
            </p:cNvSpPr>
            <p:nvPr/>
          </p:nvSpPr>
          <p:spPr bwMode="auto">
            <a:xfrm rot="10800000">
              <a:off x="5354" y="1830"/>
              <a:ext cx="0" cy="68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060575"/>
            <a:ext cx="8229600" cy="1358900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err="1" smtClean="0"/>
              <a:t>Ініціація</a:t>
            </a:r>
            <a:r>
              <a:rPr lang="ru-RU" sz="2800" b="1" dirty="0" smtClean="0"/>
              <a:t> та</a:t>
            </a:r>
            <a:br>
              <a:rPr lang="ru-RU" sz="2800" b="1" dirty="0" smtClean="0"/>
            </a:br>
            <a:r>
              <a:rPr lang="ru-RU" sz="2800" b="1" dirty="0" err="1" smtClean="0"/>
              <a:t>обгрунтування</a:t>
            </a:r>
            <a:r>
              <a:rPr lang="ru-RU" sz="2800" b="1" dirty="0" smtClean="0"/>
              <a:t> </a:t>
            </a:r>
            <a:r>
              <a:rPr lang="ru-RU" sz="2800" b="1" dirty="0"/>
              <a:t>проекту</a:t>
            </a:r>
            <a:endParaRPr lang="ru-RU" sz="40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0038"/>
            <a:ext cx="7772400" cy="5365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Ініціація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9752" y="1124744"/>
            <a:ext cx="4176712" cy="1970087"/>
          </a:xfrm>
          <a:solidFill>
            <a:srgbClr val="FFE6CB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400" dirty="0" smtClean="0"/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ru-RU" sz="2400" dirty="0" smtClean="0"/>
              <a:t>       </a:t>
            </a:r>
            <a:r>
              <a:rPr lang="ru-RU" sz="2400" b="1" dirty="0" err="1" smtClean="0">
                <a:latin typeface="Times New Roman" pitchFamily="18" charset="0"/>
              </a:rPr>
              <a:t>Вхід</a:t>
            </a:r>
            <a:r>
              <a:rPr lang="ru-RU" sz="2400" b="1" dirty="0" smtClean="0">
                <a:latin typeface="Times New Roman" pitchFamily="18" charset="0"/>
              </a:rPr>
              <a:t>: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err="1" smtClean="0">
                <a:latin typeface="Times New Roman" pitchFamily="18" charset="0"/>
              </a:rPr>
              <a:t>Стратегічний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план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itchFamily="18" charset="0"/>
              </a:rPr>
              <a:t>План по </a:t>
            </a:r>
            <a:r>
              <a:rPr lang="ru-RU" sz="2400" dirty="0" err="1" smtClean="0">
                <a:latin typeface="Times New Roman" pitchFamily="18" charset="0"/>
              </a:rPr>
              <a:t>віхах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ru-RU" sz="2400" dirty="0" err="1">
                <a:latin typeface="Times New Roman" pitchFamily="18" charset="0"/>
              </a:rPr>
              <a:t>Опис</a:t>
            </a:r>
            <a:r>
              <a:rPr lang="ru-RU" sz="2400" dirty="0">
                <a:latin typeface="Times New Roman" pitchFamily="18" charset="0"/>
              </a:rPr>
              <a:t> продукту</a:t>
            </a:r>
          </a:p>
          <a:p>
            <a:pPr algn="just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ru-RU" sz="2400" dirty="0" smtClean="0">
                <a:latin typeface="Times New Roman" pitchFamily="18" charset="0"/>
              </a:rPr>
              <a:t>      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08175" y="3933825"/>
            <a:ext cx="5832475" cy="2308324"/>
          </a:xfrm>
          <a:prstGeom prst="rect">
            <a:avLst/>
          </a:prstGeom>
          <a:solidFill>
            <a:srgbClr val="FFE6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b="1" dirty="0" err="1" smtClean="0">
                <a:latin typeface="Times New Roman" pitchFamily="18" charset="0"/>
              </a:rPr>
              <a:t>Вихід</a:t>
            </a:r>
            <a:r>
              <a:rPr lang="ru-RU" sz="2400" b="1" dirty="0">
                <a:latin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  </a:t>
            </a:r>
            <a:r>
              <a:rPr lang="ru-RU" sz="2400" dirty="0" err="1" smtClean="0">
                <a:latin typeface="Times New Roman" pitchFamily="18" charset="0"/>
              </a:rPr>
              <a:t>Обгрунтування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проекту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>
                <a:latin typeface="Times New Roman" pitchFamily="18" charset="0"/>
              </a:rPr>
              <a:t>Призначення</a:t>
            </a:r>
            <a:r>
              <a:rPr lang="ru-RU" sz="2400" dirty="0">
                <a:latin typeface="Times New Roman" pitchFamily="18" charset="0"/>
              </a:rPr>
              <a:t> менеджера проекту</a:t>
            </a: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 smtClean="0">
                <a:latin typeface="Times New Roman" pitchFamily="18" charset="0"/>
              </a:rPr>
              <a:t>Обмеження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    </a:t>
            </a:r>
            <a:r>
              <a:rPr lang="ru-RU" sz="2400" dirty="0" err="1" smtClean="0">
                <a:latin typeface="Times New Roman" pitchFamily="18" charset="0"/>
              </a:rPr>
              <a:t>Допущення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9"/>
            <a:ext cx="9144000" cy="714474"/>
          </a:xfrm>
        </p:spPr>
        <p:txBody>
          <a:bodyPr/>
          <a:lstStyle/>
          <a:p>
            <a:pPr eaLnBrk="1" hangingPunct="1"/>
            <a:r>
              <a:rPr lang="ru-RU" sz="3000" b="1" dirty="0" err="1">
                <a:solidFill>
                  <a:schemeClr val="bg1"/>
                </a:solidFill>
              </a:rPr>
              <a:t>Формування</a:t>
            </a:r>
            <a:r>
              <a:rPr lang="ru-RU" sz="3000" b="1" dirty="0">
                <a:solidFill>
                  <a:schemeClr val="bg1"/>
                </a:solidFill>
              </a:rPr>
              <a:t> </a:t>
            </a:r>
            <a:r>
              <a:rPr lang="ru-RU" sz="3000" b="1" dirty="0" err="1">
                <a:solidFill>
                  <a:schemeClr val="bg1"/>
                </a:solidFill>
              </a:rPr>
              <a:t>стратегічного</a:t>
            </a:r>
            <a:r>
              <a:rPr lang="ru-RU" sz="3000" b="1" dirty="0">
                <a:solidFill>
                  <a:schemeClr val="bg1"/>
                </a:solidFill>
              </a:rPr>
              <a:t> плану проекту</a:t>
            </a:r>
            <a:endParaRPr lang="ru-RU" sz="3000" b="1" dirty="0" smtClean="0">
              <a:solidFill>
                <a:schemeClr val="bg1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330293" y="1630363"/>
            <a:ext cx="7634195" cy="1223962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260476" y="1557338"/>
            <a:ext cx="7632443" cy="1223962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ключові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 і </a:t>
            </a:r>
            <a:r>
              <a:rPr lang="ru-RU" sz="2000" dirty="0" err="1"/>
              <a:t>дати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 smtClean="0"/>
              <a:t>відомі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/>
              <a:t>(Дата початку проекту, </a:t>
            </a:r>
            <a:r>
              <a:rPr lang="ru-RU" sz="2000" dirty="0" err="1"/>
              <a:t>відомі</a:t>
            </a:r>
            <a:r>
              <a:rPr lang="ru-RU" sz="2000" dirty="0"/>
              <a:t> </a:t>
            </a:r>
            <a:r>
              <a:rPr lang="ru-RU" sz="2000" dirty="0" err="1"/>
              <a:t>контрактні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 по </a:t>
            </a:r>
            <a:r>
              <a:rPr lang="ru-RU" sz="2000" dirty="0" err="1" smtClean="0"/>
              <a:t>вже</a:t>
            </a:r>
            <a:r>
              <a:rPr lang="ru-RU" sz="2000" dirty="0" smtClean="0"/>
              <a:t>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укладеним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розробляються</a:t>
            </a:r>
            <a:r>
              <a:rPr lang="ru-RU" sz="2000" dirty="0"/>
              <a:t> договорами, </a:t>
            </a:r>
            <a:r>
              <a:rPr lang="ru-RU" sz="2000" dirty="0" err="1" smtClean="0"/>
              <a:t>внутрішні</a:t>
            </a:r>
            <a:r>
              <a:rPr lang="ru-RU" sz="2000" dirty="0" smtClean="0"/>
              <a:t> 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зафіксовані</a:t>
            </a:r>
            <a:r>
              <a:rPr lang="ru-RU" sz="2000" dirty="0" smtClean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</a:t>
            </a:r>
            <a:r>
              <a:rPr lang="ru-RU" sz="2000" dirty="0" err="1"/>
              <a:t>окремих</a:t>
            </a:r>
            <a:r>
              <a:rPr lang="ru-RU" sz="2000" dirty="0"/>
              <a:t> </a:t>
            </a:r>
            <a:r>
              <a:rPr lang="ru-RU" sz="2000" dirty="0" err="1"/>
              <a:t>етапів</a:t>
            </a:r>
            <a:r>
              <a:rPr lang="ru-RU" sz="2000" dirty="0"/>
              <a:t> і т. </a:t>
            </a:r>
            <a:r>
              <a:rPr lang="ru-RU" sz="2000" dirty="0" smtClean="0"/>
              <a:t>д.)</a:t>
            </a:r>
            <a:endParaRPr lang="ru-RU" sz="2000" dirty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328706" y="3070225"/>
            <a:ext cx="7634196" cy="122396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258888" y="2997200"/>
            <a:ext cx="7632443" cy="1223963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строго </a:t>
            </a:r>
            <a:r>
              <a:rPr lang="ru-RU" sz="2000" dirty="0" err="1"/>
              <a:t>визначені</a:t>
            </a:r>
            <a:r>
              <a:rPr lang="ru-RU" sz="2000" dirty="0"/>
              <a:t> </a:t>
            </a:r>
            <a:r>
              <a:rPr lang="ru-RU" sz="2000" dirty="0" err="1"/>
              <a:t>терміни</a:t>
            </a:r>
            <a:r>
              <a:rPr lang="ru-RU" sz="2000" dirty="0" smtClean="0"/>
              <a:t>,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зрив</a:t>
            </a:r>
            <a:r>
              <a:rPr lang="ru-RU" sz="2000" dirty="0" smtClean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неможливий</a:t>
            </a:r>
            <a:r>
              <a:rPr lang="ru-RU" sz="2000" dirty="0"/>
              <a:t> 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(</a:t>
            </a:r>
            <a:r>
              <a:rPr lang="ru-RU" sz="2000" dirty="0" err="1"/>
              <a:t>важливі</a:t>
            </a:r>
            <a:r>
              <a:rPr lang="ru-RU" sz="2000" dirty="0"/>
              <a:t> </a:t>
            </a:r>
            <a:r>
              <a:rPr lang="ru-RU" sz="2000" dirty="0" smtClean="0"/>
              <a:t>переговори, </a:t>
            </a:r>
            <a:r>
              <a:rPr lang="ru-RU" sz="2000" dirty="0" err="1" smtClean="0"/>
              <a:t>зустрічі</a:t>
            </a:r>
            <a:r>
              <a:rPr lang="ru-RU" sz="2000" dirty="0"/>
              <a:t>, </a:t>
            </a:r>
            <a:r>
              <a:rPr lang="ru-RU" sz="2000" dirty="0" err="1"/>
              <a:t>виставки</a:t>
            </a:r>
            <a:r>
              <a:rPr lang="ru-RU" sz="2000" dirty="0"/>
              <a:t> і т. </a:t>
            </a:r>
            <a:r>
              <a:rPr lang="ru-RU" sz="2000" dirty="0" smtClean="0"/>
              <a:t>д.).</a:t>
            </a:r>
            <a:endParaRPr lang="ru-RU" sz="2000" dirty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328706" y="4510088"/>
            <a:ext cx="7634196" cy="1223962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311" tIns="20155" rIns="40311" bIns="20155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258888" y="4437063"/>
            <a:ext cx="7632443" cy="1223962"/>
          </a:xfrm>
          <a:prstGeom prst="rect">
            <a:avLst/>
          </a:prstGeom>
          <a:solidFill>
            <a:srgbClr val="FFE6CB"/>
          </a:solidFill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lIns="40311" tIns="20155" rIns="40311" bIns="20155" anchor="ctr"/>
          <a:lstStyle/>
          <a:p>
            <a:pPr algn="ctr">
              <a:spcBef>
                <a:spcPts val="0"/>
              </a:spcBef>
            </a:pPr>
            <a:r>
              <a:rPr lang="ru-RU" sz="2000" dirty="0" err="1"/>
              <a:t>Виділяються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внутрішні</a:t>
            </a:r>
            <a:r>
              <a:rPr lang="ru-RU" sz="2000" dirty="0"/>
              <a:t> </a:t>
            </a:r>
            <a:r>
              <a:rPr lang="ru-RU" sz="2000" dirty="0" err="1"/>
              <a:t>віхи</a:t>
            </a:r>
            <a:r>
              <a:rPr lang="ru-RU" sz="2000" dirty="0"/>
              <a:t> і </a:t>
            </a:r>
            <a:r>
              <a:rPr lang="ru-RU" sz="2000" dirty="0" err="1"/>
              <a:t>ключові</a:t>
            </a:r>
            <a:r>
              <a:rPr lang="ru-RU" sz="2000" dirty="0"/>
              <a:t> </a:t>
            </a:r>
            <a:r>
              <a:rPr lang="ru-RU" sz="2000" dirty="0" err="1"/>
              <a:t>події</a:t>
            </a:r>
            <a:r>
              <a:rPr lang="ru-RU" sz="2000" dirty="0"/>
              <a:t> </a:t>
            </a:r>
            <a:r>
              <a:rPr lang="ru-RU" sz="2000" dirty="0" err="1" smtClean="0"/>
              <a:t>більш</a:t>
            </a:r>
            <a:r>
              <a:rPr lang="ru-RU" sz="2000" dirty="0" smtClean="0"/>
              <a:t> </a:t>
            </a:r>
          </a:p>
          <a:p>
            <a:pPr algn="ctr">
              <a:spcBef>
                <a:spcPts val="0"/>
              </a:spcBef>
            </a:pPr>
            <a:r>
              <a:rPr lang="ru-RU" sz="2000" dirty="0" err="1" smtClean="0"/>
              <a:t>низького</a:t>
            </a:r>
            <a:r>
              <a:rPr lang="ru-RU" sz="2000" dirty="0" smtClean="0"/>
              <a:t> </a:t>
            </a:r>
            <a:r>
              <a:rPr lang="ru-RU" sz="2000" dirty="0" err="1"/>
              <a:t>пріоритету</a:t>
            </a:r>
            <a:r>
              <a:rPr lang="ru-RU" sz="2000" dirty="0"/>
              <a:t> і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 smtClean="0"/>
              <a:t>детальності</a:t>
            </a:r>
            <a:r>
              <a:rPr lang="ru-RU" sz="2000" dirty="0" smtClean="0"/>
              <a:t>:</a:t>
            </a:r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</a:t>
            </a:r>
            <a:r>
              <a:rPr lang="ru-RU" sz="2000" dirty="0" err="1" smtClean="0"/>
              <a:t>доступності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ресурсів</a:t>
            </a:r>
            <a:r>
              <a:rPr lang="ru-RU" sz="2000" dirty="0"/>
              <a:t>, </a:t>
            </a:r>
            <a:r>
              <a:rPr lang="ru-RU" sz="2000" dirty="0" err="1"/>
              <a:t>погодні</a:t>
            </a:r>
            <a:r>
              <a:rPr lang="ru-RU" sz="2000" dirty="0"/>
              <a:t> </a:t>
            </a:r>
            <a:r>
              <a:rPr lang="ru-RU" sz="2000" dirty="0" err="1" smtClean="0"/>
              <a:t>фактори</a:t>
            </a:r>
            <a:endParaRPr lang="ru-RU" sz="2000" dirty="0" smtClean="0"/>
          </a:p>
          <a:p>
            <a:pPr algn="ctr">
              <a:spcBef>
                <a:spcPts val="0"/>
              </a:spcBef>
            </a:pPr>
            <a:r>
              <a:rPr lang="ru-RU" sz="2000" dirty="0" smtClean="0"/>
              <a:t>і </a:t>
            </a:r>
            <a:r>
              <a:rPr lang="ru-RU" sz="2000" dirty="0"/>
              <a:t>т. </a:t>
            </a:r>
            <a:r>
              <a:rPr lang="ru-RU" sz="2000" dirty="0" smtClean="0"/>
              <a:t>д.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95536" y="2493962"/>
            <a:ext cx="503238" cy="1368425"/>
          </a:xfrm>
          <a:prstGeom prst="curvedRightArrow">
            <a:avLst>
              <a:gd name="adj1" fmla="val 54385"/>
              <a:gd name="adj2" fmla="val 1087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95536" y="3933824"/>
            <a:ext cx="503238" cy="1368425"/>
          </a:xfrm>
          <a:prstGeom prst="curvedRightArrow">
            <a:avLst>
              <a:gd name="adj1" fmla="val 54385"/>
              <a:gd name="adj2" fmla="val 108770"/>
              <a:gd name="adj3" fmla="val 33333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497388" y="692150"/>
            <a:ext cx="146050" cy="142875"/>
          </a:xfrm>
          <a:prstGeom prst="ellipse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3038"/>
            <a:ext cx="9124224" cy="490537"/>
          </a:xfrm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chemeClr val="bg1"/>
                </a:solidFill>
              </a:rPr>
              <a:t>Зміст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обґрунтування</a:t>
            </a:r>
            <a:r>
              <a:rPr lang="ru-RU" sz="3200" b="1" dirty="0">
                <a:solidFill>
                  <a:schemeClr val="bg1"/>
                </a:solidFill>
              </a:rPr>
              <a:t> проекту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50825" y="1484313"/>
            <a:ext cx="2879725" cy="1584325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Короткий </a:t>
            </a:r>
            <a:r>
              <a:rPr lang="ru-RU" sz="1600" dirty="0" err="1"/>
              <a:t>аналіз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,</a:t>
            </a:r>
          </a:p>
          <a:p>
            <a:pPr algn="ctr"/>
            <a:r>
              <a:rPr lang="ru-RU" sz="1600" dirty="0"/>
              <a:t>яку </a:t>
            </a:r>
            <a:r>
              <a:rPr lang="ru-RU" sz="1600" dirty="0" err="1"/>
              <a:t>планується</a:t>
            </a:r>
            <a:r>
              <a:rPr lang="ru-RU" sz="1600" dirty="0"/>
              <a:t> </a:t>
            </a:r>
            <a:r>
              <a:rPr lang="ru-RU" sz="1600" dirty="0" err="1"/>
              <a:t>вирішити</a:t>
            </a:r>
            <a:endParaRPr lang="ru-RU" sz="1600" dirty="0"/>
          </a:p>
          <a:p>
            <a:pPr algn="ctr"/>
            <a:r>
              <a:rPr lang="ru-RU" sz="1600" dirty="0"/>
              <a:t>за </a:t>
            </a:r>
            <a:r>
              <a:rPr lang="ru-RU" sz="1600" dirty="0" err="1"/>
              <a:t>допомогою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endParaRPr lang="ru-RU" sz="1600" dirty="0" smtClean="0"/>
          </a:p>
          <a:p>
            <a:pPr algn="ctr"/>
            <a:r>
              <a:rPr lang="ru-RU" sz="1600" dirty="0" smtClean="0"/>
              <a:t>проекту, в </a:t>
            </a:r>
            <a:r>
              <a:rPr lang="ru-RU" sz="1600" dirty="0"/>
              <a:t>тому </a:t>
            </a:r>
            <a:r>
              <a:rPr lang="ru-RU" sz="1600" dirty="0" err="1" smtClean="0"/>
              <a:t>числі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/>
              <a:t>«</a:t>
            </a:r>
            <a:r>
              <a:rPr lang="ru-RU" sz="1600" dirty="0" err="1"/>
              <a:t>вузьких</a:t>
            </a:r>
            <a:r>
              <a:rPr lang="ru-RU" sz="1600" dirty="0"/>
              <a:t> </a:t>
            </a:r>
            <a:r>
              <a:rPr lang="ru-RU" sz="1600" dirty="0" err="1"/>
              <a:t>місць</a:t>
            </a:r>
            <a:r>
              <a:rPr lang="ru-RU" sz="1600" dirty="0" smtClean="0"/>
              <a:t>» </a:t>
            </a:r>
            <a:r>
              <a:rPr lang="ru-RU" sz="1600" dirty="0"/>
              <a:t>проекту.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84213" y="4581525"/>
            <a:ext cx="3419475" cy="1258888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 err="1"/>
              <a:t>опис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endParaRPr lang="ru-RU" sz="1600" dirty="0"/>
          </a:p>
          <a:p>
            <a:pPr algn="ctr"/>
            <a:r>
              <a:rPr lang="ru-RU" sz="1600" dirty="0" err="1"/>
              <a:t>вирішення</a:t>
            </a:r>
            <a:r>
              <a:rPr lang="ru-RU" sz="1600" dirty="0"/>
              <a:t> </a:t>
            </a:r>
            <a:r>
              <a:rPr lang="ru-RU" sz="1600" dirty="0" err="1"/>
              <a:t>проблеми</a:t>
            </a:r>
            <a:r>
              <a:rPr lang="ru-RU" sz="1600" dirty="0"/>
              <a:t>.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716463" y="4581525"/>
            <a:ext cx="3419475" cy="1258888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характеристика </a:t>
            </a:r>
            <a:r>
              <a:rPr lang="ru-RU" sz="1600" dirty="0" err="1"/>
              <a:t>альтернативних</a:t>
            </a:r>
            <a:endParaRPr lang="ru-RU" sz="1600" dirty="0"/>
          </a:p>
          <a:p>
            <a:pPr algn="ctr"/>
            <a:r>
              <a:rPr lang="ru-RU" sz="1600" dirty="0" err="1"/>
              <a:t>способів</a:t>
            </a:r>
            <a:r>
              <a:rPr lang="ru-RU" sz="1600" dirty="0"/>
              <a:t>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 smtClean="0"/>
              <a:t>цілей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/>
              <a:t>проекту з </a:t>
            </a:r>
            <a:r>
              <a:rPr lang="ru-RU" sz="1600" dirty="0" err="1" smtClean="0"/>
              <a:t>аргументацією</a:t>
            </a:r>
            <a:endParaRPr lang="ru-RU" sz="1600" dirty="0" smtClean="0"/>
          </a:p>
          <a:p>
            <a:pPr algn="ctr"/>
            <a:r>
              <a:rPr lang="ru-RU" sz="1600" dirty="0" smtClean="0"/>
              <a:t> </a:t>
            </a:r>
            <a:r>
              <a:rPr lang="ru-RU" sz="1600" dirty="0" err="1"/>
              <a:t>переваг</a:t>
            </a:r>
            <a:r>
              <a:rPr lang="ru-RU" sz="1600" dirty="0"/>
              <a:t> </a:t>
            </a:r>
            <a:r>
              <a:rPr lang="ru-RU" sz="1600" dirty="0" err="1" smtClean="0"/>
              <a:t>обраного</a:t>
            </a:r>
            <a:r>
              <a:rPr lang="ru-RU" sz="1600" dirty="0" smtClean="0"/>
              <a:t> </a:t>
            </a:r>
            <a:r>
              <a:rPr lang="ru-RU" sz="1600" dirty="0"/>
              <a:t>способу.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011863" y="1484313"/>
            <a:ext cx="2879725" cy="1728787"/>
          </a:xfrm>
          <a:prstGeom prst="rect">
            <a:avLst/>
          </a:prstGeom>
          <a:solidFill>
            <a:srgbClr val="FFE6CB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 err="1"/>
              <a:t>Основні</a:t>
            </a:r>
            <a:r>
              <a:rPr lang="ru-RU" sz="1600" dirty="0"/>
              <a:t> </a:t>
            </a:r>
            <a:r>
              <a:rPr lang="ru-RU" sz="1600" dirty="0" err="1"/>
              <a:t>показники</a:t>
            </a:r>
            <a:r>
              <a:rPr lang="ru-RU" sz="1600" dirty="0"/>
              <a:t>,</a:t>
            </a:r>
          </a:p>
          <a:p>
            <a:pPr algn="ctr"/>
            <a:r>
              <a:rPr lang="ru-RU" sz="1600" dirty="0" err="1"/>
              <a:t>оцінка</a:t>
            </a:r>
            <a:r>
              <a:rPr lang="ru-RU" sz="1600" dirty="0"/>
              <a:t> </a:t>
            </a:r>
            <a:r>
              <a:rPr lang="ru-RU" sz="1600" dirty="0" err="1"/>
              <a:t>яких</a:t>
            </a:r>
            <a:endParaRPr lang="ru-RU" sz="1600" dirty="0"/>
          </a:p>
          <a:p>
            <a:pPr algn="ctr"/>
            <a:r>
              <a:rPr lang="ru-RU" sz="1600" dirty="0"/>
              <a:t>в </a:t>
            </a:r>
            <a:r>
              <a:rPr lang="ru-RU" sz="1600" dirty="0" err="1"/>
              <a:t>майбутньому</a:t>
            </a:r>
            <a:r>
              <a:rPr lang="ru-RU" sz="1600" dirty="0"/>
              <a:t> </a:t>
            </a:r>
            <a:r>
              <a:rPr lang="ru-RU" sz="1600" dirty="0" err="1"/>
              <a:t>підтвердить</a:t>
            </a:r>
            <a:r>
              <a:rPr lang="ru-RU" sz="1600" dirty="0" smtClean="0"/>
              <a:t>,</a:t>
            </a:r>
          </a:p>
          <a:p>
            <a:pPr algn="ctr"/>
            <a:r>
              <a:rPr lang="ru-RU" sz="1600" dirty="0" smtClean="0"/>
              <a:t> </a:t>
            </a:r>
            <a:r>
              <a:rPr lang="ru-RU" sz="1600" dirty="0" err="1"/>
              <a:t>що</a:t>
            </a:r>
            <a:r>
              <a:rPr lang="ru-RU" sz="1600" dirty="0"/>
              <a:t> мета проекту </a:t>
            </a:r>
            <a:r>
              <a:rPr lang="ru-RU" sz="1600" dirty="0" err="1"/>
              <a:t>досягнута</a:t>
            </a:r>
            <a:r>
              <a:rPr lang="ru-RU" sz="1600" dirty="0"/>
              <a:t>. 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1979613" y="765175"/>
            <a:ext cx="2592387" cy="72072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2411413" y="765175"/>
            <a:ext cx="2160587" cy="381635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72000" y="765175"/>
            <a:ext cx="1944688" cy="381635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572000" y="765175"/>
            <a:ext cx="2520950" cy="72072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229600" cy="576262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Визначення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проекту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3046" y="4082797"/>
            <a:ext cx="2432830" cy="1722691"/>
          </a:xfrm>
          <a:prstGeom prst="rect">
            <a:avLst/>
          </a:prstGeom>
          <a:solidFill>
            <a:srgbClr val="FFDAA2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/>
              <a:t>Потреба.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 smtClean="0"/>
              <a:t>Об'єктивна</a:t>
            </a:r>
            <a:endParaRPr lang="ru-RU" b="1" dirty="0"/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/>
              <a:t>    </a:t>
            </a:r>
            <a:r>
              <a:rPr lang="ru-RU" b="1" dirty="0" err="1"/>
              <a:t>необхідність</a:t>
            </a:r>
            <a:r>
              <a:rPr lang="ru-RU" b="1" dirty="0"/>
              <a:t>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/>
              <a:t>Бажання</a:t>
            </a:r>
            <a:r>
              <a:rPr lang="ru-RU" b="1" dirty="0"/>
              <a:t>.</a:t>
            </a:r>
          </a:p>
          <a:p>
            <a:pPr marL="180975" indent="-180975">
              <a:buClr>
                <a:srgbClr val="CC0000"/>
              </a:buClr>
              <a:buFontTx/>
              <a:buChar char="•"/>
            </a:pPr>
            <a:r>
              <a:rPr lang="ru-RU" b="1" dirty="0" err="1"/>
              <a:t>І</a:t>
            </a:r>
            <a:r>
              <a:rPr lang="ru-RU" b="1" dirty="0" err="1" smtClean="0"/>
              <a:t>дея</a:t>
            </a:r>
            <a:endParaRPr lang="ru-RU" b="1" dirty="0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555875" y="2565400"/>
            <a:ext cx="3744913" cy="3240088"/>
            <a:chOff x="521" y="2160"/>
            <a:chExt cx="1905" cy="1452"/>
          </a:xfrm>
        </p:grpSpPr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521" y="2160"/>
              <a:ext cx="1905" cy="1452"/>
            </a:xfrm>
            <a:prstGeom prst="rect">
              <a:avLst/>
            </a:prstGeom>
            <a:solidFill>
              <a:srgbClr val="FFE6CB"/>
            </a:solidFill>
            <a:ln w="222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1389" tIns="45693" rIns="91389" bIns="45693"/>
            <a:lstStyle/>
            <a:p>
              <a:pPr algn="ctr"/>
              <a:r>
                <a:rPr lang="ru-RU" sz="2000" b="1" dirty="0" smtClean="0">
                  <a:solidFill>
                    <a:srgbClr val="A50021"/>
                  </a:solidFill>
                </a:rPr>
                <a:t>Комплекс </a:t>
              </a:r>
              <a:r>
                <a:rPr lang="ru-RU" sz="2000" b="1" dirty="0" err="1" smtClean="0">
                  <a:solidFill>
                    <a:srgbClr val="A50021"/>
                  </a:solidFill>
                </a:rPr>
                <a:t>взаємопов'язаних</a:t>
              </a:r>
              <a:endParaRPr lang="ru-RU" sz="2000" b="1" dirty="0" smtClean="0">
                <a:solidFill>
                  <a:srgbClr val="A50021"/>
                </a:solidFill>
              </a:endParaRPr>
            </a:p>
            <a:p>
              <a:pPr algn="ctr"/>
              <a:r>
                <a:rPr lang="ru-RU" sz="2000" b="1" dirty="0" err="1" smtClean="0">
                  <a:solidFill>
                    <a:srgbClr val="A50021"/>
                  </a:solidFill>
                </a:rPr>
                <a:t>заходів</a:t>
              </a:r>
              <a:endParaRPr lang="ru-RU" sz="2000" b="1" dirty="0">
                <a:solidFill>
                  <a:srgbClr val="A50021"/>
                </a:solidFill>
              </a:endParaRPr>
            </a:p>
          </p:txBody>
        </p:sp>
        <p:sp>
          <p:nvSpPr>
            <p:cNvPr id="4106" name="Oval 9"/>
            <p:cNvSpPr>
              <a:spLocks noChangeArrowheads="1"/>
            </p:cNvSpPr>
            <p:nvPr/>
          </p:nvSpPr>
          <p:spPr bwMode="auto">
            <a:xfrm>
              <a:off x="612" y="261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7" name="Oval 10"/>
            <p:cNvSpPr>
              <a:spLocks noChangeArrowheads="1"/>
            </p:cNvSpPr>
            <p:nvPr/>
          </p:nvSpPr>
          <p:spPr bwMode="auto">
            <a:xfrm>
              <a:off x="1156" y="2478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Oval 11"/>
            <p:cNvSpPr>
              <a:spLocks noChangeArrowheads="1"/>
            </p:cNvSpPr>
            <p:nvPr/>
          </p:nvSpPr>
          <p:spPr bwMode="auto">
            <a:xfrm>
              <a:off x="1836" y="2478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9" name="Oval 12"/>
            <p:cNvSpPr>
              <a:spLocks noChangeArrowheads="1"/>
            </p:cNvSpPr>
            <p:nvPr/>
          </p:nvSpPr>
          <p:spPr bwMode="auto">
            <a:xfrm>
              <a:off x="2154" y="261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0" name="Oval 13"/>
            <p:cNvSpPr>
              <a:spLocks noChangeArrowheads="1"/>
            </p:cNvSpPr>
            <p:nvPr/>
          </p:nvSpPr>
          <p:spPr bwMode="auto">
            <a:xfrm>
              <a:off x="1655" y="270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1" name="Oval 14"/>
            <p:cNvSpPr>
              <a:spLocks noChangeArrowheads="1"/>
            </p:cNvSpPr>
            <p:nvPr/>
          </p:nvSpPr>
          <p:spPr bwMode="auto">
            <a:xfrm>
              <a:off x="1020" y="2704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2" name="Oval 15"/>
            <p:cNvSpPr>
              <a:spLocks noChangeArrowheads="1"/>
            </p:cNvSpPr>
            <p:nvPr/>
          </p:nvSpPr>
          <p:spPr bwMode="auto">
            <a:xfrm>
              <a:off x="1156" y="2931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3" name="Oval 16"/>
            <p:cNvSpPr>
              <a:spLocks noChangeArrowheads="1"/>
            </p:cNvSpPr>
            <p:nvPr/>
          </p:nvSpPr>
          <p:spPr bwMode="auto">
            <a:xfrm>
              <a:off x="1882" y="2931"/>
              <a:ext cx="182" cy="182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 flipV="1">
              <a:off x="793" y="2568"/>
              <a:ext cx="363" cy="9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793" y="2750"/>
              <a:ext cx="227" cy="4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 flipV="1">
              <a:off x="1202" y="2795"/>
              <a:ext cx="45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 flipV="1">
              <a:off x="1837" y="2704"/>
              <a:ext cx="317" cy="9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 flipV="1">
              <a:off x="1338" y="2568"/>
              <a:ext cx="499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>
              <a:off x="2018" y="2569"/>
              <a:ext cx="152" cy="8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0" name="Line 23"/>
            <p:cNvSpPr>
              <a:spLocks noChangeShapeType="1"/>
            </p:cNvSpPr>
            <p:nvPr/>
          </p:nvSpPr>
          <p:spPr bwMode="auto">
            <a:xfrm>
              <a:off x="1322" y="2614"/>
              <a:ext cx="355" cy="124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 flipH="1">
              <a:off x="1146" y="2651"/>
              <a:ext cx="66" cy="6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2" name="Line 25"/>
            <p:cNvSpPr>
              <a:spLocks noChangeShapeType="1"/>
            </p:cNvSpPr>
            <p:nvPr/>
          </p:nvSpPr>
          <p:spPr bwMode="auto">
            <a:xfrm>
              <a:off x="754" y="2771"/>
              <a:ext cx="402" cy="25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 flipV="1">
              <a:off x="1338" y="3022"/>
              <a:ext cx="5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 flipV="1">
              <a:off x="2064" y="2784"/>
              <a:ext cx="150" cy="23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5" name="Line 28"/>
            <p:cNvSpPr>
              <a:spLocks noChangeShapeType="1"/>
            </p:cNvSpPr>
            <p:nvPr/>
          </p:nvSpPr>
          <p:spPr bwMode="auto">
            <a:xfrm>
              <a:off x="1202" y="2795"/>
              <a:ext cx="680" cy="227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6" name="Line 29"/>
            <p:cNvSpPr>
              <a:spLocks noChangeShapeType="1"/>
            </p:cNvSpPr>
            <p:nvPr/>
          </p:nvSpPr>
          <p:spPr bwMode="auto">
            <a:xfrm>
              <a:off x="2276" y="2840"/>
              <a:ext cx="14" cy="6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669" y="2771"/>
              <a:ext cx="14" cy="68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8" name="Text Box 31"/>
            <p:cNvSpPr txBox="1">
              <a:spLocks noChangeArrowheads="1"/>
            </p:cNvSpPr>
            <p:nvPr/>
          </p:nvSpPr>
          <p:spPr bwMode="auto">
            <a:xfrm>
              <a:off x="904" y="3158"/>
              <a:ext cx="1167" cy="15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 b="1" dirty="0" smtClean="0"/>
                <a:t>Заданий </a:t>
              </a:r>
              <a:r>
                <a:rPr lang="ru-RU" sz="1600" b="1" dirty="0" err="1" smtClean="0"/>
                <a:t>період</a:t>
              </a:r>
              <a:r>
                <a:rPr lang="ru-RU" sz="1600" b="1" dirty="0" smtClean="0"/>
                <a:t> часу</a:t>
              </a:r>
              <a:endParaRPr lang="ru-RU" sz="1600" b="1" dirty="0"/>
            </a:p>
          </p:txBody>
        </p:sp>
        <p:sp>
          <p:nvSpPr>
            <p:cNvPr id="4129" name="Text Box 32"/>
            <p:cNvSpPr txBox="1">
              <a:spLocks noChangeArrowheads="1"/>
            </p:cNvSpPr>
            <p:nvPr/>
          </p:nvSpPr>
          <p:spPr bwMode="auto">
            <a:xfrm>
              <a:off x="779" y="3387"/>
              <a:ext cx="1421" cy="15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 b="1" dirty="0" err="1" smtClean="0"/>
                <a:t>Встановлений</a:t>
              </a:r>
              <a:r>
                <a:rPr lang="ru-RU" sz="1600" b="1" dirty="0" smtClean="0"/>
                <a:t> </a:t>
              </a:r>
              <a:r>
                <a:rPr lang="ru-RU" sz="1600" b="1" dirty="0"/>
                <a:t>бюджет</a:t>
              </a:r>
            </a:p>
          </p:txBody>
        </p:sp>
        <p:sp>
          <p:nvSpPr>
            <p:cNvPr id="4130" name="Line 33"/>
            <p:cNvSpPr>
              <a:spLocks noChangeShapeType="1"/>
            </p:cNvSpPr>
            <p:nvPr/>
          </p:nvSpPr>
          <p:spPr bwMode="auto">
            <a:xfrm>
              <a:off x="2200" y="3249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1" name="Line 34"/>
            <p:cNvSpPr>
              <a:spLocks noChangeShapeType="1"/>
            </p:cNvSpPr>
            <p:nvPr/>
          </p:nvSpPr>
          <p:spPr bwMode="auto">
            <a:xfrm>
              <a:off x="2200" y="3475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2" name="Line 35"/>
            <p:cNvSpPr>
              <a:spLocks noChangeShapeType="1"/>
            </p:cNvSpPr>
            <p:nvPr/>
          </p:nvSpPr>
          <p:spPr bwMode="auto">
            <a:xfrm>
              <a:off x="685" y="3249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33" name="Line 36"/>
            <p:cNvSpPr>
              <a:spLocks noChangeShapeType="1"/>
            </p:cNvSpPr>
            <p:nvPr/>
          </p:nvSpPr>
          <p:spPr bwMode="auto">
            <a:xfrm>
              <a:off x="685" y="3475"/>
              <a:ext cx="9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300787" y="2034041"/>
            <a:ext cx="2663825" cy="1627007"/>
          </a:xfrm>
          <a:prstGeom prst="rect">
            <a:avLst/>
          </a:prstGeom>
          <a:solidFill>
            <a:srgbClr val="FFDAA2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b="1" dirty="0" err="1" smtClean="0"/>
              <a:t>Досягнення</a:t>
            </a:r>
            <a:endParaRPr lang="ru-RU" b="1" dirty="0"/>
          </a:p>
          <a:p>
            <a:pPr algn="ctr"/>
            <a:r>
              <a:rPr lang="ru-RU" b="1" dirty="0" err="1"/>
              <a:t>поставлених</a:t>
            </a:r>
            <a:endParaRPr lang="ru-RU" b="1" dirty="0"/>
          </a:p>
          <a:p>
            <a:pPr algn="ctr"/>
            <a:r>
              <a:rPr lang="ru-RU" b="1" dirty="0"/>
              <a:t>  </a:t>
            </a:r>
            <a:r>
              <a:rPr lang="ru-RU" b="1" dirty="0" err="1" smtClean="0"/>
              <a:t>цілей</a:t>
            </a:r>
            <a:r>
              <a:rPr lang="ru-RU" b="1" dirty="0" smtClean="0"/>
              <a:t> з </a:t>
            </a:r>
            <a:r>
              <a:rPr lang="ru-RU" b="1" dirty="0" err="1"/>
              <a:t>чітко</a:t>
            </a:r>
            <a:endParaRPr lang="ru-RU" b="1" dirty="0"/>
          </a:p>
          <a:p>
            <a:pPr algn="ctr"/>
            <a:r>
              <a:rPr lang="ru-RU" b="1" dirty="0" err="1" smtClean="0"/>
              <a:t>визначеними</a:t>
            </a:r>
            <a:endParaRPr lang="ru-RU" b="1" dirty="0"/>
          </a:p>
          <a:p>
            <a:pPr algn="ctr"/>
            <a:r>
              <a:rPr lang="ru-RU" b="1" dirty="0" smtClean="0"/>
              <a:t>задачами</a:t>
            </a:r>
            <a:endParaRPr lang="ru-RU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8766" y="909953"/>
            <a:ext cx="8227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Проект - комплекс </a:t>
            </a:r>
            <a:r>
              <a:rPr lang="ru-RU" dirty="0" err="1"/>
              <a:t>взаємопов'язаних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, </a:t>
            </a:r>
            <a:r>
              <a:rPr lang="ru-RU" dirty="0" err="1"/>
              <a:t>спрямованих</a:t>
            </a:r>
            <a:r>
              <a:rPr lang="ru-RU" dirty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досягнення</a:t>
            </a:r>
            <a:r>
              <a:rPr lang="ru-RU" dirty="0" smtClean="0"/>
              <a:t> </a:t>
            </a:r>
            <a:r>
              <a:rPr lang="ru-RU" dirty="0" err="1"/>
              <a:t>поставлених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з </a:t>
            </a:r>
            <a:r>
              <a:rPr lang="ru-RU" dirty="0" err="1"/>
              <a:t>чітко</a:t>
            </a:r>
            <a:r>
              <a:rPr lang="ru-RU" dirty="0"/>
              <a:t> </a:t>
            </a:r>
            <a:r>
              <a:rPr lang="ru-RU" dirty="0" err="1"/>
              <a:t>визначеними</a:t>
            </a:r>
            <a:r>
              <a:rPr lang="ru-RU" dirty="0"/>
              <a:t> </a:t>
            </a:r>
            <a:r>
              <a:rPr lang="ru-RU" dirty="0" err="1" smtClean="0"/>
              <a:t>цілями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/>
              <a:t>заданого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 часу і при </a:t>
            </a:r>
            <a:r>
              <a:rPr lang="ru-RU" dirty="0" err="1"/>
              <a:t>встановленому</a:t>
            </a:r>
            <a:r>
              <a:rPr lang="ru-RU" dirty="0"/>
              <a:t> </a:t>
            </a:r>
            <a:r>
              <a:rPr lang="ru-RU" dirty="0" err="1"/>
              <a:t>бюджеті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роботи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з </a:t>
            </a:r>
            <a:r>
              <a:rPr lang="ru-RU" sz="3200" b="1" dirty="0" err="1" smtClean="0">
                <a:solidFill>
                  <a:schemeClr val="bg1"/>
                </a:solidFill>
              </a:rPr>
              <a:t>обгрунтування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проекту</a:t>
            </a:r>
            <a:endParaRPr lang="ru-RU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45059" name="Группа 14"/>
          <p:cNvGrpSpPr>
            <a:grpSpLocks/>
          </p:cNvGrpSpPr>
          <p:nvPr/>
        </p:nvGrpSpPr>
        <p:grpSpPr bwMode="auto">
          <a:xfrm>
            <a:off x="250825" y="765175"/>
            <a:ext cx="8642350" cy="5832475"/>
            <a:chOff x="250825" y="1268413"/>
            <a:chExt cx="8642350" cy="4681537"/>
          </a:xfrm>
        </p:grpSpPr>
        <p:sp>
          <p:nvSpPr>
            <p:cNvPr id="45060" name="Rectangle 3"/>
            <p:cNvSpPr>
              <a:spLocks noChangeArrowheads="1"/>
            </p:cNvSpPr>
            <p:nvPr/>
          </p:nvSpPr>
          <p:spPr bwMode="auto">
            <a:xfrm>
              <a:off x="250825" y="1268413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Формалізация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цілей</a:t>
              </a:r>
              <a:r>
                <a:rPr lang="ru-RU" sz="1600" dirty="0"/>
                <a:t/>
              </a:r>
              <a:br>
                <a:rPr lang="ru-RU" sz="1600" dirty="0"/>
              </a:br>
              <a:r>
                <a:rPr lang="ru-RU" sz="1600" dirty="0" smtClean="0"/>
                <a:t>і </a:t>
              </a:r>
              <a:r>
                <a:rPr lang="ru-RU" sz="1600" dirty="0"/>
                <a:t>продукта </a:t>
              </a:r>
              <a:r>
                <a:rPr lang="ru-RU" sz="1600" dirty="0" smtClean="0"/>
                <a:t>проекту</a:t>
              </a:r>
              <a:endParaRPr lang="ru-RU" sz="1600" dirty="0"/>
            </a:p>
          </p:txBody>
        </p:sp>
        <p:sp>
          <p:nvSpPr>
            <p:cNvPr id="45061" name="Rectangle 4"/>
            <p:cNvSpPr>
              <a:spLocks noChangeArrowheads="1"/>
            </p:cNvSpPr>
            <p:nvPr/>
          </p:nvSpPr>
          <p:spPr bwMode="auto">
            <a:xfrm>
              <a:off x="3348038" y="1268413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і </a:t>
              </a:r>
              <a:r>
                <a:rPr lang="ru-RU" sz="1600" dirty="0" err="1" smtClean="0"/>
                <a:t>завдання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кількісних</a:t>
              </a:r>
              <a:r>
                <a:rPr lang="ru-RU" sz="1600" dirty="0" smtClean="0"/>
                <a:t> характеристик 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ru-RU" sz="1600" dirty="0" smtClean="0"/>
                <a:t>для</a:t>
              </a:r>
              <a:r>
                <a:rPr lang="en-US" sz="1600" dirty="0" smtClean="0"/>
                <a:t> </a:t>
              </a:r>
              <a:r>
                <a:rPr lang="ru-RU" sz="1600" dirty="0" smtClean="0"/>
                <a:t>проекту</a:t>
              </a:r>
              <a:endParaRPr lang="ru-RU" sz="1600" dirty="0"/>
            </a:p>
          </p:txBody>
        </p:sp>
        <p:sp>
          <p:nvSpPr>
            <p:cNvPr id="45062" name="AutoShape 5"/>
            <p:cNvSpPr>
              <a:spLocks noChangeArrowheads="1"/>
            </p:cNvSpPr>
            <p:nvPr/>
          </p:nvSpPr>
          <p:spPr bwMode="auto">
            <a:xfrm>
              <a:off x="2555875" y="1557338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250825" y="2492375"/>
              <a:ext cx="2160588" cy="1008063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Визначення</a:t>
              </a:r>
              <a:endParaRPr lang="ru-RU" sz="1600" dirty="0" smtClean="0"/>
            </a:p>
            <a:p>
              <a:pPr algn="ctr"/>
              <a:r>
                <a:rPr lang="ru-RU" sz="1600" dirty="0" smtClean="0"/>
                <a:t> </a:t>
              </a:r>
              <a:r>
                <a:rPr lang="ru-RU" sz="1600" dirty="0" err="1" smtClean="0"/>
                <a:t>бізнес-процесів</a:t>
              </a:r>
              <a:r>
                <a:rPr lang="ru-RU" sz="1600" dirty="0" smtClean="0"/>
                <a:t> </a:t>
              </a:r>
            </a:p>
            <a:p>
              <a:pPr algn="ctr"/>
              <a:r>
                <a:rPr lang="ru-RU" sz="1600" dirty="0" smtClean="0"/>
                <a:t>На </a:t>
              </a:r>
              <a:r>
                <a:rPr lang="ru-RU" sz="1600" dirty="0" err="1"/>
                <a:t>верхньому</a:t>
              </a:r>
              <a:r>
                <a:rPr lang="ru-RU" sz="1600" dirty="0"/>
                <a:t> </a:t>
              </a:r>
              <a:r>
                <a:rPr lang="ru-RU" sz="1600" dirty="0" err="1"/>
                <a:t>рівні</a:t>
              </a:r>
              <a:endParaRPr lang="ru-RU" sz="1600" dirty="0"/>
            </a:p>
          </p:txBody>
        </p:sp>
        <p:sp>
          <p:nvSpPr>
            <p:cNvPr id="45064" name="AutoShape 7"/>
            <p:cNvSpPr>
              <a:spLocks noChangeArrowheads="1"/>
            </p:cNvSpPr>
            <p:nvPr/>
          </p:nvSpPr>
          <p:spPr bwMode="auto">
            <a:xfrm>
              <a:off x="2555875" y="2781300"/>
              <a:ext cx="647700" cy="433388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3348038" y="2492375"/>
              <a:ext cx="5545137" cy="1008063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основних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бізнес-процесів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Опис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допоміжних</a:t>
              </a:r>
              <a:r>
                <a:rPr lang="ru-RU" sz="1600" dirty="0"/>
                <a:t> </a:t>
              </a:r>
              <a:r>
                <a:rPr lang="ru-RU" sz="1600" dirty="0" err="1"/>
                <a:t>бізнес-процесів</a:t>
              </a:r>
              <a:r>
                <a:rPr lang="ru-RU" sz="1600" dirty="0"/>
                <a:t>.</a:t>
              </a:r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250825" y="3716338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 err="1" smtClean="0"/>
                <a:t>Оцінка</a:t>
              </a:r>
              <a:r>
                <a:rPr lang="ru-RU" sz="1600" dirty="0" smtClean="0"/>
                <a:t> </a:t>
              </a:r>
              <a:r>
                <a:rPr lang="ru-RU" sz="1600" dirty="0" err="1" smtClean="0"/>
                <a:t>фінансових</a:t>
              </a:r>
              <a:r>
                <a:rPr lang="ru-RU" sz="1600" dirty="0"/>
                <a:t/>
              </a:r>
              <a:br>
                <a:rPr lang="ru-RU" sz="1600" dirty="0"/>
              </a:br>
              <a:r>
                <a:rPr lang="ru-RU" sz="1600" dirty="0" err="1" smtClean="0"/>
                <a:t>показників</a:t>
              </a:r>
              <a:endParaRPr lang="ru-RU" sz="1600" dirty="0"/>
            </a:p>
          </p:txBody>
        </p:sp>
        <p:sp>
          <p:nvSpPr>
            <p:cNvPr id="45067" name="AutoShape 10"/>
            <p:cNvSpPr>
              <a:spLocks noChangeArrowheads="1"/>
            </p:cNvSpPr>
            <p:nvPr/>
          </p:nvSpPr>
          <p:spPr bwMode="auto">
            <a:xfrm>
              <a:off x="2555875" y="4005263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68" name="Rectangle 11"/>
            <p:cNvSpPr>
              <a:spLocks noChangeArrowheads="1"/>
            </p:cNvSpPr>
            <p:nvPr/>
          </p:nvSpPr>
          <p:spPr bwMode="auto">
            <a:xfrm>
              <a:off x="3348038" y="3716338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 smtClean="0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ефективності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Оцінка</a:t>
              </a:r>
              <a:r>
                <a:rPr lang="ru-RU" sz="1600" dirty="0"/>
                <a:t> і </a:t>
              </a:r>
              <a:r>
                <a:rPr lang="ru-RU" sz="1600" dirty="0" err="1"/>
                <a:t>розрахунок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витрат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Оцінка</a:t>
              </a:r>
              <a:r>
                <a:rPr lang="ru-RU" sz="1600" dirty="0"/>
                <a:t> і </a:t>
              </a:r>
              <a:r>
                <a:rPr lang="ru-RU" sz="1600" dirty="0" err="1"/>
                <a:t>розрахунок</a:t>
              </a:r>
              <a:r>
                <a:rPr lang="ru-RU" sz="1600" dirty="0"/>
                <a:t> </a:t>
              </a:r>
              <a:r>
                <a:rPr lang="ru-RU" sz="1600" dirty="0" err="1"/>
                <a:t>показників</a:t>
              </a:r>
              <a:r>
                <a:rPr lang="ru-RU" sz="1600" dirty="0"/>
                <a:t> </a:t>
              </a:r>
              <a:r>
                <a:rPr lang="ru-RU" sz="1600" dirty="0" err="1"/>
                <a:t>доходів</a:t>
              </a:r>
              <a:r>
                <a:rPr lang="ru-RU" sz="1600" dirty="0"/>
                <a:t>.</a:t>
              </a:r>
            </a:p>
          </p:txBody>
        </p:sp>
        <p:sp>
          <p:nvSpPr>
            <p:cNvPr id="45069" name="Rectangle 12"/>
            <p:cNvSpPr>
              <a:spLocks noChangeArrowheads="1"/>
            </p:cNvSpPr>
            <p:nvPr/>
          </p:nvSpPr>
          <p:spPr bwMode="auto">
            <a:xfrm>
              <a:off x="250825" y="4941888"/>
              <a:ext cx="2160588" cy="1008062"/>
            </a:xfrm>
            <a:prstGeom prst="rect">
              <a:avLst/>
            </a:prstGeom>
            <a:solidFill>
              <a:srgbClr val="FFDAA2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/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endParaRPr lang="uk-UA" sz="1600" dirty="0" smtClean="0"/>
            </a:p>
            <a:p>
              <a:endParaRPr lang="uk-UA" sz="1600" dirty="0"/>
            </a:p>
            <a:p>
              <a:endParaRPr lang="uk-UA" sz="1600" dirty="0" smtClean="0"/>
            </a:p>
            <a:p>
              <a:endParaRPr lang="uk-UA" sz="1600" dirty="0"/>
            </a:p>
            <a:p>
              <a:pPr algn="ctr"/>
              <a:r>
                <a:rPr lang="ru-RU" sz="1600" dirty="0" err="1" smtClean="0"/>
                <a:t>Розробка</a:t>
              </a:r>
              <a:endParaRPr lang="ru-RU" sz="1600" dirty="0" smtClean="0"/>
            </a:p>
            <a:p>
              <a:pPr algn="ctr"/>
              <a:r>
                <a:rPr lang="ru-RU" sz="1600" dirty="0" err="1" smtClean="0"/>
                <a:t>стратегічного</a:t>
              </a:r>
              <a:r>
                <a:rPr lang="ru-RU" sz="1600" dirty="0"/>
                <a:t> </a:t>
              </a:r>
              <a:r>
                <a:rPr lang="ru-RU" sz="1600" dirty="0" smtClean="0"/>
                <a:t>плану</a:t>
              </a:r>
            </a:p>
            <a:p>
              <a:pPr algn="ctr"/>
              <a:r>
                <a:rPr lang="ru-RU" sz="1600" dirty="0" smtClean="0"/>
                <a:t>проекту</a:t>
              </a:r>
              <a:r>
                <a:rPr lang="ru-RU" sz="1600" dirty="0"/>
                <a:t> </a:t>
              </a:r>
              <a:r>
                <a:rPr lang="ru-RU" sz="1600" dirty="0" smtClean="0"/>
                <a:t>і</a:t>
              </a:r>
            </a:p>
            <a:p>
              <a:pPr algn="ctr"/>
              <a:r>
                <a:rPr lang="ru-RU" sz="1600" dirty="0" err="1" smtClean="0"/>
                <a:t>контрольних</a:t>
              </a:r>
              <a:r>
                <a:rPr lang="ru-RU" sz="1600" dirty="0"/>
                <a:t> </a:t>
              </a:r>
              <a:r>
                <a:rPr lang="ru-RU" sz="1600" dirty="0" err="1"/>
                <a:t>точок</a:t>
              </a:r>
              <a:endParaRPr lang="ru-RU" sz="1600" dirty="0"/>
            </a:p>
            <a:p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/>
                <a:t>.</a:t>
              </a:r>
            </a:p>
            <a:p>
              <a:pPr algn="ctr"/>
              <a:endParaRPr lang="ru-RU" sz="1600" dirty="0"/>
            </a:p>
          </p:txBody>
        </p:sp>
        <p:sp>
          <p:nvSpPr>
            <p:cNvPr id="45070" name="AutoShape 13"/>
            <p:cNvSpPr>
              <a:spLocks noChangeArrowheads="1"/>
            </p:cNvSpPr>
            <p:nvPr/>
          </p:nvSpPr>
          <p:spPr bwMode="auto">
            <a:xfrm>
              <a:off x="2555875" y="5230813"/>
              <a:ext cx="647700" cy="433387"/>
            </a:xfrm>
            <a:prstGeom prst="notchedRightArrow">
              <a:avLst>
                <a:gd name="adj1" fmla="val 50000"/>
                <a:gd name="adj2" fmla="val 37363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45071" name="Rectangle 14"/>
            <p:cNvSpPr>
              <a:spLocks noChangeArrowheads="1"/>
            </p:cNvSpPr>
            <p:nvPr/>
          </p:nvSpPr>
          <p:spPr bwMode="auto">
            <a:xfrm>
              <a:off x="3348038" y="4941888"/>
              <a:ext cx="5545137" cy="1008062"/>
            </a:xfrm>
            <a:prstGeom prst="rect">
              <a:avLst/>
            </a:prstGeom>
            <a:solidFill>
              <a:srgbClr val="FFE6CB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основних</a:t>
              </a:r>
              <a:r>
                <a:rPr lang="ru-RU" sz="1600" dirty="0"/>
                <a:t> </a:t>
              </a:r>
              <a:r>
                <a:rPr lang="ru-RU" sz="1600" dirty="0" err="1"/>
                <a:t>етапів</a:t>
              </a:r>
              <a:r>
                <a:rPr lang="ru-RU" sz="1600" dirty="0"/>
                <a:t> </a:t>
              </a:r>
              <a:r>
                <a:rPr lang="ru-RU" sz="1600" dirty="0" err="1"/>
                <a:t>реалізації</a:t>
              </a:r>
              <a:r>
                <a:rPr lang="ru-RU" sz="1600" dirty="0"/>
                <a:t> проекту.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Виявлення</a:t>
              </a:r>
              <a:r>
                <a:rPr lang="ru-RU" sz="1600" dirty="0"/>
                <a:t> </a:t>
              </a:r>
              <a:r>
                <a:rPr lang="ru-RU" sz="1600" dirty="0" err="1"/>
                <a:t>основних</a:t>
              </a:r>
              <a:r>
                <a:rPr lang="ru-RU" sz="1600" dirty="0"/>
                <a:t> </a:t>
              </a:r>
              <a:r>
                <a:rPr lang="ru-RU" sz="1600" dirty="0" err="1"/>
                <a:t>ризиків</a:t>
              </a:r>
              <a:r>
                <a:rPr lang="ru-RU" sz="1600" dirty="0"/>
                <a:t> і </a:t>
              </a:r>
              <a:r>
                <a:rPr lang="ru-RU" sz="1600" dirty="0" err="1"/>
                <a:t>заходів</a:t>
              </a:r>
              <a:r>
                <a:rPr lang="ru-RU" sz="1600" dirty="0"/>
                <a:t> </a:t>
              </a:r>
              <a:r>
                <a:rPr lang="ru-RU" sz="1600" dirty="0" err="1" smtClean="0"/>
                <a:t>щодо</a:t>
              </a:r>
              <a:endParaRPr lang="ru-RU" sz="1600" dirty="0" smtClean="0"/>
            </a:p>
            <a:p>
              <a:pPr>
                <a:buClr>
                  <a:srgbClr val="CC0000"/>
                </a:buClr>
              </a:pPr>
              <a:r>
                <a:rPr lang="ru-RU" sz="1600" dirty="0" smtClean="0"/>
                <a:t> </a:t>
              </a:r>
              <a:r>
                <a:rPr lang="ru-RU" sz="1600" dirty="0" err="1"/>
                <a:t>Їх</a:t>
              </a:r>
              <a:r>
                <a:rPr lang="ru-RU" sz="1600" dirty="0"/>
                <a:t> </a:t>
              </a:r>
              <a:r>
                <a:rPr lang="ru-RU" sz="1600" dirty="0" err="1"/>
                <a:t>подолання</a:t>
              </a:r>
              <a:r>
                <a:rPr lang="ru-RU" sz="1600" dirty="0"/>
                <a:t>.</a:t>
              </a:r>
            </a:p>
            <a:p>
              <a:pPr marL="266700" indent="-266700">
                <a:buClr>
                  <a:srgbClr val="CC0000"/>
                </a:buClr>
                <a:buFont typeface="Wingdings" pitchFamily="2" charset="2"/>
                <a:buChar char="Ø"/>
              </a:pPr>
              <a:r>
                <a:rPr lang="ru-RU" sz="1600" dirty="0" err="1"/>
                <a:t>Визначення</a:t>
              </a:r>
              <a:r>
                <a:rPr lang="ru-RU" sz="1600" dirty="0"/>
                <a:t> </a:t>
              </a:r>
              <a:r>
                <a:rPr lang="ru-RU" sz="1600" dirty="0" err="1"/>
                <a:t>контрольних</a:t>
              </a:r>
              <a:r>
                <a:rPr lang="ru-RU" sz="1600" dirty="0"/>
                <a:t> </a:t>
              </a:r>
              <a:r>
                <a:rPr lang="ru-RU" sz="1600" dirty="0" err="1"/>
                <a:t>точок</a:t>
              </a:r>
              <a:r>
                <a:rPr lang="ru-RU" sz="1600" dirty="0"/>
                <a:t>.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1975"/>
          </a:xfrm>
        </p:spPr>
        <p:txBody>
          <a:bodyPr/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Поняття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717371" y="2000454"/>
            <a:ext cx="6193383" cy="1081088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самостійна</a:t>
            </a:r>
            <a:r>
              <a:rPr lang="ru-RU" dirty="0"/>
              <a:t> </a:t>
            </a:r>
            <a:r>
              <a:rPr lang="ru-RU" dirty="0" err="1"/>
              <a:t>професійна</a:t>
            </a:r>
            <a:r>
              <a:rPr lang="ru-RU" dirty="0"/>
              <a:t> </a:t>
            </a:r>
            <a:r>
              <a:rPr lang="ru-RU" dirty="0" smtClean="0"/>
              <a:t>область</a:t>
            </a:r>
          </a:p>
          <a:p>
            <a:pPr algn="ctr"/>
            <a:r>
              <a:rPr lang="ru-RU" dirty="0" err="1" smtClean="0"/>
              <a:t>діяльності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ринкової</a:t>
            </a:r>
            <a:r>
              <a:rPr lang="ru-RU" dirty="0"/>
              <a:t> </a:t>
            </a:r>
            <a:r>
              <a:rPr lang="ru-RU" dirty="0" err="1"/>
              <a:t>економіки</a:t>
            </a:r>
            <a:endParaRPr lang="ru-RU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699792" y="3213100"/>
            <a:ext cx="6193383" cy="20161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мистецтво</a:t>
            </a:r>
            <a:r>
              <a:rPr lang="ru-RU" dirty="0"/>
              <a:t> </a:t>
            </a:r>
            <a:r>
              <a:rPr lang="ru-RU" dirty="0" err="1"/>
              <a:t>керівництва</a:t>
            </a:r>
            <a:r>
              <a:rPr lang="ru-RU" dirty="0"/>
              <a:t> і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зусиль</a:t>
            </a:r>
            <a:r>
              <a:rPr lang="ru-RU" dirty="0"/>
              <a:t> людей</a:t>
            </a:r>
          </a:p>
          <a:p>
            <a:pPr algn="ctr"/>
            <a:r>
              <a:rPr lang="ru-RU" dirty="0"/>
              <a:t>і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застосуванням</a:t>
            </a:r>
            <a:r>
              <a:rPr lang="ru-RU" dirty="0"/>
              <a:t> </a:t>
            </a:r>
            <a:r>
              <a:rPr lang="ru-RU" dirty="0" err="1" smtClean="0"/>
              <a:t>досягнень</a:t>
            </a:r>
            <a:endParaRPr lang="ru-RU" dirty="0" smtClean="0"/>
          </a:p>
          <a:p>
            <a:pPr algn="ctr"/>
            <a:r>
              <a:rPr lang="ru-RU" dirty="0" err="1" smtClean="0"/>
              <a:t>сучасної</a:t>
            </a:r>
            <a:r>
              <a:rPr lang="ru-RU" dirty="0" smtClean="0"/>
              <a:t> </a:t>
            </a:r>
            <a:r>
              <a:rPr lang="ru-RU" dirty="0"/>
              <a:t>науки та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 smtClean="0"/>
              <a:t>технологій</a:t>
            </a:r>
            <a:endParaRPr lang="ru-RU" dirty="0" smtClean="0"/>
          </a:p>
          <a:p>
            <a:pPr algn="ctr"/>
            <a:r>
              <a:rPr lang="ru-RU" dirty="0" smtClean="0"/>
              <a:t> для </a:t>
            </a:r>
            <a:r>
              <a:rPr lang="ru-RU" dirty="0" err="1"/>
              <a:t>успішного</a:t>
            </a:r>
            <a:r>
              <a:rPr lang="ru-RU" dirty="0"/>
              <a:t> </a:t>
            </a:r>
            <a:r>
              <a:rPr lang="ru-RU" dirty="0" err="1"/>
              <a:t>здійснення</a:t>
            </a:r>
            <a:r>
              <a:rPr lang="ru-RU" dirty="0"/>
              <a:t> </a:t>
            </a:r>
            <a:r>
              <a:rPr lang="ru-RU" dirty="0" err="1" smtClean="0"/>
              <a:t>цілей</a:t>
            </a:r>
            <a:r>
              <a:rPr lang="ru-RU" dirty="0" smtClean="0"/>
              <a:t> </a:t>
            </a:r>
            <a:r>
              <a:rPr lang="ru-RU" dirty="0"/>
              <a:t>проекту </a:t>
            </a:r>
            <a:r>
              <a:rPr lang="ru-RU" dirty="0" smtClean="0"/>
              <a:t>за</a:t>
            </a:r>
            <a:endParaRPr lang="ru-RU" dirty="0"/>
          </a:p>
          <a:p>
            <a:pPr algn="ctr"/>
            <a:r>
              <a:rPr lang="ru-RU" dirty="0"/>
              <a:t>  результатами, </a:t>
            </a:r>
            <a:r>
              <a:rPr lang="ru-RU" dirty="0" err="1"/>
              <a:t>вартості</a:t>
            </a:r>
            <a:r>
              <a:rPr lang="ru-RU" dirty="0"/>
              <a:t>, часу і </a:t>
            </a:r>
            <a:r>
              <a:rPr lang="ru-RU" dirty="0" err="1"/>
              <a:t>якості</a:t>
            </a:r>
            <a:r>
              <a:rPr lang="ru-RU" dirty="0"/>
              <a:t>,</a:t>
            </a:r>
          </a:p>
          <a:p>
            <a:pPr algn="ctr"/>
            <a:r>
              <a:rPr lang="ru-RU" dirty="0"/>
              <a:t>в тому </a:t>
            </a:r>
            <a:r>
              <a:rPr lang="ru-RU" dirty="0" err="1"/>
              <a:t>числі</a:t>
            </a:r>
            <a:r>
              <a:rPr lang="ru-RU" dirty="0"/>
              <a:t>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endParaRPr lang="ru-RU" dirty="0"/>
          </a:p>
          <a:p>
            <a:pPr algn="ctr"/>
            <a:r>
              <a:rPr lang="ru-RU" dirty="0" err="1"/>
              <a:t>зацікавлених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699792" y="5341938"/>
            <a:ext cx="6193383" cy="1081087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389" tIns="45693" rIns="91389" bIns="45693" anchor="ctr"/>
          <a:lstStyle/>
          <a:p>
            <a:pPr algn="ctr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методологія</a:t>
            </a:r>
            <a:r>
              <a:rPr lang="ru-RU" dirty="0" smtClean="0"/>
              <a:t> </a:t>
            </a:r>
            <a:r>
              <a:rPr lang="ru-RU" dirty="0" err="1" smtClean="0"/>
              <a:t>проектної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підприємницької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 smtClean="0"/>
              <a:t>,</a:t>
            </a:r>
          </a:p>
          <a:p>
            <a:pPr algn="ctr"/>
            <a:r>
              <a:rPr lang="ru-RU" dirty="0" smtClean="0"/>
              <a:t>яка </a:t>
            </a:r>
            <a:r>
              <a:rPr lang="ru-RU" dirty="0"/>
              <a:t>є мостом в </a:t>
            </a:r>
            <a:r>
              <a:rPr lang="ru-RU" dirty="0" err="1"/>
              <a:t>цивілізованому</a:t>
            </a:r>
            <a:r>
              <a:rPr lang="ru-RU" dirty="0"/>
              <a:t> </a:t>
            </a:r>
            <a:r>
              <a:rPr lang="ru-RU" dirty="0" err="1" smtClean="0"/>
              <a:t>бізнесі</a:t>
            </a:r>
            <a:endParaRPr lang="ru-RU" dirty="0" smtClean="0"/>
          </a:p>
          <a:p>
            <a:pPr algn="ctr"/>
            <a:r>
              <a:rPr lang="ru-RU" dirty="0" smtClean="0"/>
              <a:t>і </a:t>
            </a:r>
            <a:r>
              <a:rPr lang="ru-RU" dirty="0" err="1"/>
              <a:t>діловому</a:t>
            </a:r>
            <a:r>
              <a:rPr lang="ru-RU" dirty="0"/>
              <a:t> </a:t>
            </a:r>
            <a:r>
              <a:rPr lang="ru-RU" dirty="0" err="1"/>
              <a:t>співробітництві</a:t>
            </a:r>
            <a:r>
              <a:rPr lang="ru-RU" dirty="0"/>
              <a:t>.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50825" y="2060575"/>
            <a:ext cx="2448966" cy="4321175"/>
            <a:chOff x="158" y="872"/>
            <a:chExt cx="1815" cy="2359"/>
          </a:xfrm>
        </p:grpSpPr>
        <p:sp>
          <p:nvSpPr>
            <p:cNvPr id="5128" name="Freeform 7"/>
            <p:cNvSpPr>
              <a:spLocks/>
            </p:cNvSpPr>
            <p:nvPr/>
          </p:nvSpPr>
          <p:spPr bwMode="auto">
            <a:xfrm>
              <a:off x="158" y="872"/>
              <a:ext cx="1815" cy="2359"/>
            </a:xfrm>
            <a:custGeom>
              <a:avLst/>
              <a:gdLst>
                <a:gd name="T0" fmla="*/ 0 w 1815"/>
                <a:gd name="T1" fmla="*/ 0 h 2359"/>
                <a:gd name="T2" fmla="*/ 1361 w 1815"/>
                <a:gd name="T3" fmla="*/ 0 h 2359"/>
                <a:gd name="T4" fmla="*/ 1361 w 1815"/>
                <a:gd name="T5" fmla="*/ 227 h 2359"/>
                <a:gd name="T6" fmla="*/ 1815 w 1815"/>
                <a:gd name="T7" fmla="*/ 363 h 2359"/>
                <a:gd name="T8" fmla="*/ 1361 w 1815"/>
                <a:gd name="T9" fmla="*/ 499 h 2359"/>
                <a:gd name="T10" fmla="*/ 1361 w 1815"/>
                <a:gd name="T11" fmla="*/ 998 h 2359"/>
                <a:gd name="T12" fmla="*/ 1815 w 1815"/>
                <a:gd name="T13" fmla="*/ 1089 h 2359"/>
                <a:gd name="T14" fmla="*/ 1361 w 1815"/>
                <a:gd name="T15" fmla="*/ 1315 h 2359"/>
                <a:gd name="T16" fmla="*/ 1361 w 1815"/>
                <a:gd name="T17" fmla="*/ 1814 h 2359"/>
                <a:gd name="T18" fmla="*/ 1815 w 1815"/>
                <a:gd name="T19" fmla="*/ 1950 h 2359"/>
                <a:gd name="T20" fmla="*/ 1361 w 1815"/>
                <a:gd name="T21" fmla="*/ 2132 h 2359"/>
                <a:gd name="T22" fmla="*/ 1361 w 1815"/>
                <a:gd name="T23" fmla="*/ 2359 h 2359"/>
                <a:gd name="T24" fmla="*/ 0 w 1815"/>
                <a:gd name="T25" fmla="*/ 2359 h 2359"/>
                <a:gd name="T26" fmla="*/ 0 w 1815"/>
                <a:gd name="T27" fmla="*/ 0 h 23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15"/>
                <a:gd name="T43" fmla="*/ 0 h 2359"/>
                <a:gd name="T44" fmla="*/ 1815 w 1815"/>
                <a:gd name="T45" fmla="*/ 2359 h 23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15" h="2359">
                  <a:moveTo>
                    <a:pt x="0" y="0"/>
                  </a:moveTo>
                  <a:lnTo>
                    <a:pt x="1361" y="0"/>
                  </a:lnTo>
                  <a:lnTo>
                    <a:pt x="1361" y="227"/>
                  </a:lnTo>
                  <a:lnTo>
                    <a:pt x="1815" y="363"/>
                  </a:lnTo>
                  <a:lnTo>
                    <a:pt x="1361" y="499"/>
                  </a:lnTo>
                  <a:lnTo>
                    <a:pt x="1361" y="998"/>
                  </a:lnTo>
                  <a:lnTo>
                    <a:pt x="1815" y="1089"/>
                  </a:lnTo>
                  <a:lnTo>
                    <a:pt x="1361" y="1315"/>
                  </a:lnTo>
                  <a:lnTo>
                    <a:pt x="1361" y="1814"/>
                  </a:lnTo>
                  <a:lnTo>
                    <a:pt x="1815" y="1950"/>
                  </a:lnTo>
                  <a:lnTo>
                    <a:pt x="1361" y="2132"/>
                  </a:lnTo>
                  <a:lnTo>
                    <a:pt x="1361" y="2359"/>
                  </a:lnTo>
                  <a:lnTo>
                    <a:pt x="0" y="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283" y="1847"/>
              <a:ext cx="1127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89" tIns="45693" rIns="91389" bIns="4569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dirty="0" err="1" smtClean="0">
                  <a:solidFill>
                    <a:srgbClr val="CC0000"/>
                  </a:solidFill>
                </a:rPr>
                <a:t>Управління</a:t>
              </a:r>
              <a:r>
                <a:rPr lang="ru-RU" sz="2000" dirty="0">
                  <a:solidFill>
                    <a:srgbClr val="CC0000"/>
                  </a:solidFill>
                </a:rPr>
                <a:t/>
              </a:r>
              <a:br>
                <a:rPr lang="ru-RU" sz="2000" dirty="0">
                  <a:solidFill>
                    <a:srgbClr val="CC0000"/>
                  </a:solidFill>
                </a:rPr>
              </a:br>
              <a:r>
                <a:rPr lang="ru-RU" sz="2000" dirty="0">
                  <a:solidFill>
                    <a:srgbClr val="CC0000"/>
                  </a:solidFill>
                </a:rPr>
                <a:t>проектами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825" y="868260"/>
            <a:ext cx="8642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Управління</a:t>
            </a:r>
            <a:r>
              <a:rPr lang="ru-RU" dirty="0"/>
              <a:t> проектом -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, </a:t>
            </a:r>
            <a:r>
              <a:rPr lang="ru-RU" dirty="0" err="1"/>
              <a:t>досвіду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 і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smtClean="0"/>
              <a:t>до </a:t>
            </a:r>
            <a:r>
              <a:rPr lang="ru-RU" dirty="0" err="1" smtClean="0"/>
              <a:t>робіт</a:t>
            </a:r>
            <a:r>
              <a:rPr lang="ru-RU" dirty="0" smtClean="0"/>
              <a:t> </a:t>
            </a:r>
            <a:r>
              <a:rPr lang="ru-RU" dirty="0"/>
              <a:t>проекту для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пред'являються</a:t>
            </a:r>
            <a:r>
              <a:rPr lang="ru-RU" dirty="0"/>
              <a:t> </a:t>
            </a:r>
            <a:r>
              <a:rPr lang="ru-RU" dirty="0" smtClean="0"/>
              <a:t>до проекту</a:t>
            </a:r>
            <a:r>
              <a:rPr lang="ru-RU" dirty="0"/>
              <a:t>, і </a:t>
            </a:r>
            <a:r>
              <a:rPr lang="ru-RU" dirty="0" err="1"/>
              <a:t>очікувань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fld id="{F62BB8CE-1610-4084-95B6-9BB0733F6899}" type="slidenum">
              <a:rPr lang="en-US" smtClean="0">
                <a:solidFill>
                  <a:schemeClr val="bg1"/>
                </a:solidFill>
              </a:rPr>
              <a:pPr algn="l"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00200"/>
            <a:ext cx="7834064" cy="4525963"/>
          </a:xfrm>
        </p:spPr>
        <p:txBody>
          <a:bodyPr/>
          <a:lstStyle/>
          <a:p>
            <a:pPr eaLnBrk="1" hangingPunct="1"/>
            <a:r>
              <a:rPr lang="ru-RU" sz="2000" dirty="0" err="1"/>
              <a:t>Звід</a:t>
            </a:r>
            <a:r>
              <a:rPr lang="ru-RU" sz="2000" dirty="0"/>
              <a:t> </a:t>
            </a:r>
            <a:r>
              <a:rPr lang="ru-RU" sz="2000" dirty="0" err="1"/>
              <a:t>посібників</a:t>
            </a:r>
            <a:r>
              <a:rPr lang="ru-RU" sz="2000" dirty="0"/>
              <a:t> з </a:t>
            </a:r>
            <a:r>
              <a:rPr lang="ru-RU" sz="2000" dirty="0" err="1"/>
              <a:t>організації</a:t>
            </a:r>
            <a:r>
              <a:rPr lang="ru-RU" sz="2000" dirty="0"/>
              <a:t> </a:t>
            </a:r>
            <a:r>
              <a:rPr lang="ru-RU" sz="2000" dirty="0" err="1" smtClean="0"/>
              <a:t>процесів</a:t>
            </a:r>
            <a:r>
              <a:rPr lang="ru-RU" sz="2000" dirty="0" smtClean="0"/>
              <a:t> </a:t>
            </a:r>
            <a:r>
              <a:rPr lang="en-US" sz="2000" dirty="0" smtClean="0"/>
              <a:t>PMBOK</a:t>
            </a:r>
            <a:endParaRPr lang="ru-RU" sz="2000" dirty="0"/>
          </a:p>
          <a:p>
            <a:pPr eaLnBrk="1" hangingPunct="1"/>
            <a:r>
              <a:rPr lang="ru-RU" sz="2000" dirty="0" err="1" smtClean="0"/>
              <a:t>Специфіка</a:t>
            </a:r>
            <a:r>
              <a:rPr lang="ru-RU" sz="2000" dirty="0" smtClean="0"/>
              <a:t> </a:t>
            </a:r>
            <a:r>
              <a:rPr lang="ru-RU" sz="2000" dirty="0"/>
              <a:t>ІТ-</a:t>
            </a:r>
            <a:r>
              <a:rPr lang="ru-RU" sz="2000" dirty="0" err="1"/>
              <a:t>проектів</a:t>
            </a:r>
            <a:r>
              <a:rPr lang="ru-RU" sz="2000" dirty="0"/>
              <a:t> </a:t>
            </a:r>
            <a:r>
              <a:rPr lang="ru-RU" sz="2000" dirty="0" err="1"/>
              <a:t>знаходить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 </a:t>
            </a:r>
            <a:endParaRPr lang="en-US" sz="2000" dirty="0" smtClean="0"/>
          </a:p>
          <a:p>
            <a:pPr marL="0" indent="0" eaLnBrk="1" hangingPunct="1">
              <a:buNone/>
            </a:pPr>
            <a:r>
              <a:rPr lang="ru-RU" sz="2000" dirty="0" smtClean="0"/>
              <a:t>в </a:t>
            </a:r>
            <a:r>
              <a:rPr lang="ru-RU" sz="2000" dirty="0" err="1" smtClean="0"/>
              <a:t>специфічн</a:t>
            </a:r>
            <a:r>
              <a:rPr lang="uk-UA" sz="2000" dirty="0" err="1" smtClean="0"/>
              <a:t>ій</a:t>
            </a:r>
            <a:r>
              <a:rPr lang="ru-RU" sz="2000" dirty="0" smtClean="0"/>
              <a:t> </a:t>
            </a:r>
            <a:r>
              <a:rPr lang="ru-RU" sz="2000" dirty="0" err="1"/>
              <a:t>методології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проектами</a:t>
            </a:r>
          </a:p>
          <a:p>
            <a:pPr lvl="1" eaLnBrk="1" hangingPunct="1"/>
            <a:r>
              <a:rPr lang="en-US" sz="2000" dirty="0"/>
              <a:t>IBM Project Management Foundation</a:t>
            </a:r>
          </a:p>
          <a:p>
            <a:pPr lvl="1" eaLnBrk="1" hangingPunct="1"/>
            <a:r>
              <a:rPr lang="en-US" sz="2000" dirty="0"/>
              <a:t>Rational Unified Process</a:t>
            </a:r>
          </a:p>
          <a:p>
            <a:pPr lvl="1" eaLnBrk="1" hangingPunct="1"/>
            <a:r>
              <a:rPr lang="en-US" sz="2000" dirty="0"/>
              <a:t>Microsoft Solution Framework</a:t>
            </a:r>
          </a:p>
          <a:p>
            <a:pPr lvl="1" eaLnBrk="1" hangingPunct="1"/>
            <a:r>
              <a:rPr lang="en-US" sz="2000" dirty="0" err="1"/>
              <a:t>CMMi</a:t>
            </a:r>
            <a:endParaRPr lang="ru-RU" sz="2000" dirty="0" smtClean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640"/>
            <a:ext cx="9144000" cy="634082"/>
          </a:xfrm>
        </p:spPr>
        <p:txBody>
          <a:bodyPr/>
          <a:lstStyle/>
          <a:p>
            <a:pPr eaLnBrk="1" hangingPunct="1"/>
            <a:r>
              <a:rPr lang="ru-RU" sz="3600" b="1" dirty="0" err="1" smtClean="0">
                <a:solidFill>
                  <a:schemeClr val="bg1"/>
                </a:solidFill>
              </a:rPr>
              <a:t>Методологія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проектного управління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2" descr="MSF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797425"/>
            <a:ext cx="9191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 descr="rup_p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73688"/>
            <a:ext cx="22320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6" descr="pmi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9" r="69742" b="11101"/>
          <a:stretch>
            <a:fillRect/>
          </a:stretch>
        </p:blipFill>
        <p:spPr bwMode="auto">
          <a:xfrm>
            <a:off x="6628930" y="1911698"/>
            <a:ext cx="22320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585913" y="1485900"/>
            <a:ext cx="5967412" cy="5111750"/>
            <a:chOff x="999" y="936"/>
            <a:chExt cx="3759" cy="3220"/>
          </a:xfrm>
        </p:grpSpPr>
        <p:sp>
          <p:nvSpPr>
            <p:cNvPr id="7175" name="Oval 3"/>
            <p:cNvSpPr>
              <a:spLocks noChangeArrowheads="1"/>
            </p:cNvSpPr>
            <p:nvPr/>
          </p:nvSpPr>
          <p:spPr bwMode="auto">
            <a:xfrm>
              <a:off x="1062" y="936"/>
              <a:ext cx="3628" cy="3220"/>
            </a:xfrm>
            <a:prstGeom prst="ellips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6" name="Freeform 4"/>
            <p:cNvSpPr>
              <a:spLocks/>
            </p:cNvSpPr>
            <p:nvPr/>
          </p:nvSpPr>
          <p:spPr bwMode="auto">
            <a:xfrm rot="3446289">
              <a:off x="1759" y="1103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7" name="Freeform 5"/>
            <p:cNvSpPr>
              <a:spLocks/>
            </p:cNvSpPr>
            <p:nvPr/>
          </p:nvSpPr>
          <p:spPr bwMode="auto">
            <a:xfrm rot="-3423940">
              <a:off x="3849" y="1088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8" name="Freeform 6"/>
            <p:cNvSpPr>
              <a:spLocks/>
            </p:cNvSpPr>
            <p:nvPr/>
          </p:nvSpPr>
          <p:spPr bwMode="auto">
            <a:xfrm rot="10800000">
              <a:off x="999" y="2432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9" name="Freeform 7"/>
            <p:cNvSpPr>
              <a:spLocks/>
            </p:cNvSpPr>
            <p:nvPr/>
          </p:nvSpPr>
          <p:spPr bwMode="auto">
            <a:xfrm rot="-10461010">
              <a:off x="4622" y="2432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0" name="Freeform 8"/>
            <p:cNvSpPr>
              <a:spLocks/>
            </p:cNvSpPr>
            <p:nvPr/>
          </p:nvSpPr>
          <p:spPr bwMode="auto">
            <a:xfrm rot="-3403722">
              <a:off x="1796" y="3746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1" name="Freeform 9"/>
            <p:cNvSpPr>
              <a:spLocks/>
            </p:cNvSpPr>
            <p:nvPr/>
          </p:nvSpPr>
          <p:spPr bwMode="auto">
            <a:xfrm rot="3396039">
              <a:off x="3812" y="3746"/>
              <a:ext cx="136" cy="272"/>
            </a:xfrm>
            <a:custGeom>
              <a:avLst/>
              <a:gdLst>
                <a:gd name="T0" fmla="*/ 156 w 90"/>
                <a:gd name="T1" fmla="*/ 0 h 272"/>
                <a:gd name="T2" fmla="*/ 0 w 90"/>
                <a:gd name="T3" fmla="*/ 272 h 272"/>
                <a:gd name="T4" fmla="*/ 156 w 90"/>
                <a:gd name="T5" fmla="*/ 182 h 272"/>
                <a:gd name="T6" fmla="*/ 311 w 90"/>
                <a:gd name="T7" fmla="*/ 272 h 272"/>
                <a:gd name="T8" fmla="*/ 156 w 90"/>
                <a:gd name="T9" fmla="*/ 0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72"/>
                <a:gd name="T17" fmla="*/ 90 w 90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72">
                  <a:moveTo>
                    <a:pt x="45" y="0"/>
                  </a:moveTo>
                  <a:lnTo>
                    <a:pt x="0" y="272"/>
                  </a:lnTo>
                  <a:lnTo>
                    <a:pt x="45" y="182"/>
                  </a:lnTo>
                  <a:lnTo>
                    <a:pt x="90" y="2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539750" y="4311650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err="1" smtClean="0">
                <a:solidFill>
                  <a:srgbClr val="CC0000"/>
                </a:solidFill>
              </a:rPr>
              <a:t>Загальні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знання</a:t>
            </a:r>
            <a:r>
              <a:rPr lang="ru-RU" dirty="0" smtClean="0">
                <a:solidFill>
                  <a:srgbClr val="CC0000"/>
                </a:solidFill>
              </a:rPr>
              <a:t> і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 err="1" smtClean="0">
                <a:solidFill>
                  <a:srgbClr val="CC0000"/>
                </a:solidFill>
              </a:rPr>
              <a:t>уміння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ru-RU" dirty="0" err="1" smtClean="0">
                <a:solidFill>
                  <a:srgbClr val="CC0000"/>
                </a:solidFill>
              </a:rPr>
              <a:t>управління</a:t>
            </a:r>
            <a:endParaRPr lang="ru-RU" dirty="0">
              <a:solidFill>
                <a:srgbClr val="CC0000"/>
              </a:solidFill>
            </a:endParaRP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3084513" y="1125538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err="1" smtClean="0">
                <a:solidFill>
                  <a:srgbClr val="CC0000"/>
                </a:solidFill>
              </a:rPr>
              <a:t>Управління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>
                <a:solidFill>
                  <a:srgbClr val="CC0000"/>
                </a:solidFill>
              </a:rPr>
              <a:t>проектами</a:t>
            </a: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5651500" y="4311650"/>
            <a:ext cx="2952750" cy="1727200"/>
          </a:xfrm>
          <a:prstGeom prst="rect">
            <a:avLst/>
          </a:prstGeom>
          <a:solidFill>
            <a:srgbClr val="FFE6CB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lIns="91406" tIns="45702" rIns="91406" bIns="45702" anchor="ctr"/>
          <a:lstStyle/>
          <a:p>
            <a:pPr algn="ctr"/>
            <a:r>
              <a:rPr lang="ru-RU" dirty="0" smtClean="0">
                <a:solidFill>
                  <a:srgbClr val="CC0000"/>
                </a:solidFill>
              </a:rPr>
              <a:t>Предметна </a:t>
            </a:r>
            <a:r>
              <a:rPr lang="ru-RU" dirty="0" err="1" smtClean="0">
                <a:solidFill>
                  <a:srgbClr val="CC0000"/>
                </a:solidFill>
              </a:rPr>
              <a:t>галузь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dirty="0" smtClean="0">
                <a:solidFill>
                  <a:srgbClr val="CC0000"/>
                </a:solidFill>
              </a:rPr>
              <a:t>проекту</a:t>
            </a:r>
            <a:r>
              <a:rPr lang="ru-RU" dirty="0">
                <a:solidFill>
                  <a:srgbClr val="CC0000"/>
                </a:solidFill>
              </a:rPr>
              <a:t/>
            </a:r>
            <a:br>
              <a:rPr lang="ru-RU" dirty="0">
                <a:solidFill>
                  <a:srgbClr val="CC0000"/>
                </a:solidFill>
              </a:rPr>
            </a:br>
            <a:r>
              <a:rPr lang="ru-RU" sz="1600" dirty="0">
                <a:solidFill>
                  <a:srgbClr val="CC0000"/>
                </a:solidFill>
              </a:rPr>
              <a:t>(</a:t>
            </a:r>
            <a:r>
              <a:rPr lang="ru-RU" sz="1600" dirty="0" err="1" smtClean="0">
                <a:solidFill>
                  <a:srgbClr val="CC0000"/>
                </a:solidFill>
              </a:rPr>
              <a:t>знання</a:t>
            </a:r>
            <a:r>
              <a:rPr lang="ru-RU" sz="1600" dirty="0" smtClean="0">
                <a:solidFill>
                  <a:srgbClr val="CC0000"/>
                </a:solidFill>
              </a:rPr>
              <a:t> та </a:t>
            </a:r>
            <a:r>
              <a:rPr lang="ru-RU" sz="1600" dirty="0" err="1" smtClean="0">
                <a:solidFill>
                  <a:srgbClr val="CC0000"/>
                </a:solidFill>
              </a:rPr>
              <a:t>навички</a:t>
            </a:r>
            <a:r>
              <a:rPr lang="ru-RU" sz="1600" dirty="0" smtClean="0">
                <a:solidFill>
                  <a:srgbClr val="CC0000"/>
                </a:solidFill>
              </a:rPr>
              <a:t>)</a:t>
            </a:r>
            <a:endParaRPr lang="ru-RU" sz="1600" dirty="0">
              <a:solidFill>
                <a:srgbClr val="CC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027"/>
            <a:ext cx="9124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chemeClr val="bg1"/>
                </a:solidFill>
              </a:rPr>
              <a:t>Зв'язок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методології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управління</a:t>
            </a:r>
            <a:r>
              <a:rPr lang="ru-RU" sz="2800" b="1" dirty="0">
                <a:solidFill>
                  <a:schemeClr val="bg1"/>
                </a:solidFill>
              </a:rPr>
              <a:t> проектами з </a:t>
            </a:r>
            <a:r>
              <a:rPr lang="ru-RU" sz="2800" b="1" dirty="0" err="1">
                <a:solidFill>
                  <a:schemeClr val="bg1"/>
                </a:solidFill>
              </a:rPr>
              <a:t>іншими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управлінськими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дисциплінами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 rot="10800000" flipV="1">
            <a:off x="117474" y="-1"/>
            <a:ext cx="9026525" cy="9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 anchor="b"/>
          <a:lstStyle/>
          <a:p>
            <a:pPr algn="ctr">
              <a:lnSpc>
                <a:spcPct val="90000"/>
              </a:lnSpc>
            </a:pPr>
            <a:r>
              <a:rPr lang="ru-RU" sz="3600" b="1" dirty="0" err="1" smtClean="0">
                <a:solidFill>
                  <a:schemeClr val="bg1"/>
                </a:solidFill>
              </a:rPr>
              <a:t>Типи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проектів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за предметними галузями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08759" y="1196975"/>
            <a:ext cx="5472610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Маркетингові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дослідження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487613"/>
            <a:ext cx="1862138" cy="1698625"/>
          </a:xfrm>
          <a:gradFill rotWithShape="0">
            <a:gsLst>
              <a:gs pos="0">
                <a:srgbClr val="CCFFCC"/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  <a:effectLst>
            <a:outerShdw dist="107763" dir="135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  <a:t>УПРАВЛІННЯ</a:t>
            </a:r>
            <a:b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ru-RU" sz="1600" b="1" dirty="0" smtClean="0">
                <a:solidFill>
                  <a:schemeClr val="tx1"/>
                </a:solidFill>
                <a:latin typeface="Arial Narrow" pitchFamily="34" charset="0"/>
              </a:rPr>
              <a:t> ПРОЕКТАМИ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19872" y="1768475"/>
            <a:ext cx="5472609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Просування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технологій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19872" y="2233613"/>
            <a:ext cx="5472609" cy="508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Комерціалізація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потенціала</a:t>
            </a:r>
            <a:r>
              <a:rPr lang="ru-RU" b="1" dirty="0" smtClean="0">
                <a:latin typeface="Arial Narrow" pitchFamily="34" charset="0"/>
              </a:rPr>
              <a:t> НДІ </a:t>
            </a:r>
            <a:r>
              <a:rPr lang="ru-RU" b="1" dirty="0">
                <a:latin typeface="Arial Narrow" pitchFamily="34" charset="0"/>
              </a:rPr>
              <a:t>и КБ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419872" y="5943600"/>
            <a:ext cx="5472609" cy="50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тощо</a:t>
            </a:r>
            <a:r>
              <a:rPr lang="ru-RU" b="1" dirty="0" smtClean="0">
                <a:latin typeface="Arial Narrow" pitchFamily="34" charset="0"/>
              </a:rPr>
              <a:t>…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872" y="26971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Організація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виробництва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нової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продукції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419872" y="316071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Виконання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замовлених</a:t>
            </a:r>
            <a:r>
              <a:rPr lang="ru-RU" b="1" dirty="0" smtClean="0">
                <a:latin typeface="Arial Narrow" pitchFamily="34" charset="0"/>
              </a:rPr>
              <a:t> НДДКР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419872" y="36242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Формування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служби</a:t>
            </a:r>
            <a:r>
              <a:rPr lang="ru-RU" b="1" dirty="0" smtClean="0">
                <a:latin typeface="Arial Narrow" pitchFamily="34" charset="0"/>
              </a:rPr>
              <a:t> маркетингу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419872" y="408781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Організація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виведення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>
                <a:latin typeface="Arial Narrow" pitchFamily="34" charset="0"/>
              </a:rPr>
              <a:t>на </a:t>
            </a:r>
            <a:r>
              <a:rPr lang="ru-RU" b="1" dirty="0" err="1" smtClean="0">
                <a:latin typeface="Arial Narrow" pitchFamily="34" charset="0"/>
              </a:rPr>
              <a:t>нові</a:t>
            </a:r>
            <a:r>
              <a:rPr lang="ru-RU" b="1" dirty="0" smtClean="0">
                <a:latin typeface="Arial Narrow" pitchFamily="34" charset="0"/>
              </a:rPr>
              <a:t> ринки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419872" y="4551363"/>
            <a:ext cx="5472609" cy="5095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Диверсифікація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діяльності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416540" y="5014913"/>
            <a:ext cx="5507965" cy="55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lnSpc>
                <a:spcPct val="80000"/>
              </a:lnSpc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Підвищення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ефективності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функціонування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підприємства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419872" y="5480050"/>
            <a:ext cx="5472609" cy="508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3847" tIns="36923" rIns="73847" bIns="36923" anchor="ctr"/>
          <a:lstStyle/>
          <a:p>
            <a:pPr indent="157163" defTabSz="738188" eaLnBrk="0" hangingPunct="0">
              <a:buClr>
                <a:srgbClr val="669A98"/>
              </a:buClr>
              <a:buSzPct val="135000"/>
              <a:buFontTx/>
              <a:buChar char="•"/>
            </a:pPr>
            <a:r>
              <a:rPr lang="ru-RU" b="1" dirty="0" err="1" smtClean="0">
                <a:latin typeface="Arial Narrow" pitchFamily="34" charset="0"/>
              </a:rPr>
              <a:t>Формування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ділерскої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</a:rPr>
              <a:t>мережі</a:t>
            </a:r>
            <a:endParaRPr lang="ru-RU" b="1" dirty="0">
              <a:latin typeface="Arial Narrow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411760" y="1470025"/>
            <a:ext cx="838609" cy="4637088"/>
            <a:chOff x="2630045" y="1470025"/>
            <a:chExt cx="838609" cy="4637088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698307" y="14700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698307" y="1931988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2698307" y="2395538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630045" y="2852738"/>
              <a:ext cx="770346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2698307" y="33242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698307" y="378777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698307" y="42513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2698307" y="471487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698307" y="5178425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2698307" y="5643563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2698307" y="6107113"/>
              <a:ext cx="770347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20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5413"/>
            <a:ext cx="8229600" cy="567283"/>
          </a:xfrm>
        </p:spPr>
        <p:txBody>
          <a:bodyPr/>
          <a:lstStyle/>
          <a:p>
            <a:pPr eaLnBrk="1" hangingPunct="1"/>
            <a:r>
              <a:rPr lang="ru-RU" sz="2800" b="1" dirty="0" err="1" smtClean="0">
                <a:solidFill>
                  <a:schemeClr val="bg1"/>
                </a:solidFill>
              </a:rPr>
              <a:t>Застосування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методологій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28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66713" y="1268413"/>
            <a:ext cx="8453438" cy="5222875"/>
            <a:chOff x="140" y="890"/>
            <a:chExt cx="5325" cy="3290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rot="7200000">
              <a:off x="3591" y="2543"/>
              <a:ext cx="13" cy="142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4071" y="2079"/>
              <a:ext cx="1093" cy="733"/>
            </a:xfrm>
            <a:prstGeom prst="roundRect">
              <a:avLst>
                <a:gd name="adj" fmla="val 16667"/>
              </a:avLst>
            </a:prstGeom>
            <a:solidFill>
              <a:srgbClr val="FDC578"/>
            </a:solidFill>
            <a:ln w="254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dirty="0" smtClean="0">
                  <a:solidFill>
                    <a:srgbClr val="CC0000"/>
                  </a:solidFill>
                  <a:cs typeface="Arial" charset="0"/>
                </a:rPr>
                <a:t>МЕТОДИ УПРАВЛІННЯ</a:t>
              </a:r>
            </a:p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dirty="0" smtClean="0">
                  <a:solidFill>
                    <a:srgbClr val="CC0000"/>
                  </a:solidFill>
                  <a:cs typeface="Arial" charset="0"/>
                </a:rPr>
                <a:t>ПРОЕКТАМИ</a:t>
              </a:r>
              <a:endParaRPr lang="ru-RU" sz="1400" dirty="0">
                <a:solidFill>
                  <a:srgbClr val="CC0000"/>
                </a:solidFill>
                <a:cs typeface="Arial" charset="0"/>
              </a:endParaRPr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1991" y="2079"/>
              <a:ext cx="1341" cy="802"/>
            </a:xfrm>
            <a:prstGeom prst="roundRect">
              <a:avLst>
                <a:gd name="adj" fmla="val 16667"/>
              </a:avLst>
            </a:prstGeom>
            <a:solidFill>
              <a:srgbClr val="FFDAA2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b="1" dirty="0" err="1">
                  <a:solidFill>
                    <a:srgbClr val="002060"/>
                  </a:solidFill>
                  <a:cs typeface="Arial" charset="0"/>
                </a:rPr>
                <a:t>Обійтися</a:t>
              </a:r>
              <a:r>
                <a:rPr lang="ru-RU" sz="1400" b="1" dirty="0">
                  <a:solidFill>
                    <a:srgbClr val="002060"/>
                  </a:solidFill>
                  <a:cs typeface="Arial" charset="0"/>
                </a:rPr>
                <a:t> </a:t>
              </a: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без </a:t>
              </a:r>
              <a:r>
                <a:rPr lang="ru-RU" sz="1400" b="1" dirty="0" err="1" smtClean="0">
                  <a:solidFill>
                    <a:srgbClr val="002060"/>
                  </a:solidFill>
                  <a:cs typeface="Arial" charset="0"/>
                </a:rPr>
                <a:t>Професійного</a:t>
              </a: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2060"/>
                  </a:solidFill>
                  <a:cs typeface="Arial" charset="0"/>
                </a:rPr>
                <a:t>Управління</a:t>
              </a:r>
              <a:endParaRPr lang="ru-RU" sz="1400" b="1" dirty="0" smtClean="0">
                <a:solidFill>
                  <a:srgbClr val="002060"/>
                </a:solidFill>
                <a:cs typeface="Arial" charset="0"/>
              </a:endParaRPr>
            </a:p>
            <a:p>
              <a:pPr algn="ctr" defTabSz="738188" ea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ru-RU" sz="1400" b="1" dirty="0" smtClean="0">
                  <a:solidFill>
                    <a:srgbClr val="002060"/>
                  </a:solidFill>
                  <a:cs typeface="Arial" charset="0"/>
                </a:rPr>
                <a:t>Проектами </a:t>
              </a:r>
              <a:r>
                <a:rPr lang="ru-RU" sz="1400" b="1" dirty="0" err="1">
                  <a:solidFill>
                    <a:srgbClr val="002060"/>
                  </a:solidFill>
                  <a:cs typeface="Arial" charset="0"/>
                </a:rPr>
                <a:t>неможливо</a:t>
              </a:r>
              <a:endParaRPr lang="ru-RU" sz="1400" b="1" dirty="0">
                <a:solidFill>
                  <a:srgbClr val="002060"/>
                </a:solidFill>
                <a:cs typeface="Arial" charset="0"/>
              </a:endParaRP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135" y="890"/>
              <a:ext cx="735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Великий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обсяг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робіт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158" y="890"/>
              <a:ext cx="1098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Масштабний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проект</a:t>
              </a:r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3730" y="890"/>
              <a:ext cx="864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Існує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жорстка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конкуренція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2933" y="890"/>
              <a:ext cx="734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Велики</a:t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ризики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проектів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1336" y="890"/>
              <a:ext cx="736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Висока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вартість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робіт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2195" y="3571"/>
              <a:ext cx="73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Задані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жорсткі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строки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3794" y="3571"/>
              <a:ext cx="73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Потрібна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висока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якість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0" name="AutoShape 14"/>
            <p:cNvSpPr>
              <a:spLocks noChangeArrowheads="1"/>
            </p:cNvSpPr>
            <p:nvPr/>
          </p:nvSpPr>
          <p:spPr bwMode="auto">
            <a:xfrm>
              <a:off x="4594" y="3571"/>
              <a:ext cx="871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Напружений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бюджет</a:t>
              </a:r>
            </a:p>
          </p:txBody>
        </p:sp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2994" y="3571"/>
              <a:ext cx="736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Ресурси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проекту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обмежені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2" name="AutoShape 16"/>
            <p:cNvSpPr>
              <a:spLocks noChangeArrowheads="1"/>
            </p:cNvSpPr>
            <p:nvPr/>
          </p:nvSpPr>
          <p:spPr bwMode="auto">
            <a:xfrm>
              <a:off x="1339" y="3571"/>
              <a:ext cx="815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>
                  <a:solidFill>
                    <a:srgbClr val="000000"/>
                  </a:solidFill>
                  <a:cs typeface="Arial" charset="0"/>
                </a:rPr>
                <a:t>Можливі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значні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зміни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оточення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256" y="2059"/>
              <a:ext cx="730" cy="2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2500" y="1395"/>
              <a:ext cx="0" cy="68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5" name="Freeform 19"/>
            <p:cNvSpPr>
              <a:spLocks/>
            </p:cNvSpPr>
            <p:nvPr/>
          </p:nvSpPr>
          <p:spPr bwMode="auto">
            <a:xfrm>
              <a:off x="2470" y="2884"/>
              <a:ext cx="0" cy="687"/>
            </a:xfrm>
            <a:custGeom>
              <a:avLst/>
              <a:gdLst>
                <a:gd name="T0" fmla="*/ 0 w 1"/>
                <a:gd name="T1" fmla="*/ 111 h 1710"/>
                <a:gd name="T2" fmla="*/ 0 w 1"/>
                <a:gd name="T3" fmla="*/ 0 h 1710"/>
                <a:gd name="T4" fmla="*/ 0 60000 65536"/>
                <a:gd name="T5" fmla="*/ 0 60000 65536"/>
                <a:gd name="T6" fmla="*/ 0 w 1"/>
                <a:gd name="T7" fmla="*/ 0 h 1710"/>
                <a:gd name="T8" fmla="*/ 0 w 1"/>
                <a:gd name="T9" fmla="*/ 1710 h 17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10">
                  <a:moveTo>
                    <a:pt x="0" y="1710"/>
                  </a:moveTo>
                  <a:lnTo>
                    <a:pt x="1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6" name="Freeform 20"/>
            <p:cNvSpPr>
              <a:spLocks/>
            </p:cNvSpPr>
            <p:nvPr/>
          </p:nvSpPr>
          <p:spPr bwMode="auto">
            <a:xfrm>
              <a:off x="1226" y="1376"/>
              <a:ext cx="793" cy="740"/>
            </a:xfrm>
            <a:custGeom>
              <a:avLst/>
              <a:gdLst>
                <a:gd name="T0" fmla="*/ 0 w 2520"/>
                <a:gd name="T1" fmla="*/ 0 h 1838"/>
                <a:gd name="T2" fmla="*/ 79 w 2520"/>
                <a:gd name="T3" fmla="*/ 120 h 1838"/>
                <a:gd name="T4" fmla="*/ 0 60000 65536"/>
                <a:gd name="T5" fmla="*/ 0 60000 65536"/>
                <a:gd name="T6" fmla="*/ 0 w 2520"/>
                <a:gd name="T7" fmla="*/ 0 h 1838"/>
                <a:gd name="T8" fmla="*/ 2520 w 2520"/>
                <a:gd name="T9" fmla="*/ 1838 h 18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0" h="1838">
                  <a:moveTo>
                    <a:pt x="0" y="0"/>
                  </a:moveTo>
                  <a:lnTo>
                    <a:pt x="2520" y="1838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auto">
            <a:xfrm>
              <a:off x="1238" y="2840"/>
              <a:ext cx="783" cy="755"/>
            </a:xfrm>
            <a:custGeom>
              <a:avLst/>
              <a:gdLst>
                <a:gd name="T0" fmla="*/ 0 w 2487"/>
                <a:gd name="T1" fmla="*/ 122 h 1877"/>
                <a:gd name="T2" fmla="*/ 78 w 2487"/>
                <a:gd name="T3" fmla="*/ 0 h 1877"/>
                <a:gd name="T4" fmla="*/ 0 60000 65536"/>
                <a:gd name="T5" fmla="*/ 0 60000 65536"/>
                <a:gd name="T6" fmla="*/ 0 w 2487"/>
                <a:gd name="T7" fmla="*/ 0 h 1877"/>
                <a:gd name="T8" fmla="*/ 2487 w 2487"/>
                <a:gd name="T9" fmla="*/ 1877 h 18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87" h="1877">
                  <a:moveTo>
                    <a:pt x="0" y="1877"/>
                  </a:moveTo>
                  <a:lnTo>
                    <a:pt x="2487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auto">
            <a:xfrm>
              <a:off x="1253" y="2514"/>
              <a:ext cx="736" cy="1"/>
            </a:xfrm>
            <a:custGeom>
              <a:avLst/>
              <a:gdLst>
                <a:gd name="T0" fmla="*/ 0 w 2340"/>
                <a:gd name="T1" fmla="*/ 0 h 1"/>
                <a:gd name="T2" fmla="*/ 73 w 2340"/>
                <a:gd name="T3" fmla="*/ 0 h 1"/>
                <a:gd name="T4" fmla="*/ 0 60000 65536"/>
                <a:gd name="T5" fmla="*/ 0 60000 65536"/>
                <a:gd name="T6" fmla="*/ 0 w 2340"/>
                <a:gd name="T7" fmla="*/ 0 h 1"/>
                <a:gd name="T8" fmla="*/ 2340 w 23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0" h="1">
                  <a:moveTo>
                    <a:pt x="0" y="0"/>
                  </a:moveTo>
                  <a:lnTo>
                    <a:pt x="234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V="1">
              <a:off x="1256" y="2701"/>
              <a:ext cx="730" cy="389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rot="3600000">
              <a:off x="3551" y="1127"/>
              <a:ext cx="96" cy="122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 rot="10800000">
              <a:off x="3107" y="2886"/>
              <a:ext cx="1823" cy="684"/>
            </a:xfrm>
            <a:custGeom>
              <a:avLst/>
              <a:gdLst>
                <a:gd name="T0" fmla="*/ 0 w 5519"/>
                <a:gd name="T1" fmla="*/ 0 h 2044"/>
                <a:gd name="T2" fmla="*/ 199 w 5519"/>
                <a:gd name="T3" fmla="*/ 77 h 2044"/>
                <a:gd name="T4" fmla="*/ 0 60000 65536"/>
                <a:gd name="T5" fmla="*/ 0 60000 65536"/>
                <a:gd name="T6" fmla="*/ 0 w 5519"/>
                <a:gd name="T7" fmla="*/ 0 h 2044"/>
                <a:gd name="T8" fmla="*/ 5519 w 5519"/>
                <a:gd name="T9" fmla="*/ 2044 h 20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19" h="2044">
                  <a:moveTo>
                    <a:pt x="0" y="0"/>
                  </a:moveTo>
                  <a:lnTo>
                    <a:pt x="5519" y="2044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>
              <a:off x="2880" y="1397"/>
              <a:ext cx="431" cy="679"/>
            </a:xfrm>
            <a:custGeom>
              <a:avLst/>
              <a:gdLst>
                <a:gd name="T0" fmla="*/ 43 w 1369"/>
                <a:gd name="T1" fmla="*/ 0 h 1692"/>
                <a:gd name="T2" fmla="*/ 0 w 1369"/>
                <a:gd name="T3" fmla="*/ 109 h 1692"/>
                <a:gd name="T4" fmla="*/ 0 60000 65536"/>
                <a:gd name="T5" fmla="*/ 0 60000 65536"/>
                <a:gd name="T6" fmla="*/ 0 w 1369"/>
                <a:gd name="T7" fmla="*/ 0 h 1692"/>
                <a:gd name="T8" fmla="*/ 1369 w 1369"/>
                <a:gd name="T9" fmla="*/ 1692 h 16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9" h="1692">
                  <a:moveTo>
                    <a:pt x="1369" y="0"/>
                  </a:moveTo>
                  <a:lnTo>
                    <a:pt x="0" y="1692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2895" y="2884"/>
              <a:ext cx="437" cy="683"/>
            </a:xfrm>
            <a:custGeom>
              <a:avLst/>
              <a:gdLst>
                <a:gd name="T0" fmla="*/ 43 w 1390"/>
                <a:gd name="T1" fmla="*/ 110 h 1700"/>
                <a:gd name="T2" fmla="*/ 0 w 1390"/>
                <a:gd name="T3" fmla="*/ 0 h 1700"/>
                <a:gd name="T4" fmla="*/ 0 60000 65536"/>
                <a:gd name="T5" fmla="*/ 0 60000 65536"/>
                <a:gd name="T6" fmla="*/ 0 w 1390"/>
                <a:gd name="T7" fmla="*/ 0 h 1700"/>
                <a:gd name="T8" fmla="*/ 1390 w 1390"/>
                <a:gd name="T9" fmla="*/ 1700 h 1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90" h="1700">
                  <a:moveTo>
                    <a:pt x="1390" y="1700"/>
                  </a:moveTo>
                  <a:lnTo>
                    <a:pt x="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4" name="Freeform 28"/>
            <p:cNvSpPr>
              <a:spLocks/>
            </p:cNvSpPr>
            <p:nvPr/>
          </p:nvSpPr>
          <p:spPr bwMode="auto">
            <a:xfrm>
              <a:off x="1750" y="1396"/>
              <a:ext cx="429" cy="680"/>
            </a:xfrm>
            <a:custGeom>
              <a:avLst/>
              <a:gdLst>
                <a:gd name="T0" fmla="*/ 0 w 1366"/>
                <a:gd name="T1" fmla="*/ 0 h 1693"/>
                <a:gd name="T2" fmla="*/ 42 w 1366"/>
                <a:gd name="T3" fmla="*/ 110 h 1693"/>
                <a:gd name="T4" fmla="*/ 0 60000 65536"/>
                <a:gd name="T5" fmla="*/ 0 60000 65536"/>
                <a:gd name="T6" fmla="*/ 0 w 1366"/>
                <a:gd name="T7" fmla="*/ 0 h 1693"/>
                <a:gd name="T8" fmla="*/ 1366 w 1366"/>
                <a:gd name="T9" fmla="*/ 1693 h 16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6" h="1693">
                  <a:moveTo>
                    <a:pt x="0" y="0"/>
                  </a:moveTo>
                  <a:lnTo>
                    <a:pt x="1366" y="1693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5" name="Freeform 29"/>
            <p:cNvSpPr>
              <a:spLocks/>
            </p:cNvSpPr>
            <p:nvPr/>
          </p:nvSpPr>
          <p:spPr bwMode="auto">
            <a:xfrm>
              <a:off x="1741" y="2884"/>
              <a:ext cx="446" cy="680"/>
            </a:xfrm>
            <a:custGeom>
              <a:avLst/>
              <a:gdLst>
                <a:gd name="T0" fmla="*/ 0 w 1420"/>
                <a:gd name="T1" fmla="*/ 110 h 1691"/>
                <a:gd name="T2" fmla="*/ 44 w 1420"/>
                <a:gd name="T3" fmla="*/ 0 h 1691"/>
                <a:gd name="T4" fmla="*/ 0 60000 65536"/>
                <a:gd name="T5" fmla="*/ 0 60000 65536"/>
                <a:gd name="T6" fmla="*/ 0 w 1420"/>
                <a:gd name="T7" fmla="*/ 0 h 1691"/>
                <a:gd name="T8" fmla="*/ 1420 w 1420"/>
                <a:gd name="T9" fmla="*/ 1691 h 16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0" h="1691">
                  <a:moveTo>
                    <a:pt x="0" y="1691"/>
                  </a:moveTo>
                  <a:lnTo>
                    <a:pt x="1420" y="0"/>
                  </a:lnTo>
                </a:path>
              </a:pathLst>
            </a:custGeom>
            <a:solidFill>
              <a:srgbClr val="FFFFCC"/>
            </a:solidFill>
            <a:ln w="25400">
              <a:solidFill>
                <a:srgbClr val="CC0000"/>
              </a:solidFill>
              <a:round/>
              <a:headEnd type="none" w="med" len="med"/>
              <a:tailEnd type="triangle" w="med" len="lg"/>
            </a:ln>
          </p:spPr>
          <p:txBody>
            <a:bodyPr anchor="ctr"/>
            <a:lstStyle/>
            <a:p>
              <a:endParaRPr lang="ru-RU" sz="1400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1238" y="1614"/>
              <a:ext cx="755" cy="59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 sz="1400"/>
            </a:p>
          </p:txBody>
        </p:sp>
        <p:sp>
          <p:nvSpPr>
            <p:cNvPr id="9247" name="AutoShape 31"/>
            <p:cNvSpPr>
              <a:spLocks noChangeArrowheads="1"/>
            </p:cNvSpPr>
            <p:nvPr/>
          </p:nvSpPr>
          <p:spPr bwMode="auto">
            <a:xfrm>
              <a:off x="158" y="1866"/>
              <a:ext cx="1098" cy="391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Складний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проект</a:t>
              </a:r>
            </a:p>
          </p:txBody>
        </p:sp>
        <p:sp>
          <p:nvSpPr>
            <p:cNvPr id="9248" name="AutoShape 32"/>
            <p:cNvSpPr>
              <a:spLocks noChangeArrowheads="1"/>
            </p:cNvSpPr>
            <p:nvPr/>
          </p:nvSpPr>
          <p:spPr bwMode="auto">
            <a:xfrm>
              <a:off x="140" y="3595"/>
              <a:ext cx="1098" cy="585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Можливі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значні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зміни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в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проекті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49" name="AutoShape 33"/>
            <p:cNvSpPr>
              <a:spLocks noChangeArrowheads="1"/>
            </p:cNvSpPr>
            <p:nvPr/>
          </p:nvSpPr>
          <p:spPr bwMode="auto">
            <a:xfrm>
              <a:off x="158" y="2300"/>
              <a:ext cx="1098" cy="498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Проект 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у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великій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організації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0" name="AutoShape 34"/>
            <p:cNvSpPr>
              <a:spLocks noChangeArrowheads="1"/>
            </p:cNvSpPr>
            <p:nvPr/>
          </p:nvSpPr>
          <p:spPr bwMode="auto">
            <a:xfrm>
              <a:off x="158" y="2841"/>
              <a:ext cx="1098" cy="687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Велика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кількість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взаємозв</a:t>
              </a:r>
              <a:r>
                <a:rPr lang="en-US" sz="1400" b="1" dirty="0" smtClean="0">
                  <a:solidFill>
                    <a:srgbClr val="000000"/>
                  </a:solidFill>
                  <a:cs typeface="Arial" charset="0"/>
                </a:rPr>
                <a:t>’</a:t>
              </a:r>
              <a:r>
                <a:rPr lang="uk-UA" sz="1400" b="1" dirty="0" err="1" smtClean="0">
                  <a:solidFill>
                    <a:srgbClr val="000000"/>
                  </a:solidFill>
                  <a:cs typeface="Arial" charset="0"/>
                </a:rPr>
                <a:t>язків</a:t>
              </a:r>
              <a:r>
                <a:rPr lang="uk-UA" sz="1400" b="1" dirty="0" smtClean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між</a:t>
              </a:r>
              <a:r>
                <a:rPr lang="ru-RU" sz="1400" b="1" dirty="0" smtClean="0">
                  <a:solidFill>
                    <a:srgbClr val="000000"/>
                  </a:solidFill>
                  <a:cs typeface="Arial" charset="0"/>
                </a:rPr>
                <a:t> участниками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1" name="AutoShape 35"/>
            <p:cNvSpPr>
              <a:spLocks noChangeArrowheads="1"/>
            </p:cNvSpPr>
            <p:nvPr/>
          </p:nvSpPr>
          <p:spPr bwMode="auto">
            <a:xfrm>
              <a:off x="158" y="1431"/>
              <a:ext cx="1098" cy="392"/>
            </a:xfrm>
            <a:prstGeom prst="roundRect">
              <a:avLst>
                <a:gd name="adj" fmla="val 16667"/>
              </a:avLst>
            </a:prstGeom>
            <a:solidFill>
              <a:srgbClr val="FFE6CB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defTabSz="738188" eaLnBrk="0" hangingPunct="0">
                <a:spcBef>
                  <a:spcPts val="975"/>
                </a:spcBef>
                <a:spcAft>
                  <a:spcPts val="488"/>
                </a:spcAft>
              </a:pP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>Велика </a:t>
              </a: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ціна</a:t>
              </a:r>
              <a:r>
                <a:rPr lang="ru-RU" sz="1400" b="1" dirty="0">
                  <a:solidFill>
                    <a:srgbClr val="000000"/>
                  </a:solidFill>
                  <a:cs typeface="Arial" charset="0"/>
                </a:rPr>
                <a:t/>
              </a:r>
              <a:br>
                <a:rPr lang="ru-RU" sz="1400" b="1" dirty="0">
                  <a:solidFill>
                    <a:srgbClr val="000000"/>
                  </a:solidFill>
                  <a:cs typeface="Arial" charset="0"/>
                </a:rPr>
              </a:br>
              <a:r>
                <a:rPr lang="ru-RU" sz="1400" b="1" dirty="0" err="1" smtClean="0">
                  <a:solidFill>
                    <a:srgbClr val="000000"/>
                  </a:solidFill>
                  <a:cs typeface="Arial" charset="0"/>
                </a:rPr>
                <a:t>помилки</a:t>
              </a:r>
              <a:endParaRPr lang="ru-RU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252" name="AutoShape 36"/>
            <p:cNvSpPr>
              <a:spLocks noChangeArrowheads="1"/>
            </p:cNvSpPr>
            <p:nvPr/>
          </p:nvSpPr>
          <p:spPr bwMode="auto">
            <a:xfrm>
              <a:off x="3243" y="2341"/>
              <a:ext cx="726" cy="31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2 w 21600"/>
                <a:gd name="T13" fmla="*/ 5434 h 21600"/>
                <a:gd name="T14" fmla="*/ 18893 w 21600"/>
                <a:gd name="T15" fmla="*/ 162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sz="140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427537" y="935931"/>
            <a:ext cx="4600575" cy="161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738188" eaLnBrk="0" hangingPunct="0">
              <a:spcBef>
                <a:spcPts val="488"/>
              </a:spcBef>
            </a:pPr>
            <a:r>
              <a:rPr lang="ru-RU" sz="1300" b="1" dirty="0" smtClean="0">
                <a:solidFill>
                  <a:srgbClr val="FF0000"/>
                </a:solidFill>
                <a:latin typeface="Comic Sans MS" pitchFamily="66" charset="0"/>
              </a:rPr>
              <a:t>ПРОФЕССІЙНЕ УПРАВЛІННЯ </a:t>
            </a:r>
            <a:r>
              <a:rPr lang="ru-RU" sz="1300" b="1" dirty="0">
                <a:solidFill>
                  <a:srgbClr val="FF0000"/>
                </a:solidFill>
                <a:latin typeface="Comic Sans MS" pitchFamily="66" charset="0"/>
              </a:rPr>
              <a:t>ПРОЕКТАМИ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9749" y="902593"/>
            <a:ext cx="350043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738188" eaLnBrk="0" hangingPunct="0">
              <a:lnSpc>
                <a:spcPct val="130000"/>
              </a:lnSpc>
            </a:pPr>
            <a:r>
              <a:rPr lang="ru-RU" sz="1300" b="1" dirty="0" smtClean="0">
                <a:solidFill>
                  <a:srgbClr val="FF0000"/>
                </a:solidFill>
                <a:latin typeface="Comic Sans MS" pitchFamily="66" charset="0"/>
              </a:rPr>
              <a:t>ТРАДИЦІЙНИЙ </a:t>
            </a:r>
            <a:r>
              <a:rPr lang="ru-RU" sz="1300" b="1" dirty="0" err="1" smtClean="0">
                <a:solidFill>
                  <a:srgbClr val="FF0000"/>
                </a:solidFill>
                <a:latin typeface="Comic Sans MS" pitchFamily="66" charset="0"/>
              </a:rPr>
              <a:t>ПіДХіД</a:t>
            </a:r>
            <a:endParaRPr lang="ru-RU" sz="13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-21580" y="85855"/>
            <a:ext cx="9028113" cy="58477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sz="3200" b="1" dirty="0" err="1" smtClean="0">
                <a:solidFill>
                  <a:schemeClr val="bg1"/>
                </a:solidFill>
              </a:rPr>
              <a:t>Переваги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2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097856"/>
            <a:ext cx="43200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Бюрократичний</a:t>
            </a:r>
            <a:r>
              <a:rPr lang="ru-RU" dirty="0"/>
              <a:t> </a:t>
            </a:r>
            <a:r>
              <a:rPr lang="ru-RU" dirty="0" err="1"/>
              <a:t>адміністративно-командний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управління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Застарілі</a:t>
            </a:r>
            <a:r>
              <a:rPr lang="ru-RU" dirty="0"/>
              <a:t> </a:t>
            </a:r>
            <a:r>
              <a:rPr lang="ru-RU" dirty="0" err="1"/>
              <a:t>прийоми</a:t>
            </a:r>
            <a:r>
              <a:rPr lang="ru-RU" dirty="0"/>
              <a:t> і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і </a:t>
            </a:r>
            <a:r>
              <a:rPr lang="ru-RU" dirty="0" err="1"/>
              <a:t>витрат</a:t>
            </a:r>
            <a:r>
              <a:rPr lang="ru-RU" dirty="0"/>
              <a:t>, </a:t>
            </a:r>
            <a:r>
              <a:rPr lang="ru-RU" dirty="0" err="1"/>
              <a:t>неефективне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матеріальних</a:t>
            </a:r>
            <a:r>
              <a:rPr lang="ru-RU" dirty="0"/>
              <a:t> і </a:t>
            </a:r>
            <a:r>
              <a:rPr lang="ru-RU" dirty="0" err="1"/>
              <a:t>людських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необхідної</a:t>
            </a:r>
            <a:r>
              <a:rPr lang="ru-RU" dirty="0"/>
              <a:t> </a:t>
            </a:r>
            <a:r>
              <a:rPr lang="ru-RU" dirty="0" err="1"/>
              <a:t>зацікавленості</a:t>
            </a:r>
            <a:r>
              <a:rPr lang="ru-RU" dirty="0"/>
              <a:t> в </a:t>
            </a:r>
            <a:r>
              <a:rPr lang="ru-RU" dirty="0" err="1"/>
              <a:t>роботі</a:t>
            </a:r>
            <a:r>
              <a:rPr lang="ru-RU" dirty="0"/>
              <a:t> на </a:t>
            </a:r>
            <a:r>
              <a:rPr lang="ru-RU" dirty="0" err="1"/>
              <a:t>кінцевий</a:t>
            </a:r>
            <a:r>
              <a:rPr lang="ru-RU" dirty="0"/>
              <a:t> результат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Затягнуті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Відомчий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при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кооперації</a:t>
            </a:r>
            <a:r>
              <a:rPr lang="ru-RU" dirty="0"/>
              <a:t> та </a:t>
            </a:r>
            <a:r>
              <a:rPr lang="ru-RU" dirty="0" err="1"/>
              <a:t>підборі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 для </a:t>
            </a:r>
            <a:r>
              <a:rPr lang="ru-RU" dirty="0" err="1"/>
              <a:t>участі</a:t>
            </a:r>
            <a:r>
              <a:rPr lang="ru-RU" dirty="0"/>
              <a:t> в роботах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</a:t>
            </a:r>
            <a:r>
              <a:rPr lang="ru-RU" dirty="0" err="1"/>
              <a:t>недостатньо</a:t>
            </a:r>
            <a:r>
              <a:rPr lang="ru-RU" dirty="0"/>
              <a:t> </a:t>
            </a:r>
            <a:r>
              <a:rPr lang="ru-RU" dirty="0" err="1"/>
              <a:t>зацікавлені</a:t>
            </a:r>
            <a:r>
              <a:rPr lang="ru-RU" dirty="0"/>
              <a:t> у </a:t>
            </a:r>
            <a:r>
              <a:rPr lang="ru-RU" dirty="0" err="1"/>
              <a:t>високій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виконуваних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і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Наднормативне</a:t>
            </a:r>
            <a:r>
              <a:rPr lang="ru-RU" dirty="0"/>
              <a:t> </a:t>
            </a:r>
            <a:r>
              <a:rPr lang="ru-RU" dirty="0" err="1"/>
              <a:t>задіяння</a:t>
            </a:r>
            <a:r>
              <a:rPr lang="ru-RU" dirty="0"/>
              <a:t> </a:t>
            </a:r>
            <a:r>
              <a:rPr lang="ru-RU" dirty="0" err="1"/>
              <a:t>співробітників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приводить, як правило, до </a:t>
            </a: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роботи</a:t>
            </a:r>
            <a:r>
              <a:rPr lang="ru-RU" dirty="0"/>
              <a:t> не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реальному </a:t>
            </a:r>
            <a:r>
              <a:rPr lang="ru-RU" dirty="0" err="1"/>
              <a:t>обсягу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92335" y="1016893"/>
            <a:ext cx="4572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Сучасні</a:t>
            </a:r>
            <a:r>
              <a:rPr lang="ru-RU" sz="1700" dirty="0"/>
              <a:t> </a:t>
            </a:r>
            <a:r>
              <a:rPr lang="ru-RU" sz="1700" dirty="0" err="1"/>
              <a:t>методи</a:t>
            </a:r>
            <a:r>
              <a:rPr lang="ru-RU" sz="1700" dirty="0"/>
              <a:t> </a:t>
            </a:r>
            <a:r>
              <a:rPr lang="ru-RU" sz="1700" dirty="0" err="1"/>
              <a:t>управління</a:t>
            </a:r>
            <a:r>
              <a:rPr lang="ru-RU" sz="1700" dirty="0"/>
              <a:t>, </a:t>
            </a:r>
            <a:r>
              <a:rPr lang="ru-RU" sz="1700" dirty="0" err="1"/>
              <a:t>засновані</a:t>
            </a:r>
            <a:r>
              <a:rPr lang="ru-RU" sz="1700" dirty="0"/>
              <a:t> на </a:t>
            </a:r>
            <a:r>
              <a:rPr lang="ru-RU" sz="1700" dirty="0" err="1"/>
              <a:t>ринкових</a:t>
            </a:r>
            <a:r>
              <a:rPr lang="ru-RU" sz="1700" dirty="0"/>
              <a:t> </a:t>
            </a:r>
            <a:r>
              <a:rPr lang="ru-RU" sz="1700" dirty="0" err="1"/>
              <a:t>відносинах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Детальне</a:t>
            </a:r>
            <a:r>
              <a:rPr lang="ru-RU" sz="1700" dirty="0"/>
              <a:t> </a:t>
            </a:r>
            <a:r>
              <a:rPr lang="ru-RU" sz="1700" dirty="0" err="1"/>
              <a:t>планування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, </a:t>
            </a:r>
            <a:r>
              <a:rPr lang="ru-RU" sz="1700" dirty="0" err="1"/>
              <a:t>оптимізація</a:t>
            </a:r>
            <a:r>
              <a:rPr lang="ru-RU" sz="1700" dirty="0"/>
              <a:t> </a:t>
            </a:r>
            <a:r>
              <a:rPr lang="ru-RU" sz="1700" dirty="0" err="1"/>
              <a:t>організації</a:t>
            </a:r>
            <a:r>
              <a:rPr lang="ru-RU" sz="1700" dirty="0"/>
              <a:t> проекту,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витрат</a:t>
            </a:r>
            <a:r>
              <a:rPr lang="ru-RU" sz="1700" dirty="0"/>
              <a:t> і </a:t>
            </a:r>
            <a:r>
              <a:rPr lang="ru-RU" sz="1700" dirty="0" err="1"/>
              <a:t>ресурсів</a:t>
            </a:r>
            <a:r>
              <a:rPr lang="ru-RU" sz="1700" dirty="0"/>
              <a:t>, </a:t>
            </a:r>
            <a:r>
              <a:rPr lang="ru-RU" sz="1700" dirty="0" err="1"/>
              <a:t>ретельний</a:t>
            </a:r>
            <a:r>
              <a:rPr lang="ru-RU" sz="1700" dirty="0"/>
              <a:t> </a:t>
            </a:r>
            <a:r>
              <a:rPr lang="ru-RU" sz="1700" dirty="0" err="1"/>
              <a:t>відбір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Аргументована</a:t>
            </a:r>
            <a:r>
              <a:rPr lang="ru-RU" sz="1700" dirty="0"/>
              <a:t> </a:t>
            </a:r>
            <a:r>
              <a:rPr lang="ru-RU" sz="1700" dirty="0" err="1"/>
              <a:t>мотивація</a:t>
            </a:r>
            <a:r>
              <a:rPr lang="ru-RU" sz="1700" dirty="0"/>
              <a:t> на </a:t>
            </a:r>
            <a:r>
              <a:rPr lang="ru-RU" sz="1700" dirty="0" err="1"/>
              <a:t>кінцевий</a:t>
            </a:r>
            <a:r>
              <a:rPr lang="ru-RU" sz="1700" dirty="0"/>
              <a:t> результат </a:t>
            </a:r>
            <a:r>
              <a:rPr lang="ru-RU" sz="1700" dirty="0" err="1"/>
              <a:t>робіт</a:t>
            </a:r>
            <a:r>
              <a:rPr lang="ru-RU" sz="1700" dirty="0"/>
              <a:t>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r>
              <a:rPr lang="ru-RU" sz="1700" dirty="0"/>
              <a:t>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Зацікавленість</a:t>
            </a:r>
            <a:r>
              <a:rPr lang="ru-RU" sz="1700" dirty="0"/>
              <a:t> в </a:t>
            </a:r>
            <a:r>
              <a:rPr lang="ru-RU" sz="1700" dirty="0" err="1"/>
              <a:t>завершенні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 в </a:t>
            </a:r>
            <a:r>
              <a:rPr lang="ru-RU" sz="1700" dirty="0" err="1"/>
              <a:t>найкоротші</a:t>
            </a:r>
            <a:r>
              <a:rPr lang="ru-RU" sz="1700" dirty="0"/>
              <a:t> </a:t>
            </a:r>
            <a:r>
              <a:rPr lang="ru-RU" sz="1700" dirty="0" err="1"/>
              <a:t>терміни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Формування</a:t>
            </a:r>
            <a:r>
              <a:rPr lang="ru-RU" sz="1700" dirty="0"/>
              <a:t> </a:t>
            </a:r>
            <a:r>
              <a:rPr lang="ru-RU" sz="1700" dirty="0" err="1"/>
              <a:t>кооперації</a:t>
            </a:r>
            <a:r>
              <a:rPr lang="ru-RU" sz="1700" dirty="0"/>
              <a:t> на </a:t>
            </a:r>
            <a:r>
              <a:rPr lang="ru-RU" sz="1700" dirty="0" err="1"/>
              <a:t>конкурсній</a:t>
            </a:r>
            <a:r>
              <a:rPr lang="ru-RU" sz="1700" dirty="0"/>
              <a:t> </a:t>
            </a:r>
            <a:r>
              <a:rPr lang="ru-RU" sz="1700" dirty="0" err="1"/>
              <a:t>основі</a:t>
            </a:r>
            <a:r>
              <a:rPr lang="ru-RU" sz="1700" dirty="0"/>
              <a:t> і </a:t>
            </a:r>
            <a:r>
              <a:rPr lang="ru-RU" sz="1700" dirty="0" err="1"/>
              <a:t>залучення</a:t>
            </a:r>
            <a:r>
              <a:rPr lang="ru-RU" sz="1700" dirty="0"/>
              <a:t> до </a:t>
            </a:r>
            <a:r>
              <a:rPr lang="ru-RU" sz="1700" dirty="0" err="1"/>
              <a:t>участі</a:t>
            </a:r>
            <a:r>
              <a:rPr lang="ru-RU" sz="1700" dirty="0"/>
              <a:t> в </a:t>
            </a:r>
            <a:r>
              <a:rPr lang="ru-RU" sz="1700" dirty="0" err="1"/>
              <a:t>проекті</a:t>
            </a:r>
            <a:r>
              <a:rPr lang="ru-RU" sz="1700" dirty="0"/>
              <a:t> </a:t>
            </a:r>
            <a:r>
              <a:rPr lang="ru-RU" sz="1700" dirty="0" err="1"/>
              <a:t>провідних</a:t>
            </a:r>
            <a:r>
              <a:rPr lang="ru-RU" sz="1700" dirty="0"/>
              <a:t> </a:t>
            </a:r>
            <a:r>
              <a:rPr lang="ru-RU" sz="1700" dirty="0" err="1"/>
              <a:t>фахівців</a:t>
            </a:r>
            <a:endParaRPr lang="ru-RU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Орієнтація</a:t>
            </a:r>
            <a:r>
              <a:rPr lang="ru-RU" sz="1700" dirty="0"/>
              <a:t> </a:t>
            </a:r>
            <a:r>
              <a:rPr lang="ru-RU" sz="1700" dirty="0" err="1"/>
              <a:t>всіх</a:t>
            </a:r>
            <a:r>
              <a:rPr lang="ru-RU" sz="1700" dirty="0"/>
              <a:t> </a:t>
            </a:r>
            <a:r>
              <a:rPr lang="ru-RU" sz="1700" dirty="0" err="1"/>
              <a:t>учасників</a:t>
            </a:r>
            <a:r>
              <a:rPr lang="ru-RU" sz="1700" dirty="0"/>
              <a:t> на </a:t>
            </a:r>
            <a:r>
              <a:rPr lang="ru-RU" sz="1700" dirty="0" err="1"/>
              <a:t>високу</a:t>
            </a:r>
            <a:r>
              <a:rPr lang="ru-RU" sz="1700" dirty="0"/>
              <a:t> </a:t>
            </a:r>
            <a:r>
              <a:rPr lang="ru-RU" sz="1700" dirty="0" err="1"/>
              <a:t>якість</a:t>
            </a:r>
            <a:r>
              <a:rPr lang="ru-RU" sz="1700" dirty="0"/>
              <a:t> </a:t>
            </a:r>
            <a:r>
              <a:rPr lang="ru-RU" sz="1700" dirty="0" err="1"/>
              <a:t>виконання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r>
              <a:rPr lang="ru-RU" sz="1700" dirty="0"/>
              <a:t> по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Співробітники</a:t>
            </a:r>
            <a:r>
              <a:rPr lang="ru-RU" sz="1700" dirty="0"/>
              <a:t> </a:t>
            </a:r>
            <a:r>
              <a:rPr lang="ru-RU" sz="1700" dirty="0" err="1"/>
              <a:t>організації</a:t>
            </a:r>
            <a:r>
              <a:rPr lang="ru-RU" sz="1700" dirty="0"/>
              <a:t> </a:t>
            </a:r>
            <a:r>
              <a:rPr lang="ru-RU" sz="1700" dirty="0" err="1"/>
              <a:t>займаються</a:t>
            </a:r>
            <a:r>
              <a:rPr lang="ru-RU" sz="1700" dirty="0"/>
              <a:t> </a:t>
            </a:r>
            <a:r>
              <a:rPr lang="ru-RU" sz="1700" dirty="0" err="1"/>
              <a:t>своєю</a:t>
            </a:r>
            <a:r>
              <a:rPr lang="ru-RU" sz="1700" dirty="0"/>
              <a:t> справою, в </a:t>
            </a:r>
            <a:r>
              <a:rPr lang="ru-RU" sz="1700" dirty="0" err="1"/>
              <a:t>проекті</a:t>
            </a:r>
            <a:r>
              <a:rPr lang="ru-RU" sz="1700" dirty="0"/>
              <a:t> </a:t>
            </a:r>
            <a:r>
              <a:rPr lang="ru-RU" sz="1700" dirty="0" err="1"/>
              <a:t>беруть</a:t>
            </a:r>
            <a:r>
              <a:rPr lang="ru-RU" sz="1700" dirty="0"/>
              <a:t> участь </a:t>
            </a:r>
            <a:r>
              <a:rPr lang="ru-RU" sz="1700" dirty="0" err="1"/>
              <a:t>спеціально</a:t>
            </a:r>
            <a:r>
              <a:rPr lang="ru-RU" sz="1700" dirty="0"/>
              <a:t> </a:t>
            </a:r>
            <a:r>
              <a:rPr lang="ru-RU" sz="1700" dirty="0" err="1"/>
              <a:t>підібрані</a:t>
            </a:r>
            <a:r>
              <a:rPr lang="ru-RU" sz="1700" dirty="0"/>
              <a:t> </a:t>
            </a:r>
            <a:r>
              <a:rPr lang="ru-RU" sz="1700" dirty="0" err="1"/>
              <a:t>фахівці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мають</a:t>
            </a:r>
            <a:r>
              <a:rPr lang="ru-RU" sz="1700" dirty="0"/>
              <a:t> </a:t>
            </a:r>
            <a:r>
              <a:rPr lang="ru-RU" sz="1700" dirty="0" err="1"/>
              <a:t>можливість</a:t>
            </a:r>
            <a:r>
              <a:rPr lang="ru-RU" sz="1700" dirty="0"/>
              <a:t> </a:t>
            </a:r>
            <a:r>
              <a:rPr lang="ru-RU" sz="1700" dirty="0" err="1"/>
              <a:t>працювати</a:t>
            </a:r>
            <a:r>
              <a:rPr lang="ru-RU" sz="1700" dirty="0"/>
              <a:t> </a:t>
            </a:r>
            <a:r>
              <a:rPr lang="ru-RU" sz="1700" dirty="0" err="1"/>
              <a:t>стільки</a:t>
            </a:r>
            <a:r>
              <a:rPr lang="ru-RU" sz="1700" dirty="0"/>
              <a:t>, </a:t>
            </a:r>
            <a:r>
              <a:rPr lang="ru-RU" sz="1700" dirty="0" err="1"/>
              <a:t>скільки</a:t>
            </a:r>
            <a:r>
              <a:rPr lang="ru-RU" sz="1700" dirty="0"/>
              <a:t> </a:t>
            </a:r>
            <a:r>
              <a:rPr lang="ru-RU" sz="1700" dirty="0" err="1"/>
              <a:t>це</a:t>
            </a:r>
            <a:r>
              <a:rPr lang="ru-RU" sz="1700" dirty="0"/>
              <a:t> </a:t>
            </a:r>
            <a:r>
              <a:rPr lang="ru-RU" sz="1700" dirty="0" err="1"/>
              <a:t>необхідно</a:t>
            </a:r>
            <a:r>
              <a:rPr lang="ru-RU" sz="1700" dirty="0"/>
              <a:t> для проекту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700" dirty="0" err="1"/>
              <a:t>Всі</a:t>
            </a:r>
            <a:r>
              <a:rPr lang="ru-RU" sz="1700" dirty="0"/>
              <a:t> </a:t>
            </a:r>
            <a:r>
              <a:rPr lang="ru-RU" sz="1700" dirty="0" err="1"/>
              <a:t>виплати</a:t>
            </a:r>
            <a:r>
              <a:rPr lang="ru-RU" sz="1700" dirty="0"/>
              <a:t> </a:t>
            </a:r>
            <a:r>
              <a:rPr lang="ru-RU" sz="1700" dirty="0" err="1"/>
              <a:t>проводяться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за </a:t>
            </a:r>
            <a:r>
              <a:rPr lang="ru-RU" sz="1700" dirty="0" err="1"/>
              <a:t>виконаний</a:t>
            </a:r>
            <a:r>
              <a:rPr lang="ru-RU" sz="1700" dirty="0"/>
              <a:t> </a:t>
            </a:r>
            <a:r>
              <a:rPr lang="ru-RU" sz="1700" dirty="0" err="1"/>
              <a:t>обсяг</a:t>
            </a:r>
            <a:r>
              <a:rPr lang="ru-RU" sz="1700" dirty="0"/>
              <a:t> </a:t>
            </a:r>
            <a:r>
              <a:rPr lang="ru-RU" sz="1700" dirty="0" err="1"/>
              <a:t>робіт</a:t>
            </a:r>
            <a:endParaRPr lang="ru-RU" sz="1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№ 1. Введение в дисциплину">
  <a:themeElements>
    <a:clrScheme name="Лекция № 1. Введение в дисциплину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№ 1. Введение в дисциплину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№ 1. Введение в дисциплин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8446</TotalTime>
  <Words>1477</Words>
  <Application>Microsoft Office PowerPoint</Application>
  <PresentationFormat>Экран (4:3)</PresentationFormat>
  <Paragraphs>515</Paragraphs>
  <Slides>30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Arial Cyr</vt:lpstr>
      <vt:lpstr>Arial Narrow</vt:lpstr>
      <vt:lpstr>Comic Sans MS</vt:lpstr>
      <vt:lpstr>Times New Roman</vt:lpstr>
      <vt:lpstr>Wingdings</vt:lpstr>
      <vt:lpstr>Лекция № 1. Введение в дисциплину</vt:lpstr>
      <vt:lpstr>Презентация PowerPoint</vt:lpstr>
      <vt:lpstr>Презентация PowerPoint</vt:lpstr>
      <vt:lpstr>Визначення проекту</vt:lpstr>
      <vt:lpstr>Поняття управління проектами</vt:lpstr>
      <vt:lpstr>Методологія проектного управління</vt:lpstr>
      <vt:lpstr>Презентация PowerPoint</vt:lpstr>
      <vt:lpstr>УПРАВЛІННЯ  ПРОЕКТАМИ</vt:lpstr>
      <vt:lpstr>Застосування методологій управління проектами</vt:lpstr>
      <vt:lpstr>Переваги управління проектами</vt:lpstr>
      <vt:lpstr>Чим управляє менеджер?</vt:lpstr>
      <vt:lpstr>Системи управління проектами (СУП) </vt:lpstr>
      <vt:lpstr>Информаційні потоки в управління проектами</vt:lpstr>
      <vt:lpstr>Структура проекту</vt:lpstr>
      <vt:lpstr>Здійснення структуризації проекту</vt:lpstr>
      <vt:lpstr>Моделі, що використовуються для структуризації проекту</vt:lpstr>
      <vt:lpstr>Типи ієрархічних структур проекту</vt:lpstr>
      <vt:lpstr>Фази життєвого циклу проекта</vt:lpstr>
      <vt:lpstr>Этапи створення системи</vt:lpstr>
      <vt:lpstr>Функції управління проектом</vt:lpstr>
      <vt:lpstr>Підсистеми управління проектами</vt:lpstr>
      <vt:lpstr>Чим управляє project manager? </vt:lpstr>
      <vt:lpstr>Опис змісту проекту</vt:lpstr>
      <vt:lpstr>Взаємозв'язки груп процесів управління</vt:lpstr>
      <vt:lpstr> Групи процесів управління в фазі</vt:lpstr>
      <vt:lpstr>Етапи проекту</vt:lpstr>
      <vt:lpstr> Ініціація та обгрунтування проекту</vt:lpstr>
      <vt:lpstr>Ініціація</vt:lpstr>
      <vt:lpstr>Формування стратегічного плану проекту</vt:lpstr>
      <vt:lpstr>Зміст обґрунтування проекту</vt:lpstr>
      <vt:lpstr>Основні роботи з обгрунтування проекту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проектами Введение в дисциплину</dc:title>
  <dc:creator>Марина</dc:creator>
  <cp:lastModifiedBy>Tetyana Kovalyuk</cp:lastModifiedBy>
  <cp:revision>329</cp:revision>
  <dcterms:created xsi:type="dcterms:W3CDTF">2006-07-03T13:17:43Z</dcterms:created>
  <dcterms:modified xsi:type="dcterms:W3CDTF">2021-02-05T12:59:40Z</dcterms:modified>
</cp:coreProperties>
</file>