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8" y="3346"/>
                <a:ext cx="2851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b="1">
                <a:solidFill>
                  <a:srgbClr val="000000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566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566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7802-34D7-4684-B36E-4CE65F62C5FA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C8EF-D419-4E47-AB35-659F3B43D0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E796-3A93-40E5-B62C-936039F770B2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59AD6-7C0C-4211-8919-14E901D848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3DE2F-D197-4706-9324-24299BE91C9D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5469-A2C5-474A-8D7B-7AC024BFA8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8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8948-0D72-4670-8F4A-DC4054D4719D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FB59C-77F2-493F-8F6F-A4B808D860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64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825" y="836613"/>
            <a:ext cx="8856663" cy="5857875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b="1">
              <a:ln w="76200" cmpd="thinThick"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" name="TextBox 17"/>
          <p:cNvSpPr txBox="1">
            <a:spLocks noChangeArrowheads="1"/>
          </p:cNvSpPr>
          <p:nvPr userDrawn="1"/>
        </p:nvSpPr>
        <p:spPr bwMode="auto">
          <a:xfrm>
            <a:off x="4140200" y="6670675"/>
            <a:ext cx="4248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k-UA" sz="1200" b="1">
                <a:solidFill>
                  <a:srgbClr val="FFFFFF"/>
                </a:solidFill>
                <a:latin typeface="Times New Roman" pitchFamily="18" charset="0"/>
              </a:rPr>
              <a:t>Ковалюк </a:t>
            </a:r>
            <a:r>
              <a:rPr lang="ru-RU" sz="1200" b="1">
                <a:solidFill>
                  <a:srgbClr val="FFFFFF"/>
                </a:solidFill>
                <a:latin typeface="Times New Roman" pitchFamily="18" charset="0"/>
              </a:rPr>
              <a:t>Т.В.</a:t>
            </a:r>
            <a:r>
              <a:rPr lang="en-US" sz="1200" b="1">
                <a:solidFill>
                  <a:srgbClr val="FFFFFF"/>
                </a:solidFill>
                <a:latin typeface="Times New Roman" pitchFamily="18" charset="0"/>
              </a:rPr>
              <a:t>,</a:t>
            </a:r>
            <a:r>
              <a:rPr lang="ru-RU" sz="1200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1200" b="1">
                <a:solidFill>
                  <a:srgbClr val="FFFFFF"/>
                </a:solidFill>
                <a:latin typeface="Times New Roman" pitchFamily="18" charset="0"/>
              </a:rPr>
              <a:t>д</a:t>
            </a:r>
            <a:r>
              <a:rPr lang="ru-RU" sz="1200" b="1">
                <a:solidFill>
                  <a:srgbClr val="FFFFFF"/>
                </a:solidFill>
                <a:latin typeface="Times New Roman" pitchFamily="18" charset="0"/>
              </a:rPr>
              <a:t>оцент кафедры АСОИУ НТУУ «КПИ»</a:t>
            </a:r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8604250" y="6597650"/>
            <a:ext cx="520700" cy="260350"/>
          </a:xfrm>
        </p:spPr>
        <p:txBody>
          <a:bodyPr/>
          <a:lstStyle>
            <a:lvl1pPr>
              <a:defRPr sz="16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AA8323-4C89-46A4-94C9-4B1CF0734E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 userDrawn="1"/>
        </p:nvSpPr>
        <p:spPr>
          <a:xfrm>
            <a:off x="-19050" y="1052513"/>
            <a:ext cx="91440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4" name="TextBox 17"/>
          <p:cNvSpPr txBox="1">
            <a:spLocks noChangeArrowheads="1"/>
          </p:cNvSpPr>
          <p:nvPr userDrawn="1"/>
        </p:nvSpPr>
        <p:spPr bwMode="auto">
          <a:xfrm>
            <a:off x="4005263" y="6632575"/>
            <a:ext cx="4751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k-UA" sz="1400" dirty="0">
                <a:solidFill>
                  <a:srgbClr val="FFFFFF"/>
                </a:solidFill>
                <a:latin typeface="Times New Roman" pitchFamily="18" charset="0"/>
              </a:rPr>
              <a:t>Т.В. </a:t>
            </a:r>
            <a:r>
              <a:rPr lang="uk-UA" sz="1400" dirty="0" err="1">
                <a:solidFill>
                  <a:srgbClr val="FFFFFF"/>
                </a:solidFill>
                <a:latin typeface="Times New Roman" pitchFamily="18" charset="0"/>
              </a:rPr>
              <a:t>Ковалюк</a:t>
            </a:r>
            <a:r>
              <a:rPr lang="uk-UA" sz="1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1400" dirty="0" smtClean="0">
                <a:solidFill>
                  <a:srgbClr val="FFFFFF"/>
                </a:solidFill>
                <a:latin typeface="Times New Roman" pitchFamily="18" charset="0"/>
              </a:rPr>
              <a:t>Управління програмними проектами</a:t>
            </a:r>
            <a:endParaRPr lang="ru-RU" sz="14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7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7B6E-448A-467C-B63C-30518D17EEF2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42393-4272-44B7-AF1B-B8DC1BB6E1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6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439-7643-4C49-8C68-35FCFCE857A3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4D426-2973-41A0-9066-EBA0C54162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175B-C997-4085-A86F-57F7B0668870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7386-97E4-4AA1-8C19-7D9A871B73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8CB90-99AE-4AD8-A2DD-072E26ECA8D2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E8B98-3BD4-43FB-BA66-B0AEEE8DC6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5F9E2-DCD0-44DC-B742-0FE32F7961FD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1887F-34D6-4014-8751-BABD2D701C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2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DF7F9-EA4F-4C3B-B41E-2F81D77530F7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98B8-F0FE-409E-8B19-107E3D6991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23996-18FA-4EAA-BBF6-3C0E4D6E57E8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6F39A-8600-412E-838F-759113A708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6D963-FA74-40BD-87FD-0306BA9C432B}" type="datetime1">
              <a:rPr lang="ru-RU"/>
              <a:pPr>
                <a:defRPr/>
              </a:pPr>
              <a:t>01.11.2019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850B-84C5-428E-B471-590AE45E8F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67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130443-B294-43E3-8861-11A9B91F7C42}" type="datetime1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01.11.2019</a:t>
            </a:fld>
            <a:endParaRPr lang="ru-RU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B43E5-CFDE-4C4F-820F-9BC9FF53967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56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hidden">
              <a:xfrm>
                <a:off x="2898" y="3346"/>
                <a:ext cx="2851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56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56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b="1">
                <a:solidFill>
                  <a:srgbClr val="000000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556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56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755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88843" y="5473005"/>
            <a:ext cx="5642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АСОІУ НТУУ «КПІ»</a:t>
            </a: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5078313"/>
          </a:xfrm>
          <a:prstGeom prst="rect">
            <a:avLst/>
          </a:prstGeom>
          <a:noFill/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5400" b="1" dirty="0" err="1">
                <a:solidFill>
                  <a:srgbClr val="FFFF00"/>
                </a:solidFill>
              </a:rPr>
              <a:t>Лекція</a:t>
            </a:r>
            <a:r>
              <a:rPr lang="ru-RU" sz="5400" b="1" dirty="0">
                <a:solidFill>
                  <a:srgbClr val="FFFF00"/>
                </a:solidFill>
              </a:rPr>
              <a:t> </a:t>
            </a:r>
            <a:r>
              <a:rPr lang="uk-UA" sz="5400" b="1" dirty="0">
                <a:solidFill>
                  <a:srgbClr val="FFFF00"/>
                </a:solidFill>
              </a:rPr>
              <a:t>7</a:t>
            </a:r>
            <a:r>
              <a:rPr lang="ru-RU" sz="5400" b="1" dirty="0">
                <a:solidFill>
                  <a:srgbClr val="FFFF00"/>
                </a:solidFill>
              </a:rPr>
              <a:t>.</a:t>
            </a:r>
            <a:br>
              <a:rPr lang="ru-RU" sz="5400" b="1" dirty="0">
                <a:solidFill>
                  <a:srgbClr val="FFFF00"/>
                </a:solidFill>
              </a:rPr>
            </a:br>
            <a:r>
              <a:rPr lang="ru-RU" sz="5400" b="1" dirty="0">
                <a:solidFill>
                  <a:srgbClr val="FFFF00"/>
                </a:solidFill>
              </a:rPr>
              <a:t/>
            </a:r>
            <a:br>
              <a:rPr lang="ru-RU" sz="5400" b="1" dirty="0">
                <a:solidFill>
                  <a:srgbClr val="FFFF00"/>
                </a:solidFill>
              </a:rPr>
            </a:br>
            <a:r>
              <a:rPr lang="ru-RU" sz="5400" b="1" dirty="0" err="1">
                <a:solidFill>
                  <a:srgbClr val="FFFF00"/>
                </a:solidFill>
              </a:rPr>
              <a:t>Маніпулювання</a:t>
            </a:r>
            <a:r>
              <a:rPr lang="ru-RU" sz="5400" b="1" dirty="0">
                <a:solidFill>
                  <a:srgbClr val="FFFF00"/>
                </a:solidFill>
              </a:rPr>
              <a:t> ресурсами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5400" b="1" dirty="0" err="1" smtClean="0">
                <a:solidFill>
                  <a:srgbClr val="FFFF00"/>
                </a:solidFill>
              </a:rPr>
              <a:t>виконання</a:t>
            </a:r>
            <a:endParaRPr lang="ru-RU" sz="5400" b="1" dirty="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5400" b="1" dirty="0" err="1">
                <a:solidFill>
                  <a:srgbClr val="FFFF00"/>
                </a:solidFill>
              </a:rPr>
              <a:t>програмного</a:t>
            </a:r>
            <a:r>
              <a:rPr lang="ru-RU" sz="5400" b="1" dirty="0">
                <a:solidFill>
                  <a:srgbClr val="FFFF00"/>
                </a:solidFill>
              </a:rPr>
              <a:t> проекту</a:t>
            </a:r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796974" y="5876925"/>
            <a:ext cx="6529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k-UA" sz="2000" b="1" dirty="0" err="1">
                <a:solidFill>
                  <a:srgbClr val="FFFFFF"/>
                </a:solidFill>
                <a:latin typeface="Times New Roman" pitchFamily="18" charset="0"/>
              </a:rPr>
              <a:t>Ковалюк</a:t>
            </a:r>
            <a:r>
              <a:rPr lang="uk-UA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Т.В.</a:t>
            </a:r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,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2000" b="1" dirty="0">
                <a:solidFill>
                  <a:srgbClr val="FFFFFF"/>
                </a:solidFill>
                <a:latin typeface="Times New Roman" pitchFamily="18" charset="0"/>
              </a:rPr>
              <a:t>д</a:t>
            </a:r>
            <a:r>
              <a:rPr lang="ru-RU" sz="2000" b="1" dirty="0" err="1">
                <a:solidFill>
                  <a:srgbClr val="FFFFFF"/>
                </a:solidFill>
                <a:latin typeface="Times New Roman" pitchFamily="18" charset="0"/>
              </a:rPr>
              <a:t>оцент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FF"/>
                </a:solidFill>
                <a:latin typeface="Times New Roman" pitchFamily="18" charset="0"/>
              </a:rPr>
              <a:t>кафедри</a:t>
            </a:r>
            <a:r>
              <a:rPr lang="ru-RU" sz="2000" b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2000" b="1" dirty="0" smtClean="0">
                <a:solidFill>
                  <a:srgbClr val="FFFFFF"/>
                </a:solidFill>
                <a:latin typeface="Times New Roman" pitchFamily="18" charset="0"/>
              </a:rPr>
              <a:t>інформатики НАУКМА</a:t>
            </a:r>
            <a:endParaRPr lang="ru-RU" sz="20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tkovalyuk@ukr.net</a:t>
            </a:r>
            <a:endParaRPr lang="ru-RU" sz="2000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125" name="Номер слайда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29BA64-AE4D-4F74-9EA1-756C948CEF3B}" type="slidenum">
              <a:rPr lang="ru-RU">
                <a:solidFill>
                  <a:srgbClr val="FFFFFF"/>
                </a:solidFill>
              </a:rPr>
              <a:pPr eaLnBrk="1" hangingPunct="1"/>
              <a:t>2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Прямоугольник 1"/>
          <p:cNvSpPr>
            <a:spLocks noChangeArrowheads="1"/>
          </p:cNvSpPr>
          <p:nvPr/>
        </p:nvSpPr>
        <p:spPr bwMode="auto">
          <a:xfrm>
            <a:off x="227013" y="1628775"/>
            <a:ext cx="87122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b="1" dirty="0">
                <a:solidFill>
                  <a:srgbClr val="000000"/>
                </a:solidFill>
                <a:latin typeface="Arial" charset="0"/>
              </a:rPr>
              <a:t>Суть заходу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збільшення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тривалості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дня (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тижня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).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Застосовується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разі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коли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загроза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зриву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запланованих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термінів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робіт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пов'язана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помилками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календарного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планування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(неправильною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оцінкою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трудомісткості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робіт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) і при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цьому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відхилення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від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календарного плану не є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значним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Знаходиться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області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планових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втрат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оскільки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можливість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переробок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зазвичай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враховується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формою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організації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праці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із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застосуванням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ненормованого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дня.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Переваги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мінімальні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додаткові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матеріальні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витрати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за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рахунок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компенсації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переробок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відгулами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можливо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лише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незначне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подорожчання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внаслідок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оплати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понаднормових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Недоліки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можливе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виникнення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невдоволення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групи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 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разі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довготривалого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застосування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даного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заходу.</a:t>
            </a:r>
          </a:p>
        </p:txBody>
      </p:sp>
      <p:sp>
        <p:nvSpPr>
          <p:cNvPr id="70659" name="Прямоугольник 2"/>
          <p:cNvSpPr>
            <a:spLocks noChangeArrowheads="1"/>
          </p:cNvSpPr>
          <p:nvPr/>
        </p:nvSpPr>
        <p:spPr bwMode="auto">
          <a:xfrm>
            <a:off x="1258888" y="153988"/>
            <a:ext cx="6355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rgbClr val="FFFFFF"/>
                </a:solidFill>
                <a:latin typeface="Arial" charset="0"/>
              </a:rPr>
              <a:t>Маніпулювання</a:t>
            </a:r>
            <a:r>
              <a:rPr lang="ru-RU" sz="3600" b="1" dirty="0">
                <a:solidFill>
                  <a:srgbClr val="FFFFFF"/>
                </a:solidFill>
                <a:latin typeface="Arial" charset="0"/>
              </a:rPr>
              <a:t> ресурсами</a:t>
            </a:r>
          </a:p>
        </p:txBody>
      </p:sp>
      <p:sp>
        <p:nvSpPr>
          <p:cNvPr id="70660" name="Прямоугольник 3"/>
          <p:cNvSpPr>
            <a:spLocks noChangeArrowheads="1"/>
          </p:cNvSpPr>
          <p:nvPr/>
        </p:nvSpPr>
        <p:spPr bwMode="auto">
          <a:xfrm>
            <a:off x="1300163" y="1052513"/>
            <a:ext cx="5792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Збільшення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інтенсивності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робіт</a:t>
            </a:r>
            <a:endParaRPr lang="ru-RU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Прямоугольник 1"/>
          <p:cNvSpPr>
            <a:spLocks noChangeArrowheads="1"/>
          </p:cNvSpPr>
          <p:nvPr/>
        </p:nvSpPr>
        <p:spPr bwMode="auto">
          <a:xfrm>
            <a:off x="236538" y="1557338"/>
            <a:ext cx="8712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uk-UA" b="1" dirty="0">
                <a:solidFill>
                  <a:srgbClr val="000000"/>
                </a:solidFill>
                <a:latin typeface="Arial" charset="0"/>
              </a:rPr>
              <a:t>Суть заходу </a:t>
            </a:r>
            <a:r>
              <a:rPr lang="uk-UA" dirty="0">
                <a:solidFill>
                  <a:srgbClr val="000000"/>
                </a:solidFill>
                <a:latin typeface="Arial" charset="0"/>
              </a:rPr>
              <a:t>- заміна одного співробітника іншим, можливо, мають більш високу кваліфікацію.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uk-UA" b="1" dirty="0">
                <a:solidFill>
                  <a:srgbClr val="000000"/>
                </a:solidFill>
                <a:latin typeface="Arial" charset="0"/>
              </a:rPr>
              <a:t>Застосовується в разі</a:t>
            </a:r>
            <a:r>
              <a:rPr lang="uk-UA" dirty="0">
                <a:solidFill>
                  <a:srgbClr val="000000"/>
                </a:solidFill>
                <a:latin typeface="Arial" charset="0"/>
              </a:rPr>
              <a:t>, коли загроза зриву запланованих термінів або якості виконання робіт проекту пов'язана з помилками ресурсного планування (відсутність достатньої кваліфікації спочатку виділеного виконавця, психологічна несумісність в робочій групі проекту).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uk-UA" b="1" dirty="0">
                <a:solidFill>
                  <a:srgbClr val="000000"/>
                </a:solidFill>
                <a:latin typeface="Arial" charset="0"/>
              </a:rPr>
              <a:t>Знаходиться в області допустимих втрат</a:t>
            </a:r>
            <a:r>
              <a:rPr lang="uk-UA" dirty="0">
                <a:solidFill>
                  <a:srgbClr val="000000"/>
                </a:solidFill>
                <a:latin typeface="Arial" charset="0"/>
              </a:rPr>
              <a:t>, оскільки заміна, як правило, відбувається на співробітника кваліфікованими особами, ставка якого варіює в незначних межах від спочатку запланованої.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uk-UA" b="1" dirty="0">
                <a:solidFill>
                  <a:srgbClr val="000000"/>
                </a:solidFill>
                <a:latin typeface="Arial" charset="0"/>
              </a:rPr>
              <a:t>Переваги</a:t>
            </a:r>
            <a:r>
              <a:rPr lang="uk-UA" dirty="0">
                <a:solidFill>
                  <a:srgbClr val="000000"/>
                </a:solidFill>
                <a:latin typeface="Arial" charset="0"/>
              </a:rPr>
              <a:t> - не збільшується робоча група проекту і, отже, не відбувається зниження керованості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uk-UA" b="1" dirty="0">
                <a:solidFill>
                  <a:srgbClr val="000000"/>
                </a:solidFill>
                <a:latin typeface="Arial" charset="0"/>
              </a:rPr>
              <a:t>Недоліки</a:t>
            </a:r>
            <a:r>
              <a:rPr lang="uk-UA" dirty="0">
                <a:solidFill>
                  <a:srgbClr val="000000"/>
                </a:solidFill>
                <a:latin typeface="Arial" charset="0"/>
              </a:rPr>
              <a:t> - новому співробітнику необхідно час для входження в проект (ознайомлення з проектною документацією, період адаптації в робочій групі).</a:t>
            </a:r>
          </a:p>
        </p:txBody>
      </p:sp>
      <p:sp>
        <p:nvSpPr>
          <p:cNvPr id="71684" name="Прямоугольник 3"/>
          <p:cNvSpPr>
            <a:spLocks noChangeArrowheads="1"/>
          </p:cNvSpPr>
          <p:nvPr/>
        </p:nvSpPr>
        <p:spPr bwMode="auto">
          <a:xfrm>
            <a:off x="2770188" y="1041400"/>
            <a:ext cx="4465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Заміна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виконавця</a:t>
            </a:r>
            <a:endParaRPr lang="ru-RU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Прямоугольник 2"/>
          <p:cNvSpPr>
            <a:spLocks noChangeArrowheads="1"/>
          </p:cNvSpPr>
          <p:nvPr/>
        </p:nvSpPr>
        <p:spPr bwMode="auto">
          <a:xfrm>
            <a:off x="1258888" y="153988"/>
            <a:ext cx="6355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rgbClr val="FFFFFF"/>
                </a:solidFill>
                <a:latin typeface="Arial" charset="0"/>
              </a:rPr>
              <a:t>Маніпулювання</a:t>
            </a:r>
            <a:r>
              <a:rPr lang="ru-RU" sz="3600" b="1" dirty="0">
                <a:solidFill>
                  <a:srgbClr val="FFFFFF"/>
                </a:solidFill>
                <a:latin typeface="Arial" charset="0"/>
              </a:rPr>
              <a:t>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2599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Прямоугольник 4"/>
          <p:cNvSpPr>
            <a:spLocks noChangeArrowheads="1"/>
          </p:cNvSpPr>
          <p:nvPr/>
        </p:nvSpPr>
        <p:spPr bwMode="auto">
          <a:xfrm>
            <a:off x="179388" y="1628775"/>
            <a:ext cx="856932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ru-RU" b="1" dirty="0">
                <a:solidFill>
                  <a:srgbClr val="000000"/>
                </a:solidFill>
                <a:latin typeface="Arial" charset="0"/>
              </a:rPr>
              <a:t>Суть заходу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введення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системи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преміальних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збільшення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ставки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заробітної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плати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співробітника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на час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виконання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введення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відрядної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оплати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праці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і т. Д.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Застосовується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разі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необхідності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проведення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робіт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з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підвищеною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інтенсивністю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протягом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тривалого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часу (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більше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двох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тижнів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).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Знаходиться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області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допустимих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втрат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оскільки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дане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одноразова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захід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не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робить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істотного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впливу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вартість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 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цілому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Переваги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позитивний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настрой на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виконання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робіт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зростає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збільшується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продуктивність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групи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Недоліки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збільшення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вартості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проекту; при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постійному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стимулюванні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менеджер проекту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може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зіткнутися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 такою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ситуацією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коли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співробітник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перестає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якісно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виконувати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свої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прямі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посадові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обов'язки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якщо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їх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не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оплачують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вигляді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надбавки до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заробітної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плати.</a:t>
            </a:r>
          </a:p>
        </p:txBody>
      </p:sp>
      <p:sp>
        <p:nvSpPr>
          <p:cNvPr id="72708" name="Прямоугольник 5"/>
          <p:cNvSpPr>
            <a:spLocks noChangeArrowheads="1"/>
          </p:cNvSpPr>
          <p:nvPr/>
        </p:nvSpPr>
        <p:spPr bwMode="auto">
          <a:xfrm>
            <a:off x="1835696" y="1047274"/>
            <a:ext cx="6202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Матеріальне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стимулювання</a:t>
            </a:r>
            <a:endParaRPr lang="ru-RU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Прямоугольник 2"/>
          <p:cNvSpPr>
            <a:spLocks noChangeArrowheads="1"/>
          </p:cNvSpPr>
          <p:nvPr/>
        </p:nvSpPr>
        <p:spPr bwMode="auto">
          <a:xfrm>
            <a:off x="1258888" y="153988"/>
            <a:ext cx="6355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rgbClr val="FFFFFF"/>
                </a:solidFill>
                <a:latin typeface="Arial" charset="0"/>
              </a:rPr>
              <a:t>Маніпулювання</a:t>
            </a:r>
            <a:r>
              <a:rPr lang="ru-RU" sz="3600" b="1" dirty="0">
                <a:solidFill>
                  <a:srgbClr val="FFFFFF"/>
                </a:solidFill>
                <a:latin typeface="Arial" charset="0"/>
              </a:rPr>
              <a:t>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19144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8313" y="1484313"/>
            <a:ext cx="84963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Залучення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додаткових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виконавців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штату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компанії</a:t>
            </a:r>
            <a:endParaRPr lang="ru-RU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Arial" charset="0"/>
              </a:rPr>
              <a:t>Суть заходу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збільшення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чисельності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робочої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групи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 числа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співробітників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компанії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Застосовується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разі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потреби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зміни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рамок проекту.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Знаходиться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області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небажаних</a:t>
            </a:r>
            <a:r>
              <a:rPr lang="ru-RU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втрат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оскільки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залучення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нових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співробітників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проект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спричинить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його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істотне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подорожчання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Переваги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-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залучення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співробітників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 числа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працівників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компанії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(а не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субпідрядників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),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економить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грошові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ресурси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проекту.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dirty="0" err="1">
                <a:solidFill>
                  <a:srgbClr val="000000"/>
                </a:solidFill>
                <a:latin typeface="Arial" charset="0"/>
              </a:rPr>
              <a:t>Н</a:t>
            </a:r>
            <a:r>
              <a:rPr lang="ru-RU" b="1" dirty="0" err="1">
                <a:solidFill>
                  <a:srgbClr val="000000"/>
                </a:solidFill>
                <a:latin typeface="Arial" charset="0"/>
              </a:rPr>
              <a:t>едоліки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- новому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співробітнику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необхідно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час для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входження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проект (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ознайомлення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з проектною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документацією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період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адаптації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робочій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групі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);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зменшення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чисельного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складу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робочих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груп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зайнятих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даному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проекті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або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інших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проектах.</a:t>
            </a: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1258888" y="153988"/>
            <a:ext cx="6355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rgbClr val="FFFFFF"/>
                </a:solidFill>
                <a:latin typeface="Arial" charset="0"/>
              </a:rPr>
              <a:t>Маніпулювання</a:t>
            </a:r>
            <a:r>
              <a:rPr lang="ru-RU" sz="3600" b="1" dirty="0">
                <a:solidFill>
                  <a:srgbClr val="FFFFFF"/>
                </a:solidFill>
                <a:latin typeface="Arial" charset="0"/>
              </a:rPr>
              <a:t>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37525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2513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Залучення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субпідрядників</a:t>
            </a:r>
            <a:endParaRPr lang="ru-RU" sz="17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Суть заходу 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-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залучення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сторонніх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організацій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для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виконання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певних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робіт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проекті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Застосовується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разі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зміни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вимог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до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кінцевого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продукту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замовником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Знаходиться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області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небажаних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втрат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оскільки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витрати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пов'язані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із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залученням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субпідрядника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значно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впливають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на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видаткову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Arial" charset="0"/>
              </a:rPr>
              <a:t>частину</a:t>
            </a:r>
            <a:r>
              <a:rPr lang="ru-RU" sz="1700" dirty="0">
                <a:solidFill>
                  <a:srgbClr val="000000"/>
                </a:solidFill>
                <a:latin typeface="Arial" charset="0"/>
              </a:rPr>
              <a:t> бюджету проекту.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Переваги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можливе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скорочення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загальної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тривалості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проекту,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внаслідок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залучення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субпідрядників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що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володіють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більш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високою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кваліфікацією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ніж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це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було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заплановано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залучення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субпідрядників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дозволяє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звільнити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власні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ресурси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для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їх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використання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в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інших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більш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важливих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проектах.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700" b="1" dirty="0" err="1">
                <a:solidFill>
                  <a:srgbClr val="000000"/>
                </a:solidFill>
                <a:latin typeface="Arial" charset="0"/>
              </a:rPr>
              <a:t>Недоліки</a:t>
            </a:r>
            <a:r>
              <a:rPr lang="ru-RU" sz="1700" b="1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збільшення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вартості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проекту;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збільшення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тривалості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проекту, так як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пошук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відповідного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субпідрядника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може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зайняти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додатковий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час;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збільшення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ризику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зниження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якості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продукту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внаслідок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залучення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невідомого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компанії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субпідрядника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зниження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керованості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проекту як за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рахунок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збільшення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робочої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групи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, так і за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рахунок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географічної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віддаленості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</a:rPr>
              <a:t>компанії-підрядника</a:t>
            </a:r>
            <a:r>
              <a:rPr lang="ru-RU" sz="1700" dirty="0">
                <a:solidFill>
                  <a:srgbClr val="0000CC"/>
                </a:solidFill>
                <a:latin typeface="Arial" charset="0"/>
              </a:rPr>
              <a:t> і субподрядчика</a:t>
            </a: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1258888" y="153988"/>
            <a:ext cx="6355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rgbClr val="FFFFFF"/>
                </a:solidFill>
                <a:latin typeface="Arial" charset="0"/>
              </a:rPr>
              <a:t>Маніпулювання</a:t>
            </a:r>
            <a:r>
              <a:rPr lang="ru-RU" sz="3600" b="1" dirty="0">
                <a:solidFill>
                  <a:srgbClr val="FFFFFF"/>
                </a:solidFill>
                <a:latin typeface="Arial" charset="0"/>
              </a:rPr>
              <a:t>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5705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088" y="1268413"/>
            <a:ext cx="7416800" cy="1477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rgbClr val="000000"/>
                </a:solidFill>
                <a:latin typeface="Arial" charset="0"/>
              </a:rPr>
              <a:t>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якості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основних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заходів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пов'язаних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змінами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області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тимчасового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планування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можуть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бути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розглянуті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dirty="0" err="1">
                <a:solidFill>
                  <a:srgbClr val="0000CC"/>
                </a:solidFill>
                <a:latin typeface="Arial" charset="0"/>
              </a:rPr>
              <a:t>зміна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термінів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завершення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робіт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dirty="0" err="1">
                <a:solidFill>
                  <a:srgbClr val="0000CC"/>
                </a:solidFill>
                <a:latin typeface="Arial" charset="0"/>
              </a:rPr>
              <a:t>зміщення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віх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проекту;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ru-RU" dirty="0" err="1">
                <a:solidFill>
                  <a:srgbClr val="0000CC"/>
                </a:solidFill>
                <a:latin typeface="Arial" charset="0"/>
              </a:rPr>
              <a:t>збільшення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загального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терміну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</a:rPr>
              <a:t>завершення</a:t>
            </a:r>
            <a:r>
              <a:rPr lang="ru-RU" dirty="0">
                <a:solidFill>
                  <a:srgbClr val="0000CC"/>
                </a:solidFill>
                <a:latin typeface="Arial" charset="0"/>
              </a:rPr>
              <a:t> проекту.</a:t>
            </a: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1258888" y="153988"/>
            <a:ext cx="6355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rgbClr val="FFFFFF"/>
                </a:solidFill>
                <a:latin typeface="Arial" charset="0"/>
              </a:rPr>
              <a:t>Маніпулювання</a:t>
            </a:r>
            <a:r>
              <a:rPr lang="ru-RU" sz="3600" b="1" dirty="0">
                <a:solidFill>
                  <a:srgbClr val="FFFFFF"/>
                </a:solidFill>
                <a:latin typeface="Arial" charset="0"/>
              </a:rPr>
              <a:t>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29636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чение">
  <a:themeElements>
    <a:clrScheme name="Течение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EC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4FF"/>
      </a:accent5>
      <a:accent6>
        <a:srgbClr val="2D2D8A"/>
      </a:accent6>
      <a:hlink>
        <a:srgbClr val="6600FF"/>
      </a:hlink>
      <a:folHlink>
        <a:srgbClr val="009900"/>
      </a:folHlink>
    </a:clrScheme>
    <a:fontScheme name="Тече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646</Words>
  <Application>Microsoft Office PowerPoint</Application>
  <PresentationFormat>Экран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1_Течение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8</cp:revision>
  <dcterms:created xsi:type="dcterms:W3CDTF">2018-02-16T07:16:04Z</dcterms:created>
  <dcterms:modified xsi:type="dcterms:W3CDTF">2019-11-01T16:17:06Z</dcterms:modified>
</cp:coreProperties>
</file>