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21" r:id="rId2"/>
    <p:sldId id="257" r:id="rId3"/>
    <p:sldId id="259" r:id="rId4"/>
    <p:sldId id="315" r:id="rId5"/>
    <p:sldId id="260" r:id="rId6"/>
    <p:sldId id="261" r:id="rId7"/>
    <p:sldId id="262" r:id="rId8"/>
    <p:sldId id="263" r:id="rId9"/>
    <p:sldId id="264" r:id="rId10"/>
    <p:sldId id="285" r:id="rId11"/>
    <p:sldId id="286" r:id="rId12"/>
    <p:sldId id="292" r:id="rId13"/>
    <p:sldId id="293" r:id="rId14"/>
    <p:sldId id="294" r:id="rId15"/>
    <p:sldId id="287" r:id="rId16"/>
    <p:sldId id="295" r:id="rId17"/>
    <p:sldId id="297" r:id="rId18"/>
    <p:sldId id="298" r:id="rId19"/>
    <p:sldId id="288" r:id="rId20"/>
    <p:sldId id="299" r:id="rId21"/>
    <p:sldId id="300" r:id="rId22"/>
    <p:sldId id="301" r:id="rId23"/>
    <p:sldId id="302" r:id="rId24"/>
    <p:sldId id="303" r:id="rId25"/>
    <p:sldId id="304" r:id="rId26"/>
    <p:sldId id="305" r:id="rId27"/>
    <p:sldId id="289" r:id="rId28"/>
    <p:sldId id="306" r:id="rId29"/>
    <p:sldId id="307" r:id="rId30"/>
    <p:sldId id="310" r:id="rId31"/>
    <p:sldId id="290" r:id="rId32"/>
    <p:sldId id="317" r:id="rId33"/>
    <p:sldId id="318" r:id="rId34"/>
    <p:sldId id="319" r:id="rId35"/>
    <p:sldId id="320" r:id="rId36"/>
    <p:sldId id="322" r:id="rId37"/>
    <p:sldId id="323" r:id="rId38"/>
    <p:sldId id="324" r:id="rId39"/>
    <p:sldId id="325" r:id="rId40"/>
    <p:sldId id="326" r:id="rId41"/>
    <p:sldId id="327" r:id="rId42"/>
    <p:sldId id="328" r:id="rId43"/>
    <p:sldId id="329" r:id="rId44"/>
    <p:sldId id="331" r:id="rId45"/>
    <p:sldId id="332" r:id="rId46"/>
    <p:sldId id="333" r:id="rId47"/>
    <p:sldId id="334" r:id="rId48"/>
    <p:sldId id="335" r:id="rId49"/>
    <p:sldId id="336" r:id="rId50"/>
    <p:sldId id="337" r:id="rId51"/>
    <p:sldId id="316" r:id="rId52"/>
    <p:sldId id="311" r:id="rId53"/>
    <p:sldId id="312" r:id="rId54"/>
    <p:sldId id="291" r:id="rId5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B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79" autoAdjust="0"/>
  </p:normalViewPr>
  <p:slideViewPr>
    <p:cSldViewPr>
      <p:cViewPr varScale="1">
        <p:scale>
          <a:sx n="70" d="100"/>
          <a:sy n="70" d="100"/>
        </p:scale>
        <p:origin x="51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CBADE5-EF05-4F08-B32D-133A36B7AC30}" type="datetimeFigureOut">
              <a:rPr lang="ru-RU" smtClean="0"/>
              <a:t>08.11.2019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FB105-2D49-40DE-BCE8-FE620698B37C}" type="slidenum">
              <a:rPr lang="ru-RU" smtClean="0"/>
              <a:t>‹#›</a:t>
            </a:fld>
            <a:endParaRPr lang="ru-RU"/>
          </a:p>
        </p:txBody>
      </p:sp>
    </p:spTree>
    <p:extLst>
      <p:ext uri="{BB962C8B-B14F-4D97-AF65-F5344CB8AC3E}">
        <p14:creationId xmlns:p14="http://schemas.microsoft.com/office/powerpoint/2010/main" val="116466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a:ln/>
        </p:spPr>
        <p:txBody>
          <a:bodyPr/>
          <a:lstStyle/>
          <a:p>
            <a:pPr>
              <a:spcBef>
                <a:spcPct val="0"/>
              </a:spcBef>
              <a:defRPr/>
            </a:pPr>
            <a:r>
              <a:rPr lang="ru-RU" i="1" dirty="0" smtClean="0">
                <a:solidFill>
                  <a:schemeClr val="tx2"/>
                </a:solidFill>
              </a:rPr>
              <a:t>Управление рисками проекта включает в себя процессы, связанные с определением, анализом и реагированием на риски проекта</a:t>
            </a:r>
            <a:r>
              <a:rPr lang="en-US" i="1" dirty="0" smtClean="0">
                <a:solidFill>
                  <a:schemeClr val="tx2"/>
                </a:solidFill>
              </a:rPr>
              <a:t> </a:t>
            </a:r>
            <a:r>
              <a:rPr lang="ru-RU" i="1" dirty="0" smtClean="0">
                <a:solidFill>
                  <a:schemeClr val="tx2"/>
                </a:solidFill>
              </a:rPr>
              <a:t>с целью получения</a:t>
            </a:r>
            <a:r>
              <a:rPr lang="ru-RU" i="1" dirty="0" smtClean="0">
                <a:solidFill>
                  <a:srgbClr val="393573"/>
                </a:solidFill>
              </a:rPr>
              <a:t> </a:t>
            </a:r>
            <a:r>
              <a:rPr lang="ru-RU" i="1" u="sng" dirty="0" smtClean="0">
                <a:solidFill>
                  <a:srgbClr val="FB0B28"/>
                </a:solidFill>
              </a:rPr>
              <a:t>максимальной вероятности положительных</a:t>
            </a:r>
            <a:r>
              <a:rPr lang="ru-RU" i="1" u="sng" dirty="0" smtClean="0">
                <a:solidFill>
                  <a:srgbClr val="393573"/>
                </a:solidFill>
              </a:rPr>
              <a:t> и </a:t>
            </a:r>
            <a:r>
              <a:rPr lang="ru-RU" i="1" u="sng" dirty="0" smtClean="0">
                <a:solidFill>
                  <a:srgbClr val="FB0B28"/>
                </a:solidFill>
              </a:rPr>
              <a:t>минимизации отрицательных</a:t>
            </a:r>
            <a:r>
              <a:rPr lang="ru-RU" i="1" u="sng" dirty="0" smtClean="0">
                <a:solidFill>
                  <a:srgbClr val="393573"/>
                </a:solidFill>
              </a:rPr>
              <a:t> </a:t>
            </a:r>
            <a:r>
              <a:rPr lang="ru-RU" i="1" u="sng" dirty="0" smtClean="0">
                <a:solidFill>
                  <a:srgbClr val="FB0B28"/>
                </a:solidFill>
              </a:rPr>
              <a:t>последствий </a:t>
            </a:r>
            <a:r>
              <a:rPr lang="ru-RU" i="1" dirty="0" smtClean="0">
                <a:solidFill>
                  <a:schemeClr val="tx2"/>
                </a:solidFill>
              </a:rPr>
              <a:t>событий</a:t>
            </a:r>
            <a:r>
              <a:rPr lang="ru-RU" i="1" dirty="0" smtClean="0">
                <a:solidFill>
                  <a:srgbClr val="393573"/>
                </a:solidFill>
              </a:rPr>
              <a:t>.</a:t>
            </a:r>
            <a:endParaRPr lang="en-US" i="1" dirty="0" smtClean="0">
              <a:solidFill>
                <a:srgbClr val="393573"/>
              </a:solidFill>
            </a:endParaRPr>
          </a:p>
          <a:p>
            <a:pPr>
              <a:spcBef>
                <a:spcPct val="0"/>
              </a:spcBef>
              <a:defRPr/>
            </a:pPr>
            <a:endParaRPr lang="ru-RU" i="1" dirty="0" smtClean="0">
              <a:solidFill>
                <a:srgbClr val="393573"/>
              </a:solidFill>
            </a:endParaRPr>
          </a:p>
          <a:p>
            <a:pPr>
              <a:spcBef>
                <a:spcPct val="0"/>
              </a:spcBef>
              <a:buFontTx/>
              <a:buChar char="•"/>
              <a:defRPr/>
            </a:pPr>
            <a:r>
              <a:rPr lang="ru-RU" b="1" i="1" dirty="0" smtClean="0">
                <a:solidFill>
                  <a:schemeClr val="accent2"/>
                </a:solidFill>
              </a:rPr>
              <a:t>Планирование управления рисками</a:t>
            </a:r>
            <a:r>
              <a:rPr lang="ru-RU" b="1" i="1" dirty="0" smtClean="0">
                <a:solidFill>
                  <a:srgbClr val="393573"/>
                </a:solidFill>
                <a:effectLst>
                  <a:outerShdw blurRad="38100" dist="38100" dir="2700000" algn="tl">
                    <a:srgbClr val="C0C0C0"/>
                  </a:outerShdw>
                </a:effectLst>
              </a:rPr>
              <a:t> </a:t>
            </a:r>
            <a:r>
              <a:rPr lang="ru-RU" i="1" dirty="0" smtClean="0">
                <a:solidFill>
                  <a:schemeClr val="accent2"/>
                </a:solidFill>
              </a:rPr>
              <a:t>(</a:t>
            </a:r>
            <a:r>
              <a:rPr lang="en-US" i="1" dirty="0" smtClean="0">
                <a:solidFill>
                  <a:schemeClr val="accent2"/>
                </a:solidFill>
              </a:rPr>
              <a:t>Risk Management Planning)</a:t>
            </a:r>
            <a:r>
              <a:rPr lang="ru-RU" i="1" dirty="0" smtClean="0">
                <a:solidFill>
                  <a:schemeClr val="accent2"/>
                </a:solidFill>
              </a:rPr>
              <a:t>;</a:t>
            </a:r>
            <a:endParaRPr lang="en-US" i="1" dirty="0" smtClean="0">
              <a:solidFill>
                <a:schemeClr val="accent2"/>
              </a:solidFill>
            </a:endParaRPr>
          </a:p>
          <a:p>
            <a:pPr>
              <a:spcBef>
                <a:spcPct val="0"/>
              </a:spcBef>
              <a:buFontTx/>
              <a:buChar char="•"/>
              <a:defRPr/>
            </a:pPr>
            <a:endParaRPr lang="en-US" i="1" dirty="0" smtClean="0">
              <a:solidFill>
                <a:schemeClr val="accent2"/>
              </a:solidFill>
            </a:endParaRPr>
          </a:p>
          <a:p>
            <a:pPr>
              <a:spcBef>
                <a:spcPct val="0"/>
              </a:spcBef>
              <a:buFontTx/>
              <a:buChar char="•"/>
              <a:defRPr/>
            </a:pPr>
            <a:r>
              <a:rPr lang="ru-RU" b="1" i="1" dirty="0" smtClean="0">
                <a:solidFill>
                  <a:schemeClr val="accent2"/>
                </a:solidFill>
              </a:rPr>
              <a:t>Идентификация</a:t>
            </a:r>
            <a:r>
              <a:rPr lang="ru-RU" b="1" i="1" dirty="0" smtClean="0">
                <a:solidFill>
                  <a:srgbClr val="A41F04"/>
                </a:solidFill>
              </a:rPr>
              <a:t> </a:t>
            </a:r>
            <a:r>
              <a:rPr lang="ru-RU" b="1" i="1" dirty="0" smtClean="0">
                <a:solidFill>
                  <a:schemeClr val="accent2"/>
                </a:solidFill>
              </a:rPr>
              <a:t>рисков</a:t>
            </a:r>
            <a:r>
              <a:rPr lang="en-US" i="1" dirty="0" smtClean="0">
                <a:solidFill>
                  <a:srgbClr val="393573"/>
                </a:solidFill>
                <a:effectLst>
                  <a:outerShdw blurRad="38100" dist="38100" dir="2700000" algn="tl">
                    <a:srgbClr val="C0C0C0"/>
                  </a:outerShdw>
                </a:effectLst>
              </a:rPr>
              <a:t> </a:t>
            </a:r>
            <a:r>
              <a:rPr lang="en-US" i="1" dirty="0" smtClean="0">
                <a:solidFill>
                  <a:schemeClr val="accent2"/>
                </a:solidFill>
              </a:rPr>
              <a:t>(Risk Identification)</a:t>
            </a:r>
            <a:r>
              <a:rPr lang="ru-RU" i="1" dirty="0" smtClean="0">
                <a:solidFill>
                  <a:schemeClr val="accent2"/>
                </a:solidFill>
              </a:rPr>
              <a:t>;</a:t>
            </a:r>
            <a:endParaRPr lang="en-US" i="1" dirty="0" smtClean="0">
              <a:solidFill>
                <a:schemeClr val="accent2"/>
              </a:solidFill>
            </a:endParaRPr>
          </a:p>
          <a:p>
            <a:pPr>
              <a:spcBef>
                <a:spcPct val="0"/>
              </a:spcBef>
              <a:buFontTx/>
              <a:buChar char="•"/>
              <a:defRPr/>
            </a:pPr>
            <a:endParaRPr lang="en-US" i="1" dirty="0" smtClean="0">
              <a:solidFill>
                <a:schemeClr val="accent2"/>
              </a:solidFill>
            </a:endParaRPr>
          </a:p>
          <a:p>
            <a:pPr>
              <a:spcBef>
                <a:spcPct val="0"/>
              </a:spcBef>
              <a:buFontTx/>
              <a:buChar char="•"/>
              <a:defRPr/>
            </a:pPr>
            <a:r>
              <a:rPr lang="ru-RU" b="1" i="1" dirty="0" smtClean="0">
                <a:solidFill>
                  <a:schemeClr val="accent2"/>
                </a:solidFill>
              </a:rPr>
              <a:t>Качественный</a:t>
            </a:r>
            <a:r>
              <a:rPr lang="ru-RU" b="1" i="1" dirty="0" smtClean="0">
                <a:solidFill>
                  <a:srgbClr val="A41F04"/>
                </a:solidFill>
              </a:rPr>
              <a:t> </a:t>
            </a:r>
            <a:r>
              <a:rPr lang="ru-RU" b="1" i="1" dirty="0" smtClean="0">
                <a:solidFill>
                  <a:schemeClr val="accent2"/>
                </a:solidFill>
              </a:rPr>
              <a:t>анализ</a:t>
            </a:r>
            <a:r>
              <a:rPr lang="ru-RU" b="1" i="1" dirty="0" smtClean="0">
                <a:solidFill>
                  <a:srgbClr val="A41F04"/>
                </a:solidFill>
              </a:rPr>
              <a:t> </a:t>
            </a:r>
            <a:r>
              <a:rPr lang="ru-RU" b="1" i="1" dirty="0" smtClean="0">
                <a:solidFill>
                  <a:schemeClr val="accent2"/>
                </a:solidFill>
              </a:rPr>
              <a:t>рисков</a:t>
            </a:r>
            <a:r>
              <a:rPr lang="ru-RU" b="1" i="1" dirty="0" smtClean="0">
                <a:solidFill>
                  <a:srgbClr val="393573"/>
                </a:solidFill>
                <a:effectLst>
                  <a:outerShdw blurRad="38100" dist="38100" dir="2700000" algn="tl">
                    <a:srgbClr val="C0C0C0"/>
                  </a:outerShdw>
                </a:effectLst>
              </a:rPr>
              <a:t> </a:t>
            </a:r>
            <a:r>
              <a:rPr lang="ru-RU" i="1" dirty="0" smtClean="0">
                <a:solidFill>
                  <a:schemeClr val="accent2"/>
                </a:solidFill>
              </a:rPr>
              <a:t>(</a:t>
            </a:r>
            <a:r>
              <a:rPr lang="en-US" i="1" dirty="0" smtClean="0">
                <a:solidFill>
                  <a:schemeClr val="accent2"/>
                </a:solidFill>
              </a:rPr>
              <a:t>Qualitative Risk Analysis)</a:t>
            </a:r>
            <a:r>
              <a:rPr lang="ru-RU" i="1" dirty="0" smtClean="0">
                <a:solidFill>
                  <a:schemeClr val="accent2"/>
                </a:solidFill>
              </a:rPr>
              <a:t>;</a:t>
            </a:r>
            <a:endParaRPr lang="en-US" i="1" dirty="0" smtClean="0">
              <a:solidFill>
                <a:schemeClr val="accent2"/>
              </a:solidFill>
            </a:endParaRPr>
          </a:p>
          <a:p>
            <a:pPr>
              <a:spcBef>
                <a:spcPct val="0"/>
              </a:spcBef>
              <a:buFontTx/>
              <a:buChar char="•"/>
              <a:defRPr/>
            </a:pPr>
            <a:endParaRPr lang="en-US" i="1" dirty="0" smtClean="0">
              <a:solidFill>
                <a:schemeClr val="accent2"/>
              </a:solidFill>
            </a:endParaRPr>
          </a:p>
          <a:p>
            <a:pPr>
              <a:spcBef>
                <a:spcPct val="0"/>
              </a:spcBef>
              <a:buFontTx/>
              <a:buChar char="•"/>
              <a:defRPr/>
            </a:pPr>
            <a:r>
              <a:rPr lang="ru-RU" b="1" i="1" dirty="0" smtClean="0">
                <a:solidFill>
                  <a:schemeClr val="accent2"/>
                </a:solidFill>
              </a:rPr>
              <a:t>Количественный</a:t>
            </a:r>
            <a:r>
              <a:rPr lang="ru-RU" b="1" i="1" dirty="0" smtClean="0">
                <a:solidFill>
                  <a:srgbClr val="A41F04"/>
                </a:solidFill>
              </a:rPr>
              <a:t> </a:t>
            </a:r>
            <a:r>
              <a:rPr lang="ru-RU" b="1" i="1" dirty="0" smtClean="0">
                <a:solidFill>
                  <a:schemeClr val="accent2"/>
                </a:solidFill>
              </a:rPr>
              <a:t>анализ</a:t>
            </a:r>
            <a:r>
              <a:rPr lang="ru-RU" b="1" i="1" dirty="0" smtClean="0">
                <a:solidFill>
                  <a:srgbClr val="A41F04"/>
                </a:solidFill>
              </a:rPr>
              <a:t> </a:t>
            </a:r>
            <a:r>
              <a:rPr lang="ru-RU" b="1" i="1" dirty="0" smtClean="0">
                <a:solidFill>
                  <a:schemeClr val="accent2"/>
                </a:solidFill>
              </a:rPr>
              <a:t>рисков</a:t>
            </a:r>
            <a:r>
              <a:rPr lang="en-US" i="1" dirty="0" smtClean="0">
                <a:solidFill>
                  <a:srgbClr val="393573"/>
                </a:solidFill>
                <a:effectLst>
                  <a:outerShdw blurRad="38100" dist="38100" dir="2700000" algn="tl">
                    <a:srgbClr val="C0C0C0"/>
                  </a:outerShdw>
                </a:effectLst>
              </a:rPr>
              <a:t> </a:t>
            </a:r>
            <a:r>
              <a:rPr lang="en-US" i="1" dirty="0" smtClean="0">
                <a:solidFill>
                  <a:schemeClr val="accent2"/>
                </a:solidFill>
              </a:rPr>
              <a:t>(Quantitative Risk Analysis)</a:t>
            </a:r>
            <a:r>
              <a:rPr lang="ru-RU" i="1" dirty="0" smtClean="0">
                <a:solidFill>
                  <a:schemeClr val="accent2"/>
                </a:solidFill>
              </a:rPr>
              <a:t>;</a:t>
            </a:r>
          </a:p>
          <a:p>
            <a:pPr>
              <a:spcBef>
                <a:spcPct val="0"/>
              </a:spcBef>
              <a:buFontTx/>
              <a:buChar char="•"/>
              <a:defRPr/>
            </a:pPr>
            <a:endParaRPr lang="en-US" i="1" dirty="0" smtClean="0">
              <a:solidFill>
                <a:schemeClr val="accent2"/>
              </a:solidFill>
            </a:endParaRPr>
          </a:p>
          <a:p>
            <a:pPr>
              <a:spcBef>
                <a:spcPct val="0"/>
              </a:spcBef>
              <a:buFontTx/>
              <a:buChar char="•"/>
              <a:defRPr/>
            </a:pPr>
            <a:r>
              <a:rPr lang="ru-RU" b="1" i="1" dirty="0" smtClean="0">
                <a:solidFill>
                  <a:schemeClr val="accent2"/>
                </a:solidFill>
              </a:rPr>
              <a:t>Планирование</a:t>
            </a:r>
            <a:r>
              <a:rPr lang="ru-RU" b="1" i="1" dirty="0" smtClean="0">
                <a:solidFill>
                  <a:srgbClr val="A41F04"/>
                </a:solidFill>
              </a:rPr>
              <a:t> </a:t>
            </a:r>
            <a:r>
              <a:rPr lang="ru-RU" b="1" i="1" dirty="0" smtClean="0">
                <a:solidFill>
                  <a:schemeClr val="accent2"/>
                </a:solidFill>
              </a:rPr>
              <a:t>реагирования</a:t>
            </a:r>
            <a:r>
              <a:rPr lang="ru-RU" b="1" i="1" dirty="0" smtClean="0">
                <a:solidFill>
                  <a:srgbClr val="A41F04"/>
                </a:solidFill>
              </a:rPr>
              <a:t> </a:t>
            </a:r>
            <a:r>
              <a:rPr lang="ru-RU" b="1" i="1" dirty="0" smtClean="0">
                <a:solidFill>
                  <a:schemeClr val="accent2"/>
                </a:solidFill>
              </a:rPr>
              <a:t>на</a:t>
            </a:r>
            <a:r>
              <a:rPr lang="ru-RU" b="1" i="1" dirty="0" smtClean="0">
                <a:solidFill>
                  <a:srgbClr val="A41F04"/>
                </a:solidFill>
              </a:rPr>
              <a:t> </a:t>
            </a:r>
            <a:r>
              <a:rPr lang="ru-RU" b="1" i="1" dirty="0" smtClean="0">
                <a:solidFill>
                  <a:schemeClr val="accent2"/>
                </a:solidFill>
              </a:rPr>
              <a:t>риски</a:t>
            </a:r>
            <a:r>
              <a:rPr lang="ru-RU" b="1" i="1" dirty="0" smtClean="0">
                <a:solidFill>
                  <a:srgbClr val="393573"/>
                </a:solidFill>
                <a:effectLst>
                  <a:outerShdw blurRad="38100" dist="38100" dir="2700000" algn="tl">
                    <a:srgbClr val="C0C0C0"/>
                  </a:outerShdw>
                </a:effectLst>
              </a:rPr>
              <a:t> </a:t>
            </a:r>
            <a:r>
              <a:rPr lang="ru-RU" i="1" dirty="0" smtClean="0">
                <a:solidFill>
                  <a:schemeClr val="accent2"/>
                </a:solidFill>
              </a:rPr>
              <a:t>(</a:t>
            </a:r>
            <a:r>
              <a:rPr lang="en-US" i="1" dirty="0" smtClean="0">
                <a:solidFill>
                  <a:schemeClr val="accent2"/>
                </a:solidFill>
              </a:rPr>
              <a:t>Risk Response Planning)</a:t>
            </a:r>
            <a:r>
              <a:rPr lang="ru-RU" i="1" dirty="0" smtClean="0">
                <a:solidFill>
                  <a:schemeClr val="accent2"/>
                </a:solidFill>
              </a:rPr>
              <a:t>;</a:t>
            </a:r>
          </a:p>
          <a:p>
            <a:pPr>
              <a:spcBef>
                <a:spcPct val="0"/>
              </a:spcBef>
              <a:buFontTx/>
              <a:buChar char="•"/>
              <a:defRPr/>
            </a:pPr>
            <a:endParaRPr lang="en-US" i="1" dirty="0" smtClean="0">
              <a:solidFill>
                <a:schemeClr val="accent2"/>
              </a:solidFill>
            </a:endParaRPr>
          </a:p>
          <a:p>
            <a:pPr>
              <a:spcBef>
                <a:spcPct val="0"/>
              </a:spcBef>
              <a:buFontTx/>
              <a:buChar char="•"/>
              <a:defRPr/>
            </a:pPr>
            <a:r>
              <a:rPr lang="ru-RU" b="1" i="1" dirty="0" smtClean="0">
                <a:solidFill>
                  <a:schemeClr val="accent2"/>
                </a:solidFill>
              </a:rPr>
              <a:t>Мониторинг и управление рисков</a:t>
            </a:r>
            <a:r>
              <a:rPr lang="ru-RU" b="1" i="1" dirty="0" smtClean="0">
                <a:solidFill>
                  <a:srgbClr val="393573"/>
                </a:solidFill>
                <a:effectLst>
                  <a:outerShdw blurRad="38100" dist="38100" dir="2700000" algn="tl">
                    <a:srgbClr val="C0C0C0"/>
                  </a:outerShdw>
                </a:effectLst>
              </a:rPr>
              <a:t> </a:t>
            </a:r>
            <a:r>
              <a:rPr lang="ru-RU" i="1" dirty="0" smtClean="0">
                <a:solidFill>
                  <a:schemeClr val="accent2"/>
                </a:solidFill>
              </a:rPr>
              <a:t>(</a:t>
            </a:r>
            <a:r>
              <a:rPr lang="en-US" i="1" dirty="0" smtClean="0">
                <a:solidFill>
                  <a:schemeClr val="accent2"/>
                </a:solidFill>
              </a:rPr>
              <a:t>Risk Monitoring and Control)</a:t>
            </a:r>
            <a:r>
              <a:rPr lang="ru-RU" i="1" dirty="0" smtClean="0">
                <a:solidFill>
                  <a:schemeClr val="accent2"/>
                </a:solidFill>
              </a:rPr>
              <a:t>.</a:t>
            </a:r>
            <a:endParaRPr lang="en-US" i="1" dirty="0" smtClean="0">
              <a:solidFill>
                <a:schemeClr val="accent2"/>
              </a:solidFill>
            </a:endParaRPr>
          </a:p>
          <a:p>
            <a:pPr>
              <a:defRPr/>
            </a:pPr>
            <a:endParaRPr lang="ru-RU" dirty="0" smtClean="0"/>
          </a:p>
        </p:txBody>
      </p:sp>
    </p:spTree>
    <p:extLst>
      <p:ext uri="{BB962C8B-B14F-4D97-AF65-F5344CB8AC3E}">
        <p14:creationId xmlns:p14="http://schemas.microsoft.com/office/powerpoint/2010/main" val="2201689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ru-RU" i="1" smtClean="0">
                <a:solidFill>
                  <a:schemeClr val="tx2"/>
                </a:solidFill>
                <a:latin typeface="TimesNewRoman" charset="0"/>
              </a:rPr>
              <a:t>Существует несколько стратегий реагирования на риски. Для каждого риска необходимо выбрать стратегию или комбинацию из различных стратегий, представляющуюся наиболее эффективной для работы с ним. Для выбора наиболее адекватного способа реагирования на риски можно воспользоваться инструментами анализа рисков (например, анализом дерева решений). Затем необходимо разработать конкретные мероприятия по внедрению выбранной стратегии. Возможно определить основную и резервную стратегии. На случай, если выбранная стратегия не сработает или окажется мало эффективной, а также, если возникнет принятый риск, можно разработать и задействовать резервный план. Часто выделяется резерв на непредвиденные обстоятельства по времени и стоимости. И, наконец, можно разрабатывать планы на непредвиденные обстоятельства вместе с определением условий, при которых эти планы вводятся в действие.</a:t>
            </a:r>
          </a:p>
          <a:p>
            <a:pPr>
              <a:spcBef>
                <a:spcPct val="0"/>
              </a:spcBef>
            </a:pPr>
            <a:r>
              <a:rPr lang="en-US" smtClean="0">
                <a:latin typeface="TimesNewRoman" charset="0"/>
              </a:rPr>
              <a:t>(</a:t>
            </a:r>
            <a:r>
              <a:rPr lang="en-US" smtClean="0">
                <a:solidFill>
                  <a:srgbClr val="000000"/>
                </a:solidFill>
              </a:rPr>
              <a:t>©</a:t>
            </a:r>
            <a:r>
              <a:rPr lang="en-US" smtClean="0"/>
              <a:t> </a:t>
            </a:r>
            <a:r>
              <a:rPr lang="en-US" smtClean="0">
                <a:latin typeface="TimesNewRoman" charset="0"/>
              </a:rPr>
              <a:t>PMI PMBOK</a:t>
            </a:r>
            <a:r>
              <a:rPr lang="en-US" baseline="30000" smtClean="0">
                <a:cs typeface="Arial" pitchFamily="34" charset="0"/>
              </a:rPr>
              <a:t>®</a:t>
            </a:r>
            <a:r>
              <a:rPr lang="ru-RU" smtClean="0">
                <a:latin typeface="TimesNewRoman" charset="0"/>
              </a:rPr>
              <a:t> 2004.Русская редакция. Стр.</a:t>
            </a:r>
            <a:r>
              <a:rPr lang="en-US" smtClean="0">
                <a:latin typeface="TimesNewRoman" charset="0"/>
              </a:rPr>
              <a:t> </a:t>
            </a:r>
            <a:r>
              <a:rPr lang="ru-RU" smtClean="0">
                <a:latin typeface="TimesNewRoman" charset="0"/>
              </a:rPr>
              <a:t>260</a:t>
            </a:r>
            <a:r>
              <a:rPr lang="en-US" smtClean="0">
                <a:latin typeface="TimesNewRoman" charset="0"/>
              </a:rPr>
              <a:t>)</a:t>
            </a:r>
            <a:endParaRPr lang="ru-RU" b="1" smtClean="0">
              <a:solidFill>
                <a:schemeClr val="tx2"/>
              </a:solidFill>
            </a:endParaRPr>
          </a:p>
          <a:p>
            <a:pPr algn="just">
              <a:spcBef>
                <a:spcPct val="0"/>
              </a:spcBef>
            </a:pPr>
            <a:endParaRPr lang="ru-RU" sz="1400" b="1" smtClean="0">
              <a:solidFill>
                <a:schemeClr val="tx2"/>
              </a:solidFill>
            </a:endParaRPr>
          </a:p>
          <a:p>
            <a:pPr algn="just">
              <a:spcBef>
                <a:spcPct val="0"/>
              </a:spcBef>
            </a:pPr>
            <a:r>
              <a:rPr lang="ru-RU" sz="1400" i="1" smtClean="0">
                <a:solidFill>
                  <a:schemeClr val="tx2"/>
                </a:solidFill>
              </a:rPr>
              <a:t>Процесс разработки методов реагирования на риск для увеличения благоприятных и уменьшения неблагоприятных последствий риска.</a:t>
            </a:r>
          </a:p>
          <a:p>
            <a:endParaRPr lang="ru-RU" smtClean="0"/>
          </a:p>
        </p:txBody>
      </p:sp>
    </p:spTree>
    <p:extLst>
      <p:ext uri="{BB962C8B-B14F-4D97-AF65-F5344CB8AC3E}">
        <p14:creationId xmlns:p14="http://schemas.microsoft.com/office/powerpoint/2010/main" val="81072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ru-RU" i="1" smtClean="0">
                <a:solidFill>
                  <a:schemeClr val="tx2"/>
                </a:solidFill>
                <a:latin typeface="TimesNewRoman" charset="0"/>
              </a:rPr>
              <a:t>Существует несколько стратегий реагирования на риски. Для каждого риска необходимо выбрать стратегию или комбинацию из различных стратегий, представляющуюся наиболее эффективной для работы с ним. Для выбора наиболее адекватного способа реагирования на риски можно воспользоваться инструментами анализа рисков (например, анализом дерева решений). Затем необходимо разработать конкретные мероприятия по внедрению выбранной стратегии. Возможно определить основную и резервную стратегии. На случай, если выбранная стратегия не сработает или окажется мало эффективной, а также, если возникнет принятый риск, можно разработать и задействовать резервный план. Часто выделяется резерв на непредвиденные обстоятельства по времени и стоимости. И, наконец, можно разрабатывать планы на непредвиденные обстоятельства вместе с определением условий, при которых эти планы вводятся в действие.</a:t>
            </a:r>
          </a:p>
          <a:p>
            <a:pPr>
              <a:spcBef>
                <a:spcPct val="0"/>
              </a:spcBef>
            </a:pPr>
            <a:r>
              <a:rPr lang="en-US" smtClean="0">
                <a:latin typeface="TimesNewRoman" charset="0"/>
              </a:rPr>
              <a:t>(</a:t>
            </a:r>
            <a:r>
              <a:rPr lang="en-US" smtClean="0">
                <a:solidFill>
                  <a:srgbClr val="000000"/>
                </a:solidFill>
              </a:rPr>
              <a:t>©</a:t>
            </a:r>
            <a:r>
              <a:rPr lang="en-US" smtClean="0"/>
              <a:t> </a:t>
            </a:r>
            <a:r>
              <a:rPr lang="en-US" smtClean="0">
                <a:latin typeface="TimesNewRoman" charset="0"/>
              </a:rPr>
              <a:t>PMI PMBOK</a:t>
            </a:r>
            <a:r>
              <a:rPr lang="en-US" baseline="30000" smtClean="0">
                <a:cs typeface="Arial" pitchFamily="34" charset="0"/>
              </a:rPr>
              <a:t>®</a:t>
            </a:r>
            <a:r>
              <a:rPr lang="ru-RU" smtClean="0">
                <a:latin typeface="TimesNewRoman" charset="0"/>
              </a:rPr>
              <a:t> 2004.Русская редакция. Стр.</a:t>
            </a:r>
            <a:r>
              <a:rPr lang="en-US" smtClean="0">
                <a:latin typeface="TimesNewRoman" charset="0"/>
              </a:rPr>
              <a:t> </a:t>
            </a:r>
            <a:r>
              <a:rPr lang="ru-RU" smtClean="0">
                <a:latin typeface="TimesNewRoman" charset="0"/>
              </a:rPr>
              <a:t>260</a:t>
            </a:r>
            <a:r>
              <a:rPr lang="en-US" smtClean="0">
                <a:latin typeface="TimesNewRoman" charset="0"/>
              </a:rPr>
              <a:t>)</a:t>
            </a:r>
            <a:endParaRPr lang="ru-RU" b="1" smtClean="0">
              <a:solidFill>
                <a:schemeClr val="tx2"/>
              </a:solidFill>
            </a:endParaRPr>
          </a:p>
          <a:p>
            <a:pPr algn="just">
              <a:spcBef>
                <a:spcPct val="0"/>
              </a:spcBef>
            </a:pPr>
            <a:endParaRPr lang="ru-RU" sz="1400" b="1" smtClean="0">
              <a:solidFill>
                <a:schemeClr val="tx2"/>
              </a:solidFill>
            </a:endParaRPr>
          </a:p>
          <a:p>
            <a:pPr algn="just">
              <a:spcBef>
                <a:spcPct val="0"/>
              </a:spcBef>
            </a:pPr>
            <a:r>
              <a:rPr lang="ru-RU" sz="1400" i="1" smtClean="0">
                <a:solidFill>
                  <a:schemeClr val="tx2"/>
                </a:solidFill>
              </a:rPr>
              <a:t>Процесс разработки методов реагирования на риск для увеличения благоприятных и уменьшения неблагоприятных последствий риска.</a:t>
            </a:r>
          </a:p>
          <a:p>
            <a:endParaRPr lang="ru-RU" smtClean="0"/>
          </a:p>
        </p:txBody>
      </p:sp>
    </p:spTree>
    <p:extLst>
      <p:ext uri="{BB962C8B-B14F-4D97-AF65-F5344CB8AC3E}">
        <p14:creationId xmlns:p14="http://schemas.microsoft.com/office/powerpoint/2010/main" val="359709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smtClean="0"/>
          </a:p>
        </p:txBody>
      </p:sp>
    </p:spTree>
    <p:extLst>
      <p:ext uri="{BB962C8B-B14F-4D97-AF65-F5344CB8AC3E}">
        <p14:creationId xmlns:p14="http://schemas.microsoft.com/office/powerpoint/2010/main" val="245005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6"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247588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188438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6"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214490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4"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417698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2"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674820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0"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383367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Grp="1" noRot="1" noChangeAspect="1" noChangeArrowheads="1" noTextEdit="1"/>
          </p:cNvSpPr>
          <p:nvPr>
            <p:ph type="sldImg"/>
          </p:nvPr>
        </p:nvSpPr>
        <p:spPr bwMode="auto">
          <a:xfrm>
            <a:off x="-17413288" y="227013"/>
            <a:ext cx="34828163" cy="26122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78" name="Rectangle 2"/>
          <p:cNvSpPr txBox="1">
            <a:spLocks noGrp="1" noChangeArrowheads="1"/>
          </p:cNvSpPr>
          <p:nvPr>
            <p:ph type="body" idx="1"/>
          </p:nvPr>
        </p:nvSpPr>
        <p:spPr bwMode="auto">
          <a:xfrm>
            <a:off x="671513" y="3236913"/>
            <a:ext cx="7808912" cy="304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ru-RU"/>
          </a:p>
        </p:txBody>
      </p:sp>
    </p:spTree>
    <p:extLst>
      <p:ext uri="{BB962C8B-B14F-4D97-AF65-F5344CB8AC3E}">
        <p14:creationId xmlns:p14="http://schemas.microsoft.com/office/powerpoint/2010/main" val="94953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ru-RU" i="1" smtClean="0">
                <a:solidFill>
                  <a:schemeClr val="tx2"/>
                </a:solidFill>
                <a:latin typeface="TimesNewRoman" charset="0"/>
              </a:rPr>
              <a:t>Существует несколько стратегий реагирования на риски. Для каждого риска необходимо выбрать стратегию или комбинацию из различных стратегий, представляющуюся наиболее эффективной для работы с ним. Для выбора наиболее адекватного способа реагирования на риски можно воспользоваться инструментами анализа рисков (например, анализом дерева решений). Затем необходимо разработать конкретные мероприятия по внедрению выбранной стратегии. Возможно определить основную и резервную стратегии. На случай, если выбранная стратегия не сработает или окажется мало эффективной, а также, если возникнет принятый риск, можно разработать и задействовать резервный план. Часто выделяется резерв на непредвиденные обстоятельства по времени и стоимости. И, наконец, можно разрабатывать планы на непредвиденные обстоятельства вместе с определением условий, при которых эти планы вводятся в действие.</a:t>
            </a:r>
          </a:p>
          <a:p>
            <a:pPr>
              <a:spcBef>
                <a:spcPct val="0"/>
              </a:spcBef>
            </a:pPr>
            <a:r>
              <a:rPr lang="en-US" smtClean="0">
                <a:latin typeface="TimesNewRoman" charset="0"/>
              </a:rPr>
              <a:t>(</a:t>
            </a:r>
            <a:r>
              <a:rPr lang="en-US" smtClean="0">
                <a:solidFill>
                  <a:srgbClr val="000000"/>
                </a:solidFill>
              </a:rPr>
              <a:t>©</a:t>
            </a:r>
            <a:r>
              <a:rPr lang="en-US" smtClean="0"/>
              <a:t> </a:t>
            </a:r>
            <a:r>
              <a:rPr lang="en-US" smtClean="0">
                <a:latin typeface="TimesNewRoman" charset="0"/>
              </a:rPr>
              <a:t>PMI PMBOK</a:t>
            </a:r>
            <a:r>
              <a:rPr lang="en-US" baseline="30000" smtClean="0">
                <a:cs typeface="Arial" pitchFamily="34" charset="0"/>
              </a:rPr>
              <a:t>®</a:t>
            </a:r>
            <a:r>
              <a:rPr lang="ru-RU" smtClean="0">
                <a:latin typeface="TimesNewRoman" charset="0"/>
              </a:rPr>
              <a:t> 2004.Русская редакция. Стр.</a:t>
            </a:r>
            <a:r>
              <a:rPr lang="en-US" smtClean="0">
                <a:latin typeface="TimesNewRoman" charset="0"/>
              </a:rPr>
              <a:t> </a:t>
            </a:r>
            <a:r>
              <a:rPr lang="ru-RU" smtClean="0">
                <a:latin typeface="TimesNewRoman" charset="0"/>
              </a:rPr>
              <a:t>260</a:t>
            </a:r>
            <a:r>
              <a:rPr lang="en-US" smtClean="0">
                <a:latin typeface="TimesNewRoman" charset="0"/>
              </a:rPr>
              <a:t>)</a:t>
            </a:r>
            <a:endParaRPr lang="ru-RU" b="1" smtClean="0">
              <a:solidFill>
                <a:schemeClr val="tx2"/>
              </a:solidFill>
            </a:endParaRPr>
          </a:p>
          <a:p>
            <a:pPr algn="just">
              <a:spcBef>
                <a:spcPct val="0"/>
              </a:spcBef>
            </a:pPr>
            <a:endParaRPr lang="ru-RU" sz="1400" b="1" smtClean="0">
              <a:solidFill>
                <a:schemeClr val="tx2"/>
              </a:solidFill>
            </a:endParaRPr>
          </a:p>
          <a:p>
            <a:pPr algn="just">
              <a:spcBef>
                <a:spcPct val="0"/>
              </a:spcBef>
            </a:pPr>
            <a:r>
              <a:rPr lang="ru-RU" sz="1400" i="1" smtClean="0">
                <a:solidFill>
                  <a:schemeClr val="tx2"/>
                </a:solidFill>
              </a:rPr>
              <a:t>Процесс разработки методов реагирования на риск для увеличения благоприятных и уменьшения неблагоприятных последствий риска.</a:t>
            </a:r>
          </a:p>
          <a:p>
            <a:endParaRPr lang="ru-RU" smtClean="0"/>
          </a:p>
        </p:txBody>
      </p:sp>
    </p:spTree>
    <p:extLst>
      <p:ext uri="{BB962C8B-B14F-4D97-AF65-F5344CB8AC3E}">
        <p14:creationId xmlns:p14="http://schemas.microsoft.com/office/powerpoint/2010/main" val="1930629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ru-RU" i="1" smtClean="0">
                <a:solidFill>
                  <a:schemeClr val="tx2"/>
                </a:solidFill>
                <a:latin typeface="TimesNewRoman" charset="0"/>
              </a:rPr>
              <a:t>Существует несколько стратегий реагирования на риски. Для каждого риска необходимо выбрать стратегию или комбинацию из различных стратегий, представляющуюся наиболее эффективной для работы с ним. Для выбора наиболее адекватного способа реагирования на риски можно воспользоваться инструментами анализа рисков (например, анализом дерева решений). Затем необходимо разработать конкретные мероприятия по внедрению выбранной стратегии. Возможно определить основную и резервную стратегии. На случай, если выбранная стратегия не сработает или окажется мало эффективной, а также, если возникнет принятый риск, можно разработать и задействовать резервный план. Часто выделяется резерв на непредвиденные обстоятельства по времени и стоимости. И, наконец, можно разрабатывать планы на непредвиденные обстоятельства вместе с определением условий, при которых эти планы вводятся в действие.</a:t>
            </a:r>
          </a:p>
          <a:p>
            <a:pPr>
              <a:spcBef>
                <a:spcPct val="0"/>
              </a:spcBef>
            </a:pPr>
            <a:r>
              <a:rPr lang="en-US" smtClean="0">
                <a:latin typeface="TimesNewRoman" charset="0"/>
              </a:rPr>
              <a:t>(</a:t>
            </a:r>
            <a:r>
              <a:rPr lang="en-US" smtClean="0">
                <a:solidFill>
                  <a:srgbClr val="000000"/>
                </a:solidFill>
              </a:rPr>
              <a:t>©</a:t>
            </a:r>
            <a:r>
              <a:rPr lang="en-US" smtClean="0"/>
              <a:t> </a:t>
            </a:r>
            <a:r>
              <a:rPr lang="en-US" smtClean="0">
                <a:latin typeface="TimesNewRoman" charset="0"/>
              </a:rPr>
              <a:t>PMI PMBOK</a:t>
            </a:r>
            <a:r>
              <a:rPr lang="en-US" baseline="30000" smtClean="0">
                <a:cs typeface="Arial" pitchFamily="34" charset="0"/>
              </a:rPr>
              <a:t>®</a:t>
            </a:r>
            <a:r>
              <a:rPr lang="ru-RU" smtClean="0">
                <a:latin typeface="TimesNewRoman" charset="0"/>
              </a:rPr>
              <a:t> 2004.Русская редакция. Стр.</a:t>
            </a:r>
            <a:r>
              <a:rPr lang="en-US" smtClean="0">
                <a:latin typeface="TimesNewRoman" charset="0"/>
              </a:rPr>
              <a:t> </a:t>
            </a:r>
            <a:r>
              <a:rPr lang="ru-RU" smtClean="0">
                <a:latin typeface="TimesNewRoman" charset="0"/>
              </a:rPr>
              <a:t>260</a:t>
            </a:r>
            <a:r>
              <a:rPr lang="en-US" smtClean="0">
                <a:latin typeface="TimesNewRoman" charset="0"/>
              </a:rPr>
              <a:t>)</a:t>
            </a:r>
            <a:endParaRPr lang="ru-RU" b="1" smtClean="0">
              <a:solidFill>
                <a:schemeClr val="tx2"/>
              </a:solidFill>
            </a:endParaRPr>
          </a:p>
          <a:p>
            <a:pPr algn="just">
              <a:spcBef>
                <a:spcPct val="0"/>
              </a:spcBef>
            </a:pPr>
            <a:endParaRPr lang="ru-RU" sz="1400" b="1" smtClean="0">
              <a:solidFill>
                <a:schemeClr val="tx2"/>
              </a:solidFill>
            </a:endParaRPr>
          </a:p>
          <a:p>
            <a:pPr algn="just">
              <a:spcBef>
                <a:spcPct val="0"/>
              </a:spcBef>
            </a:pPr>
            <a:r>
              <a:rPr lang="ru-RU" sz="1400" i="1" smtClean="0">
                <a:solidFill>
                  <a:schemeClr val="tx2"/>
                </a:solidFill>
              </a:rPr>
              <a:t>Процесс разработки методов реагирования на риск для увеличения благоприятных и уменьшения неблагоприятных последствий риска.</a:t>
            </a:r>
          </a:p>
          <a:p>
            <a:endParaRPr lang="ru-RU" smtClean="0"/>
          </a:p>
        </p:txBody>
      </p:sp>
    </p:spTree>
    <p:extLst>
      <p:ext uri="{BB962C8B-B14F-4D97-AF65-F5344CB8AC3E}">
        <p14:creationId xmlns:p14="http://schemas.microsoft.com/office/powerpoint/2010/main" val="255549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77DB56F-19AA-40F3-B372-D6BD3BEB4BA9}" type="datetimeFigureOut">
              <a:rPr lang="ru-RU" smtClean="0"/>
              <a:t>08.11.2019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29029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7DB56F-19AA-40F3-B372-D6BD3BEB4BA9}" type="datetimeFigureOut">
              <a:rPr lang="ru-RU" smtClean="0"/>
              <a:t>08.11.2019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63873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7DB56F-19AA-40F3-B372-D6BD3BEB4BA9}" type="datetimeFigureOut">
              <a:rPr lang="ru-RU" smtClean="0"/>
              <a:t>08.11.2019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3973909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pic>
        <p:nvPicPr>
          <p:cNvPr id="12290" name="Picture 2" descr="http://propowerpoint.ru/wp-content/uploads/2013/02/GreenAbstraktMini.jpg"/>
          <p:cNvPicPr>
            <a:picLocks noChangeAspect="1" noChangeArrowheads="1"/>
          </p:cNvPicPr>
          <p:nvPr userDrawn="1"/>
        </p:nvPicPr>
        <p:blipFill>
          <a:blip r:embed="rId2" cstate="print"/>
          <a:srcRect/>
          <a:stretch>
            <a:fillRect/>
          </a:stretch>
        </p:blipFill>
        <p:spPr bwMode="auto">
          <a:xfrm>
            <a:off x="-19776" y="0"/>
            <a:ext cx="9144001" cy="6858000"/>
          </a:xfrm>
          <a:prstGeom prst="rect">
            <a:avLst/>
          </a:prstGeom>
          <a:noFill/>
        </p:spPr>
      </p:pic>
      <p:sp>
        <p:nvSpPr>
          <p:cNvPr id="4" name="Номер слайда 6"/>
          <p:cNvSpPr>
            <a:spLocks noGrp="1"/>
          </p:cNvSpPr>
          <p:nvPr>
            <p:ph type="sldNum" sz="quarter" idx="12"/>
          </p:nvPr>
        </p:nvSpPr>
        <p:spPr>
          <a:xfrm>
            <a:off x="8388425" y="6597352"/>
            <a:ext cx="735800" cy="258139"/>
          </a:xfrm>
        </p:spPr>
        <p:txBody>
          <a:bodyPr/>
          <a:lstStyle>
            <a:lvl1pPr>
              <a:defRPr sz="1600">
                <a:solidFill>
                  <a:schemeClr val="bg1"/>
                </a:solidFill>
              </a:defRPr>
            </a:lvl1pPr>
          </a:lstStyle>
          <a:p>
            <a:fld id="{8F6E8CF2-7CF4-45AC-98D6-FE733AD56A75}" type="slidenum">
              <a:rPr lang="ru-RU" smtClean="0"/>
              <a:pPr/>
              <a:t>‹#›</a:t>
            </a:fld>
            <a:endParaRPr lang="ru-RU" dirty="0"/>
          </a:p>
        </p:txBody>
      </p:sp>
      <p:sp>
        <p:nvSpPr>
          <p:cNvPr id="2" name="TextBox 1"/>
          <p:cNvSpPr txBox="1"/>
          <p:nvPr userDrawn="1"/>
        </p:nvSpPr>
        <p:spPr>
          <a:xfrm>
            <a:off x="2267744" y="6670824"/>
            <a:ext cx="6264696" cy="187175"/>
          </a:xfrm>
          <a:prstGeom prst="rect">
            <a:avLst/>
          </a:prstGeom>
          <a:noFill/>
        </p:spPr>
        <p:txBody>
          <a:bodyPr wrap="square" tIns="0" bIns="0" rtlCol="0">
            <a:spAutoFit/>
          </a:bodyPr>
          <a:lstStyle/>
          <a:p>
            <a:pPr algn="ctr"/>
            <a:r>
              <a:rPr lang="uk-UA" sz="1200" b="0" dirty="0" err="1" smtClean="0">
                <a:solidFill>
                  <a:srgbClr val="FFFF00"/>
                </a:solidFill>
              </a:rPr>
              <a:t>Ковалюк</a:t>
            </a:r>
            <a:r>
              <a:rPr lang="uk-UA" sz="1200" b="0" dirty="0" smtClean="0">
                <a:solidFill>
                  <a:srgbClr val="FFFF00"/>
                </a:solidFill>
              </a:rPr>
              <a:t> </a:t>
            </a:r>
            <a:r>
              <a:rPr lang="ru-RU" sz="1200" b="0" dirty="0" smtClean="0">
                <a:solidFill>
                  <a:srgbClr val="FFFF00"/>
                </a:solidFill>
              </a:rPr>
              <a:t>Т.В.</a:t>
            </a:r>
            <a:r>
              <a:rPr lang="en-US" sz="1200" b="0" dirty="0" smtClean="0">
                <a:solidFill>
                  <a:srgbClr val="FFFF00"/>
                </a:solidFill>
              </a:rPr>
              <a:t>,</a:t>
            </a:r>
            <a:r>
              <a:rPr lang="ru-RU" sz="1200" b="0" dirty="0" smtClean="0">
                <a:solidFill>
                  <a:srgbClr val="FFFF00"/>
                </a:solidFill>
              </a:rPr>
              <a:t> </a:t>
            </a:r>
            <a:r>
              <a:rPr lang="uk-UA" sz="1200" b="0" dirty="0" smtClean="0">
                <a:solidFill>
                  <a:srgbClr val="FFFF00"/>
                </a:solidFill>
              </a:rPr>
              <a:t>д</a:t>
            </a:r>
            <a:r>
              <a:rPr lang="ru-RU" sz="1200" b="0" dirty="0" err="1" smtClean="0">
                <a:solidFill>
                  <a:srgbClr val="FFFF00"/>
                </a:solidFill>
              </a:rPr>
              <a:t>оцент</a:t>
            </a:r>
            <a:r>
              <a:rPr lang="ru-RU" sz="1200" b="0" dirty="0" smtClean="0">
                <a:solidFill>
                  <a:srgbClr val="FFFF00"/>
                </a:solidFill>
              </a:rPr>
              <a:t> </a:t>
            </a:r>
            <a:r>
              <a:rPr lang="ru-RU" sz="1200" b="0" dirty="0" err="1" smtClean="0">
                <a:solidFill>
                  <a:srgbClr val="FFFF00"/>
                </a:solidFill>
              </a:rPr>
              <a:t>кафедри</a:t>
            </a:r>
            <a:r>
              <a:rPr lang="ru-RU" sz="1200" b="0" dirty="0" smtClean="0">
                <a:solidFill>
                  <a:srgbClr val="FFFF00"/>
                </a:solidFill>
              </a:rPr>
              <a:t> АСОІУ НТУУ «КПІ» </a:t>
            </a:r>
            <a:r>
              <a:rPr lang="ru-RU" sz="1200" b="0" dirty="0" err="1" smtClean="0">
                <a:solidFill>
                  <a:srgbClr val="FFFF00"/>
                </a:solidFill>
              </a:rPr>
              <a:t>Управління</a:t>
            </a:r>
            <a:r>
              <a:rPr lang="ru-RU" sz="1200" b="0" dirty="0" smtClean="0">
                <a:solidFill>
                  <a:srgbClr val="FFFF00"/>
                </a:solidFill>
              </a:rPr>
              <a:t> </a:t>
            </a:r>
            <a:r>
              <a:rPr lang="ru-RU" sz="1200" b="0" dirty="0" err="1" smtClean="0">
                <a:solidFill>
                  <a:srgbClr val="FFFF00"/>
                </a:solidFill>
              </a:rPr>
              <a:t>прграними</a:t>
            </a:r>
            <a:r>
              <a:rPr lang="ru-RU" sz="1200" b="0" dirty="0" smtClean="0">
                <a:solidFill>
                  <a:srgbClr val="FFFF00"/>
                </a:solidFill>
              </a:rPr>
              <a:t> проектами</a:t>
            </a:r>
          </a:p>
        </p:txBody>
      </p:sp>
      <p:sp>
        <p:nvSpPr>
          <p:cNvPr id="5" name="Прямоугольник 4"/>
          <p:cNvSpPr/>
          <p:nvPr userDrawn="1"/>
        </p:nvSpPr>
        <p:spPr>
          <a:xfrm>
            <a:off x="-19775" y="836712"/>
            <a:ext cx="9144000" cy="5834113"/>
          </a:xfrm>
          <a:prstGeom prst="rect">
            <a:avLst/>
          </a:prstGeom>
          <a:solidFill>
            <a:schemeClr val="bg1"/>
          </a:solidFill>
          <a:ln w="63500" cmpd="thickThi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412211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Титульный слайд">
    <p:spTree>
      <p:nvGrpSpPr>
        <p:cNvPr id="1" name=""/>
        <p:cNvGrpSpPr/>
        <p:nvPr/>
      </p:nvGrpSpPr>
      <p:grpSpPr>
        <a:xfrm>
          <a:off x="0" y="0"/>
          <a:ext cx="0" cy="0"/>
          <a:chOff x="0" y="0"/>
          <a:chExt cx="0" cy="0"/>
        </a:xfrm>
      </p:grpSpPr>
      <p:pic>
        <p:nvPicPr>
          <p:cNvPr id="12290" name="Picture 2" descr="http://propowerpoint.ru/wp-content/uploads/2013/02/GreenAbstraktMini.jpg"/>
          <p:cNvPicPr>
            <a:picLocks noChangeAspect="1" noChangeArrowheads="1"/>
          </p:cNvPicPr>
          <p:nvPr userDrawn="1"/>
        </p:nvPicPr>
        <p:blipFill>
          <a:blip r:embed="rId2" cstate="print"/>
          <a:srcRect/>
          <a:stretch>
            <a:fillRect/>
          </a:stretch>
        </p:blipFill>
        <p:spPr bwMode="auto">
          <a:xfrm>
            <a:off x="-19777" y="14469"/>
            <a:ext cx="9144001" cy="6858000"/>
          </a:xfrm>
          <a:prstGeom prst="rect">
            <a:avLst/>
          </a:prstGeom>
          <a:noFill/>
        </p:spPr>
      </p:pic>
      <p:sp>
        <p:nvSpPr>
          <p:cNvPr id="4" name="Номер слайда 5"/>
          <p:cNvSpPr>
            <a:spLocks noGrp="1"/>
          </p:cNvSpPr>
          <p:nvPr>
            <p:ph type="sldNum" sz="quarter" idx="12"/>
          </p:nvPr>
        </p:nvSpPr>
        <p:spPr>
          <a:xfrm>
            <a:off x="8346897" y="6507344"/>
            <a:ext cx="777327" cy="365125"/>
          </a:xfrm>
          <a:prstGeom prst="rect">
            <a:avLst/>
          </a:prstGeom>
        </p:spPr>
        <p:txBody>
          <a:bodyPr/>
          <a:lstStyle>
            <a:lvl1pPr algn="ctr">
              <a:defRPr sz="1400">
                <a:solidFill>
                  <a:schemeClr val="bg1"/>
                </a:solidFill>
              </a:defRPr>
            </a:lvl1pPr>
          </a:lstStyle>
          <a:p>
            <a:fld id="{73178F59-CF44-477D-AF85-0D45C1C1D1D3}" type="slidenum">
              <a:rPr lang="uk-UA" smtClean="0">
                <a:solidFill>
                  <a:prstClr val="white"/>
                </a:solidFill>
              </a:rPr>
              <a:pPr/>
              <a:t>‹#›</a:t>
            </a:fld>
            <a:endParaRPr lang="uk-UA" dirty="0">
              <a:solidFill>
                <a:prstClr val="white"/>
              </a:solidFill>
            </a:endParaRPr>
          </a:p>
        </p:txBody>
      </p:sp>
      <p:sp>
        <p:nvSpPr>
          <p:cNvPr id="2" name="Прямокутник 1"/>
          <p:cNvSpPr/>
          <p:nvPr userDrawn="1"/>
        </p:nvSpPr>
        <p:spPr>
          <a:xfrm>
            <a:off x="-19778" y="836712"/>
            <a:ext cx="9144001" cy="5760640"/>
          </a:xfrm>
          <a:prstGeom prst="rect">
            <a:avLst/>
          </a:prstGeom>
          <a:solidFill>
            <a:schemeClr val="bg1"/>
          </a:solidFill>
          <a:ln w="38100" cmpd="thinThick">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3" name="TextBox 2"/>
          <p:cNvSpPr txBox="1"/>
          <p:nvPr userDrawn="1"/>
        </p:nvSpPr>
        <p:spPr>
          <a:xfrm>
            <a:off x="2915816" y="6581538"/>
            <a:ext cx="5431081" cy="276999"/>
          </a:xfrm>
          <a:prstGeom prst="rect">
            <a:avLst/>
          </a:prstGeom>
          <a:noFill/>
        </p:spPr>
        <p:txBody>
          <a:bodyPr wrap="square" rtlCol="0">
            <a:spAutoFit/>
          </a:bodyPr>
          <a:lstStyle/>
          <a:p>
            <a:r>
              <a:rPr lang="uk-UA" sz="1200" dirty="0" smtClean="0">
                <a:solidFill>
                  <a:prstClr val="white"/>
                </a:solidFill>
                <a:latin typeface="Arial" pitchFamily="34" charset="0"/>
                <a:cs typeface="Arial" pitchFamily="34" charset="0"/>
              </a:rPr>
              <a:t>Т.В. </a:t>
            </a:r>
            <a:r>
              <a:rPr lang="uk-UA" sz="1200" dirty="0" err="1" smtClean="0">
                <a:solidFill>
                  <a:prstClr val="white"/>
                </a:solidFill>
                <a:latin typeface="Arial" pitchFamily="34" charset="0"/>
                <a:cs typeface="Arial" pitchFamily="34" charset="0"/>
              </a:rPr>
              <a:t>Ковалюк</a:t>
            </a:r>
            <a:r>
              <a:rPr lang="uk-UA" sz="1200" dirty="0" smtClean="0">
                <a:solidFill>
                  <a:prstClr val="white"/>
                </a:solidFill>
                <a:latin typeface="Arial" pitchFamily="34" charset="0"/>
                <a:cs typeface="Arial" pitchFamily="34" charset="0"/>
              </a:rPr>
              <a:t> Об’єктно-орієнтоване проектування</a:t>
            </a:r>
            <a:r>
              <a:rPr lang="en-US" sz="1200" dirty="0" smtClean="0">
                <a:solidFill>
                  <a:prstClr val="white"/>
                </a:solidFill>
                <a:latin typeface="Arial" pitchFamily="34" charset="0"/>
                <a:cs typeface="Arial" pitchFamily="34" charset="0"/>
              </a:rPr>
              <a:t> </a:t>
            </a:r>
            <a:r>
              <a:rPr lang="uk-UA" sz="1200" dirty="0" smtClean="0">
                <a:solidFill>
                  <a:prstClr val="white"/>
                </a:solidFill>
                <a:latin typeface="Arial" pitchFamily="34" charset="0"/>
                <a:cs typeface="Arial" pitchFamily="34" charset="0"/>
              </a:rPr>
              <a:t>та моделювання ПЗ</a:t>
            </a:r>
            <a:endParaRPr lang="ru-RU" sz="1200"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370577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77DB56F-19AA-40F3-B372-D6BD3BEB4BA9}" type="datetimeFigureOut">
              <a:rPr lang="ru-RU" smtClean="0"/>
              <a:t>08.11.2019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127352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77DB56F-19AA-40F3-B372-D6BD3BEB4BA9}" type="datetimeFigureOut">
              <a:rPr lang="ru-RU" smtClean="0"/>
              <a:t>08.11.2019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401366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77DB56F-19AA-40F3-B372-D6BD3BEB4BA9}" type="datetimeFigureOut">
              <a:rPr lang="ru-RU" smtClean="0"/>
              <a:t>08.11.2019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143748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77DB56F-19AA-40F3-B372-D6BD3BEB4BA9}" type="datetimeFigureOut">
              <a:rPr lang="ru-RU" smtClean="0"/>
              <a:t>08.11.2019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323058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77DB56F-19AA-40F3-B372-D6BD3BEB4BA9}" type="datetimeFigureOut">
              <a:rPr lang="ru-RU" smtClean="0"/>
              <a:t>08.11.2019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372289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77DB56F-19AA-40F3-B372-D6BD3BEB4BA9}" type="datetimeFigureOut">
              <a:rPr lang="ru-RU" smtClean="0"/>
              <a:t>08.11.2019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405635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77DB56F-19AA-40F3-B372-D6BD3BEB4BA9}" type="datetimeFigureOut">
              <a:rPr lang="ru-RU" smtClean="0"/>
              <a:t>08.11.2019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309282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77DB56F-19AA-40F3-B372-D6BD3BEB4BA9}" type="datetimeFigureOut">
              <a:rPr lang="ru-RU" smtClean="0"/>
              <a:t>08.11.2019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EAB6D1E-F275-4C30-A52D-1EF9B6C207CA}" type="slidenum">
              <a:rPr lang="ru-RU" smtClean="0"/>
              <a:t>‹#›</a:t>
            </a:fld>
            <a:endParaRPr lang="ru-RU"/>
          </a:p>
        </p:txBody>
      </p:sp>
    </p:spTree>
    <p:extLst>
      <p:ext uri="{BB962C8B-B14F-4D97-AF65-F5344CB8AC3E}">
        <p14:creationId xmlns:p14="http://schemas.microsoft.com/office/powerpoint/2010/main" val="195127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DB56F-19AA-40F3-B372-D6BD3BEB4BA9}" type="datetimeFigureOut">
              <a:rPr lang="ru-RU" smtClean="0"/>
              <a:t>08.11.2019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B6D1E-F275-4C30-A52D-1EF9B6C207CA}" type="slidenum">
              <a:rPr lang="ru-RU" smtClean="0"/>
              <a:t>‹#›</a:t>
            </a:fld>
            <a:endParaRPr lang="ru-RU"/>
          </a:p>
        </p:txBody>
      </p:sp>
    </p:spTree>
    <p:extLst>
      <p:ext uri="{BB962C8B-B14F-4D97-AF65-F5344CB8AC3E}">
        <p14:creationId xmlns:p14="http://schemas.microsoft.com/office/powerpoint/2010/main" val="340157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ropowerpoint.ru/wp-content/uploads/2013/02/GreenAbstraktMini.jpg"/>
          <p:cNvPicPr>
            <a:picLocks noChangeAspect="1" noChangeArrowheads="1"/>
          </p:cNvPicPr>
          <p:nvPr/>
        </p:nvPicPr>
        <p:blipFill>
          <a:blip r:embed="rId2" cstate="print"/>
          <a:srcRect/>
          <a:stretch>
            <a:fillRect/>
          </a:stretch>
        </p:blipFill>
        <p:spPr bwMode="auto">
          <a:xfrm>
            <a:off x="-19777" y="14469"/>
            <a:ext cx="9144001" cy="6858000"/>
          </a:xfrm>
          <a:prstGeom prst="rect">
            <a:avLst/>
          </a:prstGeom>
          <a:noFill/>
        </p:spPr>
      </p:pic>
      <p:sp>
        <p:nvSpPr>
          <p:cNvPr id="4" name="TextBox 3"/>
          <p:cNvSpPr txBox="1"/>
          <p:nvPr/>
        </p:nvSpPr>
        <p:spPr>
          <a:xfrm>
            <a:off x="1691680" y="5291031"/>
            <a:ext cx="6332054" cy="1384995"/>
          </a:xfrm>
          <a:prstGeom prst="rect">
            <a:avLst/>
          </a:prstGeom>
          <a:noFill/>
        </p:spPr>
        <p:txBody>
          <a:bodyPr wrap="none" rtlCol="0">
            <a:spAutoFit/>
          </a:bodyPr>
          <a:lstStyle/>
          <a:p>
            <a:pPr algn="ctr"/>
            <a:r>
              <a:rPr lang="uk-UA" sz="2800" b="1" dirty="0" smtClean="0">
                <a:solidFill>
                  <a:prstClr val="white"/>
                </a:solidFill>
              </a:rPr>
              <a:t>Лектор Ковалюк </a:t>
            </a:r>
            <a:r>
              <a:rPr lang="ru-RU" sz="2800" b="1" dirty="0" smtClean="0">
                <a:solidFill>
                  <a:prstClr val="white"/>
                </a:solidFill>
              </a:rPr>
              <a:t>Т.В.</a:t>
            </a:r>
            <a:r>
              <a:rPr lang="en-US" sz="2800" b="1" dirty="0">
                <a:solidFill>
                  <a:prstClr val="white"/>
                </a:solidFill>
              </a:rPr>
              <a:t>,</a:t>
            </a:r>
            <a:r>
              <a:rPr lang="ru-RU" sz="2800" b="1" dirty="0" smtClean="0">
                <a:solidFill>
                  <a:prstClr val="white"/>
                </a:solidFill>
              </a:rPr>
              <a:t> </a:t>
            </a:r>
          </a:p>
          <a:p>
            <a:pPr algn="ctr"/>
            <a:r>
              <a:rPr lang="uk-UA" sz="2800" b="1" dirty="0" smtClean="0">
                <a:solidFill>
                  <a:prstClr val="white"/>
                </a:solidFill>
              </a:rPr>
              <a:t>д</a:t>
            </a:r>
            <a:r>
              <a:rPr lang="ru-RU" sz="2800" b="1" dirty="0" err="1" smtClean="0">
                <a:solidFill>
                  <a:prstClr val="white"/>
                </a:solidFill>
              </a:rPr>
              <a:t>оцент</a:t>
            </a:r>
            <a:r>
              <a:rPr lang="ru-RU" sz="2800" b="1" dirty="0" smtClean="0">
                <a:solidFill>
                  <a:prstClr val="white"/>
                </a:solidFill>
              </a:rPr>
              <a:t> </a:t>
            </a:r>
            <a:r>
              <a:rPr lang="ru-RU" sz="2800" b="1" dirty="0" err="1" smtClean="0">
                <a:solidFill>
                  <a:prstClr val="white"/>
                </a:solidFill>
              </a:rPr>
              <a:t>кафедри</a:t>
            </a:r>
            <a:r>
              <a:rPr lang="ru-RU" sz="2800" b="1" dirty="0" smtClean="0">
                <a:solidFill>
                  <a:prstClr val="white"/>
                </a:solidFill>
              </a:rPr>
              <a:t> </a:t>
            </a:r>
            <a:r>
              <a:rPr lang="ru-RU" sz="2800" b="1" dirty="0" err="1" smtClean="0">
                <a:solidFill>
                  <a:prstClr val="white"/>
                </a:solidFill>
              </a:rPr>
              <a:t>інформатики</a:t>
            </a:r>
            <a:r>
              <a:rPr lang="ru-RU" sz="2800" b="1" dirty="0" smtClean="0">
                <a:solidFill>
                  <a:prstClr val="white"/>
                </a:solidFill>
              </a:rPr>
              <a:t> НАУКМА</a:t>
            </a:r>
            <a:endParaRPr lang="ru-RU" sz="2800" b="1" dirty="0" smtClean="0">
              <a:solidFill>
                <a:prstClr val="white"/>
              </a:solidFill>
            </a:endParaRPr>
          </a:p>
          <a:p>
            <a:pPr algn="ctr"/>
            <a:r>
              <a:rPr lang="en-US" sz="2800" b="1" dirty="0" smtClean="0">
                <a:solidFill>
                  <a:prstClr val="white"/>
                </a:solidFill>
              </a:rPr>
              <a:t>tkovalyuk@ukr.net</a:t>
            </a:r>
            <a:endParaRPr lang="ru-RU" sz="2800" b="1" dirty="0">
              <a:solidFill>
                <a:prstClr val="white"/>
              </a:solidFill>
            </a:endParaRPr>
          </a:p>
        </p:txBody>
      </p:sp>
      <p:sp>
        <p:nvSpPr>
          <p:cNvPr id="6" name="Text Box 8"/>
          <p:cNvSpPr txBox="1">
            <a:spLocks noChangeArrowheads="1"/>
          </p:cNvSpPr>
          <p:nvPr/>
        </p:nvSpPr>
        <p:spPr bwMode="auto">
          <a:xfrm>
            <a:off x="467518" y="548680"/>
            <a:ext cx="8208962" cy="3785652"/>
          </a:xfrm>
          <a:prstGeom prst="rect">
            <a:avLst/>
          </a:prstGeom>
          <a:noFill/>
          <a:ln>
            <a:noFill/>
          </a:ln>
          <a:effectLst>
            <a:outerShdw dist="107763" dir="18900000" algn="ctr" rotWithShape="0">
              <a:schemeClr val="tx1">
                <a:lumMod val="75000"/>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uk-UA" sz="6000" b="1" dirty="0" smtClean="0">
                <a:solidFill>
                  <a:srgbClr val="FFFF00"/>
                </a:solidFill>
              </a:rPr>
              <a:t>Управління</a:t>
            </a:r>
          </a:p>
          <a:p>
            <a:pPr algn="ctr" eaLnBrk="1" hangingPunct="1">
              <a:spcBef>
                <a:spcPct val="50000"/>
              </a:spcBef>
            </a:pPr>
            <a:r>
              <a:rPr lang="uk-UA" sz="6000" b="1" dirty="0" smtClean="0">
                <a:solidFill>
                  <a:srgbClr val="FFFF00"/>
                </a:solidFill>
              </a:rPr>
              <a:t>Програмними</a:t>
            </a:r>
          </a:p>
          <a:p>
            <a:pPr algn="ctr" eaLnBrk="1" hangingPunct="1">
              <a:spcBef>
                <a:spcPct val="50000"/>
              </a:spcBef>
            </a:pPr>
            <a:r>
              <a:rPr lang="uk-UA" sz="6000" b="1" dirty="0" smtClean="0">
                <a:solidFill>
                  <a:srgbClr val="FFFF00"/>
                </a:solidFill>
              </a:rPr>
              <a:t>проектами</a:t>
            </a:r>
            <a:endParaRPr lang="ru-RU" sz="6000" b="1" dirty="0">
              <a:solidFill>
                <a:srgbClr val="FFFF00"/>
              </a:solidFill>
            </a:endParaRPr>
          </a:p>
        </p:txBody>
      </p:sp>
      <p:sp>
        <p:nvSpPr>
          <p:cNvPr id="7" name="Місце для номера слайда 6"/>
          <p:cNvSpPr>
            <a:spLocks noGrp="1"/>
          </p:cNvSpPr>
          <p:nvPr>
            <p:ph type="sldNum" sz="quarter" idx="12"/>
          </p:nvPr>
        </p:nvSpPr>
        <p:spPr/>
        <p:txBody>
          <a:bodyPr/>
          <a:lstStyle/>
          <a:p>
            <a:fld id="{73178F59-CF44-477D-AF85-0D45C1C1D1D3}" type="slidenum">
              <a:rPr lang="uk-UA" smtClean="0">
                <a:solidFill>
                  <a:prstClr val="white"/>
                </a:solidFill>
              </a:rPr>
              <a:pPr/>
              <a:t>1</a:t>
            </a:fld>
            <a:endParaRPr lang="uk-UA" dirty="0">
              <a:solidFill>
                <a:prstClr val="white"/>
              </a:solidFill>
            </a:endParaRPr>
          </a:p>
        </p:txBody>
      </p:sp>
    </p:spTree>
    <p:extLst>
      <p:ext uri="{BB962C8B-B14F-4D97-AF65-F5344CB8AC3E}">
        <p14:creationId xmlns:p14="http://schemas.microsoft.com/office/powerpoint/2010/main" val="196983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5F4E446E-489F-49DF-957D-8328902EB4B1}" type="slidenum">
              <a:rPr lang="en-US"/>
              <a:pPr/>
              <a:t>10</a:t>
            </a:fld>
            <a:endParaRPr lang="en-US"/>
          </a:p>
        </p:txBody>
      </p:sp>
      <p:sp>
        <p:nvSpPr>
          <p:cNvPr id="27649" name="Rectangle 1"/>
          <p:cNvSpPr>
            <a:spLocks noGrp="1" noChangeArrowheads="1"/>
          </p:cNvSpPr>
          <p:nvPr>
            <p:ph type="title" idx="4294967295"/>
          </p:nvPr>
        </p:nvSpPr>
        <p:spPr>
          <a:xfrm>
            <a:off x="0" y="228601"/>
            <a:ext cx="8229600" cy="608112"/>
          </a:xfrm>
          <a:ln/>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b="1" dirty="0" err="1">
                <a:solidFill>
                  <a:srgbClr val="FFFF00"/>
                </a:solidFill>
              </a:rPr>
              <a:t>Процеси</a:t>
            </a:r>
            <a:r>
              <a:rPr lang="ru-RU" b="1" dirty="0">
                <a:solidFill>
                  <a:srgbClr val="FFFF00"/>
                </a:solidFill>
              </a:rPr>
              <a:t> </a:t>
            </a:r>
            <a:r>
              <a:rPr lang="ru-RU" b="1" dirty="0" err="1">
                <a:solidFill>
                  <a:srgbClr val="FFFF00"/>
                </a:solidFill>
              </a:rPr>
              <a:t>управління</a:t>
            </a:r>
            <a:r>
              <a:rPr lang="ru-RU" b="1" dirty="0">
                <a:solidFill>
                  <a:srgbClr val="FFFF00"/>
                </a:solidFill>
              </a:rPr>
              <a:t> </a:t>
            </a:r>
            <a:r>
              <a:rPr lang="ru-RU" b="1" dirty="0" err="1">
                <a:solidFill>
                  <a:srgbClr val="FFFF00"/>
                </a:solidFill>
              </a:rPr>
              <a:t>ризиками</a:t>
            </a:r>
            <a:endParaRPr lang="ru-RU" b="1" dirty="0">
              <a:solidFill>
                <a:srgbClr val="FFFF00"/>
              </a:solidFill>
            </a:endParaRPr>
          </a:p>
        </p:txBody>
      </p:sp>
      <p:sp>
        <p:nvSpPr>
          <p:cNvPr id="27650" name="Rectangle 2"/>
          <p:cNvSpPr>
            <a:spLocks noGrp="1" noChangeArrowheads="1"/>
          </p:cNvSpPr>
          <p:nvPr>
            <p:ph type="body" idx="4294967295"/>
          </p:nvPr>
        </p:nvSpPr>
        <p:spPr>
          <a:xfrm>
            <a:off x="683568" y="1700808"/>
            <a:ext cx="8229600" cy="2808312"/>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0" indent="0">
              <a:lnSpc>
                <a:spcPct val="93000"/>
              </a:lnSpc>
              <a:buSz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Що</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потрібно</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робити</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щоб</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ефективно</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управляти</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ризиками</a:t>
            </a:r>
            <a:r>
              <a:rPr lang="ru-RU" sz="2000" dirty="0">
                <a:solidFill>
                  <a:srgbClr val="000000"/>
                </a:solidFill>
                <a:latin typeface="Arial" panose="020B0604020202020204" pitchFamily="34" charset="0"/>
                <a:cs typeface="Arial" panose="020B0604020202020204" pitchFamily="34" charset="0"/>
              </a:rPr>
              <a:t>?</a:t>
            </a:r>
          </a:p>
          <a:p>
            <a:pPr lvl="1" indent="-342900">
              <a:lnSpc>
                <a:spcPct val="93000"/>
              </a:lnSpc>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Планування</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управління</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ризиками</a:t>
            </a:r>
            <a:endParaRPr lang="ru-RU" sz="2000" dirty="0">
              <a:solidFill>
                <a:srgbClr val="000000"/>
              </a:solidFill>
              <a:latin typeface="Arial" panose="020B0604020202020204" pitchFamily="34" charset="0"/>
              <a:cs typeface="Arial" panose="020B0604020202020204" pitchFamily="34" charset="0"/>
            </a:endParaRPr>
          </a:p>
          <a:p>
            <a:pPr lvl="1" indent="-342900">
              <a:lnSpc>
                <a:spcPct val="93000"/>
              </a:lnSpc>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ідентифікація</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ризиків</a:t>
            </a:r>
            <a:endParaRPr lang="ru-RU" sz="2000" dirty="0">
              <a:solidFill>
                <a:srgbClr val="000000"/>
              </a:solidFill>
              <a:latin typeface="Arial" panose="020B0604020202020204" pitchFamily="34" charset="0"/>
              <a:cs typeface="Arial" panose="020B0604020202020204" pitchFamily="34" charset="0"/>
            </a:endParaRPr>
          </a:p>
          <a:p>
            <a:pPr lvl="1" indent="-342900">
              <a:lnSpc>
                <a:spcPct val="93000"/>
              </a:lnSpc>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Якісна</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оцінка</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ризиків</a:t>
            </a:r>
            <a:endParaRPr lang="ru-RU" sz="2000" dirty="0">
              <a:solidFill>
                <a:srgbClr val="000000"/>
              </a:solidFill>
              <a:latin typeface="Arial" panose="020B0604020202020204" pitchFamily="34" charset="0"/>
              <a:cs typeface="Arial" panose="020B0604020202020204" pitchFamily="34" charset="0"/>
            </a:endParaRPr>
          </a:p>
          <a:p>
            <a:pPr lvl="1" indent="-342900">
              <a:lnSpc>
                <a:spcPct val="93000"/>
              </a:lnSpc>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кількісна</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оцінка</a:t>
            </a:r>
            <a:endParaRPr lang="ru-RU" sz="2000" dirty="0">
              <a:solidFill>
                <a:srgbClr val="000000"/>
              </a:solidFill>
              <a:latin typeface="Arial" panose="020B0604020202020204" pitchFamily="34" charset="0"/>
              <a:cs typeface="Arial" panose="020B0604020202020204" pitchFamily="34" charset="0"/>
            </a:endParaRPr>
          </a:p>
          <a:p>
            <a:pPr lvl="1" indent="-342900">
              <a:lnSpc>
                <a:spcPct val="93000"/>
              </a:lnSpc>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Планування</a:t>
            </a:r>
            <a:r>
              <a:rPr lang="ru-RU" sz="2000" dirty="0">
                <a:solidFill>
                  <a:srgbClr val="000000"/>
                </a:solidFill>
                <a:latin typeface="Arial" panose="020B0604020202020204" pitchFamily="34" charset="0"/>
                <a:cs typeface="Arial" panose="020B0604020202020204" pitchFamily="34" charset="0"/>
              </a:rPr>
              <a:t> </a:t>
            </a:r>
            <a:r>
              <a:rPr lang="ru-RU" sz="2000" dirty="0" err="1">
                <a:solidFill>
                  <a:srgbClr val="000000"/>
                </a:solidFill>
                <a:latin typeface="Arial" panose="020B0604020202020204" pitchFamily="34" charset="0"/>
                <a:cs typeface="Arial" panose="020B0604020202020204" pitchFamily="34" charset="0"/>
              </a:rPr>
              <a:t>реагування</a:t>
            </a:r>
            <a:r>
              <a:rPr lang="ru-RU" sz="2000" dirty="0">
                <a:solidFill>
                  <a:srgbClr val="000000"/>
                </a:solidFill>
                <a:latin typeface="Arial" panose="020B0604020202020204" pitchFamily="34" charset="0"/>
                <a:cs typeface="Arial" panose="020B0604020202020204" pitchFamily="34" charset="0"/>
              </a:rPr>
              <a:t> на </a:t>
            </a:r>
            <a:r>
              <a:rPr lang="ru-RU" sz="2000" dirty="0" err="1">
                <a:solidFill>
                  <a:srgbClr val="000000"/>
                </a:solidFill>
                <a:latin typeface="Arial" panose="020B0604020202020204" pitchFamily="34" charset="0"/>
                <a:cs typeface="Arial" panose="020B0604020202020204" pitchFamily="34" charset="0"/>
              </a:rPr>
              <a:t>ризики</a:t>
            </a:r>
            <a:endParaRPr lang="ru-RU" sz="2000" dirty="0">
              <a:solidFill>
                <a:srgbClr val="000000"/>
              </a:solidFill>
              <a:latin typeface="Arial" panose="020B0604020202020204" pitchFamily="34" charset="0"/>
              <a:cs typeface="Arial" panose="020B0604020202020204" pitchFamily="34" charset="0"/>
            </a:endParaRPr>
          </a:p>
          <a:p>
            <a:pPr lvl="1" indent="-342900">
              <a:lnSpc>
                <a:spcPct val="93000"/>
              </a:lnSpc>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latin typeface="Arial" panose="020B0604020202020204" pitchFamily="34" charset="0"/>
                <a:cs typeface="Arial" panose="020B0604020202020204" pitchFamily="34" charset="0"/>
              </a:rPr>
              <a:t>Моніторинг</a:t>
            </a:r>
            <a:r>
              <a:rPr lang="ru-RU" sz="2000" dirty="0">
                <a:solidFill>
                  <a:srgbClr val="000000"/>
                </a:solidFill>
                <a:latin typeface="Arial" panose="020B0604020202020204" pitchFamily="34" charset="0"/>
                <a:cs typeface="Arial" panose="020B0604020202020204" pitchFamily="34" charset="0"/>
              </a:rPr>
              <a:t> і контроль </a:t>
            </a:r>
            <a:r>
              <a:rPr lang="ru-RU" sz="2000" dirty="0" err="1">
                <a:solidFill>
                  <a:srgbClr val="000000"/>
                </a:solidFill>
                <a:latin typeface="Arial" panose="020B0604020202020204" pitchFamily="34" charset="0"/>
                <a:cs typeface="Arial" panose="020B0604020202020204" pitchFamily="34" charset="0"/>
              </a:rPr>
              <a:t>ризиків</a:t>
            </a:r>
            <a:endParaRPr lang="ru-RU"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145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4"/>
          <p:cNvSpPr>
            <a:spLocks noGrp="1"/>
          </p:cNvSpPr>
          <p:nvPr>
            <p:ph type="sldNum" sz="quarter" idx="12"/>
          </p:nvPr>
        </p:nvSpPr>
        <p:spPr/>
        <p:txBody>
          <a:bodyPr/>
          <a:lstStyle/>
          <a:p>
            <a:fld id="{671EB65B-83BE-4D8E-B98D-DE1833432618}" type="slidenum">
              <a:rPr lang="en-US"/>
              <a:pPr/>
              <a:t>11</a:t>
            </a:fld>
            <a:endParaRPr lang="en-US"/>
          </a:p>
        </p:txBody>
      </p:sp>
      <p:grpSp>
        <p:nvGrpSpPr>
          <p:cNvPr id="2" name="Группа 1"/>
          <p:cNvGrpSpPr/>
          <p:nvPr/>
        </p:nvGrpSpPr>
        <p:grpSpPr>
          <a:xfrm>
            <a:off x="395535" y="2635172"/>
            <a:ext cx="8293923" cy="3160273"/>
            <a:chOff x="395536" y="2635172"/>
            <a:chExt cx="7560840" cy="3160273"/>
          </a:xfrm>
        </p:grpSpPr>
        <p:sp>
          <p:nvSpPr>
            <p:cNvPr id="29699" name="Text Box 3"/>
            <p:cNvSpPr txBox="1">
              <a:spLocks noChangeArrowheads="1"/>
            </p:cNvSpPr>
            <p:nvPr/>
          </p:nvSpPr>
          <p:spPr bwMode="auto">
            <a:xfrm>
              <a:off x="855351" y="2658530"/>
              <a:ext cx="866795"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Вход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29700" name="Text Box 4"/>
            <p:cNvSpPr txBox="1">
              <a:spLocks noChangeArrowheads="1"/>
            </p:cNvSpPr>
            <p:nvPr/>
          </p:nvSpPr>
          <p:spPr bwMode="auto">
            <a:xfrm>
              <a:off x="5988221" y="2635172"/>
              <a:ext cx="1042912"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smtClean="0">
                  <a:solidFill>
                    <a:srgbClr val="000000"/>
                  </a:solidFill>
                  <a:latin typeface="Arial" charset="0"/>
                </a:rPr>
                <a:t>В</a:t>
              </a:r>
              <a:r>
                <a:rPr lang="uk-UA" b="1" dirty="0" smtClean="0">
                  <a:solidFill>
                    <a:srgbClr val="000000"/>
                  </a:solidFill>
                  <a:latin typeface="Arial" charset="0"/>
                </a:rPr>
                <a:t>и</a:t>
              </a:r>
              <a:r>
                <a:rPr lang="en-GB" b="1" dirty="0" err="1" smtClean="0">
                  <a:solidFill>
                    <a:srgbClr val="000000"/>
                  </a:solidFill>
                  <a:latin typeface="Arial" charset="0"/>
                </a:rPr>
                <a:t>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29701" name="Text Box 5"/>
            <p:cNvSpPr txBox="1">
              <a:spLocks noChangeArrowheads="1"/>
            </p:cNvSpPr>
            <p:nvPr/>
          </p:nvSpPr>
          <p:spPr bwMode="auto">
            <a:xfrm>
              <a:off x="3508512" y="2636912"/>
              <a:ext cx="103817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Метод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29702" name="Text Box 6"/>
            <p:cNvSpPr txBox="1">
              <a:spLocks noChangeArrowheads="1"/>
            </p:cNvSpPr>
            <p:nvPr/>
          </p:nvSpPr>
          <p:spPr bwMode="auto">
            <a:xfrm>
              <a:off x="395536" y="3219099"/>
              <a:ext cx="2657227" cy="2576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Arial" charset="0"/>
                <a:buAutoNum type="arabicPeriod"/>
              </a:pPr>
              <a:r>
                <a:rPr lang="ru-RU" sz="1800" dirty="0">
                  <a:latin typeface="Arial" charset="0"/>
                </a:rPr>
                <a:t> </a:t>
              </a:r>
              <a:r>
                <a:rPr lang="ru-RU" sz="1800" dirty="0" smtClean="0">
                  <a:latin typeface="Arial" charset="0"/>
                </a:rPr>
                <a:t>П</a:t>
              </a:r>
              <a:r>
                <a:rPr lang="ru-RU" sz="1800" dirty="0" smtClean="0">
                  <a:solidFill>
                    <a:srgbClr val="000000"/>
                  </a:solidFill>
                  <a:latin typeface="Arial" charset="0"/>
                </a:rPr>
                <a:t>лан </a:t>
              </a:r>
              <a:r>
                <a:rPr lang="ru-RU" sz="1800" dirty="0">
                  <a:solidFill>
                    <a:srgbClr val="000000"/>
                  </a:solidFill>
                  <a:latin typeface="Arial" charset="0"/>
                </a:rPr>
                <a:t>проекту</a:t>
              </a:r>
            </a:p>
            <a:p>
              <a:pPr>
                <a:lnSpc>
                  <a:spcPct val="93000"/>
                </a:lnSpc>
                <a:buClr>
                  <a:srgbClr val="000000"/>
                </a:buClr>
                <a:buFont typeface="Arial" charset="0"/>
                <a:buAutoNum type="arabicPeriod"/>
              </a:pPr>
              <a:r>
                <a:rPr lang="ru-RU" sz="1800" dirty="0">
                  <a:solidFill>
                    <a:srgbClr val="000000"/>
                  </a:solidFill>
                  <a:latin typeface="Arial" charset="0"/>
                </a:rPr>
                <a:t>  </a:t>
              </a:r>
              <a:r>
                <a:rPr lang="ru-RU" sz="1800" dirty="0" err="1">
                  <a:solidFill>
                    <a:srgbClr val="000000"/>
                  </a:solidFill>
                  <a:latin typeface="Arial" charset="0"/>
                </a:rPr>
                <a:t>Стандарти</a:t>
              </a:r>
              <a:r>
                <a:rPr lang="ru-RU" sz="1800" dirty="0">
                  <a:solidFill>
                    <a:srgbClr val="000000"/>
                  </a:solidFill>
                  <a:latin typeface="Arial" charset="0"/>
                </a:rPr>
                <a:t> </a:t>
              </a:r>
              <a:r>
                <a:rPr lang="ru-RU" sz="1800" dirty="0" err="1">
                  <a:solidFill>
                    <a:srgbClr val="000000"/>
                  </a:solidFill>
                  <a:latin typeface="Arial" charset="0"/>
                </a:rPr>
                <a:t>компанії</a:t>
              </a:r>
              <a:r>
                <a:rPr lang="ru-RU" sz="1800" dirty="0">
                  <a:solidFill>
                    <a:srgbClr val="000000"/>
                  </a:solidFill>
                  <a:latin typeface="Arial" charset="0"/>
                </a:rPr>
                <a:t> з </a:t>
              </a:r>
              <a:r>
                <a:rPr lang="ru-RU" sz="1800" dirty="0" err="1">
                  <a:solidFill>
                    <a:srgbClr val="000000"/>
                  </a:solidFill>
                  <a:latin typeface="Arial" charset="0"/>
                </a:rPr>
                <a:t>управління</a:t>
              </a:r>
              <a:r>
                <a:rPr lang="ru-RU" sz="1800" dirty="0">
                  <a:solidFill>
                    <a:srgbClr val="000000"/>
                  </a:solidFill>
                  <a:latin typeface="Arial" charset="0"/>
                </a:rPr>
                <a:t> </a:t>
              </a:r>
              <a:r>
                <a:rPr lang="ru-RU" sz="1800" dirty="0" err="1">
                  <a:solidFill>
                    <a:srgbClr val="000000"/>
                  </a:solidFill>
                  <a:latin typeface="Arial" charset="0"/>
                </a:rPr>
                <a:t>ризиками</a:t>
              </a:r>
              <a:endParaRPr lang="ru-RU" sz="1800" dirty="0">
                <a:solidFill>
                  <a:srgbClr val="000000"/>
                </a:solidFill>
                <a:latin typeface="Arial" charset="0"/>
              </a:endParaRPr>
            </a:p>
            <a:p>
              <a:pPr>
                <a:lnSpc>
                  <a:spcPct val="93000"/>
                </a:lnSpc>
                <a:buClr>
                  <a:srgbClr val="000000"/>
                </a:buClr>
                <a:buFont typeface="Arial" charset="0"/>
                <a:buAutoNum type="arabicPeriod"/>
              </a:pPr>
              <a:r>
                <a:rPr lang="ru-RU" sz="1800" dirty="0">
                  <a:solidFill>
                    <a:srgbClr val="000000"/>
                  </a:solidFill>
                  <a:latin typeface="Arial" charset="0"/>
                </a:rPr>
                <a:t>  </a:t>
              </a:r>
              <a:r>
                <a:rPr lang="ru-RU" sz="1800" dirty="0" err="1">
                  <a:solidFill>
                    <a:srgbClr val="000000"/>
                  </a:solidFill>
                  <a:latin typeface="Arial" charset="0"/>
                </a:rPr>
                <a:t>Розподіл</a:t>
              </a:r>
              <a:r>
                <a:rPr lang="ru-RU" sz="1800" dirty="0">
                  <a:solidFill>
                    <a:srgbClr val="000000"/>
                  </a:solidFill>
                  <a:latin typeface="Arial" charset="0"/>
                </a:rPr>
                <a:t> ролей і </a:t>
              </a:r>
              <a:r>
                <a:rPr lang="ru-RU" sz="1800" dirty="0" err="1">
                  <a:solidFill>
                    <a:srgbClr val="000000"/>
                  </a:solidFill>
                  <a:latin typeface="Arial" charset="0"/>
                </a:rPr>
                <a:t>відповідальностей</a:t>
              </a:r>
              <a:endParaRPr lang="ru-RU" sz="1800" dirty="0">
                <a:solidFill>
                  <a:srgbClr val="000000"/>
                </a:solidFill>
                <a:latin typeface="Arial" charset="0"/>
              </a:endParaRPr>
            </a:p>
            <a:p>
              <a:pPr>
                <a:lnSpc>
                  <a:spcPct val="93000"/>
                </a:lnSpc>
                <a:buClr>
                  <a:srgbClr val="000000"/>
                </a:buClr>
                <a:buFont typeface="Arial" charset="0"/>
                <a:buAutoNum type="arabicPeriod"/>
              </a:pPr>
              <a:r>
                <a:rPr lang="ru-RU" sz="1800" dirty="0">
                  <a:solidFill>
                    <a:srgbClr val="000000"/>
                  </a:solidFill>
                  <a:latin typeface="Arial" charset="0"/>
                </a:rPr>
                <a:t>  </a:t>
              </a:r>
              <a:r>
                <a:rPr lang="ru-RU" sz="1800" dirty="0" err="1">
                  <a:solidFill>
                    <a:srgbClr val="000000"/>
                  </a:solidFill>
                  <a:latin typeface="Arial" charset="0"/>
                </a:rPr>
                <a:t>Толерантність</a:t>
              </a:r>
              <a:r>
                <a:rPr lang="ru-RU" sz="1800" dirty="0">
                  <a:solidFill>
                    <a:srgbClr val="000000"/>
                  </a:solidFill>
                  <a:latin typeface="Arial" charset="0"/>
                </a:rPr>
                <a:t> </a:t>
              </a:r>
              <a:r>
                <a:rPr lang="ru-RU" sz="1800" dirty="0" err="1">
                  <a:solidFill>
                    <a:srgbClr val="000000"/>
                  </a:solidFill>
                  <a:latin typeface="Arial" charset="0"/>
                </a:rPr>
                <a:t>учасників</a:t>
              </a:r>
              <a:r>
                <a:rPr lang="ru-RU" sz="1800" dirty="0">
                  <a:solidFill>
                    <a:srgbClr val="000000"/>
                  </a:solidFill>
                  <a:latin typeface="Arial" charset="0"/>
                </a:rPr>
                <a:t> проекту до </a:t>
              </a:r>
              <a:r>
                <a:rPr lang="ru-RU" sz="1800" dirty="0" err="1">
                  <a:solidFill>
                    <a:srgbClr val="000000"/>
                  </a:solidFill>
                  <a:latin typeface="Arial" charset="0"/>
                </a:rPr>
                <a:t>ризиків</a:t>
              </a:r>
              <a:endParaRPr lang="ru-RU" sz="1800" dirty="0">
                <a:solidFill>
                  <a:srgbClr val="000000"/>
                </a:solidFill>
                <a:latin typeface="Arial" charset="0"/>
              </a:endParaRPr>
            </a:p>
            <a:p>
              <a:pPr>
                <a:lnSpc>
                  <a:spcPct val="93000"/>
                </a:lnSpc>
                <a:buClr>
                  <a:srgbClr val="000000"/>
                </a:buClr>
                <a:buFont typeface="Arial" charset="0"/>
                <a:buAutoNum type="arabicPeriod"/>
              </a:pPr>
              <a:r>
                <a:rPr lang="ru-RU" sz="1800" dirty="0">
                  <a:solidFill>
                    <a:srgbClr val="000000"/>
                  </a:solidFill>
                  <a:latin typeface="Arial" charset="0"/>
                </a:rPr>
                <a:t>  Шаблон плану </a:t>
              </a:r>
              <a:r>
                <a:rPr lang="ru-RU" sz="1800" dirty="0" err="1">
                  <a:solidFill>
                    <a:srgbClr val="000000"/>
                  </a:solidFill>
                  <a:latin typeface="Arial" charset="0"/>
                </a:rPr>
                <a:t>управління</a:t>
              </a:r>
              <a:r>
                <a:rPr lang="ru-RU" sz="1800" dirty="0">
                  <a:solidFill>
                    <a:srgbClr val="000000"/>
                  </a:solidFill>
                  <a:latin typeface="Arial" charset="0"/>
                </a:rPr>
                <a:t> </a:t>
              </a:r>
              <a:r>
                <a:rPr lang="ru-RU" sz="1800" dirty="0" err="1">
                  <a:solidFill>
                    <a:srgbClr val="000000"/>
                  </a:solidFill>
                  <a:latin typeface="Arial" charset="0"/>
                </a:rPr>
                <a:t>ризиками</a:t>
              </a:r>
              <a:endParaRPr lang="ru-RU" sz="1800" dirty="0">
                <a:solidFill>
                  <a:srgbClr val="000000"/>
                </a:solidFill>
                <a:latin typeface="Arial" charset="0"/>
              </a:endParaRPr>
            </a:p>
            <a:p>
              <a:pPr>
                <a:lnSpc>
                  <a:spcPct val="93000"/>
                </a:lnSpc>
                <a:buClr>
                  <a:srgbClr val="000000"/>
                </a:buClr>
                <a:buFont typeface="Arial" charset="0"/>
                <a:buAutoNum type="arabicPeriod"/>
              </a:pPr>
              <a:r>
                <a:rPr lang="ru-RU" sz="1800" dirty="0">
                  <a:solidFill>
                    <a:srgbClr val="000000"/>
                  </a:solidFill>
                  <a:latin typeface="Arial" charset="0"/>
                </a:rPr>
                <a:t>Структура </a:t>
              </a:r>
              <a:r>
                <a:rPr lang="ru-RU" sz="1800" dirty="0" err="1">
                  <a:solidFill>
                    <a:srgbClr val="000000"/>
                  </a:solidFill>
                  <a:latin typeface="Arial" charset="0"/>
                </a:rPr>
                <a:t>поділу</a:t>
              </a:r>
              <a:r>
                <a:rPr lang="ru-RU" sz="1800" dirty="0">
                  <a:solidFill>
                    <a:srgbClr val="000000"/>
                  </a:solidFill>
                  <a:latin typeface="Arial" charset="0"/>
                </a:rPr>
                <a:t> </a:t>
              </a:r>
              <a:r>
                <a:rPr lang="ru-RU" sz="1800" dirty="0" err="1">
                  <a:solidFill>
                    <a:srgbClr val="000000"/>
                  </a:solidFill>
                  <a:latin typeface="Arial" charset="0"/>
                </a:rPr>
                <a:t>робіт</a:t>
              </a:r>
              <a:endParaRPr lang="ru-RU" sz="1800" dirty="0">
                <a:solidFill>
                  <a:srgbClr val="000000"/>
                </a:solidFill>
                <a:latin typeface="Arial" charset="0"/>
              </a:endParaRPr>
            </a:p>
          </p:txBody>
        </p:sp>
        <p:sp>
          <p:nvSpPr>
            <p:cNvPr id="29703" name="Text Box 7"/>
            <p:cNvSpPr txBox="1">
              <a:spLocks noChangeArrowheads="1"/>
            </p:cNvSpPr>
            <p:nvPr/>
          </p:nvSpPr>
          <p:spPr bwMode="auto">
            <a:xfrm>
              <a:off x="3349488" y="3156621"/>
              <a:ext cx="1758950" cy="77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2075" indent="-92075" algn="l">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185738"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800" dirty="0">
                  <a:latin typeface="Arial" charset="0"/>
                </a:rPr>
                <a:t> </a:t>
              </a:r>
              <a:r>
                <a:rPr lang="ru-RU" sz="1800" dirty="0" err="1">
                  <a:solidFill>
                    <a:srgbClr val="000000"/>
                  </a:solidFill>
                  <a:latin typeface="Arial" charset="0"/>
                </a:rPr>
                <a:t>Збори</a:t>
              </a:r>
              <a:r>
                <a:rPr lang="ru-RU" sz="1800" dirty="0">
                  <a:solidFill>
                    <a:srgbClr val="000000"/>
                  </a:solidFill>
                  <a:latin typeface="Arial" charset="0"/>
                </a:rPr>
                <a:t>, </a:t>
              </a:r>
              <a:r>
                <a:rPr lang="ru-RU" sz="1800" dirty="0" err="1">
                  <a:solidFill>
                    <a:srgbClr val="000000"/>
                  </a:solidFill>
                  <a:latin typeface="Arial" charset="0"/>
                </a:rPr>
                <a:t>присвячені</a:t>
              </a:r>
              <a:r>
                <a:rPr lang="ru-RU" sz="1800" dirty="0">
                  <a:solidFill>
                    <a:srgbClr val="000000"/>
                  </a:solidFill>
                  <a:latin typeface="Arial" charset="0"/>
                </a:rPr>
                <a:t> </a:t>
              </a:r>
              <a:r>
                <a:rPr lang="ru-RU" sz="1800" dirty="0" err="1">
                  <a:solidFill>
                    <a:srgbClr val="000000"/>
                  </a:solidFill>
                  <a:latin typeface="Arial" charset="0"/>
                </a:rPr>
                <a:t>плануванню</a:t>
              </a:r>
              <a:endParaRPr lang="en-GB" sz="1800" dirty="0">
                <a:solidFill>
                  <a:srgbClr val="000000"/>
                </a:solidFill>
                <a:latin typeface="Arial" charset="0"/>
              </a:endParaRPr>
            </a:p>
          </p:txBody>
        </p:sp>
        <p:sp>
          <p:nvSpPr>
            <p:cNvPr id="29704" name="Text Box 8"/>
            <p:cNvSpPr txBox="1">
              <a:spLocks noChangeArrowheads="1"/>
            </p:cNvSpPr>
            <p:nvPr/>
          </p:nvSpPr>
          <p:spPr bwMode="auto">
            <a:xfrm>
              <a:off x="5800800" y="3212976"/>
              <a:ext cx="2155576" cy="51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Font typeface="Times New Roman" pitchFamily="18" charset="0"/>
                <a:buAutoNum type="arabicPeriod"/>
              </a:pPr>
              <a:r>
                <a:rPr lang="en-GB" sz="1800" dirty="0">
                  <a:latin typeface="Arial" charset="0"/>
                </a:rPr>
                <a:t> </a:t>
              </a:r>
              <a:r>
                <a:rPr lang="en-GB" sz="1800" dirty="0" err="1">
                  <a:solidFill>
                    <a:srgbClr val="000000"/>
                  </a:solidFill>
                  <a:latin typeface="Arial" charset="0"/>
                </a:rPr>
                <a:t>План</a:t>
              </a:r>
              <a:r>
                <a:rPr lang="en-GB" sz="1800" dirty="0">
                  <a:solidFill>
                    <a:srgbClr val="000000"/>
                  </a:solidFill>
                  <a:latin typeface="Arial" charset="0"/>
                </a:rPr>
                <a:t> </a:t>
              </a:r>
              <a:r>
                <a:rPr lang="en-GB" sz="1800" dirty="0" err="1" smtClean="0">
                  <a:solidFill>
                    <a:srgbClr val="000000"/>
                  </a:solidFill>
                  <a:latin typeface="Arial" charset="0"/>
                </a:rPr>
                <a:t>управл</a:t>
              </a:r>
              <a:r>
                <a:rPr lang="uk-UA" sz="1800" dirty="0" err="1" smtClean="0">
                  <a:solidFill>
                    <a:srgbClr val="000000"/>
                  </a:solidFill>
                  <a:latin typeface="Arial" charset="0"/>
                </a:rPr>
                <a:t>іння</a:t>
              </a:r>
              <a:r>
                <a:rPr lang="en-GB" sz="1800" dirty="0" smtClean="0">
                  <a:solidFill>
                    <a:srgbClr val="000000"/>
                  </a:solidFill>
                  <a:latin typeface="Arial" charset="0"/>
                </a:rPr>
                <a:t> </a:t>
              </a:r>
              <a:r>
                <a:rPr lang="en-GB" sz="1800" dirty="0" err="1" smtClean="0">
                  <a:solidFill>
                    <a:srgbClr val="000000"/>
                  </a:solidFill>
                  <a:latin typeface="Arial" charset="0"/>
                </a:rPr>
                <a:t>ри</a:t>
              </a:r>
              <a:r>
                <a:rPr lang="uk-UA" sz="1800" dirty="0" err="1" smtClean="0">
                  <a:solidFill>
                    <a:srgbClr val="000000"/>
                  </a:solidFill>
                  <a:latin typeface="Arial" charset="0"/>
                </a:rPr>
                <a:t>зи</a:t>
              </a:r>
              <a:r>
                <a:rPr lang="en-GB" sz="1800" dirty="0" err="1" smtClean="0">
                  <a:solidFill>
                    <a:srgbClr val="000000"/>
                  </a:solidFill>
                  <a:latin typeface="Arial" charset="0"/>
                </a:rPr>
                <a:t>ками</a:t>
              </a:r>
              <a:endParaRPr lang="en-GB" sz="1800" dirty="0">
                <a:solidFill>
                  <a:srgbClr val="000000"/>
                </a:solidFill>
                <a:latin typeface="Arial" charset="0"/>
              </a:endParaRPr>
            </a:p>
          </p:txBody>
        </p:sp>
      </p:grpSp>
      <p:sp>
        <p:nvSpPr>
          <p:cNvPr id="13" name="Rectangle 1"/>
          <p:cNvSpPr txBox="1">
            <a:spLocks noChangeArrowheads="1"/>
          </p:cNvSpPr>
          <p:nvPr/>
        </p:nvSpPr>
        <p:spPr bwMode="auto">
          <a:xfrm>
            <a:off x="0" y="228601"/>
            <a:ext cx="8229600" cy="5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ct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sz="4000" b="1" dirty="0" err="1" smtClean="0">
                <a:solidFill>
                  <a:srgbClr val="FFFF00"/>
                </a:solidFill>
              </a:rPr>
              <a:t>Процес</a:t>
            </a:r>
            <a:r>
              <a:rPr lang="ru-RU" sz="4000" b="1" dirty="0" smtClean="0">
                <a:solidFill>
                  <a:srgbClr val="FFFF00"/>
                </a:solidFill>
              </a:rPr>
              <a:t> 1: </a:t>
            </a:r>
            <a:r>
              <a:rPr lang="ru-RU" sz="4000" b="1" dirty="0" err="1" smtClean="0">
                <a:solidFill>
                  <a:srgbClr val="FFFF00"/>
                </a:solidFill>
              </a:rPr>
              <a:t>Планування</a:t>
            </a:r>
            <a:endParaRPr lang="ru-RU" sz="4000" b="1" dirty="0">
              <a:solidFill>
                <a:srgbClr val="FFFF00"/>
              </a:solidFill>
            </a:endParaRPr>
          </a:p>
        </p:txBody>
      </p:sp>
      <p:sp>
        <p:nvSpPr>
          <p:cNvPr id="14" name="Rectangle 2"/>
          <p:cNvSpPr txBox="1">
            <a:spLocks noChangeArrowheads="1"/>
          </p:cNvSpPr>
          <p:nvPr/>
        </p:nvSpPr>
        <p:spPr bwMode="auto">
          <a:xfrm>
            <a:off x="459859" y="961477"/>
            <a:ext cx="8664366" cy="1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Процес</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прийняття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рішень</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щодо</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застосування</a:t>
            </a:r>
            <a:r>
              <a:rPr lang="ru-RU" sz="2000" dirty="0">
                <a:solidFill>
                  <a:srgbClr val="000000"/>
                </a:solidFill>
                <a:effectLst/>
                <a:latin typeface="Arial" panose="020B0604020202020204" pitchFamily="34" charset="0"/>
                <a:cs typeface="Arial" panose="020B0604020202020204" pitchFamily="34" charset="0"/>
              </a:rPr>
              <a:t> і </a:t>
            </a:r>
            <a:r>
              <a:rPr lang="ru-RU" sz="2000" dirty="0" err="1">
                <a:solidFill>
                  <a:srgbClr val="000000"/>
                </a:solidFill>
                <a:effectLst/>
                <a:latin typeface="Arial" panose="020B0604020202020204" pitchFamily="34" charset="0"/>
                <a:cs typeface="Arial" panose="020B0604020202020204" pitchFamily="34" charset="0"/>
              </a:rPr>
              <a:t>планування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управління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ризиками</a:t>
            </a:r>
            <a:r>
              <a:rPr lang="ru-RU" sz="2000" dirty="0">
                <a:solidFill>
                  <a:srgbClr val="000000"/>
                </a:solidFill>
                <a:effectLst/>
                <a:latin typeface="Arial" panose="020B0604020202020204" pitchFamily="34" charset="0"/>
                <a:cs typeface="Arial" panose="020B0604020202020204" pitchFamily="34" charset="0"/>
              </a:rPr>
              <a:t> для конкретного проекту</a:t>
            </a:r>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Організація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може</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мати</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стандартні</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підходи</a:t>
            </a:r>
            <a:r>
              <a:rPr lang="ru-RU" sz="2000" dirty="0">
                <a:solidFill>
                  <a:srgbClr val="000000"/>
                </a:solidFill>
                <a:effectLst/>
                <a:latin typeface="Arial" panose="020B0604020202020204" pitchFamily="34" charset="0"/>
                <a:cs typeface="Arial" panose="020B0604020202020204" pitchFamily="34" charset="0"/>
              </a:rPr>
              <a:t> до </a:t>
            </a:r>
            <a:r>
              <a:rPr lang="ru-RU" sz="2000" dirty="0" err="1">
                <a:solidFill>
                  <a:srgbClr val="000000"/>
                </a:solidFill>
                <a:effectLst/>
                <a:latin typeface="Arial" panose="020B0604020202020204" pitchFamily="34" charset="0"/>
                <a:cs typeface="Arial" panose="020B0604020202020204" pitchFamily="34" charset="0"/>
              </a:rPr>
              <a:t>планування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endParaRPr lang="ru-RU"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28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8236" y="1124744"/>
            <a:ext cx="8612236" cy="1631216"/>
          </a:xfrm>
          <a:prstGeom prst="rect">
            <a:avLst/>
          </a:prstGeom>
        </p:spPr>
        <p:txBody>
          <a:bodyPr wrap="square">
            <a:spAutoFit/>
          </a:bodyPr>
          <a:lstStyle/>
          <a:p>
            <a:r>
              <a:rPr lang="ru-RU" sz="2000" b="1" dirty="0">
                <a:latin typeface="Arial" pitchFamily="34" charset="0"/>
                <a:cs typeface="Arial" pitchFamily="34" charset="0"/>
              </a:rPr>
              <a:t>План </a:t>
            </a:r>
            <a:r>
              <a:rPr lang="ru-RU" sz="2000" b="1" dirty="0" err="1">
                <a:latin typeface="Arial" pitchFamily="34" charset="0"/>
                <a:cs typeface="Arial" pitchFamily="34" charset="0"/>
              </a:rPr>
              <a:t>управління</a:t>
            </a:r>
            <a:r>
              <a:rPr lang="ru-RU" sz="2000" b="1" dirty="0">
                <a:latin typeface="Arial" pitchFamily="34" charset="0"/>
                <a:cs typeface="Arial" pitchFamily="34" charset="0"/>
              </a:rPr>
              <a:t> </a:t>
            </a:r>
            <a:r>
              <a:rPr lang="ru-RU" sz="2000" b="1" dirty="0" err="1" smtClean="0">
                <a:latin typeface="Arial" pitchFamily="34" charset="0"/>
                <a:cs typeface="Arial" pitchFamily="34" charset="0"/>
              </a:rPr>
              <a:t>ризиками</a:t>
            </a:r>
            <a:r>
              <a:rPr lang="ru-RU" sz="2000" b="1" dirty="0" smtClean="0">
                <a:latin typeface="Arial" pitchFamily="34" charset="0"/>
                <a:cs typeface="Arial" pitchFamily="34" charset="0"/>
              </a:rPr>
              <a:t> – </a:t>
            </a:r>
            <a:r>
              <a:rPr lang="ru-RU" sz="2000" b="1" dirty="0" err="1" smtClean="0">
                <a:latin typeface="Arial" pitchFamily="34" charset="0"/>
                <a:cs typeface="Arial" pitchFamily="34" charset="0"/>
              </a:rPr>
              <a:t>це</a:t>
            </a:r>
            <a:r>
              <a:rPr lang="ru-RU" sz="2000" b="1" dirty="0" smtClean="0">
                <a:latin typeface="Arial" pitchFamily="34" charset="0"/>
                <a:cs typeface="Arial" pitchFamily="34" charset="0"/>
              </a:rPr>
              <a:t>  </a:t>
            </a:r>
            <a:r>
              <a:rPr lang="ru-RU" sz="2000" dirty="0">
                <a:latin typeface="Arial" pitchFamily="34" charset="0"/>
                <a:cs typeface="Arial" pitchFamily="34" charset="0"/>
              </a:rPr>
              <a:t>документ, </a:t>
            </a:r>
            <a:r>
              <a:rPr lang="ru-RU" sz="2000" dirty="0" err="1">
                <a:latin typeface="Arial" pitchFamily="34" charset="0"/>
                <a:cs typeface="Arial" pitchFamily="34" charset="0"/>
              </a:rPr>
              <a:t>що</a:t>
            </a:r>
            <a:r>
              <a:rPr lang="ru-RU" sz="2000" dirty="0">
                <a:latin typeface="Arial" pitchFamily="34" charset="0"/>
                <a:cs typeface="Arial" pitchFamily="34" charset="0"/>
              </a:rPr>
              <a:t> </a:t>
            </a:r>
            <a:r>
              <a:rPr lang="ru-RU" sz="2000" dirty="0" err="1">
                <a:latin typeface="Arial" pitchFamily="34" charset="0"/>
                <a:cs typeface="Arial" pitchFamily="34" charset="0"/>
              </a:rPr>
              <a:t>розробляється</a:t>
            </a:r>
            <a:r>
              <a:rPr lang="ru-RU" sz="2000" dirty="0">
                <a:latin typeface="Arial" pitchFamily="34" charset="0"/>
                <a:cs typeface="Arial" pitchFamily="34" charset="0"/>
              </a:rPr>
              <a:t> на початку проекту і </a:t>
            </a:r>
            <a:r>
              <a:rPr lang="ru-RU" sz="2000" dirty="0" err="1">
                <a:latin typeface="Arial" pitchFamily="34" charset="0"/>
                <a:cs typeface="Arial" pitchFamily="34" charset="0"/>
              </a:rPr>
              <a:t>містить</a:t>
            </a:r>
            <a:r>
              <a:rPr lang="ru-RU" sz="2000" dirty="0">
                <a:latin typeface="Arial" pitchFamily="34" charset="0"/>
                <a:cs typeface="Arial" pitchFamily="34" charset="0"/>
              </a:rPr>
              <a:t> </a:t>
            </a:r>
            <a:r>
              <a:rPr lang="ru-RU" sz="2000" dirty="0" err="1" smtClean="0">
                <a:latin typeface="Arial" pitchFamily="34" charset="0"/>
                <a:cs typeface="Arial" pitchFamily="34" charset="0"/>
              </a:rPr>
              <a:t>опис</a:t>
            </a:r>
            <a:r>
              <a:rPr lang="ru-RU" sz="2000" dirty="0" smtClean="0">
                <a:latin typeface="Arial" pitchFamily="34" charset="0"/>
                <a:cs typeface="Arial" pitchFamily="34" charset="0"/>
              </a:rPr>
              <a:t> </a:t>
            </a:r>
            <a:r>
              <a:rPr lang="ru-RU" sz="2000" dirty="0" err="1">
                <a:latin typeface="Arial" pitchFamily="34" charset="0"/>
                <a:cs typeface="Arial" pitchFamily="34" charset="0"/>
              </a:rPr>
              <a:t>структури</a:t>
            </a:r>
            <a:r>
              <a:rPr lang="ru-RU" sz="2000" dirty="0">
                <a:latin typeface="Arial" pitchFamily="34" charset="0"/>
                <a:cs typeface="Arial" pitchFamily="34" charset="0"/>
              </a:rPr>
              <a:t> </a:t>
            </a:r>
            <a:r>
              <a:rPr lang="ru-RU" sz="2000" dirty="0" err="1">
                <a:latin typeface="Arial" pitchFamily="34" charset="0"/>
                <a:cs typeface="Arial" pitchFamily="34" charset="0"/>
              </a:rPr>
              <a:t>управління</a:t>
            </a:r>
            <a:r>
              <a:rPr lang="ru-RU" sz="2000" dirty="0">
                <a:latin typeface="Arial" pitchFamily="34" charset="0"/>
                <a:cs typeface="Arial" pitchFamily="34" charset="0"/>
              </a:rPr>
              <a:t> </a:t>
            </a:r>
            <a:r>
              <a:rPr lang="ru-RU" sz="2000" dirty="0" err="1">
                <a:latin typeface="Arial" pitchFamily="34" charset="0"/>
                <a:cs typeface="Arial" pitchFamily="34" charset="0"/>
              </a:rPr>
              <a:t>ризиками</a:t>
            </a:r>
            <a:r>
              <a:rPr lang="ru-RU" sz="2000" dirty="0">
                <a:latin typeface="Arial" pitchFamily="34" charset="0"/>
                <a:cs typeface="Arial" pitchFamily="34" charset="0"/>
              </a:rPr>
              <a:t> проекту і порядок </a:t>
            </a:r>
            <a:r>
              <a:rPr lang="ru-RU" sz="2000" dirty="0" err="1">
                <a:latin typeface="Arial" pitchFamily="34" charset="0"/>
                <a:cs typeface="Arial" pitchFamily="34" charset="0"/>
              </a:rPr>
              <a:t>його</a:t>
            </a:r>
            <a:r>
              <a:rPr lang="ru-RU" sz="2000" dirty="0">
                <a:latin typeface="Arial" pitchFamily="34" charset="0"/>
                <a:cs typeface="Arial" pitchFamily="34" charset="0"/>
              </a:rPr>
              <a:t> </a:t>
            </a:r>
            <a:r>
              <a:rPr lang="ru-RU" sz="2000" dirty="0" err="1">
                <a:latin typeface="Arial" pitchFamily="34" charset="0"/>
                <a:cs typeface="Arial" pitchFamily="34" charset="0"/>
              </a:rPr>
              <a:t>виконання</a:t>
            </a:r>
            <a:r>
              <a:rPr lang="ru-RU" sz="2000" dirty="0">
                <a:latin typeface="Arial" pitchFamily="34" charset="0"/>
                <a:cs typeface="Arial" pitchFamily="34" charset="0"/>
              </a:rPr>
              <a:t> в рамках проекту.</a:t>
            </a:r>
          </a:p>
          <a:p>
            <a:endParaRPr lang="ru-RU" sz="2000" dirty="0">
              <a:latin typeface="Arial" pitchFamily="34" charset="0"/>
              <a:cs typeface="Arial" pitchFamily="34" charset="0"/>
            </a:endParaRPr>
          </a:p>
          <a:p>
            <a:r>
              <a:rPr lang="ru-RU" sz="2000" dirty="0" err="1" smtClean="0">
                <a:latin typeface="Arial" pitchFamily="34" charset="0"/>
                <a:cs typeface="Arial" pitchFamily="34" charset="0"/>
              </a:rPr>
              <a:t>Включається</a:t>
            </a:r>
            <a:r>
              <a:rPr lang="ru-RU" sz="2000" dirty="0" smtClean="0">
                <a:latin typeface="Arial" pitchFamily="34" charset="0"/>
                <a:cs typeface="Arial" pitchFamily="34" charset="0"/>
              </a:rPr>
              <a:t> </a:t>
            </a:r>
            <a:r>
              <a:rPr lang="ru-RU" sz="2000" dirty="0">
                <a:latin typeface="Arial" pitchFamily="34" charset="0"/>
                <a:cs typeface="Arial" pitchFamily="34" charset="0"/>
              </a:rPr>
              <a:t>до складу плану </a:t>
            </a:r>
            <a:r>
              <a:rPr lang="ru-RU" sz="2000" dirty="0" err="1">
                <a:latin typeface="Arial" pitchFamily="34" charset="0"/>
                <a:cs typeface="Arial" pitchFamily="34" charset="0"/>
              </a:rPr>
              <a:t>управління</a:t>
            </a:r>
            <a:r>
              <a:rPr lang="ru-RU" sz="2000" dirty="0">
                <a:latin typeface="Arial" pitchFamily="34" charset="0"/>
                <a:cs typeface="Arial" pitchFamily="34" charset="0"/>
              </a:rPr>
              <a:t> проектом.</a:t>
            </a:r>
          </a:p>
        </p:txBody>
      </p:sp>
      <p:sp>
        <p:nvSpPr>
          <p:cNvPr id="3" name="Прямоугольник 2"/>
          <p:cNvSpPr/>
          <p:nvPr/>
        </p:nvSpPr>
        <p:spPr>
          <a:xfrm>
            <a:off x="179512" y="97522"/>
            <a:ext cx="8856984" cy="646331"/>
          </a:xfrm>
          <a:prstGeom prst="rect">
            <a:avLst/>
          </a:prstGeom>
        </p:spPr>
        <p:txBody>
          <a:bodyPr wrap="square">
            <a:spAutoFit/>
          </a:bodyPr>
          <a:lstStyle/>
          <a:p>
            <a:pPr lvl="0" algn="ctr"/>
            <a:r>
              <a:rPr lang="ru-RU" sz="3600" b="1" dirty="0">
                <a:solidFill>
                  <a:srgbClr val="FFFF00"/>
                </a:solidFill>
              </a:rPr>
              <a:t>План </a:t>
            </a:r>
            <a:r>
              <a:rPr lang="ru-RU" sz="3600" b="1" dirty="0" err="1" smtClean="0">
                <a:solidFill>
                  <a:srgbClr val="FFFF00"/>
                </a:solidFill>
              </a:rPr>
              <a:t>управління</a:t>
            </a:r>
            <a:r>
              <a:rPr lang="ru-RU" sz="3600" b="1" dirty="0" smtClean="0">
                <a:solidFill>
                  <a:srgbClr val="FFFF00"/>
                </a:solidFill>
              </a:rPr>
              <a:t> </a:t>
            </a:r>
            <a:r>
              <a:rPr lang="ru-RU" sz="3600" b="1" dirty="0" err="1" smtClean="0">
                <a:solidFill>
                  <a:srgbClr val="FFFF00"/>
                </a:solidFill>
              </a:rPr>
              <a:t>ризиками</a:t>
            </a:r>
            <a:endParaRPr lang="ru-RU" sz="3600" b="1" dirty="0">
              <a:solidFill>
                <a:srgbClr val="FFFF00"/>
              </a:solidFill>
            </a:endParaRPr>
          </a:p>
        </p:txBody>
      </p:sp>
    </p:spTree>
    <p:extLst>
      <p:ext uri="{BB962C8B-B14F-4D97-AF65-F5344CB8AC3E}">
        <p14:creationId xmlns:p14="http://schemas.microsoft.com/office/powerpoint/2010/main" val="3503136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908720"/>
            <a:ext cx="8640960" cy="4708981"/>
          </a:xfrm>
          <a:prstGeom prst="rect">
            <a:avLst/>
          </a:prstGeom>
        </p:spPr>
        <p:txBody>
          <a:bodyPr wrap="square">
            <a:spAutoFit/>
          </a:bodyPr>
          <a:lstStyle/>
          <a:p>
            <a:pPr marL="342900" indent="-342900">
              <a:buFont typeface="Wingdings" pitchFamily="2" charset="2"/>
              <a:buChar char="q"/>
            </a:pPr>
            <a:r>
              <a:rPr lang="ru-RU" sz="2000" b="1" dirty="0" err="1" smtClean="0">
                <a:latin typeface="Arial" panose="020B0604020202020204" pitchFamily="34" charset="0"/>
                <a:cs typeface="Arial" panose="020B0604020202020204" pitchFamily="34" charset="0"/>
              </a:rPr>
              <a:t>Методологія</a:t>
            </a:r>
            <a:r>
              <a:rPr lang="ru-RU" sz="2000" dirty="0" smtClean="0">
                <a:latin typeface="Arial" panose="020B0604020202020204" pitchFamily="34" charset="0"/>
                <a:cs typeface="Arial" panose="020B0604020202020204" pitchFamily="34" charset="0"/>
              </a:rPr>
              <a:t> - </a:t>
            </a:r>
            <a:r>
              <a:rPr lang="ru-RU" sz="2000" dirty="0" err="1" smtClean="0">
                <a:latin typeface="Arial" panose="020B0604020202020204" pitchFamily="34" charset="0"/>
                <a:cs typeface="Arial" panose="020B0604020202020204" pitchFamily="34" charset="0"/>
              </a:rPr>
              <a:t>визначення</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підходів</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інструментів</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джерел</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даних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можуть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використовуватися</a:t>
            </a:r>
            <a:r>
              <a:rPr lang="ru-RU" sz="2000" dirty="0">
                <a:latin typeface="Arial" panose="020B0604020202020204" pitchFamily="34" charset="0"/>
                <a:cs typeface="Arial" panose="020B0604020202020204" pitchFamily="34" charset="0"/>
              </a:rPr>
              <a:t> для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в </a:t>
            </a:r>
            <a:r>
              <a:rPr lang="ru-RU" sz="2000" dirty="0" err="1">
                <a:latin typeface="Arial" panose="020B0604020202020204" pitchFamily="34" charset="0"/>
                <a:cs typeface="Arial" panose="020B0604020202020204" pitchFamily="34" charset="0"/>
              </a:rPr>
              <a:t>даному</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проекті</a:t>
            </a:r>
            <a:r>
              <a:rPr lang="ru-RU" sz="2000" dirty="0">
                <a:latin typeface="Arial" panose="020B0604020202020204" pitchFamily="34" charset="0"/>
                <a:cs typeface="Arial" panose="020B0604020202020204" pitchFamily="34" charset="0"/>
              </a:rPr>
              <a:t>.</a:t>
            </a:r>
          </a:p>
          <a:p>
            <a:pPr marL="342900" indent="-342900">
              <a:buFont typeface="Wingdings" pitchFamily="2" charset="2"/>
              <a:buChar char="q"/>
            </a:pPr>
            <a:r>
              <a:rPr lang="ru-RU" sz="2000" b="1" dirty="0" err="1">
                <a:latin typeface="Arial" panose="020B0604020202020204" pitchFamily="34" charset="0"/>
                <a:cs typeface="Arial" panose="020B0604020202020204" pitchFamily="34" charset="0"/>
              </a:rPr>
              <a:t>Розподіл</a:t>
            </a:r>
            <a:r>
              <a:rPr lang="ru-RU" sz="2000" b="1" dirty="0">
                <a:latin typeface="Arial" panose="020B0604020202020204" pitchFamily="34" charset="0"/>
                <a:cs typeface="Arial" panose="020B0604020202020204" pitchFamily="34" charset="0"/>
              </a:rPr>
              <a:t> ролей і </a:t>
            </a:r>
            <a:r>
              <a:rPr lang="ru-RU" sz="2000" b="1" dirty="0" err="1">
                <a:latin typeface="Arial" panose="020B0604020202020204" pitchFamily="34" charset="0"/>
                <a:cs typeface="Arial" panose="020B0604020202020204" pitchFamily="34" charset="0"/>
              </a:rPr>
              <a:t>відповідальності</a:t>
            </a:r>
            <a:r>
              <a:rPr lang="ru-RU" sz="2000" b="1"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список </a:t>
            </a:r>
            <a:r>
              <a:rPr lang="ru-RU" sz="2000" dirty="0" err="1">
                <a:latin typeface="Arial" panose="020B0604020202020204" pitchFamily="34" charset="0"/>
                <a:cs typeface="Arial" panose="020B0604020202020204" pitchFamily="34" charset="0"/>
              </a:rPr>
              <a:t>позицій</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виконання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підтримки</a:t>
            </a:r>
            <a:r>
              <a:rPr lang="ru-RU" sz="2000" dirty="0">
                <a:latin typeface="Arial" panose="020B0604020202020204" pitchFamily="34" charset="0"/>
                <a:cs typeface="Arial" panose="020B0604020202020204" pitchFamily="34" charset="0"/>
              </a:rPr>
              <a:t> та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для кожного виду </a:t>
            </a:r>
            <a:r>
              <a:rPr lang="ru-RU" sz="2000" dirty="0" err="1">
                <a:latin typeface="Arial" panose="020B0604020202020204" pitchFamily="34" charset="0"/>
                <a:cs typeface="Arial" panose="020B0604020202020204" pitchFamily="34" charset="0"/>
              </a:rPr>
              <a:t>операцій</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включених</a:t>
            </a:r>
            <a:r>
              <a:rPr lang="ru-RU" sz="2000" dirty="0">
                <a:latin typeface="Arial" panose="020B0604020202020204" pitchFamily="34" charset="0"/>
                <a:cs typeface="Arial" panose="020B0604020202020204" pitchFamily="34" charset="0"/>
              </a:rPr>
              <a:t> до плану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призначення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співробітників</a:t>
            </a:r>
            <a:r>
              <a:rPr lang="ru-RU" sz="2000" dirty="0">
                <a:latin typeface="Arial" panose="020B0604020202020204" pitchFamily="34" charset="0"/>
                <a:cs typeface="Arial" panose="020B0604020202020204" pitchFamily="34" charset="0"/>
              </a:rPr>
              <a:t> на </a:t>
            </a:r>
            <a:r>
              <a:rPr lang="ru-RU" sz="2000" dirty="0" err="1">
                <a:latin typeface="Arial" panose="020B0604020202020204" pitchFamily="34" charset="0"/>
                <a:cs typeface="Arial" panose="020B0604020202020204" pitchFamily="34" charset="0"/>
              </a:rPr>
              <a:t>ці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позиції</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роз'яснення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їх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відповідальності</a:t>
            </a:r>
            <a:r>
              <a:rPr lang="ru-RU" sz="2000" dirty="0">
                <a:latin typeface="Arial" panose="020B0604020202020204" pitchFamily="34" charset="0"/>
                <a:cs typeface="Arial" panose="020B0604020202020204" pitchFamily="34" charset="0"/>
              </a:rPr>
              <a:t>.</a:t>
            </a:r>
          </a:p>
          <a:p>
            <a:pPr marL="342900" indent="-342900">
              <a:buFont typeface="Wingdings" pitchFamily="2" charset="2"/>
              <a:buChar char="q"/>
            </a:pPr>
            <a:r>
              <a:rPr lang="ru-RU" sz="2000" b="1" dirty="0" err="1">
                <a:latin typeface="Arial" panose="020B0604020202020204" pitchFamily="34" charset="0"/>
                <a:cs typeface="Arial" panose="020B0604020202020204" pitchFamily="34" charset="0"/>
              </a:rPr>
              <a:t>Визначення</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операцій</a:t>
            </a:r>
            <a:r>
              <a:rPr lang="ru-RU" sz="2000" b="1" dirty="0">
                <a:latin typeface="Arial" panose="020B0604020202020204" pitchFamily="34" charset="0"/>
                <a:cs typeface="Arial" panose="020B0604020202020204" pitchFamily="34" charset="0"/>
              </a:rPr>
              <a:t> з </a:t>
            </a:r>
            <a:r>
              <a:rPr lang="ru-RU" sz="2000" b="1" dirty="0" err="1">
                <a:latin typeface="Arial" panose="020B0604020202020204" pitchFamily="34" charset="0"/>
                <a:cs typeface="Arial" panose="020B0604020202020204" pitchFamily="34" charset="0"/>
              </a:rPr>
              <a:t>управління</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необхідно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включити</a:t>
            </a:r>
            <a:r>
              <a:rPr lang="ru-RU" sz="2000" dirty="0">
                <a:latin typeface="Arial" panose="020B0604020202020204" pitchFamily="34" charset="0"/>
                <a:cs typeface="Arial" panose="020B0604020202020204" pitchFamily="34" charset="0"/>
              </a:rPr>
              <a:t> в </a:t>
            </a:r>
            <a:r>
              <a:rPr lang="ru-RU" sz="2000" dirty="0" err="1">
                <a:latin typeface="Arial" panose="020B0604020202020204" pitchFamily="34" charset="0"/>
                <a:cs typeface="Arial" panose="020B0604020202020204" pitchFamily="34" charset="0"/>
              </a:rPr>
              <a:t>розклад</a:t>
            </a:r>
            <a:r>
              <a:rPr lang="ru-RU" sz="2000" dirty="0">
                <a:latin typeface="Arial" panose="020B0604020202020204" pitchFamily="34" charset="0"/>
                <a:cs typeface="Arial" panose="020B0604020202020204" pitchFamily="34" charset="0"/>
              </a:rPr>
              <a:t> проекту.</a:t>
            </a:r>
          </a:p>
          <a:p>
            <a:pPr marL="342900" indent="-342900">
              <a:buFont typeface="Wingdings" pitchFamily="2" charset="2"/>
              <a:buChar char="q"/>
            </a:pPr>
            <a:r>
              <a:rPr lang="ru-RU" sz="2000" b="1" dirty="0" err="1">
                <a:latin typeface="Arial" panose="020B0604020202020204" pitchFamily="34" charset="0"/>
                <a:cs typeface="Arial" panose="020B0604020202020204" pitchFamily="34" charset="0"/>
              </a:rPr>
              <a:t>Визначення</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термінів</a:t>
            </a:r>
            <a:r>
              <a:rPr lang="ru-RU" sz="2000" b="1" dirty="0">
                <a:latin typeface="Arial" panose="020B0604020202020204" pitchFamily="34" charset="0"/>
                <a:cs typeface="Arial" panose="020B0604020202020204" pitchFamily="34" charset="0"/>
              </a:rPr>
              <a:t> і </a:t>
            </a:r>
            <a:r>
              <a:rPr lang="ru-RU" sz="2000" b="1" dirty="0" err="1">
                <a:latin typeface="Arial" panose="020B0604020202020204" pitchFamily="34" charset="0"/>
                <a:cs typeface="Arial" panose="020B0604020202020204" pitchFamily="34" charset="0"/>
              </a:rPr>
              <a:t>частоти</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виконання</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операцій</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з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протягом</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усього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життєвого</a:t>
            </a:r>
            <a:r>
              <a:rPr lang="ru-RU" sz="2000" dirty="0">
                <a:latin typeface="Arial" panose="020B0604020202020204" pitchFamily="34" charset="0"/>
                <a:cs typeface="Arial" panose="020B0604020202020204" pitchFamily="34" charset="0"/>
              </a:rPr>
              <a:t> циклу проекту.</a:t>
            </a:r>
          </a:p>
          <a:p>
            <a:pPr marL="342900" indent="-342900">
              <a:buFont typeface="Wingdings" pitchFamily="2" charset="2"/>
              <a:buChar char="q"/>
            </a:pPr>
            <a:r>
              <a:rPr lang="ru-RU" sz="2000" b="1" dirty="0" err="1">
                <a:latin typeface="Arial" panose="020B0604020202020204" pitchFamily="34" charset="0"/>
                <a:cs typeface="Arial" panose="020B0604020202020204" pitchFamily="34" charset="0"/>
              </a:rPr>
              <a:t>Виділення</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ресурсів</a:t>
            </a:r>
            <a:r>
              <a:rPr lang="ru-RU" sz="2000" b="1" dirty="0">
                <a:latin typeface="Arial" panose="020B0604020202020204" pitchFamily="34" charset="0"/>
                <a:cs typeface="Arial" panose="020B0604020202020204" pitchFamily="34" charset="0"/>
              </a:rPr>
              <a:t> і </a:t>
            </a:r>
            <a:r>
              <a:rPr lang="ru-RU" sz="2000" b="1" dirty="0" err="1">
                <a:latin typeface="Arial" panose="020B0604020202020204" pitchFamily="34" charset="0"/>
                <a:cs typeface="Arial" panose="020B0604020202020204" pitchFamily="34" charset="0"/>
              </a:rPr>
              <a:t>оцінка</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вартості</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заходів</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необхідних</a:t>
            </a:r>
            <a:r>
              <a:rPr lang="ru-RU" sz="2000" dirty="0">
                <a:latin typeface="Arial" panose="020B0604020202020204" pitchFamily="34" charset="0"/>
                <a:cs typeface="Arial" panose="020B0604020202020204" pitchFamily="34" charset="0"/>
              </a:rPr>
              <a:t> для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Ці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дані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включаються</a:t>
            </a:r>
            <a:r>
              <a:rPr lang="ru-RU" sz="2000" dirty="0">
                <a:latin typeface="Arial" panose="020B0604020202020204" pitchFamily="34" charset="0"/>
                <a:cs typeface="Arial" panose="020B0604020202020204" pitchFamily="34" charset="0"/>
              </a:rPr>
              <a:t> в </a:t>
            </a:r>
            <a:r>
              <a:rPr lang="ru-RU" sz="2000" dirty="0" err="1">
                <a:latin typeface="Arial" panose="020B0604020202020204" pitchFamily="34" charset="0"/>
                <a:cs typeface="Arial" panose="020B0604020202020204" pitchFamily="34" charset="0"/>
              </a:rPr>
              <a:t>базовий</a:t>
            </a:r>
            <a:r>
              <a:rPr lang="ru-RU" sz="2000" dirty="0">
                <a:latin typeface="Arial" panose="020B0604020202020204" pitchFamily="34" charset="0"/>
                <a:cs typeface="Arial" panose="020B0604020202020204" pitchFamily="34" charset="0"/>
              </a:rPr>
              <a:t> план по </a:t>
            </a:r>
            <a:r>
              <a:rPr lang="ru-RU" sz="2000" dirty="0" err="1">
                <a:latin typeface="Arial" panose="020B0604020202020204" pitchFamily="34" charset="0"/>
                <a:cs typeface="Arial" panose="020B0604020202020204" pitchFamily="34" charset="0"/>
              </a:rPr>
              <a:t>вартості</a:t>
            </a:r>
            <a:r>
              <a:rPr lang="ru-RU" sz="2000" dirty="0">
                <a:latin typeface="Arial" panose="020B0604020202020204" pitchFamily="34" charset="0"/>
                <a:cs typeface="Arial" panose="020B0604020202020204" pitchFamily="34" charset="0"/>
              </a:rPr>
              <a:t> проекту</a:t>
            </a:r>
            <a:r>
              <a:rPr lang="ru-RU" sz="2000" dirty="0" smtClean="0">
                <a:latin typeface="Arial" panose="020B0604020202020204" pitchFamily="34" charset="0"/>
                <a:cs typeface="Arial" panose="020B0604020202020204" pitchFamily="34" charset="0"/>
              </a:rPr>
              <a:t>.</a:t>
            </a:r>
          </a:p>
          <a:p>
            <a:pPr marL="342900" indent="-342900">
              <a:buFont typeface="Wingdings" pitchFamily="2" charset="2"/>
              <a:buChar char="q"/>
            </a:pPr>
            <a:endParaRPr lang="ru-RU" sz="2000" dirty="0">
              <a:latin typeface="Arial" panose="020B0604020202020204" pitchFamily="34" charset="0"/>
              <a:cs typeface="Arial" panose="020B0604020202020204" pitchFamily="34" charset="0"/>
            </a:endParaRPr>
          </a:p>
        </p:txBody>
      </p:sp>
      <p:sp>
        <p:nvSpPr>
          <p:cNvPr id="3" name="Прямоугольник 2"/>
          <p:cNvSpPr/>
          <p:nvPr/>
        </p:nvSpPr>
        <p:spPr>
          <a:xfrm>
            <a:off x="179512" y="117545"/>
            <a:ext cx="8712968" cy="646331"/>
          </a:xfrm>
          <a:prstGeom prst="rect">
            <a:avLst/>
          </a:prstGeom>
        </p:spPr>
        <p:txBody>
          <a:bodyPr wrap="square">
            <a:spAutoFit/>
          </a:bodyPr>
          <a:lstStyle/>
          <a:p>
            <a:pPr lvl="0" algn="ctr"/>
            <a:r>
              <a:rPr lang="ru-RU" sz="3600" b="1" dirty="0">
                <a:solidFill>
                  <a:srgbClr val="FFFF00"/>
                </a:solidFill>
              </a:rPr>
              <a:t>План </a:t>
            </a:r>
            <a:r>
              <a:rPr lang="ru-RU" sz="3600" b="1" dirty="0" err="1" smtClean="0">
                <a:solidFill>
                  <a:srgbClr val="FFFF00"/>
                </a:solidFill>
              </a:rPr>
              <a:t>управління</a:t>
            </a:r>
            <a:r>
              <a:rPr lang="ru-RU" sz="3600" b="1" dirty="0" smtClean="0">
                <a:solidFill>
                  <a:srgbClr val="FFFF00"/>
                </a:solidFill>
              </a:rPr>
              <a:t> </a:t>
            </a:r>
            <a:r>
              <a:rPr lang="ru-RU" sz="3600" b="1" dirty="0" err="1" smtClean="0">
                <a:solidFill>
                  <a:srgbClr val="FFFF00"/>
                </a:solidFill>
              </a:rPr>
              <a:t>ризиками</a:t>
            </a:r>
            <a:r>
              <a:rPr lang="ru-RU" sz="3600" b="1" dirty="0" smtClean="0">
                <a:solidFill>
                  <a:srgbClr val="FFFF00"/>
                </a:solidFill>
              </a:rPr>
              <a:t> </a:t>
            </a:r>
            <a:r>
              <a:rPr lang="ru-RU" sz="3600" b="1" dirty="0" err="1" smtClean="0">
                <a:solidFill>
                  <a:srgbClr val="FFFF00"/>
                </a:solidFill>
              </a:rPr>
              <a:t>містить</a:t>
            </a:r>
            <a:r>
              <a:rPr lang="ru-RU" sz="3600" b="1" dirty="0" smtClean="0">
                <a:solidFill>
                  <a:srgbClr val="FFFF00"/>
                </a:solidFill>
              </a:rPr>
              <a:t> </a:t>
            </a:r>
            <a:endParaRPr lang="ru-RU" sz="3600" b="1" dirty="0">
              <a:solidFill>
                <a:srgbClr val="FFFF00"/>
              </a:solidFill>
            </a:endParaRPr>
          </a:p>
        </p:txBody>
      </p:sp>
    </p:spTree>
    <p:extLst>
      <p:ext uri="{BB962C8B-B14F-4D97-AF65-F5344CB8AC3E}">
        <p14:creationId xmlns:p14="http://schemas.microsoft.com/office/powerpoint/2010/main" val="144878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908720"/>
            <a:ext cx="8640960" cy="5093702"/>
          </a:xfrm>
          <a:prstGeom prst="rect">
            <a:avLst/>
          </a:prstGeom>
        </p:spPr>
        <p:txBody>
          <a:bodyPr wrap="square">
            <a:spAutoFit/>
          </a:bodyPr>
          <a:lstStyle/>
          <a:p>
            <a:pPr marL="342900" indent="-342900">
              <a:spcAft>
                <a:spcPts val="600"/>
              </a:spcAft>
              <a:buFont typeface="Wingdings" pitchFamily="2" charset="2"/>
              <a:buChar char="q"/>
            </a:pPr>
            <a:r>
              <a:rPr lang="ru-RU" sz="2000" b="1" dirty="0" err="1">
                <a:latin typeface="Arial" panose="020B0604020202020204" pitchFamily="34" charset="0"/>
                <a:cs typeface="Arial" panose="020B0604020202020204" pitchFamily="34" charset="0"/>
              </a:rPr>
              <a:t>Класифікації</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ризиків</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a:t>
            </a:r>
            <a:r>
              <a:rPr lang="ru-RU" sz="2000" dirty="0" err="1">
                <a:latin typeface="Arial" panose="020B0604020202020204" pitchFamily="34" charset="0"/>
                <a:cs typeface="Arial" panose="020B0604020202020204" pitchFamily="34" charset="0"/>
              </a:rPr>
              <a:t>або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категорії</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 -Структура, на </a:t>
            </a:r>
            <a:r>
              <a:rPr lang="ru-RU" sz="2000" dirty="0" err="1">
                <a:latin typeface="Arial" panose="020B0604020202020204" pitchFamily="34" charset="0"/>
                <a:cs typeface="Arial" panose="020B0604020202020204" pitchFamily="34" charset="0"/>
              </a:rPr>
              <a:t>підставі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якої</a:t>
            </a:r>
            <a:r>
              <a:rPr lang="ru-RU" sz="2000" dirty="0">
                <a:latin typeface="Arial" panose="020B0604020202020204" pitchFamily="34" charset="0"/>
                <a:cs typeface="Arial" panose="020B0604020202020204" pitchFamily="34" charset="0"/>
              </a:rPr>
              <a:t> проводиться систематична і </a:t>
            </a:r>
            <a:r>
              <a:rPr lang="ru-RU" sz="2000" dirty="0" err="1">
                <a:latin typeface="Arial" panose="020B0604020202020204" pitchFamily="34" charset="0"/>
                <a:cs typeface="Arial" panose="020B0604020202020204" pitchFamily="34" charset="0"/>
              </a:rPr>
              <a:t>всебічна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ідентифікація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 з </a:t>
            </a:r>
            <a:r>
              <a:rPr lang="ru-RU" sz="2000" dirty="0" err="1">
                <a:latin typeface="Arial" panose="020B0604020202020204" pitchFamily="34" charset="0"/>
                <a:cs typeface="Arial" panose="020B0604020202020204" pitchFamily="34" charset="0"/>
              </a:rPr>
              <a:t>потрібним</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ступенем</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деталізації</a:t>
            </a:r>
            <a:r>
              <a:rPr lang="ru-RU" sz="2000" dirty="0">
                <a:latin typeface="Arial" panose="020B0604020202020204" pitchFamily="34" charset="0"/>
                <a:cs typeface="Arial" panose="020B0604020202020204" pitchFamily="34" charset="0"/>
              </a:rPr>
              <a:t>.</a:t>
            </a:r>
          </a:p>
          <a:p>
            <a:pPr marL="342900" indent="-342900">
              <a:spcAft>
                <a:spcPts val="600"/>
              </a:spcAft>
              <a:buFont typeface="Wingdings" pitchFamily="2" charset="2"/>
              <a:buChar char="q"/>
            </a:pPr>
            <a:r>
              <a:rPr lang="ru-RU" sz="2000" dirty="0" err="1">
                <a:latin typeface="Arial" panose="020B0604020202020204" pitchFamily="34" charset="0"/>
                <a:cs typeface="Arial" panose="020B0604020202020204" pitchFamily="34" charset="0"/>
              </a:rPr>
              <a:t>Визначення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ймовірності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виникнення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їх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наслідків</a:t>
            </a:r>
            <a:r>
              <a:rPr lang="ru-RU" sz="2000" dirty="0">
                <a:latin typeface="Arial" panose="020B0604020202020204" pitchFamily="34" charset="0"/>
                <a:cs typeface="Arial" panose="020B0604020202020204" pitchFamily="34" charset="0"/>
              </a:rPr>
              <a:t>.</a:t>
            </a:r>
          </a:p>
          <a:p>
            <a:pPr marL="342900" indent="-342900">
              <a:spcAft>
                <a:spcPts val="600"/>
              </a:spcAft>
              <a:buFont typeface="Wingdings" pitchFamily="2" charset="2"/>
              <a:buChar char="q"/>
            </a:pPr>
            <a:r>
              <a:rPr lang="ru-RU" sz="2000" dirty="0" err="1">
                <a:latin typeface="Arial" panose="020B0604020202020204" pitchFamily="34" charset="0"/>
                <a:cs typeface="Arial" panose="020B0604020202020204" pitchFamily="34" charset="0"/>
              </a:rPr>
              <a:t>Матриця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ймовірності</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наслідків</a:t>
            </a:r>
            <a:r>
              <a:rPr lang="ru-RU" sz="2000" dirty="0">
                <a:latin typeface="Arial" panose="020B0604020202020204" pitchFamily="34" charset="0"/>
                <a:cs typeface="Arial" panose="020B0604020202020204" pitchFamily="34" charset="0"/>
              </a:rPr>
              <a:t>.</a:t>
            </a:r>
          </a:p>
          <a:p>
            <a:pPr marL="342900" indent="-342900">
              <a:spcAft>
                <a:spcPts val="600"/>
              </a:spcAft>
              <a:buFont typeface="Wingdings" pitchFamily="2" charset="2"/>
              <a:buChar char="q"/>
            </a:pPr>
            <a:r>
              <a:rPr lang="ru-RU" sz="2000" dirty="0">
                <a:latin typeface="Arial" panose="020B0604020202020204" pitchFamily="34" charset="0"/>
                <a:cs typeface="Arial" panose="020B0604020202020204" pitchFamily="34" charset="0"/>
              </a:rPr>
              <a:t>Уточнена </a:t>
            </a:r>
            <a:r>
              <a:rPr lang="ru-RU" sz="2000" dirty="0" err="1">
                <a:latin typeface="Arial" panose="020B0604020202020204" pitchFamily="34" charset="0"/>
                <a:cs typeface="Arial" panose="020B0604020202020204" pitchFamily="34" charset="0"/>
              </a:rPr>
              <a:t>толерантність</a:t>
            </a:r>
            <a:r>
              <a:rPr lang="ru-RU" sz="2000" dirty="0">
                <a:latin typeface="Arial" panose="020B0604020202020204" pitchFamily="34" charset="0"/>
                <a:cs typeface="Arial" panose="020B0604020202020204" pitchFamily="34" charset="0"/>
              </a:rPr>
              <a:t> до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учасників</a:t>
            </a:r>
            <a:r>
              <a:rPr lang="ru-RU" sz="2000" dirty="0">
                <a:latin typeface="Arial" panose="020B0604020202020204" pitchFamily="34" charset="0"/>
                <a:cs typeface="Arial" panose="020B0604020202020204" pitchFamily="34" charset="0"/>
              </a:rPr>
              <a:t> проекту.</a:t>
            </a:r>
          </a:p>
          <a:p>
            <a:pPr marL="342900" indent="-342900">
              <a:spcAft>
                <a:spcPts val="600"/>
              </a:spcAft>
              <a:buFont typeface="Wingdings" pitchFamily="2" charset="2"/>
              <a:buChar char="q"/>
            </a:pPr>
            <a:r>
              <a:rPr lang="ru-RU" sz="2000" b="1" dirty="0" err="1">
                <a:latin typeface="Arial" panose="020B0604020202020204" pitchFamily="34" charset="0"/>
                <a:cs typeface="Arial" panose="020B0604020202020204" pitchFamily="34" charset="0"/>
              </a:rPr>
              <a:t>Форми</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звітності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Визначає</a:t>
            </a:r>
            <a:r>
              <a:rPr lang="ru-RU" sz="2000" dirty="0">
                <a:latin typeface="Arial" panose="020B0604020202020204" pitchFamily="34" charset="0"/>
                <a:cs typeface="Arial" panose="020B0604020202020204" pitchFamily="34" charset="0"/>
              </a:rPr>
              <a:t> формат </a:t>
            </a:r>
            <a:r>
              <a:rPr lang="ru-RU" sz="2000" dirty="0" err="1">
                <a:latin typeface="Arial" panose="020B0604020202020204" pitchFamily="34" charset="0"/>
                <a:cs typeface="Arial" panose="020B0604020202020204" pitchFamily="34" charset="0"/>
              </a:rPr>
              <a:t>реєстру</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його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зміст</a:t>
            </a:r>
            <a:r>
              <a:rPr lang="ru-RU" sz="2000" dirty="0">
                <a:latin typeface="Arial" panose="020B0604020202020204" pitchFamily="34" charset="0"/>
                <a:cs typeface="Arial" panose="020B0604020202020204" pitchFamily="34" charset="0"/>
              </a:rPr>
              <a:t>, а </a:t>
            </a:r>
            <a:r>
              <a:rPr lang="ru-RU" sz="2000" dirty="0" err="1">
                <a:latin typeface="Arial" panose="020B0604020202020204" pitchFamily="34" charset="0"/>
                <a:cs typeface="Arial" panose="020B0604020202020204" pitchFamily="34" charset="0"/>
              </a:rPr>
              <a:t>також</a:t>
            </a:r>
            <a:r>
              <a:rPr lang="ru-RU" sz="2000" dirty="0">
                <a:latin typeface="Arial" panose="020B0604020202020204" pitchFamily="34" charset="0"/>
                <a:cs typeface="Arial" panose="020B0604020202020204" pitchFamily="34" charset="0"/>
              </a:rPr>
              <a:t> будь-</a:t>
            </a:r>
            <a:r>
              <a:rPr lang="ru-RU" sz="2000" dirty="0" err="1">
                <a:latin typeface="Arial" panose="020B0604020202020204" pitchFamily="34" charset="0"/>
                <a:cs typeface="Arial" panose="020B0604020202020204" pitchFamily="34" charset="0"/>
              </a:rPr>
              <a:t>яких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інших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необхідних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звітів</a:t>
            </a:r>
            <a:r>
              <a:rPr lang="ru-RU" sz="2000" dirty="0">
                <a:latin typeface="Arial" panose="020B0604020202020204" pitchFamily="34" charset="0"/>
                <a:cs typeface="Arial" panose="020B0604020202020204" pitchFamily="34" charset="0"/>
              </a:rPr>
              <a:t> за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Визначає</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яким</a:t>
            </a:r>
            <a:r>
              <a:rPr lang="ru-RU" sz="2000" dirty="0">
                <a:latin typeface="Arial" panose="020B0604020202020204" pitchFamily="34" charset="0"/>
                <a:cs typeface="Arial" panose="020B0604020202020204" pitchFamily="34" charset="0"/>
              </a:rPr>
              <a:t> чином проводиться </a:t>
            </a:r>
            <a:r>
              <a:rPr lang="ru-RU" sz="2000" dirty="0" err="1">
                <a:latin typeface="Arial" panose="020B0604020202020204" pitchFamily="34" charset="0"/>
                <a:cs typeface="Arial" panose="020B0604020202020204" pitchFamily="34" charset="0"/>
              </a:rPr>
              <a:t>документування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аналіз</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обмін</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інформацією</a:t>
            </a:r>
            <a:r>
              <a:rPr lang="ru-RU" sz="2000" dirty="0">
                <a:latin typeface="Arial" panose="020B0604020202020204" pitchFamily="34" charset="0"/>
                <a:cs typeface="Arial" panose="020B0604020202020204" pitchFamily="34" charset="0"/>
              </a:rPr>
              <a:t> про </a:t>
            </a:r>
            <a:r>
              <a:rPr lang="ru-RU" sz="2000" dirty="0" err="1">
                <a:latin typeface="Arial" panose="020B0604020202020204" pitchFamily="34" charset="0"/>
                <a:cs typeface="Arial" panose="020B0604020202020204" pitchFamily="34" charset="0"/>
              </a:rPr>
              <a:t>результати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процесу</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r>
              <a:rPr lang="ru-RU" sz="2000" dirty="0">
                <a:latin typeface="Arial" panose="020B0604020202020204" pitchFamily="34" charset="0"/>
                <a:cs typeface="Arial" panose="020B0604020202020204" pitchFamily="34" charset="0"/>
              </a:rPr>
              <a:t>.</a:t>
            </a:r>
          </a:p>
          <a:p>
            <a:pPr marL="342900" indent="-342900">
              <a:spcAft>
                <a:spcPts val="600"/>
              </a:spcAft>
              <a:buFont typeface="Wingdings" pitchFamily="2" charset="2"/>
              <a:buChar char="q"/>
            </a:pPr>
            <a:r>
              <a:rPr lang="ru-RU" sz="2000" b="1" dirty="0" err="1">
                <a:latin typeface="Arial" panose="020B0604020202020204" pitchFamily="34" charset="0"/>
                <a:cs typeface="Arial" panose="020B0604020202020204" pitchFamily="34" charset="0"/>
              </a:rPr>
              <a:t>Відстеження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Документує</a:t>
            </a:r>
            <a:r>
              <a:rPr lang="ru-RU" sz="2000" dirty="0">
                <a:latin typeface="Arial" panose="020B0604020202020204" pitchFamily="34" charset="0"/>
                <a:cs typeface="Arial" panose="020B0604020202020204" pitchFamily="34" charset="0"/>
              </a:rPr>
              <a:t> порядок </a:t>
            </a:r>
            <a:r>
              <a:rPr lang="ru-RU" sz="2000" dirty="0" err="1">
                <a:latin typeface="Arial" panose="020B0604020202020204" pitchFamily="34" charset="0"/>
                <a:cs typeface="Arial" panose="020B0604020202020204" pitchFamily="34" charset="0"/>
              </a:rPr>
              <a:t>реєстрації</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всіх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аспектів</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операцій</a:t>
            </a:r>
            <a:r>
              <a:rPr lang="ru-RU" sz="2000" dirty="0">
                <a:latin typeface="Arial" panose="020B0604020202020204" pitchFamily="34" charset="0"/>
                <a:cs typeface="Arial" panose="020B0604020202020204" pitchFamily="34" charset="0"/>
              </a:rPr>
              <a:t> по </a:t>
            </a:r>
            <a:r>
              <a:rPr lang="ru-RU" sz="2000" dirty="0" err="1">
                <a:latin typeface="Arial" panose="020B0604020202020204" pitchFamily="34" charset="0"/>
                <a:cs typeface="Arial" panose="020B0604020202020204" pitchFamily="34" charset="0"/>
              </a:rPr>
              <a:t>ризикам</a:t>
            </a:r>
            <a:r>
              <a:rPr lang="ru-RU" sz="2000" dirty="0">
                <a:latin typeface="Arial" panose="020B0604020202020204" pitchFamily="34" charset="0"/>
                <a:cs typeface="Arial" panose="020B0604020202020204" pitchFamily="34" charset="0"/>
              </a:rPr>
              <a:t> в </a:t>
            </a:r>
            <a:r>
              <a:rPr lang="ru-RU" sz="2000" dirty="0" err="1">
                <a:latin typeface="Arial" panose="020B0604020202020204" pitchFamily="34" charset="0"/>
                <a:cs typeface="Arial" panose="020B0604020202020204" pitchFamily="34" charset="0"/>
              </a:rPr>
              <a:t>інтересах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даного</a:t>
            </a:r>
            <a:r>
              <a:rPr lang="ru-RU" sz="2000" dirty="0">
                <a:latin typeface="Arial" panose="020B0604020202020204" pitchFamily="34" charset="0"/>
                <a:cs typeface="Arial" panose="020B0604020202020204" pitchFamily="34" charset="0"/>
              </a:rPr>
              <a:t> проекту, а </a:t>
            </a:r>
            <a:r>
              <a:rPr lang="ru-RU" sz="2000" dirty="0" err="1">
                <a:latin typeface="Arial" panose="020B0604020202020204" pitchFamily="34" charset="0"/>
                <a:cs typeface="Arial" panose="020B0604020202020204" pitchFamily="34" charset="0"/>
              </a:rPr>
              <a:t>також</a:t>
            </a:r>
            <a:r>
              <a:rPr lang="ru-RU" sz="2000" dirty="0">
                <a:latin typeface="Arial" panose="020B0604020202020204" pitchFamily="34" charset="0"/>
                <a:cs typeface="Arial" panose="020B0604020202020204" pitchFamily="34" charset="0"/>
              </a:rPr>
              <a:t> для </a:t>
            </a:r>
            <a:r>
              <a:rPr lang="ru-RU" sz="2000" dirty="0" err="1">
                <a:latin typeface="Arial" panose="020B0604020202020204" pitchFamily="34" charset="0"/>
                <a:cs typeface="Arial" panose="020B0604020202020204" pitchFamily="34" charset="0"/>
              </a:rPr>
              <a:t>майбутніх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проектів</a:t>
            </a:r>
            <a:r>
              <a:rPr lang="ru-RU" sz="2000" dirty="0">
                <a:latin typeface="Arial" panose="020B0604020202020204" pitchFamily="34" charset="0"/>
                <a:cs typeface="Arial" panose="020B0604020202020204" pitchFamily="34" charset="0"/>
              </a:rPr>
              <a:t> і для </a:t>
            </a:r>
            <a:r>
              <a:rPr lang="ru-RU" sz="2000" dirty="0" err="1">
                <a:latin typeface="Arial" panose="020B0604020202020204" pitchFamily="34" charset="0"/>
                <a:cs typeface="Arial" panose="020B0604020202020204" pitchFamily="34" charset="0"/>
              </a:rPr>
              <a:t>включення</a:t>
            </a:r>
            <a:r>
              <a:rPr lang="ru-RU" sz="2000" dirty="0">
                <a:latin typeface="Arial" panose="020B0604020202020204" pitchFamily="34" charset="0"/>
                <a:cs typeface="Arial" panose="020B0604020202020204" pitchFamily="34" charset="0"/>
              </a:rPr>
              <a:t> в </a:t>
            </a:r>
            <a:r>
              <a:rPr lang="ru-RU" sz="2000" dirty="0" err="1">
                <a:latin typeface="Arial" panose="020B0604020202020204" pitchFamily="34" charset="0"/>
                <a:cs typeface="Arial" panose="020B0604020202020204" pitchFamily="34" charset="0"/>
              </a:rPr>
              <a:t>документи</a:t>
            </a:r>
            <a:r>
              <a:rPr lang="ru-RU" sz="2000" dirty="0">
                <a:latin typeface="Arial" panose="020B0604020202020204" pitchFamily="34" charset="0"/>
                <a:cs typeface="Arial" panose="020B0604020202020204" pitchFamily="34" charset="0"/>
              </a:rPr>
              <a:t> по </a:t>
            </a:r>
            <a:r>
              <a:rPr lang="ru-RU" sz="2000" dirty="0" err="1">
                <a:latin typeface="Arial" panose="020B0604020202020204" pitchFamily="34" charset="0"/>
                <a:cs typeface="Arial" panose="020B0604020202020204" pitchFamily="34" charset="0"/>
              </a:rPr>
              <a:t>накопичених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знань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Документує</a:t>
            </a:r>
            <a:r>
              <a:rPr lang="ru-RU" sz="2000" dirty="0">
                <a:latin typeface="Arial" panose="020B0604020202020204" pitchFamily="34" charset="0"/>
                <a:cs typeface="Arial" panose="020B0604020202020204" pitchFamily="34" charset="0"/>
              </a:rPr>
              <a:t>, в </a:t>
            </a:r>
            <a:r>
              <a:rPr lang="ru-RU" sz="2000" dirty="0" err="1">
                <a:latin typeface="Arial" panose="020B0604020202020204" pitchFamily="34" charset="0"/>
                <a:cs typeface="Arial" panose="020B0604020202020204" pitchFamily="34" charset="0"/>
              </a:rPr>
              <a:t>яких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випадках</a:t>
            </a:r>
            <a:r>
              <a:rPr lang="ru-RU" sz="2000" dirty="0">
                <a:latin typeface="Arial" panose="020B0604020202020204" pitchFamily="34" charset="0"/>
                <a:cs typeface="Arial" panose="020B0604020202020204" pitchFamily="34" charset="0"/>
              </a:rPr>
              <a:t> і як буде </a:t>
            </a:r>
            <a:r>
              <a:rPr lang="ru-RU" sz="2000" dirty="0" err="1">
                <a:latin typeface="Arial" panose="020B0604020202020204" pitchFamily="34" charset="0"/>
                <a:cs typeface="Arial" panose="020B0604020202020204" pitchFamily="34" charset="0"/>
              </a:rPr>
              <a:t>проводитися</a:t>
            </a:r>
            <a:r>
              <a:rPr lang="ru-RU" sz="2000" dirty="0">
                <a:latin typeface="Arial" panose="020B0604020202020204" pitchFamily="34" charset="0"/>
                <a:cs typeface="Arial" panose="020B0604020202020204" pitchFamily="34" charset="0"/>
              </a:rPr>
              <a:t> аудит </a:t>
            </a:r>
            <a:r>
              <a:rPr lang="ru-RU" sz="2000" dirty="0" err="1">
                <a:latin typeface="Arial" panose="020B0604020202020204" pitchFamily="34" charset="0"/>
                <a:cs typeface="Arial" panose="020B0604020202020204" pitchFamily="34" charset="0"/>
              </a:rPr>
              <a:t>процесів</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управління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ризиками</a:t>
            </a:r>
            <a:endParaRPr lang="ru-RU" sz="2000" dirty="0">
              <a:latin typeface="Arial" panose="020B0604020202020204" pitchFamily="34" charset="0"/>
              <a:cs typeface="Arial" panose="020B0604020202020204" pitchFamily="34" charset="0"/>
            </a:endParaRPr>
          </a:p>
        </p:txBody>
      </p:sp>
      <p:sp>
        <p:nvSpPr>
          <p:cNvPr id="4" name="Прямоугольник 3"/>
          <p:cNvSpPr/>
          <p:nvPr/>
        </p:nvSpPr>
        <p:spPr>
          <a:xfrm>
            <a:off x="179512" y="117545"/>
            <a:ext cx="8712968" cy="646331"/>
          </a:xfrm>
          <a:prstGeom prst="rect">
            <a:avLst/>
          </a:prstGeom>
        </p:spPr>
        <p:txBody>
          <a:bodyPr wrap="square">
            <a:spAutoFit/>
          </a:bodyPr>
          <a:lstStyle/>
          <a:p>
            <a:pPr lvl="0" algn="ctr"/>
            <a:r>
              <a:rPr lang="ru-RU" sz="3600" b="1" dirty="0">
                <a:solidFill>
                  <a:srgbClr val="FFFF00"/>
                </a:solidFill>
              </a:rPr>
              <a:t>План </a:t>
            </a:r>
            <a:r>
              <a:rPr lang="ru-RU" sz="3600" b="1" dirty="0" err="1" smtClean="0">
                <a:solidFill>
                  <a:srgbClr val="FFFF00"/>
                </a:solidFill>
              </a:rPr>
              <a:t>управління</a:t>
            </a:r>
            <a:r>
              <a:rPr lang="ru-RU" sz="3600" b="1" dirty="0" smtClean="0">
                <a:solidFill>
                  <a:srgbClr val="FFFF00"/>
                </a:solidFill>
              </a:rPr>
              <a:t> </a:t>
            </a:r>
            <a:r>
              <a:rPr lang="ru-RU" sz="3600" b="1" dirty="0" err="1" smtClean="0">
                <a:solidFill>
                  <a:srgbClr val="FFFF00"/>
                </a:solidFill>
              </a:rPr>
              <a:t>ризиками</a:t>
            </a:r>
            <a:r>
              <a:rPr lang="ru-RU" sz="3600" b="1" dirty="0" smtClean="0">
                <a:solidFill>
                  <a:srgbClr val="FFFF00"/>
                </a:solidFill>
              </a:rPr>
              <a:t> </a:t>
            </a:r>
            <a:r>
              <a:rPr lang="ru-RU" sz="3600" b="1" dirty="0" err="1" smtClean="0">
                <a:solidFill>
                  <a:srgbClr val="FFFF00"/>
                </a:solidFill>
              </a:rPr>
              <a:t>містить</a:t>
            </a:r>
            <a:r>
              <a:rPr lang="ru-RU" sz="3600" b="1" dirty="0" smtClean="0">
                <a:solidFill>
                  <a:srgbClr val="FFFF00"/>
                </a:solidFill>
              </a:rPr>
              <a:t> </a:t>
            </a:r>
            <a:endParaRPr lang="ru-RU" sz="3600" b="1" dirty="0">
              <a:solidFill>
                <a:srgbClr val="FFFF00"/>
              </a:solidFill>
            </a:endParaRPr>
          </a:p>
        </p:txBody>
      </p:sp>
    </p:spTree>
    <p:extLst>
      <p:ext uri="{BB962C8B-B14F-4D97-AF65-F5344CB8AC3E}">
        <p14:creationId xmlns:p14="http://schemas.microsoft.com/office/powerpoint/2010/main" val="386466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4"/>
          <p:cNvSpPr>
            <a:spLocks noGrp="1"/>
          </p:cNvSpPr>
          <p:nvPr>
            <p:ph type="sldNum" sz="quarter" idx="12"/>
          </p:nvPr>
        </p:nvSpPr>
        <p:spPr/>
        <p:txBody>
          <a:bodyPr/>
          <a:lstStyle/>
          <a:p>
            <a:fld id="{6F38A024-4089-4713-A941-35530D88E73A}" type="slidenum">
              <a:rPr lang="en-US"/>
              <a:pPr/>
              <a:t>15</a:t>
            </a:fld>
            <a:endParaRPr lang="en-US"/>
          </a:p>
        </p:txBody>
      </p:sp>
      <p:grpSp>
        <p:nvGrpSpPr>
          <p:cNvPr id="2" name="Группа 1"/>
          <p:cNvGrpSpPr/>
          <p:nvPr/>
        </p:nvGrpSpPr>
        <p:grpSpPr>
          <a:xfrm>
            <a:off x="251520" y="2852936"/>
            <a:ext cx="8627615" cy="2409867"/>
            <a:chOff x="611560" y="2081213"/>
            <a:chExt cx="8267575" cy="2409867"/>
          </a:xfrm>
        </p:grpSpPr>
        <p:sp>
          <p:nvSpPr>
            <p:cNvPr id="31747" name="Text Box 3"/>
            <p:cNvSpPr txBox="1">
              <a:spLocks noChangeArrowheads="1"/>
            </p:cNvSpPr>
            <p:nvPr/>
          </p:nvSpPr>
          <p:spPr bwMode="auto">
            <a:xfrm>
              <a:off x="1528763" y="2116138"/>
              <a:ext cx="91115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Вход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1748" name="Text Box 4"/>
            <p:cNvSpPr txBox="1">
              <a:spLocks noChangeArrowheads="1"/>
            </p:cNvSpPr>
            <p:nvPr/>
          </p:nvSpPr>
          <p:spPr bwMode="auto">
            <a:xfrm>
              <a:off x="6687387" y="2081213"/>
              <a:ext cx="1096289"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smtClean="0">
                  <a:solidFill>
                    <a:srgbClr val="000000"/>
                  </a:solidFill>
                  <a:latin typeface="Arial" charset="0"/>
                </a:rPr>
                <a:t>В</a:t>
              </a:r>
              <a:r>
                <a:rPr lang="uk-UA" b="1" dirty="0" smtClean="0">
                  <a:solidFill>
                    <a:srgbClr val="000000"/>
                  </a:solidFill>
                  <a:latin typeface="Arial" charset="0"/>
                </a:rPr>
                <a:t>и</a:t>
              </a:r>
              <a:r>
                <a:rPr lang="en-GB" b="1" dirty="0" err="1" smtClean="0">
                  <a:solidFill>
                    <a:srgbClr val="000000"/>
                  </a:solidFill>
                  <a:latin typeface="Arial" charset="0"/>
                </a:rPr>
                <a:t>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1749" name="Text Box 5"/>
            <p:cNvSpPr txBox="1">
              <a:spLocks noChangeArrowheads="1"/>
            </p:cNvSpPr>
            <p:nvPr/>
          </p:nvSpPr>
          <p:spPr bwMode="auto">
            <a:xfrm>
              <a:off x="3455988" y="2093913"/>
              <a:ext cx="1091313"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Метод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1750" name="Text Box 6"/>
            <p:cNvSpPr txBox="1">
              <a:spLocks noChangeArrowheads="1"/>
            </p:cNvSpPr>
            <p:nvPr/>
          </p:nvSpPr>
          <p:spPr bwMode="auto">
            <a:xfrm>
              <a:off x="611560" y="2687638"/>
              <a:ext cx="2441203" cy="1803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a:latin typeface="Arial" charset="0"/>
                </a:rPr>
                <a:t>План </a:t>
              </a:r>
              <a:r>
                <a:rPr lang="ru-RU" sz="1800" dirty="0" err="1">
                  <a:latin typeface="Arial" charset="0"/>
                </a:rPr>
                <a:t>управління</a:t>
              </a:r>
              <a:r>
                <a:rPr lang="ru-RU" sz="1800" dirty="0">
                  <a:latin typeface="Arial" charset="0"/>
                </a:rPr>
                <a:t> </a:t>
              </a:r>
              <a:r>
                <a:rPr lang="ru-RU" sz="1800" dirty="0" err="1">
                  <a:latin typeface="Arial" charset="0"/>
                </a:rPr>
                <a:t>ризиками</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Плановані</a:t>
              </a:r>
              <a:r>
                <a:rPr lang="ru-RU" sz="1800" dirty="0" smtClean="0">
                  <a:latin typeface="Arial" charset="0"/>
                </a:rPr>
                <a:t> </a:t>
              </a:r>
              <a:r>
                <a:rPr lang="ru-RU" sz="1800" dirty="0" err="1">
                  <a:latin typeface="Arial" charset="0"/>
                </a:rPr>
                <a:t>цілі</a:t>
              </a:r>
              <a:r>
                <a:rPr lang="ru-RU" sz="1800" dirty="0">
                  <a:latin typeface="Arial" charset="0"/>
                </a:rPr>
                <a:t> проекту</a:t>
              </a:r>
            </a:p>
            <a:p>
              <a:pPr marL="342900" indent="-342900">
                <a:lnSpc>
                  <a:spcPct val="93000"/>
                </a:lnSpc>
                <a:buClr>
                  <a:srgbClr val="000000"/>
                </a:buClr>
                <a:buFont typeface="+mj-lt"/>
                <a:buAutoNum type="arabicPeriod"/>
              </a:pPr>
              <a:r>
                <a:rPr lang="ru-RU" sz="1800" dirty="0" err="1" smtClean="0">
                  <a:latin typeface="Arial" charset="0"/>
                </a:rPr>
                <a:t>Категорії</a:t>
              </a:r>
              <a:r>
                <a:rPr lang="ru-RU" sz="1800" dirty="0" smtClean="0">
                  <a:latin typeface="Arial" charset="0"/>
                </a:rPr>
                <a:t> </a:t>
              </a:r>
              <a:r>
                <a:rPr lang="ru-RU" sz="1800" dirty="0" err="1">
                  <a:latin typeface="Arial" charset="0"/>
                </a:rPr>
                <a:t>ризиків</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Історична</a:t>
              </a:r>
              <a:r>
                <a:rPr lang="ru-RU" sz="1800" dirty="0" smtClean="0">
                  <a:latin typeface="Arial" charset="0"/>
                </a:rPr>
                <a:t> </a:t>
              </a:r>
              <a:r>
                <a:rPr lang="ru-RU" sz="1800" dirty="0" err="1">
                  <a:latin typeface="Arial" charset="0"/>
                </a:rPr>
                <a:t>інформація</a:t>
              </a:r>
              <a:endParaRPr lang="en-GB" sz="1800" dirty="0">
                <a:solidFill>
                  <a:srgbClr val="000000"/>
                </a:solidFill>
                <a:latin typeface="Arial" charset="0"/>
              </a:endParaRPr>
            </a:p>
          </p:txBody>
        </p:sp>
        <p:sp>
          <p:nvSpPr>
            <p:cNvPr id="31751" name="Text Box 7"/>
            <p:cNvSpPr txBox="1">
              <a:spLocks noChangeArrowheads="1"/>
            </p:cNvSpPr>
            <p:nvPr/>
          </p:nvSpPr>
          <p:spPr bwMode="auto">
            <a:xfrm>
              <a:off x="3275856" y="2652713"/>
              <a:ext cx="2648937" cy="128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800" dirty="0">
                  <a:solidFill>
                    <a:srgbClr val="000000"/>
                  </a:solidFill>
                  <a:latin typeface="Arial" charset="0"/>
                </a:rPr>
                <a:t> </a:t>
              </a:r>
              <a:r>
                <a:rPr lang="uk-UA" sz="1800" dirty="0" smtClean="0">
                  <a:solidFill>
                    <a:srgbClr val="000000"/>
                  </a:solidFill>
                  <a:latin typeface="Arial" charset="0"/>
                </a:rPr>
                <a:t>П</a:t>
              </a:r>
              <a:r>
                <a:rPr lang="ru-RU" sz="1800" dirty="0" err="1" smtClean="0">
                  <a:solidFill>
                    <a:srgbClr val="000000"/>
                  </a:solidFill>
                  <a:latin typeface="Arial" charset="0"/>
                </a:rPr>
                <a:t>ерегляд</a:t>
              </a:r>
              <a:r>
                <a:rPr lang="ru-RU" sz="1800" dirty="0" smtClean="0">
                  <a:solidFill>
                    <a:srgbClr val="000000"/>
                  </a:solidFill>
                  <a:latin typeface="Arial" charset="0"/>
                </a:rPr>
                <a:t> </a:t>
              </a:r>
              <a:r>
                <a:rPr lang="ru-RU" sz="1800" dirty="0" err="1">
                  <a:solidFill>
                    <a:srgbClr val="000000"/>
                  </a:solidFill>
                  <a:latin typeface="Arial" charset="0"/>
                </a:rPr>
                <a:t>документації</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Збір</a:t>
              </a:r>
              <a:r>
                <a:rPr lang="ru-RU" sz="1800" dirty="0">
                  <a:solidFill>
                    <a:srgbClr val="000000"/>
                  </a:solidFill>
                  <a:latin typeface="Arial" charset="0"/>
                </a:rPr>
                <a:t> </a:t>
              </a:r>
              <a:r>
                <a:rPr lang="ru-RU" sz="1800" dirty="0" err="1">
                  <a:solidFill>
                    <a:srgbClr val="000000"/>
                  </a:solidFill>
                  <a:latin typeface="Arial" charset="0"/>
                </a:rPr>
                <a:t>інформації</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чекліст</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аналіз</a:t>
              </a:r>
              <a:r>
                <a:rPr lang="ru-RU" sz="1800" dirty="0">
                  <a:solidFill>
                    <a:srgbClr val="000000"/>
                  </a:solidFill>
                  <a:latin typeface="Arial" charset="0"/>
                </a:rPr>
                <a:t> </a:t>
              </a:r>
              <a:r>
                <a:rPr lang="ru-RU" sz="1800" dirty="0" err="1">
                  <a:solidFill>
                    <a:srgbClr val="000000"/>
                  </a:solidFill>
                  <a:latin typeface="Arial" charset="0"/>
                </a:rPr>
                <a:t>припущень</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побудова</a:t>
              </a:r>
              <a:r>
                <a:rPr lang="ru-RU" sz="1800" dirty="0">
                  <a:solidFill>
                    <a:srgbClr val="000000"/>
                  </a:solidFill>
                  <a:latin typeface="Arial" charset="0"/>
                </a:rPr>
                <a:t> </a:t>
              </a:r>
              <a:r>
                <a:rPr lang="ru-RU" sz="1800" dirty="0" err="1">
                  <a:solidFill>
                    <a:srgbClr val="000000"/>
                  </a:solidFill>
                  <a:latin typeface="Arial" charset="0"/>
                </a:rPr>
                <a:t>діаграм</a:t>
              </a:r>
              <a:endParaRPr lang="en-GB" sz="1800" dirty="0">
                <a:solidFill>
                  <a:srgbClr val="000000"/>
                </a:solidFill>
                <a:latin typeface="Arial" charset="0"/>
              </a:endParaRPr>
            </a:p>
          </p:txBody>
        </p:sp>
        <p:sp>
          <p:nvSpPr>
            <p:cNvPr id="31752" name="Text Box 8"/>
            <p:cNvSpPr txBox="1">
              <a:spLocks noChangeArrowheads="1"/>
            </p:cNvSpPr>
            <p:nvPr/>
          </p:nvSpPr>
          <p:spPr bwMode="auto">
            <a:xfrm>
              <a:off x="6228184" y="2549139"/>
              <a:ext cx="2650951" cy="103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800" dirty="0">
                  <a:solidFill>
                    <a:srgbClr val="000000"/>
                  </a:solidFill>
                  <a:latin typeface="Arial" charset="0"/>
                </a:rPr>
                <a:t> </a:t>
              </a:r>
              <a:r>
                <a:rPr lang="uk-UA" sz="1800" dirty="0" smtClean="0">
                  <a:solidFill>
                    <a:srgbClr val="000000"/>
                  </a:solidFill>
                  <a:latin typeface="Arial" charset="0"/>
                </a:rPr>
                <a:t>Р</a:t>
              </a:r>
              <a:r>
                <a:rPr lang="ru-RU" sz="1800" dirty="0" err="1" smtClean="0">
                  <a:solidFill>
                    <a:srgbClr val="000000"/>
                  </a:solidFill>
                  <a:latin typeface="Arial" charset="0"/>
                </a:rPr>
                <a:t>изики</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smtClean="0">
                  <a:solidFill>
                    <a:srgbClr val="000000"/>
                  </a:solidFill>
                  <a:latin typeface="Arial" charset="0"/>
                </a:rPr>
                <a:t>Тригери</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Вхідні</a:t>
              </a:r>
              <a:r>
                <a:rPr lang="ru-RU" sz="1800" dirty="0">
                  <a:solidFill>
                    <a:srgbClr val="000000"/>
                  </a:solidFill>
                  <a:latin typeface="Arial" charset="0"/>
                </a:rPr>
                <a:t> </a:t>
              </a:r>
              <a:r>
                <a:rPr lang="ru-RU" sz="1800" dirty="0" err="1">
                  <a:solidFill>
                    <a:srgbClr val="000000"/>
                  </a:solidFill>
                  <a:latin typeface="Arial" charset="0"/>
                </a:rPr>
                <a:t>дані</a:t>
              </a:r>
              <a:r>
                <a:rPr lang="ru-RU" sz="1800" dirty="0">
                  <a:solidFill>
                    <a:srgbClr val="000000"/>
                  </a:solidFill>
                  <a:latin typeface="Arial" charset="0"/>
                </a:rPr>
                <a:t> для </a:t>
              </a:r>
              <a:r>
                <a:rPr lang="ru-RU" sz="1800" dirty="0" err="1">
                  <a:solidFill>
                    <a:srgbClr val="000000"/>
                  </a:solidFill>
                  <a:latin typeface="Arial" charset="0"/>
                </a:rPr>
                <a:t>інших</a:t>
              </a:r>
              <a:r>
                <a:rPr lang="ru-RU" sz="1800" dirty="0">
                  <a:solidFill>
                    <a:srgbClr val="000000"/>
                  </a:solidFill>
                  <a:latin typeface="Arial" charset="0"/>
                </a:rPr>
                <a:t> </a:t>
              </a:r>
              <a:r>
                <a:rPr lang="ru-RU" sz="1800" dirty="0" err="1">
                  <a:solidFill>
                    <a:srgbClr val="000000"/>
                  </a:solidFill>
                  <a:latin typeface="Arial" charset="0"/>
                </a:rPr>
                <a:t>процесів</a:t>
              </a:r>
              <a:endParaRPr lang="en-GB" sz="1800" dirty="0">
                <a:solidFill>
                  <a:srgbClr val="000000"/>
                </a:solidFill>
                <a:latin typeface="Arial" charset="0"/>
              </a:endParaRPr>
            </a:p>
          </p:txBody>
        </p:sp>
      </p:grpSp>
      <p:sp>
        <p:nvSpPr>
          <p:cNvPr id="14" name="Rectangle 1"/>
          <p:cNvSpPr txBox="1">
            <a:spLocks noChangeArrowheads="1"/>
          </p:cNvSpPr>
          <p:nvPr/>
        </p:nvSpPr>
        <p:spPr bwMode="auto">
          <a:xfrm>
            <a:off x="29163" y="-29073"/>
            <a:ext cx="8229600" cy="93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ct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sz="3600" b="1" dirty="0" smtClean="0">
                <a:solidFill>
                  <a:srgbClr val="FFFF00"/>
                </a:solidFill>
              </a:rPr>
              <a:t>Процесс 2: </a:t>
            </a:r>
            <a:r>
              <a:rPr lang="ru-RU" sz="3600" b="1" dirty="0" err="1" smtClean="0">
                <a:solidFill>
                  <a:srgbClr val="FFFF00"/>
                </a:solidFill>
              </a:rPr>
              <a:t>Ідентифікація</a:t>
            </a:r>
            <a:endParaRPr lang="ru-RU" sz="3600" b="1" dirty="0">
              <a:solidFill>
                <a:srgbClr val="FFFF00"/>
              </a:solidFill>
            </a:endParaRPr>
          </a:p>
        </p:txBody>
      </p:sp>
      <p:sp>
        <p:nvSpPr>
          <p:cNvPr id="15" name="Rectangle 2"/>
          <p:cNvSpPr txBox="1">
            <a:spLocks noChangeArrowheads="1"/>
          </p:cNvSpPr>
          <p:nvPr/>
        </p:nvSpPr>
        <p:spPr bwMode="auto">
          <a:xfrm>
            <a:off x="467544" y="980729"/>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Визначення</a:t>
            </a:r>
            <a:r>
              <a:rPr lang="ru-RU" sz="2000" dirty="0">
                <a:solidFill>
                  <a:srgbClr val="000000"/>
                </a:solidFill>
                <a:effectLst/>
                <a:latin typeface="Arial" panose="020B0604020202020204" pitchFamily="34" charset="0"/>
                <a:cs typeface="Arial" panose="020B0604020202020204" pitchFamily="34" charset="0"/>
              </a:rPr>
              <a:t> і </a:t>
            </a:r>
            <a:r>
              <a:rPr lang="ru-RU" sz="2000" dirty="0" err="1">
                <a:solidFill>
                  <a:srgbClr val="000000"/>
                </a:solidFill>
                <a:effectLst/>
                <a:latin typeface="Arial" panose="020B0604020202020204" pitchFamily="34" charset="0"/>
                <a:cs typeface="Arial" panose="020B0604020202020204" pitchFamily="34" charset="0"/>
              </a:rPr>
              <a:t>документування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які</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можуть</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впливати</a:t>
            </a:r>
            <a:r>
              <a:rPr lang="ru-RU" sz="2000" dirty="0">
                <a:solidFill>
                  <a:srgbClr val="000000"/>
                </a:solidFill>
                <a:effectLst/>
                <a:latin typeface="Arial" panose="020B0604020202020204" pitchFamily="34" charset="0"/>
                <a:cs typeface="Arial" panose="020B0604020202020204" pitchFamily="34" charset="0"/>
              </a:rPr>
              <a:t> на проект</a:t>
            </a:r>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Важливо</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залучити</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цього</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процесу</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якомога</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більше</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представників</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сторін</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зацікавлених</a:t>
            </a:r>
            <a:r>
              <a:rPr lang="ru-RU" sz="2000" dirty="0">
                <a:solidFill>
                  <a:srgbClr val="000000"/>
                </a:solidFill>
                <a:effectLst/>
                <a:latin typeface="Arial" panose="020B0604020202020204" pitchFamily="34" charset="0"/>
                <a:cs typeface="Arial" panose="020B0604020202020204" pitchFamily="34" charset="0"/>
              </a:rPr>
              <a:t> в </a:t>
            </a:r>
            <a:r>
              <a:rPr lang="ru-RU" sz="2000" dirty="0" err="1">
                <a:solidFill>
                  <a:srgbClr val="000000"/>
                </a:solidFill>
                <a:effectLst/>
                <a:latin typeface="Arial" panose="020B0604020202020204" pitchFamily="34" charset="0"/>
                <a:cs typeface="Arial" panose="020B0604020202020204" pitchFamily="34" charset="0"/>
              </a:rPr>
              <a:t>проекті</a:t>
            </a:r>
            <a:endParaRPr lang="ru-RU"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24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57835"/>
            <a:ext cx="8712968" cy="584775"/>
          </a:xfrm>
          <a:prstGeom prst="rect">
            <a:avLst/>
          </a:prstGeom>
        </p:spPr>
        <p:txBody>
          <a:bodyPr wrap="square">
            <a:spAutoFit/>
          </a:bodyPr>
          <a:lstStyle/>
          <a:p>
            <a:r>
              <a:rPr lang="ru-RU" sz="3200" b="1" dirty="0" err="1">
                <a:solidFill>
                  <a:srgbClr val="FFFF00"/>
                </a:solidFill>
              </a:rPr>
              <a:t>Методи</a:t>
            </a:r>
            <a:r>
              <a:rPr lang="ru-RU" sz="3200" b="1" dirty="0">
                <a:solidFill>
                  <a:srgbClr val="FFFF00"/>
                </a:solidFill>
              </a:rPr>
              <a:t> </a:t>
            </a:r>
            <a:r>
              <a:rPr lang="ru-RU" sz="3200" b="1" dirty="0" smtClean="0">
                <a:solidFill>
                  <a:srgbClr val="FFFF00"/>
                </a:solidFill>
              </a:rPr>
              <a:t>та </a:t>
            </a:r>
            <a:r>
              <a:rPr lang="ru-RU" sz="3200" b="1" dirty="0" err="1">
                <a:solidFill>
                  <a:srgbClr val="FFFF00"/>
                </a:solidFill>
              </a:rPr>
              <a:t>інструменти</a:t>
            </a:r>
            <a:r>
              <a:rPr lang="ru-RU" sz="3200" b="1" dirty="0">
                <a:solidFill>
                  <a:srgbClr val="FFFF00"/>
                </a:solidFill>
              </a:rPr>
              <a:t> </a:t>
            </a:r>
            <a:r>
              <a:rPr lang="ru-RU" sz="3200" b="1" dirty="0" err="1">
                <a:solidFill>
                  <a:srgbClr val="FFFF00"/>
                </a:solidFill>
              </a:rPr>
              <a:t>ідентифікації</a:t>
            </a:r>
            <a:r>
              <a:rPr lang="ru-RU" sz="3200" b="1" dirty="0">
                <a:solidFill>
                  <a:srgbClr val="FFFF00"/>
                </a:solidFill>
              </a:rPr>
              <a:t> </a:t>
            </a:r>
            <a:r>
              <a:rPr lang="ru-RU" sz="3200" b="1" dirty="0" err="1">
                <a:solidFill>
                  <a:srgbClr val="FFFF00"/>
                </a:solidFill>
              </a:rPr>
              <a:t>ризиків</a:t>
            </a:r>
            <a:endParaRPr lang="ru-RU" sz="3200" dirty="0">
              <a:solidFill>
                <a:srgbClr val="FFFF00"/>
              </a:solidFill>
            </a:endParaRPr>
          </a:p>
        </p:txBody>
      </p:sp>
      <p:sp>
        <p:nvSpPr>
          <p:cNvPr id="3" name="Прямоугольник 2"/>
          <p:cNvSpPr/>
          <p:nvPr/>
        </p:nvSpPr>
        <p:spPr>
          <a:xfrm>
            <a:off x="179512" y="836712"/>
            <a:ext cx="8856984" cy="5909310"/>
          </a:xfrm>
          <a:prstGeom prst="rect">
            <a:avLst/>
          </a:prstGeom>
        </p:spPr>
        <p:txBody>
          <a:bodyPr wrap="square">
            <a:spAutoFit/>
          </a:bodyPr>
          <a:lstStyle/>
          <a:p>
            <a:pPr marL="285750" indent="-285750">
              <a:buFont typeface="Wingdings" pitchFamily="2" charset="2"/>
              <a:buChar char="q"/>
            </a:pPr>
            <a:r>
              <a:rPr lang="ru-RU" b="1" dirty="0" err="1">
                <a:solidFill>
                  <a:srgbClr val="0000CC"/>
                </a:solidFill>
                <a:latin typeface="Arial" panose="020B0604020202020204" pitchFamily="34" charset="0"/>
                <a:cs typeface="Arial" panose="020B0604020202020204" pitchFamily="34" charset="0"/>
              </a:rPr>
              <a:t>Аналіз</a:t>
            </a:r>
            <a:r>
              <a:rPr lang="ru-RU" b="1" dirty="0">
                <a:solidFill>
                  <a:srgbClr val="0000CC"/>
                </a:solidFill>
                <a:latin typeface="Arial" panose="020B0604020202020204" pitchFamily="34" charset="0"/>
                <a:cs typeface="Arial" panose="020B0604020202020204" pitchFamily="34" charset="0"/>
              </a:rPr>
              <a:t> </a:t>
            </a:r>
            <a:r>
              <a:rPr lang="ru-RU" b="1" dirty="0" err="1">
                <a:solidFill>
                  <a:srgbClr val="0000CC"/>
                </a:solidFill>
                <a:latin typeface="Arial" panose="020B0604020202020204" pitchFamily="34" charset="0"/>
                <a:cs typeface="Arial" panose="020B0604020202020204" pitchFamily="34" charset="0"/>
              </a:rPr>
              <a:t>документації</a:t>
            </a:r>
            <a:r>
              <a:rPr lang="ru-RU" b="1" dirty="0">
                <a:solidFill>
                  <a:srgbClr val="0000CC"/>
                </a:solidFill>
                <a:latin typeface="Arial" panose="020B0604020202020204" pitchFamily="34" charset="0"/>
                <a:cs typeface="Arial" panose="020B0604020202020204" pitchFamily="34" charset="0"/>
              </a:rPr>
              <a:t>.</a:t>
            </a:r>
          </a:p>
          <a:p>
            <a:r>
              <a:rPr lang="ru-RU" dirty="0">
                <a:latin typeface="Arial" panose="020B0604020202020204" pitchFamily="34" charset="0"/>
                <a:cs typeface="Arial" panose="020B0604020202020204" pitchFamily="34" charset="0"/>
              </a:rPr>
              <a:t>Перегляд </a:t>
            </a:r>
            <a:r>
              <a:rPr lang="ru-RU" dirty="0" err="1">
                <a:latin typeface="Arial" panose="020B0604020202020204" pitchFamily="34" charset="0"/>
                <a:cs typeface="Arial" panose="020B0604020202020204" pitchFamily="34" charset="0"/>
              </a:rPr>
              <a:t>матеріалів</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розроблених</a:t>
            </a:r>
            <a:r>
              <a:rPr lang="ru-RU" dirty="0">
                <a:latin typeface="Arial" panose="020B0604020202020204" pitchFamily="34" charset="0"/>
                <a:cs typeface="Arial" panose="020B0604020202020204" pitchFamily="34" charset="0"/>
              </a:rPr>
              <a:t> до </a:t>
            </a:r>
            <a:r>
              <a:rPr lang="ru-RU" dirty="0" err="1">
                <a:latin typeface="Arial" panose="020B0604020202020204" pitchFamily="34" charset="0"/>
                <a:cs typeface="Arial" panose="020B0604020202020204" pitchFamily="34" charset="0"/>
              </a:rPr>
              <a:t>проведення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даного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аналізу</a:t>
            </a:r>
            <a:r>
              <a:rPr lang="ru-RU" dirty="0">
                <a:latin typeface="Arial" panose="020B0604020202020204" pitchFamily="34" charset="0"/>
                <a:cs typeface="Arial" panose="020B0604020202020204" pitchFamily="34" charset="0"/>
              </a:rPr>
              <a:t>.</a:t>
            </a:r>
          </a:p>
          <a:p>
            <a:r>
              <a:rPr lang="ru-RU" dirty="0" err="1">
                <a:latin typeface="Arial" panose="020B0604020202020204" pitchFamily="34" charset="0"/>
                <a:cs typeface="Arial" panose="020B0604020202020204" pitchFamily="34" charset="0"/>
              </a:rPr>
              <a:t>Аналізується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якість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планів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узгодженість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планів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відповідність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вимогам</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Замовника</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допущення</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базові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плани</a:t>
            </a:r>
            <a:r>
              <a:rPr lang="ru-RU" dirty="0">
                <a:latin typeface="Arial" panose="020B0604020202020204" pitchFamily="34" charset="0"/>
                <a:cs typeface="Arial" panose="020B0604020202020204" pitchFamily="34" charset="0"/>
              </a:rPr>
              <a:t> по </a:t>
            </a:r>
            <a:r>
              <a:rPr lang="ru-RU" dirty="0" err="1">
                <a:latin typeface="Arial" panose="020B0604020202020204" pitchFamily="34" charset="0"/>
                <a:cs typeface="Arial" panose="020B0604020202020204" pitchFamily="34" charset="0"/>
              </a:rPr>
              <a:t>утриманню</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термінів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вартості</a:t>
            </a:r>
            <a:r>
              <a:rPr lang="ru-RU" dirty="0">
                <a:latin typeface="Arial" panose="020B0604020202020204" pitchFamily="34" charset="0"/>
                <a:cs typeface="Arial" panose="020B0604020202020204" pitchFamily="34" charset="0"/>
              </a:rPr>
              <a:t>, все, </a:t>
            </a:r>
            <a:r>
              <a:rPr lang="ru-RU" dirty="0" err="1">
                <a:latin typeface="Arial" panose="020B0604020202020204" pitchFamily="34" charset="0"/>
                <a:cs typeface="Arial" panose="020B0604020202020204" pitchFamily="34" charset="0"/>
              </a:rPr>
              <a:t>що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може</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служити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показниками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можливості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ризику</a:t>
            </a:r>
            <a:r>
              <a:rPr lang="ru-RU" dirty="0">
                <a:latin typeface="Arial" panose="020B0604020202020204" pitchFamily="34" charset="0"/>
                <a:cs typeface="Arial" panose="020B0604020202020204" pitchFamily="34" charset="0"/>
              </a:rPr>
              <a:t> в </a:t>
            </a:r>
            <a:r>
              <a:rPr lang="ru-RU" dirty="0" err="1">
                <a:latin typeface="Arial" panose="020B0604020202020204" pitchFamily="34" charset="0"/>
                <a:cs typeface="Arial" panose="020B0604020202020204" pitchFamily="34" charset="0"/>
              </a:rPr>
              <a:t>проекті</a:t>
            </a:r>
            <a:r>
              <a:rPr lang="ru-RU" dirty="0">
                <a:latin typeface="Arial" panose="020B0604020202020204" pitchFamily="34" charset="0"/>
                <a:cs typeface="Arial" panose="020B0604020202020204" pitchFamily="34" charset="0"/>
              </a:rPr>
              <a:t>.</a:t>
            </a:r>
          </a:p>
          <a:p>
            <a:pPr marL="285750" indent="-285750">
              <a:buFont typeface="Wingdings" pitchFamily="2" charset="2"/>
              <a:buChar char="q"/>
            </a:pPr>
            <a:r>
              <a:rPr lang="ru-RU" dirty="0" err="1">
                <a:solidFill>
                  <a:srgbClr val="0000CC"/>
                </a:solidFill>
                <a:latin typeface="Arial" panose="020B0604020202020204" pitchFamily="34" charset="0"/>
                <a:cs typeface="Arial" panose="020B0604020202020204" pitchFamily="34" charset="0"/>
              </a:rPr>
              <a:t>Методи</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збору</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інформації</a:t>
            </a:r>
            <a:r>
              <a:rPr lang="ru-RU" dirty="0">
                <a:solidFill>
                  <a:srgbClr val="0000CC"/>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ru-RU" dirty="0" err="1">
                <a:solidFill>
                  <a:srgbClr val="C00000"/>
                </a:solidFill>
                <a:latin typeface="Arial" panose="020B0604020202020204" pitchFamily="34" charset="0"/>
                <a:cs typeface="Arial" panose="020B0604020202020204" pitchFamily="34" charset="0"/>
              </a:rPr>
              <a:t>Мозковий</a:t>
            </a:r>
            <a:r>
              <a:rPr lang="ru-RU" dirty="0">
                <a:solidFill>
                  <a:srgbClr val="C00000"/>
                </a:solidFill>
                <a:latin typeface="Arial" panose="020B0604020202020204" pitchFamily="34" charset="0"/>
                <a:cs typeface="Arial" panose="020B0604020202020204" pitchFamily="34" charset="0"/>
              </a:rPr>
              <a:t> штурм</a:t>
            </a:r>
          </a:p>
          <a:p>
            <a:pPr lvl="1"/>
            <a:r>
              <a:rPr lang="ru-RU" dirty="0">
                <a:latin typeface="Arial" panose="020B0604020202020204" pitchFamily="34" charset="0"/>
                <a:cs typeface="Arial" panose="020B0604020202020204" pitchFamily="34" charset="0"/>
              </a:rPr>
              <a:t>Метою </a:t>
            </a:r>
            <a:r>
              <a:rPr lang="ru-RU" dirty="0" err="1">
                <a:latin typeface="Arial" panose="020B0604020202020204" pitchFamily="34" charset="0"/>
                <a:cs typeface="Arial" panose="020B0604020202020204" pitchFamily="34" charset="0"/>
              </a:rPr>
              <a:t>мозкового</a:t>
            </a:r>
            <a:r>
              <a:rPr lang="ru-RU" dirty="0">
                <a:latin typeface="Arial" panose="020B0604020202020204" pitchFamily="34" charset="0"/>
                <a:cs typeface="Arial" panose="020B0604020202020204" pitchFamily="34" charset="0"/>
              </a:rPr>
              <a:t> штурму є </a:t>
            </a:r>
            <a:r>
              <a:rPr lang="ru-RU" dirty="0" err="1">
                <a:latin typeface="Arial" panose="020B0604020202020204" pitchFamily="34" charset="0"/>
                <a:cs typeface="Arial" panose="020B0604020202020204" pitchFamily="34" charset="0"/>
              </a:rPr>
              <a:t>створення</a:t>
            </a:r>
            <a:r>
              <a:rPr lang="ru-RU" dirty="0">
                <a:latin typeface="Arial" panose="020B0604020202020204" pitchFamily="34" charset="0"/>
                <a:cs typeface="Arial" panose="020B0604020202020204" pitchFamily="34" charset="0"/>
              </a:rPr>
              <a:t> детального списку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проекту.</a:t>
            </a:r>
          </a:p>
          <a:p>
            <a:pPr lvl="1"/>
            <a:r>
              <a:rPr lang="ru-RU" dirty="0">
                <a:latin typeface="Arial" panose="020B0604020202020204" pitchFamily="34" charset="0"/>
                <a:cs typeface="Arial" panose="020B0604020202020204" pitchFamily="34" charset="0"/>
              </a:rPr>
              <a:t>Список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розробляється</a:t>
            </a:r>
            <a:r>
              <a:rPr lang="ru-RU" dirty="0">
                <a:latin typeface="Arial" panose="020B0604020202020204" pitchFamily="34" charset="0"/>
                <a:cs typeface="Arial" panose="020B0604020202020204" pitchFamily="34" charset="0"/>
              </a:rPr>
              <a:t> на </a:t>
            </a:r>
            <a:r>
              <a:rPr lang="ru-RU" dirty="0" err="1">
                <a:latin typeface="Arial" panose="020B0604020202020204" pitchFamily="34" charset="0"/>
                <a:cs typeface="Arial" panose="020B0604020202020204" pitchFamily="34" charset="0"/>
              </a:rPr>
              <a:t>зборах</a:t>
            </a:r>
            <a:r>
              <a:rPr lang="ru-RU" dirty="0">
                <a:latin typeface="Arial" panose="020B0604020202020204" pitchFamily="34" charset="0"/>
                <a:cs typeface="Arial" panose="020B0604020202020204" pitchFamily="34" charset="0"/>
              </a:rPr>
              <a:t>, в </a:t>
            </a:r>
            <a:r>
              <a:rPr lang="ru-RU" dirty="0" err="1">
                <a:latin typeface="Arial" panose="020B0604020202020204" pitchFamily="34" charset="0"/>
                <a:cs typeface="Arial" panose="020B0604020202020204" pitchFamily="34" charset="0"/>
              </a:rPr>
              <a:t>якому</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бере</a:t>
            </a:r>
            <a:r>
              <a:rPr lang="ru-RU" dirty="0">
                <a:latin typeface="Arial" panose="020B0604020202020204" pitchFamily="34" charset="0"/>
                <a:cs typeface="Arial" panose="020B0604020202020204" pitchFamily="34" charset="0"/>
              </a:rPr>
              <a:t> участь 10-15 </a:t>
            </a:r>
            <a:r>
              <a:rPr lang="ru-RU" dirty="0" err="1">
                <a:latin typeface="Arial" panose="020B0604020202020204" pitchFamily="34" charset="0"/>
                <a:cs typeface="Arial" panose="020B0604020202020204" pitchFamily="34" charset="0"/>
              </a:rPr>
              <a:t>осіб</a:t>
            </a:r>
            <a:r>
              <a:rPr lang="ru-RU" dirty="0">
                <a:latin typeface="Arial" panose="020B0604020202020204" pitchFamily="34" charset="0"/>
                <a:cs typeface="Arial" panose="020B0604020202020204" pitchFamily="34" charset="0"/>
              </a:rPr>
              <a:t>-члени </a:t>
            </a:r>
            <a:r>
              <a:rPr lang="ru-RU" dirty="0" err="1">
                <a:latin typeface="Arial" panose="020B0604020202020204" pitchFamily="34" charset="0"/>
                <a:cs typeface="Arial" panose="020B0604020202020204" pitchFamily="34" charset="0"/>
              </a:rPr>
              <a:t>команди</a:t>
            </a:r>
            <a:r>
              <a:rPr lang="ru-RU" dirty="0">
                <a:latin typeface="Arial" panose="020B0604020202020204" pitchFamily="34" charset="0"/>
                <a:cs typeface="Arial" panose="020B0604020202020204" pitchFamily="34" charset="0"/>
              </a:rPr>
              <a:t> проекту, часто </a:t>
            </a:r>
            <a:r>
              <a:rPr lang="ru-RU" dirty="0" err="1">
                <a:latin typeface="Arial" panose="020B0604020202020204" pitchFamily="34" charset="0"/>
                <a:cs typeface="Arial" panose="020B0604020202020204" pitchFamily="34" charset="0"/>
              </a:rPr>
              <a:t>спільно</a:t>
            </a:r>
            <a:r>
              <a:rPr lang="ru-RU" dirty="0">
                <a:latin typeface="Arial" panose="020B0604020202020204" pitchFamily="34" charset="0"/>
                <a:cs typeface="Arial" panose="020B0604020202020204" pitchFamily="34" charset="0"/>
              </a:rPr>
              <a:t> з </a:t>
            </a:r>
            <a:r>
              <a:rPr lang="ru-RU" dirty="0" err="1">
                <a:latin typeface="Arial" panose="020B0604020202020204" pitchFamily="34" charset="0"/>
                <a:cs typeface="Arial" panose="020B0604020202020204" pitchFamily="34" charset="0"/>
              </a:rPr>
              <a:t>участю</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експертів</a:t>
            </a:r>
            <a:r>
              <a:rPr lang="ru-RU" dirty="0">
                <a:latin typeface="Arial" panose="020B0604020202020204" pitchFamily="34" charset="0"/>
                <a:cs typeface="Arial" panose="020B0604020202020204" pitchFamily="34" charset="0"/>
              </a:rPr>
              <a:t> з </a:t>
            </a:r>
            <a:r>
              <a:rPr lang="ru-RU" dirty="0" err="1">
                <a:latin typeface="Arial" panose="020B0604020202020204" pitchFamily="34" charset="0"/>
                <a:cs typeface="Arial" panose="020B0604020202020204" pitchFamily="34" charset="0"/>
              </a:rPr>
              <a:t>різних</a:t>
            </a:r>
            <a:r>
              <a:rPr lang="ru-RU" dirty="0">
                <a:latin typeface="Arial" panose="020B0604020202020204" pitchFamily="34" charset="0"/>
                <a:cs typeface="Arial" panose="020B0604020202020204" pitchFamily="34" charset="0"/>
              </a:rPr>
              <a:t> областей, </a:t>
            </a:r>
            <a:r>
              <a:rPr lang="ru-RU" dirty="0" err="1">
                <a:latin typeface="Arial" panose="020B0604020202020204" pitchFamily="34" charset="0"/>
                <a:cs typeface="Arial" panose="020B0604020202020204" pitchFamily="34" charset="0"/>
              </a:rPr>
              <a:t>які</a:t>
            </a:r>
            <a:r>
              <a:rPr lang="ru-RU" dirty="0">
                <a:latin typeface="Arial" panose="020B0604020202020204" pitchFamily="34" charset="0"/>
                <a:cs typeface="Arial" panose="020B0604020202020204" pitchFamily="34" charset="0"/>
              </a:rPr>
              <a:t> не є членами </a:t>
            </a:r>
            <a:r>
              <a:rPr lang="ru-RU" dirty="0" err="1">
                <a:latin typeface="Arial" panose="020B0604020202020204" pitchFamily="34" charset="0"/>
                <a:cs typeface="Arial" panose="020B0604020202020204" pitchFamily="34" charset="0"/>
              </a:rPr>
              <a:t>команди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Учасники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зборів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називають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які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вважають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важливими</a:t>
            </a:r>
            <a:r>
              <a:rPr lang="ru-RU" dirty="0">
                <a:latin typeface="Arial" panose="020B0604020202020204" pitchFamily="34" charset="0"/>
                <a:cs typeface="Arial" panose="020B0604020202020204" pitchFamily="34" charset="0"/>
              </a:rPr>
              <a:t> для проекту, при </a:t>
            </a:r>
            <a:r>
              <a:rPr lang="ru-RU" dirty="0" err="1">
                <a:latin typeface="Arial" panose="020B0604020202020204" pitchFamily="34" charset="0"/>
                <a:cs typeface="Arial" panose="020B0604020202020204" pitchFamily="34" charset="0"/>
              </a:rPr>
              <a:t>цьому</a:t>
            </a:r>
            <a:r>
              <a:rPr lang="ru-RU" dirty="0">
                <a:latin typeface="Arial" panose="020B0604020202020204" pitchFamily="34" charset="0"/>
                <a:cs typeface="Arial" panose="020B0604020202020204" pitchFamily="34" charset="0"/>
              </a:rPr>
              <a:t> не </a:t>
            </a:r>
            <a:r>
              <a:rPr lang="ru-RU" dirty="0" err="1">
                <a:latin typeface="Arial" panose="020B0604020202020204" pitchFamily="34" charset="0"/>
                <a:cs typeface="Arial" panose="020B0604020202020204" pitchFamily="34" charset="0"/>
              </a:rPr>
              <a:t>допускається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обговорення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висунутих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Далі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сортують</a:t>
            </a:r>
            <a:r>
              <a:rPr lang="ru-RU" dirty="0">
                <a:latin typeface="Arial" panose="020B0604020202020204" pitchFamily="34" charset="0"/>
                <a:cs typeface="Arial" panose="020B0604020202020204" pitchFamily="34" charset="0"/>
              </a:rPr>
              <a:t> за </a:t>
            </a:r>
            <a:r>
              <a:rPr lang="ru-RU" dirty="0" err="1">
                <a:latin typeface="Arial" panose="020B0604020202020204" pitchFamily="34" charset="0"/>
                <a:cs typeface="Arial" panose="020B0604020202020204" pitchFamily="34" charset="0"/>
              </a:rPr>
              <a:t>категоріями</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уточнюють</a:t>
            </a:r>
            <a:r>
              <a:rPr lang="ru-RU" dirty="0">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Ø"/>
            </a:pPr>
            <a:r>
              <a:rPr lang="ru-RU" dirty="0" smtClean="0">
                <a:solidFill>
                  <a:srgbClr val="C00000"/>
                </a:solidFill>
                <a:latin typeface="Arial" panose="020B0604020202020204" pitchFamily="34" charset="0"/>
                <a:cs typeface="Arial" panose="020B0604020202020204" pitchFamily="34" charset="0"/>
              </a:rPr>
              <a:t>Метод </a:t>
            </a:r>
            <a:r>
              <a:rPr lang="ru-RU" dirty="0" err="1">
                <a:solidFill>
                  <a:srgbClr val="C00000"/>
                </a:solidFill>
                <a:latin typeface="Arial" panose="020B0604020202020204" pitchFamily="34" charset="0"/>
                <a:cs typeface="Arial" panose="020B0604020202020204" pitchFamily="34" charset="0"/>
              </a:rPr>
              <a:t>Дельфі</a:t>
            </a:r>
            <a:endParaRPr lang="ru-RU" dirty="0">
              <a:solidFill>
                <a:srgbClr val="C00000"/>
              </a:solidFill>
              <a:latin typeface="Arial" panose="020B0604020202020204" pitchFamily="34" charset="0"/>
              <a:cs typeface="Arial" panose="020B0604020202020204" pitchFamily="34" charset="0"/>
            </a:endParaRPr>
          </a:p>
          <a:p>
            <a:pPr lvl="1"/>
            <a:r>
              <a:rPr lang="ru-RU" dirty="0" err="1">
                <a:latin typeface="Arial" panose="020B0604020202020204" pitchFamily="34" charset="0"/>
                <a:cs typeface="Arial" panose="020B0604020202020204" pitchFamily="34" charset="0"/>
              </a:rPr>
              <a:t>Аналогічний</a:t>
            </a:r>
            <a:r>
              <a:rPr lang="ru-RU" dirty="0">
                <a:latin typeface="Arial" panose="020B0604020202020204" pitchFamily="34" charset="0"/>
                <a:cs typeface="Arial" panose="020B0604020202020204" pitchFamily="34" charset="0"/>
              </a:rPr>
              <a:t> методу </a:t>
            </a:r>
            <a:r>
              <a:rPr lang="ru-RU" dirty="0" err="1">
                <a:latin typeface="Arial" panose="020B0604020202020204" pitchFamily="34" charset="0"/>
                <a:cs typeface="Arial" panose="020B0604020202020204" pitchFamily="34" charset="0"/>
              </a:rPr>
              <a:t>мозкового</a:t>
            </a:r>
            <a:r>
              <a:rPr lang="ru-RU" dirty="0">
                <a:latin typeface="Arial" panose="020B0604020202020204" pitchFamily="34" charset="0"/>
                <a:cs typeface="Arial" panose="020B0604020202020204" pitchFamily="34" charset="0"/>
              </a:rPr>
              <a:t> штурму, але </a:t>
            </a:r>
            <a:r>
              <a:rPr lang="ru-RU" dirty="0" err="1">
                <a:latin typeface="Arial" panose="020B0604020202020204" pitchFamily="34" charset="0"/>
                <a:cs typeface="Arial" panose="020B0604020202020204" pitchFamily="34" charset="0"/>
              </a:rPr>
              <a:t>його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учасники</a:t>
            </a:r>
            <a:r>
              <a:rPr lang="ru-RU" dirty="0">
                <a:latin typeface="Arial" panose="020B0604020202020204" pitchFamily="34" charset="0"/>
                <a:cs typeface="Arial" panose="020B0604020202020204" pitchFamily="34" charset="0"/>
              </a:rPr>
              <a:t> не </a:t>
            </a:r>
            <a:r>
              <a:rPr lang="ru-RU" dirty="0" err="1">
                <a:latin typeface="Arial" panose="020B0604020202020204" pitchFamily="34" charset="0"/>
                <a:cs typeface="Arial" panose="020B0604020202020204" pitchFamily="34" charset="0"/>
              </a:rPr>
              <a:t>знають</a:t>
            </a:r>
            <a:r>
              <a:rPr lang="ru-RU" dirty="0">
                <a:latin typeface="Arial" panose="020B0604020202020204" pitchFamily="34" charset="0"/>
                <a:cs typeface="Arial" panose="020B0604020202020204" pitchFamily="34" charset="0"/>
              </a:rPr>
              <a:t> один одного. </a:t>
            </a:r>
            <a:r>
              <a:rPr lang="ru-RU" dirty="0" err="1">
                <a:latin typeface="Arial" panose="020B0604020202020204" pitchFamily="34" charset="0"/>
                <a:cs typeface="Arial" panose="020B0604020202020204" pitchFamily="34" charset="0"/>
              </a:rPr>
              <a:t>Ведучий</a:t>
            </a:r>
            <a:r>
              <a:rPr lang="ru-RU" dirty="0">
                <a:latin typeface="Arial" panose="020B0604020202020204" pitchFamily="34" charset="0"/>
                <a:cs typeface="Arial" panose="020B0604020202020204" pitchFamily="34" charset="0"/>
              </a:rPr>
              <a:t>, за </a:t>
            </a:r>
            <a:r>
              <a:rPr lang="ru-RU" dirty="0" err="1">
                <a:latin typeface="Arial" panose="020B0604020202020204" pitchFamily="34" charset="0"/>
                <a:cs typeface="Arial" panose="020B0604020202020204" pitchFamily="34" charset="0"/>
              </a:rPr>
              <a:t>допомогою</a:t>
            </a:r>
            <a:r>
              <a:rPr lang="ru-RU" dirty="0">
                <a:latin typeface="Arial" panose="020B0604020202020204" pitchFamily="34" charset="0"/>
                <a:cs typeface="Arial" panose="020B0604020202020204" pitchFamily="34" charset="0"/>
              </a:rPr>
              <a:t> списку </a:t>
            </a:r>
            <a:r>
              <a:rPr lang="ru-RU" dirty="0" err="1">
                <a:latin typeface="Arial" panose="020B0604020202020204" pitchFamily="34" charset="0"/>
                <a:cs typeface="Arial" panose="020B0604020202020204" pitchFamily="34" charset="0"/>
              </a:rPr>
              <a:t>питань</a:t>
            </a:r>
            <a:r>
              <a:rPr lang="ru-RU" dirty="0">
                <a:latin typeface="Arial" panose="020B0604020202020204" pitchFamily="34" charset="0"/>
                <a:cs typeface="Arial" panose="020B0604020202020204" pitchFamily="34" charset="0"/>
              </a:rPr>
              <a:t> для </a:t>
            </a:r>
            <a:r>
              <a:rPr lang="ru-RU" dirty="0" err="1">
                <a:latin typeface="Arial" panose="020B0604020202020204" pitchFamily="34" charset="0"/>
                <a:cs typeface="Arial" panose="020B0604020202020204" pitchFamily="34" charset="0"/>
              </a:rPr>
              <a:t>отримання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ідей</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що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стосуються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збирає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відповіді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експертів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Далі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відповіді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експертів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аналізуються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розподіляються</a:t>
            </a:r>
            <a:r>
              <a:rPr lang="ru-RU" dirty="0">
                <a:latin typeface="Arial" panose="020B0604020202020204" pitchFamily="34" charset="0"/>
                <a:cs typeface="Arial" panose="020B0604020202020204" pitchFamily="34" charset="0"/>
              </a:rPr>
              <a:t> за </a:t>
            </a:r>
            <a:r>
              <a:rPr lang="ru-RU" dirty="0" err="1">
                <a:latin typeface="Arial" panose="020B0604020202020204" pitchFamily="34" charset="0"/>
                <a:cs typeface="Arial" panose="020B0604020202020204" pitchFamily="34" charset="0"/>
              </a:rPr>
              <a:t>категоріями</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повертаються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експертам</a:t>
            </a:r>
            <a:r>
              <a:rPr lang="ru-RU" dirty="0">
                <a:latin typeface="Arial" panose="020B0604020202020204" pitchFamily="34" charset="0"/>
                <a:cs typeface="Arial" panose="020B0604020202020204" pitchFamily="34" charset="0"/>
              </a:rPr>
              <a:t> для </a:t>
            </a:r>
            <a:r>
              <a:rPr lang="ru-RU" dirty="0" err="1">
                <a:latin typeface="Arial" panose="020B0604020202020204" pitchFamily="34" charset="0"/>
                <a:cs typeface="Arial" panose="020B0604020202020204" pitchFamily="34" charset="0"/>
              </a:rPr>
              <a:t>подальших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коментарів</a:t>
            </a:r>
            <a:r>
              <a:rPr lang="ru-RU" dirty="0">
                <a:latin typeface="Arial" panose="020B0604020202020204" pitchFamily="34" charset="0"/>
                <a:cs typeface="Arial" panose="020B0604020202020204" pitchFamily="34" charset="0"/>
              </a:rPr>
              <a:t>. Консенсус і список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виходить</a:t>
            </a:r>
            <a:r>
              <a:rPr lang="ru-RU" dirty="0">
                <a:latin typeface="Arial" panose="020B0604020202020204" pitchFamily="34" charset="0"/>
                <a:cs typeface="Arial" panose="020B0604020202020204" pitchFamily="34" charset="0"/>
              </a:rPr>
              <a:t> через </a:t>
            </a:r>
            <a:r>
              <a:rPr lang="ru-RU" dirty="0" err="1">
                <a:latin typeface="Arial" panose="020B0604020202020204" pitchFamily="34" charset="0"/>
                <a:cs typeface="Arial" panose="020B0604020202020204" pitchFamily="34" charset="0"/>
              </a:rPr>
              <a:t>кілька</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циклів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цього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процесу</a:t>
            </a:r>
            <a:r>
              <a:rPr lang="ru-RU" dirty="0">
                <a:latin typeface="Arial" panose="020B0604020202020204" pitchFamily="34" charset="0"/>
                <a:cs typeface="Arial" panose="020B0604020202020204" pitchFamily="34" charset="0"/>
              </a:rPr>
              <a:t>. У </a:t>
            </a:r>
            <a:r>
              <a:rPr lang="ru-RU" dirty="0" err="1">
                <a:latin typeface="Arial" panose="020B0604020202020204" pitchFamily="34" charset="0"/>
                <a:cs typeface="Arial" panose="020B0604020202020204" pitchFamily="34" charset="0"/>
              </a:rPr>
              <a:t>методі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Дельфі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виключається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тиск</a:t>
            </a:r>
            <a:r>
              <a:rPr lang="ru-RU" dirty="0">
                <a:latin typeface="Arial" panose="020B0604020202020204" pitchFamily="34" charset="0"/>
                <a:cs typeface="Arial" panose="020B0604020202020204" pitchFamily="34" charset="0"/>
              </a:rPr>
              <a:t> з боку </a:t>
            </a:r>
            <a:r>
              <a:rPr lang="ru-RU" dirty="0" err="1">
                <a:latin typeface="Arial" panose="020B0604020202020204" pitchFamily="34" charset="0"/>
                <a:cs typeface="Arial" panose="020B0604020202020204" pitchFamily="34" charset="0"/>
              </a:rPr>
              <a:t>колег</a:t>
            </a:r>
            <a:r>
              <a:rPr lang="ru-RU" dirty="0">
                <a:latin typeface="Arial" panose="020B0604020202020204" pitchFamily="34" charset="0"/>
                <a:cs typeface="Arial" panose="020B0604020202020204" pitchFamily="34" charset="0"/>
              </a:rPr>
              <a:t> і боязнь </a:t>
            </a:r>
            <a:r>
              <a:rPr lang="ru-RU" dirty="0" err="1">
                <a:latin typeface="Arial" panose="020B0604020202020204" pitchFamily="34" charset="0"/>
                <a:cs typeface="Arial" panose="020B0604020202020204" pitchFamily="34" charset="0"/>
              </a:rPr>
              <a:t>незручного</a:t>
            </a:r>
            <a:r>
              <a:rPr lang="ru-RU" dirty="0">
                <a:latin typeface="Arial" panose="020B0604020202020204" pitchFamily="34" charset="0"/>
                <a:cs typeface="Arial" panose="020B0604020202020204" pitchFamily="34" charset="0"/>
              </a:rPr>
              <a:t> становища при </a:t>
            </a:r>
            <a:r>
              <a:rPr lang="ru-RU" dirty="0" err="1">
                <a:latin typeface="Arial" panose="020B0604020202020204" pitchFamily="34" charset="0"/>
                <a:cs typeface="Arial" panose="020B0604020202020204" pitchFamily="34" charset="0"/>
              </a:rPr>
              <a:t>висловлюванні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ідеї</a:t>
            </a:r>
            <a:r>
              <a:rPr lang="ru-RU"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68194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036496" cy="5909310"/>
          </a:xfrm>
          <a:prstGeom prst="rect">
            <a:avLst/>
          </a:prstGeom>
        </p:spPr>
        <p:txBody>
          <a:bodyPr wrap="square">
            <a:spAutoFit/>
          </a:bodyPr>
          <a:lstStyle/>
          <a:p>
            <a:pPr marL="285750" indent="-285750">
              <a:buFont typeface="Wingdings" pitchFamily="2" charset="2"/>
              <a:buChar char="q"/>
            </a:pPr>
            <a:r>
              <a:rPr lang="ru-RU" dirty="0">
                <a:solidFill>
                  <a:srgbClr val="0000CC"/>
                </a:solidFill>
                <a:latin typeface="Arial" panose="020B0604020202020204" pitchFamily="34" charset="0"/>
                <a:cs typeface="Arial" panose="020B0604020202020204" pitchFamily="34" charset="0"/>
              </a:rPr>
              <a:t>Метод </a:t>
            </a:r>
            <a:r>
              <a:rPr lang="ru-RU" dirty="0" err="1">
                <a:solidFill>
                  <a:srgbClr val="0000CC"/>
                </a:solidFill>
                <a:latin typeface="Arial" panose="020B0604020202020204" pitchFamily="34" charset="0"/>
                <a:cs typeface="Arial" panose="020B0604020202020204" pitchFamily="34" charset="0"/>
              </a:rPr>
              <a:t>номінальних</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груп</a:t>
            </a:r>
            <a:endParaRPr lang="ru-RU" dirty="0">
              <a:solidFill>
                <a:srgbClr val="0000CC"/>
              </a:solidFill>
              <a:latin typeface="Arial" panose="020B0604020202020204" pitchFamily="34" charset="0"/>
              <a:cs typeface="Arial" panose="020B0604020202020204" pitchFamily="34" charset="0"/>
            </a:endParaRPr>
          </a:p>
          <a:p>
            <a:pPr lvl="1"/>
            <a:r>
              <a:rPr lang="ru-RU" dirty="0" err="1">
                <a:latin typeface="Arial" panose="020B0604020202020204" pitchFamily="34" charset="0"/>
                <a:cs typeface="Arial" panose="020B0604020202020204" pitchFamily="34" charset="0"/>
              </a:rPr>
              <a:t>Дозволяє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ідентифікувати</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розташувати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ризики</a:t>
            </a:r>
            <a:r>
              <a:rPr lang="ru-RU" dirty="0">
                <a:latin typeface="Arial" panose="020B0604020202020204" pitchFamily="34" charset="0"/>
                <a:cs typeface="Arial" panose="020B0604020202020204" pitchFamily="34" charset="0"/>
              </a:rPr>
              <a:t> в порядку </a:t>
            </a:r>
            <a:r>
              <a:rPr lang="ru-RU" dirty="0" err="1">
                <a:latin typeface="Arial" panose="020B0604020202020204" pitchFamily="34" charset="0"/>
                <a:cs typeface="Arial" panose="020B0604020202020204" pitchFamily="34" charset="0"/>
              </a:rPr>
              <a:t>їх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важливості</a:t>
            </a:r>
            <a:r>
              <a:rPr lang="ru-RU" dirty="0">
                <a:latin typeface="Arial" panose="020B0604020202020204" pitchFamily="34" charset="0"/>
                <a:cs typeface="Arial" panose="020B0604020202020204" pitchFamily="34" charset="0"/>
              </a:rPr>
              <a:t>. Даний метод </a:t>
            </a:r>
            <a:r>
              <a:rPr lang="ru-RU" dirty="0" err="1">
                <a:latin typeface="Arial" panose="020B0604020202020204" pitchFamily="34" charset="0"/>
                <a:cs typeface="Arial" panose="020B0604020202020204" pitchFamily="34" charset="0"/>
              </a:rPr>
              <a:t>передбачає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формування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групи</a:t>
            </a:r>
            <a:r>
              <a:rPr lang="ru-RU" dirty="0">
                <a:latin typeface="Arial" panose="020B0604020202020204" pitchFamily="34" charset="0"/>
                <a:cs typeface="Arial" panose="020B0604020202020204" pitchFamily="34" charset="0"/>
              </a:rPr>
              <a:t> з 7-10 </a:t>
            </a:r>
            <a:r>
              <a:rPr lang="ru-RU" dirty="0" err="1">
                <a:latin typeface="Arial" panose="020B0604020202020204" pitchFamily="34" charset="0"/>
                <a:cs typeface="Arial" panose="020B0604020202020204" pitchFamily="34" charset="0"/>
              </a:rPr>
              <a:t>експертів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Кожен</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учасник</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індивідуально</a:t>
            </a:r>
            <a:r>
              <a:rPr lang="ru-RU" dirty="0">
                <a:latin typeface="Arial" panose="020B0604020202020204" pitchFamily="34" charset="0"/>
                <a:cs typeface="Arial" panose="020B0604020202020204" pitchFamily="34" charset="0"/>
              </a:rPr>
              <a:t> і без </a:t>
            </a:r>
            <a:r>
              <a:rPr lang="ru-RU" dirty="0" err="1">
                <a:latin typeface="Arial" panose="020B0604020202020204" pitchFamily="34" charset="0"/>
                <a:cs typeface="Arial" panose="020B0604020202020204" pitchFamily="34" charset="0"/>
              </a:rPr>
              <a:t>обговорень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перераховує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видимі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їм</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ризики</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Далі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відбувається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спільне</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обговорення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всіх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виділених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повторне</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індивідуальне</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складання</a:t>
            </a:r>
            <a:r>
              <a:rPr lang="ru-RU" dirty="0">
                <a:latin typeface="Arial" panose="020B0604020202020204" pitchFamily="34" charset="0"/>
                <a:cs typeface="Arial" panose="020B0604020202020204" pitchFamily="34" charset="0"/>
              </a:rPr>
              <a:t> списку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в порядку </a:t>
            </a:r>
            <a:r>
              <a:rPr lang="ru-RU" dirty="0" err="1">
                <a:latin typeface="Arial" panose="020B0604020202020204" pitchFamily="34" charset="0"/>
                <a:cs typeface="Arial" panose="020B0604020202020204" pitchFamily="34" charset="0"/>
              </a:rPr>
              <a:t>їх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важливості</a:t>
            </a:r>
            <a:r>
              <a:rPr lang="ru-RU" dirty="0">
                <a:latin typeface="Arial" panose="020B0604020202020204" pitchFamily="34" charset="0"/>
                <a:cs typeface="Arial" panose="020B0604020202020204" pitchFamily="34" charset="0"/>
              </a:rPr>
              <a:t>.</a:t>
            </a:r>
          </a:p>
          <a:p>
            <a:pPr marL="285750" indent="-285750">
              <a:buFont typeface="Wingdings" pitchFamily="2" charset="2"/>
              <a:buChar char="q"/>
            </a:pPr>
            <a:r>
              <a:rPr lang="ru-RU" dirty="0" err="1" smtClean="0">
                <a:solidFill>
                  <a:srgbClr val="0000CC"/>
                </a:solidFill>
                <a:latin typeface="Arial" panose="020B0604020202020204" pitchFamily="34" charset="0"/>
                <a:cs typeface="Arial" panose="020B0604020202020204" pitchFamily="34" charset="0"/>
              </a:rPr>
              <a:t>Картки</a:t>
            </a:r>
            <a:r>
              <a:rPr lang="ru-RU" dirty="0" smtClean="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Кроуфорда</a:t>
            </a:r>
            <a:endParaRPr lang="ru-RU" dirty="0">
              <a:solidFill>
                <a:srgbClr val="0000CC"/>
              </a:solidFill>
              <a:latin typeface="Arial" panose="020B0604020202020204" pitchFamily="34" charset="0"/>
              <a:cs typeface="Arial" panose="020B0604020202020204" pitchFamily="34" charset="0"/>
            </a:endParaRPr>
          </a:p>
          <a:p>
            <a:pPr lvl="1"/>
            <a:r>
              <a:rPr lang="ru-RU" dirty="0" err="1">
                <a:latin typeface="Arial" panose="020B0604020202020204" pitchFamily="34" charset="0"/>
                <a:cs typeface="Arial" panose="020B0604020202020204" pitchFamily="34" charset="0"/>
              </a:rPr>
              <a:t>Зазвичай</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збирається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група</a:t>
            </a:r>
            <a:r>
              <a:rPr lang="ru-RU" dirty="0">
                <a:latin typeface="Arial" panose="020B0604020202020204" pitchFamily="34" charset="0"/>
                <a:cs typeface="Arial" panose="020B0604020202020204" pitchFamily="34" charset="0"/>
              </a:rPr>
              <a:t> з 7-10 </a:t>
            </a:r>
            <a:r>
              <a:rPr lang="ru-RU" dirty="0" err="1">
                <a:latin typeface="Arial" panose="020B0604020202020204" pitchFamily="34" charset="0"/>
                <a:cs typeface="Arial" panose="020B0604020202020204" pitchFamily="34" charset="0"/>
              </a:rPr>
              <a:t>експертів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Ведучий</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повідомляє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що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задасть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групі</a:t>
            </a:r>
            <a:r>
              <a:rPr lang="ru-RU" dirty="0">
                <a:latin typeface="Arial" panose="020B0604020202020204" pitchFamily="34" charset="0"/>
                <a:cs typeface="Arial" panose="020B0604020202020204" pitchFamily="34" charset="0"/>
              </a:rPr>
              <a:t> 10 </a:t>
            </a:r>
            <a:r>
              <a:rPr lang="ru-RU" dirty="0" err="1">
                <a:latin typeface="Arial" panose="020B0604020202020204" pitchFamily="34" charset="0"/>
                <a:cs typeface="Arial" panose="020B0604020202020204" pitchFamily="34" charset="0"/>
              </a:rPr>
              <a:t>питань</a:t>
            </a:r>
            <a:r>
              <a:rPr lang="ru-RU" dirty="0">
                <a:latin typeface="Arial" panose="020B0604020202020204" pitchFamily="34" charset="0"/>
                <a:cs typeface="Arial" panose="020B0604020202020204" pitchFamily="34" charset="0"/>
              </a:rPr>
              <a:t>, на </a:t>
            </a:r>
            <a:r>
              <a:rPr lang="ru-RU" dirty="0" err="1">
                <a:latin typeface="Arial" panose="020B0604020202020204" pitchFamily="34" charset="0"/>
                <a:cs typeface="Arial" panose="020B0604020202020204" pitchFamily="34" charset="0"/>
              </a:rPr>
              <a:t>кожен</a:t>
            </a:r>
            <a:r>
              <a:rPr lang="ru-RU" dirty="0">
                <a:latin typeface="Arial" panose="020B0604020202020204" pitchFamily="34" charset="0"/>
                <a:cs typeface="Arial" panose="020B0604020202020204" pitchFamily="34" charset="0"/>
              </a:rPr>
              <a:t> з </a:t>
            </a:r>
            <a:r>
              <a:rPr lang="ru-RU" dirty="0" err="1">
                <a:latin typeface="Arial" panose="020B0604020202020204" pitchFamily="34" charset="0"/>
                <a:cs typeface="Arial" panose="020B0604020202020204" pitchFamily="34" charset="0"/>
              </a:rPr>
              <a:t>яких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учасник</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письмово</a:t>
            </a:r>
            <a:r>
              <a:rPr lang="ru-RU" dirty="0">
                <a:latin typeface="Arial" panose="020B0604020202020204" pitchFamily="34" charset="0"/>
                <a:cs typeface="Arial" panose="020B0604020202020204" pitchFamily="34" charset="0"/>
              </a:rPr>
              <a:t>, на </a:t>
            </a:r>
            <a:r>
              <a:rPr lang="ru-RU" dirty="0" err="1">
                <a:latin typeface="Arial" panose="020B0604020202020204" pitchFamily="34" charset="0"/>
                <a:cs typeface="Arial" panose="020B0604020202020204" pitchFamily="34" charset="0"/>
              </a:rPr>
              <a:t>окремому</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аркуші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паперу</a:t>
            </a:r>
            <a:r>
              <a:rPr lang="ru-RU" dirty="0">
                <a:latin typeface="Arial" panose="020B0604020202020204" pitchFamily="34" charset="0"/>
                <a:cs typeface="Arial" panose="020B0604020202020204" pitchFamily="34" charset="0"/>
              </a:rPr>
              <a:t>, повинен </a:t>
            </a:r>
            <a:r>
              <a:rPr lang="ru-RU" dirty="0" err="1">
                <a:latin typeface="Arial" panose="020B0604020202020204" pitchFamily="34" charset="0"/>
                <a:cs typeface="Arial" panose="020B0604020202020204" pitchFamily="34" charset="0"/>
              </a:rPr>
              <a:t>дати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відповіді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Питання</a:t>
            </a:r>
            <a:r>
              <a:rPr lang="ru-RU" dirty="0">
                <a:latin typeface="Arial" panose="020B0604020202020204" pitchFamily="34" charset="0"/>
                <a:cs typeface="Arial" panose="020B0604020202020204" pitchFamily="34" charset="0"/>
              </a:rPr>
              <a:t> про те, </a:t>
            </a:r>
            <a:r>
              <a:rPr lang="ru-RU" dirty="0" err="1">
                <a:latin typeface="Arial" panose="020B0604020202020204" pitchFamily="34" charset="0"/>
                <a:cs typeface="Arial" panose="020B0604020202020204" pitchFamily="34" charset="0"/>
              </a:rPr>
              <a:t>який</a:t>
            </a:r>
            <a:r>
              <a:rPr lang="ru-RU" dirty="0">
                <a:latin typeface="Arial" panose="020B0604020202020204" pitchFamily="34" charset="0"/>
                <a:cs typeface="Arial" panose="020B0604020202020204" pitchFamily="34" charset="0"/>
              </a:rPr>
              <a:t> з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є </a:t>
            </a:r>
            <a:r>
              <a:rPr lang="ru-RU" dirty="0" err="1">
                <a:latin typeface="Arial" panose="020B0604020202020204" pitchFamily="34" charset="0"/>
                <a:cs typeface="Arial" panose="020B0604020202020204" pitchFamily="34" charset="0"/>
              </a:rPr>
              <a:t>найбільш</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важливим</a:t>
            </a:r>
            <a:r>
              <a:rPr lang="ru-RU" dirty="0">
                <a:latin typeface="Arial" panose="020B0604020202020204" pitchFamily="34" charset="0"/>
                <a:cs typeface="Arial" panose="020B0604020202020204" pitchFamily="34" charset="0"/>
              </a:rPr>
              <a:t> для проекту, </a:t>
            </a:r>
            <a:r>
              <a:rPr lang="ru-RU" dirty="0" err="1">
                <a:latin typeface="Arial" panose="020B0604020202020204" pitchFamily="34" charset="0"/>
                <a:cs typeface="Arial" panose="020B0604020202020204" pitchFamily="34" charset="0"/>
              </a:rPr>
              <a:t>ведучий</a:t>
            </a:r>
            <a:r>
              <a:rPr lang="ru-RU" dirty="0">
                <a:latin typeface="Arial" panose="020B0604020202020204" pitchFamily="34" charset="0"/>
                <a:cs typeface="Arial" panose="020B0604020202020204" pitchFamily="34" charset="0"/>
              </a:rPr>
              <a:t> ставить </a:t>
            </a:r>
            <a:r>
              <a:rPr lang="ru-RU" dirty="0" err="1">
                <a:latin typeface="Arial" panose="020B0604020202020204" pitchFamily="34" charset="0"/>
                <a:cs typeface="Arial" panose="020B0604020202020204" pitchFamily="34" charset="0"/>
              </a:rPr>
              <a:t>кілька</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разів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Кожен</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учасник</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змушений</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обміркувати</a:t>
            </a:r>
            <a:r>
              <a:rPr lang="ru-RU" dirty="0">
                <a:latin typeface="Arial" panose="020B0604020202020204" pitchFamily="34" charset="0"/>
                <a:cs typeface="Arial" panose="020B0604020202020204" pitchFamily="34" charset="0"/>
              </a:rPr>
              <a:t> десять </a:t>
            </a:r>
            <a:r>
              <a:rPr lang="ru-RU" dirty="0" err="1">
                <a:latin typeface="Arial" panose="020B0604020202020204" pitchFamily="34" charset="0"/>
                <a:cs typeface="Arial" panose="020B0604020202020204" pitchFamily="34" charset="0"/>
              </a:rPr>
              <a:t>різних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проекту.</a:t>
            </a:r>
          </a:p>
          <a:p>
            <a:pPr marL="285750" indent="-285750">
              <a:buFont typeface="Wingdings" pitchFamily="2" charset="2"/>
              <a:buChar char="q"/>
            </a:pPr>
            <a:r>
              <a:rPr lang="ru-RU" dirty="0" err="1" smtClean="0">
                <a:solidFill>
                  <a:srgbClr val="0000CC"/>
                </a:solidFill>
                <a:latin typeface="Arial" panose="020B0604020202020204" pitchFamily="34" charset="0"/>
                <a:cs typeface="Arial" panose="020B0604020202020204" pitchFamily="34" charset="0"/>
              </a:rPr>
              <a:t>Опитування</a:t>
            </a:r>
            <a:r>
              <a:rPr lang="ru-RU" dirty="0" smtClean="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експертів</a:t>
            </a:r>
            <a:endParaRPr lang="ru-RU" dirty="0">
              <a:solidFill>
                <a:srgbClr val="0000CC"/>
              </a:solidFill>
              <a:latin typeface="Arial" panose="020B0604020202020204" pitchFamily="34" charset="0"/>
              <a:cs typeface="Arial" panose="020B0604020202020204" pitchFamily="34" charset="0"/>
            </a:endParaRPr>
          </a:p>
          <a:p>
            <a:pPr lvl="1"/>
            <a:r>
              <a:rPr lang="ru-RU" dirty="0" err="1">
                <a:latin typeface="Arial" panose="020B0604020202020204" pitchFamily="34" charset="0"/>
                <a:cs typeface="Arial" panose="020B0604020202020204" pitchFamily="34" charset="0"/>
              </a:rPr>
              <a:t>Опитуються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експерти</a:t>
            </a:r>
            <a:r>
              <a:rPr lang="ru-RU" dirty="0">
                <a:latin typeface="Arial" panose="020B0604020202020204" pitchFamily="34" charset="0"/>
                <a:cs typeface="Arial" panose="020B0604020202020204" pitchFamily="34" charset="0"/>
              </a:rPr>
              <a:t> з великим </a:t>
            </a:r>
            <a:r>
              <a:rPr lang="ru-RU" dirty="0" err="1">
                <a:latin typeface="Arial" panose="020B0604020202020204" pitchFamily="34" charset="0"/>
                <a:cs typeface="Arial" panose="020B0604020202020204" pitchFamily="34" charset="0"/>
              </a:rPr>
              <a:t>досвідом</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роботи</a:t>
            </a:r>
            <a:r>
              <a:rPr lang="ru-RU" dirty="0">
                <a:latin typeface="Arial" panose="020B0604020202020204" pitchFamily="34" charset="0"/>
                <a:cs typeface="Arial" panose="020B0604020202020204" pitchFamily="34" charset="0"/>
              </a:rPr>
              <a:t> над проектами.</a:t>
            </a:r>
          </a:p>
          <a:p>
            <a:pPr marL="285750" indent="-285750">
              <a:buFont typeface="Wingdings" pitchFamily="2" charset="2"/>
              <a:buChar char="q"/>
            </a:pPr>
            <a:r>
              <a:rPr lang="ru-RU" dirty="0" err="1">
                <a:solidFill>
                  <a:srgbClr val="0000CC"/>
                </a:solidFill>
                <a:latin typeface="Arial" panose="020B0604020202020204" pitchFamily="34" charset="0"/>
                <a:cs typeface="Arial" panose="020B0604020202020204" pitchFamily="34" charset="0"/>
              </a:rPr>
              <a:t>Аналіз</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контрольних</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списків</a:t>
            </a:r>
            <a:endParaRPr lang="ru-RU" dirty="0">
              <a:solidFill>
                <a:srgbClr val="0000CC"/>
              </a:solidFill>
              <a:latin typeface="Arial" panose="020B0604020202020204" pitchFamily="34" charset="0"/>
              <a:cs typeface="Arial" panose="020B0604020202020204" pitchFamily="34" charset="0"/>
            </a:endParaRPr>
          </a:p>
          <a:p>
            <a:pPr lvl="1"/>
            <a:r>
              <a:rPr lang="ru-RU" dirty="0" err="1">
                <a:latin typeface="Arial" panose="020B0604020202020204" pitchFamily="34" charset="0"/>
                <a:cs typeface="Arial" panose="020B0604020202020204" pitchFamily="34" charset="0"/>
              </a:rPr>
              <a:t>Контрольні</a:t>
            </a:r>
            <a:r>
              <a:rPr lang="ru-RU" dirty="0">
                <a:latin typeface="Arial" panose="020B0604020202020204" pitchFamily="34" charset="0"/>
                <a:cs typeface="Arial" panose="020B0604020202020204" pitchFamily="34" charset="0"/>
              </a:rPr>
              <a:t> списки </a:t>
            </a:r>
            <a:r>
              <a:rPr lang="ru-RU" dirty="0" err="1">
                <a:latin typeface="Arial" panose="020B0604020202020204" pitchFamily="34" charset="0"/>
                <a:cs typeface="Arial" panose="020B0604020202020204" pitchFamily="34" charset="0"/>
              </a:rPr>
              <a:t>являють</a:t>
            </a:r>
            <a:r>
              <a:rPr lang="ru-RU" dirty="0">
                <a:latin typeface="Arial" panose="020B0604020202020204" pitchFamily="34" charset="0"/>
                <a:cs typeface="Arial" panose="020B0604020202020204" pitchFamily="34" charset="0"/>
              </a:rPr>
              <a:t> собою </a:t>
            </a:r>
            <a:r>
              <a:rPr lang="ru-RU" dirty="0" err="1">
                <a:latin typeface="Arial" panose="020B0604020202020204" pitchFamily="34" charset="0"/>
                <a:cs typeface="Arial" panose="020B0604020202020204" pitchFamily="34" charset="0"/>
              </a:rPr>
              <a:t>переліки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складені</a:t>
            </a:r>
            <a:r>
              <a:rPr lang="ru-RU" dirty="0">
                <a:latin typeface="Arial" panose="020B0604020202020204" pitchFamily="34" charset="0"/>
                <a:cs typeface="Arial" panose="020B0604020202020204" pitchFamily="34" charset="0"/>
              </a:rPr>
              <a:t> на </a:t>
            </a:r>
            <a:r>
              <a:rPr lang="ru-RU" dirty="0" err="1">
                <a:latin typeface="Arial" panose="020B0604020202020204" pitchFamily="34" charset="0"/>
                <a:cs typeface="Arial" panose="020B0604020202020204" pitchFamily="34" charset="0"/>
              </a:rPr>
              <a:t>основі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інформації</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знань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які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були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накопичені</a:t>
            </a:r>
            <a:r>
              <a:rPr lang="ru-RU" dirty="0">
                <a:latin typeface="Arial" panose="020B0604020202020204" pitchFamily="34" charset="0"/>
                <a:cs typeface="Arial" panose="020B0604020202020204" pitchFamily="34" charset="0"/>
              </a:rPr>
              <a:t> в </a:t>
            </a:r>
            <a:r>
              <a:rPr lang="ru-RU" dirty="0" err="1">
                <a:latin typeface="Arial" panose="020B0604020202020204" pitchFamily="34" charset="0"/>
                <a:cs typeface="Arial" panose="020B0604020202020204" pitchFamily="34" charset="0"/>
              </a:rPr>
              <a:t>ході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виконання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колишніх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аналогічних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проектів</a:t>
            </a:r>
            <a:r>
              <a:rPr lang="ru-RU" dirty="0">
                <a:latin typeface="Arial" panose="020B0604020202020204" pitchFamily="34" charset="0"/>
                <a:cs typeface="Arial" panose="020B0604020202020204" pitchFamily="34" charset="0"/>
              </a:rPr>
              <a:t>.</a:t>
            </a:r>
          </a:p>
          <a:p>
            <a:pPr marL="285750" indent="-285750">
              <a:buFont typeface="Wingdings" pitchFamily="2" charset="2"/>
              <a:buChar char="q"/>
            </a:pPr>
            <a:r>
              <a:rPr lang="ru-RU" dirty="0" err="1">
                <a:solidFill>
                  <a:srgbClr val="0000CC"/>
                </a:solidFill>
                <a:latin typeface="Arial" panose="020B0604020202020204" pitchFamily="34" charset="0"/>
                <a:cs typeface="Arial" panose="020B0604020202020204" pitchFamily="34" charset="0"/>
              </a:rPr>
              <a:t>Ідентифікація</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основної</a:t>
            </a:r>
            <a:r>
              <a:rPr lang="ru-RU" dirty="0">
                <a:solidFill>
                  <a:srgbClr val="0000CC"/>
                </a:solidFill>
                <a:latin typeface="Arial" panose="020B0604020202020204" pitchFamily="34" charset="0"/>
                <a:cs typeface="Arial" panose="020B0604020202020204" pitchFamily="34" charset="0"/>
              </a:rPr>
              <a:t> причини</a:t>
            </a:r>
          </a:p>
          <a:p>
            <a:pPr lvl="1"/>
            <a:r>
              <a:rPr lang="ru-RU" dirty="0">
                <a:latin typeface="Arial" panose="020B0604020202020204" pitchFamily="34" charset="0"/>
                <a:cs typeface="Arial" panose="020B0604020202020204" pitchFamily="34" charset="0"/>
              </a:rPr>
              <a:t>Мета </a:t>
            </a:r>
            <a:r>
              <a:rPr lang="ru-RU" dirty="0" err="1">
                <a:latin typeface="Arial" panose="020B0604020202020204" pitchFamily="34" charset="0"/>
                <a:cs typeface="Arial" panose="020B0604020202020204" pitchFamily="34" charset="0"/>
              </a:rPr>
              <a:t>цього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процесу</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виявити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найбільш</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істотні</a:t>
            </a:r>
            <a:r>
              <a:rPr lang="ru-RU" dirty="0">
                <a:latin typeface="Arial" panose="020B0604020202020204" pitchFamily="34" charset="0"/>
                <a:cs typeface="Arial" panose="020B0604020202020204" pitchFamily="34" charset="0"/>
              </a:rPr>
              <a:t> причини </a:t>
            </a:r>
            <a:r>
              <a:rPr lang="ru-RU" dirty="0" err="1">
                <a:latin typeface="Arial" panose="020B0604020202020204" pitchFamily="34" charset="0"/>
                <a:cs typeface="Arial" panose="020B0604020202020204" pitchFamily="34" charset="0"/>
              </a:rPr>
              <a:t>виникнення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проекту і </a:t>
            </a:r>
            <a:r>
              <a:rPr lang="ru-RU" dirty="0" err="1">
                <a:latin typeface="Arial" panose="020B0604020202020204" pitchFamily="34" charset="0"/>
                <a:cs typeface="Arial" panose="020B0604020202020204" pitchFamily="34" charset="0"/>
              </a:rPr>
              <a:t>згрупувати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ризики</a:t>
            </a:r>
            <a:r>
              <a:rPr lang="ru-RU" dirty="0">
                <a:latin typeface="Arial" panose="020B0604020202020204" pitchFamily="34" charset="0"/>
                <a:cs typeface="Arial" panose="020B0604020202020204" pitchFamily="34" charset="0"/>
              </a:rPr>
              <a:t> по причинам, </a:t>
            </a:r>
            <a:r>
              <a:rPr lang="ru-RU" dirty="0" err="1">
                <a:latin typeface="Arial" panose="020B0604020202020204" pitchFamily="34" charset="0"/>
                <a:cs typeface="Arial" panose="020B0604020202020204" pitchFamily="34" charset="0"/>
              </a:rPr>
              <a:t>що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їх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викликають</a:t>
            </a:r>
            <a:r>
              <a:rPr lang="ru-RU" dirty="0">
                <a:latin typeface="Arial" panose="020B0604020202020204" pitchFamily="34" charset="0"/>
                <a:cs typeface="Arial" panose="020B0604020202020204" pitchFamily="34" charset="0"/>
              </a:rPr>
              <a:t>.</a:t>
            </a:r>
          </a:p>
        </p:txBody>
      </p:sp>
      <p:sp>
        <p:nvSpPr>
          <p:cNvPr id="4" name="Прямоугольник 3"/>
          <p:cNvSpPr/>
          <p:nvPr/>
        </p:nvSpPr>
        <p:spPr>
          <a:xfrm>
            <a:off x="318468" y="116632"/>
            <a:ext cx="8712968" cy="584775"/>
          </a:xfrm>
          <a:prstGeom prst="rect">
            <a:avLst/>
          </a:prstGeom>
        </p:spPr>
        <p:txBody>
          <a:bodyPr wrap="square">
            <a:spAutoFit/>
          </a:bodyPr>
          <a:lstStyle/>
          <a:p>
            <a:r>
              <a:rPr lang="ru-RU" sz="3200" b="1" dirty="0" err="1">
                <a:solidFill>
                  <a:srgbClr val="FFFF00"/>
                </a:solidFill>
              </a:rPr>
              <a:t>Методи</a:t>
            </a:r>
            <a:r>
              <a:rPr lang="ru-RU" sz="3200" b="1" dirty="0">
                <a:solidFill>
                  <a:srgbClr val="FFFF00"/>
                </a:solidFill>
              </a:rPr>
              <a:t> </a:t>
            </a:r>
            <a:r>
              <a:rPr lang="ru-RU" sz="3200" b="1" dirty="0" smtClean="0">
                <a:solidFill>
                  <a:srgbClr val="FFFF00"/>
                </a:solidFill>
              </a:rPr>
              <a:t>та </a:t>
            </a:r>
            <a:r>
              <a:rPr lang="ru-RU" sz="3200" b="1" dirty="0" err="1">
                <a:solidFill>
                  <a:srgbClr val="FFFF00"/>
                </a:solidFill>
              </a:rPr>
              <a:t>інструменти</a:t>
            </a:r>
            <a:r>
              <a:rPr lang="ru-RU" sz="3200" b="1" dirty="0">
                <a:solidFill>
                  <a:srgbClr val="FFFF00"/>
                </a:solidFill>
              </a:rPr>
              <a:t> </a:t>
            </a:r>
            <a:r>
              <a:rPr lang="ru-RU" sz="3200" b="1" dirty="0" err="1">
                <a:solidFill>
                  <a:srgbClr val="FFFF00"/>
                </a:solidFill>
              </a:rPr>
              <a:t>ідентифікації</a:t>
            </a:r>
            <a:r>
              <a:rPr lang="ru-RU" sz="3200" b="1" dirty="0">
                <a:solidFill>
                  <a:srgbClr val="FFFF00"/>
                </a:solidFill>
              </a:rPr>
              <a:t> </a:t>
            </a:r>
            <a:r>
              <a:rPr lang="ru-RU" sz="3200" b="1" dirty="0" err="1">
                <a:solidFill>
                  <a:srgbClr val="FFFF00"/>
                </a:solidFill>
              </a:rPr>
              <a:t>ризиків</a:t>
            </a:r>
            <a:endParaRPr lang="ru-RU" sz="3200" dirty="0">
              <a:solidFill>
                <a:srgbClr val="FFFF00"/>
              </a:solidFill>
            </a:endParaRPr>
          </a:p>
        </p:txBody>
      </p:sp>
    </p:spTree>
    <p:extLst>
      <p:ext uri="{BB962C8B-B14F-4D97-AF65-F5344CB8AC3E}">
        <p14:creationId xmlns:p14="http://schemas.microsoft.com/office/powerpoint/2010/main" val="804653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036496" cy="2862322"/>
          </a:xfrm>
          <a:prstGeom prst="rect">
            <a:avLst/>
          </a:prstGeom>
        </p:spPr>
        <p:txBody>
          <a:bodyPr wrap="square">
            <a:spAutoFit/>
          </a:bodyPr>
          <a:lstStyle/>
          <a:p>
            <a:pPr marL="285750" indent="-285750">
              <a:buFont typeface="Wingdings" pitchFamily="2" charset="2"/>
              <a:buChar char="q"/>
            </a:pPr>
            <a:r>
              <a:rPr lang="ru-RU" dirty="0" err="1">
                <a:solidFill>
                  <a:srgbClr val="0000CC"/>
                </a:solidFill>
                <a:latin typeface="Arial" panose="020B0604020202020204" pitchFamily="34" charset="0"/>
                <a:cs typeface="Arial" panose="020B0604020202020204" pitchFamily="34" charset="0"/>
              </a:rPr>
              <a:t>Методи</a:t>
            </a:r>
            <a:r>
              <a:rPr lang="ru-RU" dirty="0">
                <a:solidFill>
                  <a:srgbClr val="0000CC"/>
                </a:solidFill>
                <a:latin typeface="Arial" panose="020B0604020202020204" pitchFamily="34" charset="0"/>
                <a:cs typeface="Arial" panose="020B0604020202020204" pitchFamily="34" charset="0"/>
              </a:rPr>
              <a:t> з </a:t>
            </a:r>
            <a:r>
              <a:rPr lang="ru-RU" dirty="0" err="1">
                <a:solidFill>
                  <a:srgbClr val="0000CC"/>
                </a:solidFill>
                <a:latin typeface="Arial" panose="020B0604020202020204" pitchFamily="34" charset="0"/>
                <a:cs typeface="Arial" panose="020B0604020202020204" pitchFamily="34" charset="0"/>
              </a:rPr>
              <a:t>використанням</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діаграм</a:t>
            </a:r>
            <a:endParaRPr lang="ru-RU" dirty="0">
              <a:solidFill>
                <a:srgbClr val="0000CC"/>
              </a:solidFill>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До </a:t>
            </a:r>
            <a:r>
              <a:rPr lang="ru-RU" dirty="0" err="1">
                <a:latin typeface="Arial" panose="020B0604020202020204" pitchFamily="34" charset="0"/>
                <a:cs typeface="Arial" panose="020B0604020202020204" pitchFamily="34" charset="0"/>
              </a:rPr>
              <a:t>методів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відображення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у </a:t>
            </a:r>
            <a:r>
              <a:rPr lang="ru-RU" dirty="0" err="1">
                <a:latin typeface="Arial" panose="020B0604020202020204" pitchFamily="34" charset="0"/>
                <a:cs typeface="Arial" panose="020B0604020202020204" pitchFamily="34" charset="0"/>
              </a:rPr>
              <a:t>вигляді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діаграм</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відносяться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діаграми</a:t>
            </a:r>
            <a:r>
              <a:rPr lang="ru-RU" dirty="0">
                <a:latin typeface="Arial" panose="020B0604020202020204" pitchFamily="34" charset="0"/>
                <a:cs typeface="Arial" panose="020B0604020202020204" pitchFamily="34" charset="0"/>
              </a:rPr>
              <a:t> причинно-</a:t>
            </a:r>
            <a:r>
              <a:rPr lang="ru-RU" dirty="0" err="1">
                <a:latin typeface="Arial" panose="020B0604020202020204" pitchFamily="34" charset="0"/>
                <a:cs typeface="Arial" panose="020B0604020202020204" pitchFamily="34" charset="0"/>
              </a:rPr>
              <a:t>наслідкових</a:t>
            </a:r>
            <a:r>
              <a:rPr lang="ru-RU" dirty="0">
                <a:latin typeface="Arial" panose="020B0604020202020204" pitchFamily="34" charset="0"/>
                <a:cs typeface="Arial" panose="020B0604020202020204" pitchFamily="34" charset="0"/>
              </a:rPr>
              <a:t> зв'язків і блок-</a:t>
            </a:r>
            <a:r>
              <a:rPr lang="ru-RU" dirty="0" err="1">
                <a:latin typeface="Arial" panose="020B0604020202020204" pitchFamily="34" charset="0"/>
                <a:cs typeface="Arial" panose="020B0604020202020204" pitchFamily="34" charset="0"/>
              </a:rPr>
              <a:t>схеми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процесів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які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дозволяють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простежити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послідовність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подій</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що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відбуваються</a:t>
            </a:r>
            <a:r>
              <a:rPr lang="ru-RU" dirty="0">
                <a:latin typeface="Arial" panose="020B0604020202020204" pitchFamily="34" charset="0"/>
                <a:cs typeface="Arial" panose="020B0604020202020204" pitchFamily="34" charset="0"/>
              </a:rPr>
              <a:t> в </a:t>
            </a:r>
            <a:r>
              <a:rPr lang="ru-RU" dirty="0" err="1">
                <a:latin typeface="Arial" panose="020B0604020202020204" pitchFamily="34" charset="0"/>
                <a:cs typeface="Arial" panose="020B0604020202020204" pitchFamily="34" charset="0"/>
              </a:rPr>
              <a:t>даному</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процесі</a:t>
            </a:r>
            <a:r>
              <a:rPr lang="ru-RU" dirty="0">
                <a:latin typeface="Arial" panose="020B0604020202020204" pitchFamily="34" charset="0"/>
                <a:cs typeface="Arial" panose="020B0604020202020204" pitchFamily="34" charset="0"/>
              </a:rPr>
              <a:t>.</a:t>
            </a:r>
          </a:p>
          <a:p>
            <a:pPr marL="285750" indent="-285750">
              <a:buFont typeface="Wingdings" pitchFamily="2" charset="2"/>
              <a:buChar char="q"/>
            </a:pPr>
            <a:r>
              <a:rPr lang="ru-RU" dirty="0" err="1">
                <a:solidFill>
                  <a:srgbClr val="0000CC"/>
                </a:solidFill>
                <a:latin typeface="Arial" panose="020B0604020202020204" pitchFamily="34" charset="0"/>
                <a:cs typeface="Arial" panose="020B0604020202020204" pitchFamily="34" charset="0"/>
              </a:rPr>
              <a:t>Аналіз</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сильних</a:t>
            </a:r>
            <a:r>
              <a:rPr lang="ru-RU" dirty="0">
                <a:solidFill>
                  <a:srgbClr val="0000CC"/>
                </a:solidFill>
                <a:latin typeface="Arial" panose="020B0604020202020204" pitchFamily="34" charset="0"/>
                <a:cs typeface="Arial" panose="020B0604020202020204" pitchFamily="34" charset="0"/>
              </a:rPr>
              <a:t> і </a:t>
            </a:r>
            <a:r>
              <a:rPr lang="ru-RU" dirty="0" err="1">
                <a:solidFill>
                  <a:srgbClr val="0000CC"/>
                </a:solidFill>
                <a:latin typeface="Arial" panose="020B0604020202020204" pitchFamily="34" charset="0"/>
                <a:cs typeface="Arial" panose="020B0604020202020204" pitchFamily="34" charset="0"/>
              </a:rPr>
              <a:t>слабких</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сторін</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можливостей</a:t>
            </a:r>
            <a:r>
              <a:rPr lang="ru-RU" dirty="0">
                <a:solidFill>
                  <a:srgbClr val="0000CC"/>
                </a:solidFill>
                <a:latin typeface="Arial" panose="020B0604020202020204" pitchFamily="34" charset="0"/>
                <a:cs typeface="Arial" panose="020B0604020202020204" pitchFamily="34" charset="0"/>
              </a:rPr>
              <a:t> і </a:t>
            </a:r>
            <a:r>
              <a:rPr lang="ru-RU" dirty="0" err="1">
                <a:solidFill>
                  <a:srgbClr val="0000CC"/>
                </a:solidFill>
                <a:latin typeface="Arial" panose="020B0604020202020204" pitchFamily="34" charset="0"/>
                <a:cs typeface="Arial" panose="020B0604020202020204" pitchFamily="34" charset="0"/>
              </a:rPr>
              <a:t>загроз</a:t>
            </a:r>
            <a:r>
              <a:rPr lang="ru-RU" dirty="0">
                <a:solidFill>
                  <a:srgbClr val="0000CC"/>
                </a:solidFill>
                <a:latin typeface="Arial" panose="020B0604020202020204" pitchFamily="34" charset="0"/>
                <a:cs typeface="Arial" panose="020B0604020202020204" pitchFamily="34" charset="0"/>
              </a:rPr>
              <a:t> (</a:t>
            </a:r>
            <a:r>
              <a:rPr lang="ru-RU" dirty="0" err="1">
                <a:solidFill>
                  <a:srgbClr val="0000CC"/>
                </a:solidFill>
                <a:latin typeface="Arial" panose="020B0604020202020204" pitchFamily="34" charset="0"/>
                <a:cs typeface="Arial" panose="020B0604020202020204" pitchFamily="34" charset="0"/>
              </a:rPr>
              <a:t>аналіз</a:t>
            </a:r>
            <a:r>
              <a:rPr lang="ru-RU" dirty="0">
                <a:solidFill>
                  <a:srgbClr val="0000CC"/>
                </a:solidFill>
                <a:latin typeface="Arial" panose="020B0604020202020204" pitchFamily="34" charset="0"/>
                <a:cs typeface="Arial" panose="020B0604020202020204" pitchFamily="34" charset="0"/>
              </a:rPr>
              <a:t> </a:t>
            </a:r>
            <a:r>
              <a:rPr lang="en-US" dirty="0">
                <a:solidFill>
                  <a:srgbClr val="0000CC"/>
                </a:solidFill>
                <a:latin typeface="Arial" panose="020B0604020202020204" pitchFamily="34" charset="0"/>
                <a:cs typeface="Arial" panose="020B0604020202020204" pitchFamily="34" charset="0"/>
              </a:rPr>
              <a:t>SWOT)</a:t>
            </a:r>
          </a:p>
          <a:p>
            <a:pPr lvl="1"/>
            <a:r>
              <a:rPr lang="ru-RU" dirty="0">
                <a:latin typeface="Arial" panose="020B0604020202020204" pitchFamily="34" charset="0"/>
                <a:cs typeface="Arial" panose="020B0604020202020204" pitchFamily="34" charset="0"/>
              </a:rPr>
              <a:t>Мета </a:t>
            </a:r>
            <a:r>
              <a:rPr lang="ru-RU" dirty="0" err="1">
                <a:latin typeface="Arial" panose="020B0604020202020204" pitchFamily="34" charset="0"/>
                <a:cs typeface="Arial" panose="020B0604020202020204" pitchFamily="34" charset="0"/>
              </a:rPr>
              <a:t>проведення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аналізу</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Оцінити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потенціал</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оточення</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Потенціал</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виражений</a:t>
            </a:r>
            <a:r>
              <a:rPr lang="ru-RU" dirty="0">
                <a:latin typeface="Arial" panose="020B0604020202020204" pitchFamily="34" charset="0"/>
                <a:cs typeface="Arial" panose="020B0604020202020204" pitchFamily="34" charset="0"/>
              </a:rPr>
              <a:t> у </a:t>
            </a:r>
            <a:r>
              <a:rPr lang="ru-RU" dirty="0" err="1">
                <a:latin typeface="Arial" panose="020B0604020202020204" pitchFamily="34" charset="0"/>
                <a:cs typeface="Arial" panose="020B0604020202020204" pitchFamily="34" charset="0"/>
              </a:rPr>
              <a:t>вигляді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його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сильних</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слабких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сторін</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дозволяє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оцінити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розриви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між</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змістом</a:t>
            </a:r>
            <a:r>
              <a:rPr lang="ru-RU" dirty="0">
                <a:latin typeface="Arial" panose="020B0604020202020204" pitchFamily="34" charset="0"/>
                <a:cs typeface="Arial" panose="020B0604020202020204" pitchFamily="34" charset="0"/>
              </a:rPr>
              <a:t> проекту і </a:t>
            </a:r>
            <a:r>
              <a:rPr lang="ru-RU" dirty="0" err="1">
                <a:latin typeface="Arial" panose="020B0604020202020204" pitchFamily="34" charset="0"/>
                <a:cs typeface="Arial" panose="020B0604020202020204" pitchFamily="34" charset="0"/>
              </a:rPr>
              <a:t>можливостями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його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виконання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Оцінка</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оточення</a:t>
            </a:r>
            <a:r>
              <a:rPr lang="ru-RU" dirty="0">
                <a:latin typeface="Arial" panose="020B0604020202020204" pitchFamily="34" charset="0"/>
                <a:cs typeface="Arial" panose="020B0604020202020204" pitchFamily="34" charset="0"/>
              </a:rPr>
              <a:t> проекту </a:t>
            </a:r>
            <a:r>
              <a:rPr lang="ru-RU" dirty="0" err="1">
                <a:latin typeface="Arial" panose="020B0604020202020204" pitchFamily="34" charset="0"/>
                <a:cs typeface="Arial" panose="020B0604020202020204" pitchFamily="34" charset="0"/>
              </a:rPr>
              <a:t>показує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які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сприятливі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можливості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надає</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якими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небезпеками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загрожує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зовнішнє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середовище</a:t>
            </a:r>
            <a:r>
              <a:rPr lang="ru-RU" dirty="0">
                <a:latin typeface="Arial" panose="020B0604020202020204" pitchFamily="34" charset="0"/>
                <a:cs typeface="Arial" panose="020B0604020202020204" pitchFamily="34" charset="0"/>
              </a:rPr>
              <a:t>.</a:t>
            </a:r>
          </a:p>
        </p:txBody>
      </p:sp>
      <p:sp>
        <p:nvSpPr>
          <p:cNvPr id="4" name="Прямоугольник 3"/>
          <p:cNvSpPr/>
          <p:nvPr/>
        </p:nvSpPr>
        <p:spPr>
          <a:xfrm>
            <a:off x="5076056" y="3747179"/>
            <a:ext cx="3816424" cy="1754326"/>
          </a:xfrm>
          <a:prstGeom prst="rect">
            <a:avLst/>
          </a:prstGeom>
        </p:spPr>
        <p:txBody>
          <a:bodyPr wrap="square">
            <a:spAutoFit/>
          </a:bodyPr>
          <a:lstStyle/>
          <a:p>
            <a:pPr marL="285750" indent="-285750">
              <a:buFont typeface="Wingdings" pitchFamily="2" charset="2"/>
              <a:buChar char="q"/>
            </a:pPr>
            <a:r>
              <a:rPr lang="ru-RU" dirty="0" smtClean="0">
                <a:solidFill>
                  <a:srgbClr val="0000CC"/>
                </a:solidFill>
                <a:latin typeface="Arial" panose="020B0604020202020204" pitchFamily="34" charset="0"/>
                <a:cs typeface="Arial" panose="020B0604020202020204" pitchFamily="34" charset="0"/>
              </a:rPr>
              <a:t>Метод </a:t>
            </a:r>
            <a:r>
              <a:rPr lang="ru-RU" dirty="0" err="1">
                <a:solidFill>
                  <a:srgbClr val="0000CC"/>
                </a:solidFill>
                <a:latin typeface="Arial" panose="020B0604020202020204" pitchFamily="34" charset="0"/>
                <a:cs typeface="Arial" panose="020B0604020202020204" pitchFamily="34" charset="0"/>
              </a:rPr>
              <a:t>аналогії</a:t>
            </a:r>
            <a:endParaRPr lang="ru-RU" dirty="0">
              <a:solidFill>
                <a:srgbClr val="0000CC"/>
              </a:solidFill>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Для </a:t>
            </a:r>
            <a:r>
              <a:rPr lang="ru-RU" dirty="0" err="1">
                <a:latin typeface="Arial" panose="020B0604020202020204" pitchFamily="34" charset="0"/>
                <a:cs typeface="Arial" panose="020B0604020202020204" pitchFamily="34" charset="0"/>
              </a:rPr>
              <a:t>ідентифікації</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цей</a:t>
            </a:r>
            <a:r>
              <a:rPr lang="ru-RU" dirty="0">
                <a:latin typeface="Arial" panose="020B0604020202020204" pitchFamily="34" charset="0"/>
                <a:cs typeface="Arial" panose="020B0604020202020204" pitchFamily="34" charset="0"/>
              </a:rPr>
              <a:t> метод </a:t>
            </a:r>
            <a:r>
              <a:rPr lang="ru-RU" dirty="0" err="1">
                <a:latin typeface="Arial" panose="020B0604020202020204" pitchFamily="34" charset="0"/>
                <a:cs typeface="Arial" panose="020B0604020202020204" pitchFamily="34" charset="0"/>
              </a:rPr>
              <a:t>використовує</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накопичені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знання</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плани</a:t>
            </a:r>
            <a:r>
              <a:rPr lang="ru-RU" dirty="0">
                <a:latin typeface="Arial" panose="020B0604020202020204" pitchFamily="34" charset="0"/>
                <a:cs typeface="Arial" panose="020B0604020202020204" pitchFamily="34" charset="0"/>
              </a:rPr>
              <a:t> з </a:t>
            </a:r>
            <a:r>
              <a:rPr lang="ru-RU" dirty="0" err="1">
                <a:latin typeface="Arial" panose="020B0604020202020204" pitchFamily="34" charset="0"/>
                <a:cs typeface="Arial" panose="020B0604020202020204" pitchFamily="34" charset="0"/>
              </a:rPr>
              <a:t>управління</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ризиками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інших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аналогічних</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проектів</a:t>
            </a:r>
            <a:r>
              <a:rPr lang="ru-RU" dirty="0">
                <a:latin typeface="Arial" panose="020B0604020202020204" pitchFamily="34" charset="0"/>
                <a:cs typeface="Arial" panose="020B0604020202020204" pitchFamily="34" charset="0"/>
              </a:rPr>
              <a:t>.</a:t>
            </a:r>
          </a:p>
        </p:txBody>
      </p:sp>
      <p:sp>
        <p:nvSpPr>
          <p:cNvPr id="6" name="Прямоугольник 5"/>
          <p:cNvSpPr/>
          <p:nvPr/>
        </p:nvSpPr>
        <p:spPr>
          <a:xfrm>
            <a:off x="318468" y="116632"/>
            <a:ext cx="8712968" cy="584775"/>
          </a:xfrm>
          <a:prstGeom prst="rect">
            <a:avLst/>
          </a:prstGeom>
        </p:spPr>
        <p:txBody>
          <a:bodyPr wrap="square">
            <a:spAutoFit/>
          </a:bodyPr>
          <a:lstStyle/>
          <a:p>
            <a:r>
              <a:rPr lang="ru-RU" sz="3200" b="1" dirty="0" err="1">
                <a:solidFill>
                  <a:srgbClr val="FFFF00"/>
                </a:solidFill>
              </a:rPr>
              <a:t>Методи</a:t>
            </a:r>
            <a:r>
              <a:rPr lang="ru-RU" sz="3200" b="1" dirty="0">
                <a:solidFill>
                  <a:srgbClr val="FFFF00"/>
                </a:solidFill>
              </a:rPr>
              <a:t> </a:t>
            </a:r>
            <a:r>
              <a:rPr lang="ru-RU" sz="3200" b="1" dirty="0" smtClean="0">
                <a:solidFill>
                  <a:srgbClr val="FFFF00"/>
                </a:solidFill>
              </a:rPr>
              <a:t>та </a:t>
            </a:r>
            <a:r>
              <a:rPr lang="ru-RU" sz="3200" b="1" dirty="0" err="1">
                <a:solidFill>
                  <a:srgbClr val="FFFF00"/>
                </a:solidFill>
              </a:rPr>
              <a:t>інструменти</a:t>
            </a:r>
            <a:r>
              <a:rPr lang="ru-RU" sz="3200" b="1" dirty="0">
                <a:solidFill>
                  <a:srgbClr val="FFFF00"/>
                </a:solidFill>
              </a:rPr>
              <a:t> </a:t>
            </a:r>
            <a:r>
              <a:rPr lang="ru-RU" sz="3200" b="1" dirty="0" err="1">
                <a:solidFill>
                  <a:srgbClr val="FFFF00"/>
                </a:solidFill>
              </a:rPr>
              <a:t>ідентифікації</a:t>
            </a:r>
            <a:r>
              <a:rPr lang="ru-RU" sz="3200" b="1" dirty="0">
                <a:solidFill>
                  <a:srgbClr val="FFFF00"/>
                </a:solidFill>
              </a:rPr>
              <a:t> </a:t>
            </a:r>
            <a:r>
              <a:rPr lang="ru-RU" sz="3200" b="1" dirty="0" err="1">
                <a:solidFill>
                  <a:srgbClr val="FFFF00"/>
                </a:solidFill>
              </a:rPr>
              <a:t>ризиків</a:t>
            </a:r>
            <a:endParaRPr lang="ru-RU" sz="3200" dirty="0">
              <a:solidFill>
                <a:srgbClr val="FFFF00"/>
              </a:solidFill>
            </a:endParaRPr>
          </a:p>
        </p:txBody>
      </p:sp>
      <p:pic>
        <p:nvPicPr>
          <p:cNvPr id="5" name="Рисунок 4"/>
          <p:cNvPicPr>
            <a:picLocks noChangeAspect="1"/>
          </p:cNvPicPr>
          <p:nvPr/>
        </p:nvPicPr>
        <p:blipFill>
          <a:blip r:embed="rId2"/>
          <a:stretch>
            <a:fillRect/>
          </a:stretch>
        </p:blipFill>
        <p:spPr>
          <a:xfrm>
            <a:off x="539552" y="3854927"/>
            <a:ext cx="4629150" cy="2600325"/>
          </a:xfrm>
          <a:prstGeom prst="rect">
            <a:avLst/>
          </a:prstGeom>
        </p:spPr>
      </p:pic>
    </p:spTree>
    <p:extLst>
      <p:ext uri="{BB962C8B-B14F-4D97-AF65-F5344CB8AC3E}">
        <p14:creationId xmlns:p14="http://schemas.microsoft.com/office/powerpoint/2010/main" val="675229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4"/>
          <p:cNvSpPr>
            <a:spLocks noGrp="1"/>
          </p:cNvSpPr>
          <p:nvPr>
            <p:ph type="sldNum" sz="quarter" idx="12"/>
          </p:nvPr>
        </p:nvSpPr>
        <p:spPr/>
        <p:txBody>
          <a:bodyPr/>
          <a:lstStyle/>
          <a:p>
            <a:fld id="{BB39870C-DD41-4997-8DBF-04F107FF6922}" type="slidenum">
              <a:rPr lang="en-US"/>
              <a:pPr/>
              <a:t>19</a:t>
            </a:fld>
            <a:endParaRPr lang="en-US"/>
          </a:p>
        </p:txBody>
      </p:sp>
      <p:grpSp>
        <p:nvGrpSpPr>
          <p:cNvPr id="2" name="Группа 1"/>
          <p:cNvGrpSpPr/>
          <p:nvPr/>
        </p:nvGrpSpPr>
        <p:grpSpPr>
          <a:xfrm>
            <a:off x="138506" y="3212976"/>
            <a:ext cx="8645802" cy="2948495"/>
            <a:chOff x="155274" y="2035630"/>
            <a:chExt cx="8645802" cy="2948495"/>
          </a:xfrm>
        </p:grpSpPr>
        <p:sp>
          <p:nvSpPr>
            <p:cNvPr id="33795" name="Text Box 3"/>
            <p:cNvSpPr txBox="1">
              <a:spLocks noChangeArrowheads="1"/>
            </p:cNvSpPr>
            <p:nvPr/>
          </p:nvSpPr>
          <p:spPr bwMode="auto">
            <a:xfrm>
              <a:off x="899592" y="2048330"/>
              <a:ext cx="950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Вход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3796" name="Text Box 4"/>
            <p:cNvSpPr txBox="1">
              <a:spLocks noChangeArrowheads="1"/>
            </p:cNvSpPr>
            <p:nvPr/>
          </p:nvSpPr>
          <p:spPr bwMode="auto">
            <a:xfrm>
              <a:off x="6685832" y="2035630"/>
              <a:ext cx="1144031"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smtClean="0">
                  <a:solidFill>
                    <a:srgbClr val="000000"/>
                  </a:solidFill>
                  <a:latin typeface="Arial" charset="0"/>
                </a:rPr>
                <a:t>В</a:t>
              </a:r>
              <a:r>
                <a:rPr lang="uk-UA" b="1" dirty="0" smtClean="0">
                  <a:solidFill>
                    <a:srgbClr val="000000"/>
                  </a:solidFill>
                  <a:latin typeface="Arial" charset="0"/>
                </a:rPr>
                <a:t>и</a:t>
              </a:r>
              <a:r>
                <a:rPr lang="en-GB" b="1" dirty="0" err="1" smtClean="0">
                  <a:solidFill>
                    <a:srgbClr val="000000"/>
                  </a:solidFill>
                  <a:latin typeface="Arial" charset="0"/>
                </a:rPr>
                <a:t>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3797" name="Text Box 5"/>
            <p:cNvSpPr txBox="1">
              <a:spLocks noChangeArrowheads="1"/>
            </p:cNvSpPr>
            <p:nvPr/>
          </p:nvSpPr>
          <p:spPr bwMode="auto">
            <a:xfrm>
              <a:off x="3456225" y="2048330"/>
              <a:ext cx="1138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Метод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3798" name="Text Box 6"/>
            <p:cNvSpPr txBox="1">
              <a:spLocks noChangeArrowheads="1"/>
            </p:cNvSpPr>
            <p:nvPr/>
          </p:nvSpPr>
          <p:spPr bwMode="auto">
            <a:xfrm>
              <a:off x="155274" y="2652713"/>
              <a:ext cx="2513211" cy="231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a:solidFill>
                    <a:srgbClr val="000000"/>
                  </a:solidFill>
                  <a:latin typeface="Arial" charset="0"/>
                </a:rPr>
                <a:t>План </a:t>
              </a:r>
              <a:r>
                <a:rPr lang="ru-RU" sz="1800" dirty="0" err="1">
                  <a:solidFill>
                    <a:srgbClr val="000000"/>
                  </a:solidFill>
                  <a:latin typeface="Arial" charset="0"/>
                </a:rPr>
                <a:t>управління</a:t>
              </a:r>
              <a:r>
                <a:rPr lang="ru-RU" sz="1800" dirty="0">
                  <a:solidFill>
                    <a:srgbClr val="000000"/>
                  </a:solidFill>
                  <a:latin typeface="Arial" charset="0"/>
                </a:rPr>
                <a:t> </a:t>
              </a:r>
              <a:r>
                <a:rPr lang="ru-RU" sz="1800" dirty="0" err="1">
                  <a:solidFill>
                    <a:srgbClr val="000000"/>
                  </a:solidFill>
                  <a:latin typeface="Arial" charset="0"/>
                </a:rPr>
                <a:t>ризиками</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Виділені</a:t>
              </a:r>
              <a:r>
                <a:rPr lang="ru-RU" sz="1800" dirty="0" smtClean="0">
                  <a:solidFill>
                    <a:srgbClr val="000000"/>
                  </a:solidFill>
                  <a:latin typeface="Arial" charset="0"/>
                </a:rPr>
                <a:t> </a:t>
              </a:r>
              <a:r>
                <a:rPr lang="ru-RU" sz="1800" dirty="0" err="1">
                  <a:solidFill>
                    <a:srgbClr val="000000"/>
                  </a:solidFill>
                  <a:latin typeface="Arial" charset="0"/>
                </a:rPr>
                <a:t>ризики</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smtClean="0">
                  <a:solidFill>
                    <a:srgbClr val="000000"/>
                  </a:solidFill>
                  <a:latin typeface="Arial" charset="0"/>
                </a:rPr>
                <a:t>Статус </a:t>
              </a:r>
              <a:r>
                <a:rPr lang="ru-RU" sz="1800" dirty="0">
                  <a:solidFill>
                    <a:srgbClr val="000000"/>
                  </a:solidFill>
                  <a:latin typeface="Arial" charset="0"/>
                </a:rPr>
                <a:t>проекту</a:t>
              </a:r>
            </a:p>
            <a:p>
              <a:pPr marL="342900" indent="-342900">
                <a:lnSpc>
                  <a:spcPct val="93000"/>
                </a:lnSpc>
                <a:buClr>
                  <a:srgbClr val="000000"/>
                </a:buClr>
                <a:buFont typeface="+mj-lt"/>
                <a:buAutoNum type="arabicPeriod"/>
              </a:pPr>
              <a:r>
                <a:rPr lang="ru-RU" sz="1800" dirty="0" smtClean="0">
                  <a:solidFill>
                    <a:srgbClr val="000000"/>
                  </a:solidFill>
                  <a:latin typeface="Arial" charset="0"/>
                </a:rPr>
                <a:t>Тип </a:t>
              </a:r>
              <a:r>
                <a:rPr lang="ru-RU" sz="1800" dirty="0">
                  <a:solidFill>
                    <a:srgbClr val="000000"/>
                  </a:solidFill>
                  <a:latin typeface="Arial" charset="0"/>
                </a:rPr>
                <a:t>проекту</a:t>
              </a:r>
            </a:p>
            <a:p>
              <a:pPr marL="342900" indent="-342900">
                <a:lnSpc>
                  <a:spcPct val="93000"/>
                </a:lnSpc>
                <a:buClr>
                  <a:srgbClr val="000000"/>
                </a:buClr>
                <a:buFont typeface="+mj-lt"/>
                <a:buAutoNum type="arabicPeriod"/>
              </a:pPr>
              <a:r>
                <a:rPr lang="ru-RU" sz="1800" dirty="0" err="1" smtClean="0">
                  <a:solidFill>
                    <a:srgbClr val="000000"/>
                  </a:solidFill>
                  <a:latin typeface="Arial" charset="0"/>
                </a:rPr>
                <a:t>Точність</a:t>
              </a:r>
              <a:r>
                <a:rPr lang="ru-RU" sz="1800" dirty="0" smtClean="0">
                  <a:solidFill>
                    <a:srgbClr val="000000"/>
                  </a:solidFill>
                  <a:latin typeface="Arial" charset="0"/>
                </a:rPr>
                <a:t> </a:t>
              </a:r>
              <a:r>
                <a:rPr lang="ru-RU" sz="1800" dirty="0" err="1">
                  <a:solidFill>
                    <a:srgbClr val="000000"/>
                  </a:solidFill>
                  <a:latin typeface="Arial" charset="0"/>
                </a:rPr>
                <a:t>даних</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Шкали</a:t>
              </a:r>
              <a:r>
                <a:rPr lang="ru-RU" sz="1800" dirty="0" smtClean="0">
                  <a:solidFill>
                    <a:srgbClr val="000000"/>
                  </a:solidFill>
                  <a:latin typeface="Arial" charset="0"/>
                </a:rPr>
                <a:t> </a:t>
              </a:r>
              <a:r>
                <a:rPr lang="ru-RU" sz="1800" dirty="0" err="1">
                  <a:solidFill>
                    <a:srgbClr val="000000"/>
                  </a:solidFill>
                  <a:latin typeface="Arial" charset="0"/>
                </a:rPr>
                <a:t>ймовірності</a:t>
              </a:r>
              <a:r>
                <a:rPr lang="ru-RU" sz="1800" dirty="0">
                  <a:solidFill>
                    <a:srgbClr val="000000"/>
                  </a:solidFill>
                  <a:latin typeface="Arial" charset="0"/>
                </a:rPr>
                <a:t> і </a:t>
              </a:r>
              <a:r>
                <a:rPr lang="ru-RU" sz="1800" dirty="0" err="1">
                  <a:solidFill>
                    <a:srgbClr val="000000"/>
                  </a:solidFill>
                  <a:latin typeface="Arial" charset="0"/>
                </a:rPr>
                <a:t>впливу</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Припущення</a:t>
              </a:r>
              <a:endParaRPr lang="en-GB" sz="1800" dirty="0">
                <a:solidFill>
                  <a:srgbClr val="000000"/>
                </a:solidFill>
                <a:latin typeface="Arial" charset="0"/>
              </a:endParaRPr>
            </a:p>
          </p:txBody>
        </p:sp>
        <p:sp>
          <p:nvSpPr>
            <p:cNvPr id="33799" name="Text Box 7"/>
            <p:cNvSpPr txBox="1">
              <a:spLocks noChangeArrowheads="1"/>
            </p:cNvSpPr>
            <p:nvPr/>
          </p:nvSpPr>
          <p:spPr bwMode="auto">
            <a:xfrm>
              <a:off x="3131840" y="2665413"/>
              <a:ext cx="2448271" cy="231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err="1" smtClean="0">
                  <a:solidFill>
                    <a:srgbClr val="000000"/>
                  </a:solidFill>
                  <a:latin typeface="Arial" charset="0"/>
                </a:rPr>
                <a:t>Вплив</a:t>
              </a:r>
              <a:r>
                <a:rPr lang="ru-RU" sz="1800" dirty="0" smtClean="0">
                  <a:solidFill>
                    <a:srgbClr val="000000"/>
                  </a:solidFill>
                  <a:latin typeface="Arial" charset="0"/>
                </a:rPr>
                <a:t> </a:t>
              </a:r>
              <a:r>
                <a:rPr lang="ru-RU" sz="1800" dirty="0">
                  <a:solidFill>
                    <a:srgbClr val="000000"/>
                  </a:solidFill>
                  <a:latin typeface="Arial" charset="0"/>
                </a:rPr>
                <a:t>та </a:t>
              </a:r>
              <a:r>
                <a:rPr lang="ru-RU" sz="1800" dirty="0" err="1">
                  <a:solidFill>
                    <a:srgbClr val="000000"/>
                  </a:solidFill>
                  <a:latin typeface="Arial" charset="0"/>
                </a:rPr>
                <a:t>ймовірності</a:t>
              </a:r>
              <a:r>
                <a:rPr lang="ru-RU" sz="1800" dirty="0">
                  <a:solidFill>
                    <a:srgbClr val="000000"/>
                  </a:solidFill>
                  <a:latin typeface="Arial" charset="0"/>
                </a:rPr>
                <a:t> </a:t>
              </a:r>
              <a:r>
                <a:rPr lang="ru-RU" sz="1800" dirty="0" err="1">
                  <a:solidFill>
                    <a:srgbClr val="000000"/>
                  </a:solidFill>
                  <a:latin typeface="Arial" charset="0"/>
                </a:rPr>
                <a:t>ризиків</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Матриця</a:t>
              </a:r>
              <a:r>
                <a:rPr lang="ru-RU" sz="1800" dirty="0" smtClean="0">
                  <a:solidFill>
                    <a:srgbClr val="000000"/>
                  </a:solidFill>
                  <a:latin typeface="Arial" charset="0"/>
                </a:rPr>
                <a:t> </a:t>
              </a:r>
              <a:r>
                <a:rPr lang="ru-RU" sz="1800" dirty="0" err="1">
                  <a:solidFill>
                    <a:srgbClr val="000000"/>
                  </a:solidFill>
                  <a:latin typeface="Arial" charset="0"/>
                </a:rPr>
                <a:t>ймовірності</a:t>
              </a:r>
              <a:r>
                <a:rPr lang="ru-RU" sz="1800" dirty="0">
                  <a:solidFill>
                    <a:srgbClr val="000000"/>
                  </a:solidFill>
                  <a:latin typeface="Arial" charset="0"/>
                </a:rPr>
                <a:t> / </a:t>
              </a:r>
              <a:r>
                <a:rPr lang="ru-RU" sz="1800" dirty="0" err="1">
                  <a:solidFill>
                    <a:srgbClr val="000000"/>
                  </a:solidFill>
                  <a:latin typeface="Arial" charset="0"/>
                </a:rPr>
                <a:t>впливу</a:t>
              </a:r>
              <a:r>
                <a:rPr lang="ru-RU" sz="1800" dirty="0">
                  <a:solidFill>
                    <a:srgbClr val="000000"/>
                  </a:solidFill>
                  <a:latin typeface="Arial" charset="0"/>
                </a:rPr>
                <a:t> </a:t>
              </a:r>
              <a:r>
                <a:rPr lang="ru-RU" sz="1800" dirty="0" err="1">
                  <a:solidFill>
                    <a:srgbClr val="000000"/>
                  </a:solidFill>
                  <a:latin typeface="Arial" charset="0"/>
                </a:rPr>
                <a:t>ризиків</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Перевірка</a:t>
              </a:r>
              <a:r>
                <a:rPr lang="ru-RU" sz="1800" dirty="0" smtClean="0">
                  <a:solidFill>
                    <a:srgbClr val="000000"/>
                  </a:solidFill>
                  <a:latin typeface="Arial" charset="0"/>
                </a:rPr>
                <a:t> </a:t>
              </a:r>
              <a:r>
                <a:rPr lang="ru-RU" sz="1800" dirty="0" err="1">
                  <a:solidFill>
                    <a:srgbClr val="000000"/>
                  </a:solidFill>
                  <a:latin typeface="Arial" charset="0"/>
                </a:rPr>
                <a:t>припущень</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Оцінка</a:t>
              </a:r>
              <a:r>
                <a:rPr lang="ru-RU" sz="1800" dirty="0" smtClean="0">
                  <a:solidFill>
                    <a:srgbClr val="000000"/>
                  </a:solidFill>
                  <a:latin typeface="Arial" charset="0"/>
                </a:rPr>
                <a:t> </a:t>
              </a:r>
              <a:r>
                <a:rPr lang="ru-RU" sz="1800" dirty="0" err="1">
                  <a:solidFill>
                    <a:srgbClr val="000000"/>
                  </a:solidFill>
                  <a:latin typeface="Arial" charset="0"/>
                </a:rPr>
                <a:t>точності</a:t>
              </a:r>
              <a:r>
                <a:rPr lang="ru-RU" sz="1800" dirty="0">
                  <a:solidFill>
                    <a:srgbClr val="000000"/>
                  </a:solidFill>
                  <a:latin typeface="Arial" charset="0"/>
                </a:rPr>
                <a:t> </a:t>
              </a:r>
              <a:r>
                <a:rPr lang="ru-RU" sz="1800" dirty="0" err="1">
                  <a:solidFill>
                    <a:srgbClr val="000000"/>
                  </a:solidFill>
                  <a:latin typeface="Arial" charset="0"/>
                </a:rPr>
                <a:t>даних</a:t>
              </a:r>
              <a:endParaRPr lang="en-GB" sz="1800" dirty="0">
                <a:solidFill>
                  <a:srgbClr val="000000"/>
                </a:solidFill>
                <a:latin typeface="Arial" charset="0"/>
              </a:endParaRPr>
            </a:p>
          </p:txBody>
        </p:sp>
        <p:sp>
          <p:nvSpPr>
            <p:cNvPr id="33800" name="Text Box 8"/>
            <p:cNvSpPr txBox="1">
              <a:spLocks noChangeArrowheads="1"/>
            </p:cNvSpPr>
            <p:nvPr/>
          </p:nvSpPr>
          <p:spPr bwMode="auto">
            <a:xfrm>
              <a:off x="5862093" y="2652713"/>
              <a:ext cx="2938983" cy="231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9377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63036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26695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035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3607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8179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2751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7323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err="1" smtClean="0">
                  <a:solidFill>
                    <a:srgbClr val="000000"/>
                  </a:solidFill>
                  <a:latin typeface="Arial" charset="0"/>
                </a:rPr>
                <a:t>Узагальнена</a:t>
              </a:r>
              <a:r>
                <a:rPr lang="ru-RU" sz="1800" dirty="0" smtClean="0">
                  <a:solidFill>
                    <a:srgbClr val="000000"/>
                  </a:solidFill>
                  <a:latin typeface="Arial" charset="0"/>
                </a:rPr>
                <a:t> </a:t>
              </a:r>
              <a:r>
                <a:rPr lang="ru-RU" sz="1800" dirty="0" err="1">
                  <a:solidFill>
                    <a:srgbClr val="000000"/>
                  </a:solidFill>
                  <a:latin typeface="Arial" charset="0"/>
                </a:rPr>
                <a:t>оцінка</a:t>
              </a:r>
              <a:r>
                <a:rPr lang="ru-RU" sz="1800" dirty="0">
                  <a:solidFill>
                    <a:srgbClr val="000000"/>
                  </a:solidFill>
                  <a:latin typeface="Arial" charset="0"/>
                </a:rPr>
                <a:t> </a:t>
              </a:r>
              <a:r>
                <a:rPr lang="ru-RU" sz="1800" dirty="0" err="1">
                  <a:solidFill>
                    <a:srgbClr val="000000"/>
                  </a:solidFill>
                  <a:latin typeface="Arial" charset="0"/>
                </a:rPr>
                <a:t>ризиків</a:t>
              </a:r>
              <a:r>
                <a:rPr lang="ru-RU" sz="1800" dirty="0">
                  <a:solidFill>
                    <a:srgbClr val="000000"/>
                  </a:solidFill>
                  <a:latin typeface="Arial" charset="0"/>
                </a:rPr>
                <a:t> </a:t>
              </a:r>
              <a:r>
                <a:rPr lang="ru-RU" sz="1800" dirty="0" smtClean="0">
                  <a:solidFill>
                    <a:srgbClr val="000000"/>
                  </a:solidFill>
                  <a:latin typeface="Arial" charset="0"/>
                </a:rPr>
                <a:t>проекту</a:t>
              </a: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Пріоритезований</a:t>
              </a:r>
              <a:r>
                <a:rPr lang="ru-RU" sz="1800" dirty="0" smtClean="0">
                  <a:solidFill>
                    <a:srgbClr val="000000"/>
                  </a:solidFill>
                  <a:latin typeface="Arial" charset="0"/>
                </a:rPr>
                <a:t> </a:t>
              </a:r>
              <a:r>
                <a:rPr lang="ru-RU" sz="1800" dirty="0">
                  <a:solidFill>
                    <a:srgbClr val="000000"/>
                  </a:solidFill>
                  <a:latin typeface="Arial" charset="0"/>
                </a:rPr>
                <a:t>список </a:t>
              </a:r>
              <a:r>
                <a:rPr lang="ru-RU" sz="1800" dirty="0" err="1">
                  <a:solidFill>
                    <a:srgbClr val="000000"/>
                  </a:solidFill>
                  <a:latin typeface="Arial" charset="0"/>
                </a:rPr>
                <a:t>ризиків</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smtClean="0">
                  <a:solidFill>
                    <a:srgbClr val="000000"/>
                  </a:solidFill>
                  <a:latin typeface="Arial" charset="0"/>
                </a:rPr>
                <a:t>Список </a:t>
              </a:r>
              <a:r>
                <a:rPr lang="ru-RU" sz="1800" dirty="0" err="1">
                  <a:solidFill>
                    <a:srgbClr val="000000"/>
                  </a:solidFill>
                  <a:latin typeface="Arial" charset="0"/>
                </a:rPr>
                <a:t>ризиків</a:t>
              </a:r>
              <a:r>
                <a:rPr lang="ru-RU" sz="1800" dirty="0">
                  <a:solidFill>
                    <a:srgbClr val="000000"/>
                  </a:solidFill>
                  <a:latin typeface="Arial" charset="0"/>
                </a:rPr>
                <a:t> для </a:t>
              </a:r>
              <a:r>
                <a:rPr lang="ru-RU" sz="1800" dirty="0" err="1">
                  <a:solidFill>
                    <a:srgbClr val="000000"/>
                  </a:solidFill>
                  <a:latin typeface="Arial" charset="0"/>
                </a:rPr>
                <a:t>додаткового</a:t>
              </a:r>
              <a:r>
                <a:rPr lang="ru-RU" sz="1800" dirty="0">
                  <a:solidFill>
                    <a:srgbClr val="000000"/>
                  </a:solidFill>
                  <a:latin typeface="Arial" charset="0"/>
                </a:rPr>
                <a:t> </a:t>
              </a:r>
              <a:r>
                <a:rPr lang="ru-RU" sz="1800" dirty="0" err="1">
                  <a:solidFill>
                    <a:srgbClr val="000000"/>
                  </a:solidFill>
                  <a:latin typeface="Arial" charset="0"/>
                </a:rPr>
                <a:t>аналізу</a:t>
              </a:r>
              <a:r>
                <a:rPr lang="ru-RU" sz="1800" dirty="0">
                  <a:solidFill>
                    <a:srgbClr val="000000"/>
                  </a:solidFill>
                  <a:latin typeface="Arial" charset="0"/>
                </a:rPr>
                <a:t> та </a:t>
              </a:r>
              <a:r>
                <a:rPr lang="ru-RU" sz="1800" dirty="0" err="1" smtClean="0">
                  <a:solidFill>
                    <a:srgbClr val="000000"/>
                  </a:solidFill>
                  <a:latin typeface="Arial" charset="0"/>
                </a:rPr>
                <a:t>управління</a:t>
              </a:r>
              <a:endParaRPr lang="ru-RU" sz="1800" dirty="0" smtClean="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Тенденції</a:t>
              </a:r>
              <a:r>
                <a:rPr lang="ru-RU" sz="1800" dirty="0" smtClean="0">
                  <a:solidFill>
                    <a:srgbClr val="000000"/>
                  </a:solidFill>
                  <a:latin typeface="Arial" charset="0"/>
                </a:rPr>
                <a:t> </a:t>
              </a:r>
              <a:r>
                <a:rPr lang="ru-RU" sz="1800" dirty="0" err="1">
                  <a:solidFill>
                    <a:srgbClr val="000000"/>
                  </a:solidFill>
                  <a:latin typeface="Arial" charset="0"/>
                </a:rPr>
                <a:t>результатів</a:t>
              </a:r>
              <a:r>
                <a:rPr lang="ru-RU" sz="1800" dirty="0">
                  <a:solidFill>
                    <a:srgbClr val="000000"/>
                  </a:solidFill>
                  <a:latin typeface="Arial" charset="0"/>
                </a:rPr>
                <a:t> </a:t>
              </a:r>
              <a:r>
                <a:rPr lang="ru-RU" sz="1800" dirty="0" err="1">
                  <a:solidFill>
                    <a:srgbClr val="000000"/>
                  </a:solidFill>
                  <a:latin typeface="Arial" charset="0"/>
                </a:rPr>
                <a:t>якісної</a:t>
              </a:r>
              <a:r>
                <a:rPr lang="ru-RU" sz="1800" dirty="0">
                  <a:solidFill>
                    <a:srgbClr val="000000"/>
                  </a:solidFill>
                  <a:latin typeface="Arial" charset="0"/>
                </a:rPr>
                <a:t> </a:t>
              </a:r>
              <a:r>
                <a:rPr lang="ru-RU" sz="1800" dirty="0" err="1">
                  <a:solidFill>
                    <a:srgbClr val="000000"/>
                  </a:solidFill>
                  <a:latin typeface="Arial" charset="0"/>
                </a:rPr>
                <a:t>оцінки</a:t>
              </a:r>
              <a:endParaRPr lang="en-GB" sz="1800" dirty="0">
                <a:solidFill>
                  <a:srgbClr val="000000"/>
                </a:solidFill>
                <a:latin typeface="Arial" charset="0"/>
              </a:endParaRPr>
            </a:p>
          </p:txBody>
        </p:sp>
      </p:grpSp>
      <p:sp>
        <p:nvSpPr>
          <p:cNvPr id="14" name="Rectangle 1"/>
          <p:cNvSpPr txBox="1">
            <a:spLocks noChangeArrowheads="1"/>
          </p:cNvSpPr>
          <p:nvPr/>
        </p:nvSpPr>
        <p:spPr bwMode="auto">
          <a:xfrm>
            <a:off x="0" y="19405"/>
            <a:ext cx="9144000" cy="74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ct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sz="3200" b="1" dirty="0" err="1" smtClean="0">
                <a:solidFill>
                  <a:srgbClr val="FFFF00"/>
                </a:solidFill>
              </a:rPr>
              <a:t>Процес</a:t>
            </a:r>
            <a:r>
              <a:rPr lang="ru-RU" sz="3200" b="1" dirty="0" smtClean="0">
                <a:solidFill>
                  <a:srgbClr val="FFFF00"/>
                </a:solidFill>
              </a:rPr>
              <a:t> 3: </a:t>
            </a:r>
            <a:r>
              <a:rPr lang="ru-RU" sz="3200" b="1" dirty="0" err="1" smtClean="0">
                <a:solidFill>
                  <a:srgbClr val="FFFF00"/>
                </a:solidFill>
              </a:rPr>
              <a:t>Якісна</a:t>
            </a:r>
            <a:r>
              <a:rPr lang="ru-RU" sz="3200" b="1" dirty="0" smtClean="0">
                <a:solidFill>
                  <a:srgbClr val="FFFF00"/>
                </a:solidFill>
              </a:rPr>
              <a:t> </a:t>
            </a:r>
            <a:r>
              <a:rPr lang="ru-RU" sz="3200" b="1" dirty="0" err="1" smtClean="0">
                <a:solidFill>
                  <a:srgbClr val="FFFF00"/>
                </a:solidFill>
              </a:rPr>
              <a:t>оцінка</a:t>
            </a:r>
            <a:r>
              <a:rPr lang="ru-RU" sz="3200" b="1" dirty="0" smtClean="0">
                <a:solidFill>
                  <a:srgbClr val="FFFF00"/>
                </a:solidFill>
              </a:rPr>
              <a:t> </a:t>
            </a:r>
            <a:r>
              <a:rPr lang="ru-RU" sz="3200" b="1" dirty="0" err="1" smtClean="0">
                <a:solidFill>
                  <a:srgbClr val="FFFF00"/>
                </a:solidFill>
              </a:rPr>
              <a:t>ризиків</a:t>
            </a:r>
            <a:endParaRPr lang="ru-RU" sz="3200" b="1" dirty="0">
              <a:solidFill>
                <a:srgbClr val="FFFF00"/>
              </a:solidFill>
            </a:endParaRPr>
          </a:p>
        </p:txBody>
      </p:sp>
      <p:sp>
        <p:nvSpPr>
          <p:cNvPr id="15" name="Rectangle 2"/>
          <p:cNvSpPr txBox="1">
            <a:spLocks noChangeArrowheads="1"/>
          </p:cNvSpPr>
          <p:nvPr/>
        </p:nvSpPr>
        <p:spPr bwMode="auto">
          <a:xfrm>
            <a:off x="611560" y="980728"/>
            <a:ext cx="8229600" cy="175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Якісний</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аналіз</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виділених</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endParaRPr lang="ru-RU" sz="2000" dirty="0">
              <a:solidFill>
                <a:srgbClr val="000000"/>
              </a:solidFill>
              <a:effectLst/>
              <a:latin typeface="Arial" panose="020B0604020202020204" pitchFamily="34" charset="0"/>
              <a:cs typeface="Arial" panose="020B0604020202020204" pitchFamily="34" charset="0"/>
            </a:endParaRPr>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Визначення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що</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вимагають</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негайних</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дій</a:t>
            </a:r>
            <a:endParaRPr lang="ru-RU" sz="2000" dirty="0">
              <a:solidFill>
                <a:srgbClr val="000000"/>
              </a:solidFill>
              <a:effectLst/>
              <a:latin typeface="Arial" panose="020B0604020202020204" pitchFamily="34" charset="0"/>
              <a:cs typeface="Arial" panose="020B0604020202020204" pitchFamily="34" charset="0"/>
            </a:endParaRPr>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Протягом</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усього</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життєвого</a:t>
            </a:r>
            <a:r>
              <a:rPr lang="ru-RU" sz="2000" dirty="0">
                <a:solidFill>
                  <a:srgbClr val="000000"/>
                </a:solidFill>
                <a:effectLst/>
                <a:latin typeface="Arial" panose="020B0604020202020204" pitchFamily="34" charset="0"/>
                <a:cs typeface="Arial" panose="020B0604020202020204" pitchFamily="34" charset="0"/>
              </a:rPr>
              <a:t> циклу проекту </a:t>
            </a:r>
            <a:r>
              <a:rPr lang="ru-RU" sz="2000" dirty="0" err="1">
                <a:solidFill>
                  <a:srgbClr val="000000"/>
                </a:solidFill>
                <a:effectLst/>
                <a:latin typeface="Arial" panose="020B0604020202020204" pitchFamily="34" charset="0"/>
                <a:cs typeface="Arial" panose="020B0604020202020204" pitchFamily="34" charset="0"/>
              </a:rPr>
              <a:t>відбувається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переоцінка</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endParaRPr lang="ru-RU"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6609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ropowerpoint.ru/wp-content/uploads/2013/02/GreenAbstraktMini.jpg"/>
          <p:cNvPicPr>
            <a:picLocks noChangeAspect="1" noChangeArrowheads="1"/>
          </p:cNvPicPr>
          <p:nvPr/>
        </p:nvPicPr>
        <p:blipFill>
          <a:blip r:embed="rId2" cstate="print"/>
          <a:srcRect/>
          <a:stretch>
            <a:fillRect/>
          </a:stretch>
        </p:blipFill>
        <p:spPr bwMode="auto">
          <a:xfrm>
            <a:off x="-25839" y="0"/>
            <a:ext cx="9144001" cy="6858000"/>
          </a:xfrm>
          <a:prstGeom prst="rect">
            <a:avLst/>
          </a:prstGeom>
          <a:noFill/>
        </p:spPr>
      </p:pic>
      <p:sp>
        <p:nvSpPr>
          <p:cNvPr id="5" name="Прямоугольник 4"/>
          <p:cNvSpPr/>
          <p:nvPr/>
        </p:nvSpPr>
        <p:spPr>
          <a:xfrm>
            <a:off x="494994" y="474345"/>
            <a:ext cx="8208912" cy="3416320"/>
          </a:xfrm>
          <a:prstGeom prst="rect">
            <a:avLst/>
          </a:prstGeom>
          <a:noFill/>
          <a:effectLst>
            <a:outerShdw blurRad="50800" dist="114300" dir="2700000" algn="tl" rotWithShape="0">
              <a:prstClr val="black">
                <a:alpha val="40000"/>
              </a:prstClr>
            </a:outerShdw>
          </a:effectLst>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ru-RU" sz="5400" b="1" dirty="0" smtClean="0">
                <a:solidFill>
                  <a:srgbClr val="FFFF00"/>
                </a:solidFill>
              </a:rPr>
              <a:t> </a:t>
            </a:r>
            <a:endParaRPr lang="en-US" sz="5400" b="1" dirty="0" smtClean="0">
              <a:solidFill>
                <a:srgbClr val="FFFF00"/>
              </a:solidFill>
            </a:endParaRPr>
          </a:p>
          <a:p>
            <a:pPr algn="ctr"/>
            <a:r>
              <a:rPr lang="ru-RU" sz="5400" b="1" dirty="0" err="1" smtClean="0">
                <a:solidFill>
                  <a:srgbClr val="FFFF00"/>
                </a:solidFill>
              </a:rPr>
              <a:t>Лекція</a:t>
            </a:r>
            <a:r>
              <a:rPr lang="ru-RU" sz="5400" b="1" smtClean="0">
                <a:solidFill>
                  <a:srgbClr val="FFFF00"/>
                </a:solidFill>
              </a:rPr>
              <a:t> </a:t>
            </a:r>
            <a:r>
              <a:rPr lang="ru-RU" sz="5400" b="1" smtClean="0">
                <a:solidFill>
                  <a:srgbClr val="FFFF00"/>
                </a:solidFill>
              </a:rPr>
              <a:t>9</a:t>
            </a:r>
            <a:endParaRPr lang="ru-RU" sz="5400" b="1" dirty="0" smtClean="0">
              <a:solidFill>
                <a:srgbClr val="FFFF00"/>
              </a:solidFill>
            </a:endParaRPr>
          </a:p>
          <a:p>
            <a:pPr algn="r"/>
            <a:r>
              <a:rPr lang="ru-RU" sz="5400" b="1" dirty="0" err="1" smtClean="0">
                <a:solidFill>
                  <a:srgbClr val="FFFF00"/>
                </a:solidFill>
              </a:rPr>
              <a:t>Управління</a:t>
            </a:r>
            <a:r>
              <a:rPr lang="ru-RU" sz="5400" b="1" dirty="0" smtClean="0">
                <a:solidFill>
                  <a:srgbClr val="FFFF00"/>
                </a:solidFill>
              </a:rPr>
              <a:t> </a:t>
            </a:r>
            <a:r>
              <a:rPr lang="ru-RU" sz="5400" b="1" dirty="0" err="1" smtClean="0">
                <a:solidFill>
                  <a:srgbClr val="FFFF00"/>
                </a:solidFill>
              </a:rPr>
              <a:t>ризиками</a:t>
            </a:r>
            <a:r>
              <a:rPr lang="ru-RU" sz="5400" b="1" dirty="0" smtClean="0">
                <a:solidFill>
                  <a:srgbClr val="FFFF00"/>
                </a:solidFill>
              </a:rPr>
              <a:t> в IT</a:t>
            </a:r>
            <a:endParaRPr lang="en-US" sz="5400" b="1" dirty="0" smtClean="0">
              <a:solidFill>
                <a:srgbClr val="FFFF00"/>
              </a:solidFill>
            </a:endParaRPr>
          </a:p>
          <a:p>
            <a:pPr algn="ctr"/>
            <a:endParaRPr lang="ru-RU" sz="5400" b="1" dirty="0">
              <a:ln w="50800"/>
              <a:solidFill>
                <a:srgbClr val="FFFF00"/>
              </a:solidFill>
            </a:endParaRPr>
          </a:p>
        </p:txBody>
      </p:sp>
      <p:sp>
        <p:nvSpPr>
          <p:cNvPr id="6" name="TextBox 5"/>
          <p:cNvSpPr txBox="1"/>
          <p:nvPr/>
        </p:nvSpPr>
        <p:spPr>
          <a:xfrm>
            <a:off x="2284103" y="5876258"/>
            <a:ext cx="6130909" cy="707886"/>
          </a:xfrm>
          <a:prstGeom prst="rect">
            <a:avLst/>
          </a:prstGeom>
          <a:noFill/>
        </p:spPr>
        <p:txBody>
          <a:bodyPr wrap="none" rtlCol="0">
            <a:spAutoFit/>
          </a:bodyPr>
          <a:lstStyle/>
          <a:p>
            <a:pPr algn="ctr"/>
            <a:r>
              <a:rPr lang="uk-UA" sz="2000" b="1" dirty="0" err="1" smtClean="0">
                <a:solidFill>
                  <a:schemeClr val="bg1"/>
                </a:solidFill>
              </a:rPr>
              <a:t>Ковалюк</a:t>
            </a:r>
            <a:r>
              <a:rPr lang="uk-UA" sz="2000" b="1" dirty="0" smtClean="0">
                <a:solidFill>
                  <a:schemeClr val="bg1"/>
                </a:solidFill>
              </a:rPr>
              <a:t> </a:t>
            </a:r>
            <a:r>
              <a:rPr lang="ru-RU" sz="2000" b="1" dirty="0" smtClean="0">
                <a:solidFill>
                  <a:schemeClr val="bg1"/>
                </a:solidFill>
              </a:rPr>
              <a:t>Т.В.</a:t>
            </a:r>
            <a:r>
              <a:rPr lang="en-US" sz="2000" b="1" dirty="0">
                <a:solidFill>
                  <a:schemeClr val="bg1"/>
                </a:solidFill>
              </a:rPr>
              <a:t>,</a:t>
            </a:r>
            <a:r>
              <a:rPr lang="ru-RU" sz="2000" b="1" dirty="0" smtClean="0">
                <a:solidFill>
                  <a:schemeClr val="bg1"/>
                </a:solidFill>
              </a:rPr>
              <a:t> </a:t>
            </a:r>
            <a:r>
              <a:rPr lang="uk-UA" sz="2000" b="1" dirty="0" smtClean="0">
                <a:solidFill>
                  <a:schemeClr val="bg1"/>
                </a:solidFill>
              </a:rPr>
              <a:t>д</a:t>
            </a:r>
            <a:r>
              <a:rPr lang="ru-RU" sz="2000" b="1" dirty="0" err="1" smtClean="0">
                <a:solidFill>
                  <a:schemeClr val="bg1"/>
                </a:solidFill>
              </a:rPr>
              <a:t>оцент</a:t>
            </a:r>
            <a:r>
              <a:rPr lang="ru-RU" sz="2000" b="1" dirty="0" smtClean="0">
                <a:solidFill>
                  <a:schemeClr val="bg1"/>
                </a:solidFill>
              </a:rPr>
              <a:t> </a:t>
            </a:r>
            <a:r>
              <a:rPr lang="ru-RU" sz="2000" b="1" dirty="0" err="1" smtClean="0">
                <a:solidFill>
                  <a:schemeClr val="bg1"/>
                </a:solidFill>
              </a:rPr>
              <a:t>кафедри</a:t>
            </a:r>
            <a:r>
              <a:rPr lang="ru-RU" sz="2000" b="1" dirty="0" smtClean="0">
                <a:solidFill>
                  <a:schemeClr val="bg1"/>
                </a:solidFill>
              </a:rPr>
              <a:t> </a:t>
            </a:r>
            <a:r>
              <a:rPr lang="ru-RU" sz="2000" b="1" dirty="0" err="1" smtClean="0">
                <a:solidFill>
                  <a:schemeClr val="bg1"/>
                </a:solidFill>
              </a:rPr>
              <a:t>інформатики</a:t>
            </a:r>
            <a:r>
              <a:rPr lang="ru-RU" sz="2000" b="1" dirty="0" smtClean="0">
                <a:solidFill>
                  <a:schemeClr val="bg1"/>
                </a:solidFill>
              </a:rPr>
              <a:t> НАУКМА</a:t>
            </a:r>
            <a:endParaRPr lang="ru-RU" sz="2000" b="1" dirty="0" smtClean="0">
              <a:solidFill>
                <a:schemeClr val="bg1"/>
              </a:solidFill>
            </a:endParaRPr>
          </a:p>
          <a:p>
            <a:pPr algn="ctr"/>
            <a:r>
              <a:rPr lang="en-US" sz="2000" b="1" dirty="0" smtClean="0">
                <a:solidFill>
                  <a:schemeClr val="bg1"/>
                </a:solidFill>
              </a:rPr>
              <a:t>tkovalyuk@ukr.net</a:t>
            </a:r>
            <a:endParaRPr lang="ru-RU" sz="2000" b="1" dirty="0">
              <a:solidFill>
                <a:schemeClr val="bg1"/>
              </a:solidFill>
            </a:endParaRPr>
          </a:p>
        </p:txBody>
      </p:sp>
      <p:sp>
        <p:nvSpPr>
          <p:cNvPr id="3" name="Номер слайда 2"/>
          <p:cNvSpPr>
            <a:spLocks noGrp="1"/>
          </p:cNvSpPr>
          <p:nvPr>
            <p:ph type="sldNum" sz="quarter" idx="12"/>
          </p:nvPr>
        </p:nvSpPr>
        <p:spPr/>
        <p:txBody>
          <a:bodyPr/>
          <a:lstStyle/>
          <a:p>
            <a:fld id="{8F6E8CF2-7CF4-45AC-98D6-FE733AD56A75}" type="slidenum">
              <a:rPr lang="ru-RU" smtClean="0"/>
              <a:t>2</a:t>
            </a:fld>
            <a:endParaRPr lang="ru-RU"/>
          </a:p>
        </p:txBody>
      </p:sp>
    </p:spTree>
    <p:extLst>
      <p:ext uri="{BB962C8B-B14F-4D97-AF65-F5344CB8AC3E}">
        <p14:creationId xmlns:p14="http://schemas.microsoft.com/office/powerpoint/2010/main" val="2607121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844824"/>
            <a:ext cx="8424936" cy="3170099"/>
          </a:xfrm>
          <a:prstGeom prst="rect">
            <a:avLst/>
          </a:prstGeom>
        </p:spPr>
        <p:txBody>
          <a:bodyPr wrap="square">
            <a:spAutoFit/>
          </a:bodyPr>
          <a:lstStyle/>
          <a:p>
            <a:r>
              <a:rPr lang="ru-RU" sz="2000" dirty="0" smtClean="0">
                <a:solidFill>
                  <a:srgbClr val="0000CC"/>
                </a:solidFill>
                <a:latin typeface="Arial" panose="020B0604020202020204" pitchFamily="34" charset="0"/>
                <a:cs typeface="Arial" panose="020B0604020202020204" pitchFamily="34" charset="0"/>
              </a:rPr>
              <a:t>1.Вибір </a:t>
            </a:r>
            <a:r>
              <a:rPr lang="ru-RU" sz="2000" dirty="0" err="1">
                <a:solidFill>
                  <a:srgbClr val="0000CC"/>
                </a:solidFill>
                <a:latin typeface="Arial" panose="020B0604020202020204" pitchFamily="34" charset="0"/>
                <a:cs typeface="Arial" panose="020B0604020202020204" pitchFamily="34" charset="0"/>
              </a:rPr>
              <a:t>власника</a:t>
            </a:r>
            <a:r>
              <a:rPr lang="ru-RU" sz="2000" dirty="0">
                <a:solidFill>
                  <a:srgbClr val="0000CC"/>
                </a:solidFill>
                <a:latin typeface="Arial" panose="020B0604020202020204" pitchFamily="34" charset="0"/>
                <a:cs typeface="Arial" panose="020B0604020202020204" pitchFamily="34" charset="0"/>
              </a:rPr>
              <a:t> </a:t>
            </a:r>
            <a:r>
              <a:rPr lang="ru-RU" sz="2000" dirty="0" err="1">
                <a:solidFill>
                  <a:srgbClr val="0000CC"/>
                </a:solidFill>
                <a:latin typeface="Arial" panose="020B0604020202020204" pitchFamily="34" charset="0"/>
                <a:cs typeface="Arial" panose="020B0604020202020204" pitchFamily="34" charset="0"/>
              </a:rPr>
              <a:t>ризику</a:t>
            </a:r>
            <a:r>
              <a:rPr lang="ru-RU" sz="2000" dirty="0">
                <a:solidFill>
                  <a:srgbClr val="0000CC"/>
                </a:solidFill>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співробітникам</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якому</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керівник</a:t>
            </a:r>
            <a:r>
              <a:rPr lang="ru-RU" sz="2000" dirty="0">
                <a:latin typeface="Arial" panose="020B0604020202020204" pitchFamily="34" charset="0"/>
                <a:cs typeface="Arial" panose="020B0604020202020204" pitchFamily="34" charset="0"/>
              </a:rPr>
              <a:t> проекту </a:t>
            </a:r>
            <a:r>
              <a:rPr lang="ru-RU" sz="2000" dirty="0" err="1">
                <a:latin typeface="Arial" panose="020B0604020202020204" pitchFamily="34" charset="0"/>
                <a:cs typeface="Arial" panose="020B0604020202020204" pitchFamily="34" charset="0"/>
              </a:rPr>
              <a:t>доручає</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спостерігати</a:t>
            </a:r>
            <a:r>
              <a:rPr lang="ru-RU" sz="2000" dirty="0">
                <a:latin typeface="Arial" panose="020B0604020202020204" pitchFamily="34" charset="0"/>
                <a:cs typeface="Arial" panose="020B0604020202020204" pitchFamily="34" charset="0"/>
              </a:rPr>
              <a:t> за </a:t>
            </a:r>
            <a:r>
              <a:rPr lang="ru-RU" sz="2000" dirty="0" err="1">
                <a:latin typeface="Arial" panose="020B0604020202020204" pitchFamily="34" charset="0"/>
                <a:cs typeface="Arial" panose="020B0604020202020204" pitchFamily="34" charset="0"/>
              </a:rPr>
              <a:t>тригерами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деякого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певного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ризику</a:t>
            </a:r>
            <a:r>
              <a:rPr lang="ru-RU" sz="2000" dirty="0">
                <a:latin typeface="Arial" panose="020B0604020202020204" pitchFamily="34" charset="0"/>
                <a:cs typeface="Arial" panose="020B0604020202020204" pitchFamily="34" charset="0"/>
              </a:rPr>
              <a:t>, а </a:t>
            </a:r>
            <a:r>
              <a:rPr lang="ru-RU" sz="2000" dirty="0" err="1">
                <a:latin typeface="Arial" panose="020B0604020202020204" pitchFamily="34" charset="0"/>
                <a:cs typeface="Arial" panose="020B0604020202020204" pitchFamily="34" charset="0"/>
              </a:rPr>
              <a:t>також</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управляти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відповідними</a:t>
            </a:r>
            <a:r>
              <a:rPr lang="ru-RU" sz="2000" dirty="0">
                <a:latin typeface="Arial" panose="020B0604020202020204" pitchFamily="34" charset="0"/>
                <a:cs typeface="Arial" panose="020B0604020202020204" pitchFamily="34" charset="0"/>
              </a:rPr>
              <a:t> процедурами в </a:t>
            </a:r>
            <a:r>
              <a:rPr lang="ru-RU" sz="2000" dirty="0" err="1">
                <a:latin typeface="Arial" panose="020B0604020202020204" pitchFamily="34" charset="0"/>
                <a:cs typeface="Arial" panose="020B0604020202020204" pitchFamily="34" charset="0"/>
              </a:rPr>
              <a:t>разі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виникнення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даного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ризику</a:t>
            </a:r>
            <a:r>
              <a:rPr lang="ru-RU" sz="2000" dirty="0">
                <a:latin typeface="Arial" panose="020B0604020202020204" pitchFamily="34" charset="0"/>
                <a:cs typeface="Arial" panose="020B0604020202020204" pitchFamily="34" charset="0"/>
              </a:rPr>
              <a:t>.</a:t>
            </a:r>
          </a:p>
          <a:p>
            <a:r>
              <a:rPr lang="ru-RU" sz="2000" dirty="0">
                <a:solidFill>
                  <a:srgbClr val="0000CC"/>
                </a:solidFill>
                <a:latin typeface="Arial" panose="020B0604020202020204" pitchFamily="34" charset="0"/>
                <a:cs typeface="Arial" panose="020B0604020202020204" pitchFamily="34" charset="0"/>
              </a:rPr>
              <a:t>2.Аналіз </a:t>
            </a:r>
            <a:r>
              <a:rPr lang="ru-RU" sz="2000" dirty="0" err="1">
                <a:latin typeface="Arial" panose="020B0604020202020204" pitchFamily="34" charset="0"/>
                <a:cs typeface="Arial" panose="020B0604020202020204" pitchFamily="34" charset="0"/>
              </a:rPr>
              <a:t>всіх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припущень</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визначення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похибки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даних</a:t>
            </a:r>
            <a:r>
              <a:rPr lang="ru-RU" sz="2000" dirty="0">
                <a:latin typeface="Arial" panose="020B0604020202020204" pitchFamily="34" charset="0"/>
                <a:cs typeface="Arial" panose="020B0604020202020204" pitchFamily="34" charset="0"/>
              </a:rPr>
              <a:t>.</a:t>
            </a:r>
          </a:p>
          <a:p>
            <a:r>
              <a:rPr lang="ru-RU" sz="2000" dirty="0" smtClean="0">
                <a:latin typeface="Arial" panose="020B0604020202020204" pitchFamily="34" charset="0"/>
                <a:cs typeface="Arial" panose="020B0604020202020204" pitchFamily="34" charset="0"/>
              </a:rPr>
              <a:t>3.Вибір </a:t>
            </a:r>
            <a:r>
              <a:rPr lang="ru-RU" sz="2000" dirty="0">
                <a:latin typeface="Arial" panose="020B0604020202020204" pitchFamily="34" charset="0"/>
                <a:cs typeface="Arial" panose="020B0604020202020204" pitchFamily="34" charset="0"/>
              </a:rPr>
              <a:t>шкал </a:t>
            </a:r>
            <a:r>
              <a:rPr lang="ru-RU" sz="2000" dirty="0" err="1">
                <a:latin typeface="Arial" panose="020B0604020202020204" pitchFamily="34" charset="0"/>
                <a:cs typeface="Arial" panose="020B0604020202020204" pitchFamily="34" charset="0"/>
              </a:rPr>
              <a:t>ступеня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впливу</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оцінка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ймовірності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виникнення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ризику</a:t>
            </a:r>
            <a:r>
              <a:rPr lang="ru-RU" sz="2000" dirty="0">
                <a:latin typeface="Arial" panose="020B0604020202020204" pitchFamily="34" charset="0"/>
                <a:cs typeface="Arial" panose="020B0604020202020204" pitchFamily="34" charset="0"/>
              </a:rPr>
              <a:t>.</a:t>
            </a:r>
          </a:p>
          <a:p>
            <a:r>
              <a:rPr lang="ru-RU" sz="2000" dirty="0" smtClean="0">
                <a:latin typeface="Arial" panose="020B0604020202020204" pitchFamily="34" charset="0"/>
                <a:cs typeface="Arial" panose="020B0604020202020204" pitchFamily="34" charset="0"/>
              </a:rPr>
              <a:t>4.Сортування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a:t>
            </a:r>
          </a:p>
          <a:p>
            <a:r>
              <a:rPr lang="ru-RU" sz="2000" dirty="0" smtClean="0">
                <a:latin typeface="Arial" panose="020B0604020202020204" pitchFamily="34" charset="0"/>
                <a:cs typeface="Arial" panose="020B0604020202020204" pitchFamily="34" charset="0"/>
              </a:rPr>
              <a:t>5.Ранжування </a:t>
            </a:r>
            <a:r>
              <a:rPr lang="ru-RU" sz="2000" dirty="0">
                <a:latin typeface="Arial" panose="020B0604020202020204" pitchFamily="34" charset="0"/>
                <a:cs typeface="Arial" panose="020B0604020202020204" pitchFamily="34" charset="0"/>
              </a:rPr>
              <a:t>і </a:t>
            </a:r>
            <a:r>
              <a:rPr lang="ru-RU" sz="2000" dirty="0" err="1">
                <a:latin typeface="Arial" panose="020B0604020202020204" pitchFamily="34" charset="0"/>
                <a:cs typeface="Arial" panose="020B0604020202020204" pitchFamily="34" charset="0"/>
              </a:rPr>
              <a:t>вибір</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значущих</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ризиків</a:t>
            </a:r>
            <a:r>
              <a:rPr lang="ru-RU" sz="2000" dirty="0">
                <a:latin typeface="Arial" panose="020B0604020202020204" pitchFamily="34" charset="0"/>
                <a:cs typeface="Arial" panose="020B0604020202020204" pitchFamily="34" charset="0"/>
              </a:rPr>
              <a:t>.</a:t>
            </a:r>
          </a:p>
          <a:p>
            <a:r>
              <a:rPr lang="ru-RU" sz="2000" dirty="0" smtClean="0">
                <a:solidFill>
                  <a:srgbClr val="0000CC"/>
                </a:solidFill>
                <a:latin typeface="Arial" panose="020B0604020202020204" pitchFamily="34" charset="0"/>
                <a:cs typeface="Arial" panose="020B0604020202020204" pitchFamily="34" charset="0"/>
              </a:rPr>
              <a:t>6.Загальний </a:t>
            </a:r>
            <a:r>
              <a:rPr lang="ru-RU" sz="2000" dirty="0" err="1">
                <a:solidFill>
                  <a:srgbClr val="0000CC"/>
                </a:solidFill>
                <a:latin typeface="Arial" panose="020B0604020202020204" pitchFamily="34" charset="0"/>
                <a:cs typeface="Arial" panose="020B0604020202020204" pitchFamily="34" charset="0"/>
              </a:rPr>
              <a:t>ризик</a:t>
            </a:r>
            <a:r>
              <a:rPr lang="ru-RU" sz="2000" dirty="0">
                <a:solidFill>
                  <a:srgbClr val="0000CC"/>
                </a:solidFill>
                <a:latin typeface="Arial" panose="020B0604020202020204" pitchFamily="34" charset="0"/>
                <a:cs typeface="Arial" panose="020B0604020202020204" pitchFamily="34" charset="0"/>
              </a:rPr>
              <a:t> проекту </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ризик</a:t>
            </a:r>
            <a:r>
              <a:rPr lang="ru-RU" sz="2000" dirty="0">
                <a:latin typeface="Arial" panose="020B0604020202020204" pitchFamily="34" charset="0"/>
                <a:cs typeface="Arial" panose="020B0604020202020204" pitchFamily="34" charset="0"/>
              </a:rPr>
              <a:t>, з </a:t>
            </a:r>
            <a:r>
              <a:rPr lang="ru-RU" sz="2000" dirty="0" err="1">
                <a:latin typeface="Arial" panose="020B0604020202020204" pitchFamily="34" charset="0"/>
                <a:cs typeface="Arial" panose="020B0604020202020204" pitchFamily="34" charset="0"/>
              </a:rPr>
              <a:t>яким</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компанія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ще</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здатна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змиритися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щоб</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запустити</a:t>
            </a:r>
            <a:r>
              <a:rPr lang="ru-RU" sz="2000" dirty="0">
                <a:latin typeface="Arial" panose="020B0604020202020204" pitchFamily="34" charset="0"/>
                <a:cs typeface="Arial" panose="020B0604020202020204" pitchFamily="34" charset="0"/>
              </a:rPr>
              <a:t> проект в роботу.</a:t>
            </a:r>
          </a:p>
        </p:txBody>
      </p:sp>
      <p:sp>
        <p:nvSpPr>
          <p:cNvPr id="3" name="Прямоугольник 2"/>
          <p:cNvSpPr/>
          <p:nvPr/>
        </p:nvSpPr>
        <p:spPr>
          <a:xfrm>
            <a:off x="179512" y="0"/>
            <a:ext cx="8964488" cy="646331"/>
          </a:xfrm>
          <a:prstGeom prst="rect">
            <a:avLst/>
          </a:prstGeom>
        </p:spPr>
        <p:txBody>
          <a:bodyPr wrap="square">
            <a:spAutoFit/>
          </a:bodyPr>
          <a:lstStyle/>
          <a:p>
            <a:pPr lvl="0" algn="ctr"/>
            <a:r>
              <a:rPr lang="ru-RU" sz="3600" b="1" dirty="0" err="1">
                <a:solidFill>
                  <a:srgbClr val="FFFF00"/>
                </a:solidFill>
              </a:rPr>
              <a:t>Етапи</a:t>
            </a:r>
            <a:r>
              <a:rPr lang="ru-RU" sz="3600" b="1" dirty="0">
                <a:solidFill>
                  <a:srgbClr val="FFFF00"/>
                </a:solidFill>
              </a:rPr>
              <a:t> </a:t>
            </a:r>
            <a:r>
              <a:rPr lang="ru-RU" sz="3600" b="1" dirty="0" err="1">
                <a:solidFill>
                  <a:srgbClr val="FFFF00"/>
                </a:solidFill>
              </a:rPr>
              <a:t>якісного</a:t>
            </a:r>
            <a:r>
              <a:rPr lang="ru-RU" sz="3600" b="1" dirty="0">
                <a:solidFill>
                  <a:srgbClr val="FFFF00"/>
                </a:solidFill>
              </a:rPr>
              <a:t> </a:t>
            </a:r>
            <a:r>
              <a:rPr lang="ru-RU" sz="3600" b="1" dirty="0" err="1">
                <a:solidFill>
                  <a:srgbClr val="FFFF00"/>
                </a:solidFill>
              </a:rPr>
              <a:t>аналізу</a:t>
            </a:r>
            <a:r>
              <a:rPr lang="ru-RU" sz="3600" b="1" dirty="0">
                <a:solidFill>
                  <a:srgbClr val="FFFF00"/>
                </a:solidFill>
              </a:rPr>
              <a:t> </a:t>
            </a:r>
            <a:r>
              <a:rPr lang="ru-RU" sz="3600" b="1" dirty="0" err="1">
                <a:solidFill>
                  <a:srgbClr val="FFFF00"/>
                </a:solidFill>
              </a:rPr>
              <a:t>ризиків</a:t>
            </a:r>
            <a:endParaRPr lang="ru-RU" sz="3600" b="1" dirty="0">
              <a:solidFill>
                <a:srgbClr val="FFFF00"/>
              </a:solidFill>
            </a:endParaRPr>
          </a:p>
        </p:txBody>
      </p:sp>
    </p:spTree>
    <p:extLst>
      <p:ext uri="{BB962C8B-B14F-4D97-AF65-F5344CB8AC3E}">
        <p14:creationId xmlns:p14="http://schemas.microsoft.com/office/powerpoint/2010/main" val="3667292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5657671"/>
            <a:ext cx="8928992" cy="646331"/>
          </a:xfrm>
          <a:prstGeom prst="rect">
            <a:avLst/>
          </a:prstGeom>
        </p:spPr>
        <p:txBody>
          <a:bodyPr wrap="square">
            <a:spAutoFit/>
          </a:bodyPr>
          <a:lstStyle/>
          <a:p>
            <a:r>
              <a:rPr lang="ru-RU" dirty="0">
                <a:latin typeface="Arial" panose="020B0604020202020204" pitchFamily="34" charset="0"/>
                <a:cs typeface="Arial" panose="020B0604020202020204" pitchFamily="34" charset="0"/>
              </a:rPr>
              <a:t>Приклад </a:t>
            </a:r>
            <a:r>
              <a:rPr lang="ru-RU" dirty="0" err="1">
                <a:latin typeface="Arial" panose="020B0604020202020204" pitchFamily="34" charset="0"/>
                <a:cs typeface="Arial" panose="020B0604020202020204" pitchFamily="34" charset="0"/>
              </a:rPr>
              <a:t>ієрархічної</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структури</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ризиків</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що</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містить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категорії</a:t>
            </a:r>
            <a:r>
              <a:rPr lang="ru-RU" dirty="0">
                <a:latin typeface="Arial" panose="020B0604020202020204" pitchFamily="34" charset="0"/>
                <a:cs typeface="Arial" panose="020B0604020202020204" pitchFamily="34" charset="0"/>
              </a:rPr>
              <a:t> і </a:t>
            </a:r>
            <a:r>
              <a:rPr lang="ru-RU" dirty="0" err="1">
                <a:latin typeface="Arial" panose="020B0604020202020204" pitchFamily="34" charset="0"/>
                <a:cs typeface="Arial" panose="020B0604020202020204" pitchFamily="34" charset="0"/>
              </a:rPr>
              <a:t>підкатегорії</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які</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можуть</a:t>
            </a:r>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з'явитися</a:t>
            </a:r>
            <a:r>
              <a:rPr lang="ru-RU" dirty="0">
                <a:latin typeface="Arial" panose="020B0604020202020204" pitchFamily="34" charset="0"/>
                <a:cs typeface="Arial" panose="020B0604020202020204" pitchFamily="34" charset="0"/>
              </a:rPr>
              <a:t> на типовому </a:t>
            </a:r>
            <a:r>
              <a:rPr lang="ru-RU" dirty="0" err="1">
                <a:latin typeface="Arial" panose="020B0604020202020204" pitchFamily="34" charset="0"/>
                <a:cs typeface="Arial" panose="020B0604020202020204" pitchFamily="34" charset="0"/>
              </a:rPr>
              <a:t>проекті</a:t>
            </a:r>
            <a:endParaRPr lang="ru-RU" dirty="0">
              <a:latin typeface="Arial" panose="020B0604020202020204" pitchFamily="34" charset="0"/>
              <a:cs typeface="Arial" panose="020B0604020202020204" pitchFamily="34" charset="0"/>
            </a:endParaRPr>
          </a:p>
        </p:txBody>
      </p:sp>
      <p:sp>
        <p:nvSpPr>
          <p:cNvPr id="3" name="Прямоугольник 2"/>
          <p:cNvSpPr/>
          <p:nvPr/>
        </p:nvSpPr>
        <p:spPr>
          <a:xfrm>
            <a:off x="140420" y="0"/>
            <a:ext cx="8896076" cy="646331"/>
          </a:xfrm>
          <a:prstGeom prst="rect">
            <a:avLst/>
          </a:prstGeom>
        </p:spPr>
        <p:txBody>
          <a:bodyPr wrap="square">
            <a:spAutoFit/>
          </a:bodyPr>
          <a:lstStyle/>
          <a:p>
            <a:pPr algn="ctr"/>
            <a:r>
              <a:rPr lang="ru-RU" sz="3600" b="1" dirty="0">
                <a:solidFill>
                  <a:srgbClr val="FFFF00"/>
                </a:solidFill>
              </a:rPr>
              <a:t>Приклад </a:t>
            </a:r>
            <a:r>
              <a:rPr lang="ru-RU" sz="3600" b="1" dirty="0" err="1">
                <a:solidFill>
                  <a:srgbClr val="FFFF00"/>
                </a:solidFill>
              </a:rPr>
              <a:t>ієрархічної</a:t>
            </a:r>
            <a:r>
              <a:rPr lang="ru-RU" sz="3600" b="1" dirty="0">
                <a:solidFill>
                  <a:srgbClr val="FFFF00"/>
                </a:solidFill>
              </a:rPr>
              <a:t> </a:t>
            </a:r>
            <a:r>
              <a:rPr lang="ru-RU" sz="3600" b="1" dirty="0" err="1">
                <a:solidFill>
                  <a:srgbClr val="FFFF00"/>
                </a:solidFill>
              </a:rPr>
              <a:t>структури</a:t>
            </a:r>
            <a:r>
              <a:rPr lang="ru-RU" sz="3600" b="1" dirty="0">
                <a:solidFill>
                  <a:srgbClr val="FFFF00"/>
                </a:solidFill>
              </a:rPr>
              <a:t> </a:t>
            </a:r>
            <a:r>
              <a:rPr lang="ru-RU" sz="3600" b="1" dirty="0" err="1">
                <a:solidFill>
                  <a:srgbClr val="FFFF00"/>
                </a:solidFill>
              </a:rPr>
              <a:t>ризиків</a:t>
            </a:r>
            <a:endParaRPr lang="ru-RU" sz="3600" b="1" dirty="0">
              <a:solidFill>
                <a:srgbClr val="FFFF00"/>
              </a:solidFill>
            </a:endParaRPr>
          </a:p>
        </p:txBody>
      </p:sp>
      <p:pic>
        <p:nvPicPr>
          <p:cNvPr id="4" name="Рисунок 3"/>
          <p:cNvPicPr>
            <a:picLocks noChangeAspect="1"/>
          </p:cNvPicPr>
          <p:nvPr/>
        </p:nvPicPr>
        <p:blipFill>
          <a:blip r:embed="rId2"/>
          <a:stretch>
            <a:fillRect/>
          </a:stretch>
        </p:blipFill>
        <p:spPr>
          <a:xfrm>
            <a:off x="671512" y="934065"/>
            <a:ext cx="7800975" cy="4743450"/>
          </a:xfrm>
          <a:prstGeom prst="rect">
            <a:avLst/>
          </a:prstGeom>
        </p:spPr>
      </p:pic>
    </p:spTree>
    <p:extLst>
      <p:ext uri="{BB962C8B-B14F-4D97-AF65-F5344CB8AC3E}">
        <p14:creationId xmlns:p14="http://schemas.microsoft.com/office/powerpoint/2010/main" val="138501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88640"/>
            <a:ext cx="8640960" cy="646331"/>
          </a:xfrm>
          <a:prstGeom prst="rect">
            <a:avLst/>
          </a:prstGeom>
        </p:spPr>
        <p:txBody>
          <a:bodyPr wrap="square">
            <a:spAutoFit/>
          </a:bodyPr>
          <a:lstStyle/>
          <a:p>
            <a:pPr algn="ctr"/>
            <a:r>
              <a:rPr lang="ru-RU" sz="3600" b="1" dirty="0" err="1" smtClean="0">
                <a:solidFill>
                  <a:srgbClr val="FFFF00"/>
                </a:solidFill>
              </a:rPr>
              <a:t>Класифікація</a:t>
            </a:r>
            <a:r>
              <a:rPr lang="ru-RU" sz="3600" b="1" dirty="0" smtClean="0">
                <a:solidFill>
                  <a:srgbClr val="FFFF00"/>
                </a:solidFill>
              </a:rPr>
              <a:t> </a:t>
            </a:r>
            <a:r>
              <a:rPr lang="ru-RU" sz="3600" b="1" dirty="0" err="1" smtClean="0">
                <a:solidFill>
                  <a:srgbClr val="FFFF00"/>
                </a:solidFill>
              </a:rPr>
              <a:t>джерел</a:t>
            </a:r>
            <a:r>
              <a:rPr lang="ru-RU" sz="3600" b="1" dirty="0" smtClean="0">
                <a:solidFill>
                  <a:srgbClr val="FFFF00"/>
                </a:solidFill>
              </a:rPr>
              <a:t> </a:t>
            </a:r>
            <a:r>
              <a:rPr lang="ru-RU" sz="3600" b="1" dirty="0" err="1" smtClean="0">
                <a:solidFill>
                  <a:srgbClr val="FFFF00"/>
                </a:solidFill>
              </a:rPr>
              <a:t>ризиків</a:t>
            </a:r>
            <a:r>
              <a:rPr lang="ru-RU" sz="3600" b="1" dirty="0" smtClean="0">
                <a:solidFill>
                  <a:srgbClr val="FFFF00"/>
                </a:solidFill>
              </a:rPr>
              <a:t> </a:t>
            </a:r>
            <a:endParaRPr lang="ru-RU" sz="3600" b="1" dirty="0">
              <a:solidFill>
                <a:srgbClr val="FFFF00"/>
              </a:solidFill>
            </a:endParaRPr>
          </a:p>
        </p:txBody>
      </p:sp>
      <p:pic>
        <p:nvPicPr>
          <p:cNvPr id="3" name="Рисунок 2"/>
          <p:cNvPicPr>
            <a:picLocks noChangeAspect="1"/>
          </p:cNvPicPr>
          <p:nvPr/>
        </p:nvPicPr>
        <p:blipFill>
          <a:blip r:embed="rId2"/>
          <a:stretch>
            <a:fillRect/>
          </a:stretch>
        </p:blipFill>
        <p:spPr>
          <a:xfrm>
            <a:off x="0" y="1052736"/>
            <a:ext cx="9120530" cy="4752528"/>
          </a:xfrm>
          <a:prstGeom prst="rect">
            <a:avLst/>
          </a:prstGeom>
        </p:spPr>
      </p:pic>
    </p:spTree>
    <p:extLst>
      <p:ext uri="{BB962C8B-B14F-4D97-AF65-F5344CB8AC3E}">
        <p14:creationId xmlns:p14="http://schemas.microsoft.com/office/powerpoint/2010/main" val="1632037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2380" y="24646"/>
            <a:ext cx="8136138" cy="646331"/>
          </a:xfrm>
          <a:prstGeom prst="rect">
            <a:avLst/>
          </a:prstGeom>
        </p:spPr>
        <p:txBody>
          <a:bodyPr wrap="none">
            <a:spAutoFit/>
          </a:bodyPr>
          <a:lstStyle/>
          <a:p>
            <a:r>
              <a:rPr lang="ru-RU" sz="3600" b="1" dirty="0" err="1">
                <a:solidFill>
                  <a:srgbClr val="FFFF00"/>
                </a:solidFill>
              </a:rPr>
              <a:t>Оцінка</a:t>
            </a:r>
            <a:r>
              <a:rPr lang="ru-RU" sz="3600" b="1" dirty="0">
                <a:solidFill>
                  <a:srgbClr val="FFFF00"/>
                </a:solidFill>
              </a:rPr>
              <a:t> </a:t>
            </a:r>
            <a:r>
              <a:rPr lang="ru-RU" sz="3600" b="1" dirty="0" err="1">
                <a:solidFill>
                  <a:srgbClr val="FFFF00"/>
                </a:solidFill>
              </a:rPr>
              <a:t>ймовірності</a:t>
            </a:r>
            <a:r>
              <a:rPr lang="ru-RU" sz="3600" b="1" dirty="0">
                <a:solidFill>
                  <a:srgbClr val="FFFF00"/>
                </a:solidFill>
              </a:rPr>
              <a:t> </a:t>
            </a:r>
            <a:r>
              <a:rPr lang="ru-RU" sz="3600" b="1" dirty="0" err="1">
                <a:solidFill>
                  <a:srgbClr val="FFFF00"/>
                </a:solidFill>
              </a:rPr>
              <a:t>виникнення</a:t>
            </a:r>
            <a:r>
              <a:rPr lang="ru-RU" sz="3600" b="1" dirty="0">
                <a:solidFill>
                  <a:srgbClr val="FFFF00"/>
                </a:solidFill>
              </a:rPr>
              <a:t> </a:t>
            </a:r>
            <a:r>
              <a:rPr lang="ru-RU" sz="3600" b="1" dirty="0" err="1">
                <a:solidFill>
                  <a:srgbClr val="FFFF00"/>
                </a:solidFill>
              </a:rPr>
              <a:t>ризику</a:t>
            </a:r>
            <a:endParaRPr lang="ru-RU" sz="3600" b="1" dirty="0">
              <a:solidFill>
                <a:srgbClr val="FFFF00"/>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902490475"/>
              </p:ext>
            </p:extLst>
          </p:nvPr>
        </p:nvGraphicFramePr>
        <p:xfrm>
          <a:off x="323528" y="980728"/>
          <a:ext cx="8229600" cy="4724400"/>
        </p:xfrm>
        <a:graphic>
          <a:graphicData uri="http://schemas.openxmlformats.org/drawingml/2006/table">
            <a:tbl>
              <a:tblPr>
                <a:tableStyleId>{5C22544A-7EE6-4342-B048-85BDC9FD1C3A}</a:tableStyleId>
              </a:tblPr>
              <a:tblGrid>
                <a:gridCol w="2057400"/>
                <a:gridCol w="2057400"/>
                <a:gridCol w="2057400"/>
                <a:gridCol w="2057400"/>
              </a:tblGrid>
              <a:tr h="703452">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Інтервал</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ймовірностей</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80000"/>
                        </a:lnSpc>
                        <a:spcAft>
                          <a:spcPts val="0"/>
                        </a:spcAft>
                      </a:pPr>
                      <a:r>
                        <a:rPr lang="ru-RU" sz="2000" dirty="0" err="1" smtClean="0">
                          <a:effectLst/>
                          <a:latin typeface="Arial" panose="020B0604020202020204" pitchFamily="34" charset="0"/>
                          <a:cs typeface="Arial" panose="020B0604020202020204" pitchFamily="34" charset="0"/>
                        </a:rPr>
                        <a:t>Значення</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ймовірності</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що</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використовується</a:t>
                      </a:r>
                      <a:r>
                        <a:rPr lang="ru-RU" sz="2000" dirty="0" smtClean="0">
                          <a:effectLst/>
                          <a:latin typeface="Arial" panose="020B0604020202020204" pitchFamily="34" charset="0"/>
                          <a:cs typeface="Arial" panose="020B0604020202020204" pitchFamily="34" charset="0"/>
                        </a:rPr>
                        <a:t> для </a:t>
                      </a:r>
                      <a:r>
                        <a:rPr lang="ru-RU" sz="2000" dirty="0" err="1" smtClean="0">
                          <a:effectLst/>
                          <a:latin typeface="Arial" panose="020B0604020202020204" pitchFamily="34" charset="0"/>
                          <a:cs typeface="Arial" panose="020B0604020202020204" pitchFamily="34" charset="0"/>
                        </a:rPr>
                        <a:t>обчислень</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Словесне</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формулювання</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Числова</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оцінка</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9210">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1% до 14%</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7%</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вкрай</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малоймовірно</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1</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484">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15% до 28%</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21%</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низька</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ймовірність</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2</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484">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29% до 42%</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35%</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скоріше</a:t>
                      </a:r>
                      <a:r>
                        <a:rPr lang="ru-RU" sz="2000" dirty="0" smtClean="0">
                          <a:effectLst/>
                          <a:latin typeface="Arial" panose="020B0604020202020204" pitchFamily="34" charset="0"/>
                          <a:cs typeface="Arial" panose="020B0604020202020204" pitchFamily="34" charset="0"/>
                        </a:rPr>
                        <a:t> </a:t>
                      </a:r>
                      <a:r>
                        <a:rPr lang="ru-RU" sz="2000" dirty="0" err="1" smtClean="0">
                          <a:effectLst/>
                          <a:latin typeface="Arial" panose="020B0604020202020204" pitchFamily="34" charset="0"/>
                          <a:cs typeface="Arial" panose="020B0604020202020204" pitchFamily="34" charset="0"/>
                        </a:rPr>
                        <a:t>немає</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3</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484">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43% до 57%</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50%</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a:effectLst/>
                          <a:latin typeface="Arial" panose="020B0604020202020204" pitchFamily="34" charset="0"/>
                          <a:cs typeface="Arial" panose="020B0604020202020204" pitchFamily="34" charset="0"/>
                        </a:rPr>
                        <a:t>50-50</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4</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484">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58% до 72%</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65%</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можливо</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5</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8738">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73% до 86%</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79%</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smtClean="0">
                          <a:effectLst/>
                          <a:latin typeface="Arial" panose="020B0604020202020204" pitchFamily="34" charset="0"/>
                          <a:cs typeface="Arial" panose="020B0604020202020204" pitchFamily="34" charset="0"/>
                        </a:rPr>
                        <a:t>вельми </a:t>
                      </a:r>
                      <a:r>
                        <a:rPr lang="ru-RU" sz="2000" dirty="0" err="1" smtClean="0">
                          <a:effectLst/>
                          <a:latin typeface="Arial" panose="020B0604020202020204" pitchFamily="34" charset="0"/>
                          <a:cs typeface="Arial" panose="020B0604020202020204" pitchFamily="34" charset="0"/>
                        </a:rPr>
                        <a:t>правдоподібно</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6</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484">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От 87% до 99%</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latin typeface="Arial" panose="020B0604020202020204" pitchFamily="34" charset="0"/>
                          <a:cs typeface="Arial" panose="020B0604020202020204" pitchFamily="34" charset="0"/>
                        </a:rPr>
                        <a:t>93%</a:t>
                      </a:r>
                      <a:endParaRPr lang="ru-RU" sz="200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latin typeface="Arial" panose="020B0604020202020204" pitchFamily="34" charset="0"/>
                          <a:cs typeface="Arial" panose="020B0604020202020204" pitchFamily="34" charset="0"/>
                        </a:rPr>
                        <a:t>майже</a:t>
                      </a:r>
                      <a:r>
                        <a:rPr lang="ru-RU" sz="2000" dirty="0" smtClean="0">
                          <a:effectLst/>
                          <a:latin typeface="Arial" panose="020B0604020202020204" pitchFamily="34" charset="0"/>
                          <a:cs typeface="Arial" panose="020B0604020202020204" pitchFamily="34" charset="0"/>
                        </a:rPr>
                        <a:t> напевно</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a:effectLst/>
                          <a:latin typeface="Arial" panose="020B0604020202020204" pitchFamily="34" charset="0"/>
                          <a:cs typeface="Arial" panose="020B0604020202020204" pitchFamily="34" charset="0"/>
                        </a:rPr>
                        <a:t>7</a:t>
                      </a:r>
                      <a:endParaRPr lang="ru-RU" sz="2000" dirty="0">
                        <a:solidFill>
                          <a:srgbClr val="000000"/>
                        </a:solidFill>
                        <a:effectLst/>
                        <a:latin typeface="Arial" panose="020B0604020202020204" pitchFamily="34" charset="0"/>
                        <a:ea typeface="Calibri"/>
                        <a:cs typeface="Arial" panose="020B0604020202020204" pitchFamily="34" charset="0"/>
                      </a:endParaRPr>
                    </a:p>
                  </a:txBody>
                  <a:tcPr marL="50975" marR="509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51102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0"/>
            <a:ext cx="7501925" cy="646331"/>
          </a:xfrm>
          <a:prstGeom prst="rect">
            <a:avLst/>
          </a:prstGeom>
        </p:spPr>
        <p:txBody>
          <a:bodyPr wrap="none">
            <a:spAutoFit/>
          </a:bodyPr>
          <a:lstStyle/>
          <a:p>
            <a:r>
              <a:rPr lang="ru-RU" sz="3600" b="1" dirty="0">
                <a:solidFill>
                  <a:srgbClr val="FFFF00"/>
                </a:solidFill>
              </a:rPr>
              <a:t>Шкала для </a:t>
            </a:r>
            <a:r>
              <a:rPr lang="ru-RU" sz="3600" b="1" dirty="0" err="1" smtClean="0">
                <a:solidFill>
                  <a:srgbClr val="FFFF00"/>
                </a:solidFill>
              </a:rPr>
              <a:t>оцінки</a:t>
            </a:r>
            <a:r>
              <a:rPr lang="ru-RU" sz="3600" b="1" dirty="0" smtClean="0">
                <a:solidFill>
                  <a:srgbClr val="FFFF00"/>
                </a:solidFill>
              </a:rPr>
              <a:t> </a:t>
            </a:r>
            <a:r>
              <a:rPr lang="ru-RU" sz="3600" b="1" dirty="0" err="1" smtClean="0">
                <a:solidFill>
                  <a:srgbClr val="FFFF00"/>
                </a:solidFill>
              </a:rPr>
              <a:t>наслідків</a:t>
            </a:r>
            <a:r>
              <a:rPr lang="ru-RU" sz="3600" b="1" dirty="0" smtClean="0">
                <a:solidFill>
                  <a:srgbClr val="FFFF00"/>
                </a:solidFill>
              </a:rPr>
              <a:t> </a:t>
            </a:r>
            <a:r>
              <a:rPr lang="ru-RU" sz="3600" b="1" dirty="0" err="1" smtClean="0">
                <a:solidFill>
                  <a:srgbClr val="FFFF00"/>
                </a:solidFill>
              </a:rPr>
              <a:t>ризика</a:t>
            </a:r>
            <a:endParaRPr lang="ru-RU" sz="3600" b="1" dirty="0">
              <a:solidFill>
                <a:srgbClr val="FFFF00"/>
              </a:solidFill>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34108019"/>
              </p:ext>
            </p:extLst>
          </p:nvPr>
        </p:nvGraphicFramePr>
        <p:xfrm>
          <a:off x="251520" y="1124744"/>
          <a:ext cx="8496948" cy="4922272"/>
        </p:xfrm>
        <a:graphic>
          <a:graphicData uri="http://schemas.openxmlformats.org/drawingml/2006/table">
            <a:tbl>
              <a:tblPr>
                <a:tableStyleId>{5C22544A-7EE6-4342-B048-85BDC9FD1C3A}</a:tableStyleId>
              </a:tblPr>
              <a:tblGrid>
                <a:gridCol w="2124237"/>
                <a:gridCol w="1520757"/>
                <a:gridCol w="2304256"/>
                <a:gridCol w="2547698"/>
              </a:tblGrid>
              <a:tr h="502885">
                <a:tc gridSpan="4">
                  <a:txBody>
                    <a:bodyPr/>
                    <a:lstStyle/>
                    <a:p>
                      <a:pPr>
                        <a:lnSpc>
                          <a:spcPct val="115000"/>
                        </a:lnSpc>
                        <a:spcAft>
                          <a:spcPts val="0"/>
                        </a:spcAft>
                      </a:pPr>
                      <a:r>
                        <a:rPr lang="ru-RU" sz="2000" dirty="0" err="1" smtClean="0">
                          <a:effectLst/>
                        </a:rPr>
                        <a:t>Вимірюваного</a:t>
                      </a:r>
                      <a:r>
                        <a:rPr lang="ru-RU" sz="2000" dirty="0" smtClean="0">
                          <a:effectLst/>
                        </a:rPr>
                        <a:t> </a:t>
                      </a:r>
                      <a:r>
                        <a:rPr lang="ru-RU" sz="2000" dirty="0" err="1" smtClean="0">
                          <a:effectLst/>
                        </a:rPr>
                        <a:t>відхиленнями</a:t>
                      </a:r>
                      <a:r>
                        <a:rPr lang="ru-RU" sz="2000" dirty="0" smtClean="0">
                          <a:effectLst/>
                        </a:rPr>
                        <a:t> у </a:t>
                      </a:r>
                      <a:r>
                        <a:rPr lang="ru-RU" sz="2000" dirty="0" err="1" smtClean="0">
                          <a:effectLst/>
                        </a:rPr>
                        <a:t>вартості</a:t>
                      </a:r>
                      <a:r>
                        <a:rPr lang="ru-RU" sz="2000" dirty="0" smtClean="0">
                          <a:effectLst/>
                        </a:rPr>
                        <a:t>, </a:t>
                      </a:r>
                      <a:r>
                        <a:rPr lang="ru-RU" sz="2000" dirty="0" err="1" smtClean="0">
                          <a:effectLst/>
                        </a:rPr>
                        <a:t>терміни</a:t>
                      </a:r>
                      <a:r>
                        <a:rPr lang="ru-RU" sz="2000" dirty="0" smtClean="0">
                          <a:effectLst/>
                        </a:rPr>
                        <a:t> і </a:t>
                      </a:r>
                      <a:r>
                        <a:rPr lang="ru-RU" sz="2000" dirty="0" err="1" smtClean="0">
                          <a:effectLst/>
                        </a:rPr>
                        <a:t>технічних</a:t>
                      </a:r>
                      <a:r>
                        <a:rPr lang="ru-RU" sz="2000" dirty="0" smtClean="0">
                          <a:effectLst/>
                        </a:rPr>
                        <a:t> </a:t>
                      </a:r>
                      <a:r>
                        <a:rPr lang="ru-RU" sz="2000" dirty="0" err="1" smtClean="0">
                          <a:effectLst/>
                        </a:rPr>
                        <a:t>умовах</a:t>
                      </a:r>
                      <a:r>
                        <a:rPr lang="ru-RU" sz="2000" dirty="0" smtClean="0">
                          <a:effectLst/>
                        </a:rPr>
                        <a:t> проекту</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hMerge="1">
                  <a:txBody>
                    <a:bodyPr/>
                    <a:lstStyle/>
                    <a:p>
                      <a:endParaRPr lang="ru-RU"/>
                    </a:p>
                  </a:txBody>
                  <a:tcPr/>
                </a:tc>
                <a:tc hMerge="1">
                  <a:txBody>
                    <a:bodyPr/>
                    <a:lstStyle/>
                    <a:p>
                      <a:endParaRPr lang="ru-RU"/>
                    </a:p>
                  </a:txBody>
                  <a:tcPr/>
                </a:tc>
              </a:tr>
              <a:tr h="502885">
                <a:tc>
                  <a:txBody>
                    <a:bodyPr/>
                    <a:lstStyle/>
                    <a:p>
                      <a:pPr>
                        <a:lnSpc>
                          <a:spcPct val="115000"/>
                        </a:lnSpc>
                        <a:spcAft>
                          <a:spcPts val="0"/>
                        </a:spcAft>
                      </a:pPr>
                      <a:r>
                        <a:rPr lang="ru-RU" sz="2000" dirty="0" err="1" smtClean="0">
                          <a:effectLst/>
                        </a:rPr>
                        <a:t>Оцінка</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Перевитрата</a:t>
                      </a:r>
                      <a:r>
                        <a:rPr lang="ru-RU" sz="2000" dirty="0" smtClean="0">
                          <a:effectLst/>
                        </a:rPr>
                        <a:t> </a:t>
                      </a:r>
                      <a:r>
                        <a:rPr lang="ru-RU" sz="2000" dirty="0" err="1" smtClean="0">
                          <a:effectLst/>
                        </a:rPr>
                        <a:t>коштів</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Календарний</a:t>
                      </a:r>
                      <a:r>
                        <a:rPr lang="ru-RU" sz="2000" dirty="0" smtClean="0">
                          <a:effectLst/>
                        </a:rPr>
                        <a:t> </a:t>
                      </a:r>
                      <a:r>
                        <a:rPr lang="ru-RU" sz="2000" dirty="0" err="1" smtClean="0">
                          <a:effectLst/>
                        </a:rPr>
                        <a:t>графік</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Технічні</a:t>
                      </a:r>
                      <a:r>
                        <a:rPr lang="ru-RU" sz="2000" dirty="0" smtClean="0">
                          <a:effectLst/>
                        </a:rPr>
                        <a:t> </a:t>
                      </a:r>
                      <a:r>
                        <a:rPr lang="ru-RU" sz="2000" dirty="0" err="1" smtClean="0">
                          <a:effectLst/>
                        </a:rPr>
                        <a:t>умови</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5769">
                <a:tc>
                  <a:txBody>
                    <a:bodyPr/>
                    <a:lstStyle/>
                    <a:p>
                      <a:pPr>
                        <a:lnSpc>
                          <a:spcPct val="115000"/>
                        </a:lnSpc>
                        <a:spcAft>
                          <a:spcPts val="0"/>
                        </a:spcAft>
                      </a:pPr>
                      <a:r>
                        <a:rPr lang="ru-RU" sz="2000" dirty="0">
                          <a:effectLst/>
                        </a:rPr>
                        <a:t>1 (</a:t>
                      </a:r>
                      <a:r>
                        <a:rPr lang="ru-RU" sz="2000" dirty="0" err="1" smtClean="0">
                          <a:effectLst/>
                        </a:rPr>
                        <a:t>низька</a:t>
                      </a:r>
                      <a:r>
                        <a:rPr lang="ru-RU" sz="2000" dirty="0" smtClean="0">
                          <a:effectLst/>
                        </a:rPr>
                        <a:t>)</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rPr>
                        <a:t>до 1%</a:t>
                      </a:r>
                      <a:endParaRPr lang="ru-RU" sz="200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зсув</a:t>
                      </a:r>
                      <a:r>
                        <a:rPr lang="ru-RU" sz="2000" dirty="0" smtClean="0">
                          <a:effectLst/>
                        </a:rPr>
                        <a:t> на 1 </a:t>
                      </a:r>
                      <a:r>
                        <a:rPr lang="ru-RU" sz="2000" dirty="0" err="1" smtClean="0">
                          <a:effectLst/>
                        </a:rPr>
                        <a:t>тиждень</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smtClean="0">
                          <a:effectLst/>
                        </a:rPr>
                        <a:t>невелика </a:t>
                      </a:r>
                      <a:r>
                        <a:rPr lang="ru-RU" sz="2000" dirty="0" err="1" smtClean="0">
                          <a:effectLst/>
                        </a:rPr>
                        <a:t>втрата</a:t>
                      </a:r>
                      <a:r>
                        <a:rPr lang="ru-RU" sz="2000" dirty="0" smtClean="0">
                          <a:effectLst/>
                        </a:rPr>
                        <a:t> </a:t>
                      </a:r>
                      <a:r>
                        <a:rPr lang="ru-RU" sz="2000" dirty="0" err="1" smtClean="0">
                          <a:effectLst/>
                        </a:rPr>
                        <a:t>продуктивності</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5769">
                <a:tc>
                  <a:txBody>
                    <a:bodyPr/>
                    <a:lstStyle/>
                    <a:p>
                      <a:pPr>
                        <a:lnSpc>
                          <a:spcPct val="115000"/>
                        </a:lnSpc>
                        <a:spcAft>
                          <a:spcPts val="0"/>
                        </a:spcAft>
                      </a:pPr>
                      <a:r>
                        <a:rPr lang="ru-RU" sz="2000" dirty="0">
                          <a:effectLst/>
                        </a:rPr>
                        <a:t>2 (</a:t>
                      </a:r>
                      <a:r>
                        <a:rPr lang="ru-RU" sz="2000" dirty="0" err="1" smtClean="0">
                          <a:effectLst/>
                        </a:rPr>
                        <a:t>середня</a:t>
                      </a:r>
                      <a:r>
                        <a:rPr lang="ru-RU" sz="2000" dirty="0" smtClean="0">
                          <a:effectLst/>
                        </a:rPr>
                        <a:t>)</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rPr>
                        <a:t>до 5%</a:t>
                      </a:r>
                      <a:endParaRPr lang="ru-RU" sz="200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зсув</a:t>
                      </a:r>
                      <a:r>
                        <a:rPr lang="ru-RU" sz="2000" dirty="0" smtClean="0">
                          <a:effectLst/>
                        </a:rPr>
                        <a:t> на 3 </a:t>
                      </a:r>
                      <a:r>
                        <a:rPr lang="ru-RU" sz="2000" dirty="0" err="1" smtClean="0">
                          <a:effectLst/>
                        </a:rPr>
                        <a:t>тижня</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помірне</a:t>
                      </a:r>
                      <a:r>
                        <a:rPr lang="ru-RU" sz="2000" dirty="0" smtClean="0">
                          <a:effectLst/>
                        </a:rPr>
                        <a:t> </a:t>
                      </a:r>
                      <a:r>
                        <a:rPr lang="ru-RU" sz="2000" dirty="0" err="1" smtClean="0">
                          <a:effectLst/>
                        </a:rPr>
                        <a:t>зниження</a:t>
                      </a:r>
                      <a:r>
                        <a:rPr lang="ru-RU" sz="2000" dirty="0" smtClean="0">
                          <a:effectLst/>
                        </a:rPr>
                        <a:t> </a:t>
                      </a:r>
                      <a:r>
                        <a:rPr lang="ru-RU" sz="2000" dirty="0" err="1" smtClean="0">
                          <a:effectLst/>
                        </a:rPr>
                        <a:t>продуктивності</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5769">
                <a:tc>
                  <a:txBody>
                    <a:bodyPr/>
                    <a:lstStyle/>
                    <a:p>
                      <a:pPr>
                        <a:lnSpc>
                          <a:spcPct val="115000"/>
                        </a:lnSpc>
                        <a:spcAft>
                          <a:spcPts val="0"/>
                        </a:spcAft>
                      </a:pPr>
                      <a:r>
                        <a:rPr lang="ru-RU" sz="2000" dirty="0">
                          <a:effectLst/>
                        </a:rPr>
                        <a:t>3 (</a:t>
                      </a:r>
                      <a:r>
                        <a:rPr lang="ru-RU" sz="2000" dirty="0" err="1" smtClean="0">
                          <a:effectLst/>
                        </a:rPr>
                        <a:t>висока</a:t>
                      </a:r>
                      <a:r>
                        <a:rPr lang="ru-RU" sz="2000" dirty="0" smtClean="0">
                          <a:effectLst/>
                        </a:rPr>
                        <a:t>)</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rPr>
                        <a:t>до 10%</a:t>
                      </a:r>
                      <a:endParaRPr lang="ru-RU" sz="200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зсув</a:t>
                      </a:r>
                      <a:r>
                        <a:rPr lang="ru-RU" sz="2000" dirty="0" smtClean="0">
                          <a:effectLst/>
                        </a:rPr>
                        <a:t> на </a:t>
                      </a:r>
                      <a:r>
                        <a:rPr lang="ru-RU" sz="2000" dirty="0">
                          <a:effectLst/>
                        </a:rPr>
                        <a:t>1 </a:t>
                      </a:r>
                      <a:r>
                        <a:rPr lang="ru-RU" sz="2000" dirty="0" err="1" smtClean="0">
                          <a:effectLst/>
                        </a:rPr>
                        <a:t>місяць</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серйозна</a:t>
                      </a:r>
                      <a:r>
                        <a:rPr lang="ru-RU" sz="2000" dirty="0" smtClean="0">
                          <a:effectLst/>
                        </a:rPr>
                        <a:t> шкода для </a:t>
                      </a:r>
                      <a:r>
                        <a:rPr lang="ru-RU" sz="2000" dirty="0" err="1" smtClean="0">
                          <a:effectLst/>
                        </a:rPr>
                        <a:t>продуктивності</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2885">
                <a:tc>
                  <a:txBody>
                    <a:bodyPr/>
                    <a:lstStyle/>
                    <a:p>
                      <a:pPr>
                        <a:lnSpc>
                          <a:spcPct val="115000"/>
                        </a:lnSpc>
                        <a:spcAft>
                          <a:spcPts val="0"/>
                        </a:spcAft>
                      </a:pPr>
                      <a:r>
                        <a:rPr lang="ru-RU" sz="2000" dirty="0">
                          <a:effectLst/>
                        </a:rPr>
                        <a:t>4 (</a:t>
                      </a:r>
                      <a:r>
                        <a:rPr lang="ru-RU" sz="2000" dirty="0" smtClean="0">
                          <a:effectLst/>
                        </a:rPr>
                        <a:t>критична)</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a:effectLst/>
                        </a:rPr>
                        <a:t>от 10%</a:t>
                      </a:r>
                      <a:endParaRPr lang="ru-RU" sz="200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err="1" smtClean="0">
                          <a:effectLst/>
                        </a:rPr>
                        <a:t>зсув</a:t>
                      </a:r>
                      <a:r>
                        <a:rPr lang="ru-RU" sz="2000" dirty="0" smtClean="0">
                          <a:effectLst/>
                        </a:rPr>
                        <a:t> </a:t>
                      </a:r>
                      <a:r>
                        <a:rPr lang="ru-RU" sz="2000" dirty="0" err="1" smtClean="0">
                          <a:effectLst/>
                        </a:rPr>
                        <a:t>більше</a:t>
                      </a:r>
                      <a:r>
                        <a:rPr lang="ru-RU" sz="2000" dirty="0" smtClean="0">
                          <a:effectLst/>
                        </a:rPr>
                        <a:t> </a:t>
                      </a:r>
                      <a:r>
                        <a:rPr lang="ru-RU" sz="2000" dirty="0">
                          <a:effectLst/>
                        </a:rPr>
                        <a:t>1 </a:t>
                      </a:r>
                      <a:r>
                        <a:rPr lang="ru-RU" sz="2000" dirty="0" err="1" smtClean="0">
                          <a:effectLst/>
                        </a:rPr>
                        <a:t>міс</a:t>
                      </a:r>
                      <a:r>
                        <a:rPr lang="ru-RU" sz="2000" dirty="0">
                          <a:effectLst/>
                        </a:rPr>
                        <a:t>.</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ru-RU" sz="2000" dirty="0" smtClean="0">
                          <a:effectLst/>
                        </a:rPr>
                        <a:t>задача не </a:t>
                      </a:r>
                      <a:r>
                        <a:rPr lang="ru-RU" sz="2000" dirty="0" err="1" smtClean="0">
                          <a:effectLst/>
                        </a:rPr>
                        <a:t>може</a:t>
                      </a:r>
                      <a:r>
                        <a:rPr lang="ru-RU" sz="2000" dirty="0" smtClean="0">
                          <a:effectLst/>
                        </a:rPr>
                        <a:t> бути </a:t>
                      </a:r>
                      <a:r>
                        <a:rPr lang="ru-RU" sz="2000" dirty="0" err="1" smtClean="0">
                          <a:effectLst/>
                        </a:rPr>
                        <a:t>виконана</a:t>
                      </a:r>
                      <a:endParaRPr lang="ru-RU" sz="2000" dirty="0">
                        <a:solidFill>
                          <a:srgbClr val="000000"/>
                        </a:solidFill>
                        <a:effectLst/>
                        <a:latin typeface="Constantia"/>
                        <a:ea typeface="Calibri"/>
                        <a:cs typeface="Constantia"/>
                      </a:endParaRPr>
                    </a:p>
                  </a:txBody>
                  <a:tcPr marL="54661" marR="546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08177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1560" y="116632"/>
            <a:ext cx="8208912" cy="646331"/>
          </a:xfrm>
          <a:prstGeom prst="rect">
            <a:avLst/>
          </a:prstGeom>
        </p:spPr>
        <p:txBody>
          <a:bodyPr wrap="square">
            <a:spAutoFit/>
          </a:bodyPr>
          <a:lstStyle/>
          <a:p>
            <a:pPr algn="ctr"/>
            <a:r>
              <a:rPr lang="ru-RU" sz="3600" b="1" dirty="0" err="1">
                <a:solidFill>
                  <a:srgbClr val="FFFF00"/>
                </a:solidFill>
              </a:rPr>
              <a:t>Матриця</a:t>
            </a:r>
            <a:r>
              <a:rPr lang="ru-RU" sz="3600" b="1" dirty="0">
                <a:solidFill>
                  <a:srgbClr val="FFFF00"/>
                </a:solidFill>
              </a:rPr>
              <a:t> </a:t>
            </a:r>
            <a:r>
              <a:rPr lang="ru-RU" sz="3600" b="1" dirty="0" err="1">
                <a:solidFill>
                  <a:srgbClr val="FFFF00"/>
                </a:solidFill>
              </a:rPr>
              <a:t>ймовірності</a:t>
            </a:r>
            <a:r>
              <a:rPr lang="ru-RU" sz="3600" b="1" dirty="0">
                <a:solidFill>
                  <a:srgbClr val="FFFF00"/>
                </a:solidFill>
              </a:rPr>
              <a:t> і </a:t>
            </a:r>
            <a:r>
              <a:rPr lang="ru-RU" sz="3600" b="1" dirty="0" err="1">
                <a:solidFill>
                  <a:srgbClr val="FFFF00"/>
                </a:solidFill>
              </a:rPr>
              <a:t>наслідків</a:t>
            </a:r>
            <a:endParaRPr lang="ru-RU" sz="3600" b="1" dirty="0">
              <a:solidFill>
                <a:srgbClr val="FFFF00"/>
              </a:solidFill>
            </a:endParaRPr>
          </a:p>
        </p:txBody>
      </p:sp>
      <p:sp>
        <p:nvSpPr>
          <p:cNvPr id="3" name="Прямоугольник 2"/>
          <p:cNvSpPr/>
          <p:nvPr/>
        </p:nvSpPr>
        <p:spPr>
          <a:xfrm>
            <a:off x="323528" y="1052736"/>
            <a:ext cx="8496944" cy="1631216"/>
          </a:xfrm>
          <a:prstGeom prst="rect">
            <a:avLst/>
          </a:prstGeom>
        </p:spPr>
        <p:txBody>
          <a:bodyPr wrap="square">
            <a:spAutoFit/>
          </a:bodyPr>
          <a:lstStyle/>
          <a:p>
            <a:pPr marL="285750" indent="-285750">
              <a:buFont typeface="Wingdings" pitchFamily="2" charset="2"/>
              <a:buChar char="q"/>
            </a:pPr>
            <a:r>
              <a:rPr lang="ru-RU" sz="2000" dirty="0" err="1"/>
              <a:t>Містить</a:t>
            </a:r>
            <a:r>
              <a:rPr lang="ru-RU" sz="2000" dirty="0"/>
              <a:t> </a:t>
            </a:r>
            <a:r>
              <a:rPr lang="ru-RU" sz="2000" dirty="0" err="1"/>
              <a:t>комбінації</a:t>
            </a:r>
            <a:r>
              <a:rPr lang="ru-RU" sz="2000" dirty="0"/>
              <a:t> </a:t>
            </a:r>
            <a:r>
              <a:rPr lang="ru-RU" sz="2000" dirty="0" err="1"/>
              <a:t>ймовірності</a:t>
            </a:r>
            <a:r>
              <a:rPr lang="ru-RU" sz="2000" dirty="0"/>
              <a:t> і </a:t>
            </a:r>
            <a:r>
              <a:rPr lang="ru-RU" sz="2000" dirty="0" err="1"/>
              <a:t>впливу</a:t>
            </a:r>
            <a:r>
              <a:rPr lang="ru-RU" sz="2000" dirty="0"/>
              <a:t>, за </a:t>
            </a:r>
            <a:r>
              <a:rPr lang="ru-RU" sz="2000" dirty="0" err="1"/>
              <a:t>допомогою</a:t>
            </a:r>
            <a:r>
              <a:rPr lang="ru-RU" sz="2000" dirty="0"/>
              <a:t> </a:t>
            </a:r>
            <a:r>
              <a:rPr lang="ru-RU" sz="2000" dirty="0" err="1"/>
              <a:t>яких</a:t>
            </a:r>
            <a:r>
              <a:rPr lang="ru-RU" sz="2000" dirty="0"/>
              <a:t> </a:t>
            </a:r>
            <a:r>
              <a:rPr lang="ru-RU" sz="2000" dirty="0" err="1"/>
              <a:t>ризиків</a:t>
            </a:r>
            <a:r>
              <a:rPr lang="ru-RU" sz="2000" dirty="0"/>
              <a:t> </a:t>
            </a:r>
            <a:r>
              <a:rPr lang="ru-RU" sz="2000" dirty="0" err="1"/>
              <a:t>присвоюється</a:t>
            </a:r>
            <a:r>
              <a:rPr lang="ru-RU" sz="2000" dirty="0"/>
              <a:t> </a:t>
            </a:r>
            <a:r>
              <a:rPr lang="ru-RU" sz="2000" dirty="0" err="1"/>
              <a:t>певний</a:t>
            </a:r>
            <a:r>
              <a:rPr lang="ru-RU" sz="2000" dirty="0"/>
              <a:t> ранг: </a:t>
            </a:r>
            <a:r>
              <a:rPr lang="ru-RU" sz="2000" dirty="0" err="1"/>
              <a:t>низький</a:t>
            </a:r>
            <a:r>
              <a:rPr lang="ru-RU" sz="2000" dirty="0"/>
              <a:t>, </a:t>
            </a:r>
            <a:r>
              <a:rPr lang="ru-RU" sz="2000" dirty="0" err="1"/>
              <a:t>середній</a:t>
            </a:r>
            <a:r>
              <a:rPr lang="ru-RU" sz="2000" dirty="0"/>
              <a:t> </a:t>
            </a:r>
            <a:r>
              <a:rPr lang="ru-RU" sz="2000" dirty="0" err="1"/>
              <a:t>або</a:t>
            </a:r>
            <a:r>
              <a:rPr lang="ru-RU" sz="2000" dirty="0"/>
              <a:t> </a:t>
            </a:r>
            <a:r>
              <a:rPr lang="ru-RU" sz="2000" dirty="0" err="1"/>
              <a:t>вищий</a:t>
            </a:r>
            <a:r>
              <a:rPr lang="ru-RU" sz="2000" dirty="0"/>
              <a:t>.</a:t>
            </a:r>
          </a:p>
          <a:p>
            <a:pPr marL="285750" indent="-285750">
              <a:buFont typeface="Wingdings" pitchFamily="2" charset="2"/>
              <a:buChar char="q"/>
            </a:pPr>
            <a:r>
              <a:rPr lang="ru-RU" sz="2000" dirty="0" err="1"/>
              <a:t>Матриця</a:t>
            </a:r>
            <a:r>
              <a:rPr lang="ru-RU" sz="2000" dirty="0"/>
              <a:t> </a:t>
            </a:r>
            <a:r>
              <a:rPr lang="ru-RU" sz="2000" dirty="0" err="1"/>
              <a:t>може</a:t>
            </a:r>
            <a:r>
              <a:rPr lang="ru-RU" sz="2000" dirty="0"/>
              <a:t> </a:t>
            </a:r>
            <a:r>
              <a:rPr lang="ru-RU" sz="2000" dirty="0" err="1"/>
              <a:t>містити</a:t>
            </a:r>
            <a:r>
              <a:rPr lang="ru-RU" sz="2000" dirty="0"/>
              <a:t> </a:t>
            </a:r>
            <a:r>
              <a:rPr lang="ru-RU" sz="2000" dirty="0" err="1"/>
              <a:t>описові</a:t>
            </a:r>
            <a:r>
              <a:rPr lang="ru-RU" sz="2000" dirty="0"/>
              <a:t> </a:t>
            </a:r>
            <a:r>
              <a:rPr lang="ru-RU" sz="2000" dirty="0" err="1"/>
              <a:t>терміни</a:t>
            </a:r>
            <a:r>
              <a:rPr lang="ru-RU" sz="2000" dirty="0"/>
              <a:t> </a:t>
            </a:r>
            <a:r>
              <a:rPr lang="ru-RU" sz="2000" dirty="0" err="1"/>
              <a:t>або</a:t>
            </a:r>
            <a:r>
              <a:rPr lang="ru-RU" sz="2000" dirty="0"/>
              <a:t> </a:t>
            </a:r>
            <a:r>
              <a:rPr lang="ru-RU" sz="2000" dirty="0" err="1"/>
              <a:t>цифрові</a:t>
            </a:r>
            <a:r>
              <a:rPr lang="ru-RU" sz="2000" dirty="0"/>
              <a:t> </a:t>
            </a:r>
            <a:r>
              <a:rPr lang="ru-RU" sz="2000" dirty="0" err="1"/>
              <a:t>позначення</a:t>
            </a:r>
            <a:r>
              <a:rPr lang="ru-RU" sz="2000" dirty="0"/>
              <a:t>.</a:t>
            </a:r>
          </a:p>
          <a:p>
            <a:pPr marL="285750" indent="-285750">
              <a:buFont typeface="Wingdings" pitchFamily="2" charset="2"/>
              <a:buChar char="q"/>
            </a:pPr>
            <a:r>
              <a:rPr lang="ru-RU" sz="2000" dirty="0" err="1"/>
              <a:t>Будується</a:t>
            </a:r>
            <a:r>
              <a:rPr lang="ru-RU" sz="2000" dirty="0"/>
              <a:t> на </a:t>
            </a:r>
            <a:r>
              <a:rPr lang="ru-RU" sz="2000" dirty="0" err="1"/>
              <a:t>підставі</a:t>
            </a:r>
            <a:r>
              <a:rPr lang="ru-RU" sz="2000" dirty="0"/>
              <a:t> шкал </a:t>
            </a:r>
            <a:r>
              <a:rPr lang="ru-RU" sz="2000" dirty="0" err="1"/>
              <a:t>оцінки</a:t>
            </a:r>
            <a:r>
              <a:rPr lang="ru-RU" sz="2000" dirty="0"/>
              <a:t> </a:t>
            </a:r>
            <a:r>
              <a:rPr lang="ru-RU" sz="2000" dirty="0" err="1"/>
              <a:t>ймовірності</a:t>
            </a:r>
            <a:r>
              <a:rPr lang="ru-RU" sz="2000" dirty="0"/>
              <a:t> та </a:t>
            </a:r>
            <a:r>
              <a:rPr lang="ru-RU" sz="2000" dirty="0" err="1"/>
              <a:t>оцінки</a:t>
            </a:r>
            <a:r>
              <a:rPr lang="ru-RU" sz="2000" dirty="0"/>
              <a:t> </a:t>
            </a:r>
            <a:r>
              <a:rPr lang="ru-RU" sz="2000" dirty="0" err="1"/>
              <a:t>ступеня</a:t>
            </a:r>
            <a:r>
              <a:rPr lang="ru-RU" sz="2000" dirty="0"/>
              <a:t> </a:t>
            </a:r>
            <a:r>
              <a:rPr lang="ru-RU" sz="2000" dirty="0" err="1"/>
              <a:t>впливу</a:t>
            </a:r>
            <a:r>
              <a:rPr lang="ru-RU" sz="2000" dirty="0"/>
              <a:t> </a:t>
            </a:r>
            <a:r>
              <a:rPr lang="ru-RU" sz="2000" dirty="0" err="1"/>
              <a:t>можливого</a:t>
            </a:r>
            <a:r>
              <a:rPr lang="ru-RU" sz="2000" dirty="0"/>
              <a:t> </a:t>
            </a:r>
            <a:r>
              <a:rPr lang="ru-RU" sz="2000" dirty="0" err="1"/>
              <a:t>ризику</a:t>
            </a:r>
            <a:endParaRPr lang="ru-RU"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12976"/>
            <a:ext cx="8352928" cy="281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56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2435"/>
            <a:ext cx="8856984" cy="584775"/>
          </a:xfrm>
          <a:prstGeom prst="rect">
            <a:avLst/>
          </a:prstGeom>
        </p:spPr>
        <p:txBody>
          <a:bodyPr wrap="square">
            <a:spAutoFit/>
          </a:bodyPr>
          <a:lstStyle/>
          <a:p>
            <a:pPr algn="ctr"/>
            <a:r>
              <a:rPr lang="ru-RU" sz="3200" b="1" dirty="0">
                <a:solidFill>
                  <a:srgbClr val="FFFF00"/>
                </a:solidFill>
              </a:rPr>
              <a:t>Шкала </a:t>
            </a:r>
            <a:r>
              <a:rPr lang="ru-RU" sz="3200" b="1" dirty="0" err="1">
                <a:solidFill>
                  <a:srgbClr val="FFFF00"/>
                </a:solidFill>
              </a:rPr>
              <a:t>оцінки</a:t>
            </a:r>
            <a:r>
              <a:rPr lang="ru-RU" sz="3200" b="1" dirty="0">
                <a:solidFill>
                  <a:srgbClr val="FFFF00"/>
                </a:solidFill>
              </a:rPr>
              <a:t> </a:t>
            </a:r>
            <a:r>
              <a:rPr lang="ru-RU" sz="3200" b="1" dirty="0" err="1">
                <a:solidFill>
                  <a:srgbClr val="FFFF00"/>
                </a:solidFill>
              </a:rPr>
              <a:t>впливу</a:t>
            </a:r>
            <a:r>
              <a:rPr lang="ru-RU" sz="3200" b="1" dirty="0">
                <a:solidFill>
                  <a:srgbClr val="FFFF00"/>
                </a:solidFill>
              </a:rPr>
              <a:t> для </a:t>
            </a:r>
            <a:r>
              <a:rPr lang="ru-RU" sz="3200" b="1" dirty="0" err="1">
                <a:solidFill>
                  <a:srgbClr val="FFFF00"/>
                </a:solidFill>
              </a:rPr>
              <a:t>цілей</a:t>
            </a:r>
            <a:r>
              <a:rPr lang="ru-RU" sz="3200" b="1" dirty="0">
                <a:solidFill>
                  <a:srgbClr val="FFFF00"/>
                </a:solidFill>
              </a:rPr>
              <a:t> проекту</a:t>
            </a:r>
          </a:p>
        </p:txBody>
      </p:sp>
      <p:graphicFrame>
        <p:nvGraphicFramePr>
          <p:cNvPr id="3" name="Таблица 2"/>
          <p:cNvGraphicFramePr>
            <a:graphicFrameLocks noGrp="1"/>
          </p:cNvGraphicFramePr>
          <p:nvPr>
            <p:extLst>
              <p:ext uri="{D42A27DB-BD31-4B8C-83A1-F6EECF244321}">
                <p14:modId xmlns:p14="http://schemas.microsoft.com/office/powerpoint/2010/main" val="2531942198"/>
              </p:ext>
            </p:extLst>
          </p:nvPr>
        </p:nvGraphicFramePr>
        <p:xfrm>
          <a:off x="191638" y="1196752"/>
          <a:ext cx="8856986" cy="5219130"/>
        </p:xfrm>
        <a:graphic>
          <a:graphicData uri="http://schemas.openxmlformats.org/drawingml/2006/table">
            <a:tbl>
              <a:tblPr>
                <a:tableStyleId>{5C22544A-7EE6-4342-B048-85BDC9FD1C3A}</a:tableStyleId>
              </a:tblPr>
              <a:tblGrid>
                <a:gridCol w="1512168"/>
                <a:gridCol w="1656184"/>
                <a:gridCol w="837105"/>
                <a:gridCol w="423036"/>
                <a:gridCol w="423036"/>
                <a:gridCol w="765095"/>
                <a:gridCol w="80977"/>
                <a:gridCol w="1143159"/>
                <a:gridCol w="2016226"/>
              </a:tblGrid>
              <a:tr h="106077">
                <a:tc gridSpan="9">
                  <a:txBody>
                    <a:bodyPr/>
                    <a:lstStyle/>
                    <a:p>
                      <a:pPr>
                        <a:lnSpc>
                          <a:spcPct val="115000"/>
                        </a:lnSpc>
                        <a:spcAft>
                          <a:spcPts val="0"/>
                        </a:spcAft>
                      </a:pPr>
                      <a:r>
                        <a:rPr lang="ru-RU" sz="1800" dirty="0" err="1" smtClean="0">
                          <a:effectLst/>
                        </a:rPr>
                        <a:t>Певні</a:t>
                      </a:r>
                      <a:r>
                        <a:rPr lang="ru-RU" sz="1800" dirty="0" smtClean="0">
                          <a:effectLst/>
                        </a:rPr>
                        <a:t> </a:t>
                      </a:r>
                      <a:r>
                        <a:rPr lang="ru-RU" sz="1800" dirty="0" err="1" smtClean="0">
                          <a:effectLst/>
                        </a:rPr>
                        <a:t>умови</a:t>
                      </a:r>
                      <a:r>
                        <a:rPr lang="ru-RU" sz="1800" dirty="0" smtClean="0">
                          <a:effectLst/>
                        </a:rPr>
                        <a:t> для </a:t>
                      </a:r>
                      <a:r>
                        <a:rPr lang="ru-RU" sz="1800" dirty="0" err="1" smtClean="0">
                          <a:effectLst/>
                        </a:rPr>
                        <a:t>шкали</a:t>
                      </a:r>
                      <a:r>
                        <a:rPr lang="ru-RU" sz="1800" dirty="0" smtClean="0">
                          <a:effectLst/>
                        </a:rPr>
                        <a:t> </a:t>
                      </a:r>
                      <a:r>
                        <a:rPr lang="ru-RU" sz="1800" dirty="0" err="1" smtClean="0">
                          <a:effectLst/>
                        </a:rPr>
                        <a:t>оцінки</a:t>
                      </a:r>
                      <a:r>
                        <a:rPr lang="ru-RU" sz="1800" dirty="0" smtClean="0">
                          <a:effectLst/>
                        </a:rPr>
                        <a:t> </a:t>
                      </a:r>
                      <a:r>
                        <a:rPr lang="ru-RU" sz="1800" dirty="0" err="1" smtClean="0">
                          <a:effectLst/>
                        </a:rPr>
                        <a:t>ступеня</a:t>
                      </a:r>
                      <a:r>
                        <a:rPr lang="ru-RU" sz="1800" dirty="0" smtClean="0">
                          <a:effectLst/>
                        </a:rPr>
                        <a:t> </a:t>
                      </a:r>
                      <a:r>
                        <a:rPr lang="ru-RU" sz="1800" dirty="0" err="1" smtClean="0">
                          <a:effectLst/>
                        </a:rPr>
                        <a:t>можливого</a:t>
                      </a:r>
                      <a:r>
                        <a:rPr lang="ru-RU" sz="1800" dirty="0" smtClean="0">
                          <a:effectLst/>
                        </a:rPr>
                        <a:t> </a:t>
                      </a:r>
                      <a:r>
                        <a:rPr lang="ru-RU" sz="1800" dirty="0" err="1" smtClean="0">
                          <a:effectLst/>
                        </a:rPr>
                        <a:t>впливу</a:t>
                      </a:r>
                      <a:r>
                        <a:rPr lang="ru-RU" sz="1800" dirty="0" smtClean="0">
                          <a:effectLst/>
                        </a:rPr>
                        <a:t> </a:t>
                      </a:r>
                      <a:r>
                        <a:rPr lang="ru-RU" sz="1800" dirty="0" err="1" smtClean="0">
                          <a:effectLst/>
                        </a:rPr>
                        <a:t>ризику</a:t>
                      </a:r>
                      <a:r>
                        <a:rPr lang="ru-RU" sz="1800" dirty="0" smtClean="0">
                          <a:effectLst/>
                        </a:rPr>
                        <a:t> (</a:t>
                      </a:r>
                      <a:r>
                        <a:rPr lang="ru-RU" sz="1800" dirty="0" err="1" smtClean="0">
                          <a:effectLst/>
                        </a:rPr>
                        <a:t>показані</a:t>
                      </a:r>
                      <a:r>
                        <a:rPr lang="ru-RU" sz="1800" dirty="0" smtClean="0">
                          <a:effectLst/>
                        </a:rPr>
                        <a:t> </a:t>
                      </a:r>
                      <a:r>
                        <a:rPr lang="ru-RU" sz="1800" dirty="0" err="1" smtClean="0">
                          <a:effectLst/>
                        </a:rPr>
                        <a:t>тільки</a:t>
                      </a:r>
                      <a:r>
                        <a:rPr lang="ru-RU" sz="1800" dirty="0" smtClean="0">
                          <a:effectLst/>
                        </a:rPr>
                        <a:t> </a:t>
                      </a:r>
                      <a:r>
                        <a:rPr lang="ru-RU" sz="1800" dirty="0" err="1" smtClean="0">
                          <a:effectLst/>
                        </a:rPr>
                        <a:t>приклади</a:t>
                      </a:r>
                      <a:r>
                        <a:rPr lang="ru-RU" sz="1800" dirty="0" smtClean="0">
                          <a:effectLst/>
                        </a:rPr>
                        <a:t> </a:t>
                      </a:r>
                      <a:r>
                        <a:rPr lang="ru-RU" sz="1800" dirty="0" err="1" smtClean="0">
                          <a:effectLst/>
                        </a:rPr>
                        <a:t>негативних</a:t>
                      </a:r>
                      <a:r>
                        <a:rPr lang="ru-RU" sz="1800" dirty="0" smtClean="0">
                          <a:effectLst/>
                        </a:rPr>
                        <a:t> </a:t>
                      </a:r>
                      <a:r>
                        <a:rPr lang="ru-RU" sz="1800" dirty="0" err="1" smtClean="0">
                          <a:effectLst/>
                        </a:rPr>
                        <a:t>впливів</a:t>
                      </a:r>
                      <a:r>
                        <a:rPr lang="ru-RU" sz="1800" dirty="0" smtClean="0">
                          <a:effectLst/>
                        </a:rPr>
                        <a:t>)</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06077">
                <a:tc gridSpan="4">
                  <a:txBody>
                    <a:bodyPr/>
                    <a:lstStyle/>
                    <a:p>
                      <a:pPr>
                        <a:lnSpc>
                          <a:spcPct val="90000"/>
                        </a:lnSpc>
                        <a:spcAft>
                          <a:spcPts val="0"/>
                        </a:spcAft>
                      </a:pPr>
                      <a:r>
                        <a:rPr lang="ru-RU" sz="1800" dirty="0" smtClean="0">
                          <a:effectLst/>
                        </a:rPr>
                        <a:t>Мета проекту</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hMerge="1">
                  <a:txBody>
                    <a:bodyPr/>
                    <a:lstStyle/>
                    <a:p>
                      <a:endParaRPr lang="ru-RU"/>
                    </a:p>
                  </a:txBody>
                  <a:tcPr/>
                </a:tc>
                <a:tc hMerge="1">
                  <a:txBody>
                    <a:bodyPr/>
                    <a:lstStyle/>
                    <a:p>
                      <a:endParaRPr lang="ru-RU"/>
                    </a:p>
                  </a:txBody>
                  <a:tcPr/>
                </a:tc>
                <a:tc gridSpan="5">
                  <a:txBody>
                    <a:bodyPr/>
                    <a:lstStyle/>
                    <a:p>
                      <a:pPr>
                        <a:lnSpc>
                          <a:spcPct val="90000"/>
                        </a:lnSpc>
                        <a:spcAft>
                          <a:spcPts val="0"/>
                        </a:spcAft>
                      </a:pPr>
                      <a:r>
                        <a:rPr lang="ru-RU" sz="1800" dirty="0" smtClean="0">
                          <a:effectLst/>
                        </a:rPr>
                        <a:t>Показано </a:t>
                      </a:r>
                      <a:r>
                        <a:rPr lang="ru-RU" sz="1800" dirty="0" err="1" smtClean="0">
                          <a:effectLst/>
                        </a:rPr>
                        <a:t>значення</a:t>
                      </a:r>
                      <a:r>
                        <a:rPr lang="ru-RU" sz="1800" dirty="0" smtClean="0">
                          <a:effectLst/>
                        </a:rPr>
                        <a:t> по </a:t>
                      </a:r>
                      <a:r>
                        <a:rPr lang="ru-RU" sz="1800" dirty="0" err="1" smtClean="0">
                          <a:effectLst/>
                        </a:rPr>
                        <a:t>відносній</a:t>
                      </a:r>
                      <a:r>
                        <a:rPr lang="ru-RU" sz="1800" dirty="0" smtClean="0">
                          <a:effectLst/>
                        </a:rPr>
                        <a:t> і </a:t>
                      </a:r>
                      <a:r>
                        <a:rPr lang="ru-RU" sz="1800" dirty="0" err="1" smtClean="0">
                          <a:effectLst/>
                        </a:rPr>
                        <a:t>числовий</a:t>
                      </a:r>
                      <a:r>
                        <a:rPr lang="ru-RU" sz="1800" dirty="0" smtClean="0">
                          <a:effectLst/>
                        </a:rPr>
                        <a:t> шкалами</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18232">
                <a:tc gridSpan="2">
                  <a:txBody>
                    <a:bodyPr/>
                    <a:lstStyle/>
                    <a:p>
                      <a:pPr>
                        <a:lnSpc>
                          <a:spcPct val="90000"/>
                        </a:lnSpc>
                        <a:spcAft>
                          <a:spcPts val="0"/>
                        </a:spcAft>
                      </a:pPr>
                      <a:r>
                        <a:rPr lang="uk-UA" sz="1800" dirty="0" smtClean="0">
                          <a:effectLst/>
                        </a:rPr>
                        <a:t>Д</a:t>
                      </a:r>
                      <a:r>
                        <a:rPr lang="ru-RU" sz="1800" dirty="0" smtClean="0">
                          <a:effectLst/>
                        </a:rPr>
                        <a:t>уже </a:t>
                      </a:r>
                      <a:r>
                        <a:rPr lang="ru-RU" sz="1800" dirty="0" err="1" smtClean="0">
                          <a:effectLst/>
                        </a:rPr>
                        <a:t>низьке</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a:txBody>
                    <a:bodyPr/>
                    <a:lstStyle/>
                    <a:p>
                      <a:pPr>
                        <a:lnSpc>
                          <a:spcPct val="90000"/>
                        </a:lnSpc>
                        <a:spcAft>
                          <a:spcPts val="0"/>
                        </a:spcAft>
                      </a:pPr>
                      <a:r>
                        <a:rPr lang="ru-RU" sz="1800" dirty="0" err="1" smtClean="0">
                          <a:effectLst/>
                        </a:rPr>
                        <a:t>Низьке</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90000"/>
                        </a:lnSpc>
                        <a:spcAft>
                          <a:spcPts val="0"/>
                        </a:spcAft>
                      </a:pPr>
                      <a:r>
                        <a:rPr lang="ru-RU" sz="1800" dirty="0" err="1" smtClean="0">
                          <a:effectLst/>
                        </a:rPr>
                        <a:t>помірне</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Високе</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Дуже</a:t>
                      </a:r>
                      <a:r>
                        <a:rPr lang="ru-RU" sz="1800" dirty="0" smtClean="0">
                          <a:effectLst/>
                        </a:rPr>
                        <a:t> </a:t>
                      </a:r>
                      <a:r>
                        <a:rPr lang="ru-RU" sz="1800" dirty="0" err="1" smtClean="0">
                          <a:effectLst/>
                        </a:rPr>
                        <a:t>високе</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r>
              <a:tr h="106077">
                <a:tc gridSpan="2">
                  <a:txBody>
                    <a:bodyPr/>
                    <a:lstStyle/>
                    <a:p>
                      <a:pPr>
                        <a:lnSpc>
                          <a:spcPct val="90000"/>
                        </a:lnSpc>
                        <a:spcAft>
                          <a:spcPts val="0"/>
                        </a:spcAft>
                      </a:pPr>
                      <a:r>
                        <a:rPr lang="ru-RU" sz="1800">
                          <a:effectLst/>
                        </a:rPr>
                        <a:t>0,05</a:t>
                      </a:r>
                      <a:endParaRPr lang="ru-RU" sz="180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a:txBody>
                    <a:bodyPr/>
                    <a:lstStyle/>
                    <a:p>
                      <a:pPr>
                        <a:lnSpc>
                          <a:spcPct val="90000"/>
                        </a:lnSpc>
                        <a:spcAft>
                          <a:spcPts val="0"/>
                        </a:spcAft>
                      </a:pPr>
                      <a:r>
                        <a:rPr lang="ru-RU" sz="1800" dirty="0">
                          <a:effectLst/>
                        </a:rPr>
                        <a:t>0,10</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90000"/>
                        </a:lnSpc>
                        <a:spcAft>
                          <a:spcPts val="0"/>
                        </a:spcAft>
                      </a:pPr>
                      <a:r>
                        <a:rPr lang="ru-RU" sz="1800">
                          <a:effectLst/>
                        </a:rPr>
                        <a:t>0,20</a:t>
                      </a:r>
                      <a:endParaRPr lang="ru-RU" sz="180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a:effectLst/>
                        </a:rPr>
                        <a:t>0,40</a:t>
                      </a:r>
                      <a:endParaRPr lang="ru-RU" sz="180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a:effectLst/>
                        </a:rPr>
                        <a:t>0,80</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r>
              <a:tr h="637120">
                <a:tc>
                  <a:txBody>
                    <a:bodyPr/>
                    <a:lstStyle/>
                    <a:p>
                      <a:pPr>
                        <a:lnSpc>
                          <a:spcPct val="90000"/>
                        </a:lnSpc>
                        <a:spcAft>
                          <a:spcPts val="0"/>
                        </a:spcAft>
                      </a:pPr>
                      <a:r>
                        <a:rPr lang="uk-UA" sz="1800" dirty="0" smtClean="0">
                          <a:solidFill>
                            <a:schemeClr val="dk1"/>
                          </a:solidFill>
                          <a:effectLst/>
                          <a:latin typeface="+mn-lt"/>
                          <a:ea typeface="+mn-ea"/>
                          <a:cs typeface="+mn-cs"/>
                        </a:rPr>
                        <a:t>Вартість</a:t>
                      </a:r>
                      <a:r>
                        <a:rPr lang="uk-UA" sz="1800" baseline="0" dirty="0" smtClean="0">
                          <a:solidFill>
                            <a:schemeClr val="dk1"/>
                          </a:solidFill>
                          <a:effectLst/>
                          <a:latin typeface="+mn-lt"/>
                          <a:ea typeface="+mn-ea"/>
                          <a:cs typeface="+mn-cs"/>
                        </a:rPr>
                        <a:t> </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90000"/>
                        </a:lnSpc>
                        <a:spcAft>
                          <a:spcPts val="0"/>
                        </a:spcAft>
                      </a:pPr>
                      <a:r>
                        <a:rPr lang="ru-RU" sz="1800" dirty="0" err="1" smtClean="0">
                          <a:effectLst/>
                        </a:rPr>
                        <a:t>незначне</a:t>
                      </a:r>
                      <a:r>
                        <a:rPr lang="ru-RU" sz="1800" dirty="0" smtClean="0">
                          <a:effectLst/>
                        </a:rPr>
                        <a:t> </a:t>
                      </a:r>
                      <a:r>
                        <a:rPr lang="ru-RU" sz="1800" dirty="0" err="1" smtClean="0">
                          <a:effectLst/>
                        </a:rPr>
                        <a:t>збільшення</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&lt; </a:t>
                      </a:r>
                      <a:r>
                        <a:rPr lang="ru-RU" sz="1800" dirty="0">
                          <a:effectLst/>
                        </a:rPr>
                        <a:t>5%</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5-10</a:t>
                      </a:r>
                      <a:r>
                        <a:rPr lang="ru-RU" sz="1800" dirty="0">
                          <a:effectLst/>
                        </a:rPr>
                        <a:t>%</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10-20</a:t>
                      </a:r>
                      <a:r>
                        <a:rPr lang="ru-RU" sz="1800" dirty="0">
                          <a:effectLst/>
                        </a:rPr>
                        <a:t>%</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&gt; </a:t>
                      </a:r>
                      <a:r>
                        <a:rPr lang="ru-RU" sz="1800" dirty="0">
                          <a:effectLst/>
                        </a:rPr>
                        <a:t>20%</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7934">
                <a:tc>
                  <a:txBody>
                    <a:bodyPr/>
                    <a:lstStyle/>
                    <a:p>
                      <a:pPr>
                        <a:lnSpc>
                          <a:spcPct val="90000"/>
                        </a:lnSpc>
                        <a:spcAft>
                          <a:spcPts val="0"/>
                        </a:spcAft>
                      </a:pPr>
                      <a:r>
                        <a:rPr lang="ru-RU" sz="1800" dirty="0" err="1" smtClean="0">
                          <a:effectLst/>
                        </a:rPr>
                        <a:t>Терміни</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90000"/>
                        </a:lnSpc>
                        <a:spcAft>
                          <a:spcPts val="0"/>
                        </a:spcAft>
                      </a:pPr>
                      <a:r>
                        <a:rPr lang="ru-RU" sz="1800" dirty="0" err="1" smtClean="0">
                          <a:effectLst/>
                        </a:rPr>
                        <a:t>незначне</a:t>
                      </a:r>
                      <a:r>
                        <a:rPr lang="ru-RU" sz="1800" dirty="0" smtClean="0">
                          <a:effectLst/>
                        </a:rPr>
                        <a:t> </a:t>
                      </a:r>
                      <a:r>
                        <a:rPr lang="ru-RU" sz="1800" dirty="0" err="1" smtClean="0">
                          <a:effectLst/>
                        </a:rPr>
                        <a:t>збільшення</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&lt; </a:t>
                      </a:r>
                      <a:r>
                        <a:rPr lang="ru-RU" sz="1800" dirty="0">
                          <a:effectLst/>
                        </a:rPr>
                        <a:t>5%</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5-10</a:t>
                      </a:r>
                      <a:r>
                        <a:rPr lang="ru-RU" sz="1800" dirty="0">
                          <a:effectLst/>
                        </a:rPr>
                        <a:t>%</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10-20</a:t>
                      </a:r>
                      <a:r>
                        <a:rPr lang="ru-RU" sz="1800" dirty="0">
                          <a:effectLst/>
                        </a:rPr>
                        <a:t>%</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a:txBody>
                    <a:bodyPr/>
                    <a:lstStyle/>
                    <a:p>
                      <a:pPr>
                        <a:lnSpc>
                          <a:spcPct val="90000"/>
                        </a:lnSpc>
                        <a:spcAft>
                          <a:spcPts val="0"/>
                        </a:spcAft>
                      </a:pPr>
                      <a:r>
                        <a:rPr lang="ru-RU" sz="1800" dirty="0" err="1" smtClean="0">
                          <a:effectLst/>
                        </a:rPr>
                        <a:t>Збільшення</a:t>
                      </a:r>
                      <a:r>
                        <a:rPr lang="ru-RU" sz="1800" baseline="0" dirty="0" smtClean="0">
                          <a:effectLst/>
                        </a:rPr>
                        <a:t> </a:t>
                      </a:r>
                      <a:r>
                        <a:rPr lang="ru-RU" sz="1800" dirty="0" smtClean="0">
                          <a:effectLst/>
                        </a:rPr>
                        <a:t>&gt; </a:t>
                      </a:r>
                      <a:r>
                        <a:rPr lang="ru-RU" sz="1800" dirty="0">
                          <a:effectLst/>
                        </a:rPr>
                        <a:t>20%</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112">
                <a:tc>
                  <a:txBody>
                    <a:bodyPr/>
                    <a:lstStyle/>
                    <a:p>
                      <a:pPr>
                        <a:lnSpc>
                          <a:spcPct val="90000"/>
                        </a:lnSpc>
                        <a:spcAft>
                          <a:spcPts val="0"/>
                        </a:spcAft>
                      </a:pPr>
                      <a:r>
                        <a:rPr lang="ru-RU" sz="1800" dirty="0" err="1" smtClean="0">
                          <a:effectLst/>
                        </a:rPr>
                        <a:t>Зміст</a:t>
                      </a:r>
                      <a:r>
                        <a:rPr lang="ru-RU" sz="1800" dirty="0" smtClean="0">
                          <a:effectLst/>
                        </a:rPr>
                        <a:t> (</a:t>
                      </a:r>
                      <a:r>
                        <a:rPr lang="ru-RU" sz="1800" dirty="0" err="1" smtClean="0">
                          <a:effectLst/>
                        </a:rPr>
                        <a:t>обсяг</a:t>
                      </a:r>
                      <a:r>
                        <a:rPr lang="ru-RU" sz="1800" dirty="0" smtClean="0">
                          <a:effectLst/>
                        </a:rPr>
                        <a:t>)</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90000"/>
                        </a:lnSpc>
                        <a:spcAft>
                          <a:spcPts val="0"/>
                        </a:spcAft>
                      </a:pPr>
                      <a:r>
                        <a:rPr lang="ru-RU" sz="1800" dirty="0" err="1" smtClean="0">
                          <a:effectLst/>
                        </a:rPr>
                        <a:t>зміни</a:t>
                      </a:r>
                      <a:r>
                        <a:rPr lang="ru-RU" sz="1800" dirty="0" smtClean="0">
                          <a:effectLst/>
                        </a:rPr>
                        <a:t> </a:t>
                      </a:r>
                      <a:r>
                        <a:rPr lang="ru-RU" sz="1800" dirty="0" err="1" smtClean="0">
                          <a:effectLst/>
                        </a:rPr>
                        <a:t>непомітні</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90000"/>
                        </a:lnSpc>
                        <a:spcAft>
                          <a:spcPts val="0"/>
                        </a:spcAft>
                      </a:pPr>
                      <a:r>
                        <a:rPr lang="ru-RU" sz="1800" dirty="0" err="1" smtClean="0">
                          <a:effectLst/>
                        </a:rPr>
                        <a:t>Незначні</a:t>
                      </a:r>
                      <a:r>
                        <a:rPr lang="ru-RU" sz="1800" dirty="0" smtClean="0">
                          <a:effectLst/>
                        </a:rPr>
                        <a:t> </a:t>
                      </a:r>
                      <a:r>
                        <a:rPr lang="ru-RU" sz="1800" dirty="0" err="1" smtClean="0">
                          <a:effectLst/>
                        </a:rPr>
                        <a:t>зміни</a:t>
                      </a:r>
                      <a:endParaRPr lang="ru-RU" sz="1800" dirty="0">
                        <a:effectLst/>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значні</a:t>
                      </a:r>
                      <a:r>
                        <a:rPr lang="ru-RU" sz="1800" dirty="0" smtClean="0">
                          <a:effectLst/>
                        </a:rPr>
                        <a:t> </a:t>
                      </a:r>
                      <a:r>
                        <a:rPr lang="ru-RU" sz="1800" dirty="0" err="1" smtClean="0">
                          <a:effectLst/>
                        </a:rPr>
                        <a:t>зміни</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Неприйнятне</a:t>
                      </a:r>
                      <a:r>
                        <a:rPr lang="ru-RU" sz="1800" dirty="0" smtClean="0">
                          <a:effectLst/>
                        </a:rPr>
                        <a:t> для </a:t>
                      </a:r>
                      <a:r>
                        <a:rPr lang="ru-RU" sz="1800" dirty="0" err="1" smtClean="0">
                          <a:effectLst/>
                        </a:rPr>
                        <a:t>клієнта</a:t>
                      </a:r>
                      <a:r>
                        <a:rPr lang="ru-RU" sz="1800" dirty="0" smtClean="0">
                          <a:effectLst/>
                        </a:rPr>
                        <a:t> </a:t>
                      </a:r>
                      <a:r>
                        <a:rPr lang="ru-RU" sz="1800" dirty="0" err="1" smtClean="0">
                          <a:effectLst/>
                        </a:rPr>
                        <a:t>зміна</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a:txBody>
                    <a:bodyPr/>
                    <a:lstStyle/>
                    <a:p>
                      <a:pPr>
                        <a:lnSpc>
                          <a:spcPct val="90000"/>
                        </a:lnSpc>
                        <a:spcAft>
                          <a:spcPts val="0"/>
                        </a:spcAft>
                      </a:pPr>
                      <a:r>
                        <a:rPr lang="ru-RU" sz="1800" dirty="0" err="1" smtClean="0">
                          <a:effectLst/>
                        </a:rPr>
                        <a:t>Досягнення</a:t>
                      </a:r>
                      <a:r>
                        <a:rPr lang="ru-RU" sz="1800" dirty="0" smtClean="0">
                          <a:effectLst/>
                        </a:rPr>
                        <a:t> </a:t>
                      </a:r>
                      <a:r>
                        <a:rPr lang="ru-RU" sz="1800" dirty="0" err="1" smtClean="0">
                          <a:effectLst/>
                        </a:rPr>
                        <a:t>кінцевих</a:t>
                      </a:r>
                      <a:r>
                        <a:rPr lang="ru-RU" sz="1800" dirty="0" smtClean="0">
                          <a:effectLst/>
                        </a:rPr>
                        <a:t> </a:t>
                      </a:r>
                      <a:r>
                        <a:rPr lang="ru-RU" sz="1800" dirty="0" err="1" smtClean="0">
                          <a:effectLst/>
                        </a:rPr>
                        <a:t>результатів</a:t>
                      </a:r>
                      <a:r>
                        <a:rPr lang="ru-RU" sz="1800" dirty="0" smtClean="0">
                          <a:effectLst/>
                        </a:rPr>
                        <a:t> </a:t>
                      </a:r>
                      <a:r>
                        <a:rPr lang="ru-RU" sz="1800" dirty="0" err="1" smtClean="0">
                          <a:effectLst/>
                        </a:rPr>
                        <a:t>неможливо</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96132">
                <a:tc>
                  <a:txBody>
                    <a:bodyPr/>
                    <a:lstStyle/>
                    <a:p>
                      <a:pPr>
                        <a:lnSpc>
                          <a:spcPct val="90000"/>
                        </a:lnSpc>
                        <a:spcAft>
                          <a:spcPts val="0"/>
                        </a:spcAft>
                      </a:pPr>
                      <a:r>
                        <a:rPr lang="ru-RU" sz="1800" dirty="0" err="1" smtClean="0">
                          <a:effectLst/>
                        </a:rPr>
                        <a:t>Якість</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90000"/>
                        </a:lnSpc>
                        <a:spcAft>
                          <a:spcPts val="0"/>
                        </a:spcAft>
                      </a:pPr>
                      <a:r>
                        <a:rPr lang="ru-RU" sz="1800" dirty="0" err="1" smtClean="0">
                          <a:effectLst/>
                        </a:rPr>
                        <a:t>зміни</a:t>
                      </a:r>
                      <a:r>
                        <a:rPr lang="ru-RU" sz="1800" dirty="0" smtClean="0">
                          <a:effectLst/>
                        </a:rPr>
                        <a:t> </a:t>
                      </a:r>
                      <a:r>
                        <a:rPr lang="ru-RU" sz="1800" dirty="0" err="1" smtClean="0">
                          <a:effectLst/>
                        </a:rPr>
                        <a:t>непомітні</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90000"/>
                        </a:lnSpc>
                        <a:spcAft>
                          <a:spcPts val="0"/>
                        </a:spcAft>
                      </a:pPr>
                      <a:r>
                        <a:rPr lang="ru-RU" sz="1800" dirty="0" err="1" smtClean="0">
                          <a:effectLst/>
                        </a:rPr>
                        <a:t>Незначні</a:t>
                      </a:r>
                      <a:r>
                        <a:rPr lang="ru-RU" sz="1800" dirty="0" smtClean="0">
                          <a:effectLst/>
                        </a:rPr>
                        <a:t> </a:t>
                      </a:r>
                      <a:r>
                        <a:rPr lang="ru-RU" sz="1800" dirty="0" err="1" smtClean="0">
                          <a:effectLst/>
                        </a:rPr>
                        <a:t>зміни</a:t>
                      </a:r>
                      <a:endParaRPr lang="ru-RU" sz="1800" dirty="0">
                        <a:effectLst/>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Зміна</a:t>
                      </a:r>
                      <a:r>
                        <a:rPr lang="ru-RU" sz="1800" dirty="0" smtClean="0">
                          <a:effectLst/>
                        </a:rPr>
                        <a:t> </a:t>
                      </a:r>
                      <a:r>
                        <a:rPr lang="ru-RU" sz="1800" dirty="0" err="1" smtClean="0">
                          <a:effectLst/>
                        </a:rPr>
                        <a:t>вимагає</a:t>
                      </a:r>
                      <a:r>
                        <a:rPr lang="ru-RU" sz="1800" dirty="0" smtClean="0">
                          <a:effectLst/>
                        </a:rPr>
                        <a:t> </a:t>
                      </a:r>
                      <a:r>
                        <a:rPr lang="ru-RU" sz="1800" dirty="0" err="1" smtClean="0">
                          <a:effectLst/>
                        </a:rPr>
                        <a:t>згоди</a:t>
                      </a:r>
                      <a:r>
                        <a:rPr lang="ru-RU" sz="1800" dirty="0" smtClean="0">
                          <a:effectLst/>
                        </a:rPr>
                        <a:t> </a:t>
                      </a:r>
                      <a:r>
                        <a:rPr lang="ru-RU" sz="1800" dirty="0" err="1" smtClean="0">
                          <a:effectLst/>
                        </a:rPr>
                        <a:t>клієнта</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gridSpan="2">
                  <a:txBody>
                    <a:bodyPr/>
                    <a:lstStyle/>
                    <a:p>
                      <a:pPr>
                        <a:lnSpc>
                          <a:spcPct val="90000"/>
                        </a:lnSpc>
                        <a:spcAft>
                          <a:spcPts val="0"/>
                        </a:spcAft>
                      </a:pPr>
                      <a:r>
                        <a:rPr lang="ru-RU" sz="1800" dirty="0" err="1" smtClean="0">
                          <a:effectLst/>
                        </a:rPr>
                        <a:t>Неприйнятне</a:t>
                      </a:r>
                      <a:r>
                        <a:rPr lang="ru-RU" sz="1800" dirty="0" smtClean="0">
                          <a:effectLst/>
                        </a:rPr>
                        <a:t> для </a:t>
                      </a:r>
                      <a:r>
                        <a:rPr lang="ru-RU" sz="1800" dirty="0" err="1" smtClean="0">
                          <a:effectLst/>
                        </a:rPr>
                        <a:t>клієнта</a:t>
                      </a:r>
                      <a:r>
                        <a:rPr lang="ru-RU" sz="1800" dirty="0" smtClean="0">
                          <a:effectLst/>
                        </a:rPr>
                        <a:t> </a:t>
                      </a:r>
                      <a:r>
                        <a:rPr lang="ru-RU" sz="1800" dirty="0" err="1" smtClean="0">
                          <a:effectLst/>
                        </a:rPr>
                        <a:t>зміна</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ru-RU"/>
                    </a:p>
                  </a:txBody>
                  <a:tcPr/>
                </a:tc>
                <a:tc>
                  <a:txBody>
                    <a:bodyPr/>
                    <a:lstStyle/>
                    <a:p>
                      <a:pPr>
                        <a:lnSpc>
                          <a:spcPct val="90000"/>
                        </a:lnSpc>
                        <a:spcAft>
                          <a:spcPts val="0"/>
                        </a:spcAft>
                      </a:pPr>
                      <a:r>
                        <a:rPr lang="ru-RU" sz="1800" dirty="0" err="1" smtClean="0">
                          <a:effectLst/>
                        </a:rPr>
                        <a:t>Досягнення</a:t>
                      </a:r>
                      <a:r>
                        <a:rPr lang="ru-RU" sz="1800" dirty="0" smtClean="0">
                          <a:effectLst/>
                        </a:rPr>
                        <a:t> </a:t>
                      </a:r>
                      <a:r>
                        <a:rPr lang="ru-RU" sz="1800" dirty="0" err="1" smtClean="0">
                          <a:effectLst/>
                        </a:rPr>
                        <a:t>кінцевих</a:t>
                      </a:r>
                      <a:r>
                        <a:rPr lang="ru-RU" sz="1800" dirty="0" smtClean="0">
                          <a:effectLst/>
                        </a:rPr>
                        <a:t> </a:t>
                      </a:r>
                      <a:r>
                        <a:rPr lang="ru-RU" sz="1800" dirty="0" err="1" smtClean="0">
                          <a:effectLst/>
                        </a:rPr>
                        <a:t>результатів</a:t>
                      </a:r>
                      <a:r>
                        <a:rPr lang="ru-RU" sz="1800" dirty="0" smtClean="0">
                          <a:effectLst/>
                        </a:rPr>
                        <a:t> </a:t>
                      </a:r>
                      <a:r>
                        <a:rPr lang="ru-RU" sz="1800" dirty="0" err="1" smtClean="0">
                          <a:effectLst/>
                        </a:rPr>
                        <a:t>неможливо</a:t>
                      </a:r>
                      <a:endParaRPr lang="ru-RU" sz="1800" dirty="0">
                        <a:solidFill>
                          <a:srgbClr val="000000"/>
                        </a:solidFill>
                        <a:effectLst/>
                        <a:latin typeface="Constantia"/>
                        <a:ea typeface="Calibri"/>
                        <a:cs typeface="Constantia"/>
                      </a:endParaRPr>
                    </a:p>
                  </a:txBody>
                  <a:tcPr marL="7687" marR="76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2092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4"/>
          <p:cNvSpPr>
            <a:spLocks noGrp="1"/>
          </p:cNvSpPr>
          <p:nvPr>
            <p:ph type="sldNum" sz="quarter" idx="12"/>
          </p:nvPr>
        </p:nvSpPr>
        <p:spPr/>
        <p:txBody>
          <a:bodyPr/>
          <a:lstStyle/>
          <a:p>
            <a:fld id="{7B99A007-5FCA-4A08-9F1F-28C89E07476A}" type="slidenum">
              <a:rPr lang="en-US"/>
              <a:pPr/>
              <a:t>27</a:t>
            </a:fld>
            <a:endParaRPr lang="en-US"/>
          </a:p>
        </p:txBody>
      </p:sp>
      <p:grpSp>
        <p:nvGrpSpPr>
          <p:cNvPr id="2" name="Группа 1"/>
          <p:cNvGrpSpPr/>
          <p:nvPr/>
        </p:nvGrpSpPr>
        <p:grpSpPr>
          <a:xfrm>
            <a:off x="179512" y="2397900"/>
            <a:ext cx="8645017" cy="3548342"/>
            <a:chOff x="200149" y="2079104"/>
            <a:chExt cx="8645017" cy="3548342"/>
          </a:xfrm>
        </p:grpSpPr>
        <p:sp>
          <p:nvSpPr>
            <p:cNvPr id="35843" name="Text Box 3"/>
            <p:cNvSpPr txBox="1">
              <a:spLocks noChangeArrowheads="1"/>
            </p:cNvSpPr>
            <p:nvPr/>
          </p:nvSpPr>
          <p:spPr bwMode="auto">
            <a:xfrm>
              <a:off x="540112" y="2079104"/>
              <a:ext cx="950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Вход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5844" name="Text Box 4"/>
            <p:cNvSpPr txBox="1">
              <a:spLocks noChangeArrowheads="1"/>
            </p:cNvSpPr>
            <p:nvPr/>
          </p:nvSpPr>
          <p:spPr bwMode="auto">
            <a:xfrm>
              <a:off x="6804248" y="2192338"/>
              <a:ext cx="1144031"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smtClean="0">
                  <a:solidFill>
                    <a:srgbClr val="000000"/>
                  </a:solidFill>
                  <a:latin typeface="Arial" charset="0"/>
                </a:rPr>
                <a:t>В</a:t>
              </a:r>
              <a:r>
                <a:rPr lang="uk-UA" b="1" dirty="0" smtClean="0">
                  <a:solidFill>
                    <a:srgbClr val="000000"/>
                  </a:solidFill>
                  <a:latin typeface="Arial" charset="0"/>
                </a:rPr>
                <a:t>и</a:t>
              </a:r>
              <a:r>
                <a:rPr lang="en-GB" b="1" dirty="0" err="1" smtClean="0">
                  <a:solidFill>
                    <a:srgbClr val="000000"/>
                  </a:solidFill>
                  <a:latin typeface="Arial" charset="0"/>
                </a:rPr>
                <a:t>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5845" name="Text Box 5"/>
            <p:cNvSpPr txBox="1">
              <a:spLocks noChangeArrowheads="1"/>
            </p:cNvSpPr>
            <p:nvPr/>
          </p:nvSpPr>
          <p:spPr bwMode="auto">
            <a:xfrm>
              <a:off x="3846787" y="2170113"/>
              <a:ext cx="1138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Метод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5846" name="Text Box 6"/>
            <p:cNvSpPr txBox="1">
              <a:spLocks noChangeArrowheads="1"/>
            </p:cNvSpPr>
            <p:nvPr/>
          </p:nvSpPr>
          <p:spPr bwMode="auto">
            <a:xfrm>
              <a:off x="200149" y="2535830"/>
              <a:ext cx="2657227" cy="309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9377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63036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26695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035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3607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8179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2751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7323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a:latin typeface="Arial" charset="0"/>
                </a:rPr>
                <a:t>План </a:t>
              </a:r>
              <a:r>
                <a:rPr lang="ru-RU" sz="1800" dirty="0" err="1">
                  <a:latin typeface="Arial" charset="0"/>
                </a:rPr>
                <a:t>управління</a:t>
              </a:r>
              <a:r>
                <a:rPr lang="ru-RU" sz="1800" dirty="0">
                  <a:latin typeface="Arial" charset="0"/>
                </a:rPr>
                <a:t> </a:t>
              </a:r>
              <a:r>
                <a:rPr lang="ru-RU" sz="1800" dirty="0" err="1">
                  <a:latin typeface="Arial" charset="0"/>
                </a:rPr>
                <a:t>ризиками</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Виділені</a:t>
              </a:r>
              <a:r>
                <a:rPr lang="ru-RU" sz="1800" dirty="0" smtClean="0">
                  <a:latin typeface="Arial" charset="0"/>
                </a:rPr>
                <a:t> </a:t>
              </a:r>
              <a:r>
                <a:rPr lang="ru-RU" sz="1800" dirty="0" err="1">
                  <a:latin typeface="Arial" charset="0"/>
                </a:rPr>
                <a:t>ризики</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Пріоритезований</a:t>
              </a:r>
              <a:r>
                <a:rPr lang="ru-RU" sz="1800" dirty="0" smtClean="0">
                  <a:latin typeface="Arial" charset="0"/>
                </a:rPr>
                <a:t> </a:t>
              </a:r>
              <a:r>
                <a:rPr lang="ru-RU" sz="1800" dirty="0">
                  <a:latin typeface="Arial" charset="0"/>
                </a:rPr>
                <a:t>список </a:t>
              </a:r>
              <a:r>
                <a:rPr lang="ru-RU" sz="1800" dirty="0" err="1">
                  <a:latin typeface="Arial" charset="0"/>
                </a:rPr>
                <a:t>ризиків</a:t>
              </a:r>
              <a:endParaRPr lang="ru-RU" sz="1800" dirty="0">
                <a:latin typeface="Arial" charset="0"/>
              </a:endParaRPr>
            </a:p>
            <a:p>
              <a:pPr marL="342900" indent="-342900">
                <a:lnSpc>
                  <a:spcPct val="93000"/>
                </a:lnSpc>
                <a:buClr>
                  <a:srgbClr val="000000"/>
                </a:buClr>
                <a:buFont typeface="+mj-lt"/>
                <a:buAutoNum type="arabicPeriod"/>
              </a:pPr>
              <a:r>
                <a:rPr lang="ru-RU" sz="1800" dirty="0" smtClean="0">
                  <a:latin typeface="Arial" charset="0"/>
                </a:rPr>
                <a:t>Список </a:t>
              </a:r>
              <a:r>
                <a:rPr lang="ru-RU" sz="1800" dirty="0" err="1">
                  <a:latin typeface="Arial" charset="0"/>
                </a:rPr>
                <a:t>ризиків</a:t>
              </a:r>
              <a:r>
                <a:rPr lang="ru-RU" sz="1800" dirty="0">
                  <a:latin typeface="Arial" charset="0"/>
                </a:rPr>
                <a:t> для </a:t>
              </a:r>
              <a:r>
                <a:rPr lang="ru-RU" sz="1800" dirty="0" err="1">
                  <a:latin typeface="Arial" charset="0"/>
                </a:rPr>
                <a:t>додаткового</a:t>
              </a:r>
              <a:r>
                <a:rPr lang="ru-RU" sz="1800" dirty="0">
                  <a:latin typeface="Arial" charset="0"/>
                </a:rPr>
                <a:t> </a:t>
              </a:r>
              <a:r>
                <a:rPr lang="ru-RU" sz="1800" dirty="0" err="1">
                  <a:latin typeface="Arial" charset="0"/>
                </a:rPr>
                <a:t>аналізу</a:t>
              </a:r>
              <a:r>
                <a:rPr lang="ru-RU" sz="1800" dirty="0">
                  <a:latin typeface="Arial" charset="0"/>
                </a:rPr>
                <a:t> та </a:t>
              </a:r>
              <a:r>
                <a:rPr lang="ru-RU" sz="1800" dirty="0" err="1">
                  <a:latin typeface="Arial" charset="0"/>
                </a:rPr>
                <a:t>управління</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Історична</a:t>
              </a:r>
              <a:r>
                <a:rPr lang="ru-RU" sz="1800" dirty="0" smtClean="0">
                  <a:latin typeface="Arial" charset="0"/>
                </a:rPr>
                <a:t> </a:t>
              </a:r>
              <a:r>
                <a:rPr lang="ru-RU" sz="1800" dirty="0" err="1">
                  <a:latin typeface="Arial" charset="0"/>
                </a:rPr>
                <a:t>інформація</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Оцінки</a:t>
              </a:r>
              <a:r>
                <a:rPr lang="ru-RU" sz="1800" dirty="0" smtClean="0">
                  <a:latin typeface="Arial" charset="0"/>
                </a:rPr>
                <a:t> </a:t>
              </a:r>
              <a:r>
                <a:rPr lang="ru-RU" sz="1800" dirty="0" err="1">
                  <a:latin typeface="Arial" charset="0"/>
                </a:rPr>
                <a:t>експертів</a:t>
              </a:r>
              <a:endParaRPr lang="ru-RU" sz="1800" dirty="0">
                <a:latin typeface="Arial" charset="0"/>
              </a:endParaRPr>
            </a:p>
            <a:p>
              <a:pPr marL="342900" indent="-342900">
                <a:lnSpc>
                  <a:spcPct val="93000"/>
                </a:lnSpc>
                <a:buClr>
                  <a:srgbClr val="000000"/>
                </a:buClr>
                <a:buFont typeface="+mj-lt"/>
                <a:buAutoNum type="arabicPeriod"/>
              </a:pPr>
              <a:r>
                <a:rPr lang="ru-RU" sz="1800" dirty="0" err="1" smtClean="0">
                  <a:latin typeface="Arial" charset="0"/>
                </a:rPr>
                <a:t>Результати</a:t>
              </a:r>
              <a:r>
                <a:rPr lang="ru-RU" sz="1800" dirty="0" smtClean="0">
                  <a:latin typeface="Arial" charset="0"/>
                </a:rPr>
                <a:t> </a:t>
              </a:r>
              <a:r>
                <a:rPr lang="ru-RU" sz="1800" dirty="0" err="1">
                  <a:latin typeface="Arial" charset="0"/>
                </a:rPr>
                <a:t>інших</a:t>
              </a:r>
              <a:r>
                <a:rPr lang="ru-RU" sz="1800" dirty="0">
                  <a:latin typeface="Arial" charset="0"/>
                </a:rPr>
                <a:t> </a:t>
              </a:r>
              <a:r>
                <a:rPr lang="ru-RU" sz="1800" dirty="0" err="1">
                  <a:latin typeface="Arial" charset="0"/>
                </a:rPr>
                <a:t>процесів</a:t>
              </a:r>
              <a:endParaRPr lang="en-GB" sz="1800" dirty="0">
                <a:solidFill>
                  <a:srgbClr val="000000"/>
                </a:solidFill>
                <a:latin typeface="Arial" charset="0"/>
              </a:endParaRPr>
            </a:p>
          </p:txBody>
        </p:sp>
        <p:sp>
          <p:nvSpPr>
            <p:cNvPr id="35847" name="Text Box 7"/>
            <p:cNvSpPr txBox="1">
              <a:spLocks noChangeArrowheads="1"/>
            </p:cNvSpPr>
            <p:nvPr/>
          </p:nvSpPr>
          <p:spPr bwMode="auto">
            <a:xfrm>
              <a:off x="3300412" y="2757055"/>
              <a:ext cx="2135683" cy="15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9377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63036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26695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035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3607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8179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2751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7323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err="1" smtClean="0">
                  <a:solidFill>
                    <a:srgbClr val="000000"/>
                  </a:solidFill>
                  <a:latin typeface="Arial" charset="0"/>
                </a:rPr>
                <a:t>Інтерв'ю</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Аналіз</a:t>
              </a:r>
              <a:r>
                <a:rPr lang="ru-RU" sz="1800" dirty="0" smtClean="0">
                  <a:solidFill>
                    <a:srgbClr val="000000"/>
                  </a:solidFill>
                  <a:latin typeface="Arial" charset="0"/>
                </a:rPr>
                <a:t> </a:t>
              </a:r>
              <a:r>
                <a:rPr lang="ru-RU" sz="1800" dirty="0" err="1">
                  <a:solidFill>
                    <a:srgbClr val="000000"/>
                  </a:solidFill>
                  <a:latin typeface="Arial" charset="0"/>
                </a:rPr>
                <a:t>чутливості</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Аналіз</a:t>
              </a:r>
              <a:r>
                <a:rPr lang="ru-RU" sz="1800" dirty="0" smtClean="0">
                  <a:solidFill>
                    <a:srgbClr val="000000"/>
                  </a:solidFill>
                  <a:latin typeface="Arial" charset="0"/>
                </a:rPr>
                <a:t> </a:t>
              </a:r>
              <a:r>
                <a:rPr lang="ru-RU" sz="1800" dirty="0">
                  <a:solidFill>
                    <a:srgbClr val="000000"/>
                  </a:solidFill>
                  <a:latin typeface="Arial" charset="0"/>
                </a:rPr>
                <a:t>дерева </a:t>
              </a:r>
              <a:r>
                <a:rPr lang="ru-RU" sz="1800" dirty="0" err="1">
                  <a:solidFill>
                    <a:srgbClr val="000000"/>
                  </a:solidFill>
                  <a:latin typeface="Arial" charset="0"/>
                </a:rPr>
                <a:t>рішень</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Симуляція</a:t>
              </a:r>
              <a:endParaRPr lang="en-GB" sz="1800" dirty="0">
                <a:solidFill>
                  <a:srgbClr val="000000"/>
                </a:solidFill>
                <a:latin typeface="Arial" charset="0"/>
              </a:endParaRPr>
            </a:p>
          </p:txBody>
        </p:sp>
        <p:sp>
          <p:nvSpPr>
            <p:cNvPr id="35848" name="Text Box 8"/>
            <p:cNvSpPr txBox="1">
              <a:spLocks noChangeArrowheads="1"/>
            </p:cNvSpPr>
            <p:nvPr/>
          </p:nvSpPr>
          <p:spPr bwMode="auto">
            <a:xfrm>
              <a:off x="6054836" y="2684011"/>
              <a:ext cx="2790330" cy="2576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marL="342900" indent="-342900">
                <a:lnSpc>
                  <a:spcPct val="93000"/>
                </a:lnSpc>
                <a:buClr>
                  <a:srgbClr val="000000"/>
                </a:buClr>
                <a:buFont typeface="+mj-lt"/>
                <a:buAutoNum type="arabicPeriod"/>
              </a:pPr>
              <a:r>
                <a:rPr lang="ru-RU" sz="1800" dirty="0" err="1" smtClean="0">
                  <a:solidFill>
                    <a:srgbClr val="000000"/>
                  </a:solidFill>
                  <a:latin typeface="Arial" charset="0"/>
                </a:rPr>
                <a:t>Пріоритезований</a:t>
              </a:r>
              <a:r>
                <a:rPr lang="ru-RU" sz="1800" dirty="0" smtClean="0">
                  <a:solidFill>
                    <a:srgbClr val="000000"/>
                  </a:solidFill>
                  <a:latin typeface="Arial" charset="0"/>
                </a:rPr>
                <a:t> </a:t>
              </a:r>
              <a:r>
                <a:rPr lang="ru-RU" sz="1800" dirty="0">
                  <a:solidFill>
                    <a:srgbClr val="000000"/>
                  </a:solidFill>
                  <a:latin typeface="Arial" charset="0"/>
                </a:rPr>
                <a:t>список </a:t>
              </a:r>
              <a:r>
                <a:rPr lang="ru-RU" sz="1800" dirty="0" err="1">
                  <a:solidFill>
                    <a:srgbClr val="000000"/>
                  </a:solidFill>
                  <a:latin typeface="Arial" charset="0"/>
                </a:rPr>
                <a:t>ризиків</a:t>
              </a:r>
              <a:r>
                <a:rPr lang="ru-RU" sz="1800" dirty="0">
                  <a:solidFill>
                    <a:srgbClr val="000000"/>
                  </a:solidFill>
                  <a:latin typeface="Arial" charset="0"/>
                </a:rPr>
                <a:t> з </a:t>
              </a:r>
              <a:r>
                <a:rPr lang="ru-RU" sz="1800" dirty="0" err="1">
                  <a:solidFill>
                    <a:srgbClr val="000000"/>
                  </a:solidFill>
                  <a:latin typeface="Arial" charset="0"/>
                </a:rPr>
                <a:t>оцінками</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Ймовірнісний</a:t>
              </a:r>
              <a:r>
                <a:rPr lang="ru-RU" sz="1800" dirty="0" smtClean="0">
                  <a:solidFill>
                    <a:srgbClr val="000000"/>
                  </a:solidFill>
                  <a:latin typeface="Arial" charset="0"/>
                </a:rPr>
                <a:t> </a:t>
              </a:r>
              <a:r>
                <a:rPr lang="ru-RU" sz="1800" dirty="0" err="1">
                  <a:solidFill>
                    <a:srgbClr val="000000"/>
                  </a:solidFill>
                  <a:latin typeface="Arial" charset="0"/>
                </a:rPr>
                <a:t>аналіз</a:t>
              </a:r>
              <a:r>
                <a:rPr lang="ru-RU" sz="1800" dirty="0">
                  <a:solidFill>
                    <a:srgbClr val="000000"/>
                  </a:solidFill>
                  <a:latin typeface="Arial" charset="0"/>
                </a:rPr>
                <a:t> проекту</a:t>
              </a:r>
            </a:p>
            <a:p>
              <a:pPr marL="342900" indent="-342900">
                <a:lnSpc>
                  <a:spcPct val="93000"/>
                </a:lnSpc>
                <a:buClr>
                  <a:srgbClr val="000000"/>
                </a:buClr>
                <a:buFont typeface="+mj-lt"/>
                <a:buAutoNum type="arabicPeriod"/>
              </a:pPr>
              <a:r>
                <a:rPr lang="ru-RU" sz="1800" dirty="0" err="1" smtClean="0">
                  <a:solidFill>
                    <a:srgbClr val="000000"/>
                  </a:solidFill>
                  <a:latin typeface="Arial" charset="0"/>
                </a:rPr>
                <a:t>Ймовірності</a:t>
              </a:r>
              <a:r>
                <a:rPr lang="ru-RU" sz="1800" dirty="0" smtClean="0">
                  <a:solidFill>
                    <a:srgbClr val="000000"/>
                  </a:solidFill>
                  <a:latin typeface="Arial" charset="0"/>
                </a:rPr>
                <a:t> </a:t>
              </a:r>
              <a:r>
                <a:rPr lang="ru-RU" sz="1800" dirty="0" err="1">
                  <a:solidFill>
                    <a:srgbClr val="000000"/>
                  </a:solidFill>
                  <a:latin typeface="Arial" charset="0"/>
                </a:rPr>
                <a:t>досягнення</a:t>
              </a:r>
              <a:r>
                <a:rPr lang="ru-RU" sz="1800" dirty="0">
                  <a:solidFill>
                    <a:srgbClr val="000000"/>
                  </a:solidFill>
                  <a:latin typeface="Arial" charset="0"/>
                </a:rPr>
                <a:t> </a:t>
              </a:r>
              <a:r>
                <a:rPr lang="ru-RU" sz="1800" dirty="0" err="1">
                  <a:solidFill>
                    <a:srgbClr val="000000"/>
                  </a:solidFill>
                  <a:latin typeface="Arial" charset="0"/>
                </a:rPr>
                <a:t>вартісних</a:t>
              </a:r>
              <a:r>
                <a:rPr lang="ru-RU" sz="1800" dirty="0">
                  <a:solidFill>
                    <a:srgbClr val="000000"/>
                  </a:solidFill>
                  <a:latin typeface="Arial" charset="0"/>
                </a:rPr>
                <a:t> і </a:t>
              </a:r>
              <a:r>
                <a:rPr lang="ru-RU" sz="1800" dirty="0" err="1">
                  <a:solidFill>
                    <a:srgbClr val="000000"/>
                  </a:solidFill>
                  <a:latin typeface="Arial" charset="0"/>
                </a:rPr>
                <a:t>тимчасових</a:t>
              </a:r>
              <a:r>
                <a:rPr lang="ru-RU" sz="1800" dirty="0">
                  <a:solidFill>
                    <a:srgbClr val="000000"/>
                  </a:solidFill>
                  <a:latin typeface="Arial" charset="0"/>
                </a:rPr>
                <a:t> </a:t>
              </a:r>
              <a:r>
                <a:rPr lang="ru-RU" sz="1800" dirty="0" err="1">
                  <a:solidFill>
                    <a:srgbClr val="000000"/>
                  </a:solidFill>
                  <a:latin typeface="Arial" charset="0"/>
                </a:rPr>
                <a:t>цілей</a:t>
              </a:r>
              <a:endParaRPr lang="ru-RU" sz="1800" dirty="0">
                <a:solidFill>
                  <a:srgbClr val="000000"/>
                </a:solidFill>
                <a:latin typeface="Arial" charset="0"/>
              </a:endParaRPr>
            </a:p>
            <a:p>
              <a:pPr marL="342900" indent="-342900">
                <a:lnSpc>
                  <a:spcPct val="93000"/>
                </a:lnSpc>
                <a:buClr>
                  <a:srgbClr val="000000"/>
                </a:buClr>
                <a:buFont typeface="+mj-lt"/>
                <a:buAutoNum type="arabicPeriod"/>
              </a:pPr>
              <a:r>
                <a:rPr lang="ru-RU" sz="1800" dirty="0" err="1" smtClean="0">
                  <a:solidFill>
                    <a:srgbClr val="000000"/>
                  </a:solidFill>
                  <a:latin typeface="Arial" charset="0"/>
                </a:rPr>
                <a:t>Тенденції</a:t>
              </a:r>
              <a:r>
                <a:rPr lang="ru-RU" sz="1800" dirty="0" smtClean="0">
                  <a:solidFill>
                    <a:srgbClr val="000000"/>
                  </a:solidFill>
                  <a:latin typeface="Arial" charset="0"/>
                </a:rPr>
                <a:t> </a:t>
              </a:r>
              <a:r>
                <a:rPr lang="ru-RU" sz="1800" dirty="0" err="1">
                  <a:solidFill>
                    <a:srgbClr val="000000"/>
                  </a:solidFill>
                  <a:latin typeface="Arial" charset="0"/>
                </a:rPr>
                <a:t>результатів</a:t>
              </a:r>
              <a:r>
                <a:rPr lang="ru-RU" sz="1800" dirty="0">
                  <a:solidFill>
                    <a:srgbClr val="000000"/>
                  </a:solidFill>
                  <a:latin typeface="Arial" charset="0"/>
                </a:rPr>
                <a:t> </a:t>
              </a:r>
              <a:r>
                <a:rPr lang="ru-RU" sz="1800" dirty="0" err="1">
                  <a:solidFill>
                    <a:srgbClr val="000000"/>
                  </a:solidFill>
                  <a:latin typeface="Arial" charset="0"/>
                </a:rPr>
                <a:t>кількісного</a:t>
              </a:r>
              <a:r>
                <a:rPr lang="ru-RU" sz="1800" dirty="0">
                  <a:solidFill>
                    <a:srgbClr val="000000"/>
                  </a:solidFill>
                  <a:latin typeface="Arial" charset="0"/>
                </a:rPr>
                <a:t> </a:t>
              </a:r>
              <a:r>
                <a:rPr lang="ru-RU" sz="1800" dirty="0" err="1">
                  <a:solidFill>
                    <a:srgbClr val="000000"/>
                  </a:solidFill>
                  <a:latin typeface="Arial" charset="0"/>
                </a:rPr>
                <a:t>аналізу</a:t>
              </a:r>
              <a:endParaRPr lang="en-GB" sz="1800" dirty="0">
                <a:solidFill>
                  <a:srgbClr val="000000"/>
                </a:solidFill>
                <a:latin typeface="Arial" charset="0"/>
              </a:endParaRPr>
            </a:p>
          </p:txBody>
        </p:sp>
      </p:grpSp>
      <p:sp>
        <p:nvSpPr>
          <p:cNvPr id="14" name="Rectangle 1"/>
          <p:cNvSpPr txBox="1">
            <a:spLocks noChangeArrowheads="1"/>
          </p:cNvSpPr>
          <p:nvPr/>
        </p:nvSpPr>
        <p:spPr bwMode="auto">
          <a:xfrm>
            <a:off x="-5071" y="188640"/>
            <a:ext cx="9144000" cy="63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ct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sz="3200" b="1" dirty="0" err="1" smtClean="0">
                <a:solidFill>
                  <a:srgbClr val="FFFF00"/>
                </a:solidFill>
              </a:rPr>
              <a:t>Процес</a:t>
            </a:r>
            <a:r>
              <a:rPr lang="ru-RU" sz="3200" b="1" dirty="0" smtClean="0">
                <a:solidFill>
                  <a:srgbClr val="FFFF00"/>
                </a:solidFill>
              </a:rPr>
              <a:t> 4: </a:t>
            </a:r>
            <a:r>
              <a:rPr lang="ru-RU" sz="3200" b="1" dirty="0" err="1">
                <a:solidFill>
                  <a:srgbClr val="FFFF00"/>
                </a:solidFill>
              </a:rPr>
              <a:t>Кількісна</a:t>
            </a:r>
            <a:r>
              <a:rPr lang="ru-RU" sz="3200" b="1" dirty="0">
                <a:solidFill>
                  <a:srgbClr val="FFFF00"/>
                </a:solidFill>
              </a:rPr>
              <a:t> </a:t>
            </a:r>
            <a:r>
              <a:rPr lang="ru-RU" sz="3200" b="1" dirty="0" err="1">
                <a:solidFill>
                  <a:srgbClr val="FFFF00"/>
                </a:solidFill>
              </a:rPr>
              <a:t>оцінка</a:t>
            </a:r>
            <a:r>
              <a:rPr lang="ru-RU" sz="3200" b="1" dirty="0">
                <a:solidFill>
                  <a:srgbClr val="FFFF00"/>
                </a:solidFill>
              </a:rPr>
              <a:t> </a:t>
            </a:r>
            <a:r>
              <a:rPr lang="ru-RU" sz="3200" b="1" dirty="0" err="1">
                <a:solidFill>
                  <a:srgbClr val="FFFF00"/>
                </a:solidFill>
              </a:rPr>
              <a:t>ризиків</a:t>
            </a:r>
            <a:endParaRPr lang="ru-RU" sz="3200" b="1" dirty="0">
              <a:solidFill>
                <a:srgbClr val="FFFF00"/>
              </a:solidFill>
            </a:endParaRPr>
          </a:p>
        </p:txBody>
      </p:sp>
      <p:sp>
        <p:nvSpPr>
          <p:cNvPr id="15" name="Rectangle 2"/>
          <p:cNvSpPr txBox="1">
            <a:spLocks noChangeArrowheads="1"/>
          </p:cNvSpPr>
          <p:nvPr/>
        </p:nvSpPr>
        <p:spPr bwMode="auto">
          <a:xfrm>
            <a:off x="338275" y="885732"/>
            <a:ext cx="82296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93000"/>
              </a:lnSpc>
              <a:buSzPct val="10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Визначає</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ймовірність</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виникнення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r>
              <a:rPr lang="ru-RU" sz="2000" dirty="0">
                <a:solidFill>
                  <a:srgbClr val="000000"/>
                </a:solidFill>
                <a:effectLst/>
                <a:latin typeface="Arial" panose="020B0604020202020204" pitchFamily="34" charset="0"/>
                <a:cs typeface="Arial" panose="020B0604020202020204" pitchFamily="34" charset="0"/>
              </a:rPr>
              <a:t> і </a:t>
            </a:r>
            <a:r>
              <a:rPr lang="ru-RU" sz="2000" dirty="0" err="1">
                <a:solidFill>
                  <a:srgbClr val="000000"/>
                </a:solidFill>
                <a:effectLst/>
                <a:latin typeface="Arial" panose="020B0604020202020204" pitchFamily="34" charset="0"/>
                <a:cs typeface="Arial" panose="020B0604020202020204" pitchFamily="34" charset="0"/>
              </a:rPr>
              <a:t>вплив</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наслідків</a:t>
            </a:r>
            <a:r>
              <a:rPr lang="ru-RU" sz="2000" dirty="0">
                <a:solidFill>
                  <a:srgbClr val="000000"/>
                </a:solidFill>
                <a:effectLst/>
                <a:latin typeface="Arial" panose="020B0604020202020204" pitchFamily="34" charset="0"/>
                <a:cs typeface="Arial" panose="020B0604020202020204" pitchFamily="34" charset="0"/>
              </a:rPr>
              <a:t> на проект</a:t>
            </a:r>
          </a:p>
          <a:p>
            <a:pPr>
              <a:lnSpc>
                <a:spcPct val="93000"/>
              </a:lnSpc>
              <a:buSzPct val="10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Дозволяє</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приймати</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більш</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обґрунтовані</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рішення</a:t>
            </a:r>
            <a:endParaRPr lang="ru-RU" sz="2000" dirty="0">
              <a:solidFill>
                <a:srgbClr val="000000"/>
              </a:solidFill>
              <a:effectLst/>
              <a:latin typeface="Arial" panose="020B0604020202020204" pitchFamily="34" charset="0"/>
              <a:cs typeface="Arial" panose="020B0604020202020204" pitchFamily="34" charset="0"/>
            </a:endParaRPr>
          </a:p>
          <a:p>
            <a:pPr>
              <a:lnSpc>
                <a:spcPct val="93000"/>
              </a:lnSpc>
              <a:buSzPct val="10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latin typeface="Arial" panose="020B0604020202020204" pitchFamily="34" charset="0"/>
                <a:cs typeface="Arial" panose="020B0604020202020204" pitchFamily="34" charset="0"/>
              </a:rPr>
              <a:t>Використовується</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спільно</a:t>
            </a:r>
            <a:r>
              <a:rPr lang="ru-RU" sz="2000" dirty="0">
                <a:solidFill>
                  <a:srgbClr val="000000"/>
                </a:solidFill>
                <a:effectLst/>
                <a:latin typeface="Arial" panose="020B0604020202020204" pitchFamily="34" charset="0"/>
                <a:cs typeface="Arial" panose="020B0604020202020204" pitchFamily="34" charset="0"/>
              </a:rPr>
              <a:t> з </a:t>
            </a:r>
            <a:r>
              <a:rPr lang="ru-RU" sz="2000" dirty="0" err="1">
                <a:solidFill>
                  <a:srgbClr val="000000"/>
                </a:solidFill>
                <a:effectLst/>
                <a:latin typeface="Arial" panose="020B0604020202020204" pitchFamily="34" charset="0"/>
                <a:cs typeface="Arial" panose="020B0604020202020204" pitchFamily="34" charset="0"/>
              </a:rPr>
              <a:t>якісною</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оцінкою</a:t>
            </a:r>
            <a:r>
              <a:rPr lang="ru-RU" sz="2000" dirty="0">
                <a:solidFill>
                  <a:srgbClr val="000000"/>
                </a:solidFill>
                <a:effectLst/>
                <a:latin typeface="Arial" panose="020B0604020202020204" pitchFamily="34" charset="0"/>
                <a:cs typeface="Arial" panose="020B0604020202020204" pitchFamily="34" charset="0"/>
              </a:rPr>
              <a:t> </a:t>
            </a:r>
            <a:r>
              <a:rPr lang="ru-RU" sz="2000" dirty="0" err="1">
                <a:solidFill>
                  <a:srgbClr val="000000"/>
                </a:solidFill>
                <a:effectLst/>
                <a:latin typeface="Arial" panose="020B0604020202020204" pitchFamily="34" charset="0"/>
                <a:cs typeface="Arial" panose="020B0604020202020204" pitchFamily="34" charset="0"/>
              </a:rPr>
              <a:t>ризиків</a:t>
            </a:r>
            <a:endParaRPr lang="ru-RU"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00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88640"/>
            <a:ext cx="8712968" cy="646331"/>
          </a:xfrm>
          <a:prstGeom prst="rect">
            <a:avLst/>
          </a:prstGeom>
        </p:spPr>
        <p:txBody>
          <a:bodyPr wrap="square">
            <a:spAutoFit/>
          </a:bodyPr>
          <a:lstStyle/>
          <a:p>
            <a:pPr algn="ctr"/>
            <a:r>
              <a:rPr lang="ru-RU" sz="3600" b="1" dirty="0" err="1">
                <a:solidFill>
                  <a:srgbClr val="FFFF00"/>
                </a:solidFill>
              </a:rPr>
              <a:t>Методи</a:t>
            </a:r>
            <a:r>
              <a:rPr lang="ru-RU" sz="3600" b="1" dirty="0">
                <a:solidFill>
                  <a:srgbClr val="FFFF00"/>
                </a:solidFill>
              </a:rPr>
              <a:t> </a:t>
            </a:r>
            <a:r>
              <a:rPr lang="ru-RU" sz="3600" b="1" dirty="0" err="1">
                <a:solidFill>
                  <a:srgbClr val="FFFF00"/>
                </a:solidFill>
              </a:rPr>
              <a:t>кількісного</a:t>
            </a:r>
            <a:r>
              <a:rPr lang="ru-RU" sz="3600" b="1" dirty="0">
                <a:solidFill>
                  <a:srgbClr val="FFFF00"/>
                </a:solidFill>
              </a:rPr>
              <a:t> </a:t>
            </a:r>
            <a:r>
              <a:rPr lang="ru-RU" sz="3600" b="1" dirty="0" err="1">
                <a:solidFill>
                  <a:srgbClr val="FFFF00"/>
                </a:solidFill>
              </a:rPr>
              <a:t>аналізу</a:t>
            </a:r>
            <a:endParaRPr lang="ru-RU" sz="3600" b="1" dirty="0">
              <a:solidFill>
                <a:srgbClr val="FFFF00"/>
              </a:solidFill>
            </a:endParaRPr>
          </a:p>
        </p:txBody>
      </p:sp>
      <p:sp>
        <p:nvSpPr>
          <p:cNvPr id="3" name="Прямоугольник 2"/>
          <p:cNvSpPr/>
          <p:nvPr/>
        </p:nvSpPr>
        <p:spPr>
          <a:xfrm>
            <a:off x="323528" y="751344"/>
            <a:ext cx="8640960" cy="4401205"/>
          </a:xfrm>
          <a:prstGeom prst="rect">
            <a:avLst/>
          </a:prstGeom>
        </p:spPr>
        <p:txBody>
          <a:bodyPr wrap="square">
            <a:spAutoFit/>
          </a:bodyPr>
          <a:lstStyle/>
          <a:p>
            <a:pPr marL="342900" indent="-342900">
              <a:buFont typeface="Wingdings" pitchFamily="2" charset="2"/>
              <a:buChar char="q"/>
            </a:pPr>
            <a:endParaRPr lang="ru-RU" sz="2000" dirty="0"/>
          </a:p>
          <a:p>
            <a:pPr marL="342900" indent="-342900">
              <a:buFont typeface="Wingdings" pitchFamily="2" charset="2"/>
              <a:buChar char="q"/>
            </a:pPr>
            <a:r>
              <a:rPr lang="ru-RU" sz="2000" dirty="0" err="1"/>
              <a:t>Методи</a:t>
            </a:r>
            <a:r>
              <a:rPr lang="ru-RU" sz="2000" dirty="0"/>
              <a:t>, </a:t>
            </a:r>
            <a:r>
              <a:rPr lang="ru-RU" sz="2000" dirty="0" err="1"/>
              <a:t>що</a:t>
            </a:r>
            <a:r>
              <a:rPr lang="ru-RU" sz="2000" dirty="0"/>
              <a:t> </a:t>
            </a:r>
            <a:r>
              <a:rPr lang="ru-RU" sz="2000" dirty="0" err="1"/>
              <a:t>дають</a:t>
            </a:r>
            <a:r>
              <a:rPr lang="ru-RU" sz="2000" dirty="0"/>
              <a:t> </a:t>
            </a:r>
            <a:r>
              <a:rPr lang="ru-RU" sz="2000" dirty="0" err="1"/>
              <a:t>комплексну</a:t>
            </a:r>
            <a:r>
              <a:rPr lang="ru-RU" sz="2000" dirty="0"/>
              <a:t> </a:t>
            </a:r>
            <a:r>
              <a:rPr lang="ru-RU" sz="2000" dirty="0" err="1"/>
              <a:t>оцінку</a:t>
            </a:r>
            <a:r>
              <a:rPr lang="ru-RU" sz="2000" dirty="0"/>
              <a:t> </a:t>
            </a:r>
            <a:r>
              <a:rPr lang="ru-RU" sz="2000" dirty="0" err="1"/>
              <a:t>інвестицій</a:t>
            </a:r>
            <a:r>
              <a:rPr lang="ru-RU" sz="2000" dirty="0"/>
              <a:t> з </a:t>
            </a:r>
            <a:r>
              <a:rPr lang="ru-RU" sz="2000" dirty="0" err="1"/>
              <a:t>урахуванням</a:t>
            </a:r>
            <a:r>
              <a:rPr lang="ru-RU" sz="2000" dirty="0"/>
              <a:t> </a:t>
            </a:r>
            <a:r>
              <a:rPr lang="ru-RU" sz="2000" dirty="0" err="1"/>
              <a:t>прибутковості</a:t>
            </a:r>
            <a:r>
              <a:rPr lang="ru-RU" sz="2000" dirty="0"/>
              <a:t> (</a:t>
            </a:r>
            <a:r>
              <a:rPr lang="ru-RU" sz="2000" dirty="0" err="1"/>
              <a:t>чистої</a:t>
            </a:r>
            <a:r>
              <a:rPr lang="ru-RU" sz="2000" dirty="0"/>
              <a:t> </a:t>
            </a:r>
            <a:r>
              <a:rPr lang="ru-RU" sz="2000" dirty="0" err="1"/>
              <a:t>вартості</a:t>
            </a:r>
            <a:r>
              <a:rPr lang="ru-RU" sz="2000" dirty="0"/>
              <a:t>) і </a:t>
            </a:r>
            <a:r>
              <a:rPr lang="ru-RU" sz="2000" dirty="0" err="1"/>
              <a:t>ризику</a:t>
            </a:r>
            <a:endParaRPr lang="ru-RU" sz="2000" dirty="0"/>
          </a:p>
          <a:p>
            <a:pPr marL="800100" lvl="1" indent="-342900">
              <a:buFont typeface="Wingdings" panose="05000000000000000000" pitchFamily="2" charset="2"/>
              <a:buChar char="Ø"/>
            </a:pPr>
            <a:r>
              <a:rPr lang="ru-RU" sz="2000" dirty="0">
                <a:solidFill>
                  <a:srgbClr val="0000CC"/>
                </a:solidFill>
              </a:rPr>
              <a:t>метод </a:t>
            </a:r>
            <a:r>
              <a:rPr lang="ru-RU" sz="2000" dirty="0" err="1">
                <a:solidFill>
                  <a:srgbClr val="0000CC"/>
                </a:solidFill>
              </a:rPr>
              <a:t>коригування</a:t>
            </a:r>
            <a:r>
              <a:rPr lang="ru-RU" sz="2000" dirty="0">
                <a:solidFill>
                  <a:srgbClr val="0000CC"/>
                </a:solidFill>
              </a:rPr>
              <a:t> </a:t>
            </a:r>
            <a:r>
              <a:rPr lang="ru-RU" sz="2000" dirty="0" err="1">
                <a:solidFill>
                  <a:srgbClr val="0000CC"/>
                </a:solidFill>
              </a:rPr>
              <a:t>проектної</a:t>
            </a:r>
            <a:r>
              <a:rPr lang="ru-RU" sz="2000" dirty="0">
                <a:solidFill>
                  <a:srgbClr val="0000CC"/>
                </a:solidFill>
              </a:rPr>
              <a:t> </a:t>
            </a:r>
            <a:r>
              <a:rPr lang="ru-RU" sz="2000" dirty="0" err="1">
                <a:solidFill>
                  <a:srgbClr val="0000CC"/>
                </a:solidFill>
              </a:rPr>
              <a:t>дисконтної</a:t>
            </a:r>
            <a:r>
              <a:rPr lang="ru-RU" sz="2000" dirty="0">
                <a:solidFill>
                  <a:srgbClr val="0000CC"/>
                </a:solidFill>
              </a:rPr>
              <a:t> ставки;</a:t>
            </a:r>
          </a:p>
          <a:p>
            <a:pPr marL="800100" lvl="1" indent="-342900">
              <a:buFont typeface="Wingdings" panose="05000000000000000000" pitchFamily="2" charset="2"/>
              <a:buChar char="Ø"/>
            </a:pPr>
            <a:r>
              <a:rPr lang="ru-RU" sz="2000" dirty="0">
                <a:solidFill>
                  <a:srgbClr val="0000CC"/>
                </a:solidFill>
              </a:rPr>
              <a:t>метод </a:t>
            </a:r>
            <a:r>
              <a:rPr lang="ru-RU" sz="2000" dirty="0" err="1">
                <a:solidFill>
                  <a:srgbClr val="0000CC"/>
                </a:solidFill>
              </a:rPr>
              <a:t>достовірних</a:t>
            </a:r>
            <a:r>
              <a:rPr lang="ru-RU" sz="2000" dirty="0">
                <a:solidFill>
                  <a:srgbClr val="0000CC"/>
                </a:solidFill>
              </a:rPr>
              <a:t> </a:t>
            </a:r>
            <a:r>
              <a:rPr lang="ru-RU" sz="2000" dirty="0" err="1">
                <a:solidFill>
                  <a:srgbClr val="0000CC"/>
                </a:solidFill>
              </a:rPr>
              <a:t>еквівалентів</a:t>
            </a:r>
            <a:r>
              <a:rPr lang="ru-RU" sz="2000" dirty="0">
                <a:solidFill>
                  <a:srgbClr val="0000CC"/>
                </a:solidFill>
              </a:rPr>
              <a:t>.</a:t>
            </a:r>
          </a:p>
          <a:p>
            <a:pPr marL="342900" indent="-342900">
              <a:buFont typeface="Wingdings" pitchFamily="2" charset="2"/>
              <a:buChar char="q"/>
            </a:pPr>
            <a:r>
              <a:rPr lang="ru-RU" sz="2000" dirty="0" err="1"/>
              <a:t>Методи</a:t>
            </a:r>
            <a:r>
              <a:rPr lang="ru-RU" sz="2000" dirty="0"/>
              <a:t>, </a:t>
            </a:r>
            <a:r>
              <a:rPr lang="ru-RU" sz="2000" dirty="0" err="1"/>
              <a:t>що</a:t>
            </a:r>
            <a:r>
              <a:rPr lang="ru-RU" sz="2000" dirty="0"/>
              <a:t> </a:t>
            </a:r>
            <a:r>
              <a:rPr lang="ru-RU" sz="2000" dirty="0" err="1"/>
              <a:t>дають</a:t>
            </a:r>
            <a:r>
              <a:rPr lang="ru-RU" sz="2000" dirty="0"/>
              <a:t> </a:t>
            </a:r>
            <a:r>
              <a:rPr lang="ru-RU" sz="2000" dirty="0" err="1"/>
              <a:t>окремі</a:t>
            </a:r>
            <a:r>
              <a:rPr lang="ru-RU" sz="2000" dirty="0"/>
              <a:t> </a:t>
            </a:r>
            <a:r>
              <a:rPr lang="ru-RU" sz="2000" dirty="0" err="1"/>
              <a:t>показники</a:t>
            </a:r>
            <a:r>
              <a:rPr lang="ru-RU" sz="2000" dirty="0"/>
              <a:t> </a:t>
            </a:r>
            <a:r>
              <a:rPr lang="ru-RU" sz="2000" dirty="0" err="1"/>
              <a:t>оцінки</a:t>
            </a:r>
            <a:r>
              <a:rPr lang="ru-RU" sz="2000" dirty="0"/>
              <a:t> </a:t>
            </a:r>
            <a:r>
              <a:rPr lang="ru-RU" sz="2000" dirty="0" err="1"/>
              <a:t>рівня</a:t>
            </a:r>
            <a:r>
              <a:rPr lang="ru-RU" sz="2000" dirty="0"/>
              <a:t> </a:t>
            </a:r>
            <a:r>
              <a:rPr lang="ru-RU" sz="2000" dirty="0" err="1"/>
              <a:t>ризику</a:t>
            </a:r>
            <a:r>
              <a:rPr lang="ru-RU" sz="2000" dirty="0"/>
              <a:t>.</a:t>
            </a:r>
          </a:p>
          <a:p>
            <a:pPr marL="800100" lvl="1" indent="-342900">
              <a:buFont typeface="Wingdings" panose="05000000000000000000" pitchFamily="2" charset="2"/>
              <a:buChar char="Ø"/>
            </a:pPr>
            <a:r>
              <a:rPr lang="ru-RU" sz="2000" dirty="0">
                <a:solidFill>
                  <a:srgbClr val="0000CC"/>
                </a:solidFill>
              </a:rPr>
              <a:t>метод </a:t>
            </a:r>
            <a:r>
              <a:rPr lang="ru-RU" sz="2000" dirty="0" err="1">
                <a:solidFill>
                  <a:srgbClr val="0000CC"/>
                </a:solidFill>
              </a:rPr>
              <a:t>аналізу</a:t>
            </a:r>
            <a:r>
              <a:rPr lang="ru-RU" sz="2000" dirty="0">
                <a:solidFill>
                  <a:srgbClr val="0000CC"/>
                </a:solidFill>
              </a:rPr>
              <a:t> </a:t>
            </a:r>
            <a:r>
              <a:rPr lang="ru-RU" sz="2000" dirty="0" err="1">
                <a:solidFill>
                  <a:srgbClr val="0000CC"/>
                </a:solidFill>
              </a:rPr>
              <a:t>чутливості</a:t>
            </a:r>
            <a:r>
              <a:rPr lang="ru-RU" sz="2000" dirty="0">
                <a:solidFill>
                  <a:srgbClr val="0000CC"/>
                </a:solidFill>
              </a:rPr>
              <a:t>;</a:t>
            </a:r>
          </a:p>
          <a:p>
            <a:pPr marL="800100" lvl="1" indent="-342900">
              <a:buFont typeface="Wingdings" panose="05000000000000000000" pitchFamily="2" charset="2"/>
              <a:buChar char="Ø"/>
            </a:pPr>
            <a:r>
              <a:rPr lang="ru-RU" sz="2000" dirty="0" err="1">
                <a:solidFill>
                  <a:srgbClr val="0000CC"/>
                </a:solidFill>
              </a:rPr>
              <a:t>методи</a:t>
            </a:r>
            <a:r>
              <a:rPr lang="ru-RU" sz="2000" dirty="0">
                <a:solidFill>
                  <a:srgbClr val="0000CC"/>
                </a:solidFill>
              </a:rPr>
              <a:t> </a:t>
            </a:r>
            <a:r>
              <a:rPr lang="ru-RU" sz="2000" dirty="0" err="1">
                <a:solidFill>
                  <a:srgbClr val="0000CC"/>
                </a:solidFill>
              </a:rPr>
              <a:t>теорії</a:t>
            </a:r>
            <a:r>
              <a:rPr lang="ru-RU" sz="2000" dirty="0">
                <a:solidFill>
                  <a:srgbClr val="0000CC"/>
                </a:solidFill>
              </a:rPr>
              <a:t> </a:t>
            </a:r>
            <a:r>
              <a:rPr lang="ru-RU" sz="2000" dirty="0" err="1">
                <a:solidFill>
                  <a:srgbClr val="0000CC"/>
                </a:solidFill>
              </a:rPr>
              <a:t>нечітких</a:t>
            </a:r>
            <a:r>
              <a:rPr lang="ru-RU" sz="2000" dirty="0">
                <a:solidFill>
                  <a:srgbClr val="0000CC"/>
                </a:solidFill>
              </a:rPr>
              <a:t> </a:t>
            </a:r>
            <a:r>
              <a:rPr lang="ru-RU" sz="2000" dirty="0" err="1">
                <a:solidFill>
                  <a:srgbClr val="0000CC"/>
                </a:solidFill>
              </a:rPr>
              <a:t>множин</a:t>
            </a:r>
            <a:r>
              <a:rPr lang="ru-RU" sz="2000" dirty="0">
                <a:solidFill>
                  <a:srgbClr val="0000CC"/>
                </a:solidFill>
              </a:rPr>
              <a:t> та </a:t>
            </a:r>
            <a:r>
              <a:rPr lang="ru-RU" sz="2000" dirty="0" err="1">
                <a:solidFill>
                  <a:srgbClr val="0000CC"/>
                </a:solidFill>
              </a:rPr>
              <a:t>нечітких</a:t>
            </a:r>
            <a:r>
              <a:rPr lang="ru-RU" sz="2000" dirty="0">
                <a:solidFill>
                  <a:srgbClr val="0000CC"/>
                </a:solidFill>
              </a:rPr>
              <a:t> </a:t>
            </a:r>
            <a:r>
              <a:rPr lang="ru-RU" sz="2000" dirty="0" err="1">
                <a:solidFill>
                  <a:srgbClr val="0000CC"/>
                </a:solidFill>
              </a:rPr>
              <a:t>інтервалів</a:t>
            </a:r>
            <a:r>
              <a:rPr lang="ru-RU" sz="2000" dirty="0">
                <a:solidFill>
                  <a:srgbClr val="0000CC"/>
                </a:solidFill>
              </a:rPr>
              <a:t>.</a:t>
            </a:r>
          </a:p>
          <a:p>
            <a:pPr marL="342900" indent="-342900">
              <a:buFont typeface="Wingdings" pitchFamily="2" charset="2"/>
              <a:buChar char="q"/>
            </a:pPr>
            <a:endParaRPr lang="ru-RU" sz="2000" dirty="0"/>
          </a:p>
          <a:p>
            <a:pPr marL="342900" indent="-342900">
              <a:buFont typeface="Wingdings" pitchFamily="2" charset="2"/>
              <a:buChar char="q"/>
            </a:pPr>
            <a:r>
              <a:rPr lang="ru-RU" sz="2000" dirty="0" err="1"/>
              <a:t>Методи</a:t>
            </a:r>
            <a:r>
              <a:rPr lang="ru-RU" sz="2000" dirty="0"/>
              <a:t>, </a:t>
            </a:r>
            <a:r>
              <a:rPr lang="ru-RU" sz="2000" dirty="0" err="1"/>
              <a:t>що</a:t>
            </a:r>
            <a:r>
              <a:rPr lang="ru-RU" sz="2000" dirty="0"/>
              <a:t> </a:t>
            </a:r>
            <a:r>
              <a:rPr lang="ru-RU" sz="2000" dirty="0" err="1"/>
              <a:t>дозволяють</a:t>
            </a:r>
            <a:r>
              <a:rPr lang="ru-RU" sz="2000" dirty="0"/>
              <a:t> </a:t>
            </a:r>
            <a:r>
              <a:rPr lang="ru-RU" sz="2000" dirty="0" err="1"/>
              <a:t>оцінити</a:t>
            </a:r>
            <a:r>
              <a:rPr lang="ru-RU" sz="2000" dirty="0"/>
              <a:t> форму </a:t>
            </a:r>
            <a:r>
              <a:rPr lang="ru-RU" sz="2000" dirty="0" err="1"/>
              <a:t>розподілу</a:t>
            </a:r>
            <a:r>
              <a:rPr lang="ru-RU" sz="2000" dirty="0"/>
              <a:t> </a:t>
            </a:r>
            <a:r>
              <a:rPr lang="ru-RU" sz="2000" dirty="0" err="1"/>
              <a:t>ймовірностей</a:t>
            </a:r>
            <a:r>
              <a:rPr lang="ru-RU" sz="2000" dirty="0"/>
              <a:t> (</a:t>
            </a:r>
            <a:r>
              <a:rPr lang="ru-RU" sz="2000" dirty="0" err="1"/>
              <a:t>профіль</a:t>
            </a:r>
            <a:r>
              <a:rPr lang="ru-RU" sz="2000" dirty="0"/>
              <a:t> </a:t>
            </a:r>
            <a:r>
              <a:rPr lang="ru-RU" sz="2000" dirty="0" err="1"/>
              <a:t>ризику</a:t>
            </a:r>
            <a:r>
              <a:rPr lang="ru-RU" sz="2000" dirty="0"/>
              <a:t>):</a:t>
            </a:r>
          </a:p>
          <a:p>
            <a:pPr marL="800100" lvl="1" indent="-342900">
              <a:buFont typeface="Wingdings" panose="05000000000000000000" pitchFamily="2" charset="2"/>
              <a:buChar char="Ø"/>
            </a:pPr>
            <a:r>
              <a:rPr lang="ru-RU" sz="2000" dirty="0">
                <a:solidFill>
                  <a:srgbClr val="0000CC"/>
                </a:solidFill>
              </a:rPr>
              <a:t>метод </a:t>
            </a:r>
            <a:r>
              <a:rPr lang="ru-RU" sz="2000" dirty="0" err="1">
                <a:solidFill>
                  <a:srgbClr val="0000CC"/>
                </a:solidFill>
              </a:rPr>
              <a:t>сценаріїв</a:t>
            </a:r>
            <a:r>
              <a:rPr lang="ru-RU" sz="2000" dirty="0">
                <a:solidFill>
                  <a:srgbClr val="0000CC"/>
                </a:solidFill>
              </a:rPr>
              <a:t>;</a:t>
            </a:r>
          </a:p>
          <a:p>
            <a:pPr marL="800100" lvl="1" indent="-342900">
              <a:buFont typeface="Wingdings" panose="05000000000000000000" pitchFamily="2" charset="2"/>
              <a:buChar char="Ø"/>
            </a:pPr>
            <a:r>
              <a:rPr lang="ru-RU" sz="2000" dirty="0" err="1">
                <a:solidFill>
                  <a:srgbClr val="0000CC"/>
                </a:solidFill>
              </a:rPr>
              <a:t>побудова</a:t>
            </a:r>
            <a:r>
              <a:rPr lang="ru-RU" sz="2000" dirty="0">
                <a:solidFill>
                  <a:srgbClr val="0000CC"/>
                </a:solidFill>
              </a:rPr>
              <a:t> дерева </a:t>
            </a:r>
            <a:r>
              <a:rPr lang="ru-RU" sz="2000" dirty="0" err="1">
                <a:solidFill>
                  <a:srgbClr val="0000CC"/>
                </a:solidFill>
              </a:rPr>
              <a:t>рішень</a:t>
            </a:r>
            <a:r>
              <a:rPr lang="ru-RU" sz="2000" dirty="0">
                <a:solidFill>
                  <a:srgbClr val="0000CC"/>
                </a:solidFill>
              </a:rPr>
              <a:t>;</a:t>
            </a:r>
          </a:p>
          <a:p>
            <a:pPr marL="800100" lvl="1" indent="-342900">
              <a:buFont typeface="Wingdings" panose="05000000000000000000" pitchFamily="2" charset="2"/>
              <a:buChar char="Ø"/>
            </a:pPr>
            <a:r>
              <a:rPr lang="ru-RU" sz="2000" dirty="0" err="1">
                <a:solidFill>
                  <a:srgbClr val="0000CC"/>
                </a:solidFill>
              </a:rPr>
              <a:t>імітаційне</a:t>
            </a:r>
            <a:r>
              <a:rPr lang="ru-RU" sz="2000" dirty="0">
                <a:solidFill>
                  <a:srgbClr val="0000CC"/>
                </a:solidFill>
              </a:rPr>
              <a:t> </a:t>
            </a:r>
            <a:r>
              <a:rPr lang="ru-RU" sz="2000" dirty="0" err="1">
                <a:solidFill>
                  <a:srgbClr val="0000CC"/>
                </a:solidFill>
              </a:rPr>
              <a:t>моделювання</a:t>
            </a:r>
            <a:r>
              <a:rPr lang="ru-RU" sz="2000" dirty="0">
                <a:solidFill>
                  <a:srgbClr val="0000CC"/>
                </a:solidFill>
              </a:rPr>
              <a:t>.</a:t>
            </a:r>
          </a:p>
        </p:txBody>
      </p:sp>
    </p:spTree>
    <p:extLst>
      <p:ext uri="{BB962C8B-B14F-4D97-AF65-F5344CB8AC3E}">
        <p14:creationId xmlns:p14="http://schemas.microsoft.com/office/powerpoint/2010/main" val="150025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36712"/>
            <a:ext cx="5004048" cy="5647700"/>
          </a:xfrm>
          <a:prstGeom prst="rect">
            <a:avLst/>
          </a:prstGeom>
        </p:spPr>
        <p:txBody>
          <a:bodyPr wrap="square">
            <a:spAutoFit/>
          </a:bodyPr>
          <a:lstStyle/>
          <a:p>
            <a:pPr>
              <a:buFont typeface="+mj-lt"/>
              <a:buAutoNum type="arabicPeriod"/>
            </a:pPr>
            <a:r>
              <a:rPr lang="ru-RU" sz="1900" b="1" dirty="0" smtClean="0"/>
              <a:t>Точки </a:t>
            </a:r>
            <a:r>
              <a:rPr lang="ru-RU" sz="1900" b="1" dirty="0" err="1"/>
              <a:t>прийняття</a:t>
            </a:r>
            <a:r>
              <a:rPr lang="ru-RU" sz="1900" b="1" dirty="0"/>
              <a:t> </a:t>
            </a:r>
            <a:r>
              <a:rPr lang="ru-RU" sz="1900" b="1" dirty="0" err="1" smtClean="0"/>
              <a:t>рішень</a:t>
            </a:r>
            <a:r>
              <a:rPr lang="en-US" sz="1900" b="1" dirty="0" smtClean="0"/>
              <a:t> </a:t>
            </a:r>
            <a:r>
              <a:rPr lang="ru-RU" sz="1900" b="1" dirty="0" smtClean="0"/>
              <a:t>-</a:t>
            </a:r>
            <a:r>
              <a:rPr lang="en-US" sz="1900" b="1" dirty="0" smtClean="0"/>
              <a:t> </a:t>
            </a:r>
            <a:r>
              <a:rPr lang="ru-RU" sz="1900" b="1" dirty="0" err="1" smtClean="0"/>
              <a:t>це</a:t>
            </a:r>
            <a:r>
              <a:rPr lang="ru-RU" sz="1900" b="1" dirty="0" smtClean="0"/>
              <a:t> </a:t>
            </a:r>
            <a:r>
              <a:rPr lang="ru-RU" sz="1900" dirty="0" err="1"/>
              <a:t>моменти</a:t>
            </a:r>
            <a:r>
              <a:rPr lang="ru-RU" sz="1900" dirty="0"/>
              <a:t> часу, коли </a:t>
            </a:r>
            <a:r>
              <a:rPr lang="ru-RU" sz="1900" dirty="0" err="1"/>
              <a:t>відбувається</a:t>
            </a:r>
            <a:r>
              <a:rPr lang="ru-RU" sz="1900" dirty="0"/>
              <a:t> </a:t>
            </a:r>
            <a:r>
              <a:rPr lang="ru-RU" sz="1900" dirty="0" err="1"/>
              <a:t>вибір</a:t>
            </a:r>
            <a:r>
              <a:rPr lang="ru-RU" sz="1900" dirty="0"/>
              <a:t> альтернатив.</a:t>
            </a:r>
          </a:p>
          <a:p>
            <a:pPr>
              <a:buFont typeface="+mj-lt"/>
              <a:buAutoNum type="arabicPeriod"/>
            </a:pPr>
            <a:r>
              <a:rPr lang="ru-RU" sz="1900" b="1" dirty="0"/>
              <a:t>Точка </a:t>
            </a:r>
            <a:r>
              <a:rPr lang="ru-RU" sz="1900" b="1" dirty="0" err="1"/>
              <a:t>випадкової</a:t>
            </a:r>
            <a:r>
              <a:rPr lang="ru-RU" sz="1900" b="1" dirty="0"/>
              <a:t> </a:t>
            </a:r>
            <a:r>
              <a:rPr lang="ru-RU" sz="1900" b="1" dirty="0" err="1"/>
              <a:t>події</a:t>
            </a:r>
            <a:r>
              <a:rPr lang="ru-RU" sz="1900" b="1" dirty="0"/>
              <a:t> </a:t>
            </a:r>
            <a:r>
              <a:rPr lang="ru-RU" sz="1900" dirty="0"/>
              <a:t>(точка </a:t>
            </a:r>
            <a:r>
              <a:rPr lang="ru-RU" sz="1900" dirty="0" err="1"/>
              <a:t>виникнення</a:t>
            </a:r>
            <a:r>
              <a:rPr lang="ru-RU" sz="1900" dirty="0"/>
              <a:t> </a:t>
            </a:r>
            <a:r>
              <a:rPr lang="ru-RU" sz="1900" dirty="0" err="1"/>
              <a:t>наслідків</a:t>
            </a:r>
            <a:r>
              <a:rPr lang="ru-RU" sz="1900" dirty="0"/>
              <a:t>)-момент часу, коли з тих </a:t>
            </a:r>
            <a:r>
              <a:rPr lang="ru-RU" sz="1900" dirty="0" err="1"/>
              <a:t>чи</a:t>
            </a:r>
            <a:r>
              <a:rPr lang="ru-RU" sz="1900" dirty="0"/>
              <a:t> </a:t>
            </a:r>
            <a:r>
              <a:rPr lang="ru-RU" sz="1900" dirty="0" err="1"/>
              <a:t>інших</a:t>
            </a:r>
            <a:r>
              <a:rPr lang="ru-RU" sz="1900" dirty="0"/>
              <a:t> результатом </a:t>
            </a:r>
            <a:r>
              <a:rPr lang="ru-RU" sz="1900" dirty="0" err="1"/>
              <a:t>настає</a:t>
            </a:r>
            <a:r>
              <a:rPr lang="ru-RU" sz="1900" dirty="0"/>
              <a:t> </a:t>
            </a:r>
            <a:r>
              <a:rPr lang="ru-RU" sz="1900" dirty="0" err="1"/>
              <a:t>випадкова</a:t>
            </a:r>
            <a:r>
              <a:rPr lang="ru-RU" sz="1900" dirty="0"/>
              <a:t> </a:t>
            </a:r>
            <a:r>
              <a:rPr lang="ru-RU" sz="1900" dirty="0" err="1"/>
              <a:t>подія</a:t>
            </a:r>
            <a:r>
              <a:rPr lang="ru-RU" sz="1900" dirty="0"/>
              <a:t>.</a:t>
            </a:r>
          </a:p>
          <a:p>
            <a:pPr>
              <a:buFont typeface="+mj-lt"/>
              <a:buAutoNum type="arabicPeriod"/>
            </a:pPr>
            <a:r>
              <a:rPr lang="ru-RU" sz="1900" b="1" dirty="0" err="1"/>
              <a:t>Гілки-лінії</a:t>
            </a:r>
            <a:r>
              <a:rPr lang="ru-RU" sz="1900" b="1" dirty="0"/>
              <a:t>, </a:t>
            </a:r>
            <a:r>
              <a:rPr lang="ru-RU" sz="1900" dirty="0" err="1"/>
              <a:t>що</a:t>
            </a:r>
            <a:r>
              <a:rPr lang="ru-RU" sz="1900" dirty="0"/>
              <a:t> </a:t>
            </a:r>
            <a:r>
              <a:rPr lang="ru-RU" sz="1900" dirty="0" err="1"/>
              <a:t>з'єднують</a:t>
            </a:r>
            <a:r>
              <a:rPr lang="ru-RU" sz="1900" dirty="0"/>
              <a:t> точки </a:t>
            </a:r>
            <a:r>
              <a:rPr lang="ru-RU" sz="1900" dirty="0" err="1"/>
              <a:t>прийняття</a:t>
            </a:r>
            <a:r>
              <a:rPr lang="ru-RU" sz="1900" dirty="0"/>
              <a:t> </a:t>
            </a:r>
            <a:r>
              <a:rPr lang="ru-RU" sz="1900" dirty="0" err="1"/>
              <a:t>рішень</a:t>
            </a:r>
            <a:r>
              <a:rPr lang="ru-RU" sz="1900" dirty="0"/>
              <a:t> з точками </a:t>
            </a:r>
            <a:r>
              <a:rPr lang="ru-RU" sz="1900" dirty="0" err="1"/>
              <a:t>випадкового</a:t>
            </a:r>
            <a:r>
              <a:rPr lang="ru-RU" sz="1900" dirty="0"/>
              <a:t> </a:t>
            </a:r>
            <a:r>
              <a:rPr lang="ru-RU" sz="1900" dirty="0" err="1"/>
              <a:t>події</a:t>
            </a:r>
            <a:r>
              <a:rPr lang="ru-RU" sz="1900" dirty="0"/>
              <a:t>. </a:t>
            </a:r>
            <a:r>
              <a:rPr lang="ru-RU" sz="1900" dirty="0" err="1"/>
              <a:t>Гілки</a:t>
            </a:r>
            <a:r>
              <a:rPr lang="ru-RU" sz="1900" dirty="0"/>
              <a:t>, </a:t>
            </a:r>
            <a:r>
              <a:rPr lang="ru-RU" sz="1900" dirty="0" err="1"/>
              <a:t>що</a:t>
            </a:r>
            <a:r>
              <a:rPr lang="ru-RU" sz="1900" dirty="0"/>
              <a:t> </a:t>
            </a:r>
            <a:r>
              <a:rPr lang="ru-RU" sz="1900" dirty="0" err="1"/>
              <a:t>виходять</a:t>
            </a:r>
            <a:r>
              <a:rPr lang="ru-RU" sz="1900" dirty="0"/>
              <a:t> з точки </a:t>
            </a:r>
            <a:r>
              <a:rPr lang="ru-RU" sz="1900" dirty="0" err="1"/>
              <a:t>прийняття</a:t>
            </a:r>
            <a:r>
              <a:rPr lang="ru-RU" sz="1900" dirty="0"/>
              <a:t> </a:t>
            </a:r>
            <a:r>
              <a:rPr lang="ru-RU" sz="1900" dirty="0" err="1"/>
              <a:t>рішень</a:t>
            </a:r>
            <a:r>
              <a:rPr lang="ru-RU" sz="1900" dirty="0"/>
              <a:t>, </a:t>
            </a:r>
            <a:r>
              <a:rPr lang="ru-RU" sz="1900" dirty="0" err="1"/>
              <a:t>показують</a:t>
            </a:r>
            <a:r>
              <a:rPr lang="ru-RU" sz="1900" dirty="0"/>
              <a:t> </a:t>
            </a:r>
            <a:r>
              <a:rPr lang="ru-RU" sz="1900" dirty="0" err="1"/>
              <a:t>можливі</a:t>
            </a:r>
            <a:r>
              <a:rPr lang="ru-RU" sz="1900" dirty="0"/>
              <a:t> </a:t>
            </a:r>
            <a:r>
              <a:rPr lang="ru-RU" sz="1900" dirty="0" err="1"/>
              <a:t>рішення</a:t>
            </a:r>
            <a:r>
              <a:rPr lang="ru-RU" sz="1900" dirty="0"/>
              <a:t>, а </a:t>
            </a:r>
            <a:r>
              <a:rPr lang="ru-RU" sz="1900" dirty="0" err="1"/>
              <a:t>лінії</a:t>
            </a:r>
            <a:r>
              <a:rPr lang="ru-RU" sz="1900" dirty="0"/>
              <a:t>, </a:t>
            </a:r>
            <a:r>
              <a:rPr lang="ru-RU" sz="1900" dirty="0" err="1"/>
              <a:t>що</a:t>
            </a:r>
            <a:r>
              <a:rPr lang="ru-RU" sz="1900" dirty="0"/>
              <a:t> </a:t>
            </a:r>
            <a:r>
              <a:rPr lang="ru-RU" sz="1900" dirty="0" err="1"/>
              <a:t>йдуть</a:t>
            </a:r>
            <a:r>
              <a:rPr lang="ru-RU" sz="1900" dirty="0"/>
              <a:t> </a:t>
            </a:r>
            <a:r>
              <a:rPr lang="ru-RU" sz="1900" dirty="0" err="1"/>
              <a:t>від</a:t>
            </a:r>
            <a:r>
              <a:rPr lang="ru-RU" sz="1900" dirty="0"/>
              <a:t> </a:t>
            </a:r>
            <a:r>
              <a:rPr lang="ru-RU" sz="1900" dirty="0" err="1"/>
              <a:t>вузлів</a:t>
            </a:r>
            <a:r>
              <a:rPr lang="ru-RU" sz="1900" dirty="0"/>
              <a:t> </a:t>
            </a:r>
            <a:r>
              <a:rPr lang="ru-RU" sz="1900" dirty="0" err="1"/>
              <a:t>випадкових</a:t>
            </a:r>
            <a:r>
              <a:rPr lang="ru-RU" sz="1900" dirty="0"/>
              <a:t> </a:t>
            </a:r>
            <a:r>
              <a:rPr lang="ru-RU" sz="1900" dirty="0" err="1"/>
              <a:t>подій</a:t>
            </a:r>
            <a:r>
              <a:rPr lang="ru-RU" sz="1900" dirty="0"/>
              <a:t>, </a:t>
            </a:r>
            <a:r>
              <a:rPr lang="ru-RU" sz="1900" dirty="0" err="1"/>
              <a:t>представляють</a:t>
            </a:r>
            <a:r>
              <a:rPr lang="ru-RU" sz="1900" dirty="0"/>
              <a:t> </a:t>
            </a:r>
            <a:r>
              <a:rPr lang="ru-RU" sz="1900" dirty="0" err="1"/>
              <a:t>можливі</a:t>
            </a:r>
            <a:r>
              <a:rPr lang="ru-RU" sz="1900" dirty="0"/>
              <a:t> </a:t>
            </a:r>
            <a:r>
              <a:rPr lang="ru-RU" sz="1900" dirty="0" err="1"/>
              <a:t>результати</a:t>
            </a:r>
            <a:r>
              <a:rPr lang="ru-RU" sz="1900" dirty="0"/>
              <a:t> </a:t>
            </a:r>
            <a:r>
              <a:rPr lang="ru-RU" sz="1900" dirty="0" err="1"/>
              <a:t>випадкового</a:t>
            </a:r>
            <a:r>
              <a:rPr lang="ru-RU" sz="1900" dirty="0"/>
              <a:t> </a:t>
            </a:r>
            <a:r>
              <a:rPr lang="ru-RU" sz="1900" dirty="0" err="1"/>
              <a:t>події</a:t>
            </a:r>
            <a:r>
              <a:rPr lang="ru-RU" sz="1900" dirty="0"/>
              <a:t>.</a:t>
            </a:r>
          </a:p>
          <a:p>
            <a:pPr>
              <a:buFont typeface="+mj-lt"/>
              <a:buAutoNum type="arabicPeriod"/>
            </a:pPr>
            <a:r>
              <a:rPr lang="ru-RU" sz="1900" b="1" dirty="0" err="1"/>
              <a:t>Ймовірності-числові</a:t>
            </a:r>
            <a:r>
              <a:rPr lang="ru-RU" sz="1900" b="1" dirty="0"/>
              <a:t> </a:t>
            </a:r>
            <a:r>
              <a:rPr lang="ru-RU" sz="1900" b="1" dirty="0" err="1"/>
              <a:t>значення</a:t>
            </a:r>
            <a:r>
              <a:rPr lang="ru-RU" sz="1900" dirty="0"/>
              <a:t>, </a:t>
            </a:r>
            <a:r>
              <a:rPr lang="ru-RU" sz="1900" dirty="0" err="1"/>
              <a:t>розташовані</a:t>
            </a:r>
            <a:r>
              <a:rPr lang="ru-RU" sz="1900" dirty="0"/>
              <a:t> на </a:t>
            </a:r>
            <a:r>
              <a:rPr lang="ru-RU" sz="1900" dirty="0" err="1"/>
              <a:t>гілках</a:t>
            </a:r>
            <a:r>
              <a:rPr lang="ru-RU" sz="1900" dirty="0"/>
              <a:t> дерева і </a:t>
            </a:r>
            <a:r>
              <a:rPr lang="ru-RU" sz="1900" dirty="0" err="1"/>
              <a:t>позначають</a:t>
            </a:r>
            <a:r>
              <a:rPr lang="ru-RU" sz="1900" dirty="0"/>
              <a:t> </a:t>
            </a:r>
            <a:r>
              <a:rPr lang="ru-RU" sz="1900" dirty="0" err="1"/>
              <a:t>ймовірність</a:t>
            </a:r>
            <a:r>
              <a:rPr lang="ru-RU" sz="1900" dirty="0"/>
              <a:t> </a:t>
            </a:r>
            <a:r>
              <a:rPr lang="ru-RU" sz="1900" dirty="0" err="1"/>
              <a:t>настання</a:t>
            </a:r>
            <a:r>
              <a:rPr lang="ru-RU" sz="1900" dirty="0"/>
              <a:t> </a:t>
            </a:r>
            <a:r>
              <a:rPr lang="ru-RU" sz="1900" dirty="0" err="1"/>
              <a:t>цих</a:t>
            </a:r>
            <a:r>
              <a:rPr lang="ru-RU" sz="1900" dirty="0"/>
              <a:t> </a:t>
            </a:r>
            <a:r>
              <a:rPr lang="ru-RU" sz="1900" dirty="0" err="1"/>
              <a:t>подій</a:t>
            </a:r>
            <a:r>
              <a:rPr lang="ru-RU" sz="1900" dirty="0"/>
              <a:t>. </a:t>
            </a:r>
            <a:endParaRPr lang="ru-RU" sz="1900" dirty="0" smtClean="0"/>
          </a:p>
          <a:p>
            <a:pPr>
              <a:buFont typeface="+mj-lt"/>
              <a:buAutoNum type="arabicPeriod"/>
            </a:pPr>
            <a:r>
              <a:rPr lang="ru-RU" sz="1900" b="1" dirty="0" smtClean="0"/>
              <a:t>Сума </a:t>
            </a:r>
            <a:r>
              <a:rPr lang="ru-RU" sz="1900" b="1" dirty="0" err="1"/>
              <a:t>ймовірностей</a:t>
            </a:r>
            <a:r>
              <a:rPr lang="ru-RU" sz="1900" b="1" dirty="0"/>
              <a:t> </a:t>
            </a:r>
            <a:r>
              <a:rPr lang="ru-RU" sz="1900" dirty="0"/>
              <a:t>в </a:t>
            </a:r>
            <a:r>
              <a:rPr lang="ru-RU" sz="1900" dirty="0" err="1"/>
              <a:t>кожній</a:t>
            </a:r>
            <a:r>
              <a:rPr lang="ru-RU" sz="1900" dirty="0"/>
              <a:t> </a:t>
            </a:r>
            <a:r>
              <a:rPr lang="ru-RU" sz="1900" dirty="0" err="1"/>
              <a:t>точці</a:t>
            </a:r>
            <a:r>
              <a:rPr lang="ru-RU" sz="1900" dirty="0"/>
              <a:t> </a:t>
            </a:r>
            <a:r>
              <a:rPr lang="ru-RU" sz="1900" dirty="0" err="1"/>
              <a:t>прийняття</a:t>
            </a:r>
            <a:r>
              <a:rPr lang="ru-RU" sz="1900" dirty="0"/>
              <a:t> </a:t>
            </a:r>
            <a:r>
              <a:rPr lang="ru-RU" sz="1900" dirty="0" err="1"/>
              <a:t>рішень</a:t>
            </a:r>
            <a:r>
              <a:rPr lang="ru-RU" sz="1900" dirty="0"/>
              <a:t> </a:t>
            </a:r>
            <a:r>
              <a:rPr lang="ru-RU" sz="1900" dirty="0" err="1"/>
              <a:t>дорівнює</a:t>
            </a:r>
            <a:r>
              <a:rPr lang="ru-RU" sz="1900" dirty="0"/>
              <a:t> 1.</a:t>
            </a:r>
          </a:p>
          <a:p>
            <a:pPr>
              <a:buFont typeface="+mj-lt"/>
              <a:buAutoNum type="arabicPeriod"/>
            </a:pPr>
            <a:r>
              <a:rPr lang="ru-RU" sz="1900" b="1" dirty="0" err="1"/>
              <a:t>Очікуване</a:t>
            </a:r>
            <a:r>
              <a:rPr lang="ru-RU" sz="1900" b="1" dirty="0"/>
              <a:t> </a:t>
            </a:r>
            <a:r>
              <a:rPr lang="ru-RU" sz="1900" b="1" dirty="0" err="1"/>
              <a:t>значення</a:t>
            </a:r>
            <a:r>
              <a:rPr lang="ru-RU" sz="1900" b="1" dirty="0"/>
              <a:t> (</a:t>
            </a:r>
            <a:r>
              <a:rPr lang="ru-RU" sz="1900" b="1" dirty="0" err="1"/>
              <a:t>наслідки</a:t>
            </a:r>
            <a:r>
              <a:rPr lang="ru-RU" sz="1900" b="1" dirty="0"/>
              <a:t>) </a:t>
            </a:r>
            <a:r>
              <a:rPr lang="ru-RU" sz="1900" dirty="0"/>
              <a:t>-</a:t>
            </a:r>
            <a:r>
              <a:rPr lang="ru-RU" sz="1900" dirty="0" err="1"/>
              <a:t>це</a:t>
            </a:r>
            <a:r>
              <a:rPr lang="ru-RU" sz="1900" dirty="0"/>
              <a:t> </a:t>
            </a:r>
            <a:r>
              <a:rPr lang="ru-RU" sz="1900" dirty="0" err="1"/>
              <a:t>розташоване</a:t>
            </a:r>
            <a:r>
              <a:rPr lang="ru-RU" sz="1900" dirty="0"/>
              <a:t> в </a:t>
            </a:r>
            <a:r>
              <a:rPr lang="ru-RU" sz="1900" dirty="0" err="1"/>
              <a:t>кінці</a:t>
            </a:r>
            <a:r>
              <a:rPr lang="ru-RU" sz="1900" dirty="0"/>
              <a:t> </a:t>
            </a:r>
            <a:r>
              <a:rPr lang="ru-RU" sz="1900" dirty="0" err="1"/>
              <a:t>гілки</a:t>
            </a:r>
            <a:r>
              <a:rPr lang="ru-RU" sz="1900" dirty="0"/>
              <a:t> </a:t>
            </a:r>
            <a:r>
              <a:rPr lang="ru-RU" sz="1900" dirty="0" err="1"/>
              <a:t>кількісне</a:t>
            </a:r>
            <a:r>
              <a:rPr lang="ru-RU" sz="1900" dirty="0"/>
              <a:t> </a:t>
            </a:r>
            <a:r>
              <a:rPr lang="ru-RU" sz="1900" dirty="0" err="1"/>
              <a:t>вираження</a:t>
            </a:r>
            <a:r>
              <a:rPr lang="ru-RU" sz="1900" dirty="0"/>
              <a:t> </a:t>
            </a:r>
            <a:r>
              <a:rPr lang="ru-RU" sz="1900" dirty="0" err="1"/>
              <a:t>кожної</a:t>
            </a:r>
            <a:r>
              <a:rPr lang="ru-RU" sz="1900" dirty="0"/>
              <a:t> </a:t>
            </a:r>
            <a:r>
              <a:rPr lang="ru-RU" sz="1900" dirty="0" err="1"/>
              <a:t>альтернативи</a:t>
            </a:r>
            <a:r>
              <a:rPr lang="ru-RU" sz="19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124744"/>
            <a:ext cx="4208016"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1691680" y="197416"/>
            <a:ext cx="4572000" cy="646331"/>
          </a:xfrm>
          <a:prstGeom prst="rect">
            <a:avLst/>
          </a:prstGeom>
        </p:spPr>
        <p:txBody>
          <a:bodyPr>
            <a:spAutoFit/>
          </a:bodyPr>
          <a:lstStyle/>
          <a:p>
            <a:r>
              <a:rPr lang="ru-RU" sz="3600" b="1" dirty="0" smtClean="0">
                <a:solidFill>
                  <a:srgbClr val="FFFF00"/>
                </a:solidFill>
              </a:rPr>
              <a:t>Дерево </a:t>
            </a:r>
            <a:r>
              <a:rPr lang="ru-RU" sz="3600" b="1" dirty="0" err="1">
                <a:solidFill>
                  <a:srgbClr val="FFFF00"/>
                </a:solidFill>
              </a:rPr>
              <a:t>рішень</a:t>
            </a:r>
            <a:endParaRPr lang="ru-RU" sz="3600" b="1" dirty="0">
              <a:solidFill>
                <a:srgbClr val="FFFF00"/>
              </a:solidFill>
            </a:endParaRPr>
          </a:p>
        </p:txBody>
      </p:sp>
    </p:spTree>
    <p:extLst>
      <p:ext uri="{BB962C8B-B14F-4D97-AF65-F5344CB8AC3E}">
        <p14:creationId xmlns:p14="http://schemas.microsoft.com/office/powerpoint/2010/main" val="3000923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848049"/>
            <a:ext cx="8496944" cy="4985980"/>
          </a:xfrm>
          <a:prstGeom prst="rect">
            <a:avLst/>
          </a:prstGeom>
        </p:spPr>
        <p:txBody>
          <a:bodyPr wrap="square">
            <a:spAutoFit/>
          </a:bodyPr>
          <a:lstStyle/>
          <a:p>
            <a:pPr>
              <a:spcAft>
                <a:spcPts val="600"/>
              </a:spcAft>
            </a:pPr>
            <a:r>
              <a:rPr lang="ru-RU" sz="2400" b="1" dirty="0" err="1" smtClean="0">
                <a:solidFill>
                  <a:srgbClr val="0000CC"/>
                </a:solidFill>
              </a:rPr>
              <a:t>Ризик</a:t>
            </a:r>
            <a:r>
              <a:rPr lang="ru-RU" sz="2400" dirty="0" smtClean="0"/>
              <a:t> - </a:t>
            </a:r>
            <a:r>
              <a:rPr lang="ru-RU" sz="2400" dirty="0" err="1" smtClean="0"/>
              <a:t>можливість</a:t>
            </a:r>
            <a:r>
              <a:rPr lang="ru-RU" sz="2400" dirty="0" smtClean="0"/>
              <a:t> </a:t>
            </a:r>
            <a:r>
              <a:rPr lang="ru-RU" sz="2400" dirty="0" err="1"/>
              <a:t>впливу</a:t>
            </a:r>
            <a:r>
              <a:rPr lang="ru-RU" sz="2400" dirty="0"/>
              <a:t> на проект і </a:t>
            </a:r>
            <a:r>
              <a:rPr lang="ru-RU" sz="2400" dirty="0" err="1"/>
              <a:t>його</a:t>
            </a:r>
            <a:r>
              <a:rPr lang="ru-RU" sz="2400" dirty="0"/>
              <a:t> </a:t>
            </a:r>
            <a:r>
              <a:rPr lang="ru-RU" sz="2400" dirty="0" err="1"/>
              <a:t>елементи</a:t>
            </a:r>
            <a:r>
              <a:rPr lang="ru-RU" sz="2400" dirty="0"/>
              <a:t> </a:t>
            </a:r>
            <a:r>
              <a:rPr lang="ru-RU" sz="2400" dirty="0" err="1"/>
              <a:t>непередбачених</a:t>
            </a:r>
            <a:r>
              <a:rPr lang="ru-RU" sz="2400" dirty="0"/>
              <a:t> </a:t>
            </a:r>
            <a:r>
              <a:rPr lang="ru-RU" sz="2400" dirty="0" err="1"/>
              <a:t>подій</a:t>
            </a:r>
            <a:r>
              <a:rPr lang="ru-RU" sz="2400" dirty="0"/>
              <a:t>, </a:t>
            </a:r>
            <a:r>
              <a:rPr lang="ru-RU" sz="2400" dirty="0" err="1"/>
              <a:t>які</a:t>
            </a:r>
            <a:r>
              <a:rPr lang="ru-RU" sz="2400" dirty="0"/>
              <a:t> </a:t>
            </a:r>
            <a:r>
              <a:rPr lang="ru-RU" sz="2400" dirty="0" err="1"/>
              <a:t>можуть</a:t>
            </a:r>
            <a:r>
              <a:rPr lang="ru-RU" sz="2400" dirty="0"/>
              <a:t> </a:t>
            </a:r>
            <a:r>
              <a:rPr lang="ru-RU" sz="2400" dirty="0" err="1"/>
              <a:t>завдати</a:t>
            </a:r>
            <a:r>
              <a:rPr lang="ru-RU" sz="2400" dirty="0"/>
              <a:t> </a:t>
            </a:r>
            <a:r>
              <a:rPr lang="ru-RU" sz="2400" dirty="0" err="1"/>
              <a:t>шкоди</a:t>
            </a:r>
            <a:r>
              <a:rPr lang="ru-RU" sz="2400" dirty="0"/>
              <a:t> і </a:t>
            </a:r>
            <a:r>
              <a:rPr lang="ru-RU" sz="2400" dirty="0" err="1"/>
              <a:t>перешкоджати</a:t>
            </a:r>
            <a:r>
              <a:rPr lang="ru-RU" sz="2400" dirty="0"/>
              <a:t> </a:t>
            </a:r>
            <a:r>
              <a:rPr lang="ru-RU" sz="2400" dirty="0" err="1"/>
              <a:t>досягненню</a:t>
            </a:r>
            <a:r>
              <a:rPr lang="ru-RU" sz="2400" dirty="0"/>
              <a:t> </a:t>
            </a:r>
            <a:r>
              <a:rPr lang="ru-RU" sz="2400" dirty="0" err="1"/>
              <a:t>цілей</a:t>
            </a:r>
            <a:r>
              <a:rPr lang="ru-RU" sz="2400" dirty="0"/>
              <a:t> проекту.</a:t>
            </a:r>
          </a:p>
          <a:p>
            <a:pPr>
              <a:spcAft>
                <a:spcPts val="600"/>
              </a:spcAft>
            </a:pPr>
            <a:r>
              <a:rPr lang="ru-RU" sz="2400" b="1" dirty="0" err="1" smtClean="0">
                <a:solidFill>
                  <a:srgbClr val="0000CC"/>
                </a:solidFill>
              </a:rPr>
              <a:t>Страховий</a:t>
            </a:r>
            <a:r>
              <a:rPr lang="ru-RU" sz="2400" b="1" dirty="0" smtClean="0">
                <a:solidFill>
                  <a:srgbClr val="0000CC"/>
                </a:solidFill>
              </a:rPr>
              <a:t> </a:t>
            </a:r>
            <a:r>
              <a:rPr lang="ru-RU" sz="2400" b="1" dirty="0" err="1">
                <a:solidFill>
                  <a:srgbClr val="0000CC"/>
                </a:solidFill>
              </a:rPr>
              <a:t>бізнес</a:t>
            </a:r>
            <a:r>
              <a:rPr lang="ru-RU" sz="2400" b="1" dirty="0">
                <a:solidFill>
                  <a:srgbClr val="0000CC"/>
                </a:solidFill>
              </a:rPr>
              <a:t>:</a:t>
            </a:r>
          </a:p>
          <a:p>
            <a:pPr>
              <a:spcAft>
                <a:spcPts val="600"/>
              </a:spcAft>
            </a:pPr>
            <a:r>
              <a:rPr lang="ru-RU" sz="2400" dirty="0" err="1"/>
              <a:t>Подія</a:t>
            </a:r>
            <a:r>
              <a:rPr lang="ru-RU" sz="2400" dirty="0"/>
              <a:t>, яке в </a:t>
            </a:r>
            <a:r>
              <a:rPr lang="ru-RU" sz="2400" dirty="0" err="1"/>
              <a:t>разі</a:t>
            </a:r>
            <a:r>
              <a:rPr lang="ru-RU" sz="2400" dirty="0"/>
              <a:t> </a:t>
            </a:r>
            <a:r>
              <a:rPr lang="ru-RU" sz="2400" dirty="0" err="1"/>
              <a:t>здійснення</a:t>
            </a:r>
            <a:r>
              <a:rPr lang="ru-RU" sz="2400" dirty="0"/>
              <a:t>, </a:t>
            </a:r>
            <a:r>
              <a:rPr lang="ru-RU" sz="2400" dirty="0" err="1"/>
              <a:t>призводить</a:t>
            </a:r>
            <a:r>
              <a:rPr lang="ru-RU" sz="2400" dirty="0"/>
              <a:t> до </a:t>
            </a:r>
            <a:r>
              <a:rPr lang="ru-RU" sz="2400" dirty="0" err="1"/>
              <a:t>певних</a:t>
            </a:r>
            <a:r>
              <a:rPr lang="ru-RU" sz="2400" dirty="0"/>
              <a:t> </a:t>
            </a:r>
            <a:r>
              <a:rPr lang="ru-RU" sz="2400" dirty="0" err="1"/>
              <a:t>збитків</a:t>
            </a:r>
            <a:endParaRPr lang="ru-RU" sz="2400" dirty="0"/>
          </a:p>
          <a:p>
            <a:pPr>
              <a:spcAft>
                <a:spcPts val="600"/>
              </a:spcAft>
            </a:pPr>
            <a:r>
              <a:rPr lang="ru-RU" sz="2400" b="1" dirty="0" err="1">
                <a:solidFill>
                  <a:srgbClr val="0000CC"/>
                </a:solidFill>
              </a:rPr>
              <a:t>Фінансовий</a:t>
            </a:r>
            <a:r>
              <a:rPr lang="ru-RU" sz="2400" b="1" dirty="0">
                <a:solidFill>
                  <a:srgbClr val="0000CC"/>
                </a:solidFill>
              </a:rPr>
              <a:t> </a:t>
            </a:r>
            <a:r>
              <a:rPr lang="ru-RU" sz="2400" b="1" dirty="0" err="1">
                <a:solidFill>
                  <a:srgbClr val="0000CC"/>
                </a:solidFill>
              </a:rPr>
              <a:t>бізнес</a:t>
            </a:r>
            <a:r>
              <a:rPr lang="ru-RU" sz="2400" b="1" dirty="0">
                <a:solidFill>
                  <a:srgbClr val="0000CC"/>
                </a:solidFill>
              </a:rPr>
              <a:t>:</a:t>
            </a:r>
          </a:p>
          <a:p>
            <a:pPr>
              <a:spcAft>
                <a:spcPts val="600"/>
              </a:spcAft>
            </a:pPr>
            <a:r>
              <a:rPr lang="ru-RU" sz="2400" dirty="0" err="1"/>
              <a:t>Ухвалення</a:t>
            </a:r>
            <a:r>
              <a:rPr lang="ru-RU" sz="2400" dirty="0"/>
              <a:t> </a:t>
            </a:r>
            <a:r>
              <a:rPr lang="ru-RU" sz="2400" dirty="0" err="1"/>
              <a:t>рішення</a:t>
            </a:r>
            <a:r>
              <a:rPr lang="ru-RU" sz="2400" dirty="0"/>
              <a:t> в </a:t>
            </a:r>
            <a:r>
              <a:rPr lang="ru-RU" sz="2400" dirty="0" err="1"/>
              <a:t>умовах</a:t>
            </a:r>
            <a:r>
              <a:rPr lang="ru-RU" sz="2400" dirty="0"/>
              <a:t> </a:t>
            </a:r>
            <a:r>
              <a:rPr lang="ru-RU" sz="2400" dirty="0" err="1"/>
              <a:t>невизначеності</a:t>
            </a:r>
            <a:r>
              <a:rPr lang="ru-RU" sz="2400" dirty="0"/>
              <a:t>, </a:t>
            </a:r>
            <a:r>
              <a:rPr lang="ru-RU" sz="2400" dirty="0" err="1"/>
              <a:t>що</a:t>
            </a:r>
            <a:r>
              <a:rPr lang="ru-RU" sz="2400" dirty="0"/>
              <a:t> </a:t>
            </a:r>
            <a:r>
              <a:rPr lang="ru-RU" sz="2400" dirty="0" err="1"/>
              <a:t>може</a:t>
            </a:r>
            <a:r>
              <a:rPr lang="ru-RU" sz="2400" dirty="0"/>
              <a:t> </a:t>
            </a:r>
            <a:r>
              <a:rPr lang="ru-RU" sz="2400" dirty="0" err="1"/>
              <a:t>мати</a:t>
            </a:r>
            <a:r>
              <a:rPr lang="ru-RU" sz="2400" dirty="0"/>
              <a:t> результатом як </a:t>
            </a:r>
            <a:r>
              <a:rPr lang="ru-RU" sz="2400" dirty="0" err="1"/>
              <a:t>прибуток</a:t>
            </a:r>
            <a:r>
              <a:rPr lang="ru-RU" sz="2400" dirty="0"/>
              <a:t>, так і </a:t>
            </a:r>
            <a:r>
              <a:rPr lang="ru-RU" sz="2400" dirty="0" err="1"/>
              <a:t>втрати</a:t>
            </a:r>
            <a:endParaRPr lang="ru-RU" sz="2400" dirty="0"/>
          </a:p>
          <a:p>
            <a:pPr>
              <a:spcAft>
                <a:spcPts val="600"/>
              </a:spcAft>
            </a:pPr>
            <a:r>
              <a:rPr lang="en-US" sz="2400" b="1" dirty="0">
                <a:solidFill>
                  <a:srgbClr val="0000CC"/>
                </a:solidFill>
              </a:rPr>
              <a:t>PMBOK:</a:t>
            </a:r>
          </a:p>
          <a:p>
            <a:pPr>
              <a:spcAft>
                <a:spcPts val="600"/>
              </a:spcAft>
            </a:pPr>
            <a:r>
              <a:rPr lang="ru-RU" sz="2400" dirty="0" err="1"/>
              <a:t>Невизначена</a:t>
            </a:r>
            <a:r>
              <a:rPr lang="ru-RU" sz="2400" dirty="0"/>
              <a:t> </a:t>
            </a:r>
            <a:r>
              <a:rPr lang="ru-RU" sz="2400" dirty="0" err="1"/>
              <a:t>подія</a:t>
            </a:r>
            <a:r>
              <a:rPr lang="ru-RU" sz="2400" dirty="0"/>
              <a:t> </a:t>
            </a:r>
            <a:r>
              <a:rPr lang="ru-RU" sz="2400" dirty="0" err="1"/>
              <a:t>або</a:t>
            </a:r>
            <a:r>
              <a:rPr lang="ru-RU" sz="2400" dirty="0"/>
              <a:t> </a:t>
            </a:r>
            <a:r>
              <a:rPr lang="ru-RU" sz="2400" dirty="0" err="1"/>
              <a:t>умова</a:t>
            </a:r>
            <a:r>
              <a:rPr lang="ru-RU" sz="2400" dirty="0"/>
              <a:t>, </a:t>
            </a:r>
            <a:r>
              <a:rPr lang="ru-RU" sz="2400" dirty="0" smtClean="0"/>
              <a:t>як</a:t>
            </a:r>
            <a:r>
              <a:rPr lang="uk-UA" sz="2400" dirty="0"/>
              <a:t>а</a:t>
            </a:r>
            <a:r>
              <a:rPr lang="ru-RU" sz="2400" dirty="0" smtClean="0"/>
              <a:t>, </a:t>
            </a:r>
            <a:r>
              <a:rPr lang="ru-RU" sz="2400" dirty="0" err="1"/>
              <a:t>якщо</a:t>
            </a:r>
            <a:r>
              <a:rPr lang="ru-RU" sz="2400" dirty="0"/>
              <a:t> </a:t>
            </a:r>
            <a:r>
              <a:rPr lang="ru-RU" sz="2400" dirty="0" err="1"/>
              <a:t>здійсниться</a:t>
            </a:r>
            <a:r>
              <a:rPr lang="ru-RU" sz="2400" dirty="0"/>
              <a:t>, </a:t>
            </a:r>
            <a:r>
              <a:rPr lang="ru-RU" sz="2400" dirty="0" err="1"/>
              <a:t>може</a:t>
            </a:r>
            <a:r>
              <a:rPr lang="ru-RU" sz="2400" dirty="0"/>
              <a:t> </a:t>
            </a:r>
            <a:r>
              <a:rPr lang="ru-RU" sz="2400" dirty="0" err="1"/>
              <a:t>мати</a:t>
            </a:r>
            <a:r>
              <a:rPr lang="ru-RU" sz="2400" dirty="0"/>
              <a:t> як </a:t>
            </a:r>
            <a:r>
              <a:rPr lang="ru-RU" sz="2400" dirty="0" err="1"/>
              <a:t>негативний</a:t>
            </a:r>
            <a:r>
              <a:rPr lang="ru-RU" sz="2400" dirty="0"/>
              <a:t>, так і </a:t>
            </a:r>
            <a:r>
              <a:rPr lang="ru-RU" sz="2400" dirty="0" err="1"/>
              <a:t>позитивний</a:t>
            </a:r>
            <a:r>
              <a:rPr lang="ru-RU" sz="2400" dirty="0"/>
              <a:t> </a:t>
            </a:r>
            <a:r>
              <a:rPr lang="ru-RU" sz="2400" dirty="0" err="1"/>
              <a:t>вплив</a:t>
            </a:r>
            <a:r>
              <a:rPr lang="ru-RU" sz="2400" dirty="0"/>
              <a:t> на </a:t>
            </a:r>
            <a:r>
              <a:rPr lang="ru-RU" sz="2400" dirty="0" err="1"/>
              <a:t>підсумки</a:t>
            </a:r>
            <a:r>
              <a:rPr lang="ru-RU" sz="2400" dirty="0"/>
              <a:t> проекту</a:t>
            </a:r>
            <a:endParaRPr lang="ru-RU" sz="2400" dirty="0" smtClean="0"/>
          </a:p>
        </p:txBody>
      </p:sp>
      <p:sp>
        <p:nvSpPr>
          <p:cNvPr id="3" name="Rectangle 1"/>
          <p:cNvSpPr txBox="1">
            <a:spLocks noChangeArrowheads="1"/>
          </p:cNvSpPr>
          <p:nvPr/>
        </p:nvSpPr>
        <p:spPr>
          <a:xfrm>
            <a:off x="0" y="228601"/>
            <a:ext cx="8229600" cy="608112"/>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vert="horz" lIns="90000" tIns="46800" rIns="90000" bIns="4680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3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uk-UA" sz="3600" b="1" dirty="0" smtClean="0">
                <a:solidFill>
                  <a:srgbClr val="FFFF00"/>
                </a:solidFill>
              </a:rPr>
              <a:t>Поняття </a:t>
            </a:r>
            <a:r>
              <a:rPr lang="ru-RU" sz="3600" b="1" dirty="0" err="1" smtClean="0">
                <a:solidFill>
                  <a:srgbClr val="FFFF00"/>
                </a:solidFill>
              </a:rPr>
              <a:t>ризику</a:t>
            </a:r>
            <a:endParaRPr lang="ru-RU" sz="3600" b="1" dirty="0">
              <a:solidFill>
                <a:srgbClr val="FFFF00"/>
              </a:solidFill>
            </a:endParaRPr>
          </a:p>
        </p:txBody>
      </p:sp>
    </p:spTree>
    <p:extLst>
      <p:ext uri="{BB962C8B-B14F-4D97-AF65-F5344CB8AC3E}">
        <p14:creationId xmlns:p14="http://schemas.microsoft.com/office/powerpoint/2010/main" val="3276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67744" y="197416"/>
            <a:ext cx="4572000" cy="646331"/>
          </a:xfrm>
          <a:prstGeom prst="rect">
            <a:avLst/>
          </a:prstGeom>
        </p:spPr>
        <p:txBody>
          <a:bodyPr>
            <a:spAutoFit/>
          </a:bodyPr>
          <a:lstStyle/>
          <a:p>
            <a:r>
              <a:rPr lang="ru-RU" sz="3600" b="1" dirty="0" smtClean="0">
                <a:solidFill>
                  <a:srgbClr val="FFFF00"/>
                </a:solidFill>
              </a:rPr>
              <a:t>Дерево </a:t>
            </a:r>
            <a:r>
              <a:rPr lang="ru-RU" sz="3600" b="1" dirty="0" err="1" smtClean="0">
                <a:solidFill>
                  <a:srgbClr val="FFFF00"/>
                </a:solidFill>
              </a:rPr>
              <a:t>рішень</a:t>
            </a:r>
            <a:endParaRPr lang="ru-RU" sz="3600" b="1" dirty="0">
              <a:solidFill>
                <a:srgbClr val="FFFF00"/>
              </a:solidFil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84" y="980728"/>
            <a:ext cx="6918920" cy="571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957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4"/>
          <p:cNvSpPr>
            <a:spLocks noGrp="1"/>
          </p:cNvSpPr>
          <p:nvPr>
            <p:ph type="sldNum" sz="quarter" idx="12"/>
          </p:nvPr>
        </p:nvSpPr>
        <p:spPr/>
        <p:txBody>
          <a:bodyPr/>
          <a:lstStyle/>
          <a:p>
            <a:fld id="{6A250308-6A6B-43F1-A57E-CFB3C07F7AD8}" type="slidenum">
              <a:rPr lang="en-US"/>
              <a:pPr/>
              <a:t>31</a:t>
            </a:fld>
            <a:endParaRPr lang="en-US"/>
          </a:p>
        </p:txBody>
      </p:sp>
      <p:grpSp>
        <p:nvGrpSpPr>
          <p:cNvPr id="2" name="Группа 1"/>
          <p:cNvGrpSpPr/>
          <p:nvPr/>
        </p:nvGrpSpPr>
        <p:grpSpPr>
          <a:xfrm>
            <a:off x="82276" y="1857079"/>
            <a:ext cx="8860930" cy="4122123"/>
            <a:chOff x="82276" y="1857079"/>
            <a:chExt cx="8860929" cy="4122123"/>
          </a:xfrm>
        </p:grpSpPr>
        <p:sp>
          <p:nvSpPr>
            <p:cNvPr id="37891" name="Text Box 3"/>
            <p:cNvSpPr txBox="1">
              <a:spLocks noChangeArrowheads="1"/>
            </p:cNvSpPr>
            <p:nvPr/>
          </p:nvSpPr>
          <p:spPr bwMode="auto">
            <a:xfrm>
              <a:off x="876073" y="1857079"/>
              <a:ext cx="950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Вход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7892" name="Text Box 4"/>
            <p:cNvSpPr txBox="1">
              <a:spLocks noChangeArrowheads="1"/>
            </p:cNvSpPr>
            <p:nvPr/>
          </p:nvSpPr>
          <p:spPr bwMode="auto">
            <a:xfrm>
              <a:off x="6156176" y="2028825"/>
              <a:ext cx="1144031"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smtClean="0">
                  <a:solidFill>
                    <a:srgbClr val="000000"/>
                  </a:solidFill>
                  <a:latin typeface="Arial" charset="0"/>
                </a:rPr>
                <a:t>В</a:t>
              </a:r>
              <a:r>
                <a:rPr lang="uk-UA" b="1" dirty="0" smtClean="0">
                  <a:solidFill>
                    <a:srgbClr val="000000"/>
                  </a:solidFill>
                  <a:latin typeface="Arial" charset="0"/>
                </a:rPr>
                <a:t>и</a:t>
              </a:r>
              <a:r>
                <a:rPr lang="en-GB" b="1" dirty="0" err="1" smtClean="0">
                  <a:solidFill>
                    <a:srgbClr val="000000"/>
                  </a:solidFill>
                  <a:latin typeface="Arial" charset="0"/>
                </a:rPr>
                <a:t>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7893" name="Text Box 5"/>
            <p:cNvSpPr txBox="1">
              <a:spLocks noChangeArrowheads="1"/>
            </p:cNvSpPr>
            <p:nvPr/>
          </p:nvSpPr>
          <p:spPr bwMode="auto">
            <a:xfrm>
              <a:off x="3441700" y="1882933"/>
              <a:ext cx="1138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Метод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7894" name="Text Box 6"/>
            <p:cNvSpPr txBox="1">
              <a:spLocks noChangeArrowheads="1"/>
            </p:cNvSpPr>
            <p:nvPr/>
          </p:nvSpPr>
          <p:spPr bwMode="auto">
            <a:xfrm>
              <a:off x="82276" y="2372317"/>
              <a:ext cx="3265588" cy="360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93775" indent="-457200" algn="l">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630363" indent="-457200" algn="l">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266950" indent="-457200" algn="l">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03538" indent="-457200" algn="l">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360738" indent="-457200" eaLnBrk="0" fontAlgn="base" hangingPunct="0">
                <a:spcBef>
                  <a:spcPct val="0"/>
                </a:spcBef>
                <a:spcAft>
                  <a:spcPct val="0"/>
                </a:spcAft>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817938" indent="-457200" eaLnBrk="0" fontAlgn="base" hangingPunct="0">
                <a:spcBef>
                  <a:spcPct val="0"/>
                </a:spcBef>
                <a:spcAft>
                  <a:spcPct val="0"/>
                </a:spcAft>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275138" indent="-457200" eaLnBrk="0" fontAlgn="base" hangingPunct="0">
                <a:spcBef>
                  <a:spcPct val="0"/>
                </a:spcBef>
                <a:spcAft>
                  <a:spcPct val="0"/>
                </a:spcAft>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732338" indent="-457200" eaLnBrk="0" fontAlgn="base" hangingPunct="0">
                <a:spcBef>
                  <a:spcPct val="0"/>
                </a:spcBef>
                <a:spcAft>
                  <a:spcPct val="0"/>
                </a:spcAft>
                <a:tabLst>
                  <a:tab pos="0" algn="l"/>
                  <a:tab pos="265113"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Tx/>
                <a:buAutoNum type="arabicPeriod"/>
              </a:pPr>
              <a:r>
                <a:rPr lang="en-GB" sz="1800" dirty="0">
                  <a:latin typeface="Arial" charset="0"/>
                </a:rPr>
                <a:t> </a:t>
              </a:r>
              <a:r>
                <a:rPr lang="ru-RU" sz="1800" dirty="0">
                  <a:solidFill>
                    <a:srgbClr val="000000"/>
                  </a:solidFill>
                  <a:latin typeface="Arial" charset="0"/>
                </a:rPr>
                <a:t>План </a:t>
              </a:r>
              <a:r>
                <a:rPr lang="ru-RU" sz="1800" dirty="0" err="1">
                  <a:solidFill>
                    <a:srgbClr val="000000"/>
                  </a:solidFill>
                  <a:latin typeface="Arial" charset="0"/>
                </a:rPr>
                <a:t>управління</a:t>
              </a:r>
              <a:r>
                <a:rPr lang="ru-RU" sz="1800" dirty="0">
                  <a:solidFill>
                    <a:srgbClr val="000000"/>
                  </a:solidFill>
                  <a:latin typeface="Arial" charset="0"/>
                </a:rPr>
                <a:t> </a:t>
              </a:r>
              <a:r>
                <a:rPr lang="ru-RU" sz="1800" dirty="0" err="1">
                  <a:solidFill>
                    <a:srgbClr val="000000"/>
                  </a:solidFill>
                  <a:latin typeface="Arial" charset="0"/>
                </a:rPr>
                <a:t>ризиками</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Пріоритезувати</a:t>
              </a:r>
              <a:r>
                <a:rPr lang="ru-RU" sz="1800" dirty="0">
                  <a:solidFill>
                    <a:srgbClr val="000000"/>
                  </a:solidFill>
                  <a:latin typeface="Arial" charset="0"/>
                </a:rPr>
                <a:t> список </a:t>
              </a:r>
              <a:r>
                <a:rPr lang="ru-RU" sz="1800" dirty="0" err="1">
                  <a:solidFill>
                    <a:srgbClr val="000000"/>
                  </a:solidFill>
                  <a:latin typeface="Arial" charset="0"/>
                </a:rPr>
                <a:t>ризиків</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Оцінки</a:t>
              </a:r>
              <a:r>
                <a:rPr lang="ru-RU" sz="1800" dirty="0">
                  <a:solidFill>
                    <a:srgbClr val="000000"/>
                  </a:solidFill>
                  <a:latin typeface="Arial" charset="0"/>
                </a:rPr>
                <a:t> </a:t>
              </a:r>
              <a:r>
                <a:rPr lang="ru-RU" sz="1800" dirty="0" err="1">
                  <a:solidFill>
                    <a:srgbClr val="000000"/>
                  </a:solidFill>
                  <a:latin typeface="Arial" charset="0"/>
                </a:rPr>
                <a:t>ризиків</a:t>
              </a:r>
              <a:r>
                <a:rPr lang="ru-RU" sz="1800" dirty="0">
                  <a:solidFill>
                    <a:srgbClr val="000000"/>
                  </a:solidFill>
                  <a:latin typeface="Arial" charset="0"/>
                </a:rPr>
                <a:t> проекту</a:t>
              </a: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Пріоритезувати</a:t>
              </a:r>
              <a:r>
                <a:rPr lang="ru-RU" sz="1800" dirty="0">
                  <a:solidFill>
                    <a:srgbClr val="000000"/>
                  </a:solidFill>
                  <a:latin typeface="Arial" charset="0"/>
                </a:rPr>
                <a:t> список </a:t>
              </a:r>
              <a:r>
                <a:rPr lang="ru-RU" sz="1800" dirty="0" err="1">
                  <a:solidFill>
                    <a:srgbClr val="000000"/>
                  </a:solidFill>
                  <a:latin typeface="Arial" charset="0"/>
                </a:rPr>
                <a:t>ризиків</a:t>
              </a:r>
              <a:r>
                <a:rPr lang="ru-RU" sz="1800" dirty="0">
                  <a:solidFill>
                    <a:srgbClr val="000000"/>
                  </a:solidFill>
                  <a:latin typeface="Arial" charset="0"/>
                </a:rPr>
                <a:t> з </a:t>
              </a:r>
              <a:r>
                <a:rPr lang="ru-RU" sz="1800" dirty="0" err="1">
                  <a:solidFill>
                    <a:srgbClr val="000000"/>
                  </a:solidFill>
                  <a:latin typeface="Arial" charset="0"/>
                </a:rPr>
                <a:t>оцінками</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Імовірнісний</a:t>
              </a:r>
              <a:r>
                <a:rPr lang="ru-RU" sz="1800" dirty="0">
                  <a:solidFill>
                    <a:srgbClr val="000000"/>
                  </a:solidFill>
                  <a:latin typeface="Arial" charset="0"/>
                </a:rPr>
                <a:t> </a:t>
              </a:r>
              <a:r>
                <a:rPr lang="ru-RU" sz="1800" dirty="0" err="1">
                  <a:solidFill>
                    <a:srgbClr val="000000"/>
                  </a:solidFill>
                  <a:latin typeface="Arial" charset="0"/>
                </a:rPr>
                <a:t>аналіз</a:t>
              </a:r>
              <a:r>
                <a:rPr lang="ru-RU" sz="1800" dirty="0">
                  <a:solidFill>
                    <a:srgbClr val="000000"/>
                  </a:solidFill>
                  <a:latin typeface="Arial" charset="0"/>
                </a:rPr>
                <a:t> проекту</a:t>
              </a: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Ймовірності</a:t>
              </a:r>
              <a:r>
                <a:rPr lang="ru-RU" sz="1800" dirty="0">
                  <a:solidFill>
                    <a:srgbClr val="000000"/>
                  </a:solidFill>
                  <a:latin typeface="Arial" charset="0"/>
                </a:rPr>
                <a:t> </a:t>
              </a:r>
              <a:r>
                <a:rPr lang="ru-RU" sz="1800" dirty="0" err="1">
                  <a:solidFill>
                    <a:srgbClr val="000000"/>
                  </a:solidFill>
                  <a:latin typeface="Arial" charset="0"/>
                </a:rPr>
                <a:t>досяг-ня</a:t>
              </a:r>
              <a:r>
                <a:rPr lang="ru-RU" sz="1800" dirty="0">
                  <a:solidFill>
                    <a:srgbClr val="000000"/>
                  </a:solidFill>
                  <a:latin typeface="Arial" charset="0"/>
                </a:rPr>
                <a:t> </a:t>
              </a:r>
              <a:r>
                <a:rPr lang="ru-RU" sz="1800" dirty="0" err="1">
                  <a:solidFill>
                    <a:srgbClr val="000000"/>
                  </a:solidFill>
                  <a:latin typeface="Arial" charset="0"/>
                </a:rPr>
                <a:t>вартісних</a:t>
              </a:r>
              <a:r>
                <a:rPr lang="ru-RU" sz="1800" dirty="0">
                  <a:solidFill>
                    <a:srgbClr val="000000"/>
                  </a:solidFill>
                  <a:latin typeface="Arial" charset="0"/>
                </a:rPr>
                <a:t> і </a:t>
              </a:r>
              <a:r>
                <a:rPr lang="ru-RU" sz="1800" dirty="0" err="1">
                  <a:solidFill>
                    <a:srgbClr val="000000"/>
                  </a:solidFill>
                  <a:latin typeface="Arial" charset="0"/>
                </a:rPr>
                <a:t>тимчасових</a:t>
              </a:r>
              <a:r>
                <a:rPr lang="ru-RU" sz="1800" dirty="0">
                  <a:solidFill>
                    <a:srgbClr val="000000"/>
                  </a:solidFill>
                  <a:latin typeface="Arial" charset="0"/>
                </a:rPr>
                <a:t> </a:t>
              </a:r>
              <a:r>
                <a:rPr lang="ru-RU" sz="1800" dirty="0" err="1">
                  <a:solidFill>
                    <a:srgbClr val="000000"/>
                  </a:solidFill>
                  <a:latin typeface="Arial" charset="0"/>
                </a:rPr>
                <a:t>цілей</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Список </a:t>
              </a:r>
              <a:r>
                <a:rPr lang="ru-RU" sz="1800" dirty="0" err="1">
                  <a:solidFill>
                    <a:srgbClr val="000000"/>
                  </a:solidFill>
                  <a:latin typeface="Arial" charset="0"/>
                </a:rPr>
                <a:t>можливих</a:t>
              </a:r>
              <a:r>
                <a:rPr lang="ru-RU" sz="1800" dirty="0">
                  <a:solidFill>
                    <a:srgbClr val="000000"/>
                  </a:solidFill>
                  <a:latin typeface="Arial" charset="0"/>
                </a:rPr>
                <a:t> </a:t>
              </a:r>
              <a:r>
                <a:rPr lang="ru-RU" sz="1800" dirty="0" err="1">
                  <a:solidFill>
                    <a:srgbClr val="000000"/>
                  </a:solidFill>
                  <a:latin typeface="Arial" charset="0"/>
                </a:rPr>
                <a:t>реакцій</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пороги </a:t>
              </a:r>
              <a:r>
                <a:rPr lang="ru-RU" sz="1800" dirty="0" err="1">
                  <a:solidFill>
                    <a:srgbClr val="000000"/>
                  </a:solidFill>
                  <a:latin typeface="Arial" charset="0"/>
                </a:rPr>
                <a:t>ризиків</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Відповідальні</a:t>
              </a:r>
              <a:r>
                <a:rPr lang="ru-RU" sz="1800" dirty="0">
                  <a:solidFill>
                    <a:srgbClr val="000000"/>
                  </a:solidFill>
                  <a:latin typeface="Arial" charset="0"/>
                </a:rPr>
                <a:t> за </a:t>
              </a:r>
              <a:r>
                <a:rPr lang="ru-RU" sz="1800" dirty="0" err="1">
                  <a:solidFill>
                    <a:srgbClr val="000000"/>
                  </a:solidFill>
                  <a:latin typeface="Arial" charset="0"/>
                </a:rPr>
                <a:t>ризики</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Загальні</a:t>
              </a:r>
              <a:r>
                <a:rPr lang="ru-RU" sz="1800" dirty="0">
                  <a:solidFill>
                    <a:srgbClr val="000000"/>
                  </a:solidFill>
                  <a:latin typeface="Arial" charset="0"/>
                </a:rPr>
                <a:t> причини </a:t>
              </a:r>
              <a:r>
                <a:rPr lang="ru-RU" sz="1800" dirty="0" err="1">
                  <a:solidFill>
                    <a:srgbClr val="000000"/>
                  </a:solidFill>
                  <a:latin typeface="Arial" charset="0"/>
                </a:rPr>
                <a:t>ризиків</a:t>
              </a:r>
              <a:endParaRPr lang="ru-RU" sz="1800" dirty="0">
                <a:solidFill>
                  <a:srgbClr val="000000"/>
                </a:solidFill>
                <a:latin typeface="Arial" charset="0"/>
              </a:endParaRPr>
            </a:p>
            <a:p>
              <a:pPr>
                <a:lnSpc>
                  <a:spcPct val="93000"/>
                </a:lnSpc>
                <a:buClr>
                  <a:srgbClr val="000000"/>
                </a:buClr>
                <a:buFontTx/>
                <a:buAutoNum type="arabicPeriod"/>
              </a:pPr>
              <a:r>
                <a:rPr lang="ru-RU" sz="1800" dirty="0">
                  <a:solidFill>
                    <a:srgbClr val="000000"/>
                  </a:solidFill>
                  <a:latin typeface="Arial" charset="0"/>
                </a:rPr>
                <a:t>  </a:t>
              </a:r>
              <a:r>
                <a:rPr lang="ru-RU" sz="1800" dirty="0" err="1">
                  <a:solidFill>
                    <a:srgbClr val="000000"/>
                  </a:solidFill>
                  <a:latin typeface="Arial" charset="0"/>
                </a:rPr>
                <a:t>Тенденції</a:t>
              </a:r>
              <a:r>
                <a:rPr lang="ru-RU" sz="1800" dirty="0">
                  <a:solidFill>
                    <a:srgbClr val="000000"/>
                  </a:solidFill>
                  <a:latin typeface="Arial" charset="0"/>
                </a:rPr>
                <a:t> в </a:t>
              </a:r>
              <a:r>
                <a:rPr lang="ru-RU" sz="1800" dirty="0" err="1">
                  <a:solidFill>
                    <a:srgbClr val="000000"/>
                  </a:solidFill>
                  <a:latin typeface="Arial" charset="0"/>
                </a:rPr>
                <a:t>аналізі</a:t>
              </a:r>
              <a:r>
                <a:rPr lang="ru-RU" sz="1800" dirty="0">
                  <a:solidFill>
                    <a:srgbClr val="000000"/>
                  </a:solidFill>
                  <a:latin typeface="Arial" charset="0"/>
                </a:rPr>
                <a:t> </a:t>
              </a:r>
              <a:r>
                <a:rPr lang="ru-RU" sz="1800" dirty="0" err="1">
                  <a:solidFill>
                    <a:srgbClr val="000000"/>
                  </a:solidFill>
                  <a:latin typeface="Arial" charset="0"/>
                </a:rPr>
                <a:t>ризиків</a:t>
              </a:r>
              <a:endParaRPr lang="en-GB" sz="1800" dirty="0">
                <a:solidFill>
                  <a:srgbClr val="000000"/>
                </a:solidFill>
                <a:latin typeface="Arial" charset="0"/>
              </a:endParaRPr>
            </a:p>
          </p:txBody>
        </p:sp>
        <p:sp>
          <p:nvSpPr>
            <p:cNvPr id="37895" name="Text Box 7"/>
            <p:cNvSpPr txBox="1">
              <a:spLocks noChangeArrowheads="1"/>
            </p:cNvSpPr>
            <p:nvPr/>
          </p:nvSpPr>
          <p:spPr bwMode="auto">
            <a:xfrm>
              <a:off x="3548509" y="2676524"/>
              <a:ext cx="1758950" cy="103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2075" indent="-92075"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800" dirty="0">
                  <a:solidFill>
                    <a:srgbClr val="000000"/>
                  </a:solidFill>
                  <a:latin typeface="Arial" charset="0"/>
                </a:rPr>
                <a:t> </a:t>
              </a:r>
              <a:r>
                <a:rPr lang="ru-RU" sz="1800" dirty="0" err="1">
                  <a:solidFill>
                    <a:srgbClr val="000000"/>
                  </a:solidFill>
                  <a:latin typeface="Arial" charset="0"/>
                </a:rPr>
                <a:t>ухилення</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передача</a:t>
              </a: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зниження</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ухвалення</a:t>
              </a:r>
              <a:endParaRPr lang="en-GB" sz="1800" dirty="0">
                <a:solidFill>
                  <a:srgbClr val="000000"/>
                </a:solidFill>
                <a:latin typeface="Arial" charset="0"/>
              </a:endParaRPr>
            </a:p>
          </p:txBody>
        </p:sp>
        <p:sp>
          <p:nvSpPr>
            <p:cNvPr id="37896" name="Text Box 8"/>
            <p:cNvSpPr txBox="1">
              <a:spLocks noChangeArrowheads="1"/>
            </p:cNvSpPr>
            <p:nvPr/>
          </p:nvSpPr>
          <p:spPr bwMode="auto">
            <a:xfrm>
              <a:off x="5508104" y="2676524"/>
              <a:ext cx="3435101" cy="231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14400"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538288"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174875"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811463"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268663"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725863"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183063"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640263"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800" dirty="0">
                  <a:solidFill>
                    <a:srgbClr val="000000"/>
                  </a:solidFill>
                  <a:latin typeface="Arial" charset="0"/>
                </a:rPr>
                <a:t> </a:t>
              </a:r>
              <a:r>
                <a:rPr lang="ru-RU" sz="1800" dirty="0">
                  <a:solidFill>
                    <a:srgbClr val="000000"/>
                  </a:solidFill>
                  <a:latin typeface="Arial" charset="0"/>
                </a:rPr>
                <a:t>План </a:t>
              </a:r>
              <a:r>
                <a:rPr lang="ru-RU" sz="1800" dirty="0" err="1">
                  <a:solidFill>
                    <a:srgbClr val="000000"/>
                  </a:solidFill>
                  <a:latin typeface="Arial" charset="0"/>
                </a:rPr>
                <a:t>реагування</a:t>
              </a:r>
              <a:r>
                <a:rPr lang="ru-RU" sz="1800" dirty="0">
                  <a:solidFill>
                    <a:srgbClr val="000000"/>
                  </a:solidFill>
                  <a:latin typeface="Arial" charset="0"/>
                </a:rPr>
                <a:t> на </a:t>
              </a:r>
              <a:r>
                <a:rPr lang="ru-RU" sz="1800" dirty="0" err="1">
                  <a:solidFill>
                    <a:srgbClr val="000000"/>
                  </a:solidFill>
                  <a:latin typeface="Arial" charset="0"/>
                </a:rPr>
                <a:t>ризики</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Решта</a:t>
              </a:r>
              <a:r>
                <a:rPr lang="ru-RU" sz="1800" dirty="0">
                  <a:solidFill>
                    <a:srgbClr val="000000"/>
                  </a:solidFill>
                  <a:latin typeface="Arial" charset="0"/>
                </a:rPr>
                <a:t> </a:t>
              </a:r>
              <a:r>
                <a:rPr lang="ru-RU" sz="1800" dirty="0" err="1">
                  <a:solidFill>
                    <a:srgbClr val="000000"/>
                  </a:solidFill>
                  <a:latin typeface="Arial" charset="0"/>
                </a:rPr>
                <a:t>ризики</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вторинні</a:t>
              </a:r>
              <a:r>
                <a:rPr lang="ru-RU" sz="1800" dirty="0">
                  <a:solidFill>
                    <a:srgbClr val="000000"/>
                  </a:solidFill>
                  <a:latin typeface="Arial" charset="0"/>
                </a:rPr>
                <a:t> </a:t>
              </a:r>
              <a:r>
                <a:rPr lang="ru-RU" sz="1800" dirty="0" err="1">
                  <a:solidFill>
                    <a:srgbClr val="000000"/>
                  </a:solidFill>
                  <a:latin typeface="Arial" charset="0"/>
                </a:rPr>
                <a:t>ризики</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контрактні</a:t>
              </a:r>
              <a:r>
                <a:rPr lang="ru-RU" sz="1800" dirty="0">
                  <a:solidFill>
                    <a:srgbClr val="000000"/>
                  </a:solidFill>
                  <a:latin typeface="Arial" charset="0"/>
                </a:rPr>
                <a:t> угоди</a:t>
              </a: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Розмір</a:t>
              </a:r>
              <a:r>
                <a:rPr lang="ru-RU" sz="1800" dirty="0">
                  <a:solidFill>
                    <a:srgbClr val="000000"/>
                  </a:solidFill>
                  <a:latin typeface="Arial" charset="0"/>
                </a:rPr>
                <a:t> резерву на </a:t>
              </a:r>
              <a:r>
                <a:rPr lang="ru-RU" sz="1800" dirty="0" err="1">
                  <a:solidFill>
                    <a:srgbClr val="000000"/>
                  </a:solidFill>
                  <a:latin typeface="Arial" charset="0"/>
                </a:rPr>
                <a:t>ліквідацію</a:t>
              </a:r>
              <a:r>
                <a:rPr lang="ru-RU" sz="1800" dirty="0">
                  <a:solidFill>
                    <a:srgbClr val="000000"/>
                  </a:solidFill>
                  <a:latin typeface="Arial" charset="0"/>
                </a:rPr>
                <a:t> </a:t>
              </a:r>
              <a:r>
                <a:rPr lang="ru-RU" sz="1800" dirty="0" err="1">
                  <a:solidFill>
                    <a:srgbClr val="000000"/>
                  </a:solidFill>
                  <a:latin typeface="Arial" charset="0"/>
                </a:rPr>
                <a:t>наслідків</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Дані</a:t>
              </a:r>
              <a:r>
                <a:rPr lang="ru-RU" sz="1800" dirty="0">
                  <a:solidFill>
                    <a:srgbClr val="000000"/>
                  </a:solidFill>
                  <a:latin typeface="Arial" charset="0"/>
                </a:rPr>
                <a:t> для </a:t>
              </a:r>
              <a:r>
                <a:rPr lang="ru-RU" sz="1800" dirty="0" err="1">
                  <a:solidFill>
                    <a:srgbClr val="000000"/>
                  </a:solidFill>
                  <a:latin typeface="Arial" charset="0"/>
                </a:rPr>
                <a:t>інших</a:t>
              </a:r>
              <a:r>
                <a:rPr lang="ru-RU" sz="1800" dirty="0">
                  <a:solidFill>
                    <a:srgbClr val="000000"/>
                  </a:solidFill>
                  <a:latin typeface="Arial" charset="0"/>
                </a:rPr>
                <a:t> </a:t>
              </a:r>
              <a:r>
                <a:rPr lang="ru-RU" sz="1800" dirty="0" err="1">
                  <a:solidFill>
                    <a:srgbClr val="000000"/>
                  </a:solidFill>
                  <a:latin typeface="Arial" charset="0"/>
                </a:rPr>
                <a:t>процесів</a:t>
              </a:r>
              <a:endParaRPr lang="ru-RU" sz="1800" dirty="0">
                <a:solidFill>
                  <a:srgbClr val="000000"/>
                </a:solidFill>
                <a:latin typeface="Arial" charset="0"/>
              </a:endParaRPr>
            </a:p>
            <a:p>
              <a:pPr>
                <a:lnSpc>
                  <a:spcPct val="93000"/>
                </a:lnSpc>
                <a:buClr>
                  <a:srgbClr val="000000"/>
                </a:buClr>
                <a:buFont typeface="Times New Roman" pitchFamily="18" charset="0"/>
                <a:buAutoNum type="arabicPeriod"/>
              </a:pPr>
              <a:r>
                <a:rPr lang="ru-RU" sz="1800" dirty="0">
                  <a:solidFill>
                    <a:srgbClr val="000000"/>
                  </a:solidFill>
                  <a:latin typeface="Arial" charset="0"/>
                </a:rPr>
                <a:t>  </a:t>
              </a:r>
              <a:r>
                <a:rPr lang="ru-RU" sz="1800" dirty="0" err="1">
                  <a:solidFill>
                    <a:srgbClr val="000000"/>
                  </a:solidFill>
                  <a:latin typeface="Arial" charset="0"/>
                </a:rPr>
                <a:t>Дані</a:t>
              </a:r>
              <a:r>
                <a:rPr lang="ru-RU" sz="1800" dirty="0">
                  <a:solidFill>
                    <a:srgbClr val="000000"/>
                  </a:solidFill>
                  <a:latin typeface="Arial" charset="0"/>
                </a:rPr>
                <a:t> для перегляду </a:t>
              </a:r>
              <a:r>
                <a:rPr lang="ru-RU" sz="1800" dirty="0" err="1">
                  <a:solidFill>
                    <a:srgbClr val="000000"/>
                  </a:solidFill>
                  <a:latin typeface="Arial" charset="0"/>
                </a:rPr>
                <a:t>проектоного</a:t>
              </a:r>
              <a:r>
                <a:rPr lang="ru-RU" sz="1800" dirty="0">
                  <a:solidFill>
                    <a:srgbClr val="000000"/>
                  </a:solidFill>
                  <a:latin typeface="Arial" charset="0"/>
                </a:rPr>
                <a:t> плану</a:t>
              </a:r>
              <a:endParaRPr lang="en-GB" sz="1800" dirty="0">
                <a:solidFill>
                  <a:srgbClr val="000000"/>
                </a:solidFill>
                <a:latin typeface="Arial" charset="0"/>
              </a:endParaRPr>
            </a:p>
          </p:txBody>
        </p:sp>
      </p:grpSp>
      <p:sp>
        <p:nvSpPr>
          <p:cNvPr id="14" name="Rectangle 1"/>
          <p:cNvSpPr txBox="1">
            <a:spLocks noChangeArrowheads="1"/>
          </p:cNvSpPr>
          <p:nvPr/>
        </p:nvSpPr>
        <p:spPr bwMode="auto">
          <a:xfrm>
            <a:off x="82276" y="-25735"/>
            <a:ext cx="9144000" cy="90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ct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sz="3200" b="1" dirty="0" err="1" smtClean="0">
                <a:solidFill>
                  <a:srgbClr val="FFFF00"/>
                </a:solidFill>
              </a:rPr>
              <a:t>Процес</a:t>
            </a:r>
            <a:r>
              <a:rPr lang="ru-RU" sz="3200" b="1" dirty="0" smtClean="0">
                <a:solidFill>
                  <a:srgbClr val="FFFF00"/>
                </a:solidFill>
              </a:rPr>
              <a:t> 5: </a:t>
            </a:r>
            <a:r>
              <a:rPr lang="ru-RU" sz="3200" b="1" dirty="0" err="1">
                <a:solidFill>
                  <a:srgbClr val="FFFF00"/>
                </a:solidFill>
              </a:rPr>
              <a:t>Планування</a:t>
            </a:r>
            <a:r>
              <a:rPr lang="ru-RU" sz="3200" b="1" dirty="0">
                <a:solidFill>
                  <a:srgbClr val="FFFF00"/>
                </a:solidFill>
              </a:rPr>
              <a:t> </a:t>
            </a:r>
            <a:r>
              <a:rPr lang="ru-RU" sz="3200" b="1" dirty="0" err="1">
                <a:solidFill>
                  <a:srgbClr val="FFFF00"/>
                </a:solidFill>
              </a:rPr>
              <a:t>реагування</a:t>
            </a:r>
            <a:r>
              <a:rPr lang="ru-RU" sz="3200" b="1" dirty="0">
                <a:solidFill>
                  <a:srgbClr val="FFFF00"/>
                </a:solidFill>
              </a:rPr>
              <a:t> на </a:t>
            </a:r>
            <a:r>
              <a:rPr lang="ru-RU" sz="3200" b="1" dirty="0" err="1">
                <a:solidFill>
                  <a:srgbClr val="FFFF00"/>
                </a:solidFill>
              </a:rPr>
              <a:t>ризики</a:t>
            </a:r>
            <a:endParaRPr lang="ru-RU" sz="3200" b="1" dirty="0">
              <a:solidFill>
                <a:srgbClr val="FFFF00"/>
              </a:solidFill>
            </a:endParaRPr>
          </a:p>
        </p:txBody>
      </p:sp>
      <p:sp>
        <p:nvSpPr>
          <p:cNvPr id="15" name="Rectangle 2"/>
          <p:cNvSpPr txBox="1">
            <a:spLocks noChangeArrowheads="1"/>
          </p:cNvSpPr>
          <p:nvPr/>
        </p:nvSpPr>
        <p:spPr bwMode="auto">
          <a:xfrm>
            <a:off x="323527" y="875827"/>
            <a:ext cx="8619677" cy="98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rPr>
              <a:t>Методи</a:t>
            </a:r>
            <a:r>
              <a:rPr lang="ru-RU" sz="2000" dirty="0">
                <a:solidFill>
                  <a:srgbClr val="000000"/>
                </a:solidFill>
                <a:effectLst/>
              </a:rPr>
              <a:t> і </a:t>
            </a:r>
            <a:r>
              <a:rPr lang="ru-RU" sz="2000" dirty="0" err="1">
                <a:solidFill>
                  <a:srgbClr val="000000"/>
                </a:solidFill>
                <a:effectLst/>
              </a:rPr>
              <a:t>технології</a:t>
            </a:r>
            <a:r>
              <a:rPr lang="ru-RU" sz="2000" dirty="0">
                <a:solidFill>
                  <a:srgbClr val="000000"/>
                </a:solidFill>
                <a:effectLst/>
              </a:rPr>
              <a:t> </a:t>
            </a:r>
            <a:r>
              <a:rPr lang="ru-RU" sz="2000" dirty="0" err="1">
                <a:solidFill>
                  <a:srgbClr val="000000"/>
                </a:solidFill>
                <a:effectLst/>
              </a:rPr>
              <a:t>зниження</a:t>
            </a:r>
            <a:r>
              <a:rPr lang="ru-RU" sz="2000" dirty="0">
                <a:solidFill>
                  <a:srgbClr val="000000"/>
                </a:solidFill>
                <a:effectLst/>
              </a:rPr>
              <a:t> негативного </a:t>
            </a:r>
            <a:r>
              <a:rPr lang="ru-RU" sz="2000" dirty="0" err="1">
                <a:solidFill>
                  <a:srgbClr val="000000"/>
                </a:solidFill>
                <a:effectLst/>
              </a:rPr>
              <a:t>впливу</a:t>
            </a:r>
            <a:r>
              <a:rPr lang="ru-RU" sz="2000" dirty="0">
                <a:solidFill>
                  <a:srgbClr val="000000"/>
                </a:solidFill>
                <a:effectLst/>
              </a:rPr>
              <a:t> </a:t>
            </a:r>
            <a:r>
              <a:rPr lang="ru-RU" sz="2000" dirty="0" err="1">
                <a:solidFill>
                  <a:srgbClr val="000000"/>
                </a:solidFill>
                <a:effectLst/>
              </a:rPr>
              <a:t>ризиків</a:t>
            </a:r>
            <a:r>
              <a:rPr lang="ru-RU" sz="2000" dirty="0">
                <a:solidFill>
                  <a:srgbClr val="000000"/>
                </a:solidFill>
                <a:effectLst/>
              </a:rPr>
              <a:t> на проект</a:t>
            </a:r>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rPr>
              <a:t>Отримання</a:t>
            </a:r>
            <a:r>
              <a:rPr lang="ru-RU" sz="2000" dirty="0">
                <a:solidFill>
                  <a:srgbClr val="000000"/>
                </a:solidFill>
                <a:effectLst/>
              </a:rPr>
              <a:t> </a:t>
            </a:r>
            <a:r>
              <a:rPr lang="ru-RU" sz="2000" dirty="0" err="1">
                <a:solidFill>
                  <a:srgbClr val="000000"/>
                </a:solidFill>
                <a:effectLst/>
              </a:rPr>
              <a:t>вигоди</a:t>
            </a:r>
            <a:r>
              <a:rPr lang="ru-RU" sz="2000" dirty="0">
                <a:solidFill>
                  <a:srgbClr val="000000"/>
                </a:solidFill>
                <a:effectLst/>
              </a:rPr>
              <a:t> з </a:t>
            </a:r>
            <a:r>
              <a:rPr lang="ru-RU" sz="2000" dirty="0" err="1">
                <a:solidFill>
                  <a:srgbClr val="000000"/>
                </a:solidFill>
                <a:effectLst/>
              </a:rPr>
              <a:t>можливих</a:t>
            </a:r>
            <a:r>
              <a:rPr lang="ru-RU" sz="2000" dirty="0">
                <a:solidFill>
                  <a:srgbClr val="000000"/>
                </a:solidFill>
                <a:effectLst/>
              </a:rPr>
              <a:t> </a:t>
            </a:r>
            <a:r>
              <a:rPr lang="ru-RU" sz="2000" dirty="0" err="1">
                <a:solidFill>
                  <a:srgbClr val="000000"/>
                </a:solidFill>
                <a:effectLst/>
              </a:rPr>
              <a:t>майбутніх</a:t>
            </a:r>
            <a:r>
              <a:rPr lang="ru-RU" sz="2000" dirty="0">
                <a:solidFill>
                  <a:srgbClr val="000000"/>
                </a:solidFill>
                <a:effectLst/>
              </a:rPr>
              <a:t> </a:t>
            </a:r>
            <a:r>
              <a:rPr lang="ru-RU" sz="2000" dirty="0" err="1">
                <a:solidFill>
                  <a:srgbClr val="000000"/>
                </a:solidFill>
                <a:effectLst/>
              </a:rPr>
              <a:t>змін</a:t>
            </a:r>
            <a:endParaRPr lang="ru-RU" sz="2000" dirty="0">
              <a:solidFill>
                <a:srgbClr val="000000"/>
              </a:solidFill>
              <a:effectLst/>
            </a:endParaRPr>
          </a:p>
        </p:txBody>
      </p:sp>
    </p:spTree>
    <p:extLst>
      <p:ext uri="{BB962C8B-B14F-4D97-AF65-F5344CB8AC3E}">
        <p14:creationId xmlns:p14="http://schemas.microsoft.com/office/powerpoint/2010/main" val="1610301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6"/>
          <p:cNvSpPr>
            <a:spLocks noGrp="1" noChangeArrowheads="1"/>
          </p:cNvSpPr>
          <p:nvPr>
            <p:ph type="sldNum" sz="quarter" idx="12"/>
          </p:nvPr>
        </p:nvSpPr>
        <p:spPr/>
        <p:txBody>
          <a:bodyPr/>
          <a:lstStyle/>
          <a:p>
            <a:pPr>
              <a:defRPr/>
            </a:pPr>
            <a:fld id="{50B2E121-D124-4688-B29F-59A87C387E45}" type="slidenum">
              <a:rPr lang="ru-RU" altLang="en-US"/>
              <a:pPr>
                <a:defRPr/>
              </a:pPr>
              <a:t>32</a:t>
            </a:fld>
            <a:endParaRPr lang="ru-RU" altLang="en-US"/>
          </a:p>
        </p:txBody>
      </p:sp>
      <p:sp>
        <p:nvSpPr>
          <p:cNvPr id="28675" name="Rectangle 2"/>
          <p:cNvSpPr>
            <a:spLocks noGrp="1" noChangeArrowheads="1"/>
          </p:cNvSpPr>
          <p:nvPr>
            <p:ph type="title" idx="4294967295"/>
          </p:nvPr>
        </p:nvSpPr>
        <p:spPr>
          <a:xfrm>
            <a:off x="0" y="0"/>
            <a:ext cx="8964613" cy="836712"/>
          </a:xfrm>
        </p:spPr>
        <p:txBody>
          <a:bodyPr>
            <a:noAutofit/>
          </a:bodyPr>
          <a:lstStyle/>
          <a:p>
            <a:pPr>
              <a:lnSpc>
                <a:spcPct val="80000"/>
              </a:lnSpc>
            </a:pPr>
            <a:r>
              <a:rPr lang="ru-RU" sz="3200" b="1" dirty="0" err="1">
                <a:solidFill>
                  <a:srgbClr val="FFFF00"/>
                </a:solidFill>
              </a:rPr>
              <a:t>Планування</a:t>
            </a:r>
            <a:r>
              <a:rPr lang="ru-RU" sz="3200" b="1" dirty="0">
                <a:solidFill>
                  <a:srgbClr val="FFFF00"/>
                </a:solidFill>
              </a:rPr>
              <a:t> </a:t>
            </a:r>
            <a:r>
              <a:rPr lang="ru-RU" sz="3200" b="1" dirty="0" err="1">
                <a:solidFill>
                  <a:srgbClr val="FFFF00"/>
                </a:solidFill>
              </a:rPr>
              <a:t>реагування</a:t>
            </a:r>
            <a:r>
              <a:rPr lang="ru-RU" sz="3200" b="1" dirty="0">
                <a:solidFill>
                  <a:srgbClr val="FFFF00"/>
                </a:solidFill>
              </a:rPr>
              <a:t> на </a:t>
            </a:r>
            <a:r>
              <a:rPr lang="ru-RU" sz="3200" b="1" dirty="0" err="1" smtClean="0">
                <a:solidFill>
                  <a:srgbClr val="FFFF00"/>
                </a:solidFill>
              </a:rPr>
              <a:t>ризики</a:t>
            </a:r>
            <a:r>
              <a:rPr lang="ru-RU" sz="3200" b="1" dirty="0" smtClean="0">
                <a:solidFill>
                  <a:srgbClr val="FFFF00"/>
                </a:solidFill>
              </a:rPr>
              <a:t>. </a:t>
            </a:r>
            <a:r>
              <a:rPr lang="ru-RU" sz="3200" b="1" dirty="0" err="1">
                <a:solidFill>
                  <a:srgbClr val="FFFF00"/>
                </a:solidFill>
              </a:rPr>
              <a:t>Діаграма</a:t>
            </a:r>
            <a:r>
              <a:rPr lang="ru-RU" sz="3200" b="1" dirty="0">
                <a:solidFill>
                  <a:srgbClr val="FFFF00"/>
                </a:solidFill>
              </a:rPr>
              <a:t> </a:t>
            </a:r>
            <a:r>
              <a:rPr lang="ru-RU" sz="3200" b="1" dirty="0" err="1">
                <a:solidFill>
                  <a:srgbClr val="FFFF00"/>
                </a:solidFill>
              </a:rPr>
              <a:t>процесу</a:t>
            </a:r>
            <a:endParaRPr lang="en-US" sz="3200" b="1" dirty="0" smtClean="0">
              <a:solidFill>
                <a:srgbClr val="FFFF00"/>
              </a:solidFill>
            </a:endParaRPr>
          </a:p>
        </p:txBody>
      </p:sp>
      <p:sp>
        <p:nvSpPr>
          <p:cNvPr id="28676" name="AutoShape 3"/>
          <p:cNvSpPr>
            <a:spLocks noChangeArrowheads="1"/>
          </p:cNvSpPr>
          <p:nvPr/>
        </p:nvSpPr>
        <p:spPr bwMode="auto">
          <a:xfrm>
            <a:off x="250825" y="1412875"/>
            <a:ext cx="3025775" cy="4400550"/>
          </a:xfrm>
          <a:prstGeom prst="homePlate">
            <a:avLst>
              <a:gd name="adj" fmla="val 22157"/>
            </a:avLst>
          </a:prstGeom>
          <a:gradFill rotWithShape="1">
            <a:gsLst>
              <a:gs pos="0">
                <a:srgbClr val="DEE8F1">
                  <a:alpha val="0"/>
                </a:srgbClr>
              </a:gs>
              <a:gs pos="100000">
                <a:srgbClr val="C3D5E5">
                  <a:alpha val="89998"/>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0" anchor="ctr"/>
          <a:lstStyle/>
          <a:p>
            <a:pPr marL="446088" indent="-268288" algn="l">
              <a:lnSpc>
                <a:spcPct val="110000"/>
              </a:lnSpc>
              <a:spcBef>
                <a:spcPct val="200000"/>
              </a:spcBef>
              <a:buClr>
                <a:schemeClr val="tx2"/>
              </a:buClr>
              <a:buFont typeface="Wingdings" pitchFamily="2" charset="2"/>
              <a:buChar char="q"/>
            </a:pPr>
            <a:r>
              <a:rPr lang="ru-RU" sz="2000" dirty="0" err="1" smtClean="0"/>
              <a:t>Рєєстр</a:t>
            </a:r>
            <a:r>
              <a:rPr lang="ru-RU" sz="2000" dirty="0" smtClean="0"/>
              <a:t> </a:t>
            </a:r>
            <a:r>
              <a:rPr lang="ru-RU" sz="2000" dirty="0" err="1" smtClean="0"/>
              <a:t>ризиків</a:t>
            </a:r>
            <a:endParaRPr lang="ru-RU" sz="2000" dirty="0"/>
          </a:p>
          <a:p>
            <a:pPr marL="446088" indent="-268288" algn="l">
              <a:lnSpc>
                <a:spcPct val="110000"/>
              </a:lnSpc>
              <a:spcBef>
                <a:spcPct val="200000"/>
              </a:spcBef>
              <a:buClr>
                <a:schemeClr val="tx2"/>
              </a:buClr>
              <a:buFont typeface="Wingdings" pitchFamily="2" charset="2"/>
              <a:buChar char="q"/>
            </a:pPr>
            <a:r>
              <a:rPr lang="ru-RU" sz="2000" dirty="0"/>
              <a:t>План </a:t>
            </a:r>
            <a:r>
              <a:rPr lang="ru-RU" sz="2000" dirty="0" err="1" smtClean="0"/>
              <a:t>управління</a:t>
            </a:r>
            <a:r>
              <a:rPr lang="ru-RU" sz="2000" dirty="0" smtClean="0"/>
              <a:t> </a:t>
            </a:r>
            <a:r>
              <a:rPr lang="ru-RU" sz="2000" dirty="0" err="1" smtClean="0"/>
              <a:t>ризиками</a:t>
            </a:r>
            <a:endParaRPr lang="ru-RU" sz="2000" dirty="0"/>
          </a:p>
        </p:txBody>
      </p:sp>
      <p:sp>
        <p:nvSpPr>
          <p:cNvPr id="28677" name="AutoShape 4"/>
          <p:cNvSpPr>
            <a:spLocks noChangeArrowheads="1"/>
          </p:cNvSpPr>
          <p:nvPr/>
        </p:nvSpPr>
        <p:spPr bwMode="auto">
          <a:xfrm>
            <a:off x="2987675" y="1762125"/>
            <a:ext cx="3313113" cy="3611563"/>
          </a:xfrm>
          <a:prstGeom prst="roundRect">
            <a:avLst>
              <a:gd name="adj" fmla="val 11426"/>
            </a:avLst>
          </a:prstGeom>
          <a:solidFill>
            <a:srgbClr val="E05BFF">
              <a:alpha val="49804"/>
            </a:srgbClr>
          </a:solidFill>
          <a:ln w="9525" algn="ctr">
            <a:solidFill>
              <a:schemeClr val="bg2"/>
            </a:solidFill>
            <a:round/>
            <a:headEnd/>
            <a:tailEnd/>
          </a:ln>
        </p:spPr>
        <p:txBody>
          <a:bodyPr anchor="ctr"/>
          <a:lstStyle/>
          <a:p>
            <a:pPr marL="449263" indent="-358775">
              <a:lnSpc>
                <a:spcPct val="80000"/>
              </a:lnSpc>
              <a:spcBef>
                <a:spcPct val="100000"/>
              </a:spcBef>
              <a:buClr>
                <a:schemeClr val="tx2"/>
              </a:buClr>
              <a:buFont typeface="Wingdings" pitchFamily="2" charset="2"/>
              <a:buChar char="q"/>
            </a:pPr>
            <a:r>
              <a:rPr lang="ru-RU" dirty="0" err="1"/>
              <a:t>Стратегії</a:t>
            </a:r>
            <a:r>
              <a:rPr lang="ru-RU" dirty="0"/>
              <a:t> </a:t>
            </a:r>
            <a:r>
              <a:rPr lang="ru-RU" dirty="0" err="1" smtClean="0"/>
              <a:t>реагування</a:t>
            </a:r>
            <a:r>
              <a:rPr lang="ru-RU" dirty="0"/>
              <a:t> </a:t>
            </a:r>
            <a:r>
              <a:rPr lang="ru-RU" dirty="0" smtClean="0"/>
              <a:t>на </a:t>
            </a:r>
            <a:r>
              <a:rPr lang="ru-RU" dirty="0" err="1"/>
              <a:t>негативні</a:t>
            </a:r>
            <a:r>
              <a:rPr lang="ru-RU" dirty="0"/>
              <a:t> </a:t>
            </a:r>
            <a:r>
              <a:rPr lang="ru-RU" dirty="0" err="1"/>
              <a:t>ризики</a:t>
            </a:r>
            <a:r>
              <a:rPr lang="ru-RU" dirty="0"/>
              <a:t> (</a:t>
            </a:r>
            <a:r>
              <a:rPr lang="ru-RU" dirty="0" err="1"/>
              <a:t>загрози</a:t>
            </a:r>
            <a:r>
              <a:rPr lang="ru-RU" dirty="0"/>
              <a:t>)</a:t>
            </a:r>
          </a:p>
          <a:p>
            <a:pPr marL="449263" indent="-358775">
              <a:lnSpc>
                <a:spcPct val="80000"/>
              </a:lnSpc>
              <a:spcBef>
                <a:spcPct val="100000"/>
              </a:spcBef>
              <a:buClr>
                <a:schemeClr val="tx2"/>
              </a:buClr>
              <a:buFont typeface="Wingdings" pitchFamily="2" charset="2"/>
              <a:buChar char="q"/>
            </a:pPr>
            <a:r>
              <a:rPr lang="ru-RU" dirty="0" err="1"/>
              <a:t>Стратегії</a:t>
            </a:r>
            <a:r>
              <a:rPr lang="ru-RU" dirty="0"/>
              <a:t> </a:t>
            </a:r>
            <a:r>
              <a:rPr lang="ru-RU" dirty="0" err="1"/>
              <a:t>реагування</a:t>
            </a:r>
            <a:r>
              <a:rPr lang="ru-RU" dirty="0"/>
              <a:t> на </a:t>
            </a:r>
            <a:r>
              <a:rPr lang="ru-RU" dirty="0" err="1"/>
              <a:t>позитивні</a:t>
            </a:r>
            <a:r>
              <a:rPr lang="ru-RU" dirty="0"/>
              <a:t> </a:t>
            </a:r>
            <a:r>
              <a:rPr lang="ru-RU" dirty="0" err="1"/>
              <a:t>ризики</a:t>
            </a:r>
            <a:r>
              <a:rPr lang="ru-RU" dirty="0"/>
              <a:t> (</a:t>
            </a:r>
            <a:r>
              <a:rPr lang="ru-RU" dirty="0" err="1"/>
              <a:t>сприятливі</a:t>
            </a:r>
            <a:r>
              <a:rPr lang="ru-RU" dirty="0"/>
              <a:t> </a:t>
            </a:r>
            <a:r>
              <a:rPr lang="ru-RU" dirty="0" err="1"/>
              <a:t>можливості</a:t>
            </a:r>
            <a:r>
              <a:rPr lang="ru-RU" dirty="0"/>
              <a:t>)</a:t>
            </a:r>
          </a:p>
          <a:p>
            <a:pPr marL="449263" indent="-358775">
              <a:lnSpc>
                <a:spcPct val="80000"/>
              </a:lnSpc>
              <a:spcBef>
                <a:spcPct val="100000"/>
              </a:spcBef>
              <a:buClr>
                <a:schemeClr val="tx2"/>
              </a:buClr>
              <a:buFont typeface="Wingdings" pitchFamily="2" charset="2"/>
              <a:buChar char="q"/>
            </a:pPr>
            <a:r>
              <a:rPr lang="ru-RU" dirty="0" err="1"/>
              <a:t>Стратегії</a:t>
            </a:r>
            <a:r>
              <a:rPr lang="ru-RU" dirty="0"/>
              <a:t> </a:t>
            </a:r>
            <a:r>
              <a:rPr lang="ru-RU" dirty="0" err="1" smtClean="0"/>
              <a:t>реагування</a:t>
            </a:r>
            <a:r>
              <a:rPr lang="ru-RU" dirty="0" smtClean="0"/>
              <a:t> в </a:t>
            </a:r>
            <a:r>
              <a:rPr lang="ru-RU" dirty="0" err="1"/>
              <a:t>особливих</a:t>
            </a:r>
            <a:r>
              <a:rPr lang="ru-RU" dirty="0"/>
              <a:t> </a:t>
            </a:r>
            <a:r>
              <a:rPr lang="ru-RU" dirty="0" err="1"/>
              <a:t>випадках</a:t>
            </a:r>
            <a:endParaRPr lang="ru-RU" dirty="0"/>
          </a:p>
          <a:p>
            <a:pPr marL="449263" indent="-358775">
              <a:lnSpc>
                <a:spcPct val="80000"/>
              </a:lnSpc>
              <a:spcBef>
                <a:spcPct val="100000"/>
              </a:spcBef>
              <a:buClr>
                <a:schemeClr val="tx2"/>
              </a:buClr>
              <a:buFont typeface="Wingdings" pitchFamily="2" charset="2"/>
              <a:buChar char="q"/>
            </a:pPr>
            <a:r>
              <a:rPr lang="ru-RU" dirty="0" err="1"/>
              <a:t>Експертна</a:t>
            </a:r>
            <a:r>
              <a:rPr lang="ru-RU" dirty="0"/>
              <a:t> </a:t>
            </a:r>
            <a:r>
              <a:rPr lang="ru-RU" dirty="0" err="1"/>
              <a:t>оцінка</a:t>
            </a:r>
            <a:endParaRPr lang="ru-RU" dirty="0"/>
          </a:p>
        </p:txBody>
      </p:sp>
      <p:sp>
        <p:nvSpPr>
          <p:cNvPr id="28678" name="AutoShape 5"/>
          <p:cNvSpPr>
            <a:spLocks noChangeArrowheads="1"/>
          </p:cNvSpPr>
          <p:nvPr/>
        </p:nvSpPr>
        <p:spPr bwMode="auto">
          <a:xfrm>
            <a:off x="5919063" y="1463286"/>
            <a:ext cx="3205162" cy="4400550"/>
          </a:xfrm>
          <a:prstGeom prst="homePlate">
            <a:avLst>
              <a:gd name="adj" fmla="val 22157"/>
            </a:avLst>
          </a:prstGeom>
          <a:gradFill rotWithShape="1">
            <a:gsLst>
              <a:gs pos="0">
                <a:srgbClr val="DEE8F1">
                  <a:alpha val="0"/>
                </a:srgbClr>
              </a:gs>
              <a:gs pos="100000">
                <a:srgbClr val="C3D5E5">
                  <a:alpha val="89998"/>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360000" rIns="360000" anchor="ctr"/>
          <a:lstStyle/>
          <a:p>
            <a:pPr marL="446088" indent="-268288">
              <a:spcBef>
                <a:spcPct val="100000"/>
              </a:spcBef>
              <a:buClr>
                <a:schemeClr val="tx2"/>
              </a:buClr>
              <a:buFont typeface="Wingdings" pitchFamily="2" charset="2"/>
              <a:buChar char="q"/>
            </a:pPr>
            <a:r>
              <a:rPr lang="ru-RU" dirty="0" err="1"/>
              <a:t>Оновлення</a:t>
            </a:r>
            <a:r>
              <a:rPr lang="ru-RU" dirty="0"/>
              <a:t> </a:t>
            </a:r>
            <a:r>
              <a:rPr lang="ru-RU" dirty="0" err="1"/>
              <a:t>реєстру</a:t>
            </a:r>
            <a:r>
              <a:rPr lang="ru-RU" dirty="0"/>
              <a:t> </a:t>
            </a:r>
            <a:r>
              <a:rPr lang="ru-RU" dirty="0" err="1"/>
              <a:t>ризиків</a:t>
            </a:r>
            <a:endParaRPr lang="ru-RU" dirty="0"/>
          </a:p>
          <a:p>
            <a:pPr marL="446088" indent="-268288">
              <a:spcBef>
                <a:spcPct val="100000"/>
              </a:spcBef>
              <a:buClr>
                <a:schemeClr val="tx2"/>
              </a:buClr>
              <a:buFont typeface="Wingdings" pitchFamily="2" charset="2"/>
              <a:buChar char="q"/>
            </a:pPr>
            <a:r>
              <a:rPr lang="ru-RU" dirty="0" err="1"/>
              <a:t>Пов'язані</a:t>
            </a:r>
            <a:r>
              <a:rPr lang="ru-RU" dirty="0"/>
              <a:t> з </a:t>
            </a:r>
            <a:r>
              <a:rPr lang="ru-RU" dirty="0" err="1"/>
              <a:t>ризиками</a:t>
            </a:r>
            <a:r>
              <a:rPr lang="ru-RU" dirty="0"/>
              <a:t> </a:t>
            </a:r>
            <a:r>
              <a:rPr lang="ru-RU" dirty="0" err="1"/>
              <a:t>контрактні</a:t>
            </a:r>
            <a:r>
              <a:rPr lang="ru-RU" dirty="0"/>
              <a:t> </a:t>
            </a:r>
            <a:r>
              <a:rPr lang="ru-RU" dirty="0" err="1"/>
              <a:t>рішення</a:t>
            </a:r>
            <a:endParaRPr lang="ru-RU" dirty="0"/>
          </a:p>
          <a:p>
            <a:pPr marL="446088" indent="-268288">
              <a:spcBef>
                <a:spcPct val="100000"/>
              </a:spcBef>
              <a:buClr>
                <a:schemeClr val="tx2"/>
              </a:buClr>
              <a:buFont typeface="Wingdings" pitchFamily="2" charset="2"/>
              <a:buChar char="q"/>
            </a:pPr>
            <a:r>
              <a:rPr lang="ru-RU" dirty="0" err="1"/>
              <a:t>Оновлення</a:t>
            </a:r>
            <a:r>
              <a:rPr lang="ru-RU" dirty="0"/>
              <a:t> плану </a:t>
            </a:r>
            <a:r>
              <a:rPr lang="ru-RU" dirty="0" err="1"/>
              <a:t>управління</a:t>
            </a:r>
            <a:r>
              <a:rPr lang="ru-RU" dirty="0"/>
              <a:t> проектом</a:t>
            </a:r>
          </a:p>
          <a:p>
            <a:pPr marL="446088" indent="-268288">
              <a:spcBef>
                <a:spcPct val="100000"/>
              </a:spcBef>
              <a:buClr>
                <a:schemeClr val="tx2"/>
              </a:buClr>
              <a:buFont typeface="Wingdings" pitchFamily="2" charset="2"/>
              <a:buChar char="q"/>
            </a:pPr>
            <a:r>
              <a:rPr lang="ru-RU" dirty="0" err="1"/>
              <a:t>Оновлення</a:t>
            </a:r>
            <a:r>
              <a:rPr lang="ru-RU" dirty="0"/>
              <a:t> </a:t>
            </a:r>
            <a:r>
              <a:rPr lang="ru-RU" dirty="0" err="1"/>
              <a:t>проектних</a:t>
            </a:r>
            <a:r>
              <a:rPr lang="ru-RU" dirty="0"/>
              <a:t> </a:t>
            </a:r>
            <a:r>
              <a:rPr lang="ru-RU" dirty="0" err="1"/>
              <a:t>документів</a:t>
            </a:r>
            <a:endParaRPr lang="ru-RU" dirty="0"/>
          </a:p>
        </p:txBody>
      </p:sp>
      <p:sp>
        <p:nvSpPr>
          <p:cNvPr id="28679" name="Rectangle 6"/>
          <p:cNvSpPr>
            <a:spLocks noChangeArrowheads="1"/>
          </p:cNvSpPr>
          <p:nvPr/>
        </p:nvSpPr>
        <p:spPr bwMode="auto">
          <a:xfrm>
            <a:off x="735371" y="1103490"/>
            <a:ext cx="1256531"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r>
              <a:rPr lang="ru-RU" sz="1600" b="1" dirty="0" smtClean="0">
                <a:latin typeface="Myriad Pro"/>
              </a:rPr>
              <a:t>Входи</a:t>
            </a:r>
            <a:endParaRPr lang="ru-RU" sz="1600" b="1" dirty="0">
              <a:latin typeface="Myriad Pro"/>
            </a:endParaRPr>
          </a:p>
        </p:txBody>
      </p:sp>
      <p:sp>
        <p:nvSpPr>
          <p:cNvPr id="28680" name="Rectangle 7"/>
          <p:cNvSpPr>
            <a:spLocks noChangeArrowheads="1"/>
          </p:cNvSpPr>
          <p:nvPr/>
        </p:nvSpPr>
        <p:spPr bwMode="auto">
          <a:xfrm>
            <a:off x="6892200" y="1011982"/>
            <a:ext cx="22320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ru-RU" sz="1600" b="1" dirty="0" err="1" smtClean="0">
                <a:latin typeface="Myriad Pro"/>
              </a:rPr>
              <a:t>Виходи</a:t>
            </a:r>
            <a:endParaRPr lang="ru-RU" sz="1600" b="1" dirty="0">
              <a:latin typeface="Myriad Pro"/>
            </a:endParaRPr>
          </a:p>
        </p:txBody>
      </p:sp>
      <p:sp>
        <p:nvSpPr>
          <p:cNvPr id="28681" name="Rectangle 8"/>
          <p:cNvSpPr>
            <a:spLocks noChangeArrowheads="1"/>
          </p:cNvSpPr>
          <p:nvPr/>
        </p:nvSpPr>
        <p:spPr bwMode="auto">
          <a:xfrm>
            <a:off x="3208988" y="1196181"/>
            <a:ext cx="2736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ru-RU" sz="1600" b="1" dirty="0" err="1">
                <a:latin typeface="Myriad Pro"/>
              </a:rPr>
              <a:t>Інструменти</a:t>
            </a:r>
            <a:r>
              <a:rPr lang="ru-RU" sz="1600" b="1" dirty="0">
                <a:latin typeface="Myriad Pro"/>
              </a:rPr>
              <a:t> і </a:t>
            </a:r>
            <a:r>
              <a:rPr lang="ru-RU" sz="1600" b="1" dirty="0" err="1">
                <a:latin typeface="Myriad Pro"/>
              </a:rPr>
              <a:t>методи</a:t>
            </a:r>
            <a:endParaRPr lang="ru-RU" sz="1600" b="1" dirty="0">
              <a:latin typeface="Myriad Pro"/>
            </a:endParaRPr>
          </a:p>
        </p:txBody>
      </p:sp>
    </p:spTree>
    <p:extLst>
      <p:ext uri="{BB962C8B-B14F-4D97-AF65-F5344CB8AC3E}">
        <p14:creationId xmlns:p14="http://schemas.microsoft.com/office/powerpoint/2010/main" val="162017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6"/>
          <p:cNvSpPr>
            <a:spLocks noGrp="1" noChangeArrowheads="1"/>
          </p:cNvSpPr>
          <p:nvPr>
            <p:ph type="sldNum" sz="quarter" idx="12"/>
          </p:nvPr>
        </p:nvSpPr>
        <p:spPr/>
        <p:txBody>
          <a:bodyPr/>
          <a:lstStyle/>
          <a:p>
            <a:pPr>
              <a:defRPr/>
            </a:pPr>
            <a:fld id="{2ACEBB61-2808-4847-832A-B6E47FF59B83}" type="slidenum">
              <a:rPr lang="ru-RU" altLang="en-US"/>
              <a:pPr>
                <a:defRPr/>
              </a:pPr>
              <a:t>33</a:t>
            </a:fld>
            <a:endParaRPr lang="ru-RU" altLang="en-US"/>
          </a:p>
        </p:txBody>
      </p:sp>
      <p:sp>
        <p:nvSpPr>
          <p:cNvPr id="29699" name="Rectangle 2"/>
          <p:cNvSpPr>
            <a:spLocks noGrp="1" noChangeArrowheads="1"/>
          </p:cNvSpPr>
          <p:nvPr>
            <p:ph type="title" idx="4294967295"/>
          </p:nvPr>
        </p:nvSpPr>
        <p:spPr>
          <a:xfrm>
            <a:off x="1331815" y="-26193"/>
            <a:ext cx="6480175" cy="792163"/>
          </a:xfrm>
        </p:spPr>
        <p:txBody>
          <a:bodyPr/>
          <a:lstStyle/>
          <a:p>
            <a:r>
              <a:rPr lang="ru-RU" b="1" dirty="0" err="1" smtClean="0">
                <a:solidFill>
                  <a:srgbClr val="FFFF00"/>
                </a:solidFill>
              </a:rPr>
              <a:t>Що</a:t>
            </a:r>
            <a:r>
              <a:rPr lang="ru-RU" b="1" dirty="0" smtClean="0">
                <a:solidFill>
                  <a:srgbClr val="FFFF00"/>
                </a:solidFill>
              </a:rPr>
              <a:t> на вход</a:t>
            </a:r>
            <a:r>
              <a:rPr lang="uk-UA" b="1" dirty="0">
                <a:solidFill>
                  <a:srgbClr val="FFFF00"/>
                </a:solidFill>
              </a:rPr>
              <a:t>і</a:t>
            </a:r>
            <a:r>
              <a:rPr lang="ru-RU" b="1" dirty="0" smtClean="0">
                <a:solidFill>
                  <a:srgbClr val="FFFF00"/>
                </a:solidFill>
              </a:rPr>
              <a:t>?</a:t>
            </a:r>
            <a:endParaRPr lang="en-US" b="1" dirty="0" smtClean="0">
              <a:solidFill>
                <a:srgbClr val="FFFF00"/>
              </a:solidFill>
            </a:endParaRPr>
          </a:p>
        </p:txBody>
      </p:sp>
      <p:sp>
        <p:nvSpPr>
          <p:cNvPr id="29700" name="AutoShape 3"/>
          <p:cNvSpPr>
            <a:spLocks noChangeArrowheads="1"/>
          </p:cNvSpPr>
          <p:nvPr/>
        </p:nvSpPr>
        <p:spPr bwMode="auto">
          <a:xfrm>
            <a:off x="250825" y="1412875"/>
            <a:ext cx="3025775" cy="4400550"/>
          </a:xfrm>
          <a:prstGeom prst="homePlate">
            <a:avLst>
              <a:gd name="adj" fmla="val 22157"/>
            </a:avLst>
          </a:prstGeom>
          <a:gradFill rotWithShape="1">
            <a:gsLst>
              <a:gs pos="0">
                <a:srgbClr val="DEE8F1">
                  <a:alpha val="0"/>
                </a:srgbClr>
              </a:gs>
              <a:gs pos="100000">
                <a:srgbClr val="C3D5E5">
                  <a:alpha val="89998"/>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0" anchor="ctr"/>
          <a:lstStyle/>
          <a:p>
            <a:pPr marL="446088" indent="-268288" algn="l">
              <a:lnSpc>
                <a:spcPct val="110000"/>
              </a:lnSpc>
              <a:spcBef>
                <a:spcPct val="200000"/>
              </a:spcBef>
              <a:buClr>
                <a:schemeClr val="tx2"/>
              </a:buClr>
              <a:buFont typeface="Wingdings" pitchFamily="2" charset="2"/>
              <a:buChar char="q"/>
            </a:pPr>
            <a:r>
              <a:rPr lang="ru-RU" sz="2000" dirty="0" err="1" smtClean="0"/>
              <a:t>Рєєстр</a:t>
            </a:r>
            <a:r>
              <a:rPr lang="ru-RU" sz="2000" dirty="0" smtClean="0"/>
              <a:t> </a:t>
            </a:r>
            <a:r>
              <a:rPr lang="ru-RU" sz="2000" dirty="0" err="1" smtClean="0"/>
              <a:t>ризиків</a:t>
            </a:r>
            <a:endParaRPr lang="ru-RU" sz="2000" dirty="0"/>
          </a:p>
          <a:p>
            <a:pPr marL="446088" indent="-268288" algn="l">
              <a:lnSpc>
                <a:spcPct val="110000"/>
              </a:lnSpc>
              <a:spcBef>
                <a:spcPct val="200000"/>
              </a:spcBef>
              <a:buClr>
                <a:schemeClr val="tx2"/>
              </a:buClr>
              <a:buFont typeface="Wingdings" pitchFamily="2" charset="2"/>
              <a:buChar char="q"/>
            </a:pPr>
            <a:r>
              <a:rPr lang="ru-RU" sz="2000" dirty="0"/>
              <a:t>План </a:t>
            </a:r>
            <a:r>
              <a:rPr lang="ru-RU" sz="2000" dirty="0" err="1" smtClean="0"/>
              <a:t>управління</a:t>
            </a:r>
            <a:r>
              <a:rPr lang="ru-RU" sz="2000" dirty="0" smtClean="0"/>
              <a:t> </a:t>
            </a:r>
            <a:r>
              <a:rPr lang="ru-RU" sz="2000" dirty="0" err="1" smtClean="0"/>
              <a:t>ризиками</a:t>
            </a:r>
            <a:endParaRPr lang="ru-RU" sz="2000" dirty="0"/>
          </a:p>
        </p:txBody>
      </p:sp>
      <p:sp>
        <p:nvSpPr>
          <p:cNvPr id="29701" name="Rectangle 4"/>
          <p:cNvSpPr>
            <a:spLocks noChangeArrowheads="1"/>
          </p:cNvSpPr>
          <p:nvPr/>
        </p:nvSpPr>
        <p:spPr bwMode="auto">
          <a:xfrm>
            <a:off x="395288" y="1125538"/>
            <a:ext cx="2736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r>
              <a:rPr lang="ru-RU" sz="1400">
                <a:solidFill>
                  <a:schemeClr val="bg2"/>
                </a:solidFill>
                <a:latin typeface="Myriad Pro"/>
              </a:rPr>
              <a:t>Входы</a:t>
            </a:r>
          </a:p>
        </p:txBody>
      </p:sp>
      <p:pic>
        <p:nvPicPr>
          <p:cNvPr id="29702" name="Picture 5" descr="12868_imag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85" y="919371"/>
            <a:ext cx="3671887"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6"/>
          <p:cNvSpPr txBox="1">
            <a:spLocks noChangeArrowheads="1"/>
          </p:cNvSpPr>
          <p:nvPr/>
        </p:nvSpPr>
        <p:spPr bwMode="auto">
          <a:xfrm>
            <a:off x="1763712" y="963274"/>
            <a:ext cx="216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algn="l" eaLnBrk="1" hangingPunct="1">
              <a:spcBef>
                <a:spcPct val="50000"/>
              </a:spcBef>
            </a:pPr>
            <a:r>
              <a:rPr lang="ru-RU" sz="1600" dirty="0">
                <a:solidFill>
                  <a:schemeClr val="tx2"/>
                </a:solidFill>
              </a:rPr>
              <a:t>Реестр рисков</a:t>
            </a:r>
          </a:p>
        </p:txBody>
      </p:sp>
      <p:sp>
        <p:nvSpPr>
          <p:cNvPr id="29704" name="Rectangle 7"/>
          <p:cNvSpPr>
            <a:spLocks noChangeArrowheads="1"/>
          </p:cNvSpPr>
          <p:nvPr/>
        </p:nvSpPr>
        <p:spPr bwMode="auto">
          <a:xfrm rot="-475452">
            <a:off x="1397000" y="1373188"/>
            <a:ext cx="2305050" cy="73025"/>
          </a:xfrm>
          <a:prstGeom prst="rect">
            <a:avLst/>
          </a:prstGeom>
          <a:solidFill>
            <a:srgbClr val="C4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ru-RU"/>
          </a:p>
        </p:txBody>
      </p:sp>
      <p:sp>
        <p:nvSpPr>
          <p:cNvPr id="29705" name="Text Box 8"/>
          <p:cNvSpPr txBox="1">
            <a:spLocks noChangeArrowheads="1"/>
          </p:cNvSpPr>
          <p:nvPr/>
        </p:nvSpPr>
        <p:spPr bwMode="auto">
          <a:xfrm>
            <a:off x="4768013" y="765970"/>
            <a:ext cx="4238241"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81000" indent="-381000"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eaLnBrk="1" hangingPunct="1">
              <a:spcBef>
                <a:spcPct val="50000"/>
              </a:spcBef>
              <a:buFontTx/>
              <a:buAutoNum type="arabicPeriod"/>
            </a:pPr>
            <a:r>
              <a:rPr lang="ru-RU" b="0" dirty="0" err="1" smtClean="0"/>
              <a:t>Виявлені</a:t>
            </a:r>
            <a:r>
              <a:rPr lang="ru-RU" b="0" dirty="0" smtClean="0"/>
              <a:t> </a:t>
            </a:r>
            <a:r>
              <a:rPr lang="ru-RU" b="0" dirty="0" err="1"/>
              <a:t>ризики</a:t>
            </a:r>
            <a:endParaRPr lang="ru-RU" b="0" dirty="0"/>
          </a:p>
          <a:p>
            <a:pPr eaLnBrk="1" hangingPunct="1">
              <a:spcBef>
                <a:spcPct val="50000"/>
              </a:spcBef>
              <a:buFontTx/>
              <a:buAutoNum type="arabicPeriod"/>
            </a:pPr>
            <a:r>
              <a:rPr lang="ru-RU" b="0" dirty="0" smtClean="0"/>
              <a:t>Причини </a:t>
            </a:r>
            <a:r>
              <a:rPr lang="ru-RU" b="0" dirty="0" err="1"/>
              <a:t>ризиків</a:t>
            </a:r>
            <a:endParaRPr lang="ru-RU" b="0" dirty="0"/>
          </a:p>
          <a:p>
            <a:pPr eaLnBrk="1" hangingPunct="1">
              <a:spcBef>
                <a:spcPct val="50000"/>
              </a:spcBef>
              <a:buFontTx/>
              <a:buAutoNum type="arabicPeriod"/>
            </a:pPr>
            <a:r>
              <a:rPr lang="ru-RU" b="0" dirty="0"/>
              <a:t>Список </a:t>
            </a:r>
            <a:r>
              <a:rPr lang="ru-RU" b="0" dirty="0" err="1"/>
              <a:t>можливих</a:t>
            </a:r>
            <a:r>
              <a:rPr lang="ru-RU" b="0" dirty="0"/>
              <a:t> </a:t>
            </a:r>
            <a:r>
              <a:rPr lang="ru-RU" b="0" dirty="0" err="1"/>
              <a:t>заходів</a:t>
            </a:r>
            <a:r>
              <a:rPr lang="ru-RU" b="0" dirty="0"/>
              <a:t> </a:t>
            </a:r>
            <a:r>
              <a:rPr lang="ru-RU" b="0" dirty="0" err="1"/>
              <a:t>реагування</a:t>
            </a:r>
            <a:endParaRPr lang="ru-RU" b="0" dirty="0"/>
          </a:p>
          <a:p>
            <a:pPr eaLnBrk="1" hangingPunct="1">
              <a:spcBef>
                <a:spcPct val="50000"/>
              </a:spcBef>
              <a:buFontTx/>
              <a:buAutoNum type="arabicPeriod"/>
            </a:pPr>
            <a:r>
              <a:rPr lang="ru-RU" b="0" dirty="0" err="1" smtClean="0"/>
              <a:t>Власники</a:t>
            </a:r>
            <a:r>
              <a:rPr lang="ru-RU" b="0" dirty="0" smtClean="0"/>
              <a:t> </a:t>
            </a:r>
            <a:r>
              <a:rPr lang="ru-RU" b="0" dirty="0" err="1"/>
              <a:t>ризиків</a:t>
            </a:r>
            <a:endParaRPr lang="ru-RU" b="0" dirty="0"/>
          </a:p>
          <a:p>
            <a:pPr eaLnBrk="1" hangingPunct="1">
              <a:spcBef>
                <a:spcPct val="50000"/>
              </a:spcBef>
              <a:buFontTx/>
              <a:buAutoNum type="arabicPeriod"/>
            </a:pPr>
            <a:r>
              <a:rPr lang="ru-RU" b="0" dirty="0" err="1" smtClean="0"/>
              <a:t>Величини</a:t>
            </a:r>
            <a:r>
              <a:rPr lang="ru-RU" b="0" dirty="0" smtClean="0"/>
              <a:t> </a:t>
            </a:r>
            <a:r>
              <a:rPr lang="ru-RU" b="0" dirty="0" err="1"/>
              <a:t>ризиків</a:t>
            </a:r>
            <a:endParaRPr lang="ru-RU" b="0" dirty="0"/>
          </a:p>
          <a:p>
            <a:pPr eaLnBrk="1" hangingPunct="1">
              <a:spcBef>
                <a:spcPct val="50000"/>
              </a:spcBef>
              <a:buFontTx/>
              <a:buAutoNum type="arabicPeriod"/>
            </a:pPr>
            <a:r>
              <a:rPr lang="ru-RU" b="0" dirty="0"/>
              <a:t>Список </a:t>
            </a:r>
            <a:r>
              <a:rPr lang="ru-RU" b="0" dirty="0" err="1"/>
              <a:t>ризиків</a:t>
            </a:r>
            <a:r>
              <a:rPr lang="ru-RU" b="0" dirty="0"/>
              <a:t>, </a:t>
            </a:r>
            <a:r>
              <a:rPr lang="ru-RU" b="0" dirty="0" err="1"/>
              <a:t>які</a:t>
            </a:r>
            <a:r>
              <a:rPr lang="ru-RU" b="0" dirty="0"/>
              <a:t> </a:t>
            </a:r>
            <a:r>
              <a:rPr lang="ru-RU" b="0" dirty="0" err="1"/>
              <a:t>потребують</a:t>
            </a:r>
            <a:r>
              <a:rPr lang="ru-RU" b="0" dirty="0"/>
              <a:t> </a:t>
            </a:r>
            <a:r>
              <a:rPr lang="ru-RU" b="0" dirty="0" err="1"/>
              <a:t>реагування</a:t>
            </a:r>
            <a:r>
              <a:rPr lang="ru-RU" b="0" dirty="0"/>
              <a:t> </a:t>
            </a:r>
            <a:r>
              <a:rPr lang="ru-RU" b="0" dirty="0" err="1"/>
              <a:t>найближчим</a:t>
            </a:r>
            <a:r>
              <a:rPr lang="ru-RU" b="0" dirty="0"/>
              <a:t> часом</a:t>
            </a:r>
          </a:p>
          <a:p>
            <a:pPr eaLnBrk="1" hangingPunct="1">
              <a:spcBef>
                <a:spcPct val="50000"/>
              </a:spcBef>
              <a:buFontTx/>
              <a:buAutoNum type="arabicPeriod"/>
            </a:pPr>
            <a:r>
              <a:rPr lang="ru-RU" b="0" dirty="0"/>
              <a:t>Список </a:t>
            </a:r>
            <a:r>
              <a:rPr lang="ru-RU" b="0" dirty="0" err="1"/>
              <a:t>ризиків</a:t>
            </a:r>
            <a:r>
              <a:rPr lang="ru-RU" b="0" dirty="0"/>
              <a:t> для </a:t>
            </a:r>
            <a:r>
              <a:rPr lang="ru-RU" b="0" dirty="0" err="1"/>
              <a:t>додаткового</a:t>
            </a:r>
            <a:r>
              <a:rPr lang="ru-RU" b="0" dirty="0"/>
              <a:t> </a:t>
            </a:r>
            <a:r>
              <a:rPr lang="ru-RU" b="0" dirty="0" err="1"/>
              <a:t>аналізу</a:t>
            </a:r>
            <a:r>
              <a:rPr lang="ru-RU" b="0" dirty="0"/>
              <a:t> і </a:t>
            </a:r>
            <a:r>
              <a:rPr lang="ru-RU" b="0" dirty="0" err="1"/>
              <a:t>розробки</a:t>
            </a:r>
            <a:r>
              <a:rPr lang="ru-RU" b="0" dirty="0"/>
              <a:t> </a:t>
            </a:r>
            <a:r>
              <a:rPr lang="ru-RU" b="0" dirty="0" err="1"/>
              <a:t>заходів</a:t>
            </a:r>
            <a:r>
              <a:rPr lang="ru-RU" b="0" dirty="0"/>
              <a:t> </a:t>
            </a:r>
            <a:r>
              <a:rPr lang="ru-RU" b="0" dirty="0" err="1"/>
              <a:t>реагування</a:t>
            </a:r>
            <a:endParaRPr lang="ru-RU" b="0" dirty="0"/>
          </a:p>
          <a:p>
            <a:pPr eaLnBrk="1" hangingPunct="1">
              <a:spcBef>
                <a:spcPct val="50000"/>
              </a:spcBef>
              <a:buFontTx/>
              <a:buAutoNum type="arabicPeriod"/>
            </a:pPr>
            <a:r>
              <a:rPr lang="ru-RU" b="0" dirty="0" err="1"/>
              <a:t>Тренди</a:t>
            </a:r>
            <a:r>
              <a:rPr lang="ru-RU" b="0" dirty="0"/>
              <a:t> </a:t>
            </a:r>
            <a:r>
              <a:rPr lang="ru-RU" b="0" dirty="0" err="1"/>
              <a:t>результатів</a:t>
            </a:r>
            <a:r>
              <a:rPr lang="ru-RU" b="0" dirty="0"/>
              <a:t> </a:t>
            </a:r>
            <a:r>
              <a:rPr lang="ru-RU" b="0" dirty="0" err="1"/>
              <a:t>якісного</a:t>
            </a:r>
            <a:r>
              <a:rPr lang="ru-RU" b="0" dirty="0"/>
              <a:t> </a:t>
            </a:r>
            <a:r>
              <a:rPr lang="ru-RU" b="0" dirty="0" err="1"/>
              <a:t>аналізу</a:t>
            </a:r>
            <a:endParaRPr lang="ru-RU" b="0" dirty="0"/>
          </a:p>
          <a:p>
            <a:pPr eaLnBrk="1" hangingPunct="1">
              <a:spcBef>
                <a:spcPct val="50000"/>
              </a:spcBef>
              <a:buFontTx/>
              <a:buAutoNum type="arabicPeriod"/>
            </a:pPr>
            <a:r>
              <a:rPr lang="ru-RU" b="0" dirty="0"/>
              <a:t>Лист </a:t>
            </a:r>
            <a:r>
              <a:rPr lang="ru-RU" b="0" dirty="0" err="1"/>
              <a:t>очікування</a:t>
            </a:r>
            <a:r>
              <a:rPr lang="ru-RU" b="0" dirty="0"/>
              <a:t> для </a:t>
            </a:r>
            <a:r>
              <a:rPr lang="ru-RU" b="0" dirty="0" err="1"/>
              <a:t>фонових</a:t>
            </a:r>
            <a:r>
              <a:rPr lang="ru-RU" b="0" dirty="0"/>
              <a:t> </a:t>
            </a:r>
            <a:r>
              <a:rPr lang="ru-RU" b="0" dirty="0" err="1"/>
              <a:t>ризиків</a:t>
            </a:r>
            <a:endParaRPr lang="ru-RU" b="0" dirty="0"/>
          </a:p>
          <a:p>
            <a:pPr algn="l" eaLnBrk="1" hangingPunct="1">
              <a:spcBef>
                <a:spcPct val="50000"/>
              </a:spcBef>
              <a:buFontTx/>
              <a:buAutoNum type="arabicPeriod"/>
            </a:pPr>
            <a:endParaRPr lang="ru-RU" b="0" dirty="0"/>
          </a:p>
        </p:txBody>
      </p:sp>
      <p:sp>
        <p:nvSpPr>
          <p:cNvPr id="29706" name="Oval 9"/>
          <p:cNvSpPr>
            <a:spLocks noChangeArrowheads="1"/>
          </p:cNvSpPr>
          <p:nvPr/>
        </p:nvSpPr>
        <p:spPr bwMode="auto">
          <a:xfrm>
            <a:off x="239826" y="2582173"/>
            <a:ext cx="2520950" cy="576263"/>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ru-RU"/>
          </a:p>
        </p:txBody>
      </p:sp>
    </p:spTree>
    <p:extLst>
      <p:ext uri="{BB962C8B-B14F-4D97-AF65-F5344CB8AC3E}">
        <p14:creationId xmlns:p14="http://schemas.microsoft.com/office/powerpoint/2010/main" val="2474177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12"/>
          </p:nvPr>
        </p:nvSpPr>
        <p:spPr/>
        <p:txBody>
          <a:bodyPr/>
          <a:lstStyle/>
          <a:p>
            <a:pPr>
              <a:defRPr/>
            </a:pPr>
            <a:fld id="{D57352BD-6379-49DB-8A8F-E2C7416A446F}" type="slidenum">
              <a:rPr lang="ru-RU" altLang="en-US"/>
              <a:pPr>
                <a:defRPr/>
              </a:pPr>
              <a:t>34</a:t>
            </a:fld>
            <a:endParaRPr lang="ru-RU" altLang="en-US"/>
          </a:p>
        </p:txBody>
      </p:sp>
      <p:sp>
        <p:nvSpPr>
          <p:cNvPr id="30723" name="Rectangle 2"/>
          <p:cNvSpPr>
            <a:spLocks noGrp="1" noChangeArrowheads="1"/>
          </p:cNvSpPr>
          <p:nvPr>
            <p:ph type="title" idx="4294967295"/>
          </p:nvPr>
        </p:nvSpPr>
        <p:spPr>
          <a:xfrm>
            <a:off x="1907704" y="50800"/>
            <a:ext cx="6480175" cy="792163"/>
          </a:xfrm>
        </p:spPr>
        <p:txBody>
          <a:bodyPr/>
          <a:lstStyle/>
          <a:p>
            <a:r>
              <a:rPr lang="ru-RU" b="1" dirty="0" err="1" smtClean="0">
                <a:solidFill>
                  <a:srgbClr val="FFFF00"/>
                </a:solidFill>
              </a:rPr>
              <a:t>Що</a:t>
            </a:r>
            <a:r>
              <a:rPr lang="ru-RU" b="1" dirty="0" smtClean="0">
                <a:solidFill>
                  <a:srgbClr val="FFFF00"/>
                </a:solidFill>
              </a:rPr>
              <a:t> на </a:t>
            </a:r>
            <a:r>
              <a:rPr lang="ru-RU" b="1" dirty="0" err="1" smtClean="0">
                <a:solidFill>
                  <a:srgbClr val="FFFF00"/>
                </a:solidFill>
              </a:rPr>
              <a:t>вході</a:t>
            </a:r>
            <a:r>
              <a:rPr lang="ru-RU" b="1" dirty="0" smtClean="0">
                <a:solidFill>
                  <a:srgbClr val="FFFF00"/>
                </a:solidFill>
              </a:rPr>
              <a:t>?</a:t>
            </a:r>
            <a:endParaRPr lang="en-US" sz="2000" b="1" dirty="0" smtClean="0">
              <a:solidFill>
                <a:srgbClr val="FFFF00"/>
              </a:solidFill>
            </a:endParaRPr>
          </a:p>
        </p:txBody>
      </p:sp>
      <p:sp>
        <p:nvSpPr>
          <p:cNvPr id="30724" name="AutoShape 3"/>
          <p:cNvSpPr>
            <a:spLocks noChangeArrowheads="1"/>
          </p:cNvSpPr>
          <p:nvPr/>
        </p:nvSpPr>
        <p:spPr bwMode="auto">
          <a:xfrm>
            <a:off x="250825" y="1412875"/>
            <a:ext cx="3025775" cy="4400550"/>
          </a:xfrm>
          <a:prstGeom prst="homePlate">
            <a:avLst>
              <a:gd name="adj" fmla="val 22157"/>
            </a:avLst>
          </a:prstGeom>
          <a:gradFill rotWithShape="1">
            <a:gsLst>
              <a:gs pos="0">
                <a:srgbClr val="DEE8F1">
                  <a:alpha val="0"/>
                </a:srgbClr>
              </a:gs>
              <a:gs pos="100000">
                <a:srgbClr val="C3D5E5">
                  <a:alpha val="89998"/>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rIns="360000" anchor="ctr"/>
          <a:lstStyle/>
          <a:p>
            <a:pPr marL="446088" indent="-268288">
              <a:lnSpc>
                <a:spcPct val="110000"/>
              </a:lnSpc>
              <a:spcBef>
                <a:spcPct val="200000"/>
              </a:spcBef>
              <a:buClr>
                <a:schemeClr val="tx2"/>
              </a:buClr>
              <a:buFont typeface="Wingdings" pitchFamily="2" charset="2"/>
              <a:buChar char="q"/>
            </a:pPr>
            <a:r>
              <a:rPr lang="ru-RU" sz="2000" dirty="0" err="1"/>
              <a:t>Рєєстр</a:t>
            </a:r>
            <a:r>
              <a:rPr lang="ru-RU" sz="2000" dirty="0"/>
              <a:t> </a:t>
            </a:r>
            <a:r>
              <a:rPr lang="ru-RU" sz="2000" dirty="0" err="1"/>
              <a:t>ризиків</a:t>
            </a:r>
            <a:endParaRPr lang="ru-RU" sz="2000" dirty="0"/>
          </a:p>
          <a:p>
            <a:pPr marL="446088" indent="-268288">
              <a:lnSpc>
                <a:spcPct val="110000"/>
              </a:lnSpc>
              <a:spcBef>
                <a:spcPct val="200000"/>
              </a:spcBef>
              <a:buClr>
                <a:schemeClr val="tx2"/>
              </a:buClr>
              <a:buFont typeface="Wingdings" pitchFamily="2" charset="2"/>
              <a:buChar char="q"/>
            </a:pPr>
            <a:r>
              <a:rPr lang="ru-RU" sz="2000" dirty="0"/>
              <a:t>План </a:t>
            </a:r>
            <a:r>
              <a:rPr lang="ru-RU" sz="2000" dirty="0" err="1"/>
              <a:t>управління</a:t>
            </a:r>
            <a:r>
              <a:rPr lang="ru-RU" sz="2000" dirty="0"/>
              <a:t> </a:t>
            </a:r>
            <a:r>
              <a:rPr lang="ru-RU" sz="2000" dirty="0" err="1"/>
              <a:t>ризиками</a:t>
            </a:r>
            <a:endParaRPr lang="ru-RU" sz="2000" dirty="0"/>
          </a:p>
        </p:txBody>
      </p:sp>
      <p:sp>
        <p:nvSpPr>
          <p:cNvPr id="30725" name="Rectangle 4"/>
          <p:cNvSpPr>
            <a:spLocks noChangeArrowheads="1"/>
          </p:cNvSpPr>
          <p:nvPr/>
        </p:nvSpPr>
        <p:spPr bwMode="auto">
          <a:xfrm>
            <a:off x="395288" y="1125538"/>
            <a:ext cx="2736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r>
              <a:rPr lang="ru-RU" sz="1400">
                <a:solidFill>
                  <a:schemeClr val="bg2"/>
                </a:solidFill>
                <a:latin typeface="Myriad Pro"/>
              </a:rPr>
              <a:t>Входы</a:t>
            </a:r>
          </a:p>
        </p:txBody>
      </p:sp>
      <p:sp>
        <p:nvSpPr>
          <p:cNvPr id="30726" name="Text Box 5"/>
          <p:cNvSpPr txBox="1">
            <a:spLocks noChangeArrowheads="1"/>
          </p:cNvSpPr>
          <p:nvPr/>
        </p:nvSpPr>
        <p:spPr bwMode="auto">
          <a:xfrm>
            <a:off x="4579612" y="1558925"/>
            <a:ext cx="4176713"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81000" indent="-381000"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eaLnBrk="1" hangingPunct="1">
              <a:spcBef>
                <a:spcPct val="50000"/>
              </a:spcBef>
              <a:buFontTx/>
              <a:buAutoNum type="arabicPeriod"/>
            </a:pPr>
            <a:r>
              <a:rPr lang="ru-RU" dirty="0" err="1"/>
              <a:t>Розподіл</a:t>
            </a:r>
            <a:r>
              <a:rPr lang="ru-RU" dirty="0"/>
              <a:t> </a:t>
            </a:r>
            <a:r>
              <a:rPr lang="ru-RU" dirty="0" err="1"/>
              <a:t>відповідальності</a:t>
            </a:r>
            <a:r>
              <a:rPr lang="ru-RU" dirty="0"/>
              <a:t> за </a:t>
            </a:r>
            <a:r>
              <a:rPr lang="ru-RU" dirty="0" err="1"/>
              <a:t>ризики</a:t>
            </a:r>
            <a:endParaRPr lang="ru-RU" dirty="0"/>
          </a:p>
          <a:p>
            <a:pPr eaLnBrk="1" hangingPunct="1">
              <a:spcBef>
                <a:spcPct val="50000"/>
              </a:spcBef>
              <a:buFontTx/>
              <a:buAutoNum type="arabicPeriod"/>
            </a:pPr>
            <a:r>
              <a:rPr lang="ru-RU" dirty="0" err="1"/>
              <a:t>Визначення</a:t>
            </a:r>
            <a:r>
              <a:rPr lang="ru-RU" dirty="0"/>
              <a:t>, </a:t>
            </a:r>
            <a:r>
              <a:rPr lang="ru-RU" dirty="0" err="1"/>
              <a:t>що</a:t>
            </a:r>
            <a:r>
              <a:rPr lang="ru-RU" dirty="0"/>
              <a:t> </a:t>
            </a:r>
            <a:r>
              <a:rPr lang="ru-RU" dirty="0" err="1"/>
              <a:t>використовуються</a:t>
            </a:r>
            <a:r>
              <a:rPr lang="ru-RU" dirty="0"/>
              <a:t> при </a:t>
            </a:r>
            <a:r>
              <a:rPr lang="ru-RU" dirty="0" err="1"/>
              <a:t>аналізі</a:t>
            </a:r>
            <a:r>
              <a:rPr lang="ru-RU" dirty="0"/>
              <a:t> </a:t>
            </a:r>
            <a:r>
              <a:rPr lang="ru-RU" dirty="0" err="1"/>
              <a:t>ризиків</a:t>
            </a:r>
            <a:endParaRPr lang="ru-RU" dirty="0"/>
          </a:p>
          <a:p>
            <a:pPr eaLnBrk="1" hangingPunct="1">
              <a:spcBef>
                <a:spcPct val="50000"/>
              </a:spcBef>
              <a:buFontTx/>
              <a:buAutoNum type="arabicPeriod"/>
            </a:pPr>
            <a:r>
              <a:rPr lang="ru-RU" dirty="0" err="1"/>
              <a:t>Терміни</a:t>
            </a:r>
            <a:r>
              <a:rPr lang="ru-RU" dirty="0"/>
              <a:t> для </a:t>
            </a:r>
            <a:r>
              <a:rPr lang="ru-RU" dirty="0" err="1"/>
              <a:t>переоцінки</a:t>
            </a:r>
            <a:r>
              <a:rPr lang="ru-RU" dirty="0"/>
              <a:t> </a:t>
            </a:r>
            <a:r>
              <a:rPr lang="ru-RU" dirty="0" err="1"/>
              <a:t>ризиків</a:t>
            </a:r>
            <a:endParaRPr lang="ru-RU" dirty="0"/>
          </a:p>
          <a:p>
            <a:pPr eaLnBrk="1" hangingPunct="1">
              <a:spcBef>
                <a:spcPct val="50000"/>
              </a:spcBef>
              <a:buFontTx/>
              <a:buAutoNum type="arabicPeriod"/>
            </a:pPr>
            <a:r>
              <a:rPr lang="ru-RU" dirty="0" err="1"/>
              <a:t>Значення</a:t>
            </a:r>
            <a:r>
              <a:rPr lang="ru-RU" dirty="0"/>
              <a:t> </a:t>
            </a:r>
            <a:r>
              <a:rPr lang="ru-RU" dirty="0" err="1"/>
              <a:t>кордонів</a:t>
            </a:r>
            <a:r>
              <a:rPr lang="ru-RU" dirty="0"/>
              <a:t> </a:t>
            </a:r>
            <a:r>
              <a:rPr lang="ru-RU" dirty="0" err="1"/>
              <a:t>між</a:t>
            </a:r>
            <a:r>
              <a:rPr lang="ru-RU" dirty="0"/>
              <a:t> </a:t>
            </a:r>
            <a:r>
              <a:rPr lang="ru-RU" dirty="0" err="1"/>
              <a:t>незначними</a:t>
            </a:r>
            <a:r>
              <a:rPr lang="ru-RU" dirty="0"/>
              <a:t>, </a:t>
            </a:r>
            <a:r>
              <a:rPr lang="ru-RU" dirty="0" err="1"/>
              <a:t>помірними</a:t>
            </a:r>
            <a:r>
              <a:rPr lang="ru-RU" dirty="0"/>
              <a:t> і </a:t>
            </a:r>
            <a:r>
              <a:rPr lang="ru-RU" dirty="0" err="1"/>
              <a:t>критичними</a:t>
            </a:r>
            <a:r>
              <a:rPr lang="ru-RU" dirty="0"/>
              <a:t> </a:t>
            </a:r>
            <a:r>
              <a:rPr lang="ru-RU" dirty="0" err="1"/>
              <a:t>ризиками</a:t>
            </a:r>
            <a:r>
              <a:rPr lang="ru-RU" dirty="0"/>
              <a:t> (</a:t>
            </a:r>
            <a:r>
              <a:rPr lang="ru-RU" dirty="0" err="1"/>
              <a:t>порогів</a:t>
            </a:r>
            <a:r>
              <a:rPr lang="ru-RU" dirty="0"/>
              <a:t>) </a:t>
            </a:r>
          </a:p>
          <a:p>
            <a:pPr algn="l" eaLnBrk="1" hangingPunct="1">
              <a:spcBef>
                <a:spcPct val="50000"/>
              </a:spcBef>
              <a:buFontTx/>
              <a:buAutoNum type="arabicPeriod"/>
            </a:pPr>
            <a:endParaRPr lang="ru-RU" dirty="0"/>
          </a:p>
          <a:p>
            <a:pPr algn="l" eaLnBrk="1" hangingPunct="1">
              <a:spcBef>
                <a:spcPct val="50000"/>
              </a:spcBef>
              <a:buFontTx/>
              <a:buAutoNum type="arabicPeriod"/>
            </a:pPr>
            <a:endParaRPr lang="ru-RU" dirty="0"/>
          </a:p>
        </p:txBody>
      </p:sp>
      <p:sp>
        <p:nvSpPr>
          <p:cNvPr id="30727" name="Oval 6"/>
          <p:cNvSpPr>
            <a:spLocks noChangeArrowheads="1"/>
          </p:cNvSpPr>
          <p:nvPr/>
        </p:nvSpPr>
        <p:spPr bwMode="auto">
          <a:xfrm>
            <a:off x="179388" y="3644900"/>
            <a:ext cx="2520950" cy="576263"/>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ru-RU"/>
          </a:p>
        </p:txBody>
      </p:sp>
    </p:spTree>
    <p:extLst>
      <p:ext uri="{BB962C8B-B14F-4D97-AF65-F5344CB8AC3E}">
        <p14:creationId xmlns:p14="http://schemas.microsoft.com/office/powerpoint/2010/main" val="213948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p:cNvSpPr>
            <a:spLocks noGrp="1" noChangeArrowheads="1"/>
          </p:cNvSpPr>
          <p:nvPr>
            <p:ph type="sldNum" sz="quarter" idx="12"/>
          </p:nvPr>
        </p:nvSpPr>
        <p:spPr/>
        <p:txBody>
          <a:bodyPr/>
          <a:lstStyle/>
          <a:p>
            <a:pPr>
              <a:defRPr/>
            </a:pPr>
            <a:fld id="{63312EA6-6899-4A22-8C74-E8F0E362AE6E}" type="slidenum">
              <a:rPr lang="ru-RU" altLang="en-US"/>
              <a:pPr>
                <a:defRPr/>
              </a:pPr>
              <a:t>35</a:t>
            </a:fld>
            <a:endParaRPr lang="ru-RU" altLang="en-US"/>
          </a:p>
        </p:txBody>
      </p:sp>
      <p:sp>
        <p:nvSpPr>
          <p:cNvPr id="31747" name="Rectangle 2"/>
          <p:cNvSpPr>
            <a:spLocks noGrp="1" noChangeArrowheads="1"/>
          </p:cNvSpPr>
          <p:nvPr>
            <p:ph type="title" idx="4294967295"/>
          </p:nvPr>
        </p:nvSpPr>
        <p:spPr>
          <a:xfrm>
            <a:off x="899592" y="0"/>
            <a:ext cx="5545138" cy="792163"/>
          </a:xfrm>
        </p:spPr>
        <p:txBody>
          <a:bodyPr>
            <a:normAutofit/>
          </a:bodyPr>
          <a:lstStyle/>
          <a:p>
            <a:r>
              <a:rPr lang="ru-RU" sz="3200" b="1" dirty="0" err="1" smtClean="0">
                <a:solidFill>
                  <a:srgbClr val="FFFF00"/>
                </a:solidFill>
              </a:rPr>
              <a:t>Що</a:t>
            </a:r>
            <a:r>
              <a:rPr lang="ru-RU" sz="3200" b="1" dirty="0" smtClean="0">
                <a:solidFill>
                  <a:srgbClr val="FFFF00"/>
                </a:solidFill>
              </a:rPr>
              <a:t> на </a:t>
            </a:r>
            <a:r>
              <a:rPr lang="ru-RU" sz="3200" b="1" dirty="0" err="1" smtClean="0">
                <a:solidFill>
                  <a:srgbClr val="FFFF00"/>
                </a:solidFill>
              </a:rPr>
              <a:t>виході</a:t>
            </a:r>
            <a:r>
              <a:rPr lang="ru-RU" sz="3200" b="1" dirty="0" smtClean="0">
                <a:solidFill>
                  <a:srgbClr val="FFFF00"/>
                </a:solidFill>
              </a:rPr>
              <a:t>?</a:t>
            </a:r>
            <a:endParaRPr lang="en-US" sz="3200" b="1" dirty="0" smtClean="0">
              <a:solidFill>
                <a:srgbClr val="FFFF00"/>
              </a:solidFill>
            </a:endParaRPr>
          </a:p>
        </p:txBody>
      </p:sp>
      <p:sp>
        <p:nvSpPr>
          <p:cNvPr id="31748" name="AutoShape 3"/>
          <p:cNvSpPr>
            <a:spLocks noChangeArrowheads="1"/>
          </p:cNvSpPr>
          <p:nvPr/>
        </p:nvSpPr>
        <p:spPr bwMode="auto">
          <a:xfrm>
            <a:off x="5938838" y="1412875"/>
            <a:ext cx="3025775" cy="4400550"/>
          </a:xfrm>
          <a:prstGeom prst="homePlate">
            <a:avLst>
              <a:gd name="adj" fmla="val 22157"/>
            </a:avLst>
          </a:prstGeom>
          <a:gradFill rotWithShape="1">
            <a:gsLst>
              <a:gs pos="0">
                <a:srgbClr val="DEE8F1">
                  <a:alpha val="0"/>
                </a:srgbClr>
              </a:gs>
              <a:gs pos="100000">
                <a:srgbClr val="C3D5E5">
                  <a:alpha val="89998"/>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360000" rIns="360000" anchor="ctr"/>
          <a:lstStyle/>
          <a:p>
            <a:pPr marL="446088" indent="-268288">
              <a:lnSpc>
                <a:spcPct val="90000"/>
              </a:lnSpc>
              <a:spcBef>
                <a:spcPct val="100000"/>
              </a:spcBef>
              <a:buClr>
                <a:schemeClr val="tx2"/>
              </a:buClr>
              <a:buFont typeface="Wingdings" pitchFamily="2" charset="2"/>
              <a:buChar char="q"/>
            </a:pPr>
            <a:r>
              <a:rPr lang="ru-RU" dirty="0" err="1"/>
              <a:t>Оновлення</a:t>
            </a:r>
            <a:r>
              <a:rPr lang="ru-RU" dirty="0"/>
              <a:t> </a:t>
            </a:r>
            <a:r>
              <a:rPr lang="ru-RU" dirty="0" err="1"/>
              <a:t>вмісту</a:t>
            </a:r>
            <a:r>
              <a:rPr lang="ru-RU" dirty="0"/>
              <a:t> </a:t>
            </a:r>
            <a:r>
              <a:rPr lang="ru-RU" dirty="0" err="1"/>
              <a:t>реєстру</a:t>
            </a:r>
            <a:r>
              <a:rPr lang="ru-RU" dirty="0"/>
              <a:t> </a:t>
            </a:r>
            <a:r>
              <a:rPr lang="ru-RU" dirty="0" err="1"/>
              <a:t>ризиків</a:t>
            </a:r>
            <a:endParaRPr lang="ru-RU" dirty="0"/>
          </a:p>
          <a:p>
            <a:pPr marL="446088" indent="-268288">
              <a:lnSpc>
                <a:spcPct val="90000"/>
              </a:lnSpc>
              <a:spcBef>
                <a:spcPct val="100000"/>
              </a:spcBef>
              <a:buClr>
                <a:schemeClr val="tx2"/>
              </a:buClr>
              <a:buFont typeface="Wingdings" pitchFamily="2" charset="2"/>
              <a:buChar char="q"/>
            </a:pPr>
            <a:r>
              <a:rPr lang="ru-RU" dirty="0" err="1"/>
              <a:t>Пов'язані</a:t>
            </a:r>
            <a:r>
              <a:rPr lang="ru-RU" dirty="0"/>
              <a:t> з </a:t>
            </a:r>
            <a:r>
              <a:rPr lang="ru-RU" dirty="0" err="1"/>
              <a:t>ризиками</a:t>
            </a:r>
            <a:r>
              <a:rPr lang="ru-RU" dirty="0"/>
              <a:t> </a:t>
            </a:r>
            <a:r>
              <a:rPr lang="ru-RU" dirty="0" err="1"/>
              <a:t>контрактні</a:t>
            </a:r>
            <a:r>
              <a:rPr lang="ru-RU" dirty="0"/>
              <a:t> </a:t>
            </a:r>
            <a:r>
              <a:rPr lang="ru-RU" dirty="0" err="1"/>
              <a:t>рішення</a:t>
            </a:r>
            <a:endParaRPr lang="ru-RU" dirty="0"/>
          </a:p>
          <a:p>
            <a:pPr marL="446088" indent="-268288">
              <a:lnSpc>
                <a:spcPct val="90000"/>
              </a:lnSpc>
              <a:spcBef>
                <a:spcPct val="100000"/>
              </a:spcBef>
              <a:buClr>
                <a:schemeClr val="tx2"/>
              </a:buClr>
              <a:buFont typeface="Wingdings" pitchFamily="2" charset="2"/>
              <a:buChar char="q"/>
            </a:pPr>
            <a:r>
              <a:rPr lang="ru-RU" dirty="0" err="1"/>
              <a:t>Оновлення</a:t>
            </a:r>
            <a:r>
              <a:rPr lang="ru-RU" dirty="0"/>
              <a:t> плану </a:t>
            </a:r>
            <a:r>
              <a:rPr lang="ru-RU" dirty="0" err="1"/>
              <a:t>управління</a:t>
            </a:r>
            <a:r>
              <a:rPr lang="ru-RU" dirty="0"/>
              <a:t> проектом</a:t>
            </a:r>
          </a:p>
          <a:p>
            <a:pPr marL="446088" indent="-268288">
              <a:lnSpc>
                <a:spcPct val="90000"/>
              </a:lnSpc>
              <a:spcBef>
                <a:spcPct val="100000"/>
              </a:spcBef>
              <a:buClr>
                <a:schemeClr val="tx2"/>
              </a:buClr>
              <a:buFont typeface="Wingdings" pitchFamily="2" charset="2"/>
              <a:buChar char="q"/>
            </a:pPr>
            <a:r>
              <a:rPr lang="ru-RU" dirty="0" err="1"/>
              <a:t>Оновлення</a:t>
            </a:r>
            <a:r>
              <a:rPr lang="ru-RU" dirty="0"/>
              <a:t> </a:t>
            </a:r>
            <a:r>
              <a:rPr lang="ru-RU" dirty="0" err="1"/>
              <a:t>проектних</a:t>
            </a:r>
            <a:r>
              <a:rPr lang="ru-RU" dirty="0"/>
              <a:t> </a:t>
            </a:r>
            <a:r>
              <a:rPr lang="ru-RU" dirty="0" err="1"/>
              <a:t>документів</a:t>
            </a:r>
            <a:endParaRPr lang="ru-RU" dirty="0"/>
          </a:p>
        </p:txBody>
      </p:sp>
      <p:sp>
        <p:nvSpPr>
          <p:cNvPr id="31749" name="Rectangle 4"/>
          <p:cNvSpPr>
            <a:spLocks noChangeArrowheads="1"/>
          </p:cNvSpPr>
          <p:nvPr/>
        </p:nvSpPr>
        <p:spPr bwMode="auto">
          <a:xfrm>
            <a:off x="6335712" y="885825"/>
            <a:ext cx="22320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ru-RU" sz="2000" dirty="0" err="1" smtClean="0">
                <a:latin typeface="Myriad Pro"/>
              </a:rPr>
              <a:t>Виходи</a:t>
            </a:r>
            <a:endParaRPr lang="ru-RU" sz="2000" dirty="0">
              <a:latin typeface="Myriad Pro"/>
            </a:endParaRPr>
          </a:p>
        </p:txBody>
      </p:sp>
      <p:sp>
        <p:nvSpPr>
          <p:cNvPr id="31750" name="Oval 5"/>
          <p:cNvSpPr>
            <a:spLocks noChangeArrowheads="1"/>
          </p:cNvSpPr>
          <p:nvPr/>
        </p:nvSpPr>
        <p:spPr bwMode="auto">
          <a:xfrm>
            <a:off x="6156325" y="1412875"/>
            <a:ext cx="2376488" cy="1081088"/>
          </a:xfrm>
          <a:prstGeom prst="ellipse">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ru-RU"/>
          </a:p>
        </p:txBody>
      </p:sp>
      <p:sp>
        <p:nvSpPr>
          <p:cNvPr id="31751" name="Text Box 6"/>
          <p:cNvSpPr txBox="1">
            <a:spLocks noChangeArrowheads="1"/>
          </p:cNvSpPr>
          <p:nvPr/>
        </p:nvSpPr>
        <p:spPr bwMode="auto">
          <a:xfrm>
            <a:off x="465932" y="1125538"/>
            <a:ext cx="54006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eaLnBrk="1" hangingPunct="1">
              <a:spcBef>
                <a:spcPct val="50000"/>
              </a:spcBef>
            </a:pPr>
            <a:r>
              <a:rPr lang="ru-RU" sz="1600" b="0" dirty="0" err="1"/>
              <a:t>Відповідні</a:t>
            </a:r>
            <a:r>
              <a:rPr lang="ru-RU" sz="1600" b="0" dirty="0"/>
              <a:t> заходи </a:t>
            </a:r>
            <a:r>
              <a:rPr lang="ru-RU" sz="1600" b="0" dirty="0" err="1"/>
              <a:t>реагування</a:t>
            </a:r>
            <a:r>
              <a:rPr lang="ru-RU" sz="1600" b="0" dirty="0"/>
              <a:t> </a:t>
            </a:r>
            <a:r>
              <a:rPr lang="ru-RU" sz="1600" b="0" dirty="0" err="1"/>
              <a:t>вибираються</a:t>
            </a:r>
            <a:r>
              <a:rPr lang="ru-RU" sz="1600" b="0" dirty="0"/>
              <a:t>, </a:t>
            </a:r>
            <a:r>
              <a:rPr lang="ru-RU" sz="1600" b="0" dirty="0" err="1"/>
              <a:t>узгоджуються</a:t>
            </a:r>
            <a:r>
              <a:rPr lang="ru-RU" sz="1600" b="0" dirty="0"/>
              <a:t> і </a:t>
            </a:r>
            <a:r>
              <a:rPr lang="ru-RU" sz="1600" b="0" dirty="0" err="1"/>
              <a:t>включаються</a:t>
            </a:r>
            <a:r>
              <a:rPr lang="ru-RU" sz="1600" b="0" dirty="0"/>
              <a:t> в </a:t>
            </a:r>
            <a:r>
              <a:rPr lang="ru-RU" sz="1600" b="0" dirty="0" err="1"/>
              <a:t>реєстр</a:t>
            </a:r>
            <a:r>
              <a:rPr lang="ru-RU" sz="1600" b="0" dirty="0"/>
              <a:t> </a:t>
            </a:r>
            <a:r>
              <a:rPr lang="ru-RU" sz="1600" b="0" dirty="0" err="1"/>
              <a:t>ризиків</a:t>
            </a:r>
            <a:r>
              <a:rPr lang="ru-RU" sz="1600" b="0" dirty="0"/>
              <a:t>.</a:t>
            </a:r>
          </a:p>
          <a:p>
            <a:pPr eaLnBrk="1" hangingPunct="1">
              <a:spcBef>
                <a:spcPct val="50000"/>
              </a:spcBef>
            </a:pPr>
            <a:r>
              <a:rPr lang="ru-RU" sz="1600" b="0" dirty="0" err="1"/>
              <a:t>Помірні</a:t>
            </a:r>
            <a:r>
              <a:rPr lang="ru-RU" sz="1600" b="0" dirty="0"/>
              <a:t> і </a:t>
            </a:r>
            <a:r>
              <a:rPr lang="ru-RU" sz="1600" b="0" dirty="0" err="1"/>
              <a:t>критичні</a:t>
            </a:r>
            <a:r>
              <a:rPr lang="ru-RU" sz="1600" b="0" dirty="0"/>
              <a:t> </a:t>
            </a:r>
            <a:r>
              <a:rPr lang="ru-RU" sz="1600" b="0" dirty="0" err="1"/>
              <a:t>ризики</a:t>
            </a:r>
            <a:r>
              <a:rPr lang="ru-RU" sz="1600" b="0" dirty="0"/>
              <a:t> часто </a:t>
            </a:r>
            <a:r>
              <a:rPr lang="ru-RU" sz="1600" b="0" dirty="0" err="1"/>
              <a:t>описуються</a:t>
            </a:r>
            <a:r>
              <a:rPr lang="ru-RU" sz="1600" b="0" dirty="0"/>
              <a:t> </a:t>
            </a:r>
            <a:r>
              <a:rPr lang="ru-RU" sz="1600" b="0" dirty="0" err="1"/>
              <a:t>більш</a:t>
            </a:r>
            <a:r>
              <a:rPr lang="ru-RU" sz="1600" b="0" dirty="0"/>
              <a:t> детально.</a:t>
            </a:r>
          </a:p>
          <a:p>
            <a:pPr eaLnBrk="1" hangingPunct="1">
              <a:spcBef>
                <a:spcPct val="50000"/>
              </a:spcBef>
            </a:pPr>
            <a:r>
              <a:rPr lang="ru-RU" sz="1600" b="0" dirty="0" err="1"/>
              <a:t>Фонові</a:t>
            </a:r>
            <a:r>
              <a:rPr lang="ru-RU" sz="1600" b="0" dirty="0"/>
              <a:t> </a:t>
            </a:r>
            <a:r>
              <a:rPr lang="ru-RU" sz="1600" b="0" dirty="0" err="1"/>
              <a:t>ризики</a:t>
            </a:r>
            <a:r>
              <a:rPr lang="ru-RU" sz="1600" b="0" dirty="0"/>
              <a:t> </a:t>
            </a:r>
            <a:r>
              <a:rPr lang="ru-RU" sz="1600" b="0" dirty="0" err="1"/>
              <a:t>включаються</a:t>
            </a:r>
            <a:r>
              <a:rPr lang="ru-RU" sz="1600" b="0" dirty="0"/>
              <a:t> в лист </a:t>
            </a:r>
            <a:r>
              <a:rPr lang="ru-RU" sz="1600" b="0" dirty="0" err="1"/>
              <a:t>очікування</a:t>
            </a:r>
            <a:r>
              <a:rPr lang="ru-RU" sz="1600" b="0" dirty="0"/>
              <a:t> для </a:t>
            </a:r>
            <a:r>
              <a:rPr lang="ru-RU" sz="1600" b="0" dirty="0" err="1"/>
              <a:t>подальшого</a:t>
            </a:r>
            <a:r>
              <a:rPr lang="ru-RU" sz="1600" b="0" dirty="0"/>
              <a:t> регулярного </a:t>
            </a:r>
            <a:r>
              <a:rPr lang="ru-RU" sz="1600" b="0" dirty="0" err="1"/>
              <a:t>моніторингу</a:t>
            </a:r>
            <a:r>
              <a:rPr lang="ru-RU" sz="1600" b="0" dirty="0"/>
              <a:t>.</a:t>
            </a:r>
          </a:p>
        </p:txBody>
      </p:sp>
    </p:spTree>
    <p:extLst>
      <p:ext uri="{BB962C8B-B14F-4D97-AF65-F5344CB8AC3E}">
        <p14:creationId xmlns:p14="http://schemas.microsoft.com/office/powerpoint/2010/main" val="6467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46331"/>
          </a:xfrm>
          <a:prstGeom prst="rect">
            <a:avLst/>
          </a:prstGeom>
        </p:spPr>
        <p:txBody>
          <a:bodyPr wrap="square">
            <a:spAutoFit/>
          </a:bodyPr>
          <a:lstStyle/>
          <a:p>
            <a:r>
              <a:rPr lang="uk-UA" sz="3600" b="1" dirty="0">
                <a:solidFill>
                  <a:schemeClr val="bg1"/>
                </a:solidFill>
              </a:rPr>
              <a:t> </a:t>
            </a:r>
            <a:r>
              <a:rPr lang="en-US" sz="3600" b="1" dirty="0" smtClean="0">
                <a:solidFill>
                  <a:schemeClr val="bg1"/>
                </a:solidFill>
              </a:rPr>
              <a:t>5</a:t>
            </a:r>
            <a:r>
              <a:rPr lang="uk-UA" sz="3600" b="1" dirty="0" smtClean="0">
                <a:solidFill>
                  <a:schemeClr val="bg1"/>
                </a:solidFill>
              </a:rPr>
              <a:t> </a:t>
            </a:r>
            <a:r>
              <a:rPr lang="uk-UA" sz="3600" b="1" dirty="0">
                <a:solidFill>
                  <a:schemeClr val="bg1"/>
                </a:solidFill>
              </a:rPr>
              <a:t>основних ризиків і </a:t>
            </a:r>
            <a:r>
              <a:rPr lang="uk-UA" sz="3600" b="1" dirty="0" smtClean="0">
                <a:solidFill>
                  <a:schemeClr val="bg1"/>
                </a:solidFill>
              </a:rPr>
              <a:t>стратегій</a:t>
            </a:r>
            <a:r>
              <a:rPr lang="en-US" sz="3600" b="1" dirty="0" smtClean="0">
                <a:solidFill>
                  <a:schemeClr val="bg1"/>
                </a:solidFill>
              </a:rPr>
              <a:t> </a:t>
            </a:r>
            <a:r>
              <a:rPr lang="uk-UA" sz="3600" b="1" dirty="0" smtClean="0">
                <a:solidFill>
                  <a:schemeClr val="bg1"/>
                </a:solidFill>
              </a:rPr>
              <a:t>розробки ПЗ</a:t>
            </a:r>
            <a:endParaRPr lang="uk-UA" sz="3600" b="1" dirty="0">
              <a:solidFill>
                <a:schemeClr val="bg1"/>
              </a:solidFill>
            </a:endParaRPr>
          </a:p>
        </p:txBody>
      </p:sp>
      <p:sp>
        <p:nvSpPr>
          <p:cNvPr id="3" name="Прямоугольник 2"/>
          <p:cNvSpPr/>
          <p:nvPr/>
        </p:nvSpPr>
        <p:spPr>
          <a:xfrm>
            <a:off x="126350" y="1628800"/>
            <a:ext cx="9036496" cy="3693319"/>
          </a:xfrm>
          <a:prstGeom prst="rect">
            <a:avLst/>
          </a:prstGeom>
        </p:spPr>
        <p:txBody>
          <a:bodyPr wrap="square">
            <a:spAutoFit/>
          </a:bodyPr>
          <a:lstStyle/>
          <a:p>
            <a:r>
              <a:rPr lang="uk-UA" b="1" dirty="0"/>
              <a:t>Ризик 1: помилки, властиві розкладом</a:t>
            </a:r>
          </a:p>
          <a:p>
            <a:r>
              <a:rPr lang="uk-UA" dirty="0"/>
              <a:t>Опис: завдяки своїй невідчутно природі і унікальності програмного забезпечення, процес розробки ПО складно оцінити і розписати.</a:t>
            </a:r>
          </a:p>
          <a:p>
            <a:endParaRPr lang="uk-UA" dirty="0"/>
          </a:p>
          <a:p>
            <a:r>
              <a:rPr lang="uk-UA" dirty="0" smtClean="0"/>
              <a:t>Рішення: </a:t>
            </a:r>
            <a:r>
              <a:rPr lang="uk-UA" dirty="0"/>
              <a:t>все більше залучайте команду в процес планування і оцінки. Отримайте відгуки на ранній стадії і обговоріть можливі помилки і нестиковки особисто з замовником.</a:t>
            </a:r>
          </a:p>
          <a:p>
            <a:endParaRPr lang="uk-UA" dirty="0"/>
          </a:p>
          <a:p>
            <a:r>
              <a:rPr lang="uk-UA" dirty="0"/>
              <a:t>Гнучкий метод: в проектах, що використовують гнучку методологію, команда активно залучена до планування і оцінку за допомогою таких дій, як екстремальне програмування (</a:t>
            </a:r>
            <a:r>
              <a:rPr lang="uk-UA" dirty="0" err="1"/>
              <a:t>Extreme</a:t>
            </a:r>
            <a:r>
              <a:rPr lang="uk-UA" dirty="0"/>
              <a:t> </a:t>
            </a:r>
            <a:r>
              <a:rPr lang="uk-UA" dirty="0" err="1"/>
              <a:t>Programming</a:t>
            </a:r>
            <a:r>
              <a:rPr lang="uk-UA" dirty="0"/>
              <a:t>, XP) і семінари </a:t>
            </a:r>
            <a:r>
              <a:rPr lang="uk-UA" dirty="0" err="1"/>
              <a:t>Wideband</a:t>
            </a:r>
            <a:r>
              <a:rPr lang="uk-UA" dirty="0"/>
              <a:t> </a:t>
            </a:r>
            <a:r>
              <a:rPr lang="uk-UA" dirty="0" err="1"/>
              <a:t>Delphi</a:t>
            </a:r>
            <a:r>
              <a:rPr lang="uk-UA" dirty="0"/>
              <a:t>. Працюючи в коротких етапах, швидкість роботи команди різко збільшується, і це явно видно всім учасникам проекту, хто на даний момент більш втягнутий в проект. Якщо коротко, справжній прогрес складно приховати від власників.</a:t>
            </a:r>
          </a:p>
        </p:txBody>
      </p:sp>
    </p:spTree>
    <p:extLst>
      <p:ext uri="{BB962C8B-B14F-4D97-AF65-F5344CB8AC3E}">
        <p14:creationId xmlns:p14="http://schemas.microsoft.com/office/powerpoint/2010/main" val="56617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46331"/>
          </a:xfrm>
          <a:prstGeom prst="rect">
            <a:avLst/>
          </a:prstGeom>
        </p:spPr>
        <p:txBody>
          <a:bodyPr wrap="square">
            <a:spAutoFit/>
          </a:bodyPr>
          <a:lstStyle/>
          <a:p>
            <a:r>
              <a:rPr lang="uk-UA" sz="3600" b="1" dirty="0">
                <a:solidFill>
                  <a:schemeClr val="bg1"/>
                </a:solidFill>
              </a:rPr>
              <a:t> </a:t>
            </a:r>
            <a:r>
              <a:rPr lang="en-US" sz="3600" b="1" dirty="0" smtClean="0">
                <a:solidFill>
                  <a:schemeClr val="bg1"/>
                </a:solidFill>
              </a:rPr>
              <a:t>5</a:t>
            </a:r>
            <a:r>
              <a:rPr lang="uk-UA" sz="3600" b="1" dirty="0" smtClean="0">
                <a:solidFill>
                  <a:schemeClr val="bg1"/>
                </a:solidFill>
              </a:rPr>
              <a:t> </a:t>
            </a:r>
            <a:r>
              <a:rPr lang="uk-UA" sz="3600" b="1" dirty="0">
                <a:solidFill>
                  <a:schemeClr val="bg1"/>
                </a:solidFill>
              </a:rPr>
              <a:t>основних ризиків і </a:t>
            </a:r>
            <a:r>
              <a:rPr lang="uk-UA" sz="3600" b="1" dirty="0" smtClean="0">
                <a:solidFill>
                  <a:schemeClr val="bg1"/>
                </a:solidFill>
              </a:rPr>
              <a:t>стратегій</a:t>
            </a:r>
            <a:r>
              <a:rPr lang="en-US" sz="3600" b="1" dirty="0" smtClean="0">
                <a:solidFill>
                  <a:schemeClr val="bg1"/>
                </a:solidFill>
              </a:rPr>
              <a:t> </a:t>
            </a:r>
            <a:r>
              <a:rPr lang="uk-UA" sz="3600" b="1" dirty="0" smtClean="0">
                <a:solidFill>
                  <a:schemeClr val="bg1"/>
                </a:solidFill>
              </a:rPr>
              <a:t>розробки ПЗ</a:t>
            </a:r>
            <a:endParaRPr lang="uk-UA" sz="3600" b="1" dirty="0">
              <a:solidFill>
                <a:schemeClr val="bg1"/>
              </a:solidFill>
            </a:endParaRPr>
          </a:p>
        </p:txBody>
      </p:sp>
      <p:sp>
        <p:nvSpPr>
          <p:cNvPr id="3" name="Прямоугольник 2"/>
          <p:cNvSpPr/>
          <p:nvPr/>
        </p:nvSpPr>
        <p:spPr>
          <a:xfrm>
            <a:off x="0" y="1196752"/>
            <a:ext cx="9144000" cy="3693319"/>
          </a:xfrm>
          <a:prstGeom prst="rect">
            <a:avLst/>
          </a:prstGeom>
        </p:spPr>
        <p:txBody>
          <a:bodyPr wrap="square">
            <a:spAutoFit/>
          </a:bodyPr>
          <a:lstStyle/>
          <a:p>
            <a:r>
              <a:rPr lang="uk-UA" b="1" dirty="0"/>
              <a:t>Ризик 2: поява нових вимог</a:t>
            </a:r>
          </a:p>
          <a:p>
            <a:r>
              <a:rPr lang="uk-UA" dirty="0"/>
              <a:t>Опис: по ходу просування проекту з'являються все нові вимоги, які можуть порушити всі терміни і оцінки.</a:t>
            </a:r>
          </a:p>
          <a:p>
            <a:endParaRPr lang="uk-UA" dirty="0"/>
          </a:p>
          <a:p>
            <a:r>
              <a:rPr lang="uk-UA" dirty="0" smtClean="0"/>
              <a:t>Рішення: </a:t>
            </a:r>
            <a:r>
              <a:rPr lang="uk-UA" dirty="0"/>
              <a:t>постійне залучення клієнтів і розробників.</a:t>
            </a:r>
          </a:p>
          <a:p>
            <a:endParaRPr lang="uk-UA" dirty="0"/>
          </a:p>
          <a:p>
            <a:r>
              <a:rPr lang="uk-UA" dirty="0"/>
              <a:t>Гнучкий метод: в проектах, що використовують гнучку методологію, регулярно плануються і обговорюються всі функції і терміни на кордонах кожного етапу. Зміни та вимоги в таких проектах приймаються як даність. Замість простого використання методів придушення змін, плануються сесії по встановленню пріоритетів, які дозволяють раціонально виконати всі зміни. Неможливо протиснути канат в вушко голки, але ви вже обізнані про існування даної проблеми і у вас є метод роботи зі змінами, який можна використовувати на ранніх стадіях.</a:t>
            </a:r>
          </a:p>
        </p:txBody>
      </p:sp>
    </p:spTree>
    <p:extLst>
      <p:ext uri="{BB962C8B-B14F-4D97-AF65-F5344CB8AC3E}">
        <p14:creationId xmlns:p14="http://schemas.microsoft.com/office/powerpoint/2010/main" val="1118521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46331"/>
          </a:xfrm>
          <a:prstGeom prst="rect">
            <a:avLst/>
          </a:prstGeom>
        </p:spPr>
        <p:txBody>
          <a:bodyPr wrap="square">
            <a:spAutoFit/>
          </a:bodyPr>
          <a:lstStyle/>
          <a:p>
            <a:r>
              <a:rPr lang="uk-UA" sz="3600" b="1" dirty="0">
                <a:solidFill>
                  <a:schemeClr val="bg1"/>
                </a:solidFill>
              </a:rPr>
              <a:t> </a:t>
            </a:r>
            <a:r>
              <a:rPr lang="en-US" sz="3600" b="1" dirty="0" smtClean="0">
                <a:solidFill>
                  <a:schemeClr val="bg1"/>
                </a:solidFill>
              </a:rPr>
              <a:t>5</a:t>
            </a:r>
            <a:r>
              <a:rPr lang="uk-UA" sz="3600" b="1" dirty="0" smtClean="0">
                <a:solidFill>
                  <a:schemeClr val="bg1"/>
                </a:solidFill>
              </a:rPr>
              <a:t> </a:t>
            </a:r>
            <a:r>
              <a:rPr lang="uk-UA" sz="3600" b="1" dirty="0">
                <a:solidFill>
                  <a:schemeClr val="bg1"/>
                </a:solidFill>
              </a:rPr>
              <a:t>основних ризиків і </a:t>
            </a:r>
            <a:r>
              <a:rPr lang="uk-UA" sz="3600" b="1" dirty="0" smtClean="0">
                <a:solidFill>
                  <a:schemeClr val="bg1"/>
                </a:solidFill>
              </a:rPr>
              <a:t>стратегій</a:t>
            </a:r>
            <a:r>
              <a:rPr lang="en-US" sz="3600" b="1" dirty="0" smtClean="0">
                <a:solidFill>
                  <a:schemeClr val="bg1"/>
                </a:solidFill>
              </a:rPr>
              <a:t> </a:t>
            </a:r>
            <a:r>
              <a:rPr lang="uk-UA" sz="3600" b="1" dirty="0" smtClean="0">
                <a:solidFill>
                  <a:schemeClr val="bg1"/>
                </a:solidFill>
              </a:rPr>
              <a:t>розробки ПЗ</a:t>
            </a:r>
            <a:endParaRPr lang="uk-UA" sz="3600" b="1" dirty="0">
              <a:solidFill>
                <a:schemeClr val="bg1"/>
              </a:solidFill>
            </a:endParaRPr>
          </a:p>
        </p:txBody>
      </p:sp>
      <p:sp>
        <p:nvSpPr>
          <p:cNvPr id="4" name="Прямоугольник 3"/>
          <p:cNvSpPr/>
          <p:nvPr/>
        </p:nvSpPr>
        <p:spPr>
          <a:xfrm>
            <a:off x="0" y="1268760"/>
            <a:ext cx="8784976" cy="3693319"/>
          </a:xfrm>
          <a:prstGeom prst="rect">
            <a:avLst/>
          </a:prstGeom>
        </p:spPr>
        <p:txBody>
          <a:bodyPr wrap="square">
            <a:spAutoFit/>
          </a:bodyPr>
          <a:lstStyle/>
          <a:p>
            <a:r>
              <a:rPr lang="uk-UA" b="1" dirty="0"/>
              <a:t>Ризик 3: зміна співробітників</a:t>
            </a:r>
          </a:p>
          <a:p>
            <a:r>
              <a:rPr lang="uk-UA" dirty="0"/>
              <a:t>Опис: ключові співробітники можуть покинути проект, несучи при цьому з собою критичну інформацію, що значно відкладає і зносить проект з рейок.</a:t>
            </a:r>
          </a:p>
          <a:p>
            <a:endParaRPr lang="uk-UA" dirty="0"/>
          </a:p>
          <a:p>
            <a:r>
              <a:rPr lang="uk-UA" dirty="0" smtClean="0"/>
              <a:t>Рішення: </a:t>
            </a:r>
            <a:r>
              <a:rPr lang="uk-UA" dirty="0"/>
              <a:t>високий рівень співпраці та обміну інформацією в команді.</a:t>
            </a:r>
          </a:p>
          <a:p>
            <a:endParaRPr lang="uk-UA" dirty="0"/>
          </a:p>
          <a:p>
            <a:r>
              <a:rPr lang="uk-UA" dirty="0"/>
              <a:t>Гнучкий метод: техніки обміну інформацією у випадку з гнучкою методологією, такі як парне програмування, використання узагальненого коду і часті звіти, щодня </a:t>
            </a:r>
            <a:r>
              <a:rPr lang="uk-UA" dirty="0" err="1"/>
              <a:t>протистоять</a:t>
            </a:r>
            <a:r>
              <a:rPr lang="uk-UA" dirty="0"/>
              <a:t> ймовірності втрати інформації. При зниженні </a:t>
            </a:r>
            <a:r>
              <a:rPr lang="uk-UA" dirty="0" err="1"/>
              <a:t>фактора</a:t>
            </a:r>
            <a:r>
              <a:rPr lang="uk-UA" dirty="0"/>
              <a:t> втрати співробітника багато членів команди обмінюються ключовою інформацією, отже, ризик, пов'язаний з ключових працівників, низький. Також варто врахувати, що, працюючи в захоплюючій, нагороджує і кооперуються середовищі, як у випадку з проектами, заснованими на гнучкій методології, люди рідше хочуть залишати проект.</a:t>
            </a:r>
          </a:p>
        </p:txBody>
      </p:sp>
    </p:spTree>
    <p:extLst>
      <p:ext uri="{BB962C8B-B14F-4D97-AF65-F5344CB8AC3E}">
        <p14:creationId xmlns:p14="http://schemas.microsoft.com/office/powerpoint/2010/main" val="966351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46331"/>
          </a:xfrm>
          <a:prstGeom prst="rect">
            <a:avLst/>
          </a:prstGeom>
        </p:spPr>
        <p:txBody>
          <a:bodyPr wrap="square">
            <a:spAutoFit/>
          </a:bodyPr>
          <a:lstStyle/>
          <a:p>
            <a:r>
              <a:rPr lang="uk-UA" sz="3600" b="1" dirty="0">
                <a:solidFill>
                  <a:schemeClr val="bg1"/>
                </a:solidFill>
              </a:rPr>
              <a:t> </a:t>
            </a:r>
            <a:r>
              <a:rPr lang="en-US" sz="3600" b="1" dirty="0" smtClean="0">
                <a:solidFill>
                  <a:schemeClr val="bg1"/>
                </a:solidFill>
              </a:rPr>
              <a:t>5</a:t>
            </a:r>
            <a:r>
              <a:rPr lang="uk-UA" sz="3600" b="1" dirty="0" smtClean="0">
                <a:solidFill>
                  <a:schemeClr val="bg1"/>
                </a:solidFill>
              </a:rPr>
              <a:t> </a:t>
            </a:r>
            <a:r>
              <a:rPr lang="uk-UA" sz="3600" b="1" dirty="0">
                <a:solidFill>
                  <a:schemeClr val="bg1"/>
                </a:solidFill>
              </a:rPr>
              <a:t>основних ризиків і </a:t>
            </a:r>
            <a:r>
              <a:rPr lang="uk-UA" sz="3600" b="1" dirty="0" smtClean="0">
                <a:solidFill>
                  <a:schemeClr val="bg1"/>
                </a:solidFill>
              </a:rPr>
              <a:t>стратегій</a:t>
            </a:r>
            <a:r>
              <a:rPr lang="en-US" sz="3600" b="1" dirty="0" smtClean="0">
                <a:solidFill>
                  <a:schemeClr val="bg1"/>
                </a:solidFill>
              </a:rPr>
              <a:t> </a:t>
            </a:r>
            <a:r>
              <a:rPr lang="uk-UA" sz="3600" b="1" dirty="0" smtClean="0">
                <a:solidFill>
                  <a:schemeClr val="bg1"/>
                </a:solidFill>
              </a:rPr>
              <a:t>розробки ПЗ</a:t>
            </a:r>
            <a:endParaRPr lang="uk-UA" sz="3600" b="1" dirty="0">
              <a:solidFill>
                <a:schemeClr val="bg1"/>
              </a:solidFill>
            </a:endParaRPr>
          </a:p>
        </p:txBody>
      </p:sp>
      <p:sp>
        <p:nvSpPr>
          <p:cNvPr id="3" name="Прямоугольник 2"/>
          <p:cNvSpPr/>
          <p:nvPr/>
        </p:nvSpPr>
        <p:spPr>
          <a:xfrm>
            <a:off x="107504" y="1412776"/>
            <a:ext cx="9036496" cy="3970318"/>
          </a:xfrm>
          <a:prstGeom prst="rect">
            <a:avLst/>
          </a:prstGeom>
        </p:spPr>
        <p:txBody>
          <a:bodyPr wrap="square">
            <a:spAutoFit/>
          </a:bodyPr>
          <a:lstStyle/>
          <a:p>
            <a:r>
              <a:rPr lang="uk-UA" b="1" dirty="0"/>
              <a:t>Ризик 4: декомпозиція специфікації</a:t>
            </a:r>
          </a:p>
          <a:p>
            <a:r>
              <a:rPr lang="uk-UA" dirty="0"/>
              <a:t>Опис: при старті процесу кодування і інтеграції стає ясно, що специфікація неповна і містить конфліктні вимоги.</a:t>
            </a:r>
          </a:p>
          <a:p>
            <a:endParaRPr lang="uk-UA" dirty="0"/>
          </a:p>
          <a:p>
            <a:r>
              <a:rPr lang="uk-UA" dirty="0"/>
              <a:t>Рішення </a:t>
            </a:r>
            <a:r>
              <a:rPr lang="uk-UA" dirty="0" smtClean="0"/>
              <a:t>: </a:t>
            </a:r>
            <a:r>
              <a:rPr lang="uk-UA" dirty="0"/>
              <a:t>найміть відданого менеджера по продукції для здійснення критичних договорів і рішень.</a:t>
            </a:r>
          </a:p>
          <a:p>
            <a:endParaRPr lang="uk-UA" dirty="0"/>
          </a:p>
          <a:p>
            <a:r>
              <a:rPr lang="uk-UA" dirty="0"/>
              <a:t>Гнучкий метод: проекти з гнучкою методологією використовують досвідчених користувачів, експертів в області або посередника клієнтів в якості менеджера по продукції. Ідея полягає в тому, що хтось (або якась група) повинен бути готовий відповідати на питання і зробити висновки в проектах. Традиційні проекти страждають від декомпозиції </a:t>
            </a:r>
            <a:r>
              <a:rPr lang="uk-UA" dirty="0" err="1"/>
              <a:t>спецііфікаціі</a:t>
            </a:r>
            <a:r>
              <a:rPr lang="uk-UA" dirty="0"/>
              <a:t>, коли ніхто не виконує таку роль, і з'являються конфліктуючі припущення і рішення. Проекти повинні володіти певною роллю власника проекту в складі команди для забезпечення своєчасного прийняття рішень.</a:t>
            </a:r>
          </a:p>
        </p:txBody>
      </p:sp>
    </p:spTree>
    <p:extLst>
      <p:ext uri="{BB962C8B-B14F-4D97-AF65-F5344CB8AC3E}">
        <p14:creationId xmlns:p14="http://schemas.microsoft.com/office/powerpoint/2010/main" val="256370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6"/>
          <p:cNvSpPr>
            <a:spLocks noGrp="1" noChangeArrowheads="1"/>
          </p:cNvSpPr>
          <p:nvPr>
            <p:ph type="sldNum" sz="quarter" idx="12"/>
          </p:nvPr>
        </p:nvSpPr>
        <p:spPr/>
        <p:txBody>
          <a:bodyPr/>
          <a:lstStyle/>
          <a:p>
            <a:pPr>
              <a:defRPr/>
            </a:pPr>
            <a:fld id="{56A2B86A-63BA-47E5-8801-54E2309F7B48}" type="slidenum">
              <a:rPr lang="ru-RU" altLang="en-US"/>
              <a:pPr>
                <a:defRPr/>
              </a:pPr>
              <a:t>4</a:t>
            </a:fld>
            <a:endParaRPr lang="ru-RU" altLang="en-US"/>
          </a:p>
        </p:txBody>
      </p:sp>
      <p:sp>
        <p:nvSpPr>
          <p:cNvPr id="10243" name="Rectangle 2"/>
          <p:cNvSpPr>
            <a:spLocks noGrp="1" noChangeArrowheads="1"/>
          </p:cNvSpPr>
          <p:nvPr>
            <p:ph type="title" idx="4294967295"/>
          </p:nvPr>
        </p:nvSpPr>
        <p:spPr>
          <a:xfrm>
            <a:off x="126057" y="60324"/>
            <a:ext cx="9144000" cy="792163"/>
          </a:xfrm>
        </p:spPr>
        <p:txBody>
          <a:bodyPr>
            <a:normAutofit fontScale="90000"/>
          </a:bodyPr>
          <a:lstStyle/>
          <a:p>
            <a:r>
              <a:rPr lang="ru-RU" b="1" dirty="0" err="1" smtClean="0">
                <a:solidFill>
                  <a:srgbClr val="FFFF00"/>
                </a:solidFill>
              </a:rPr>
              <a:t>Управл</a:t>
            </a:r>
            <a:r>
              <a:rPr lang="uk-UA" b="1" dirty="0" err="1" smtClean="0">
                <a:solidFill>
                  <a:srgbClr val="FFFF00"/>
                </a:solidFill>
              </a:rPr>
              <a:t>іння</a:t>
            </a:r>
            <a:r>
              <a:rPr lang="ru-RU" b="1" dirty="0" smtClean="0">
                <a:solidFill>
                  <a:srgbClr val="FFFF00"/>
                </a:solidFill>
              </a:rPr>
              <a:t> </a:t>
            </a:r>
            <a:r>
              <a:rPr lang="ru-RU" b="1" dirty="0" err="1" smtClean="0">
                <a:solidFill>
                  <a:srgbClr val="FFFF00"/>
                </a:solidFill>
              </a:rPr>
              <a:t>ризиками</a:t>
            </a:r>
            <a:r>
              <a:rPr lang="ru-RU" b="1" dirty="0" smtClean="0">
                <a:solidFill>
                  <a:srgbClr val="FFFF00"/>
                </a:solidFill>
              </a:rPr>
              <a:t> проекту</a:t>
            </a:r>
            <a:r>
              <a:rPr lang="en-US" b="1" dirty="0" smtClean="0">
                <a:solidFill>
                  <a:srgbClr val="FFFF00"/>
                </a:solidFill>
              </a:rPr>
              <a:t/>
            </a:r>
            <a:br>
              <a:rPr lang="en-US" b="1" dirty="0" smtClean="0">
                <a:solidFill>
                  <a:srgbClr val="FFFF00"/>
                </a:solidFill>
              </a:rPr>
            </a:br>
            <a:r>
              <a:rPr lang="en-US" sz="2000" b="1" dirty="0" smtClean="0">
                <a:solidFill>
                  <a:srgbClr val="FFFF00"/>
                </a:solidFill>
              </a:rPr>
              <a:t>(Project Risk Management)</a:t>
            </a:r>
          </a:p>
        </p:txBody>
      </p:sp>
      <p:sp>
        <p:nvSpPr>
          <p:cNvPr id="10264" name="AutoShape 37"/>
          <p:cNvSpPr>
            <a:spLocks noChangeArrowheads="1"/>
          </p:cNvSpPr>
          <p:nvPr/>
        </p:nvSpPr>
        <p:spPr bwMode="auto">
          <a:xfrm flipH="1">
            <a:off x="5828261" y="815181"/>
            <a:ext cx="3188740" cy="331788"/>
          </a:xfrm>
          <a:prstGeom prst="homePlate">
            <a:avLst>
              <a:gd name="adj" fmla="val 58773"/>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lnSpc>
                <a:spcPct val="80000"/>
              </a:lnSpc>
            </a:pPr>
            <a:r>
              <a:rPr lang="ru-RU" sz="1400" dirty="0" err="1" smtClean="0">
                <a:solidFill>
                  <a:srgbClr val="FFFFCC"/>
                </a:solidFill>
              </a:rPr>
              <a:t>Планування</a:t>
            </a:r>
            <a:r>
              <a:rPr lang="en-US" sz="1400" dirty="0" smtClean="0">
                <a:solidFill>
                  <a:srgbClr val="FFFFCC"/>
                </a:solidFill>
              </a:rPr>
              <a:t> </a:t>
            </a:r>
            <a:r>
              <a:rPr lang="ru-RU" sz="1400" dirty="0" err="1" smtClean="0">
                <a:solidFill>
                  <a:srgbClr val="FFFFCC"/>
                </a:solidFill>
              </a:rPr>
              <a:t>управління</a:t>
            </a:r>
            <a:r>
              <a:rPr lang="en-US" sz="1400" dirty="0" smtClean="0">
                <a:solidFill>
                  <a:srgbClr val="FFFFCC"/>
                </a:solidFill>
              </a:rPr>
              <a:t> </a:t>
            </a:r>
            <a:r>
              <a:rPr lang="ru-RU" sz="1400" dirty="0" err="1" smtClean="0">
                <a:solidFill>
                  <a:srgbClr val="FFFFCC"/>
                </a:solidFill>
              </a:rPr>
              <a:t>ризиками</a:t>
            </a:r>
            <a:endParaRPr lang="ru-RU" sz="1400" dirty="0">
              <a:solidFill>
                <a:srgbClr val="FFFFCC"/>
              </a:solidFill>
            </a:endParaRPr>
          </a:p>
        </p:txBody>
      </p:sp>
      <p:grpSp>
        <p:nvGrpSpPr>
          <p:cNvPr id="3" name="Группа 2"/>
          <p:cNvGrpSpPr/>
          <p:nvPr/>
        </p:nvGrpSpPr>
        <p:grpSpPr>
          <a:xfrm>
            <a:off x="323850" y="981075"/>
            <a:ext cx="8778876" cy="5514975"/>
            <a:chOff x="323850" y="981075"/>
            <a:chExt cx="8778876" cy="5514975"/>
          </a:xfrm>
        </p:grpSpPr>
        <p:sp>
          <p:nvSpPr>
            <p:cNvPr id="1231875" name="Oval 3"/>
            <p:cNvSpPr>
              <a:spLocks noChangeArrowheads="1"/>
            </p:cNvSpPr>
            <p:nvPr/>
          </p:nvSpPr>
          <p:spPr bwMode="auto">
            <a:xfrm>
              <a:off x="1075286" y="1700213"/>
              <a:ext cx="2305050" cy="1008062"/>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a:solidFill>
                    <a:schemeClr val="tx2"/>
                  </a:solidFill>
                </a:rPr>
                <a:t> </a:t>
              </a:r>
              <a:r>
                <a:rPr lang="ru-RU" sz="1400" dirty="0" err="1">
                  <a:solidFill>
                    <a:schemeClr val="tx2"/>
                  </a:solidFill>
                </a:rPr>
                <a:t>Управління</a:t>
              </a:r>
              <a:r>
                <a:rPr lang="ru-RU" sz="1400" dirty="0">
                  <a:solidFill>
                    <a:schemeClr val="tx2"/>
                  </a:solidFill>
                </a:rPr>
                <a:t> поставками</a:t>
              </a:r>
            </a:p>
            <a:p>
              <a:pPr algn="ctr">
                <a:lnSpc>
                  <a:spcPct val="80000"/>
                </a:lnSpc>
                <a:defRPr/>
              </a:pPr>
              <a:r>
                <a:rPr lang="en-US" sz="1400" b="0" dirty="0">
                  <a:solidFill>
                    <a:schemeClr val="bg2"/>
                  </a:solidFill>
                </a:rPr>
                <a:t>(Procurement Management)</a:t>
              </a:r>
            </a:p>
          </p:txBody>
        </p:sp>
        <p:sp>
          <p:nvSpPr>
            <p:cNvPr id="1231876" name="Oval 4"/>
            <p:cNvSpPr>
              <a:spLocks noChangeArrowheads="1"/>
            </p:cNvSpPr>
            <p:nvPr/>
          </p:nvSpPr>
          <p:spPr bwMode="auto">
            <a:xfrm>
              <a:off x="3378749" y="981075"/>
              <a:ext cx="2305050" cy="1008063"/>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lIns="72000" tIns="72000" rIns="72000" bIns="72000" anchor="ctr"/>
            <a:lstStyle/>
            <a:p>
              <a:pPr algn="ctr">
                <a:defRPr/>
              </a:pPr>
              <a:r>
                <a:rPr lang="ru-RU" sz="1400" dirty="0" err="1" smtClean="0">
                  <a:solidFill>
                    <a:schemeClr val="tx2"/>
                  </a:solidFill>
                </a:rPr>
                <a:t>Управління</a:t>
              </a:r>
              <a:r>
                <a:rPr lang="ru-RU" sz="1400" dirty="0" smtClean="0">
                  <a:solidFill>
                    <a:schemeClr val="tx2"/>
                  </a:solidFill>
                </a:rPr>
                <a:t> </a:t>
              </a:r>
              <a:r>
                <a:rPr lang="ru-RU" sz="1400" dirty="0" err="1" smtClean="0">
                  <a:solidFill>
                    <a:schemeClr val="tx2"/>
                  </a:solidFill>
                </a:rPr>
                <a:t>інтеграцією</a:t>
              </a:r>
              <a:r>
                <a:rPr lang="ru-RU" sz="1400" b="0" dirty="0" smtClean="0"/>
                <a:t> </a:t>
              </a:r>
              <a:endParaRPr lang="ru-RU" sz="1400" b="0" dirty="0"/>
            </a:p>
            <a:p>
              <a:pPr algn="ctr">
                <a:defRPr/>
              </a:pPr>
              <a:r>
                <a:rPr lang="en-US" sz="1400" b="0" dirty="0">
                  <a:solidFill>
                    <a:schemeClr val="bg2"/>
                  </a:solidFill>
                </a:rPr>
                <a:t>(Integration Management)</a:t>
              </a:r>
            </a:p>
          </p:txBody>
        </p:sp>
        <p:sp>
          <p:nvSpPr>
            <p:cNvPr id="1231877" name="Oval 5"/>
            <p:cNvSpPr>
              <a:spLocks noChangeArrowheads="1"/>
            </p:cNvSpPr>
            <p:nvPr/>
          </p:nvSpPr>
          <p:spPr bwMode="auto">
            <a:xfrm>
              <a:off x="5828261" y="1689464"/>
              <a:ext cx="2305050" cy="1008062"/>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err="1">
                  <a:solidFill>
                    <a:schemeClr val="tx2"/>
                  </a:solidFill>
                </a:rPr>
                <a:t>Управління</a:t>
              </a:r>
              <a:r>
                <a:rPr lang="ru-RU" sz="1400" dirty="0">
                  <a:solidFill>
                    <a:schemeClr val="tx2"/>
                  </a:solidFill>
                </a:rPr>
                <a:t> </a:t>
              </a:r>
              <a:r>
                <a:rPr lang="ru-RU" sz="1400" dirty="0" err="1" smtClean="0">
                  <a:solidFill>
                    <a:schemeClr val="tx2"/>
                  </a:solidFill>
                </a:rPr>
                <a:t>змістом</a:t>
              </a:r>
              <a:endParaRPr lang="ru-RU" sz="1400" b="0" dirty="0"/>
            </a:p>
            <a:p>
              <a:pPr algn="ctr">
                <a:lnSpc>
                  <a:spcPct val="80000"/>
                </a:lnSpc>
                <a:defRPr/>
              </a:pPr>
              <a:r>
                <a:rPr lang="en-US" sz="1400" b="0" dirty="0">
                  <a:solidFill>
                    <a:schemeClr val="bg2"/>
                  </a:solidFill>
                </a:rPr>
                <a:t>(Scope Management)</a:t>
              </a:r>
            </a:p>
          </p:txBody>
        </p:sp>
        <p:sp>
          <p:nvSpPr>
            <p:cNvPr id="1231878" name="Oval 6"/>
            <p:cNvSpPr>
              <a:spLocks noChangeArrowheads="1"/>
            </p:cNvSpPr>
            <p:nvPr/>
          </p:nvSpPr>
          <p:spPr bwMode="auto">
            <a:xfrm>
              <a:off x="323850" y="2924175"/>
              <a:ext cx="2376488" cy="1008063"/>
            </a:xfrm>
            <a:prstGeom prst="ellipse">
              <a:avLst/>
            </a:prstGeom>
            <a:gradFill rotWithShape="1">
              <a:gsLst>
                <a:gs pos="0">
                  <a:schemeClr val="tx2">
                    <a:gamma/>
                    <a:tint val="23922"/>
                    <a:invGamma/>
                    <a:alpha val="20000"/>
                  </a:schemeClr>
                </a:gs>
                <a:gs pos="100000">
                  <a:schemeClr val="tx2">
                    <a:alpha val="20000"/>
                  </a:schemeClr>
                </a:gs>
              </a:gsLst>
              <a:lin ang="2700000" scaled="1"/>
            </a:gradFill>
            <a:ln w="19050" algn="ctr">
              <a:solidFill>
                <a:schemeClr val="tx2"/>
              </a:solidFill>
              <a:round/>
              <a:headEnd/>
              <a:tailEnd/>
            </a:ln>
            <a:effectLst/>
          </p:spPr>
          <p:txBody>
            <a:bodyPr anchor="ctr"/>
            <a:lstStyle/>
            <a:p>
              <a:pPr algn="ctr">
                <a:lnSpc>
                  <a:spcPct val="80000"/>
                </a:lnSpc>
                <a:defRPr/>
              </a:pPr>
              <a:r>
                <a:rPr lang="ru-RU" b="1" dirty="0" err="1">
                  <a:solidFill>
                    <a:srgbClr val="FF0000"/>
                  </a:solidFill>
                </a:rPr>
                <a:t>Управління</a:t>
              </a:r>
              <a:r>
                <a:rPr lang="ru-RU" b="1" dirty="0">
                  <a:solidFill>
                    <a:srgbClr val="FF0000"/>
                  </a:solidFill>
                </a:rPr>
                <a:t/>
              </a:r>
              <a:br>
                <a:rPr lang="ru-RU" b="1" dirty="0">
                  <a:solidFill>
                    <a:srgbClr val="FF0000"/>
                  </a:solidFill>
                </a:rPr>
              </a:br>
              <a:r>
                <a:rPr lang="ru-RU" b="1" dirty="0" err="1" smtClean="0">
                  <a:solidFill>
                    <a:srgbClr val="FF0000"/>
                  </a:solidFill>
                </a:rPr>
                <a:t>ризиками</a:t>
              </a:r>
              <a:endParaRPr lang="ru-RU" b="1" dirty="0">
                <a:solidFill>
                  <a:srgbClr val="FF0000"/>
                </a:solidFill>
              </a:endParaRPr>
            </a:p>
            <a:p>
              <a:pPr algn="ctr">
                <a:defRPr/>
              </a:pPr>
              <a:r>
                <a:rPr lang="en-US" sz="1400" b="0" dirty="0">
                  <a:solidFill>
                    <a:schemeClr val="bg2"/>
                  </a:solidFill>
                </a:rPr>
                <a:t>(</a:t>
              </a:r>
              <a:r>
                <a:rPr lang="en-US" sz="1000" b="0" dirty="0">
                  <a:solidFill>
                    <a:schemeClr val="bg2"/>
                  </a:solidFill>
                </a:rPr>
                <a:t>Risk</a:t>
              </a:r>
              <a:r>
                <a:rPr lang="ru-RU" sz="1000" b="0" dirty="0">
                  <a:solidFill>
                    <a:schemeClr val="bg2"/>
                  </a:solidFill>
                </a:rPr>
                <a:t> </a:t>
              </a:r>
              <a:r>
                <a:rPr lang="en-US" sz="1000" b="0" dirty="0">
                  <a:solidFill>
                    <a:schemeClr val="bg2"/>
                  </a:solidFill>
                </a:rPr>
                <a:t>Management)</a:t>
              </a:r>
              <a:endParaRPr lang="ru-RU" sz="1000" b="0" dirty="0">
                <a:solidFill>
                  <a:schemeClr val="bg2"/>
                </a:solidFill>
              </a:endParaRPr>
            </a:p>
          </p:txBody>
        </p:sp>
        <p:sp>
          <p:nvSpPr>
            <p:cNvPr id="1231879" name="Oval 7"/>
            <p:cNvSpPr>
              <a:spLocks noChangeArrowheads="1"/>
            </p:cNvSpPr>
            <p:nvPr/>
          </p:nvSpPr>
          <p:spPr bwMode="auto">
            <a:xfrm>
              <a:off x="6477549" y="2925763"/>
              <a:ext cx="2305050" cy="1008062"/>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err="1">
                  <a:solidFill>
                    <a:schemeClr val="tx2"/>
                  </a:solidFill>
                </a:rPr>
                <a:t>Управління</a:t>
              </a:r>
              <a:r>
                <a:rPr lang="ru-RU" sz="1400" dirty="0">
                  <a:solidFill>
                    <a:schemeClr val="tx2"/>
                  </a:solidFill>
                </a:rPr>
                <a:t> </a:t>
              </a:r>
              <a:r>
                <a:rPr lang="ru-RU" sz="1400" dirty="0" err="1" smtClean="0">
                  <a:solidFill>
                    <a:schemeClr val="tx2"/>
                  </a:solidFill>
                </a:rPr>
                <a:t>термінами</a:t>
              </a:r>
              <a:endParaRPr lang="ru-RU" sz="1400" b="0" dirty="0"/>
            </a:p>
            <a:p>
              <a:pPr algn="ctr">
                <a:lnSpc>
                  <a:spcPct val="80000"/>
                </a:lnSpc>
                <a:defRPr/>
              </a:pPr>
              <a:r>
                <a:rPr lang="en-US" sz="1400" b="0" dirty="0">
                  <a:solidFill>
                    <a:schemeClr val="bg2"/>
                  </a:solidFill>
                </a:rPr>
                <a:t>(Time Management)</a:t>
              </a:r>
            </a:p>
          </p:txBody>
        </p:sp>
        <p:sp>
          <p:nvSpPr>
            <p:cNvPr id="1231880" name="Oval 8"/>
            <p:cNvSpPr>
              <a:spLocks noChangeArrowheads="1"/>
            </p:cNvSpPr>
            <p:nvPr/>
          </p:nvSpPr>
          <p:spPr bwMode="auto">
            <a:xfrm>
              <a:off x="611188" y="4149725"/>
              <a:ext cx="2305050" cy="1008063"/>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err="1">
                  <a:solidFill>
                    <a:schemeClr val="tx2"/>
                  </a:solidFill>
                </a:rPr>
                <a:t>Управління</a:t>
              </a:r>
              <a:r>
                <a:rPr lang="ru-RU" sz="1400" dirty="0">
                  <a:solidFill>
                    <a:schemeClr val="tx2"/>
                  </a:solidFill>
                </a:rPr>
                <a:t> </a:t>
              </a:r>
              <a:r>
                <a:rPr lang="ru-RU" sz="1400" dirty="0" err="1" smtClean="0">
                  <a:solidFill>
                    <a:schemeClr val="tx2"/>
                  </a:solidFill>
                </a:rPr>
                <a:t>комунікаціями</a:t>
              </a:r>
              <a:r>
                <a:rPr lang="en-US" sz="1400" b="0" dirty="0" smtClean="0"/>
                <a:t> </a:t>
              </a:r>
              <a:endParaRPr lang="en-US" sz="1400" b="0" dirty="0"/>
            </a:p>
            <a:p>
              <a:pPr algn="ctr">
                <a:lnSpc>
                  <a:spcPct val="80000"/>
                </a:lnSpc>
                <a:defRPr/>
              </a:pPr>
              <a:r>
                <a:rPr lang="en-US" sz="1400" b="0" dirty="0">
                  <a:solidFill>
                    <a:schemeClr val="bg2"/>
                  </a:solidFill>
                </a:rPr>
                <a:t>(Communication Management)</a:t>
              </a:r>
            </a:p>
          </p:txBody>
        </p:sp>
        <p:sp>
          <p:nvSpPr>
            <p:cNvPr id="1231881" name="Oval 9"/>
            <p:cNvSpPr>
              <a:spLocks noChangeArrowheads="1"/>
            </p:cNvSpPr>
            <p:nvPr/>
          </p:nvSpPr>
          <p:spPr bwMode="auto">
            <a:xfrm>
              <a:off x="6188624" y="4149725"/>
              <a:ext cx="2305050" cy="1008063"/>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err="1">
                  <a:solidFill>
                    <a:schemeClr val="tx2"/>
                  </a:solidFill>
                </a:rPr>
                <a:t>Управління</a:t>
              </a:r>
              <a:r>
                <a:rPr lang="ru-RU" sz="1400" dirty="0">
                  <a:solidFill>
                    <a:schemeClr val="tx2"/>
                  </a:solidFill>
                </a:rPr>
                <a:t> </a:t>
              </a:r>
              <a:r>
                <a:rPr lang="ru-RU" sz="1400" dirty="0" err="1" smtClean="0">
                  <a:solidFill>
                    <a:schemeClr val="tx2"/>
                  </a:solidFill>
                </a:rPr>
                <a:t>вартістю</a:t>
              </a:r>
              <a:endParaRPr lang="ru-RU" sz="1400" b="0" dirty="0"/>
            </a:p>
            <a:p>
              <a:pPr algn="ctr">
                <a:lnSpc>
                  <a:spcPct val="80000"/>
                </a:lnSpc>
                <a:defRPr/>
              </a:pPr>
              <a:r>
                <a:rPr lang="en-US" sz="1400" b="0" dirty="0">
                  <a:solidFill>
                    <a:schemeClr val="bg2"/>
                  </a:solidFill>
                </a:rPr>
                <a:t>(Cost Management)</a:t>
              </a:r>
            </a:p>
          </p:txBody>
        </p:sp>
        <p:sp>
          <p:nvSpPr>
            <p:cNvPr id="1231882" name="Oval 10"/>
            <p:cNvSpPr>
              <a:spLocks noChangeArrowheads="1"/>
            </p:cNvSpPr>
            <p:nvPr/>
          </p:nvSpPr>
          <p:spPr bwMode="auto">
            <a:xfrm>
              <a:off x="2122488" y="5157788"/>
              <a:ext cx="2305050" cy="1008062"/>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err="1">
                  <a:solidFill>
                    <a:schemeClr val="tx2"/>
                  </a:solidFill>
                </a:rPr>
                <a:t>Управління</a:t>
              </a:r>
              <a:r>
                <a:rPr lang="ru-RU" sz="1400" dirty="0">
                  <a:solidFill>
                    <a:schemeClr val="tx2"/>
                  </a:solidFill>
                </a:rPr>
                <a:t> персоналом</a:t>
              </a:r>
              <a:r>
                <a:rPr lang="ru-RU" sz="1400" b="0" dirty="0" smtClean="0"/>
                <a:t> </a:t>
              </a:r>
              <a:endParaRPr lang="ru-RU" sz="1400" b="0" dirty="0"/>
            </a:p>
            <a:p>
              <a:pPr algn="ctr">
                <a:lnSpc>
                  <a:spcPct val="80000"/>
                </a:lnSpc>
                <a:defRPr/>
              </a:pPr>
              <a:r>
                <a:rPr lang="en-US" sz="1400" b="0" dirty="0">
                  <a:solidFill>
                    <a:schemeClr val="bg2"/>
                  </a:solidFill>
                </a:rPr>
                <a:t>(HR Management)</a:t>
              </a:r>
            </a:p>
          </p:txBody>
        </p:sp>
        <p:sp>
          <p:nvSpPr>
            <p:cNvPr id="1231883" name="Oval 11"/>
            <p:cNvSpPr>
              <a:spLocks noChangeArrowheads="1"/>
            </p:cNvSpPr>
            <p:nvPr/>
          </p:nvSpPr>
          <p:spPr bwMode="auto">
            <a:xfrm>
              <a:off x="4486276" y="5156201"/>
              <a:ext cx="2305050" cy="1008062"/>
            </a:xfrm>
            <a:prstGeom prst="ellipse">
              <a:avLst/>
            </a:prstGeom>
            <a:gradFill rotWithShape="1">
              <a:gsLst>
                <a:gs pos="0">
                  <a:schemeClr val="folHlink">
                    <a:gamma/>
                    <a:tint val="23922"/>
                    <a:invGamma/>
                    <a:alpha val="80000"/>
                  </a:schemeClr>
                </a:gs>
                <a:gs pos="100000">
                  <a:schemeClr val="folHlink">
                    <a:alpha val="80000"/>
                  </a:schemeClr>
                </a:gs>
              </a:gsLst>
              <a:lin ang="2700000" scaled="1"/>
            </a:gradFill>
            <a:ln w="6350" algn="ctr">
              <a:solidFill>
                <a:schemeClr val="tx2"/>
              </a:solidFill>
              <a:round/>
              <a:headEnd/>
              <a:tailEnd/>
            </a:ln>
            <a:effectLst/>
          </p:spPr>
          <p:txBody>
            <a:bodyPr anchor="ctr"/>
            <a:lstStyle/>
            <a:p>
              <a:pPr algn="ctr">
                <a:lnSpc>
                  <a:spcPct val="80000"/>
                </a:lnSpc>
                <a:defRPr/>
              </a:pPr>
              <a:r>
                <a:rPr lang="ru-RU" sz="1400" dirty="0">
                  <a:solidFill>
                    <a:schemeClr val="tx2"/>
                  </a:solidFill>
                </a:rPr>
                <a:t> </a:t>
              </a:r>
              <a:r>
                <a:rPr lang="ru-RU" sz="1400" dirty="0" err="1">
                  <a:solidFill>
                    <a:schemeClr val="tx2"/>
                  </a:solidFill>
                </a:rPr>
                <a:t>Управління</a:t>
              </a:r>
              <a:r>
                <a:rPr lang="ru-RU" sz="1400" dirty="0">
                  <a:solidFill>
                    <a:schemeClr val="tx2"/>
                  </a:solidFill>
                </a:rPr>
                <a:t> </a:t>
              </a:r>
              <a:r>
                <a:rPr lang="ru-RU" sz="1400" dirty="0" err="1" smtClean="0">
                  <a:solidFill>
                    <a:schemeClr val="tx2"/>
                  </a:solidFill>
                </a:rPr>
                <a:t>якістю</a:t>
              </a:r>
              <a:endParaRPr lang="ru-RU" sz="1400" b="0" dirty="0"/>
            </a:p>
            <a:p>
              <a:pPr algn="ctr">
                <a:lnSpc>
                  <a:spcPct val="80000"/>
                </a:lnSpc>
                <a:defRPr/>
              </a:pPr>
              <a:r>
                <a:rPr lang="en-US" sz="1400" b="0" dirty="0">
                  <a:solidFill>
                    <a:schemeClr val="bg2"/>
                  </a:solidFill>
                </a:rPr>
                <a:t>(Quality Management)</a:t>
              </a:r>
            </a:p>
          </p:txBody>
        </p:sp>
        <p:grpSp>
          <p:nvGrpSpPr>
            <p:cNvPr id="2" name="Группа 1"/>
            <p:cNvGrpSpPr/>
            <p:nvPr/>
          </p:nvGrpSpPr>
          <p:grpSpPr>
            <a:xfrm>
              <a:off x="2840038" y="2636838"/>
              <a:ext cx="3460750" cy="2359025"/>
              <a:chOff x="2840038" y="2636838"/>
              <a:chExt cx="3460750" cy="2359025"/>
            </a:xfrm>
          </p:grpSpPr>
          <p:grpSp>
            <p:nvGrpSpPr>
              <p:cNvPr id="10266" name="Group 13"/>
              <p:cNvGrpSpPr>
                <a:grpSpLocks/>
              </p:cNvGrpSpPr>
              <p:nvPr/>
            </p:nvGrpSpPr>
            <p:grpSpPr bwMode="auto">
              <a:xfrm rot="12600000" flipH="1">
                <a:off x="4409536" y="3064241"/>
                <a:ext cx="913904" cy="913707"/>
                <a:chOff x="249" y="2486"/>
                <a:chExt cx="1180" cy="1180"/>
              </a:xfrm>
            </p:grpSpPr>
            <p:sp>
              <p:nvSpPr>
                <p:cNvPr id="1231886" name="AutoShape 14"/>
                <p:cNvSpPr>
                  <a:spLocks noChangeArrowheads="1"/>
                </p:cNvSpPr>
                <p:nvPr/>
              </p:nvSpPr>
              <p:spPr bwMode="auto">
                <a:xfrm rot="2297741" flipH="1">
                  <a:off x="250" y="2494"/>
                  <a:ext cx="1179" cy="1164"/>
                </a:xfrm>
                <a:custGeom>
                  <a:avLst/>
                  <a:gdLst>
                    <a:gd name="G0" fmla="+- 0 0 0"/>
                    <a:gd name="G1" fmla="+- -10776293 0 0"/>
                    <a:gd name="G2" fmla="+- 0 0 -10776293"/>
                    <a:gd name="G3" fmla="+- 10800 0 0"/>
                    <a:gd name="G4" fmla="+- 0 0 0"/>
                    <a:gd name="T0" fmla="*/ 360 256 1"/>
                    <a:gd name="T1" fmla="*/ 0 256 1"/>
                    <a:gd name="G5" fmla="+- G2 T0 T1"/>
                    <a:gd name="G6" fmla="?: G2 G2 G5"/>
                    <a:gd name="G7" fmla="+- 0 0 G6"/>
                    <a:gd name="G8" fmla="+- 5400 0 0"/>
                    <a:gd name="G9" fmla="+- 0 0 -1077629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0776293"/>
                    <a:gd name="G36" fmla="sin G34 -10776293"/>
                    <a:gd name="G37" fmla="+/ -1077629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2262 w 21600"/>
                    <a:gd name="T5" fmla="*/ 99 h 21600"/>
                    <a:gd name="T6" fmla="*/ 2997 w 21600"/>
                    <a:gd name="T7" fmla="*/ 8626 h 21600"/>
                    <a:gd name="T8" fmla="*/ 11531 w 21600"/>
                    <a:gd name="T9" fmla="*/ 544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8375" y="5399"/>
                        <a:pt x="6248" y="7015"/>
                        <a:pt x="5598" y="9350"/>
                      </a:cubicBezTo>
                      <a:lnTo>
                        <a:pt x="396" y="7901"/>
                      </a:lnTo>
                      <a:cubicBezTo>
                        <a:pt x="1697" y="3231"/>
                        <a:pt x="5951"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chemeClr val="tx2">
                        <a:gamma/>
                        <a:tint val="0"/>
                        <a:invGamma/>
                        <a:alpha val="0"/>
                      </a:schemeClr>
                    </a:gs>
                    <a:gs pos="100000">
                      <a:schemeClr val="tx2">
                        <a:alpha val="20000"/>
                      </a:schemeClr>
                    </a:gs>
                  </a:gsLst>
                  <a:lin ang="0" scaled="1"/>
                </a:gradFill>
                <a:ln w="9525" algn="ctr">
                  <a:noFill/>
                  <a:miter lim="800000"/>
                  <a:headEnd/>
                  <a:tailEnd/>
                </a:ln>
                <a:effectLst/>
              </p:spPr>
              <p:txBody>
                <a:bodyPr rot="10800000" wrap="none" anchor="ctr"/>
                <a:lstStyle/>
                <a:p>
                  <a:pPr algn="ctr">
                    <a:defRPr/>
                  </a:pPr>
                  <a:endParaRPr lang="ru-RU" sz="800" b="0"/>
                </a:p>
              </p:txBody>
            </p:sp>
            <p:sp>
              <p:nvSpPr>
                <p:cNvPr id="1231887" name="AutoShape 15"/>
                <p:cNvSpPr>
                  <a:spLocks noChangeArrowheads="1"/>
                </p:cNvSpPr>
                <p:nvPr/>
              </p:nvSpPr>
              <p:spPr bwMode="auto">
                <a:xfrm rot="13595482" flipH="1">
                  <a:off x="249" y="2496"/>
                  <a:ext cx="1181" cy="1162"/>
                </a:xfrm>
                <a:custGeom>
                  <a:avLst/>
                  <a:gdLst>
                    <a:gd name="G0" fmla="+- 0 0 0"/>
                    <a:gd name="G1" fmla="+- -10224884 0 0"/>
                    <a:gd name="G2" fmla="+- 0 0 -10224884"/>
                    <a:gd name="G3" fmla="+- 10800 0 0"/>
                    <a:gd name="G4" fmla="+- 0 0 0"/>
                    <a:gd name="T0" fmla="*/ 360 256 1"/>
                    <a:gd name="T1" fmla="*/ 0 256 1"/>
                    <a:gd name="G5" fmla="+- G2 T0 T1"/>
                    <a:gd name="G6" fmla="?: G2 G2 G5"/>
                    <a:gd name="G7" fmla="+- 0 0 G6"/>
                    <a:gd name="G8" fmla="+- 5400 0 0"/>
                    <a:gd name="G9" fmla="+- 0 0 -10224884"/>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0224884"/>
                    <a:gd name="G36" fmla="sin G34 -10224884"/>
                    <a:gd name="G37" fmla="+/ -10224884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3043 w 21600"/>
                    <a:gd name="T5" fmla="*/ 235 h 21600"/>
                    <a:gd name="T6" fmla="*/ 3399 w 21600"/>
                    <a:gd name="T7" fmla="*/ 7507 h 21600"/>
                    <a:gd name="T8" fmla="*/ 11921 w 21600"/>
                    <a:gd name="T9" fmla="*/ 5517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8666" y="5399"/>
                        <a:pt x="6733" y="6656"/>
                        <a:pt x="5866" y="8605"/>
                      </a:cubicBezTo>
                      <a:lnTo>
                        <a:pt x="932" y="6410"/>
                      </a:lnTo>
                      <a:cubicBezTo>
                        <a:pt x="2666" y="2512"/>
                        <a:pt x="6533"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chemeClr val="tx2">
                        <a:gamma/>
                        <a:tint val="0"/>
                        <a:invGamma/>
                        <a:alpha val="0"/>
                      </a:schemeClr>
                    </a:gs>
                    <a:gs pos="100000">
                      <a:schemeClr val="tx2">
                        <a:alpha val="20000"/>
                      </a:schemeClr>
                    </a:gs>
                  </a:gsLst>
                  <a:lin ang="0" scaled="1"/>
                </a:gradFill>
                <a:ln w="9525" algn="ctr">
                  <a:noFill/>
                  <a:miter lim="800000"/>
                  <a:headEnd/>
                  <a:tailEnd/>
                </a:ln>
                <a:effectLst/>
              </p:spPr>
              <p:txBody>
                <a:bodyPr wrap="none" anchor="ctr"/>
                <a:lstStyle/>
                <a:p>
                  <a:pPr algn="ctr">
                    <a:defRPr/>
                  </a:pPr>
                  <a:endParaRPr lang="ru-RU" sz="800" b="0"/>
                </a:p>
              </p:txBody>
            </p:sp>
          </p:grpSp>
          <p:sp>
            <p:nvSpPr>
              <p:cNvPr id="10267" name="AutoShape 16"/>
              <p:cNvSpPr>
                <a:spLocks noChangeArrowheads="1"/>
              </p:cNvSpPr>
              <p:nvPr/>
            </p:nvSpPr>
            <p:spPr bwMode="auto">
              <a:xfrm>
                <a:off x="2840038" y="2636838"/>
                <a:ext cx="1081579" cy="555775"/>
              </a:xfrm>
              <a:prstGeom prst="roundRect">
                <a:avLst>
                  <a:gd name="adj" fmla="val 50000"/>
                </a:avLst>
              </a:prstGeom>
              <a:solidFill>
                <a:schemeClr val="bg1"/>
              </a:solidFill>
              <a:ln w="12700" algn="ctr">
                <a:solidFill>
                  <a:schemeClr val="tx2"/>
                </a:solidFill>
                <a:round/>
                <a:headEnd/>
                <a:tailEnd/>
              </a:ln>
            </p:spPr>
            <p:txBody>
              <a:bodyPr anchor="ctr"/>
              <a:lstStyle/>
              <a:p>
                <a:pPr algn="ctr"/>
                <a:r>
                  <a:rPr lang="ru-RU" sz="1100" dirty="0" err="1" smtClean="0">
                    <a:solidFill>
                      <a:schemeClr val="tx2"/>
                    </a:solidFill>
                  </a:rPr>
                  <a:t>Процеси</a:t>
                </a:r>
                <a:r>
                  <a:rPr lang="ru-RU" sz="1100" dirty="0" smtClean="0">
                    <a:solidFill>
                      <a:schemeClr val="tx2"/>
                    </a:solidFill>
                  </a:rPr>
                  <a:t> </a:t>
                </a:r>
                <a:r>
                  <a:rPr lang="ru-RU" sz="1100" dirty="0" err="1" smtClean="0">
                    <a:solidFill>
                      <a:schemeClr val="tx2"/>
                    </a:solidFill>
                  </a:rPr>
                  <a:t>ініціації</a:t>
                </a:r>
                <a:endParaRPr lang="ru-RU" sz="1100" dirty="0">
                  <a:solidFill>
                    <a:schemeClr val="tx2"/>
                  </a:solidFill>
                </a:endParaRPr>
              </a:p>
            </p:txBody>
          </p:sp>
          <p:sp>
            <p:nvSpPr>
              <p:cNvPr id="10268" name="AutoShape 17"/>
              <p:cNvSpPr>
                <a:spLocks noChangeArrowheads="1"/>
              </p:cNvSpPr>
              <p:nvPr/>
            </p:nvSpPr>
            <p:spPr bwMode="auto">
              <a:xfrm>
                <a:off x="4318901" y="2636838"/>
                <a:ext cx="1081579" cy="555775"/>
              </a:xfrm>
              <a:prstGeom prst="roundRect">
                <a:avLst>
                  <a:gd name="adj" fmla="val 50000"/>
                </a:avLst>
              </a:prstGeom>
              <a:solidFill>
                <a:schemeClr val="bg1"/>
              </a:solidFill>
              <a:ln w="12700" algn="ctr">
                <a:solidFill>
                  <a:schemeClr val="tx2"/>
                </a:solidFill>
                <a:round/>
                <a:headEnd/>
                <a:tailEnd/>
              </a:ln>
            </p:spPr>
            <p:txBody>
              <a:bodyPr anchor="ctr"/>
              <a:lstStyle/>
              <a:p>
                <a:pPr algn="ctr"/>
                <a:r>
                  <a:rPr lang="ru-RU" sz="1100" dirty="0" err="1" smtClean="0">
                    <a:solidFill>
                      <a:schemeClr val="tx2"/>
                    </a:solidFill>
                  </a:rPr>
                  <a:t>Процеси</a:t>
                </a:r>
                <a:r>
                  <a:rPr lang="ru-RU" sz="1100" dirty="0" smtClean="0">
                    <a:solidFill>
                      <a:schemeClr val="tx2"/>
                    </a:solidFill>
                  </a:rPr>
                  <a:t> </a:t>
                </a:r>
                <a:r>
                  <a:rPr lang="ru-RU" sz="1100" dirty="0" err="1" smtClean="0">
                    <a:solidFill>
                      <a:schemeClr val="tx2"/>
                    </a:solidFill>
                  </a:rPr>
                  <a:t>планування</a:t>
                </a:r>
                <a:endParaRPr lang="ru-RU" sz="1100" dirty="0">
                  <a:solidFill>
                    <a:schemeClr val="tx2"/>
                  </a:solidFill>
                </a:endParaRPr>
              </a:p>
            </p:txBody>
          </p:sp>
          <p:sp>
            <p:nvSpPr>
              <p:cNvPr id="10269" name="AutoShape 18"/>
              <p:cNvSpPr>
                <a:spLocks noChangeArrowheads="1"/>
              </p:cNvSpPr>
              <p:nvPr/>
            </p:nvSpPr>
            <p:spPr bwMode="auto">
              <a:xfrm>
                <a:off x="5219209" y="3610955"/>
                <a:ext cx="1081579" cy="555775"/>
              </a:xfrm>
              <a:prstGeom prst="roundRect">
                <a:avLst>
                  <a:gd name="adj" fmla="val 50000"/>
                </a:avLst>
              </a:prstGeom>
              <a:solidFill>
                <a:schemeClr val="bg1"/>
              </a:solidFill>
              <a:ln w="12700" algn="ctr">
                <a:solidFill>
                  <a:schemeClr val="tx2"/>
                </a:solidFill>
                <a:round/>
                <a:headEnd/>
                <a:tailEnd/>
              </a:ln>
            </p:spPr>
            <p:txBody>
              <a:bodyPr anchor="ctr"/>
              <a:lstStyle/>
              <a:p>
                <a:pPr algn="ctr"/>
                <a:r>
                  <a:rPr lang="ru-RU" sz="1100" dirty="0" err="1" smtClean="0">
                    <a:solidFill>
                      <a:schemeClr val="tx2"/>
                    </a:solidFill>
                  </a:rPr>
                  <a:t>Процеси</a:t>
                </a:r>
                <a:r>
                  <a:rPr lang="ru-RU" sz="1100" dirty="0" smtClean="0">
                    <a:solidFill>
                      <a:schemeClr val="tx2"/>
                    </a:solidFill>
                  </a:rPr>
                  <a:t> </a:t>
                </a:r>
                <a:r>
                  <a:rPr lang="ru-RU" sz="1100" dirty="0" err="1" smtClean="0">
                    <a:solidFill>
                      <a:schemeClr val="tx2"/>
                    </a:solidFill>
                  </a:rPr>
                  <a:t>виконання</a:t>
                </a:r>
                <a:endParaRPr lang="ru-RU" sz="1100" dirty="0">
                  <a:solidFill>
                    <a:schemeClr val="tx2"/>
                  </a:solidFill>
                </a:endParaRPr>
              </a:p>
            </p:txBody>
          </p:sp>
          <p:sp>
            <p:nvSpPr>
              <p:cNvPr id="10270" name="AutoShape 19"/>
              <p:cNvSpPr>
                <a:spLocks noChangeArrowheads="1"/>
              </p:cNvSpPr>
              <p:nvPr/>
            </p:nvSpPr>
            <p:spPr bwMode="auto">
              <a:xfrm>
                <a:off x="2915567" y="3610955"/>
                <a:ext cx="1583093" cy="555775"/>
              </a:xfrm>
              <a:prstGeom prst="roundRect">
                <a:avLst>
                  <a:gd name="adj" fmla="val 50000"/>
                </a:avLst>
              </a:prstGeom>
              <a:solidFill>
                <a:schemeClr val="bg1"/>
              </a:solidFill>
              <a:ln w="12700" algn="ctr">
                <a:solidFill>
                  <a:schemeClr val="tx2"/>
                </a:solidFill>
                <a:round/>
                <a:headEnd/>
                <a:tailEnd/>
              </a:ln>
            </p:spPr>
            <p:txBody>
              <a:bodyPr anchor="ctr"/>
              <a:lstStyle/>
              <a:p>
                <a:pPr algn="ctr"/>
                <a:r>
                  <a:rPr lang="ru-RU" sz="1100" dirty="0" err="1" smtClean="0">
                    <a:solidFill>
                      <a:schemeClr val="tx2"/>
                    </a:solidFill>
                  </a:rPr>
                  <a:t>Процеси</a:t>
                </a:r>
                <a:r>
                  <a:rPr lang="ru-RU" sz="1100" dirty="0" smtClean="0">
                    <a:solidFill>
                      <a:schemeClr val="tx2"/>
                    </a:solidFill>
                  </a:rPr>
                  <a:t> </a:t>
                </a:r>
                <a:r>
                  <a:rPr lang="ru-RU" sz="1100" dirty="0" err="1" smtClean="0">
                    <a:solidFill>
                      <a:schemeClr val="tx2"/>
                    </a:solidFill>
                  </a:rPr>
                  <a:t>моніторингу</a:t>
                </a:r>
                <a:r>
                  <a:rPr lang="ru-RU" sz="1100" dirty="0" smtClean="0">
                    <a:solidFill>
                      <a:schemeClr val="tx2"/>
                    </a:solidFill>
                  </a:rPr>
                  <a:t> та </a:t>
                </a:r>
                <a:r>
                  <a:rPr lang="ru-RU" sz="1100" dirty="0" err="1" smtClean="0">
                    <a:solidFill>
                      <a:schemeClr val="tx2"/>
                    </a:solidFill>
                  </a:rPr>
                  <a:t>управління</a:t>
                </a:r>
                <a:endParaRPr lang="ru-RU" sz="1100" dirty="0">
                  <a:solidFill>
                    <a:schemeClr val="tx2"/>
                  </a:solidFill>
                </a:endParaRPr>
              </a:p>
            </p:txBody>
          </p:sp>
          <p:sp>
            <p:nvSpPr>
              <p:cNvPr id="10271" name="AutoShape 20"/>
              <p:cNvSpPr>
                <a:spLocks noChangeArrowheads="1"/>
              </p:cNvSpPr>
              <p:nvPr/>
            </p:nvSpPr>
            <p:spPr bwMode="auto">
              <a:xfrm>
                <a:off x="4914071" y="4440088"/>
                <a:ext cx="1170703" cy="555775"/>
              </a:xfrm>
              <a:prstGeom prst="roundRect">
                <a:avLst>
                  <a:gd name="adj" fmla="val 50000"/>
                </a:avLst>
              </a:prstGeom>
              <a:solidFill>
                <a:schemeClr val="bg1"/>
              </a:solidFill>
              <a:ln w="12700" algn="ctr">
                <a:solidFill>
                  <a:schemeClr val="tx2"/>
                </a:solidFill>
                <a:round/>
                <a:headEnd/>
                <a:tailEnd/>
              </a:ln>
            </p:spPr>
            <p:txBody>
              <a:bodyPr anchor="ctr"/>
              <a:lstStyle/>
              <a:p>
                <a:pPr algn="ctr"/>
                <a:r>
                  <a:rPr lang="ru-RU" sz="1100" dirty="0" err="1" smtClean="0">
                    <a:solidFill>
                      <a:schemeClr val="tx2"/>
                    </a:solidFill>
                  </a:rPr>
                  <a:t>Завершальні</a:t>
                </a:r>
                <a:r>
                  <a:rPr lang="ru-RU" sz="1100" dirty="0" smtClean="0">
                    <a:solidFill>
                      <a:schemeClr val="tx2"/>
                    </a:solidFill>
                  </a:rPr>
                  <a:t> </a:t>
                </a:r>
                <a:r>
                  <a:rPr lang="ru-RU" sz="1100" dirty="0" err="1" smtClean="0">
                    <a:solidFill>
                      <a:schemeClr val="tx2"/>
                    </a:solidFill>
                  </a:rPr>
                  <a:t>процеси</a:t>
                </a:r>
                <a:endParaRPr lang="ru-RU" sz="1100" dirty="0">
                  <a:solidFill>
                    <a:schemeClr val="tx2"/>
                  </a:solidFill>
                </a:endParaRPr>
              </a:p>
            </p:txBody>
          </p:sp>
          <p:sp>
            <p:nvSpPr>
              <p:cNvPr id="10272" name="Line 21"/>
              <p:cNvSpPr>
                <a:spLocks noChangeShapeType="1"/>
              </p:cNvSpPr>
              <p:nvPr/>
            </p:nvSpPr>
            <p:spPr bwMode="auto">
              <a:xfrm>
                <a:off x="3939744" y="2932849"/>
                <a:ext cx="36103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73" name="Line 22"/>
              <p:cNvSpPr>
                <a:spLocks noChangeShapeType="1"/>
              </p:cNvSpPr>
              <p:nvPr/>
            </p:nvSpPr>
            <p:spPr bwMode="auto">
              <a:xfrm>
                <a:off x="5346098" y="3114080"/>
                <a:ext cx="344413" cy="456098"/>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74" name="Line 23"/>
              <p:cNvSpPr>
                <a:spLocks noChangeShapeType="1"/>
              </p:cNvSpPr>
              <p:nvPr/>
            </p:nvSpPr>
            <p:spPr bwMode="auto">
              <a:xfrm>
                <a:off x="4503192" y="3977948"/>
                <a:ext cx="684295"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75" name="Line 24"/>
              <p:cNvSpPr>
                <a:spLocks noChangeShapeType="1"/>
              </p:cNvSpPr>
              <p:nvPr/>
            </p:nvSpPr>
            <p:spPr bwMode="auto">
              <a:xfrm flipH="1">
                <a:off x="4503192" y="3798227"/>
                <a:ext cx="684295"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76" name="Line 25"/>
              <p:cNvSpPr>
                <a:spLocks noChangeShapeType="1"/>
              </p:cNvSpPr>
              <p:nvPr/>
            </p:nvSpPr>
            <p:spPr bwMode="auto">
              <a:xfrm>
                <a:off x="4445790" y="4122933"/>
                <a:ext cx="504535" cy="397198"/>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77" name="Line 26"/>
              <p:cNvSpPr>
                <a:spLocks noChangeShapeType="1"/>
              </p:cNvSpPr>
              <p:nvPr/>
            </p:nvSpPr>
            <p:spPr bwMode="auto">
              <a:xfrm rot="15300000">
                <a:off x="4006246" y="3112521"/>
                <a:ext cx="341319" cy="454686"/>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grpSp>
        <p:sp>
          <p:nvSpPr>
            <p:cNvPr id="10254" name="Line 27"/>
            <p:cNvSpPr>
              <a:spLocks noChangeShapeType="1"/>
            </p:cNvSpPr>
            <p:nvPr/>
          </p:nvSpPr>
          <p:spPr bwMode="auto">
            <a:xfrm flipH="1" flipV="1">
              <a:off x="2339975" y="3429000"/>
              <a:ext cx="1249363" cy="649288"/>
            </a:xfrm>
            <a:prstGeom prst="line">
              <a:avLst/>
            </a:prstGeom>
            <a:noFill/>
            <a:ln w="12700" cap="rnd">
              <a:solidFill>
                <a:schemeClr val="tx2"/>
              </a:solidFill>
              <a:prstDash val="sysDot"/>
              <a:round/>
              <a:headEnd type="oval" w="med" len="med"/>
              <a:tailEnd type="oval"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5" name="Line 28"/>
            <p:cNvSpPr>
              <a:spLocks noChangeShapeType="1"/>
            </p:cNvSpPr>
            <p:nvPr/>
          </p:nvSpPr>
          <p:spPr bwMode="auto">
            <a:xfrm flipH="1" flipV="1">
              <a:off x="2339974" y="3428999"/>
              <a:ext cx="4176713" cy="2232819"/>
            </a:xfrm>
            <a:prstGeom prst="line">
              <a:avLst/>
            </a:prstGeom>
            <a:noFill/>
            <a:ln w="12700" cap="rnd">
              <a:solidFill>
                <a:schemeClr val="tx2"/>
              </a:solidFill>
              <a:prstDash val="sysDot"/>
              <a:round/>
              <a:headEnd type="oval" w="med" len="med"/>
              <a:tailEnd type="oval" w="med" len="med"/>
            </a:ln>
            <a:extLst>
              <a:ext uri="{909E8E84-426E-40DD-AFC4-6F175D3DCCD1}">
                <a14:hiddenFill xmlns:a14="http://schemas.microsoft.com/office/drawing/2010/main">
                  <a:noFill/>
                </a14:hiddenFill>
              </a:ext>
            </a:extLst>
          </p:spPr>
          <p:txBody>
            <a:bodyPr wrap="square">
              <a:spAutoFit/>
            </a:bodyPr>
            <a:lstStyle/>
            <a:p>
              <a:endParaRPr lang="ru-RU"/>
            </a:p>
          </p:txBody>
        </p:sp>
        <p:sp>
          <p:nvSpPr>
            <p:cNvPr id="10256" name="Line 29"/>
            <p:cNvSpPr>
              <a:spLocks noChangeShapeType="1"/>
            </p:cNvSpPr>
            <p:nvPr/>
          </p:nvSpPr>
          <p:spPr bwMode="auto">
            <a:xfrm flipH="1" flipV="1">
              <a:off x="2339974" y="3429000"/>
              <a:ext cx="4025901" cy="459842"/>
            </a:xfrm>
            <a:prstGeom prst="line">
              <a:avLst/>
            </a:prstGeom>
            <a:noFill/>
            <a:ln w="12700" cap="rnd">
              <a:solidFill>
                <a:schemeClr val="tx2"/>
              </a:solidFill>
              <a:prstDash val="sysDot"/>
              <a:round/>
              <a:headEnd type="oval" w="med" len="med"/>
              <a:tailEnd type="oval" w="med" len="med"/>
            </a:ln>
            <a:extLst>
              <a:ext uri="{909E8E84-426E-40DD-AFC4-6F175D3DCCD1}">
                <a14:hiddenFill xmlns:a14="http://schemas.microsoft.com/office/drawing/2010/main">
                  <a:noFill/>
                </a14:hiddenFill>
              </a:ext>
            </a:extLst>
          </p:spPr>
          <p:txBody>
            <a:bodyPr wrap="square">
              <a:spAutoFit/>
            </a:bodyPr>
            <a:lstStyle/>
            <a:p>
              <a:endParaRPr lang="ru-RU"/>
            </a:p>
          </p:txBody>
        </p:sp>
        <p:sp>
          <p:nvSpPr>
            <p:cNvPr id="10257" name="Line 30"/>
            <p:cNvSpPr>
              <a:spLocks noChangeShapeType="1"/>
            </p:cNvSpPr>
            <p:nvPr/>
          </p:nvSpPr>
          <p:spPr bwMode="auto">
            <a:xfrm flipH="1">
              <a:off x="2339974" y="3055938"/>
              <a:ext cx="3043659" cy="373062"/>
            </a:xfrm>
            <a:prstGeom prst="line">
              <a:avLst/>
            </a:prstGeom>
            <a:noFill/>
            <a:ln w="12700" cap="rnd">
              <a:solidFill>
                <a:schemeClr val="tx2"/>
              </a:solidFill>
              <a:prstDash val="sysDot"/>
              <a:round/>
              <a:headEnd type="oval" w="med" len="med"/>
              <a:tailEnd type="oval" w="med" len="med"/>
            </a:ln>
            <a:extLst>
              <a:ext uri="{909E8E84-426E-40DD-AFC4-6F175D3DCCD1}">
                <a14:hiddenFill xmlns:a14="http://schemas.microsoft.com/office/drawing/2010/main">
                  <a:noFill/>
                </a14:hiddenFill>
              </a:ext>
            </a:extLst>
          </p:spPr>
          <p:txBody>
            <a:bodyPr wrap="square">
              <a:spAutoFit/>
            </a:bodyPr>
            <a:lstStyle/>
            <a:p>
              <a:endParaRPr lang="ru-RU"/>
            </a:p>
          </p:txBody>
        </p:sp>
        <p:sp>
          <p:nvSpPr>
            <p:cNvPr id="10258" name="Line 31"/>
            <p:cNvSpPr>
              <a:spLocks noChangeShapeType="1"/>
            </p:cNvSpPr>
            <p:nvPr/>
          </p:nvSpPr>
          <p:spPr bwMode="auto">
            <a:xfrm flipH="1">
              <a:off x="2339975" y="1146969"/>
              <a:ext cx="3887788" cy="2282031"/>
            </a:xfrm>
            <a:prstGeom prst="line">
              <a:avLst/>
            </a:prstGeom>
            <a:noFill/>
            <a:ln w="12700" cap="rnd">
              <a:solidFill>
                <a:schemeClr val="tx2"/>
              </a:solidFill>
              <a:prstDash val="sysDot"/>
              <a:round/>
              <a:headEnd type="oval" w="med" len="med"/>
              <a:tailEnd type="oval" w="med" len="med"/>
            </a:ln>
            <a:extLst>
              <a:ext uri="{909E8E84-426E-40DD-AFC4-6F175D3DCCD1}">
                <a14:hiddenFill xmlns:a14="http://schemas.microsoft.com/office/drawing/2010/main">
                  <a:noFill/>
                </a14:hiddenFill>
              </a:ext>
            </a:extLst>
          </p:spPr>
          <p:txBody>
            <a:bodyPr wrap="square">
              <a:spAutoFit/>
            </a:bodyPr>
            <a:lstStyle/>
            <a:p>
              <a:endParaRPr lang="ru-RU"/>
            </a:p>
          </p:txBody>
        </p:sp>
        <p:sp>
          <p:nvSpPr>
            <p:cNvPr id="10259" name="Line 32"/>
            <p:cNvSpPr>
              <a:spLocks noChangeShapeType="1"/>
            </p:cNvSpPr>
            <p:nvPr/>
          </p:nvSpPr>
          <p:spPr bwMode="auto">
            <a:xfrm flipH="1">
              <a:off x="2339974" y="1485107"/>
              <a:ext cx="4176713" cy="1943894"/>
            </a:xfrm>
            <a:prstGeom prst="line">
              <a:avLst/>
            </a:prstGeom>
            <a:noFill/>
            <a:ln w="12700" cap="rnd">
              <a:solidFill>
                <a:schemeClr val="tx2"/>
              </a:solidFill>
              <a:prstDash val="sysDot"/>
              <a:round/>
              <a:headEnd type="oval" w="med" len="med"/>
              <a:tailEnd type="oval" w="med" len="med"/>
            </a:ln>
            <a:extLst>
              <a:ext uri="{909E8E84-426E-40DD-AFC4-6F175D3DCCD1}">
                <a14:hiddenFill xmlns:a14="http://schemas.microsoft.com/office/drawing/2010/main">
                  <a:noFill/>
                </a14:hiddenFill>
              </a:ext>
            </a:extLst>
          </p:spPr>
          <p:txBody>
            <a:bodyPr wrap="square">
              <a:spAutoFit/>
            </a:bodyPr>
            <a:lstStyle/>
            <a:p>
              <a:endParaRPr lang="ru-RU"/>
            </a:p>
          </p:txBody>
        </p:sp>
        <p:sp>
          <p:nvSpPr>
            <p:cNvPr id="10260" name="AutoShape 33"/>
            <p:cNvSpPr>
              <a:spLocks noChangeArrowheads="1"/>
            </p:cNvSpPr>
            <p:nvPr/>
          </p:nvSpPr>
          <p:spPr bwMode="auto">
            <a:xfrm flipH="1">
              <a:off x="6227763" y="1270793"/>
              <a:ext cx="2704552" cy="331787"/>
            </a:xfrm>
            <a:prstGeom prst="homePlate">
              <a:avLst>
                <a:gd name="adj" fmla="val 58773"/>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r>
                <a:rPr lang="ru-RU" sz="1400" dirty="0" err="1" smtClean="0">
                  <a:solidFill>
                    <a:srgbClr val="FFFFCC"/>
                  </a:solidFill>
                </a:rPr>
                <a:t>Ідентифікація</a:t>
              </a:r>
              <a:r>
                <a:rPr lang="en-US" sz="1400" dirty="0" smtClean="0">
                  <a:solidFill>
                    <a:srgbClr val="FFFFCC"/>
                  </a:solidFill>
                </a:rPr>
                <a:t> </a:t>
              </a:r>
              <a:r>
                <a:rPr lang="ru-RU" sz="1400" dirty="0" err="1" smtClean="0">
                  <a:solidFill>
                    <a:srgbClr val="FFFFCC"/>
                  </a:solidFill>
                </a:rPr>
                <a:t>ризиків</a:t>
              </a:r>
              <a:endParaRPr lang="ru-RU" sz="1400" dirty="0">
                <a:solidFill>
                  <a:srgbClr val="FFFFCC"/>
                </a:solidFill>
              </a:endParaRPr>
            </a:p>
          </p:txBody>
        </p:sp>
        <p:sp>
          <p:nvSpPr>
            <p:cNvPr id="10261" name="AutoShape 34"/>
            <p:cNvSpPr>
              <a:spLocks noChangeArrowheads="1"/>
            </p:cNvSpPr>
            <p:nvPr/>
          </p:nvSpPr>
          <p:spPr bwMode="auto">
            <a:xfrm flipH="1">
              <a:off x="6365876" y="5661819"/>
              <a:ext cx="2736850" cy="331788"/>
            </a:xfrm>
            <a:prstGeom prst="homePlate">
              <a:avLst>
                <a:gd name="adj" fmla="val 58773"/>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r>
                <a:rPr lang="ru-RU" sz="1200" dirty="0" err="1" smtClean="0">
                  <a:solidFill>
                    <a:srgbClr val="FFFFCC"/>
                  </a:solidFill>
                </a:rPr>
                <a:t>Якісний</a:t>
              </a:r>
              <a:r>
                <a:rPr lang="ru-RU" sz="1200" dirty="0" smtClean="0">
                  <a:solidFill>
                    <a:srgbClr val="FFFFCC"/>
                  </a:solidFill>
                </a:rPr>
                <a:t> </a:t>
              </a:r>
              <a:r>
                <a:rPr lang="ru-RU" sz="1200" dirty="0" err="1" smtClean="0">
                  <a:solidFill>
                    <a:srgbClr val="FFFFCC"/>
                  </a:solidFill>
                </a:rPr>
                <a:t>аналіз</a:t>
              </a:r>
              <a:r>
                <a:rPr lang="en-US" sz="1200" dirty="0" smtClean="0">
                  <a:solidFill>
                    <a:srgbClr val="FFFFCC"/>
                  </a:solidFill>
                </a:rPr>
                <a:t> </a:t>
              </a:r>
              <a:r>
                <a:rPr lang="ru-RU" sz="1200" dirty="0" err="1" smtClean="0">
                  <a:solidFill>
                    <a:srgbClr val="FFFFCC"/>
                  </a:solidFill>
                </a:rPr>
                <a:t>ризиків</a:t>
              </a:r>
              <a:endParaRPr lang="ru-RU" sz="1200" dirty="0">
                <a:solidFill>
                  <a:srgbClr val="FFFFCC"/>
                </a:solidFill>
              </a:endParaRPr>
            </a:p>
          </p:txBody>
        </p:sp>
        <p:sp>
          <p:nvSpPr>
            <p:cNvPr id="10262" name="AutoShape 35"/>
            <p:cNvSpPr>
              <a:spLocks noChangeArrowheads="1"/>
            </p:cNvSpPr>
            <p:nvPr/>
          </p:nvSpPr>
          <p:spPr bwMode="auto">
            <a:xfrm flipH="1">
              <a:off x="5337712" y="2693186"/>
              <a:ext cx="2736850" cy="331788"/>
            </a:xfrm>
            <a:prstGeom prst="homePlate">
              <a:avLst>
                <a:gd name="adj" fmla="val 58773"/>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r>
                <a:rPr lang="ru-RU" sz="1400" dirty="0" err="1" smtClean="0">
                  <a:solidFill>
                    <a:srgbClr val="FFFFCC"/>
                  </a:solidFill>
                </a:rPr>
                <a:t>Кількісний</a:t>
              </a:r>
              <a:r>
                <a:rPr lang="ru-RU" sz="1400" dirty="0" smtClean="0">
                  <a:solidFill>
                    <a:srgbClr val="FFFFCC"/>
                  </a:solidFill>
                </a:rPr>
                <a:t> </a:t>
              </a:r>
              <a:r>
                <a:rPr lang="ru-RU" sz="1400" dirty="0" err="1" smtClean="0">
                  <a:solidFill>
                    <a:srgbClr val="FFFFCC"/>
                  </a:solidFill>
                </a:rPr>
                <a:t>аналіз</a:t>
              </a:r>
              <a:r>
                <a:rPr lang="ru-RU" sz="1400" dirty="0" smtClean="0">
                  <a:solidFill>
                    <a:srgbClr val="FFFFCC"/>
                  </a:solidFill>
                </a:rPr>
                <a:t> </a:t>
              </a:r>
              <a:r>
                <a:rPr lang="ru-RU" sz="1400" dirty="0" err="1" smtClean="0">
                  <a:solidFill>
                    <a:srgbClr val="FFFFCC"/>
                  </a:solidFill>
                </a:rPr>
                <a:t>ризиків</a:t>
              </a:r>
              <a:endParaRPr lang="ru-RU" sz="1400" dirty="0">
                <a:solidFill>
                  <a:srgbClr val="FFFFCC"/>
                </a:solidFill>
              </a:endParaRPr>
            </a:p>
          </p:txBody>
        </p:sp>
        <p:sp>
          <p:nvSpPr>
            <p:cNvPr id="10263" name="AutoShape 36"/>
            <p:cNvSpPr>
              <a:spLocks noChangeArrowheads="1"/>
            </p:cNvSpPr>
            <p:nvPr/>
          </p:nvSpPr>
          <p:spPr bwMode="auto">
            <a:xfrm flipH="1">
              <a:off x="6266657" y="3855244"/>
              <a:ext cx="2736850" cy="331787"/>
            </a:xfrm>
            <a:prstGeom prst="homePlate">
              <a:avLst>
                <a:gd name="adj" fmla="val 58773"/>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lnSpc>
                  <a:spcPct val="80000"/>
                </a:lnSpc>
              </a:pPr>
              <a:r>
                <a:rPr lang="ru-RU" sz="1400" dirty="0" err="1" smtClean="0">
                  <a:solidFill>
                    <a:srgbClr val="FFFFCC"/>
                  </a:solidFill>
                </a:rPr>
                <a:t>Планування</a:t>
              </a:r>
              <a:r>
                <a:rPr lang="ru-RU" sz="1400" dirty="0" smtClean="0">
                  <a:solidFill>
                    <a:srgbClr val="FFFFCC"/>
                  </a:solidFill>
                </a:rPr>
                <a:t> </a:t>
              </a:r>
              <a:r>
                <a:rPr lang="ru-RU" sz="1400" dirty="0" err="1" smtClean="0">
                  <a:solidFill>
                    <a:srgbClr val="FFFFCC"/>
                  </a:solidFill>
                </a:rPr>
                <a:t>реагування</a:t>
              </a:r>
              <a:r>
                <a:rPr lang="ru-RU" sz="1400" dirty="0" smtClean="0">
                  <a:solidFill>
                    <a:srgbClr val="FFFFCC"/>
                  </a:solidFill>
                </a:rPr>
                <a:t> на </a:t>
              </a:r>
              <a:r>
                <a:rPr lang="ru-RU" sz="1400" dirty="0" err="1" smtClean="0">
                  <a:solidFill>
                    <a:srgbClr val="FFFFCC"/>
                  </a:solidFill>
                </a:rPr>
                <a:t>ризики</a:t>
              </a:r>
              <a:endParaRPr lang="ru-RU" sz="1400" dirty="0">
                <a:solidFill>
                  <a:srgbClr val="FFFFCC"/>
                </a:solidFill>
              </a:endParaRPr>
            </a:p>
          </p:txBody>
        </p:sp>
        <p:sp>
          <p:nvSpPr>
            <p:cNvPr id="10265" name="AutoShape 38"/>
            <p:cNvSpPr>
              <a:spLocks noChangeArrowheads="1"/>
            </p:cNvSpPr>
            <p:nvPr/>
          </p:nvSpPr>
          <p:spPr bwMode="auto">
            <a:xfrm flipH="1">
              <a:off x="6280151" y="6164263"/>
              <a:ext cx="2736850" cy="331787"/>
            </a:xfrm>
            <a:prstGeom prst="homePlate">
              <a:avLst>
                <a:gd name="adj" fmla="val 58773"/>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r>
                <a:rPr lang="ru-RU" sz="1200" dirty="0" err="1" smtClean="0">
                  <a:solidFill>
                    <a:srgbClr val="FFFFCC"/>
                  </a:solidFill>
                </a:rPr>
                <a:t>Моніторинг</a:t>
              </a:r>
              <a:r>
                <a:rPr lang="ru-RU" sz="1200" dirty="0" smtClean="0">
                  <a:solidFill>
                    <a:srgbClr val="FFFFCC"/>
                  </a:solidFill>
                </a:rPr>
                <a:t> </a:t>
              </a:r>
              <a:r>
                <a:rPr lang="ru-RU" sz="1200" dirty="0">
                  <a:solidFill>
                    <a:srgbClr val="FFFFCC"/>
                  </a:solidFill>
                </a:rPr>
                <a:t>и управление рисками</a:t>
              </a:r>
            </a:p>
          </p:txBody>
        </p:sp>
      </p:grpSp>
    </p:spTree>
    <p:extLst>
      <p:ext uri="{BB962C8B-B14F-4D97-AF65-F5344CB8AC3E}">
        <p14:creationId xmlns:p14="http://schemas.microsoft.com/office/powerpoint/2010/main" val="3110732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9144000" cy="646331"/>
          </a:xfrm>
          <a:prstGeom prst="rect">
            <a:avLst/>
          </a:prstGeom>
        </p:spPr>
        <p:txBody>
          <a:bodyPr wrap="square">
            <a:spAutoFit/>
          </a:bodyPr>
          <a:lstStyle/>
          <a:p>
            <a:r>
              <a:rPr lang="uk-UA" sz="3600" b="1" dirty="0">
                <a:solidFill>
                  <a:schemeClr val="bg1"/>
                </a:solidFill>
              </a:rPr>
              <a:t> </a:t>
            </a:r>
            <a:r>
              <a:rPr lang="en-US" sz="3600" b="1" dirty="0" smtClean="0">
                <a:solidFill>
                  <a:schemeClr val="bg1"/>
                </a:solidFill>
              </a:rPr>
              <a:t>5</a:t>
            </a:r>
            <a:r>
              <a:rPr lang="uk-UA" sz="3600" b="1" dirty="0" smtClean="0">
                <a:solidFill>
                  <a:schemeClr val="bg1"/>
                </a:solidFill>
              </a:rPr>
              <a:t> </a:t>
            </a:r>
            <a:r>
              <a:rPr lang="uk-UA" sz="3600" b="1" dirty="0">
                <a:solidFill>
                  <a:schemeClr val="bg1"/>
                </a:solidFill>
              </a:rPr>
              <a:t>основних ризиків і </a:t>
            </a:r>
            <a:r>
              <a:rPr lang="uk-UA" sz="3600" b="1" dirty="0" smtClean="0">
                <a:solidFill>
                  <a:schemeClr val="bg1"/>
                </a:solidFill>
              </a:rPr>
              <a:t>стратегій</a:t>
            </a:r>
            <a:r>
              <a:rPr lang="en-US" sz="3600" b="1" dirty="0" smtClean="0">
                <a:solidFill>
                  <a:schemeClr val="bg1"/>
                </a:solidFill>
              </a:rPr>
              <a:t> </a:t>
            </a:r>
            <a:r>
              <a:rPr lang="uk-UA" sz="3600" b="1" dirty="0" smtClean="0">
                <a:solidFill>
                  <a:schemeClr val="bg1"/>
                </a:solidFill>
              </a:rPr>
              <a:t>розробки ПЗ</a:t>
            </a:r>
            <a:endParaRPr lang="uk-UA" sz="3600" b="1" dirty="0">
              <a:solidFill>
                <a:schemeClr val="bg1"/>
              </a:solidFill>
            </a:endParaRPr>
          </a:p>
        </p:txBody>
      </p:sp>
      <p:sp>
        <p:nvSpPr>
          <p:cNvPr id="4" name="Прямоугольник 3"/>
          <p:cNvSpPr/>
          <p:nvPr/>
        </p:nvSpPr>
        <p:spPr>
          <a:xfrm>
            <a:off x="287016" y="1124744"/>
            <a:ext cx="8856984" cy="4524315"/>
          </a:xfrm>
          <a:prstGeom prst="rect">
            <a:avLst/>
          </a:prstGeom>
        </p:spPr>
        <p:txBody>
          <a:bodyPr wrap="square">
            <a:spAutoFit/>
          </a:bodyPr>
          <a:lstStyle/>
          <a:p>
            <a:r>
              <a:rPr lang="ru-RU" b="1" dirty="0" err="1"/>
              <a:t>Ризик</a:t>
            </a:r>
            <a:r>
              <a:rPr lang="ru-RU" b="1" dirty="0"/>
              <a:t> 5: </a:t>
            </a:r>
            <a:r>
              <a:rPr lang="ru-RU" b="1" dirty="0" err="1"/>
              <a:t>низька</a:t>
            </a:r>
            <a:r>
              <a:rPr lang="ru-RU" b="1" dirty="0"/>
              <a:t> </a:t>
            </a:r>
            <a:r>
              <a:rPr lang="ru-RU" b="1" dirty="0" err="1"/>
              <a:t>продуктивність</a:t>
            </a:r>
            <a:endParaRPr lang="ru-RU" b="1" dirty="0"/>
          </a:p>
          <a:p>
            <a:r>
              <a:rPr lang="ru-RU" dirty="0" err="1"/>
              <a:t>Опис</a:t>
            </a:r>
            <a:r>
              <a:rPr lang="ru-RU" dirty="0"/>
              <a:t>: </a:t>
            </a:r>
            <a:r>
              <a:rPr lang="ru-RU" dirty="0" err="1"/>
              <a:t>наявність</a:t>
            </a:r>
            <a:r>
              <a:rPr lang="ru-RU" dirty="0"/>
              <a:t> </a:t>
            </a:r>
            <a:r>
              <a:rPr lang="ru-RU" dirty="0" err="1"/>
              <a:t>попереду</a:t>
            </a:r>
            <a:r>
              <a:rPr lang="ru-RU" dirty="0"/>
              <a:t> </a:t>
            </a:r>
            <a:r>
              <a:rPr lang="ru-RU" dirty="0" err="1"/>
              <a:t>тривалих</a:t>
            </a:r>
            <a:r>
              <a:rPr lang="ru-RU" dirty="0"/>
              <a:t> </a:t>
            </a:r>
            <a:r>
              <a:rPr lang="ru-RU" dirty="0" err="1"/>
              <a:t>термінів</a:t>
            </a:r>
            <a:r>
              <a:rPr lang="ru-RU" dirty="0"/>
              <a:t> </a:t>
            </a:r>
            <a:r>
              <a:rPr lang="ru-RU" dirty="0" err="1"/>
              <a:t>призводить</a:t>
            </a:r>
            <a:r>
              <a:rPr lang="ru-RU" dirty="0"/>
              <a:t> до того, </a:t>
            </a:r>
            <a:r>
              <a:rPr lang="ru-RU" dirty="0" err="1"/>
              <a:t>що</a:t>
            </a:r>
            <a:r>
              <a:rPr lang="ru-RU" dirty="0"/>
              <a:t> на </a:t>
            </a:r>
            <a:r>
              <a:rPr lang="ru-RU" dirty="0" err="1"/>
              <a:t>ранніх</a:t>
            </a:r>
            <a:r>
              <a:rPr lang="ru-RU" dirty="0"/>
              <a:t> </a:t>
            </a:r>
            <a:r>
              <a:rPr lang="ru-RU" dirty="0" err="1"/>
              <a:t>стадіях</a:t>
            </a:r>
            <a:r>
              <a:rPr lang="ru-RU" dirty="0"/>
              <a:t> часто </a:t>
            </a:r>
            <a:r>
              <a:rPr lang="ru-RU" dirty="0" err="1"/>
              <a:t>відсутнє</a:t>
            </a:r>
            <a:r>
              <a:rPr lang="ru-RU" dirty="0"/>
              <a:t> </a:t>
            </a:r>
            <a:r>
              <a:rPr lang="ru-RU" dirty="0" err="1"/>
              <a:t>почуття</a:t>
            </a:r>
            <a:r>
              <a:rPr lang="ru-RU" dirty="0"/>
              <a:t> </a:t>
            </a:r>
            <a:r>
              <a:rPr lang="ru-RU" dirty="0" err="1"/>
              <a:t>терміновості</a:t>
            </a:r>
            <a:r>
              <a:rPr lang="ru-RU" dirty="0"/>
              <a:t> в </a:t>
            </a:r>
            <a:r>
              <a:rPr lang="ru-RU" dirty="0" err="1"/>
              <a:t>роботі</a:t>
            </a:r>
            <a:r>
              <a:rPr lang="ru-RU" dirty="0"/>
              <a:t>, а </a:t>
            </a:r>
            <a:r>
              <a:rPr lang="ru-RU" dirty="0" err="1"/>
              <a:t>це</a:t>
            </a:r>
            <a:r>
              <a:rPr lang="ru-RU" dirty="0"/>
              <a:t> в </a:t>
            </a:r>
            <a:r>
              <a:rPr lang="ru-RU" dirty="0" err="1"/>
              <a:t>результаті</a:t>
            </a:r>
            <a:r>
              <a:rPr lang="ru-RU" dirty="0"/>
              <a:t> </a:t>
            </a:r>
            <a:r>
              <a:rPr lang="ru-RU" dirty="0" err="1"/>
              <a:t>дає</a:t>
            </a:r>
            <a:r>
              <a:rPr lang="ru-RU" dirty="0"/>
              <a:t> на початку проекту </a:t>
            </a:r>
            <a:r>
              <a:rPr lang="ru-RU" dirty="0" err="1"/>
              <a:t>втрату</a:t>
            </a:r>
            <a:r>
              <a:rPr lang="ru-RU" dirty="0"/>
              <a:t> часу, яке </a:t>
            </a:r>
            <a:r>
              <a:rPr lang="ru-RU" dirty="0" err="1"/>
              <a:t>вже</a:t>
            </a:r>
            <a:r>
              <a:rPr lang="ru-RU" dirty="0"/>
              <a:t> не </a:t>
            </a:r>
            <a:r>
              <a:rPr lang="ru-RU" dirty="0" err="1"/>
              <a:t>можна</a:t>
            </a:r>
            <a:r>
              <a:rPr lang="ru-RU" dirty="0"/>
              <a:t> </a:t>
            </a:r>
            <a:r>
              <a:rPr lang="ru-RU" dirty="0" err="1"/>
              <a:t>повернути</a:t>
            </a:r>
            <a:r>
              <a:rPr lang="ru-RU" dirty="0"/>
              <a:t>.</a:t>
            </a:r>
          </a:p>
          <a:p>
            <a:endParaRPr lang="ru-RU" dirty="0"/>
          </a:p>
          <a:p>
            <a:r>
              <a:rPr lang="ru-RU" dirty="0" err="1"/>
              <a:t>Рішення</a:t>
            </a:r>
            <a:r>
              <a:rPr lang="ru-RU" dirty="0"/>
              <a:t> з книги: </a:t>
            </a:r>
            <a:r>
              <a:rPr lang="ru-RU" dirty="0" err="1"/>
              <a:t>короткі</a:t>
            </a:r>
            <a:r>
              <a:rPr lang="ru-RU" dirty="0"/>
              <a:t> </a:t>
            </a:r>
            <a:r>
              <a:rPr lang="ru-RU" dirty="0" err="1"/>
              <a:t>ітерації</a:t>
            </a:r>
            <a:r>
              <a:rPr lang="ru-RU" dirty="0"/>
              <a:t>, </a:t>
            </a:r>
            <a:r>
              <a:rPr lang="ru-RU" dirty="0" err="1"/>
              <a:t>потрібні</a:t>
            </a:r>
            <a:r>
              <a:rPr lang="ru-RU" dirty="0"/>
              <a:t> люди в </a:t>
            </a:r>
            <a:r>
              <a:rPr lang="ru-RU" dirty="0" err="1"/>
              <a:t>команді</a:t>
            </a:r>
            <a:r>
              <a:rPr lang="ru-RU" dirty="0"/>
              <a:t>, </a:t>
            </a:r>
            <a:r>
              <a:rPr lang="ru-RU" dirty="0" err="1"/>
              <a:t>лідерство</a:t>
            </a:r>
            <a:r>
              <a:rPr lang="ru-RU" dirty="0"/>
              <a:t> і </a:t>
            </a:r>
            <a:r>
              <a:rPr lang="ru-RU" dirty="0" err="1"/>
              <a:t>розвиток</a:t>
            </a:r>
            <a:r>
              <a:rPr lang="ru-RU" dirty="0"/>
              <a:t> </a:t>
            </a:r>
            <a:r>
              <a:rPr lang="ru-RU" dirty="0" err="1"/>
              <a:t>команди</a:t>
            </a:r>
            <a:r>
              <a:rPr lang="ru-RU" dirty="0"/>
              <a:t>.</a:t>
            </a:r>
          </a:p>
          <a:p>
            <a:endParaRPr lang="ru-RU" dirty="0"/>
          </a:p>
          <a:p>
            <a:r>
              <a:rPr lang="ru-RU" dirty="0" err="1"/>
              <a:t>Гнучкий</a:t>
            </a:r>
            <a:r>
              <a:rPr lang="ru-RU" dirty="0"/>
              <a:t> метод: </a:t>
            </a:r>
            <a:r>
              <a:rPr lang="ru-RU" dirty="0" err="1"/>
              <a:t>гнучкі</a:t>
            </a:r>
            <a:r>
              <a:rPr lang="ru-RU" dirty="0"/>
              <a:t> </a:t>
            </a:r>
            <a:r>
              <a:rPr lang="ru-RU" dirty="0" err="1"/>
              <a:t>методи</a:t>
            </a:r>
            <a:r>
              <a:rPr lang="ru-RU" dirty="0"/>
              <a:t> </a:t>
            </a:r>
            <a:r>
              <a:rPr lang="ru-RU" dirty="0" err="1"/>
              <a:t>усвідомлюють</a:t>
            </a:r>
            <a:r>
              <a:rPr lang="ru-RU" dirty="0"/>
              <a:t> </a:t>
            </a:r>
            <a:r>
              <a:rPr lang="ru-RU" dirty="0" err="1"/>
              <a:t>присутність</a:t>
            </a:r>
            <a:r>
              <a:rPr lang="ru-RU" dirty="0"/>
              <a:t> закону </a:t>
            </a:r>
            <a:r>
              <a:rPr lang="ru-RU" dirty="0" err="1"/>
              <a:t>Паркінсона</a:t>
            </a:r>
            <a:r>
              <a:rPr lang="ru-RU" dirty="0"/>
              <a:t> і синдром студента в проектах. Закон </a:t>
            </a:r>
            <a:r>
              <a:rPr lang="ru-RU" dirty="0" err="1"/>
              <a:t>Паркінсона</a:t>
            </a:r>
            <a:r>
              <a:rPr lang="ru-RU" dirty="0"/>
              <a:t> говорить про те, </a:t>
            </a:r>
            <a:r>
              <a:rPr lang="ru-RU" dirty="0" err="1"/>
              <a:t>що</a:t>
            </a:r>
            <a:r>
              <a:rPr lang="ru-RU" dirty="0"/>
              <a:t> робота </a:t>
            </a:r>
            <a:r>
              <a:rPr lang="ru-RU" dirty="0" err="1"/>
              <a:t>подовжується</a:t>
            </a:r>
            <a:r>
              <a:rPr lang="ru-RU" dirty="0"/>
              <a:t>, </a:t>
            </a:r>
            <a:r>
              <a:rPr lang="ru-RU" dirty="0" err="1"/>
              <a:t>заповнюючи</a:t>
            </a:r>
            <a:r>
              <a:rPr lang="ru-RU" dirty="0"/>
              <a:t> </a:t>
            </a:r>
            <a:r>
              <a:rPr lang="ru-RU" dirty="0" err="1"/>
              <a:t>доступні</a:t>
            </a:r>
            <a:r>
              <a:rPr lang="ru-RU" dirty="0"/>
              <a:t> рамки часу, а синдром студента говорить про те, </a:t>
            </a:r>
            <a:r>
              <a:rPr lang="ru-RU" dirty="0" err="1"/>
              <a:t>що</a:t>
            </a:r>
            <a:r>
              <a:rPr lang="ru-RU" dirty="0"/>
              <a:t> </a:t>
            </a:r>
            <a:r>
              <a:rPr lang="ru-RU" dirty="0" err="1"/>
              <a:t>маючи</a:t>
            </a:r>
            <a:r>
              <a:rPr lang="ru-RU" dirty="0"/>
              <a:t> </a:t>
            </a:r>
            <a:r>
              <a:rPr lang="ru-RU" dirty="0" err="1"/>
              <a:t>термін</a:t>
            </a:r>
            <a:r>
              <a:rPr lang="ru-RU" dirty="0"/>
              <a:t>, люди часто </a:t>
            </a:r>
            <a:r>
              <a:rPr lang="ru-RU" dirty="0" err="1"/>
              <a:t>нічого</a:t>
            </a:r>
            <a:r>
              <a:rPr lang="ru-RU" dirty="0"/>
              <a:t> не </a:t>
            </a:r>
            <a:r>
              <a:rPr lang="ru-RU" dirty="0" err="1"/>
              <a:t>роблять</a:t>
            </a:r>
            <a:r>
              <a:rPr lang="ru-RU" dirty="0"/>
              <a:t> до того моменту, як </a:t>
            </a:r>
            <a:r>
              <a:rPr lang="ru-RU" dirty="0" err="1"/>
              <a:t>цей</a:t>
            </a:r>
            <a:r>
              <a:rPr lang="ru-RU" dirty="0"/>
              <a:t> </a:t>
            </a:r>
            <a:r>
              <a:rPr lang="ru-RU" dirty="0" err="1"/>
              <a:t>термін</a:t>
            </a:r>
            <a:r>
              <a:rPr lang="ru-RU" dirty="0"/>
              <a:t> буде </a:t>
            </a:r>
            <a:r>
              <a:rPr lang="ru-RU" dirty="0" err="1"/>
              <a:t>близький</a:t>
            </a:r>
            <a:r>
              <a:rPr lang="ru-RU" dirty="0"/>
              <a:t>. </a:t>
            </a:r>
            <a:r>
              <a:rPr lang="ru-RU" dirty="0" err="1"/>
              <a:t>Застосовуючи</a:t>
            </a:r>
            <a:r>
              <a:rPr lang="ru-RU" dirty="0"/>
              <a:t> </a:t>
            </a:r>
            <a:r>
              <a:rPr lang="ru-RU" dirty="0" err="1"/>
              <a:t>короткі</a:t>
            </a:r>
            <a:r>
              <a:rPr lang="ru-RU" dirty="0"/>
              <a:t> </a:t>
            </a:r>
            <a:r>
              <a:rPr lang="ru-RU" dirty="0" err="1"/>
              <a:t>ітерації</a:t>
            </a:r>
            <a:r>
              <a:rPr lang="ru-RU" dirty="0"/>
              <a:t>, робота </a:t>
            </a:r>
            <a:r>
              <a:rPr lang="ru-RU" dirty="0" err="1"/>
              <a:t>розділяється</a:t>
            </a:r>
            <a:r>
              <a:rPr lang="ru-RU" dirty="0"/>
              <a:t> на </a:t>
            </a:r>
            <a:r>
              <a:rPr lang="ru-RU" dirty="0" err="1"/>
              <a:t>безліч</a:t>
            </a:r>
            <a:r>
              <a:rPr lang="ru-RU" dirty="0"/>
              <a:t> </a:t>
            </a:r>
            <a:r>
              <a:rPr lang="ru-RU" dirty="0" err="1"/>
              <a:t>етапів</a:t>
            </a:r>
            <a:r>
              <a:rPr lang="ru-RU" dirty="0"/>
              <a:t> (</a:t>
            </a:r>
            <a:r>
              <a:rPr lang="ru-RU" dirty="0" err="1"/>
              <a:t>зазвичай</a:t>
            </a:r>
            <a:r>
              <a:rPr lang="ru-RU" dirty="0"/>
              <a:t> 1-4 </a:t>
            </a:r>
            <a:r>
              <a:rPr lang="ru-RU" dirty="0" err="1"/>
              <a:t>тижні</a:t>
            </a:r>
            <a:r>
              <a:rPr lang="ru-RU" dirty="0"/>
              <a:t>) і </a:t>
            </a:r>
            <a:r>
              <a:rPr lang="ru-RU" dirty="0" err="1"/>
              <a:t>завжди</a:t>
            </a:r>
            <a:r>
              <a:rPr lang="ru-RU" dirty="0"/>
              <a:t> </a:t>
            </a:r>
            <a:r>
              <a:rPr lang="ru-RU" dirty="0" err="1"/>
              <a:t>існує</a:t>
            </a:r>
            <a:r>
              <a:rPr lang="ru-RU" dirty="0"/>
              <a:t> </a:t>
            </a:r>
            <a:r>
              <a:rPr lang="ru-RU" dirty="0" err="1"/>
              <a:t>почуття</a:t>
            </a:r>
            <a:r>
              <a:rPr lang="ru-RU" dirty="0"/>
              <a:t> </a:t>
            </a:r>
            <a:r>
              <a:rPr lang="ru-RU" dirty="0" err="1"/>
              <a:t>терміновості</a:t>
            </a:r>
            <a:r>
              <a:rPr lang="ru-RU" dirty="0"/>
              <a:t>. </a:t>
            </a:r>
            <a:r>
              <a:rPr lang="ru-RU" dirty="0" err="1"/>
              <a:t>Гнучка</a:t>
            </a:r>
            <a:r>
              <a:rPr lang="ru-RU" dirty="0"/>
              <a:t> </a:t>
            </a:r>
            <a:r>
              <a:rPr lang="ru-RU" dirty="0" err="1"/>
              <a:t>методологія</a:t>
            </a:r>
            <a:r>
              <a:rPr lang="ru-RU" dirty="0"/>
              <a:t> НЕ </a:t>
            </a:r>
            <a:r>
              <a:rPr lang="ru-RU" dirty="0" err="1"/>
              <a:t>концентрується</a:t>
            </a:r>
            <a:r>
              <a:rPr lang="ru-RU" dirty="0"/>
              <a:t> на </a:t>
            </a:r>
            <a:r>
              <a:rPr lang="ru-RU" dirty="0" err="1"/>
              <a:t>потрібному</a:t>
            </a:r>
            <a:r>
              <a:rPr lang="ru-RU" dirty="0"/>
              <a:t> </a:t>
            </a:r>
            <a:r>
              <a:rPr lang="ru-RU" dirty="0" err="1"/>
              <a:t>персоналі</a:t>
            </a:r>
            <a:r>
              <a:rPr lang="ru-RU" dirty="0"/>
              <a:t> та </a:t>
            </a:r>
            <a:r>
              <a:rPr lang="ru-RU" dirty="0" err="1"/>
              <a:t>розвитку</a:t>
            </a:r>
            <a:r>
              <a:rPr lang="ru-RU" dirty="0"/>
              <a:t> </a:t>
            </a:r>
            <a:r>
              <a:rPr lang="ru-RU" dirty="0" err="1"/>
              <a:t>команди</a:t>
            </a:r>
            <a:r>
              <a:rPr lang="ru-RU" dirty="0"/>
              <a:t>, але </a:t>
            </a:r>
            <a:r>
              <a:rPr lang="ru-RU" dirty="0" err="1"/>
              <a:t>це</a:t>
            </a:r>
            <a:r>
              <a:rPr lang="ru-RU" dirty="0"/>
              <a:t> основа </a:t>
            </a:r>
            <a:r>
              <a:rPr lang="ru-RU" dirty="0" err="1"/>
              <a:t>ролі</a:t>
            </a:r>
            <a:r>
              <a:rPr lang="ru-RU" dirty="0"/>
              <a:t> </a:t>
            </a:r>
            <a:r>
              <a:rPr lang="ru-RU" dirty="0" err="1"/>
              <a:t>лідера</a:t>
            </a:r>
            <a:r>
              <a:rPr lang="ru-RU" dirty="0"/>
              <a:t> і </a:t>
            </a:r>
            <a:r>
              <a:rPr lang="ru-RU" dirty="0" err="1"/>
              <a:t>застосовується</a:t>
            </a:r>
            <a:r>
              <a:rPr lang="ru-RU" dirty="0"/>
              <a:t> як в </a:t>
            </a:r>
            <a:r>
              <a:rPr lang="ru-RU" dirty="0" err="1"/>
              <a:t>гнучкою</a:t>
            </a:r>
            <a:r>
              <a:rPr lang="ru-RU" dirty="0"/>
              <a:t>, так і в </a:t>
            </a:r>
            <a:r>
              <a:rPr lang="ru-RU" dirty="0" err="1"/>
              <a:t>традиційній</a:t>
            </a:r>
            <a:r>
              <a:rPr lang="ru-RU" dirty="0"/>
              <a:t> </a:t>
            </a:r>
            <a:r>
              <a:rPr lang="ru-RU" dirty="0" err="1"/>
              <a:t>методології</a:t>
            </a:r>
            <a:r>
              <a:rPr lang="ru-RU" dirty="0"/>
              <a:t>.</a:t>
            </a:r>
            <a:endParaRPr lang="uk-UA" dirty="0"/>
          </a:p>
        </p:txBody>
      </p:sp>
    </p:spTree>
    <p:extLst>
      <p:ext uri="{BB962C8B-B14F-4D97-AF65-F5344CB8AC3E}">
        <p14:creationId xmlns:p14="http://schemas.microsoft.com/office/powerpoint/2010/main" val="2071616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251520" y="1340768"/>
            <a:ext cx="8640960" cy="3139321"/>
          </a:xfrm>
          <a:prstGeom prst="rect">
            <a:avLst/>
          </a:prstGeom>
        </p:spPr>
        <p:txBody>
          <a:bodyPr wrap="square">
            <a:spAutoFit/>
          </a:bodyPr>
          <a:lstStyle/>
          <a:p>
            <a:r>
              <a:rPr lang="uk-UA" dirty="0"/>
              <a:t>Правило 1: управління ризиками має бути частиною вашого проекту</a:t>
            </a:r>
          </a:p>
          <a:p>
            <a:r>
              <a:rPr lang="uk-UA" dirty="0"/>
              <a:t>Перше правило </a:t>
            </a:r>
            <a:r>
              <a:rPr lang="uk-UA" dirty="0" err="1"/>
              <a:t>життєво</a:t>
            </a:r>
            <a:r>
              <a:rPr lang="uk-UA" dirty="0"/>
              <a:t> важливо для успішного управління ризиками проекту. Якщо ви по-справжньому не упровадите управління ризиками в ваш проект, то ви не отримаєте всі переваги даного підходу. У різних компаніях ви можете зіткнутися з безліччю невірних підходів. Деякі проекти не використовують жоден з підходів до управління ризиками. Ризики або ігноруються, тому що це їх перший проект, або керівництво занадто впевнене в тому, що ніяких ризиків не буде (а адже обов'язково з'являться). Деякі сліпо вірять керівникам проекту, особливо якщо він виглядає як ветеран (найчастіше це чоловіки), який вже побував в "бою" безліч разів за останні десятиліття. Професійні компанії в повсякденній роботі застосовують управління ризиками, а також зборів і тренінг персоналу.</a:t>
            </a:r>
          </a:p>
        </p:txBody>
      </p:sp>
    </p:spTree>
    <p:extLst>
      <p:ext uri="{BB962C8B-B14F-4D97-AF65-F5344CB8AC3E}">
        <p14:creationId xmlns:p14="http://schemas.microsoft.com/office/powerpoint/2010/main" val="1976893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64704"/>
            <a:ext cx="9036496" cy="5909310"/>
          </a:xfrm>
          <a:prstGeom prst="rect">
            <a:avLst/>
          </a:prstGeom>
        </p:spPr>
        <p:txBody>
          <a:bodyPr wrap="square">
            <a:spAutoFit/>
          </a:bodyPr>
          <a:lstStyle/>
          <a:p>
            <a:r>
              <a:rPr lang="ru-RU" dirty="0"/>
              <a:t>Правило 2: </a:t>
            </a:r>
            <a:r>
              <a:rPr lang="ru-RU" dirty="0" err="1"/>
              <a:t>ризики</a:t>
            </a:r>
            <a:r>
              <a:rPr lang="ru-RU" dirty="0"/>
              <a:t> </a:t>
            </a:r>
            <a:r>
              <a:rPr lang="ru-RU" dirty="0" err="1"/>
              <a:t>варто</a:t>
            </a:r>
            <a:r>
              <a:rPr lang="ru-RU" dirty="0"/>
              <a:t> </a:t>
            </a:r>
            <a:r>
              <a:rPr lang="ru-RU" dirty="0" err="1"/>
              <a:t>визначати</a:t>
            </a:r>
            <a:r>
              <a:rPr lang="ru-RU" dirty="0"/>
              <a:t> на </a:t>
            </a:r>
            <a:r>
              <a:rPr lang="ru-RU" dirty="0" err="1"/>
              <a:t>ранніх</a:t>
            </a:r>
            <a:r>
              <a:rPr lang="ru-RU" dirty="0"/>
              <a:t> </a:t>
            </a:r>
            <a:r>
              <a:rPr lang="ru-RU" dirty="0" err="1"/>
              <a:t>стадіях</a:t>
            </a:r>
            <a:r>
              <a:rPr lang="ru-RU" dirty="0"/>
              <a:t> проекту</a:t>
            </a:r>
          </a:p>
          <a:p>
            <a:r>
              <a:rPr lang="ru-RU" dirty="0"/>
              <a:t>Першим </a:t>
            </a:r>
            <a:r>
              <a:rPr lang="ru-RU" dirty="0" err="1"/>
              <a:t>кроком</a:t>
            </a:r>
            <a:r>
              <a:rPr lang="ru-RU" dirty="0"/>
              <a:t> в </a:t>
            </a:r>
            <a:r>
              <a:rPr lang="ru-RU" dirty="0" err="1"/>
              <a:t>управлінні</a:t>
            </a:r>
            <a:r>
              <a:rPr lang="ru-RU" dirty="0"/>
              <a:t> </a:t>
            </a:r>
            <a:r>
              <a:rPr lang="ru-RU" dirty="0" err="1"/>
              <a:t>ризиками</a:t>
            </a:r>
            <a:r>
              <a:rPr lang="ru-RU" dirty="0"/>
              <a:t> проекту є </a:t>
            </a:r>
            <a:r>
              <a:rPr lang="ru-RU" dirty="0" err="1"/>
              <a:t>визначення</a:t>
            </a:r>
            <a:r>
              <a:rPr lang="ru-RU" dirty="0"/>
              <a:t> тих </a:t>
            </a:r>
            <a:r>
              <a:rPr lang="ru-RU" dirty="0" err="1"/>
              <a:t>ризиків</a:t>
            </a:r>
            <a:r>
              <a:rPr lang="ru-RU" dirty="0"/>
              <a:t>, </a:t>
            </a:r>
            <a:r>
              <a:rPr lang="ru-RU" dirty="0" err="1"/>
              <a:t>які</a:t>
            </a:r>
            <a:r>
              <a:rPr lang="ru-RU" dirty="0"/>
              <a:t> на </a:t>
            </a:r>
            <a:r>
              <a:rPr lang="ru-RU" dirty="0" err="1"/>
              <a:t>даний</a:t>
            </a:r>
            <a:r>
              <a:rPr lang="ru-RU" dirty="0"/>
              <a:t> момент </a:t>
            </a:r>
            <a:r>
              <a:rPr lang="ru-RU" dirty="0" err="1"/>
              <a:t>присутні</a:t>
            </a:r>
            <a:r>
              <a:rPr lang="ru-RU" dirty="0"/>
              <a:t> в </a:t>
            </a:r>
            <a:r>
              <a:rPr lang="ru-RU" dirty="0" err="1"/>
              <a:t>вашому</a:t>
            </a:r>
            <a:r>
              <a:rPr lang="ru-RU" dirty="0"/>
              <a:t> </a:t>
            </a:r>
            <a:r>
              <a:rPr lang="ru-RU" dirty="0" err="1"/>
              <a:t>проекті</a:t>
            </a:r>
            <a:r>
              <a:rPr lang="ru-RU" dirty="0"/>
              <a:t>. Для </a:t>
            </a:r>
            <a:r>
              <a:rPr lang="ru-RU" dirty="0" err="1"/>
              <a:t>цього</a:t>
            </a:r>
            <a:r>
              <a:rPr lang="ru-RU" dirty="0"/>
              <a:t> вам </a:t>
            </a:r>
            <a:r>
              <a:rPr lang="ru-RU" dirty="0" err="1"/>
              <a:t>знадобиться</a:t>
            </a:r>
            <a:r>
              <a:rPr lang="ru-RU" dirty="0"/>
              <a:t> </a:t>
            </a:r>
            <a:r>
              <a:rPr lang="ru-RU" dirty="0" err="1"/>
              <a:t>об'єктивне</a:t>
            </a:r>
            <a:r>
              <a:rPr lang="ru-RU" dirty="0"/>
              <a:t> </a:t>
            </a:r>
            <a:r>
              <a:rPr lang="ru-RU" dirty="0" err="1"/>
              <a:t>мислення</a:t>
            </a:r>
            <a:r>
              <a:rPr lang="ru-RU" dirty="0"/>
              <a:t>, </a:t>
            </a:r>
            <a:r>
              <a:rPr lang="ru-RU" dirty="0" err="1"/>
              <a:t>сконцентроване</a:t>
            </a:r>
            <a:r>
              <a:rPr lang="ru-RU" dirty="0"/>
              <a:t> на те, </a:t>
            </a:r>
            <a:r>
              <a:rPr lang="ru-RU" dirty="0" err="1"/>
              <a:t>що</a:t>
            </a:r>
            <a:r>
              <a:rPr lang="ru-RU" dirty="0"/>
              <a:t> </a:t>
            </a:r>
            <a:r>
              <a:rPr lang="ru-RU" dirty="0" err="1"/>
              <a:t>може</a:t>
            </a:r>
            <a:r>
              <a:rPr lang="ru-RU" dirty="0"/>
              <a:t> </a:t>
            </a:r>
            <a:r>
              <a:rPr lang="ru-RU" dirty="0" err="1"/>
              <a:t>статися</a:t>
            </a:r>
            <a:r>
              <a:rPr lang="ru-RU" dirty="0"/>
              <a:t> в </a:t>
            </a:r>
            <a:r>
              <a:rPr lang="ru-RU" dirty="0" err="1"/>
              <a:t>майбутньому</a:t>
            </a:r>
            <a:r>
              <a:rPr lang="ru-RU" dirty="0"/>
              <a:t>. </a:t>
            </a:r>
            <a:r>
              <a:rPr lang="ru-RU" dirty="0" err="1"/>
              <a:t>Існує</a:t>
            </a:r>
            <a:r>
              <a:rPr lang="ru-RU" dirty="0"/>
              <a:t> два </a:t>
            </a:r>
            <a:r>
              <a:rPr lang="ru-RU" dirty="0" err="1"/>
              <a:t>джерела</a:t>
            </a:r>
            <a:r>
              <a:rPr lang="ru-RU" dirty="0"/>
              <a:t> для </a:t>
            </a:r>
            <a:r>
              <a:rPr lang="ru-RU" dirty="0" err="1"/>
              <a:t>визначення</a:t>
            </a:r>
            <a:r>
              <a:rPr lang="ru-RU" dirty="0"/>
              <a:t> </a:t>
            </a:r>
            <a:r>
              <a:rPr lang="ru-RU" dirty="0" err="1"/>
              <a:t>ризиків</a:t>
            </a:r>
            <a:r>
              <a:rPr lang="ru-RU" dirty="0"/>
              <a:t> - люди і </a:t>
            </a:r>
            <a:r>
              <a:rPr lang="ru-RU" dirty="0" err="1"/>
              <a:t>документи</a:t>
            </a:r>
            <a:r>
              <a:rPr lang="ru-RU" dirty="0"/>
              <a:t>. Люди - </a:t>
            </a:r>
            <a:r>
              <a:rPr lang="ru-RU" dirty="0" err="1"/>
              <a:t>це</a:t>
            </a:r>
            <a:r>
              <a:rPr lang="ru-RU" dirty="0"/>
              <a:t> члени </a:t>
            </a:r>
            <a:r>
              <a:rPr lang="ru-RU" dirty="0" err="1"/>
              <a:t>команди</a:t>
            </a:r>
            <a:r>
              <a:rPr lang="ru-RU" dirty="0"/>
              <a:t>, </a:t>
            </a:r>
            <a:r>
              <a:rPr lang="ru-RU" dirty="0" err="1"/>
              <a:t>які</a:t>
            </a:r>
            <a:r>
              <a:rPr lang="ru-RU" dirty="0"/>
              <a:t> </a:t>
            </a:r>
            <a:r>
              <a:rPr lang="ru-RU" dirty="0" err="1"/>
              <a:t>привносять</a:t>
            </a:r>
            <a:r>
              <a:rPr lang="ru-RU" dirty="0"/>
              <a:t> </a:t>
            </a:r>
            <a:r>
              <a:rPr lang="ru-RU" dirty="0" err="1"/>
              <a:t>свій</a:t>
            </a:r>
            <a:r>
              <a:rPr lang="ru-RU" dirty="0"/>
              <a:t> </a:t>
            </a:r>
            <a:r>
              <a:rPr lang="ru-RU" dirty="0" err="1"/>
              <a:t>досвід</a:t>
            </a:r>
            <a:r>
              <a:rPr lang="ru-RU" dirty="0"/>
              <a:t> і </a:t>
            </a:r>
            <a:r>
              <a:rPr lang="ru-RU" dirty="0" err="1"/>
              <a:t>компетентність</a:t>
            </a:r>
            <a:r>
              <a:rPr lang="ru-RU" dirty="0"/>
              <a:t>. </a:t>
            </a:r>
            <a:r>
              <a:rPr lang="ru-RU" dirty="0" err="1"/>
              <a:t>Іншими</a:t>
            </a:r>
            <a:r>
              <a:rPr lang="ru-RU" dirty="0"/>
              <a:t> людьми </a:t>
            </a:r>
            <a:r>
              <a:rPr lang="ru-RU" dirty="0" err="1"/>
              <a:t>можуть</a:t>
            </a:r>
            <a:r>
              <a:rPr lang="ru-RU" dirty="0"/>
              <a:t> бути </a:t>
            </a:r>
            <a:r>
              <a:rPr lang="ru-RU" dirty="0" err="1"/>
              <a:t>експерти</a:t>
            </a:r>
            <a:r>
              <a:rPr lang="ru-RU" dirty="0"/>
              <a:t> за межами проекту, </a:t>
            </a:r>
            <a:r>
              <a:rPr lang="ru-RU" dirty="0" err="1"/>
              <a:t>які</a:t>
            </a:r>
            <a:r>
              <a:rPr lang="ru-RU" dirty="0"/>
              <a:t> </a:t>
            </a:r>
            <a:r>
              <a:rPr lang="ru-RU" dirty="0" err="1"/>
              <a:t>мають</a:t>
            </a:r>
            <a:r>
              <a:rPr lang="ru-RU" dirty="0"/>
              <a:t> </a:t>
            </a:r>
            <a:r>
              <a:rPr lang="ru-RU" dirty="0" err="1"/>
              <a:t>якесь</a:t>
            </a:r>
            <a:r>
              <a:rPr lang="ru-RU" dirty="0"/>
              <a:t> </a:t>
            </a:r>
            <a:r>
              <a:rPr lang="ru-RU" dirty="0" err="1"/>
              <a:t>досвідом</a:t>
            </a:r>
            <a:r>
              <a:rPr lang="ru-RU" dirty="0"/>
              <a:t> </a:t>
            </a:r>
            <a:r>
              <a:rPr lang="ru-RU" dirty="0" err="1"/>
              <a:t>роботи</a:t>
            </a:r>
            <a:r>
              <a:rPr lang="ru-RU" dirty="0"/>
              <a:t> в схожих проектах. Вони </a:t>
            </a:r>
            <a:r>
              <a:rPr lang="ru-RU" dirty="0" err="1"/>
              <a:t>можуть</a:t>
            </a:r>
            <a:r>
              <a:rPr lang="ru-RU" dirty="0"/>
              <a:t> </a:t>
            </a:r>
            <a:r>
              <a:rPr lang="ru-RU" dirty="0" err="1"/>
              <a:t>розкрити</a:t>
            </a:r>
            <a:r>
              <a:rPr lang="ru-RU" dirty="0"/>
              <a:t> </a:t>
            </a:r>
            <a:r>
              <a:rPr lang="ru-RU" dirty="0" err="1"/>
              <a:t>підводні</a:t>
            </a:r>
            <a:r>
              <a:rPr lang="ru-RU" dirty="0"/>
              <a:t> </a:t>
            </a:r>
            <a:r>
              <a:rPr lang="ru-RU" dirty="0" err="1"/>
              <a:t>камені</a:t>
            </a:r>
            <a:r>
              <a:rPr lang="ru-RU" dirty="0"/>
              <a:t> і </a:t>
            </a:r>
            <a:r>
              <a:rPr lang="ru-RU" dirty="0" err="1"/>
              <a:t>цінні</a:t>
            </a:r>
            <a:r>
              <a:rPr lang="ru-RU" dirty="0"/>
              <a:t> </a:t>
            </a:r>
            <a:r>
              <a:rPr lang="ru-RU" dirty="0" err="1"/>
              <a:t>можливості</a:t>
            </a:r>
            <a:r>
              <a:rPr lang="ru-RU" dirty="0"/>
              <a:t>, </a:t>
            </a:r>
            <a:r>
              <a:rPr lang="ru-RU" dirty="0" err="1"/>
              <a:t>які</a:t>
            </a:r>
            <a:r>
              <a:rPr lang="ru-RU" dirty="0"/>
              <a:t> </a:t>
            </a:r>
            <a:r>
              <a:rPr lang="ru-RU" dirty="0" err="1"/>
              <a:t>зазвичай</a:t>
            </a:r>
            <a:r>
              <a:rPr lang="ru-RU" dirty="0"/>
              <a:t> </a:t>
            </a:r>
            <a:r>
              <a:rPr lang="ru-RU" dirty="0" err="1"/>
              <a:t>зустрічаються</a:t>
            </a:r>
            <a:r>
              <a:rPr lang="ru-RU" dirty="0"/>
              <a:t> на шляху </a:t>
            </a:r>
            <a:r>
              <a:rPr lang="ru-RU" dirty="0" err="1"/>
              <a:t>виконання</a:t>
            </a:r>
            <a:r>
              <a:rPr lang="ru-RU" dirty="0"/>
              <a:t> проекту. </a:t>
            </a:r>
            <a:r>
              <a:rPr lang="ru-RU" dirty="0" err="1"/>
              <a:t>Інтерв'ю</a:t>
            </a:r>
            <a:r>
              <a:rPr lang="ru-RU" dirty="0"/>
              <a:t> та </a:t>
            </a:r>
            <a:r>
              <a:rPr lang="ru-RU" dirty="0" err="1"/>
              <a:t>семінари</a:t>
            </a:r>
            <a:r>
              <a:rPr lang="ru-RU" dirty="0"/>
              <a:t> з командою є </a:t>
            </a:r>
            <a:r>
              <a:rPr lang="ru-RU" dirty="0" err="1"/>
              <a:t>поширеними</a:t>
            </a:r>
            <a:r>
              <a:rPr lang="ru-RU" dirty="0"/>
              <a:t> методами </a:t>
            </a:r>
            <a:r>
              <a:rPr lang="ru-RU" dirty="0" err="1"/>
              <a:t>знаходження</a:t>
            </a:r>
            <a:r>
              <a:rPr lang="ru-RU" dirty="0"/>
              <a:t> </a:t>
            </a:r>
            <a:r>
              <a:rPr lang="ru-RU" dirty="0" err="1"/>
              <a:t>ризиків</a:t>
            </a:r>
            <a:r>
              <a:rPr lang="ru-RU" dirty="0"/>
              <a:t>, про </a:t>
            </a:r>
            <a:r>
              <a:rPr lang="ru-RU" dirty="0" err="1"/>
              <a:t>які</a:t>
            </a:r>
            <a:r>
              <a:rPr lang="ru-RU" dirty="0"/>
              <a:t> </a:t>
            </a:r>
            <a:r>
              <a:rPr lang="ru-RU" dirty="0" err="1"/>
              <a:t>можуть</a:t>
            </a:r>
            <a:r>
              <a:rPr lang="ru-RU" dirty="0"/>
              <a:t> бути в </a:t>
            </a:r>
            <a:r>
              <a:rPr lang="ru-RU" dirty="0" err="1"/>
              <a:t>курсі</a:t>
            </a:r>
            <a:r>
              <a:rPr lang="ru-RU" dirty="0"/>
              <a:t> </a:t>
            </a:r>
            <a:r>
              <a:rPr lang="ru-RU" dirty="0" err="1"/>
              <a:t>співробітники</a:t>
            </a:r>
            <a:r>
              <a:rPr lang="ru-RU" dirty="0"/>
              <a:t>. </a:t>
            </a:r>
            <a:r>
              <a:rPr lang="ru-RU" dirty="0" err="1"/>
              <a:t>Документи</a:t>
            </a:r>
            <a:r>
              <a:rPr lang="ru-RU" dirty="0"/>
              <a:t> - </a:t>
            </a:r>
            <a:r>
              <a:rPr lang="ru-RU" dirty="0" err="1"/>
              <a:t>це</a:t>
            </a:r>
            <a:r>
              <a:rPr lang="ru-RU" dirty="0"/>
              <a:t> </a:t>
            </a:r>
            <a:r>
              <a:rPr lang="ru-RU" dirty="0" err="1"/>
              <a:t>зовсім</a:t>
            </a:r>
            <a:r>
              <a:rPr lang="ru-RU" dirty="0"/>
              <a:t> </a:t>
            </a:r>
            <a:r>
              <a:rPr lang="ru-RU" dirty="0" err="1"/>
              <a:t>інша</a:t>
            </a:r>
            <a:r>
              <a:rPr lang="ru-RU" dirty="0"/>
              <a:t> </a:t>
            </a:r>
            <a:r>
              <a:rPr lang="ru-RU" dirty="0" err="1"/>
              <a:t>історія</a:t>
            </a:r>
            <a:r>
              <a:rPr lang="ru-RU" dirty="0"/>
              <a:t>. </a:t>
            </a:r>
            <a:r>
              <a:rPr lang="ru-RU" dirty="0" err="1"/>
              <a:t>Проекти</a:t>
            </a:r>
            <a:r>
              <a:rPr lang="ru-RU" dirty="0"/>
              <a:t> часто </a:t>
            </a:r>
            <a:r>
              <a:rPr lang="ru-RU" dirty="0" err="1"/>
              <a:t>створюють</a:t>
            </a:r>
            <a:r>
              <a:rPr lang="ru-RU" dirty="0"/>
              <a:t> </a:t>
            </a:r>
            <a:r>
              <a:rPr lang="ru-RU" dirty="0" err="1"/>
              <a:t>значну</a:t>
            </a:r>
            <a:r>
              <a:rPr lang="ru-RU" dirty="0"/>
              <a:t> </a:t>
            </a:r>
            <a:r>
              <a:rPr lang="ru-RU" dirty="0" err="1"/>
              <a:t>кількість</a:t>
            </a:r>
            <a:r>
              <a:rPr lang="ru-RU" dirty="0"/>
              <a:t> </a:t>
            </a:r>
            <a:r>
              <a:rPr lang="ru-RU" dirty="0" err="1"/>
              <a:t>документів</a:t>
            </a:r>
            <a:r>
              <a:rPr lang="ru-RU" dirty="0"/>
              <a:t> (</a:t>
            </a:r>
            <a:r>
              <a:rPr lang="ru-RU" dirty="0" err="1"/>
              <a:t>включаючи</a:t>
            </a:r>
            <a:r>
              <a:rPr lang="ru-RU" dirty="0"/>
              <a:t> </a:t>
            </a:r>
            <a:r>
              <a:rPr lang="ru-RU" dirty="0" err="1"/>
              <a:t>електронні</a:t>
            </a:r>
            <a:r>
              <a:rPr lang="ru-RU" dirty="0"/>
              <a:t> </a:t>
            </a:r>
            <a:r>
              <a:rPr lang="ru-RU" dirty="0" err="1"/>
              <a:t>документи</a:t>
            </a:r>
            <a:r>
              <a:rPr lang="ru-RU" dirty="0"/>
              <a:t>), </a:t>
            </a:r>
            <a:r>
              <a:rPr lang="ru-RU" dirty="0" err="1"/>
              <a:t>які</a:t>
            </a:r>
            <a:r>
              <a:rPr lang="ru-RU" dirty="0"/>
              <a:t> </a:t>
            </a:r>
            <a:r>
              <a:rPr lang="ru-RU" dirty="0" err="1"/>
              <a:t>містять</a:t>
            </a:r>
            <a:r>
              <a:rPr lang="ru-RU" dirty="0"/>
              <a:t> </a:t>
            </a:r>
            <a:r>
              <a:rPr lang="ru-RU" dirty="0" err="1"/>
              <a:t>ризики</a:t>
            </a:r>
            <a:r>
              <a:rPr lang="ru-RU" dirty="0"/>
              <a:t> проекту. Вони </a:t>
            </a:r>
            <a:r>
              <a:rPr lang="ru-RU" dirty="0" err="1"/>
              <a:t>можуть</a:t>
            </a:r>
            <a:r>
              <a:rPr lang="ru-RU" dirty="0"/>
              <a:t> не бути </a:t>
            </a:r>
            <a:r>
              <a:rPr lang="ru-RU" dirty="0" err="1"/>
              <a:t>названі</a:t>
            </a:r>
            <a:r>
              <a:rPr lang="ru-RU" dirty="0"/>
              <a:t> </a:t>
            </a:r>
            <a:r>
              <a:rPr lang="ru-RU" dirty="0" err="1"/>
              <a:t>відповідно</a:t>
            </a:r>
            <a:r>
              <a:rPr lang="ru-RU" dirty="0"/>
              <a:t>, але той, </a:t>
            </a:r>
            <a:r>
              <a:rPr lang="ru-RU" dirty="0" err="1"/>
              <a:t>хто</a:t>
            </a:r>
            <a:r>
              <a:rPr lang="ru-RU" dirty="0"/>
              <a:t> </a:t>
            </a:r>
            <a:r>
              <a:rPr lang="ru-RU" dirty="0" err="1"/>
              <a:t>уважно</a:t>
            </a:r>
            <a:r>
              <a:rPr lang="ru-RU" dirty="0"/>
              <a:t> </a:t>
            </a:r>
            <a:r>
              <a:rPr lang="ru-RU" dirty="0" err="1"/>
              <a:t>прочитає</a:t>
            </a:r>
            <a:r>
              <a:rPr lang="ru-RU" dirty="0"/>
              <a:t> </a:t>
            </a:r>
            <a:r>
              <a:rPr lang="ru-RU" dirty="0" err="1"/>
              <a:t>їх</a:t>
            </a:r>
            <a:r>
              <a:rPr lang="ru-RU" dirty="0"/>
              <a:t> (</a:t>
            </a:r>
            <a:r>
              <a:rPr lang="ru-RU" dirty="0" err="1"/>
              <a:t>навіть</a:t>
            </a:r>
            <a:r>
              <a:rPr lang="ru-RU" dirty="0"/>
              <a:t> </a:t>
            </a:r>
            <a:r>
              <a:rPr lang="ru-RU" dirty="0" err="1"/>
              <a:t>читаючи</a:t>
            </a:r>
            <a:r>
              <a:rPr lang="ru-RU" dirty="0"/>
              <a:t> </a:t>
            </a:r>
            <a:r>
              <a:rPr lang="ru-RU" dirty="0" err="1"/>
              <a:t>між</a:t>
            </a:r>
            <a:r>
              <a:rPr lang="ru-RU" dirty="0"/>
              <a:t> </a:t>
            </a:r>
            <a:r>
              <a:rPr lang="ru-RU" dirty="0" err="1"/>
              <a:t>рядків</a:t>
            </a:r>
            <a:r>
              <a:rPr lang="ru-RU" dirty="0"/>
              <a:t>), </a:t>
            </a:r>
            <a:r>
              <a:rPr lang="ru-RU" dirty="0" err="1"/>
              <a:t>знайде</a:t>
            </a:r>
            <a:r>
              <a:rPr lang="ru-RU" dirty="0"/>
              <a:t> в них </a:t>
            </a:r>
            <a:r>
              <a:rPr lang="ru-RU" dirty="0" err="1"/>
              <a:t>ризики</a:t>
            </a:r>
            <a:r>
              <a:rPr lang="ru-RU" dirty="0"/>
              <a:t>. План проекту, </a:t>
            </a:r>
            <a:r>
              <a:rPr lang="ru-RU" dirty="0" err="1"/>
              <a:t>економічне</a:t>
            </a:r>
            <a:r>
              <a:rPr lang="ru-RU" dirty="0"/>
              <a:t> </a:t>
            </a:r>
            <a:r>
              <a:rPr lang="ru-RU" dirty="0" err="1"/>
              <a:t>обґрунтування</a:t>
            </a:r>
            <a:r>
              <a:rPr lang="ru-RU" dirty="0"/>
              <a:t> та </a:t>
            </a:r>
            <a:r>
              <a:rPr lang="ru-RU" dirty="0" err="1"/>
              <a:t>розподіл</a:t>
            </a:r>
            <a:r>
              <a:rPr lang="ru-RU" dirty="0"/>
              <a:t> </a:t>
            </a:r>
            <a:r>
              <a:rPr lang="ru-RU" dirty="0" err="1"/>
              <a:t>ресурсів</a:t>
            </a:r>
            <a:r>
              <a:rPr lang="ru-RU" dirty="0"/>
              <a:t> </a:t>
            </a:r>
            <a:r>
              <a:rPr lang="ru-RU" dirty="0" err="1"/>
              <a:t>можуть</a:t>
            </a:r>
            <a:r>
              <a:rPr lang="ru-RU" dirty="0"/>
              <a:t> бути </a:t>
            </a:r>
            <a:r>
              <a:rPr lang="ru-RU" dirty="0" err="1"/>
              <a:t>стартовими</a:t>
            </a:r>
            <a:r>
              <a:rPr lang="ru-RU" dirty="0"/>
              <a:t> документами. </a:t>
            </a:r>
            <a:r>
              <a:rPr lang="ru-RU" dirty="0" err="1"/>
              <a:t>Іншими</a:t>
            </a:r>
            <a:r>
              <a:rPr lang="ru-RU" dirty="0"/>
              <a:t> </a:t>
            </a:r>
            <a:r>
              <a:rPr lang="ru-RU" dirty="0" err="1"/>
              <a:t>категоріями</a:t>
            </a:r>
            <a:r>
              <a:rPr lang="ru-RU" dirty="0"/>
              <a:t> </a:t>
            </a:r>
            <a:r>
              <a:rPr lang="ru-RU" dirty="0" err="1"/>
              <a:t>можуть</a:t>
            </a:r>
            <a:r>
              <a:rPr lang="ru-RU" dirty="0"/>
              <a:t> бути </a:t>
            </a:r>
            <a:r>
              <a:rPr lang="ru-RU" dirty="0" err="1"/>
              <a:t>старі</a:t>
            </a:r>
            <a:r>
              <a:rPr lang="ru-RU" dirty="0"/>
              <a:t> </a:t>
            </a:r>
            <a:r>
              <a:rPr lang="ru-RU" dirty="0" err="1"/>
              <a:t>плани</a:t>
            </a:r>
            <a:r>
              <a:rPr lang="ru-RU" dirty="0"/>
              <a:t> </a:t>
            </a:r>
            <a:r>
              <a:rPr lang="ru-RU" dirty="0" err="1"/>
              <a:t>проектів</a:t>
            </a:r>
            <a:r>
              <a:rPr lang="ru-RU" dirty="0"/>
              <a:t>, интрасеть </a:t>
            </a:r>
            <a:r>
              <a:rPr lang="ru-RU" dirty="0" err="1"/>
              <a:t>компанії</a:t>
            </a:r>
            <a:r>
              <a:rPr lang="ru-RU" dirty="0"/>
              <a:t> і </a:t>
            </a:r>
            <a:r>
              <a:rPr lang="ru-RU" dirty="0" err="1"/>
              <a:t>спеціалізовані</a:t>
            </a:r>
            <a:r>
              <a:rPr lang="ru-RU" dirty="0"/>
              <a:t> веб-</a:t>
            </a:r>
            <a:r>
              <a:rPr lang="ru-RU" dirty="0" err="1"/>
              <a:t>сайти</a:t>
            </a:r>
            <a:r>
              <a:rPr lang="ru-RU" dirty="0"/>
              <a:t>.</a:t>
            </a:r>
          </a:p>
          <a:p>
            <a:endParaRPr lang="ru-RU" dirty="0"/>
          </a:p>
          <a:p>
            <a:r>
              <a:rPr lang="ru-RU" dirty="0" err="1"/>
              <a:t>Чи</a:t>
            </a:r>
            <a:r>
              <a:rPr lang="ru-RU" dirty="0"/>
              <a:t> можете </a:t>
            </a:r>
            <a:r>
              <a:rPr lang="ru-RU" dirty="0" err="1"/>
              <a:t>ви</a:t>
            </a:r>
            <a:r>
              <a:rPr lang="ru-RU" dirty="0"/>
              <a:t> </a:t>
            </a:r>
            <a:r>
              <a:rPr lang="ru-RU" dirty="0" err="1"/>
              <a:t>визначити</a:t>
            </a:r>
            <a:r>
              <a:rPr lang="ru-RU" dirty="0"/>
              <a:t> </a:t>
            </a:r>
            <a:r>
              <a:rPr lang="ru-RU" dirty="0" err="1"/>
              <a:t>всі</a:t>
            </a:r>
            <a:r>
              <a:rPr lang="ru-RU" dirty="0"/>
              <a:t> </a:t>
            </a:r>
            <a:r>
              <a:rPr lang="ru-RU" dirty="0" err="1"/>
              <a:t>ризики</a:t>
            </a:r>
            <a:r>
              <a:rPr lang="ru-RU" dirty="0"/>
              <a:t> проекту до того, як вони </a:t>
            </a:r>
            <a:r>
              <a:rPr lang="ru-RU" dirty="0" err="1"/>
              <a:t>виникнуть</a:t>
            </a:r>
            <a:r>
              <a:rPr lang="ru-RU" dirty="0"/>
              <a:t>? Напевно - </a:t>
            </a:r>
            <a:r>
              <a:rPr lang="ru-RU" dirty="0" err="1"/>
              <a:t>ні</a:t>
            </a:r>
            <a:r>
              <a:rPr lang="ru-RU" dirty="0"/>
              <a:t>. </a:t>
            </a:r>
            <a:r>
              <a:rPr lang="ru-RU" dirty="0" err="1"/>
              <a:t>Проте</a:t>
            </a:r>
            <a:r>
              <a:rPr lang="ru-RU" dirty="0"/>
              <a:t>, </a:t>
            </a:r>
            <a:r>
              <a:rPr lang="ru-RU" dirty="0" err="1"/>
              <a:t>якщо</a:t>
            </a:r>
            <a:r>
              <a:rPr lang="ru-RU" dirty="0"/>
              <a:t> </a:t>
            </a:r>
            <a:r>
              <a:rPr lang="ru-RU" dirty="0" err="1"/>
              <a:t>ви</a:t>
            </a:r>
            <a:r>
              <a:rPr lang="ru-RU" dirty="0"/>
              <a:t> </a:t>
            </a:r>
            <a:r>
              <a:rPr lang="ru-RU" dirty="0" err="1"/>
              <a:t>скомбінуєте</a:t>
            </a:r>
            <a:r>
              <a:rPr lang="ru-RU" dirty="0"/>
              <a:t> </a:t>
            </a:r>
            <a:r>
              <a:rPr lang="ru-RU" dirty="0" err="1"/>
              <a:t>кілька</a:t>
            </a:r>
            <a:r>
              <a:rPr lang="ru-RU" dirty="0"/>
              <a:t> </a:t>
            </a:r>
            <a:r>
              <a:rPr lang="ru-RU" dirty="0" err="1"/>
              <a:t>різних</a:t>
            </a:r>
            <a:r>
              <a:rPr lang="ru-RU" dirty="0"/>
              <a:t> </a:t>
            </a:r>
            <a:r>
              <a:rPr lang="ru-RU" dirty="0" err="1"/>
              <a:t>методів</a:t>
            </a:r>
            <a:r>
              <a:rPr lang="ru-RU" dirty="0"/>
              <a:t> </a:t>
            </a:r>
            <a:r>
              <a:rPr lang="ru-RU" dirty="0" err="1"/>
              <a:t>визначення</a:t>
            </a:r>
            <a:r>
              <a:rPr lang="ru-RU" dirty="0"/>
              <a:t> </a:t>
            </a:r>
            <a:r>
              <a:rPr lang="ru-RU" dirty="0" err="1"/>
              <a:t>ризиків</a:t>
            </a:r>
            <a:r>
              <a:rPr lang="ru-RU" dirty="0"/>
              <a:t>, то </a:t>
            </a:r>
            <a:r>
              <a:rPr lang="ru-RU" dirty="0" err="1"/>
              <a:t>ви</a:t>
            </a:r>
            <a:r>
              <a:rPr lang="ru-RU" dirty="0"/>
              <a:t>, </a:t>
            </a:r>
            <a:r>
              <a:rPr lang="ru-RU" dirty="0" err="1"/>
              <a:t>швидше</a:t>
            </a:r>
            <a:r>
              <a:rPr lang="ru-RU" dirty="0"/>
              <a:t> за все, </a:t>
            </a:r>
            <a:r>
              <a:rPr lang="ru-RU" dirty="0" err="1"/>
              <a:t>знайдіть</a:t>
            </a:r>
            <a:r>
              <a:rPr lang="ru-RU" dirty="0"/>
              <a:t> </a:t>
            </a:r>
            <a:r>
              <a:rPr lang="ru-RU" dirty="0" err="1"/>
              <a:t>більшість</a:t>
            </a:r>
            <a:r>
              <a:rPr lang="ru-RU" dirty="0"/>
              <a:t> з них. </a:t>
            </a:r>
            <a:r>
              <a:rPr lang="ru-RU" dirty="0" err="1"/>
              <a:t>Якщо</a:t>
            </a:r>
            <a:r>
              <a:rPr lang="ru-RU" dirty="0"/>
              <a:t> правильно і </a:t>
            </a:r>
            <a:r>
              <a:rPr lang="ru-RU" dirty="0" err="1"/>
              <a:t>вчасно</a:t>
            </a:r>
            <a:r>
              <a:rPr lang="ru-RU" dirty="0"/>
              <a:t> </a:t>
            </a:r>
            <a:r>
              <a:rPr lang="ru-RU" dirty="0" err="1"/>
              <a:t>розправитися</a:t>
            </a:r>
            <a:r>
              <a:rPr lang="ru-RU" dirty="0"/>
              <a:t> з ними, то у вас </a:t>
            </a:r>
            <a:r>
              <a:rPr lang="ru-RU" dirty="0" err="1"/>
              <a:t>залишиться</a:t>
            </a:r>
            <a:r>
              <a:rPr lang="ru-RU" dirty="0"/>
              <a:t> </a:t>
            </a:r>
            <a:r>
              <a:rPr lang="ru-RU" dirty="0" err="1"/>
              <a:t>достатньо</a:t>
            </a:r>
            <a:r>
              <a:rPr lang="ru-RU" dirty="0"/>
              <a:t> часу на те, </a:t>
            </a:r>
            <a:r>
              <a:rPr lang="ru-RU" dirty="0" err="1"/>
              <a:t>щоб</a:t>
            </a:r>
            <a:r>
              <a:rPr lang="ru-RU" dirty="0"/>
              <a:t> </a:t>
            </a:r>
            <a:r>
              <a:rPr lang="ru-RU" dirty="0" err="1"/>
              <a:t>попрацювати</a:t>
            </a:r>
            <a:r>
              <a:rPr lang="ru-RU" dirty="0"/>
              <a:t> над </a:t>
            </a:r>
            <a:r>
              <a:rPr lang="ru-RU" dirty="0" err="1"/>
              <a:t>тими</a:t>
            </a:r>
            <a:r>
              <a:rPr lang="ru-RU" dirty="0"/>
              <a:t> </a:t>
            </a:r>
            <a:r>
              <a:rPr lang="ru-RU" dirty="0" err="1"/>
              <a:t>ризиками</a:t>
            </a:r>
            <a:r>
              <a:rPr lang="ru-RU" dirty="0"/>
              <a:t>, </a:t>
            </a:r>
            <a:r>
              <a:rPr lang="ru-RU" dirty="0" err="1"/>
              <a:t>яких</a:t>
            </a:r>
            <a:r>
              <a:rPr lang="ru-RU" dirty="0"/>
              <a:t> </a:t>
            </a:r>
            <a:r>
              <a:rPr lang="ru-RU" dirty="0" err="1"/>
              <a:t>ви</a:t>
            </a:r>
            <a:r>
              <a:rPr lang="ru-RU" dirty="0"/>
              <a:t> не </a:t>
            </a:r>
            <a:r>
              <a:rPr lang="ru-RU" dirty="0" err="1"/>
              <a:t>очікували</a:t>
            </a:r>
            <a:r>
              <a:rPr lang="ru-RU" dirty="0"/>
              <a:t>.</a:t>
            </a:r>
            <a:endParaRPr lang="uk-UA" dirty="0"/>
          </a:p>
        </p:txBody>
      </p:sp>
      <p:sp>
        <p:nvSpPr>
          <p:cNvPr id="3" name="Прямоугольник 2"/>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Tree>
    <p:extLst>
      <p:ext uri="{BB962C8B-B14F-4D97-AF65-F5344CB8AC3E}">
        <p14:creationId xmlns:p14="http://schemas.microsoft.com/office/powerpoint/2010/main" val="4029770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89756" y="1124744"/>
            <a:ext cx="8964488" cy="5078313"/>
          </a:xfrm>
          <a:prstGeom prst="rect">
            <a:avLst/>
          </a:prstGeom>
        </p:spPr>
        <p:txBody>
          <a:bodyPr wrap="square">
            <a:spAutoFit/>
          </a:bodyPr>
          <a:lstStyle/>
          <a:p>
            <a:r>
              <a:rPr lang="uk-UA" smtClean="0"/>
              <a:t>Правило 3: спілкуйтеся на тему ризиків</a:t>
            </a:r>
          </a:p>
          <a:p>
            <a:r>
              <a:rPr lang="uk-UA" smtClean="0"/>
              <a:t>У проектах, які зазнали краху, видно, що керівники проектів (постійно) і не підозрювали про те, що "мішок" проблем практично весь час висить над ними. Найстрашніше те, що завжди хтось із керівництва проекту бачив цей "мішок", але він не сповістив керівника про це. Якщо ви не хочете, щоб це сталося з вашим проектом, то вам варто приділити увагу каналу спілкування щодо ризиків.</a:t>
            </a:r>
          </a:p>
          <a:p>
            <a:endParaRPr lang="uk-UA" smtClean="0"/>
          </a:p>
          <a:p>
            <a:r>
              <a:rPr lang="uk-UA" smtClean="0"/>
              <a:t>Хорошим підходом є постійне включення оповіщення та спілкування на тему ризиків в список виконуваних завдань. Якщо ви влаштовуєте збори, то вам варто приділити деякий час обговорення ризиків проекту (і нехай це не буде останнім в списку!). Це продемонструє всім, що ризики - дуже важлива тема, і члени команди зможуть обговорити і задокументувати нові ризики.</a:t>
            </a:r>
          </a:p>
          <a:p>
            <a:endParaRPr lang="uk-UA" smtClean="0"/>
          </a:p>
          <a:p>
            <a:r>
              <a:rPr lang="uk-UA" smtClean="0"/>
              <a:t>Іншим важливим каналом передачі інформації про ризики є сам керівник проекту і спонсор. Сфокусуйте ваші зусилля за повідомленням ризиків на великі ризики і переконайтеся в тому, що ви не налякаєте цим начальника або клієнтів! Також вам варто подбати про те, щоб спонсор здійснив рішення по головним ризикам, оскільки деякі з них перевищують повноваження керівника проекту.</a:t>
            </a:r>
            <a:endParaRPr lang="uk-UA" dirty="0"/>
          </a:p>
        </p:txBody>
      </p:sp>
    </p:spTree>
    <p:extLst>
      <p:ext uri="{BB962C8B-B14F-4D97-AF65-F5344CB8AC3E}">
        <p14:creationId xmlns:p14="http://schemas.microsoft.com/office/powerpoint/2010/main" val="518340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0" y="1268760"/>
            <a:ext cx="8856984" cy="3970318"/>
          </a:xfrm>
          <a:prstGeom prst="rect">
            <a:avLst/>
          </a:prstGeom>
        </p:spPr>
        <p:txBody>
          <a:bodyPr wrap="square">
            <a:spAutoFit/>
          </a:bodyPr>
          <a:lstStyle/>
          <a:p>
            <a:r>
              <a:rPr lang="uk-UA" dirty="0"/>
              <a:t>Правило 4: враховуйте як можливості, так і загрози</a:t>
            </a:r>
          </a:p>
          <a:p>
            <a:r>
              <a:rPr lang="uk-UA" dirty="0"/>
              <a:t>Ризики проекту мають негативний підтекст: вони можуть зашкодити проекту. Проте, сучасні підходи до контролю ризиків також фокусуються на позитивних ризики - можливості проекту. Це ті події, які можуть бути вигідні для проекту і організації. Ці позитивні ризики покращують ваш проект, прискорюючи його і надаючи йому більшу цінність.</a:t>
            </a:r>
          </a:p>
          <a:p>
            <a:endParaRPr lang="uk-UA" dirty="0"/>
          </a:p>
          <a:p>
            <a:r>
              <a:rPr lang="uk-UA" dirty="0"/>
              <a:t>На жаль, багато команд борються за те, щоб досягти фінішу, при цьому вони перевантажені роботою, яку необхідно завершити в швидкі терміни. Це створює таку динаміку проекту, де мають значення тільки негативні ризики (якщо команда взагалі бере до уваги будь-які ризики). Переконайтеся в тому, що ви приділяєте певний час можливостям проекту, навіть якщо це півгодини. Досить імовірно, що вам зустрінеться парочка можливостей, які пропонують високі доходи, при цьому не вимагають великих витрат часу або ресурсів.</a:t>
            </a:r>
          </a:p>
        </p:txBody>
      </p:sp>
    </p:spTree>
    <p:extLst>
      <p:ext uri="{BB962C8B-B14F-4D97-AF65-F5344CB8AC3E}">
        <p14:creationId xmlns:p14="http://schemas.microsoft.com/office/powerpoint/2010/main" val="975916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161764" y="980728"/>
            <a:ext cx="8820472" cy="5632311"/>
          </a:xfrm>
          <a:prstGeom prst="rect">
            <a:avLst/>
          </a:prstGeom>
        </p:spPr>
        <p:txBody>
          <a:bodyPr wrap="square">
            <a:spAutoFit/>
          </a:bodyPr>
          <a:lstStyle/>
          <a:p>
            <a:r>
              <a:rPr lang="uk-UA" dirty="0"/>
              <a:t>Правило 5: дозволяйте проблеми щодо прав власності</a:t>
            </a:r>
          </a:p>
          <a:p>
            <a:r>
              <a:rPr lang="uk-UA" dirty="0"/>
              <a:t>Деякі керівники проекту думають, що управління ризиками закінчується при складанні списку. Тим не менш, це всього лише стартова точка. Наступним кроком є ​​визначення того, хто за який ризик буде відповідальний. Хтось повинен нести відповідальність за те, що ризик не був вчасно і правильно оброблений. Суть полягає в наступному: призначте власника для кожного знайденого ризику. Власник ризику - це та людина в команді, який буде нести відповідальність за оптимізацію ризику для проекту. Ефект повинен бути позитивним. Спочатку люди відчувають себе некомфортно тому, що вони по-справжньому відповідальні за певний ризик, але з часом вони будуть вести себе відповідно і виконувати такі завдання, які дозволять знизити рівень загроз і збільшать можливості.</a:t>
            </a:r>
          </a:p>
          <a:p>
            <a:endParaRPr lang="uk-UA" dirty="0"/>
          </a:p>
          <a:p>
            <a:r>
              <a:rPr lang="uk-UA" dirty="0"/>
              <a:t>Право власності існує також на іншому рівні. Якщо виникає загроза проекту, то хтось повинен поплатитися за це. Нехай це все </a:t>
            </a:r>
            <a:r>
              <a:rPr lang="uk-UA" dirty="0" err="1"/>
              <a:t>логічно</a:t>
            </a:r>
            <a:r>
              <a:rPr lang="uk-UA" dirty="0"/>
              <a:t>, але ви повинні вирішити цю проблему до того, як ризик виникне. Особливо важливо знати, хто буде відповідати гаманцем за наслідки, якщо в ваш проект залучені різні підрозділи, відділи та постачальники. Важливим побічним ефектом установки відповідальності за наслідки ризику є те, що лінійні керівники починають звертати більше уваги на проект, особливо коли на </a:t>
            </a:r>
            <a:r>
              <a:rPr lang="uk-UA" dirty="0" err="1"/>
              <a:t>кону</a:t>
            </a:r>
            <a:r>
              <a:rPr lang="uk-UA" dirty="0"/>
              <a:t> багато грошей. Проблема з володінням ризиків настільки ж важлива і для можливостей. Бій за (несподівані) доходи може затягнутися.</a:t>
            </a:r>
          </a:p>
        </p:txBody>
      </p:sp>
    </p:spTree>
    <p:extLst>
      <p:ext uri="{BB962C8B-B14F-4D97-AF65-F5344CB8AC3E}">
        <p14:creationId xmlns:p14="http://schemas.microsoft.com/office/powerpoint/2010/main" val="2306625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215008" y="1340768"/>
            <a:ext cx="8928992" cy="3416320"/>
          </a:xfrm>
          <a:prstGeom prst="rect">
            <a:avLst/>
          </a:prstGeom>
        </p:spPr>
        <p:txBody>
          <a:bodyPr wrap="square">
            <a:spAutoFit/>
          </a:bodyPr>
          <a:lstStyle/>
          <a:p>
            <a:r>
              <a:rPr lang="uk-UA" dirty="0"/>
              <a:t>Правило 6: </a:t>
            </a:r>
            <a:r>
              <a:rPr lang="uk-UA" dirty="0" err="1"/>
              <a:t>надавайте</a:t>
            </a:r>
            <a:r>
              <a:rPr lang="uk-UA" dirty="0"/>
              <a:t> </a:t>
            </a:r>
            <a:r>
              <a:rPr lang="uk-UA" dirty="0" smtClean="0"/>
              <a:t>ризикам </a:t>
            </a:r>
            <a:r>
              <a:rPr lang="uk-UA" dirty="0"/>
              <a:t>пріоритетне значення</a:t>
            </a:r>
          </a:p>
          <a:p>
            <a:r>
              <a:rPr lang="uk-UA" dirty="0"/>
              <a:t>Деякі керівники проектів вважають, що ризики повинні бути оцінені в рівній мірі, адже це спрощує проект. Тим не менш, це не </a:t>
            </a:r>
            <a:r>
              <a:rPr lang="uk-UA" dirty="0" err="1"/>
              <a:t>надасть</a:t>
            </a:r>
            <a:r>
              <a:rPr lang="uk-UA" dirty="0"/>
              <a:t> найкращих результатів. Деякі ризики надають більший вплив, ніж інші. Тому вам варто приділити деякий час тим ризикам, які можуть принести проекту більше втрат і прибутку. Вам варто визначити, чи є у вас в проекті будь-які накладки, які можуть його затримати. Якщо такі є, то вони повинні мати найвищий пріоритет. Іншим ризиків можна надати пріоритети відповідно до інтуїції або ж, що буде більш об'єктивно, відповідно до якого-небудь набору критеріїв. Одним з основних критеріїв, які використовують багато проектні команди, є ефект від ризику і ймовірність його виникнення. Неважливо, який запобіжний пріоритетів ви будете використовувати, головне, що ви її використовуєте постійно і </a:t>
            </a:r>
            <a:r>
              <a:rPr lang="uk-UA" dirty="0" err="1"/>
              <a:t>концентріруетесь</a:t>
            </a:r>
            <a:r>
              <a:rPr lang="uk-UA" dirty="0"/>
              <a:t> на великі ризики.</a:t>
            </a:r>
          </a:p>
        </p:txBody>
      </p:sp>
    </p:spTree>
    <p:extLst>
      <p:ext uri="{BB962C8B-B14F-4D97-AF65-F5344CB8AC3E}">
        <p14:creationId xmlns:p14="http://schemas.microsoft.com/office/powerpoint/2010/main" val="2957051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125760" y="836712"/>
            <a:ext cx="8892480" cy="5909310"/>
          </a:xfrm>
          <a:prstGeom prst="rect">
            <a:avLst/>
          </a:prstGeom>
        </p:spPr>
        <p:txBody>
          <a:bodyPr wrap="square">
            <a:spAutoFit/>
          </a:bodyPr>
          <a:lstStyle/>
          <a:p>
            <a:r>
              <a:rPr lang="uk-UA" dirty="0"/>
              <a:t>Правило 7: аналізуйте ризики</a:t>
            </a:r>
          </a:p>
          <a:p>
            <a:r>
              <a:rPr lang="uk-UA" dirty="0"/>
              <a:t>Розуміння природи ризиків є попередньою умовою для хороших дій у відповідь. Тому вам варто приділити деяку кількість часу на більш чітке вивчення індивідуальних ризиків і не варто приймати швидких рішень без з'ясування того, в чому полягає ризик.</a:t>
            </a:r>
          </a:p>
          <a:p>
            <a:r>
              <a:rPr lang="uk-UA" dirty="0" smtClean="0"/>
              <a:t>Аналіз </a:t>
            </a:r>
            <a:r>
              <a:rPr lang="uk-UA" dirty="0"/>
              <a:t>ризику відбувається на різних рівнях. Якщо ви хочете зрозуміти ризик на індивідуальному рівні, то вам варто думати про ефект і причини, які можуть його викликати. Вивчаючи ефекти, ви можете описати те, що станеться відразу після виникнення ризику, і що станеться в якості результату первинного ефекту, або пізніше - з часом. Більш детальний аналіз може показати порядок амплітудного ефекту в певній категорії, такий як витрати, тривалість виробничого циклу і якість товару. З іншого боку, ви можете сконцентруватися на події, які передують виникненню ризику - тобто причини виникнення ризику. Перерахуйте різні причини і умови, які можуть знизити або збільшити ймовірність ризику.</a:t>
            </a:r>
          </a:p>
          <a:p>
            <a:r>
              <a:rPr lang="uk-UA" dirty="0" smtClean="0"/>
              <a:t>Іншим </a:t>
            </a:r>
            <a:r>
              <a:rPr lang="uk-UA" dirty="0"/>
              <a:t>рівнем аналізу ризику є вивчення всього проекту. Кожен керівник проекту повинен відповісти на звичайні питання про загальний необхідному бюджеті або про дату завершення проекту. Якщо ви врахуєте ризики, то ви зможете створити зразок для того, щоб показати вашу спонсору, що ви зможете завершити проект вчасно. Те ж саме може бути виконано щодо бюджету проекту.</a:t>
            </a:r>
          </a:p>
          <a:p>
            <a:r>
              <a:rPr lang="uk-UA" dirty="0" smtClean="0"/>
              <a:t>Інформація</a:t>
            </a:r>
            <a:r>
              <a:rPr lang="uk-UA" dirty="0"/>
              <a:t>, яку ви збираєте під час аналізу ризику </a:t>
            </a:r>
            <a:r>
              <a:rPr lang="uk-UA" dirty="0" err="1"/>
              <a:t>надасть</a:t>
            </a:r>
            <a:r>
              <a:rPr lang="uk-UA" dirty="0"/>
              <a:t> цінну розуміння проекту та необхідні вхідні дані для знаходження ефективних дій у відповідь, спрямованих на оптимізацію ризиків.</a:t>
            </a:r>
          </a:p>
        </p:txBody>
      </p:sp>
    </p:spTree>
    <p:extLst>
      <p:ext uri="{BB962C8B-B14F-4D97-AF65-F5344CB8AC3E}">
        <p14:creationId xmlns:p14="http://schemas.microsoft.com/office/powerpoint/2010/main" val="2673968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20275" y="939883"/>
            <a:ext cx="8928992" cy="5909310"/>
          </a:xfrm>
          <a:prstGeom prst="rect">
            <a:avLst/>
          </a:prstGeom>
        </p:spPr>
        <p:txBody>
          <a:bodyPr wrap="square">
            <a:spAutoFit/>
          </a:bodyPr>
          <a:lstStyle/>
          <a:p>
            <a:r>
              <a:rPr lang="uk-UA" dirty="0"/>
              <a:t>Правило 8: плануйте і реалізуйте відповідні дії на ризики</a:t>
            </a:r>
          </a:p>
          <a:p>
            <a:r>
              <a:rPr lang="uk-UA" dirty="0"/>
              <a:t>Реалізація відповідних дій є тим, що насправді </a:t>
            </a:r>
            <a:r>
              <a:rPr lang="uk-UA" dirty="0" err="1"/>
              <a:t>додасть</a:t>
            </a:r>
            <a:r>
              <a:rPr lang="uk-UA" dirty="0"/>
              <a:t> цінності вашого проекту. Ви допоможете запобігти виникненню загрози або ж мінімізуєте негативні ефекти. Виконання - ось ключ. Інші правила допомогли вам відзначити, зрозуміти і надати пріоритети ризиків. Це допоможе вам зробити чіткий план дій у відповідь, який фокусується на вигоді.</a:t>
            </a:r>
          </a:p>
          <a:p>
            <a:endParaRPr lang="uk-UA" dirty="0"/>
          </a:p>
          <a:p>
            <a:r>
              <a:rPr lang="uk-UA" dirty="0"/>
              <a:t>Якщо вам доводиться працювати з погрозами, то у вас зазвичай є три виходи - уникнення ризику, зниження його впливу і смиренність з ризиком. Уникнення означає, що ви намагаєтеся організувати ваш проект таким чином, щоб в подальшому не зустріти цей ризик. Це може бути зміна постачальника або ж прийняття іншою технологією, а якщо ви працюєте з фатальними ризиками, то це означає завершення проекту. Трата грошей на приречений проект - це погана інвестиція.</a:t>
            </a:r>
          </a:p>
          <a:p>
            <a:endParaRPr lang="uk-UA" dirty="0"/>
          </a:p>
          <a:p>
            <a:r>
              <a:rPr lang="uk-UA" dirty="0"/>
              <a:t>Більшість дій відносяться до категорії мінімізації ризику. Ви можете спробувати запобігти виникненню ризику шляхом впливу на причини або ж зниження негативного ефекту. Якщо ви правильно виконали сьоме правило (аналіз ризику), то у вас буде безліч можливостей вплинути на нього. Останньою відповідною реакцією є смиренність. Це хороший вибір в разі, якщо ефекти на проект мінімальні або можливості вплинути на них занадто низькі, при цьому вони складні, вимагають багато часу і відносно дорогі. Вам просто необхідно бути впевненим в тому, що ви свідомо змирилися з ризиком.</a:t>
            </a:r>
          </a:p>
        </p:txBody>
      </p:sp>
    </p:spTree>
    <p:extLst>
      <p:ext uri="{BB962C8B-B14F-4D97-AF65-F5344CB8AC3E}">
        <p14:creationId xmlns:p14="http://schemas.microsoft.com/office/powerpoint/2010/main" val="1875225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0" y="1484784"/>
            <a:ext cx="9144000" cy="4247317"/>
          </a:xfrm>
          <a:prstGeom prst="rect">
            <a:avLst/>
          </a:prstGeom>
        </p:spPr>
        <p:txBody>
          <a:bodyPr wrap="square">
            <a:spAutoFit/>
          </a:bodyPr>
          <a:lstStyle/>
          <a:p>
            <a:r>
              <a:rPr lang="ru-RU" dirty="0"/>
              <a:t>Правило 9: </a:t>
            </a:r>
            <a:r>
              <a:rPr lang="ru-RU" dirty="0" err="1"/>
              <a:t>складіть</a:t>
            </a:r>
            <a:r>
              <a:rPr lang="ru-RU" dirty="0"/>
              <a:t> журнал </a:t>
            </a:r>
            <a:r>
              <a:rPr lang="ru-RU" dirty="0" err="1"/>
              <a:t>ризиків</a:t>
            </a:r>
            <a:r>
              <a:rPr lang="ru-RU" dirty="0"/>
              <a:t> проекту</a:t>
            </a:r>
          </a:p>
          <a:p>
            <a:r>
              <a:rPr lang="ru-RU" dirty="0"/>
              <a:t>Правило </a:t>
            </a:r>
            <a:r>
              <a:rPr lang="ru-RU" dirty="0" err="1"/>
              <a:t>полягає</a:t>
            </a:r>
            <a:r>
              <a:rPr lang="ru-RU" dirty="0"/>
              <a:t> в </a:t>
            </a:r>
            <a:r>
              <a:rPr lang="ru-RU" dirty="0" err="1"/>
              <a:t>веденні</a:t>
            </a:r>
            <a:r>
              <a:rPr lang="ru-RU" dirty="0"/>
              <a:t> журналу. </a:t>
            </a:r>
            <a:r>
              <a:rPr lang="ru-RU" dirty="0" err="1"/>
              <a:t>Ведення</a:t>
            </a:r>
            <a:r>
              <a:rPr lang="ru-RU" dirty="0"/>
              <a:t> журналу </a:t>
            </a:r>
            <a:r>
              <a:rPr lang="ru-RU" dirty="0" err="1"/>
              <a:t>ризиків</a:t>
            </a:r>
            <a:r>
              <a:rPr lang="ru-RU" dirty="0"/>
              <a:t> </a:t>
            </a:r>
            <a:r>
              <a:rPr lang="ru-RU" dirty="0" err="1"/>
              <a:t>дозволяє</a:t>
            </a:r>
            <a:r>
              <a:rPr lang="ru-RU" dirty="0"/>
              <a:t> вам </a:t>
            </a:r>
            <a:r>
              <a:rPr lang="ru-RU" dirty="0" err="1"/>
              <a:t>побачити</a:t>
            </a:r>
            <a:r>
              <a:rPr lang="ru-RU" dirty="0"/>
              <a:t> </a:t>
            </a:r>
            <a:r>
              <a:rPr lang="ru-RU" dirty="0" err="1"/>
              <a:t>прогрес</a:t>
            </a:r>
            <a:r>
              <a:rPr lang="ru-RU" dirty="0"/>
              <a:t> і </a:t>
            </a:r>
            <a:r>
              <a:rPr lang="ru-RU" dirty="0" err="1"/>
              <a:t>переконатися</a:t>
            </a:r>
            <a:r>
              <a:rPr lang="ru-RU" dirty="0"/>
              <a:t> в тому, </a:t>
            </a:r>
            <a:r>
              <a:rPr lang="ru-RU" dirty="0" err="1"/>
              <a:t>що</a:t>
            </a:r>
            <a:r>
              <a:rPr lang="ru-RU" dirty="0"/>
              <a:t> </a:t>
            </a:r>
            <a:r>
              <a:rPr lang="ru-RU" dirty="0" err="1"/>
              <a:t>ви</a:t>
            </a:r>
            <a:r>
              <a:rPr lang="ru-RU" dirty="0"/>
              <a:t> не </a:t>
            </a:r>
            <a:r>
              <a:rPr lang="ru-RU" dirty="0" err="1"/>
              <a:t>пропустіть</a:t>
            </a:r>
            <a:r>
              <a:rPr lang="ru-RU" dirty="0"/>
              <a:t> будь-</a:t>
            </a:r>
            <a:r>
              <a:rPr lang="ru-RU" dirty="0" err="1"/>
              <a:t>які</a:t>
            </a:r>
            <a:r>
              <a:rPr lang="ru-RU" dirty="0"/>
              <a:t> </a:t>
            </a:r>
            <a:r>
              <a:rPr lang="ru-RU" dirty="0" err="1"/>
              <a:t>ризики</a:t>
            </a:r>
            <a:r>
              <a:rPr lang="ru-RU" dirty="0"/>
              <a:t>. Журнал </a:t>
            </a:r>
            <a:r>
              <a:rPr lang="ru-RU" dirty="0" err="1"/>
              <a:t>також</a:t>
            </a:r>
            <a:r>
              <a:rPr lang="ru-RU" dirty="0"/>
              <a:t> є </a:t>
            </a:r>
            <a:r>
              <a:rPr lang="ru-RU" dirty="0" err="1"/>
              <a:t>відмінним</a:t>
            </a:r>
            <a:r>
              <a:rPr lang="ru-RU" dirty="0"/>
              <a:t> </a:t>
            </a:r>
            <a:r>
              <a:rPr lang="ru-RU" dirty="0" err="1"/>
              <a:t>інструментом</a:t>
            </a:r>
            <a:r>
              <a:rPr lang="ru-RU" dirty="0"/>
              <a:t> </a:t>
            </a:r>
            <a:r>
              <a:rPr lang="ru-RU" dirty="0" err="1"/>
              <a:t>повідомлення</a:t>
            </a:r>
            <a:r>
              <a:rPr lang="ru-RU" dirty="0"/>
              <a:t>, </a:t>
            </a:r>
            <a:r>
              <a:rPr lang="ru-RU" dirty="0" err="1"/>
              <a:t>що</a:t>
            </a:r>
            <a:r>
              <a:rPr lang="ru-RU" dirty="0"/>
              <a:t> </a:t>
            </a:r>
            <a:r>
              <a:rPr lang="ru-RU" dirty="0" err="1"/>
              <a:t>попереджає</a:t>
            </a:r>
            <a:r>
              <a:rPr lang="ru-RU" dirty="0"/>
              <a:t> ваших </a:t>
            </a:r>
            <a:r>
              <a:rPr lang="ru-RU" dirty="0" err="1"/>
              <a:t>членів</a:t>
            </a:r>
            <a:r>
              <a:rPr lang="ru-RU" dirty="0"/>
              <a:t> </a:t>
            </a:r>
            <a:r>
              <a:rPr lang="ru-RU" dirty="0" err="1"/>
              <a:t>команди</a:t>
            </a:r>
            <a:r>
              <a:rPr lang="ru-RU" dirty="0"/>
              <a:t> і </a:t>
            </a:r>
            <a:r>
              <a:rPr lang="ru-RU" dirty="0" err="1"/>
              <a:t>учасників</a:t>
            </a:r>
            <a:r>
              <a:rPr lang="ru-RU" dirty="0"/>
              <a:t> про те, </a:t>
            </a:r>
            <a:r>
              <a:rPr lang="ru-RU" dirty="0" err="1"/>
              <a:t>що</a:t>
            </a:r>
            <a:r>
              <a:rPr lang="ru-RU" dirty="0"/>
              <a:t> </a:t>
            </a:r>
            <a:r>
              <a:rPr lang="ru-RU" dirty="0" err="1"/>
              <a:t>відбувається</a:t>
            </a:r>
            <a:r>
              <a:rPr lang="ru-RU" dirty="0"/>
              <a:t> (правило 3).</a:t>
            </a:r>
          </a:p>
          <a:p>
            <a:endParaRPr lang="ru-RU" dirty="0"/>
          </a:p>
          <a:p>
            <a:r>
              <a:rPr lang="ru-RU" dirty="0"/>
              <a:t>Хороший журнал </a:t>
            </a:r>
            <a:r>
              <a:rPr lang="ru-RU" dirty="0" err="1"/>
              <a:t>ризиків</a:t>
            </a:r>
            <a:r>
              <a:rPr lang="ru-RU" dirty="0"/>
              <a:t> </a:t>
            </a:r>
            <a:r>
              <a:rPr lang="ru-RU" dirty="0" err="1"/>
              <a:t>містить</a:t>
            </a:r>
            <a:r>
              <a:rPr lang="ru-RU" dirty="0"/>
              <a:t> </a:t>
            </a:r>
            <a:r>
              <a:rPr lang="ru-RU" dirty="0" err="1"/>
              <a:t>опису</a:t>
            </a:r>
            <a:r>
              <a:rPr lang="ru-RU" dirty="0"/>
              <a:t>, </a:t>
            </a:r>
            <a:r>
              <a:rPr lang="ru-RU" dirty="0" err="1"/>
              <a:t>описує</a:t>
            </a:r>
            <a:r>
              <a:rPr lang="ru-RU" dirty="0"/>
              <a:t> </a:t>
            </a:r>
            <a:r>
              <a:rPr lang="ru-RU" dirty="0" err="1"/>
              <a:t>проблеми</a:t>
            </a:r>
            <a:r>
              <a:rPr lang="ru-RU" dirty="0"/>
              <a:t> з </a:t>
            </a:r>
            <a:r>
              <a:rPr lang="ru-RU" dirty="0" err="1"/>
              <a:t>відповідальністю</a:t>
            </a:r>
            <a:r>
              <a:rPr lang="ru-RU" dirty="0"/>
              <a:t> (правило 5) і </a:t>
            </a:r>
            <a:r>
              <a:rPr lang="ru-RU" dirty="0" err="1"/>
              <a:t>дозволяє</a:t>
            </a:r>
            <a:r>
              <a:rPr lang="ru-RU" dirty="0"/>
              <a:t> вам </a:t>
            </a:r>
            <a:r>
              <a:rPr lang="ru-RU" dirty="0" err="1"/>
              <a:t>робити</a:t>
            </a:r>
            <a:r>
              <a:rPr lang="ru-RU" dirty="0"/>
              <a:t> </a:t>
            </a:r>
            <a:r>
              <a:rPr lang="ru-RU" dirty="0" err="1"/>
              <a:t>аналіз</a:t>
            </a:r>
            <a:r>
              <a:rPr lang="ru-RU" dirty="0"/>
              <a:t> з </a:t>
            </a:r>
            <a:r>
              <a:rPr lang="ru-RU" dirty="0" err="1"/>
              <a:t>урахуванням</a:t>
            </a:r>
            <a:r>
              <a:rPr lang="ru-RU" dirty="0"/>
              <a:t> причин та </a:t>
            </a:r>
            <a:r>
              <a:rPr lang="ru-RU" dirty="0" err="1"/>
              <a:t>ефекту</a:t>
            </a:r>
            <a:r>
              <a:rPr lang="ru-RU" dirty="0"/>
              <a:t> (правило 7). </a:t>
            </a:r>
            <a:r>
              <a:rPr lang="ru-RU" dirty="0" err="1"/>
              <a:t>Багато</a:t>
            </a:r>
            <a:r>
              <a:rPr lang="ru-RU" dirty="0"/>
              <a:t> </a:t>
            </a:r>
            <a:r>
              <a:rPr lang="ru-RU" dirty="0" err="1"/>
              <a:t>керівників</a:t>
            </a:r>
            <a:r>
              <a:rPr lang="ru-RU" dirty="0"/>
              <a:t> </a:t>
            </a:r>
            <a:r>
              <a:rPr lang="ru-RU" dirty="0" err="1"/>
              <a:t>проектів</a:t>
            </a:r>
            <a:r>
              <a:rPr lang="ru-RU" dirty="0"/>
              <a:t> не </a:t>
            </a:r>
            <a:r>
              <a:rPr lang="ru-RU" dirty="0" err="1"/>
              <a:t>надто</a:t>
            </a:r>
            <a:r>
              <a:rPr lang="ru-RU" dirty="0"/>
              <a:t> </a:t>
            </a:r>
            <a:r>
              <a:rPr lang="ru-RU" dirty="0" err="1"/>
              <a:t>захоплюються</a:t>
            </a:r>
            <a:r>
              <a:rPr lang="ru-RU" dirty="0"/>
              <a:t> </a:t>
            </a:r>
            <a:r>
              <a:rPr lang="ru-RU" dirty="0" err="1"/>
              <a:t>адміністративними</a:t>
            </a:r>
            <a:r>
              <a:rPr lang="ru-RU" dirty="0"/>
              <a:t> </a:t>
            </a:r>
            <a:r>
              <a:rPr lang="ru-RU" dirty="0" err="1"/>
              <a:t>завданнями</a:t>
            </a:r>
            <a:r>
              <a:rPr lang="ru-RU" dirty="0"/>
              <a:t>, але </a:t>
            </a:r>
            <a:r>
              <a:rPr lang="ru-RU" dirty="0" err="1"/>
              <a:t>якщо</a:t>
            </a:r>
            <a:r>
              <a:rPr lang="ru-RU" dirty="0"/>
              <a:t> </a:t>
            </a:r>
            <a:r>
              <a:rPr lang="ru-RU" dirty="0" err="1"/>
              <a:t>ви</a:t>
            </a:r>
            <a:r>
              <a:rPr lang="ru-RU" dirty="0"/>
              <a:t> будете вести </a:t>
            </a:r>
            <a:r>
              <a:rPr lang="ru-RU" dirty="0" err="1"/>
              <a:t>облік</a:t>
            </a:r>
            <a:r>
              <a:rPr lang="ru-RU" dirty="0"/>
              <a:t> </a:t>
            </a:r>
            <a:r>
              <a:rPr lang="ru-RU" dirty="0" err="1"/>
              <a:t>ризиків</a:t>
            </a:r>
            <a:r>
              <a:rPr lang="ru-RU" dirty="0"/>
              <a:t>, то вам </a:t>
            </a:r>
            <a:r>
              <a:rPr lang="ru-RU" dirty="0" err="1"/>
              <a:t>це</a:t>
            </a:r>
            <a:r>
              <a:rPr lang="ru-RU" dirty="0"/>
              <a:t> </a:t>
            </a:r>
            <a:r>
              <a:rPr lang="ru-RU" dirty="0" err="1"/>
              <a:t>дуже</a:t>
            </a:r>
            <a:r>
              <a:rPr lang="ru-RU" dirty="0"/>
              <a:t> стане в </a:t>
            </a:r>
            <a:r>
              <a:rPr lang="ru-RU" dirty="0" err="1"/>
              <a:t>нагоді</a:t>
            </a:r>
            <a:r>
              <a:rPr lang="ru-RU" dirty="0"/>
              <a:t>, особливо в </a:t>
            </a:r>
            <a:r>
              <a:rPr lang="ru-RU" dirty="0" err="1"/>
              <a:t>разі</a:t>
            </a:r>
            <a:r>
              <a:rPr lang="ru-RU" dirty="0"/>
              <a:t>, </a:t>
            </a:r>
            <a:r>
              <a:rPr lang="ru-RU" dirty="0" err="1"/>
              <a:t>якщо</a:t>
            </a:r>
            <a:r>
              <a:rPr lang="ru-RU" dirty="0"/>
              <a:t> </a:t>
            </a:r>
            <a:r>
              <a:rPr lang="ru-RU" dirty="0" err="1"/>
              <a:t>ризиків</a:t>
            </a:r>
            <a:r>
              <a:rPr lang="ru-RU" dirty="0"/>
              <a:t> </a:t>
            </a:r>
            <a:r>
              <a:rPr lang="ru-RU" dirty="0" err="1"/>
              <a:t>занадто</a:t>
            </a:r>
            <a:r>
              <a:rPr lang="ru-RU" dirty="0"/>
              <a:t> </a:t>
            </a:r>
            <a:r>
              <a:rPr lang="ru-RU" dirty="0" err="1"/>
              <a:t>багато</a:t>
            </a:r>
            <a:r>
              <a:rPr lang="ru-RU" dirty="0"/>
              <a:t>. </a:t>
            </a:r>
            <a:r>
              <a:rPr lang="ru-RU" dirty="0" err="1"/>
              <a:t>Деякі</a:t>
            </a:r>
            <a:r>
              <a:rPr lang="ru-RU" dirty="0"/>
              <a:t> </a:t>
            </a:r>
            <a:r>
              <a:rPr lang="ru-RU" dirty="0" err="1"/>
              <a:t>керівники</a:t>
            </a:r>
            <a:r>
              <a:rPr lang="ru-RU" dirty="0"/>
              <a:t> не </a:t>
            </a:r>
            <a:r>
              <a:rPr lang="ru-RU" dirty="0" err="1"/>
              <a:t>хочуть</a:t>
            </a:r>
            <a:r>
              <a:rPr lang="ru-RU" dirty="0"/>
              <a:t> вести журнал </a:t>
            </a:r>
            <a:r>
              <a:rPr lang="ru-RU" dirty="0" err="1"/>
              <a:t>ризиків</a:t>
            </a:r>
            <a:r>
              <a:rPr lang="ru-RU" dirty="0"/>
              <a:t>, так як </a:t>
            </a:r>
            <a:r>
              <a:rPr lang="ru-RU" dirty="0" err="1"/>
              <a:t>їм</a:t>
            </a:r>
            <a:r>
              <a:rPr lang="ru-RU" dirty="0"/>
              <a:t> </a:t>
            </a:r>
            <a:r>
              <a:rPr lang="ru-RU" dirty="0" err="1"/>
              <a:t>здається</a:t>
            </a:r>
            <a:r>
              <a:rPr lang="ru-RU" dirty="0"/>
              <a:t>, </a:t>
            </a:r>
            <a:r>
              <a:rPr lang="ru-RU" dirty="0" err="1"/>
              <a:t>що</a:t>
            </a:r>
            <a:r>
              <a:rPr lang="ru-RU" dirty="0"/>
              <a:t> в </a:t>
            </a:r>
            <a:r>
              <a:rPr lang="ru-RU" dirty="0" err="1"/>
              <a:t>цьому</a:t>
            </a:r>
            <a:r>
              <a:rPr lang="ru-RU" dirty="0"/>
              <a:t> </a:t>
            </a:r>
            <a:r>
              <a:rPr lang="ru-RU" dirty="0" err="1"/>
              <a:t>випадку</a:t>
            </a:r>
            <a:r>
              <a:rPr lang="ru-RU" dirty="0"/>
              <a:t> в </a:t>
            </a:r>
            <a:r>
              <a:rPr lang="ru-RU" dirty="0" err="1"/>
              <a:t>подальшому</a:t>
            </a:r>
            <a:r>
              <a:rPr lang="ru-RU" dirty="0"/>
              <a:t> </a:t>
            </a:r>
            <a:r>
              <a:rPr lang="ru-RU" dirty="0" err="1"/>
              <a:t>їх</a:t>
            </a:r>
            <a:r>
              <a:rPr lang="ru-RU" dirty="0"/>
              <a:t> самих </a:t>
            </a:r>
            <a:r>
              <a:rPr lang="ru-RU" dirty="0" err="1"/>
              <a:t>можна</a:t>
            </a:r>
            <a:r>
              <a:rPr lang="ru-RU" dirty="0"/>
              <a:t> буде легко </a:t>
            </a:r>
            <a:r>
              <a:rPr lang="ru-RU" dirty="0" err="1"/>
              <a:t>звинуватити</a:t>
            </a:r>
            <a:r>
              <a:rPr lang="ru-RU" dirty="0"/>
              <a:t>, </a:t>
            </a:r>
            <a:r>
              <a:rPr lang="ru-RU" dirty="0" err="1"/>
              <a:t>якщо</a:t>
            </a:r>
            <a:r>
              <a:rPr lang="ru-RU" dirty="0"/>
              <a:t> </a:t>
            </a:r>
            <a:r>
              <a:rPr lang="ru-RU" dirty="0" err="1"/>
              <a:t>щось</a:t>
            </a:r>
            <a:r>
              <a:rPr lang="ru-RU" dirty="0"/>
              <a:t> </a:t>
            </a:r>
            <a:r>
              <a:rPr lang="ru-RU" dirty="0" err="1"/>
              <a:t>піде</a:t>
            </a:r>
            <a:r>
              <a:rPr lang="ru-RU" dirty="0"/>
              <a:t> не так. А </a:t>
            </a:r>
            <a:r>
              <a:rPr lang="ru-RU" dirty="0" err="1"/>
              <a:t>насправді</a:t>
            </a:r>
            <a:r>
              <a:rPr lang="ru-RU" dirty="0"/>
              <a:t>, все </a:t>
            </a:r>
            <a:r>
              <a:rPr lang="ru-RU" dirty="0" err="1"/>
              <a:t>якраз</a:t>
            </a:r>
            <a:r>
              <a:rPr lang="ru-RU" dirty="0"/>
              <a:t> </a:t>
            </a:r>
            <a:r>
              <a:rPr lang="ru-RU" dirty="0" err="1"/>
              <a:t>навпаки</a:t>
            </a:r>
            <a:r>
              <a:rPr lang="ru-RU" dirty="0"/>
              <a:t>. </a:t>
            </a:r>
            <a:r>
              <a:rPr lang="ru-RU" dirty="0" err="1"/>
              <a:t>Якщо</a:t>
            </a:r>
            <a:r>
              <a:rPr lang="ru-RU" dirty="0"/>
              <a:t> </a:t>
            </a:r>
            <a:r>
              <a:rPr lang="ru-RU" dirty="0" err="1"/>
              <a:t>ви</a:t>
            </a:r>
            <a:r>
              <a:rPr lang="ru-RU" dirty="0"/>
              <a:t> запишете </a:t>
            </a:r>
            <a:r>
              <a:rPr lang="ru-RU" dirty="0" err="1"/>
              <a:t>ризики</a:t>
            </a:r>
            <a:r>
              <a:rPr lang="ru-RU" dirty="0"/>
              <a:t> проекту і </a:t>
            </a:r>
            <a:r>
              <a:rPr lang="ru-RU" dirty="0" err="1"/>
              <a:t>ефективну</a:t>
            </a:r>
            <a:r>
              <a:rPr lang="ru-RU" dirty="0"/>
              <a:t> тактику </a:t>
            </a:r>
            <a:r>
              <a:rPr lang="ru-RU" dirty="0" err="1"/>
              <a:t>відповіді</a:t>
            </a:r>
            <a:r>
              <a:rPr lang="ru-RU" dirty="0"/>
              <a:t>, яку </a:t>
            </a:r>
            <a:r>
              <a:rPr lang="ru-RU" dirty="0" err="1"/>
              <a:t>ви</a:t>
            </a:r>
            <a:r>
              <a:rPr lang="ru-RU" dirty="0"/>
              <a:t> </a:t>
            </a:r>
            <a:r>
              <a:rPr lang="ru-RU" dirty="0" err="1"/>
              <a:t>прийняли</a:t>
            </a:r>
            <a:r>
              <a:rPr lang="ru-RU" dirty="0"/>
              <a:t>, то </a:t>
            </a:r>
            <a:r>
              <a:rPr lang="ru-RU" dirty="0" err="1"/>
              <a:t>ви</a:t>
            </a:r>
            <a:r>
              <a:rPr lang="ru-RU" dirty="0"/>
              <a:t> </a:t>
            </a:r>
            <a:r>
              <a:rPr lang="ru-RU" dirty="0" err="1"/>
              <a:t>створюєте</a:t>
            </a:r>
            <a:r>
              <a:rPr lang="ru-RU" dirty="0"/>
              <a:t> журнал </a:t>
            </a:r>
            <a:r>
              <a:rPr lang="ru-RU" dirty="0" err="1"/>
              <a:t>фактів</a:t>
            </a:r>
            <a:r>
              <a:rPr lang="ru-RU" dirty="0"/>
              <a:t>, з </a:t>
            </a:r>
            <a:r>
              <a:rPr lang="ru-RU" dirty="0" err="1"/>
              <a:t>якими</a:t>
            </a:r>
            <a:r>
              <a:rPr lang="ru-RU" dirty="0"/>
              <a:t> </a:t>
            </a:r>
            <a:r>
              <a:rPr lang="ru-RU" dirty="0" err="1"/>
              <a:t>ніхто</a:t>
            </a:r>
            <a:r>
              <a:rPr lang="ru-RU" dirty="0"/>
              <a:t> не </a:t>
            </a:r>
            <a:r>
              <a:rPr lang="ru-RU" dirty="0" err="1"/>
              <a:t>зможе</a:t>
            </a:r>
            <a:r>
              <a:rPr lang="ru-RU" dirty="0"/>
              <a:t> </a:t>
            </a:r>
            <a:r>
              <a:rPr lang="ru-RU" dirty="0" err="1"/>
              <a:t>посперечатися</a:t>
            </a:r>
            <a:r>
              <a:rPr lang="ru-RU" dirty="0"/>
              <a:t>, </a:t>
            </a:r>
            <a:r>
              <a:rPr lang="ru-RU" dirty="0" err="1"/>
              <a:t>навіть</a:t>
            </a:r>
            <a:r>
              <a:rPr lang="ru-RU" dirty="0"/>
              <a:t> </a:t>
            </a:r>
            <a:r>
              <a:rPr lang="ru-RU" dirty="0" err="1"/>
              <a:t>якщо</a:t>
            </a:r>
            <a:r>
              <a:rPr lang="ru-RU" dirty="0"/>
              <a:t> </a:t>
            </a:r>
            <a:r>
              <a:rPr lang="ru-RU" dirty="0" err="1"/>
              <a:t>виникне</a:t>
            </a:r>
            <a:r>
              <a:rPr lang="ru-RU" dirty="0"/>
              <a:t> </a:t>
            </a:r>
            <a:r>
              <a:rPr lang="ru-RU" dirty="0" err="1"/>
              <a:t>ризик</a:t>
            </a:r>
            <a:r>
              <a:rPr lang="ru-RU" dirty="0"/>
              <a:t>, </a:t>
            </a:r>
            <a:r>
              <a:rPr lang="ru-RU" dirty="0" err="1"/>
              <a:t>який</a:t>
            </a:r>
            <a:r>
              <a:rPr lang="ru-RU" dirty="0"/>
              <a:t> </a:t>
            </a:r>
            <a:r>
              <a:rPr lang="ru-RU" dirty="0" err="1"/>
              <a:t>зашкодить</a:t>
            </a:r>
            <a:r>
              <a:rPr lang="ru-RU" dirty="0"/>
              <a:t> проекту. </a:t>
            </a:r>
            <a:r>
              <a:rPr lang="ru-RU" dirty="0" err="1"/>
              <a:t>Виконання</a:t>
            </a:r>
            <a:r>
              <a:rPr lang="ru-RU" dirty="0"/>
              <a:t> проекту - </a:t>
            </a:r>
            <a:r>
              <a:rPr lang="ru-RU" dirty="0" err="1"/>
              <a:t>це</a:t>
            </a:r>
            <a:r>
              <a:rPr lang="ru-RU" dirty="0"/>
              <a:t> </a:t>
            </a:r>
            <a:r>
              <a:rPr lang="ru-RU" dirty="0" err="1"/>
              <a:t>вже</a:t>
            </a:r>
            <a:r>
              <a:rPr lang="ru-RU" dirty="0"/>
              <a:t> </a:t>
            </a:r>
            <a:r>
              <a:rPr lang="ru-RU" dirty="0" err="1"/>
              <a:t>ризик</a:t>
            </a:r>
            <a:r>
              <a:rPr lang="ru-RU" dirty="0"/>
              <a:t>.</a:t>
            </a:r>
            <a:endParaRPr lang="uk-UA" dirty="0"/>
          </a:p>
        </p:txBody>
      </p:sp>
    </p:spTree>
    <p:extLst>
      <p:ext uri="{BB962C8B-B14F-4D97-AF65-F5344CB8AC3E}">
        <p14:creationId xmlns:p14="http://schemas.microsoft.com/office/powerpoint/2010/main" val="297180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124744"/>
            <a:ext cx="8496944" cy="3170099"/>
          </a:xfrm>
          <a:prstGeom prst="rect">
            <a:avLst/>
          </a:prstGeom>
        </p:spPr>
        <p:txBody>
          <a:bodyPr wrap="square">
            <a:spAutoFit/>
          </a:bodyPr>
          <a:lstStyle/>
          <a:p>
            <a:pPr marL="285750" indent="-285750">
              <a:spcAft>
                <a:spcPts val="600"/>
              </a:spcAft>
              <a:buFont typeface="Wingdings" pitchFamily="2" charset="2"/>
              <a:buChar char="q"/>
            </a:pPr>
            <a:r>
              <a:rPr lang="ru-RU" sz="2000" dirty="0" err="1">
                <a:latin typeface="Arial" pitchFamily="34" charset="0"/>
                <a:cs typeface="Arial" pitchFamily="34" charset="0"/>
              </a:rPr>
              <a:t>Ризики</a:t>
            </a:r>
            <a:r>
              <a:rPr lang="ru-RU" sz="2000" dirty="0">
                <a:latin typeface="Arial" pitchFamily="34" charset="0"/>
                <a:cs typeface="Arial" pitchFamily="34" charset="0"/>
              </a:rPr>
              <a:t> </a:t>
            </a:r>
            <a:r>
              <a:rPr lang="ru-RU" sz="2000" dirty="0" err="1">
                <a:latin typeface="Arial" pitchFamily="34" charset="0"/>
                <a:cs typeface="Arial" pitchFamily="34" charset="0"/>
              </a:rPr>
              <a:t>з'являються</a:t>
            </a:r>
            <a:r>
              <a:rPr lang="ru-RU" sz="2000" dirty="0">
                <a:latin typeface="Arial" pitchFamily="34" charset="0"/>
                <a:cs typeface="Arial" pitchFamily="34" charset="0"/>
              </a:rPr>
              <a:t> як результат </a:t>
            </a:r>
            <a:r>
              <a:rPr lang="ru-RU" sz="2000" dirty="0" err="1">
                <a:latin typeface="Arial" pitchFamily="34" charset="0"/>
                <a:cs typeface="Arial" pitchFamily="34" charset="0"/>
              </a:rPr>
              <a:t>обмеженості</a:t>
            </a:r>
            <a:r>
              <a:rPr lang="ru-RU" sz="2000" dirty="0">
                <a:latin typeface="Arial" pitchFamily="34" charset="0"/>
                <a:cs typeface="Arial" pitchFamily="34" charset="0"/>
              </a:rPr>
              <a:t> наших </a:t>
            </a:r>
            <a:r>
              <a:rPr lang="ru-RU" sz="2000" dirty="0" err="1">
                <a:latin typeface="Arial" pitchFamily="34" charset="0"/>
                <a:cs typeface="Arial" pitchFamily="34" charset="0"/>
              </a:rPr>
              <a:t>ресурсів</a:t>
            </a:r>
            <a:r>
              <a:rPr lang="ru-RU" sz="2000" dirty="0">
                <a:latin typeface="Arial" pitchFamily="34" charset="0"/>
                <a:cs typeface="Arial" pitchFamily="34" charset="0"/>
              </a:rPr>
              <a:t>.</a:t>
            </a:r>
          </a:p>
          <a:p>
            <a:pPr marL="285750" indent="-285750">
              <a:spcAft>
                <a:spcPts val="600"/>
              </a:spcAft>
              <a:buFont typeface="Wingdings" pitchFamily="2" charset="2"/>
              <a:buChar char="q"/>
            </a:pPr>
            <a:r>
              <a:rPr lang="ru-RU" sz="2000" dirty="0">
                <a:latin typeface="Arial" pitchFamily="34" charset="0"/>
                <a:cs typeface="Arial" pitchFamily="34" charset="0"/>
              </a:rPr>
              <a:t>Результатом </a:t>
            </a:r>
            <a:r>
              <a:rPr lang="ru-RU" sz="2000" dirty="0" err="1">
                <a:latin typeface="Arial" pitchFamily="34" charset="0"/>
                <a:cs typeface="Arial" pitchFamily="34" charset="0"/>
              </a:rPr>
              <a:t>проектної</a:t>
            </a:r>
            <a:r>
              <a:rPr lang="ru-RU" sz="2000" dirty="0">
                <a:latin typeface="Arial" pitchFamily="34" charset="0"/>
                <a:cs typeface="Arial" pitchFamily="34" charset="0"/>
              </a:rPr>
              <a:t> </a:t>
            </a:r>
            <a:r>
              <a:rPr lang="ru-RU" sz="2000" dirty="0" err="1">
                <a:latin typeface="Arial" pitchFamily="34" charset="0"/>
                <a:cs typeface="Arial" pitchFamily="34" charset="0"/>
              </a:rPr>
              <a:t>активності</a:t>
            </a:r>
            <a:r>
              <a:rPr lang="ru-RU" sz="2000" dirty="0">
                <a:latin typeface="Arial" pitchFamily="34" charset="0"/>
                <a:cs typeface="Arial" pitchFamily="34" charset="0"/>
              </a:rPr>
              <a:t> є </a:t>
            </a:r>
            <a:r>
              <a:rPr lang="ru-RU" sz="2000" dirty="0" err="1">
                <a:latin typeface="Arial" pitchFamily="34" charset="0"/>
                <a:cs typeface="Arial" pitchFamily="34" charset="0"/>
              </a:rPr>
              <a:t>унікальний</a:t>
            </a:r>
            <a:r>
              <a:rPr lang="ru-RU" sz="2000" dirty="0">
                <a:latin typeface="Arial" pitchFamily="34" charset="0"/>
                <a:cs typeface="Arial" pitchFamily="34" charset="0"/>
              </a:rPr>
              <a:t> результат (</a:t>
            </a:r>
            <a:r>
              <a:rPr lang="ru-RU" sz="2000" dirty="0" err="1">
                <a:latin typeface="Arial" pitchFamily="34" charset="0"/>
                <a:cs typeface="Arial" pitchFamily="34" charset="0"/>
              </a:rPr>
              <a:t>процесно-повторюваний</a:t>
            </a:r>
            <a:r>
              <a:rPr lang="ru-RU" sz="2000" dirty="0">
                <a:latin typeface="Arial" pitchFamily="34" charset="0"/>
                <a:cs typeface="Arial" pitchFamily="34" charset="0"/>
              </a:rPr>
              <a:t>), </a:t>
            </a:r>
            <a:r>
              <a:rPr lang="ru-RU" sz="2000" dirty="0" err="1">
                <a:latin typeface="Arial" pitchFamily="34" charset="0"/>
                <a:cs typeface="Arial" pitchFamily="34" charset="0"/>
              </a:rPr>
              <a:t>досягнення</a:t>
            </a:r>
            <a:r>
              <a:rPr lang="ru-RU" sz="2000" dirty="0">
                <a:latin typeface="Arial" pitchFamily="34" charset="0"/>
                <a:cs typeface="Arial" pitchFamily="34" charset="0"/>
              </a:rPr>
              <a:t> </a:t>
            </a:r>
            <a:r>
              <a:rPr lang="ru-RU" sz="2000" dirty="0" err="1">
                <a:latin typeface="Arial" pitchFamily="34" charset="0"/>
                <a:cs typeface="Arial" pitchFamily="34" charset="0"/>
              </a:rPr>
              <a:t>якого</a:t>
            </a:r>
            <a:r>
              <a:rPr lang="ru-RU" sz="2000" dirty="0">
                <a:latin typeface="Arial" pitchFamily="34" charset="0"/>
                <a:cs typeface="Arial" pitchFamily="34" charset="0"/>
              </a:rPr>
              <a:t> </a:t>
            </a:r>
            <a:r>
              <a:rPr lang="ru-RU" sz="2000" dirty="0" err="1">
                <a:latin typeface="Arial" pitchFamily="34" charset="0"/>
                <a:cs typeface="Arial" pitchFamily="34" charset="0"/>
              </a:rPr>
              <a:t>супроводжується</a:t>
            </a:r>
            <a:r>
              <a:rPr lang="ru-RU" sz="2000" dirty="0">
                <a:latin typeface="Arial" pitchFamily="34" charset="0"/>
                <a:cs typeface="Arial" pitchFamily="34" charset="0"/>
              </a:rPr>
              <a:t> великими </a:t>
            </a:r>
            <a:r>
              <a:rPr lang="ru-RU" sz="2000" dirty="0" err="1">
                <a:latin typeface="Arial" pitchFamily="34" charset="0"/>
                <a:cs typeface="Arial" pitchFamily="34" charset="0"/>
              </a:rPr>
              <a:t>ризиками</a:t>
            </a:r>
            <a:r>
              <a:rPr lang="ru-RU" sz="2000" dirty="0">
                <a:latin typeface="Arial" pitchFamily="34" charset="0"/>
                <a:cs typeface="Arial" pitchFamily="34" charset="0"/>
              </a:rPr>
              <a:t> при </a:t>
            </a:r>
            <a:r>
              <a:rPr lang="ru-RU" sz="2000" dirty="0" err="1">
                <a:latin typeface="Arial" pitchFamily="34" charset="0"/>
                <a:cs typeface="Arial" pitchFamily="34" charset="0"/>
              </a:rPr>
              <a:t>реалізації</a:t>
            </a:r>
            <a:r>
              <a:rPr lang="ru-RU" sz="2000" dirty="0">
                <a:latin typeface="Arial" pitchFamily="34" charset="0"/>
                <a:cs typeface="Arial" pitchFamily="34" charset="0"/>
              </a:rPr>
              <a:t> проекту.</a:t>
            </a:r>
          </a:p>
          <a:p>
            <a:pPr marL="285750" indent="-285750">
              <a:spcAft>
                <a:spcPts val="600"/>
              </a:spcAft>
              <a:buFont typeface="Wingdings" pitchFamily="2" charset="2"/>
              <a:buChar char="q"/>
            </a:pPr>
            <a:r>
              <a:rPr lang="ru-RU" sz="2000" dirty="0" err="1">
                <a:latin typeface="Arial" pitchFamily="34" charset="0"/>
                <a:cs typeface="Arial" pitchFamily="34" charset="0"/>
              </a:rPr>
              <a:t>Проектні</a:t>
            </a:r>
            <a:r>
              <a:rPr lang="ru-RU" sz="2000" dirty="0">
                <a:latin typeface="Arial" pitchFamily="34" charset="0"/>
                <a:cs typeface="Arial" pitchFamily="34" charset="0"/>
              </a:rPr>
              <a:t> </a:t>
            </a:r>
            <a:r>
              <a:rPr lang="ru-RU" sz="2000" dirty="0" err="1">
                <a:latin typeface="Arial" pitchFamily="34" charset="0"/>
                <a:cs typeface="Arial" pitchFamily="34" charset="0"/>
              </a:rPr>
              <a:t>ризики</a:t>
            </a:r>
            <a:r>
              <a:rPr lang="ru-RU" sz="2000" dirty="0">
                <a:latin typeface="Arial" pitchFamily="34" charset="0"/>
                <a:cs typeface="Arial" pitchFamily="34" charset="0"/>
              </a:rPr>
              <a:t> </a:t>
            </a:r>
            <a:r>
              <a:rPr lang="ru-RU" sz="2000" dirty="0" err="1">
                <a:latin typeface="Arial" pitchFamily="34" charset="0"/>
                <a:cs typeface="Arial" pitchFamily="34" charset="0"/>
              </a:rPr>
              <a:t>включають</a:t>
            </a:r>
            <a:r>
              <a:rPr lang="ru-RU" sz="2000" dirty="0">
                <a:latin typeface="Arial" pitchFamily="34" charset="0"/>
                <a:cs typeface="Arial" pitchFamily="34" charset="0"/>
              </a:rPr>
              <a:t> в себе:</a:t>
            </a:r>
          </a:p>
          <a:p>
            <a:pPr marL="800100" lvl="1" indent="-342900">
              <a:spcAft>
                <a:spcPts val="600"/>
              </a:spcAft>
              <a:buFont typeface="Wingdings" panose="05000000000000000000" pitchFamily="2" charset="2"/>
              <a:buChar char="Ø"/>
            </a:pPr>
            <a:r>
              <a:rPr lang="ru-RU" sz="2000" dirty="0" err="1">
                <a:solidFill>
                  <a:srgbClr val="0000CC"/>
                </a:solidFill>
                <a:latin typeface="Arial" pitchFamily="34" charset="0"/>
                <a:cs typeface="Arial" pitchFamily="34" charset="0"/>
              </a:rPr>
              <a:t>ймовірність</a:t>
            </a:r>
            <a:r>
              <a:rPr lang="ru-RU" sz="2000" dirty="0">
                <a:solidFill>
                  <a:srgbClr val="0000CC"/>
                </a:solidFill>
                <a:latin typeface="Arial" pitchFamily="34" charset="0"/>
                <a:cs typeface="Arial" pitchFamily="34" charset="0"/>
              </a:rPr>
              <a:t> не </a:t>
            </a:r>
            <a:r>
              <a:rPr lang="ru-RU" sz="2000" dirty="0" err="1">
                <a:solidFill>
                  <a:srgbClr val="0000CC"/>
                </a:solidFill>
                <a:latin typeface="Arial" pitchFamily="34" charset="0"/>
                <a:cs typeface="Arial" pitchFamily="34" charset="0"/>
              </a:rPr>
              <a:t>досягти</a:t>
            </a:r>
            <a:r>
              <a:rPr lang="ru-RU" sz="2000" dirty="0">
                <a:solidFill>
                  <a:srgbClr val="0000CC"/>
                </a:solidFill>
                <a:latin typeface="Arial" pitchFamily="34" charset="0"/>
                <a:cs typeface="Arial" pitchFamily="34" charset="0"/>
              </a:rPr>
              <a:t> результату за </a:t>
            </a:r>
            <a:r>
              <a:rPr lang="ru-RU" sz="2000" dirty="0" err="1">
                <a:solidFill>
                  <a:srgbClr val="0000CC"/>
                </a:solidFill>
                <a:latin typeface="Arial" pitchFamily="34" charset="0"/>
                <a:cs typeface="Arial" pitchFamily="34" charset="0"/>
              </a:rPr>
              <a:t>допомогою</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обраних</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ресурсів</a:t>
            </a:r>
            <a:endParaRPr lang="ru-RU" sz="2000" dirty="0">
              <a:solidFill>
                <a:srgbClr val="0000CC"/>
              </a:solidFill>
              <a:latin typeface="Arial" pitchFamily="34" charset="0"/>
              <a:cs typeface="Arial" pitchFamily="34" charset="0"/>
            </a:endParaRPr>
          </a:p>
          <a:p>
            <a:pPr marL="800100" lvl="1" indent="-342900">
              <a:spcAft>
                <a:spcPts val="600"/>
              </a:spcAft>
              <a:buFont typeface="Wingdings" panose="05000000000000000000" pitchFamily="2" charset="2"/>
              <a:buChar char="Ø"/>
            </a:pPr>
            <a:r>
              <a:rPr lang="ru-RU" sz="2000" dirty="0" err="1">
                <a:solidFill>
                  <a:srgbClr val="0000CC"/>
                </a:solidFill>
                <a:latin typeface="Arial" pitchFamily="34" charset="0"/>
                <a:cs typeface="Arial" pitchFamily="34" charset="0"/>
              </a:rPr>
              <a:t>ймовірність</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виходу</a:t>
            </a:r>
            <a:r>
              <a:rPr lang="ru-RU" sz="2000" dirty="0">
                <a:solidFill>
                  <a:srgbClr val="0000CC"/>
                </a:solidFill>
                <a:latin typeface="Arial" pitchFamily="34" charset="0"/>
                <a:cs typeface="Arial" pitchFamily="34" charset="0"/>
              </a:rPr>
              <a:t> одного </a:t>
            </a:r>
            <a:r>
              <a:rPr lang="ru-RU" sz="2000" dirty="0" err="1">
                <a:solidFill>
                  <a:srgbClr val="0000CC"/>
                </a:solidFill>
                <a:latin typeface="Arial" pitchFamily="34" charset="0"/>
                <a:cs typeface="Arial" pitchFamily="34" charset="0"/>
              </a:rPr>
              <a:t>або</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декількох</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проектних</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ресурсів</a:t>
            </a:r>
            <a:r>
              <a:rPr lang="ru-RU" sz="2000" dirty="0">
                <a:solidFill>
                  <a:srgbClr val="0000CC"/>
                </a:solidFill>
                <a:latin typeface="Arial" pitchFamily="34" charset="0"/>
                <a:cs typeface="Arial" pitchFamily="34" charset="0"/>
              </a:rPr>
              <a:t> за </a:t>
            </a:r>
            <a:r>
              <a:rPr lang="ru-RU" sz="2000" dirty="0" err="1">
                <a:solidFill>
                  <a:srgbClr val="0000CC"/>
                </a:solidFill>
                <a:latin typeface="Arial" pitchFamily="34" charset="0"/>
                <a:cs typeface="Arial" pitchFamily="34" charset="0"/>
              </a:rPr>
              <a:t>межі</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встановлених</a:t>
            </a:r>
            <a:r>
              <a:rPr lang="ru-RU" sz="2000" dirty="0">
                <a:solidFill>
                  <a:srgbClr val="0000CC"/>
                </a:solidFill>
                <a:latin typeface="Arial" pitchFamily="34" charset="0"/>
                <a:cs typeface="Arial" pitchFamily="34" charset="0"/>
              </a:rPr>
              <a:t> для </a:t>
            </a:r>
            <a:r>
              <a:rPr lang="ru-RU" sz="2000" dirty="0" err="1">
                <a:solidFill>
                  <a:srgbClr val="0000CC"/>
                </a:solidFill>
                <a:latin typeface="Arial" pitchFamily="34" charset="0"/>
                <a:cs typeface="Arial" pitchFamily="34" charset="0"/>
              </a:rPr>
              <a:t>нього</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кордонів</a:t>
            </a:r>
            <a:r>
              <a:rPr lang="ru-RU" sz="2000" dirty="0">
                <a:solidFill>
                  <a:srgbClr val="0000CC"/>
                </a:solidFill>
                <a:latin typeface="Arial" pitchFamily="34" charset="0"/>
                <a:cs typeface="Arial" pitchFamily="34" charset="0"/>
              </a:rPr>
              <a:t>.</a:t>
            </a:r>
          </a:p>
        </p:txBody>
      </p:sp>
      <p:sp>
        <p:nvSpPr>
          <p:cNvPr id="3" name="Прямоугольник 2"/>
          <p:cNvSpPr/>
          <p:nvPr/>
        </p:nvSpPr>
        <p:spPr>
          <a:xfrm>
            <a:off x="683568" y="161022"/>
            <a:ext cx="8136904" cy="646331"/>
          </a:xfrm>
          <a:prstGeom prst="rect">
            <a:avLst/>
          </a:prstGeom>
        </p:spPr>
        <p:txBody>
          <a:bodyPr wrap="square">
            <a:spAutoFit/>
          </a:bodyPr>
          <a:lstStyle/>
          <a:p>
            <a:pPr algn="ctr"/>
            <a:r>
              <a:rPr lang="ru-RU" sz="3600" b="1" dirty="0" err="1" smtClean="0">
                <a:solidFill>
                  <a:srgbClr val="FFFF00"/>
                </a:solidFill>
              </a:rPr>
              <a:t>Ризики</a:t>
            </a:r>
            <a:r>
              <a:rPr lang="ru-RU" sz="3600" b="1" dirty="0" smtClean="0">
                <a:solidFill>
                  <a:srgbClr val="FFFF00"/>
                </a:solidFill>
              </a:rPr>
              <a:t> і </a:t>
            </a:r>
            <a:r>
              <a:rPr lang="ru-RU" sz="3600" b="1" dirty="0" err="1" smtClean="0">
                <a:solidFill>
                  <a:srgbClr val="FFFF00"/>
                </a:solidFill>
              </a:rPr>
              <a:t>проектна</a:t>
            </a:r>
            <a:r>
              <a:rPr lang="ru-RU" sz="3600" b="1" dirty="0" smtClean="0">
                <a:solidFill>
                  <a:srgbClr val="FFFF00"/>
                </a:solidFill>
              </a:rPr>
              <a:t> </a:t>
            </a:r>
            <a:r>
              <a:rPr lang="ru-RU" sz="3600" b="1" dirty="0" err="1" smtClean="0">
                <a:solidFill>
                  <a:srgbClr val="FFFF00"/>
                </a:solidFill>
              </a:rPr>
              <a:t>діяльність</a:t>
            </a:r>
            <a:endParaRPr lang="ru-RU" sz="3600" b="1" dirty="0">
              <a:solidFill>
                <a:srgbClr val="FFFF00"/>
              </a:solidFill>
            </a:endParaRPr>
          </a:p>
        </p:txBody>
      </p:sp>
    </p:spTree>
    <p:extLst>
      <p:ext uri="{BB962C8B-B14F-4D97-AF65-F5344CB8AC3E}">
        <p14:creationId xmlns:p14="http://schemas.microsoft.com/office/powerpoint/2010/main" val="3888863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84775"/>
          </a:xfrm>
          <a:prstGeom prst="rect">
            <a:avLst/>
          </a:prstGeom>
        </p:spPr>
        <p:txBody>
          <a:bodyPr wrap="square">
            <a:spAutoFit/>
          </a:bodyPr>
          <a:lstStyle/>
          <a:p>
            <a:r>
              <a:rPr lang="uk-UA" sz="3200" b="1" dirty="0">
                <a:solidFill>
                  <a:schemeClr val="bg1"/>
                </a:solidFill>
              </a:rPr>
              <a:t>10 золотих правил управління ризиками проекту</a:t>
            </a:r>
          </a:p>
        </p:txBody>
      </p:sp>
      <p:sp>
        <p:nvSpPr>
          <p:cNvPr id="3" name="Прямоугольник 2"/>
          <p:cNvSpPr/>
          <p:nvPr/>
        </p:nvSpPr>
        <p:spPr>
          <a:xfrm>
            <a:off x="6627" y="1556792"/>
            <a:ext cx="8784976" cy="3416320"/>
          </a:xfrm>
          <a:prstGeom prst="rect">
            <a:avLst/>
          </a:prstGeom>
        </p:spPr>
        <p:txBody>
          <a:bodyPr wrap="square">
            <a:spAutoFit/>
          </a:bodyPr>
          <a:lstStyle/>
          <a:p>
            <a:r>
              <a:rPr lang="uk-UA" dirty="0"/>
              <a:t>Правило 10: відстежуйте ризики і всі пов'язані завдання</a:t>
            </a:r>
          </a:p>
          <a:p>
            <a:r>
              <a:rPr lang="uk-UA" dirty="0"/>
              <a:t>Журнал ризиків, який ви створили в попередньому кроці, допоможе вам відстежувати ризики і пов'язані з ними завдання. Відстеження завдань - це повсякденна робота для керівника проекту. Впровадження завдань за ризиками в щоденну роботу - це найбільш легке рішення. Завдання, пов'язані з ризиками, можуть бути виконані для того, щоб визначити чи аналізувати ризики, або для створення, вибору і реалізації відповідних дій.</a:t>
            </a:r>
          </a:p>
          <a:p>
            <a:endParaRPr lang="uk-UA" dirty="0"/>
          </a:p>
          <a:p>
            <a:r>
              <a:rPr lang="uk-UA" dirty="0"/>
              <a:t>Моніторинг ризиків відрізняється від спостереження за діями - він концентрується на поточну ситуацію. Які з ризиків мають велику ймовірність виникнення? Чи змінилася відносна важливість ризиків? Відповіді на ці питання допоможуть вам приділити більше уваги тим ризикам, які мають найбільше впливу на проект.</a:t>
            </a:r>
          </a:p>
        </p:txBody>
      </p:sp>
    </p:spTree>
    <p:extLst>
      <p:ext uri="{BB962C8B-B14F-4D97-AF65-F5344CB8AC3E}">
        <p14:creationId xmlns:p14="http://schemas.microsoft.com/office/powerpoint/2010/main" val="785399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6"/>
          <p:cNvSpPr>
            <a:spLocks noGrp="1" noChangeArrowheads="1"/>
          </p:cNvSpPr>
          <p:nvPr>
            <p:ph type="sldNum" sz="quarter" idx="12"/>
          </p:nvPr>
        </p:nvSpPr>
        <p:spPr/>
        <p:txBody>
          <a:bodyPr/>
          <a:lstStyle/>
          <a:p>
            <a:pPr>
              <a:defRPr/>
            </a:pPr>
            <a:fld id="{DC0FCAF4-4FBD-4E0A-8EFC-2990AEA636DC}" type="slidenum">
              <a:rPr lang="ru-RU" altLang="en-US"/>
              <a:pPr>
                <a:defRPr/>
              </a:pPr>
              <a:t>51</a:t>
            </a:fld>
            <a:endParaRPr lang="ru-RU" altLang="en-US"/>
          </a:p>
        </p:txBody>
      </p:sp>
      <p:sp>
        <p:nvSpPr>
          <p:cNvPr id="20487" name="Rectangle 2"/>
          <p:cNvSpPr>
            <a:spLocks noGrp="1" noChangeArrowheads="1"/>
          </p:cNvSpPr>
          <p:nvPr>
            <p:ph type="title" idx="4294967295"/>
          </p:nvPr>
        </p:nvSpPr>
        <p:spPr>
          <a:xfrm>
            <a:off x="494296" y="813245"/>
            <a:ext cx="8353425" cy="792163"/>
          </a:xfrm>
        </p:spPr>
        <p:txBody>
          <a:bodyPr/>
          <a:lstStyle/>
          <a:p>
            <a:pPr algn="l"/>
            <a:r>
              <a:rPr lang="ru-RU" sz="2000" dirty="0"/>
              <a:t>ЗАГРОЗА </a:t>
            </a:r>
            <a:r>
              <a:rPr lang="ru-RU" sz="2000" dirty="0" smtClean="0"/>
              <a:t>					МОЖЛИВІСТЬ</a:t>
            </a:r>
          </a:p>
        </p:txBody>
      </p:sp>
      <p:sp>
        <p:nvSpPr>
          <p:cNvPr id="20483" name="AutoShape 18"/>
          <p:cNvSpPr>
            <a:spLocks noChangeArrowheads="1"/>
          </p:cNvSpPr>
          <p:nvPr/>
        </p:nvSpPr>
        <p:spPr bwMode="auto">
          <a:xfrm>
            <a:off x="2987675" y="4364038"/>
            <a:ext cx="2520950" cy="649287"/>
          </a:xfrm>
          <a:prstGeom prst="roundRect">
            <a:avLst>
              <a:gd name="adj" fmla="val 16667"/>
            </a:avLst>
          </a:prstGeom>
          <a:solidFill>
            <a:schemeClr val="tx2"/>
          </a:solidFill>
          <a:ln w="9525" algn="ctr">
            <a:solidFill>
              <a:schemeClr val="tx2"/>
            </a:solidFill>
            <a:round/>
            <a:headEnd/>
            <a:tailEnd/>
          </a:ln>
        </p:spPr>
        <p:txBody>
          <a:bodyPr anchor="ctr">
            <a:spAutoFit/>
          </a:bodyPr>
          <a:lstStyle/>
          <a:p>
            <a:endParaRPr lang="ru-RU"/>
          </a:p>
        </p:txBody>
      </p:sp>
      <p:sp>
        <p:nvSpPr>
          <p:cNvPr id="20484" name="AutoShape 19"/>
          <p:cNvSpPr>
            <a:spLocks noChangeArrowheads="1"/>
          </p:cNvSpPr>
          <p:nvPr/>
        </p:nvSpPr>
        <p:spPr bwMode="auto">
          <a:xfrm>
            <a:off x="2987675" y="5084763"/>
            <a:ext cx="2520950" cy="647700"/>
          </a:xfrm>
          <a:prstGeom prst="roundRect">
            <a:avLst>
              <a:gd name="adj" fmla="val 16667"/>
            </a:avLst>
          </a:prstGeom>
          <a:solidFill>
            <a:schemeClr val="tx2"/>
          </a:solidFill>
          <a:ln w="9525" algn="ctr">
            <a:solidFill>
              <a:schemeClr val="tx2"/>
            </a:solidFill>
            <a:round/>
            <a:headEnd/>
            <a:tailEnd/>
          </a:ln>
        </p:spPr>
        <p:txBody>
          <a:bodyPr anchor="ctr">
            <a:spAutoFit/>
          </a:bodyPr>
          <a:lstStyle/>
          <a:p>
            <a:endParaRPr lang="ru-RU"/>
          </a:p>
        </p:txBody>
      </p:sp>
      <p:sp>
        <p:nvSpPr>
          <p:cNvPr id="20485" name="AutoShape 20"/>
          <p:cNvSpPr>
            <a:spLocks noChangeArrowheads="1"/>
          </p:cNvSpPr>
          <p:nvPr/>
        </p:nvSpPr>
        <p:spPr bwMode="auto">
          <a:xfrm>
            <a:off x="2987675" y="5805488"/>
            <a:ext cx="2520950" cy="647700"/>
          </a:xfrm>
          <a:prstGeom prst="roundRect">
            <a:avLst>
              <a:gd name="adj" fmla="val 16667"/>
            </a:avLst>
          </a:prstGeom>
          <a:solidFill>
            <a:schemeClr val="tx2"/>
          </a:solidFill>
          <a:ln w="9525" algn="ctr">
            <a:solidFill>
              <a:schemeClr val="tx2"/>
            </a:solidFill>
            <a:round/>
            <a:headEnd/>
            <a:tailEnd/>
          </a:ln>
        </p:spPr>
        <p:txBody>
          <a:bodyPr anchor="ctr">
            <a:spAutoFit/>
          </a:bodyPr>
          <a:lstStyle/>
          <a:p>
            <a:endParaRPr lang="ru-RU"/>
          </a:p>
        </p:txBody>
      </p:sp>
      <p:sp>
        <p:nvSpPr>
          <p:cNvPr id="20486" name="AutoShape 17"/>
          <p:cNvSpPr>
            <a:spLocks noChangeArrowheads="1"/>
          </p:cNvSpPr>
          <p:nvPr/>
        </p:nvSpPr>
        <p:spPr bwMode="auto">
          <a:xfrm>
            <a:off x="2987675" y="3571875"/>
            <a:ext cx="2520950" cy="720725"/>
          </a:xfrm>
          <a:prstGeom prst="roundRect">
            <a:avLst>
              <a:gd name="adj" fmla="val 16667"/>
            </a:avLst>
          </a:prstGeom>
          <a:solidFill>
            <a:schemeClr val="tx2"/>
          </a:solidFill>
          <a:ln w="9525" algn="ctr">
            <a:solidFill>
              <a:schemeClr val="tx2"/>
            </a:solidFill>
            <a:round/>
            <a:headEnd/>
            <a:tailEnd/>
          </a:ln>
        </p:spPr>
        <p:txBody>
          <a:bodyPr anchor="ctr">
            <a:spAutoFit/>
          </a:bodyPr>
          <a:lstStyle/>
          <a:p>
            <a:endParaRPr lang="ru-RU"/>
          </a:p>
        </p:txBody>
      </p:sp>
      <p:pic>
        <p:nvPicPr>
          <p:cNvPr id="20488" name="Picture 5" descr="danger%20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963" y="1772816"/>
            <a:ext cx="1440830" cy="144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7" descr="opportun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8755" y="1602952"/>
            <a:ext cx="2718966" cy="192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9"/>
          <p:cNvSpPr txBox="1">
            <a:spLocks noChangeArrowheads="1"/>
          </p:cNvSpPr>
          <p:nvPr/>
        </p:nvSpPr>
        <p:spPr bwMode="auto">
          <a:xfrm>
            <a:off x="250825" y="3573463"/>
            <a:ext cx="23050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eaLnBrk="1" hangingPunct="1">
              <a:spcBef>
                <a:spcPct val="50000"/>
              </a:spcBef>
              <a:spcAft>
                <a:spcPct val="100000"/>
              </a:spcAft>
            </a:pPr>
            <a:r>
              <a:rPr lang="ru-RU" dirty="0" err="1"/>
              <a:t>ухилитися</a:t>
            </a:r>
            <a:endParaRPr lang="ru-RU" dirty="0"/>
          </a:p>
          <a:p>
            <a:pPr eaLnBrk="1" hangingPunct="1">
              <a:spcBef>
                <a:spcPct val="50000"/>
              </a:spcBef>
              <a:spcAft>
                <a:spcPct val="100000"/>
              </a:spcAft>
            </a:pPr>
            <a:r>
              <a:rPr lang="ru-RU" dirty="0" err="1"/>
              <a:t>передати</a:t>
            </a:r>
            <a:endParaRPr lang="ru-RU" dirty="0"/>
          </a:p>
          <a:p>
            <a:pPr eaLnBrk="1" hangingPunct="1">
              <a:spcBef>
                <a:spcPct val="50000"/>
              </a:spcBef>
              <a:spcAft>
                <a:spcPct val="100000"/>
              </a:spcAft>
            </a:pPr>
            <a:r>
              <a:rPr lang="ru-RU" dirty="0" err="1"/>
              <a:t>знизити</a:t>
            </a:r>
            <a:endParaRPr lang="ru-RU" dirty="0"/>
          </a:p>
          <a:p>
            <a:pPr eaLnBrk="1" hangingPunct="1">
              <a:spcBef>
                <a:spcPct val="50000"/>
              </a:spcBef>
              <a:spcAft>
                <a:spcPct val="100000"/>
              </a:spcAft>
            </a:pPr>
            <a:r>
              <a:rPr lang="ru-RU" dirty="0" err="1"/>
              <a:t>прийняти</a:t>
            </a:r>
            <a:endParaRPr lang="ru-RU" dirty="0"/>
          </a:p>
        </p:txBody>
      </p:sp>
      <p:sp>
        <p:nvSpPr>
          <p:cNvPr id="20491" name="Text Box 15"/>
          <p:cNvSpPr txBox="1">
            <a:spLocks noChangeArrowheads="1"/>
          </p:cNvSpPr>
          <p:nvPr/>
        </p:nvSpPr>
        <p:spPr bwMode="auto">
          <a:xfrm>
            <a:off x="5795963" y="3573463"/>
            <a:ext cx="338455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eaLnBrk="1" hangingPunct="1">
              <a:spcBef>
                <a:spcPct val="50000"/>
              </a:spcBef>
              <a:spcAft>
                <a:spcPct val="100000"/>
              </a:spcAft>
            </a:pPr>
            <a:r>
              <a:rPr lang="ru-RU" dirty="0" err="1"/>
              <a:t>використовувати</a:t>
            </a:r>
            <a:endParaRPr lang="ru-RU" dirty="0"/>
          </a:p>
          <a:p>
            <a:pPr eaLnBrk="1" hangingPunct="1">
              <a:spcBef>
                <a:spcPct val="50000"/>
              </a:spcBef>
              <a:spcAft>
                <a:spcPct val="100000"/>
              </a:spcAft>
            </a:pPr>
            <a:r>
              <a:rPr lang="ru-RU" dirty="0" err="1"/>
              <a:t>розділити</a:t>
            </a:r>
            <a:endParaRPr lang="ru-RU" dirty="0"/>
          </a:p>
          <a:p>
            <a:pPr eaLnBrk="1" hangingPunct="1">
              <a:spcBef>
                <a:spcPct val="50000"/>
              </a:spcBef>
              <a:spcAft>
                <a:spcPct val="100000"/>
              </a:spcAft>
            </a:pPr>
            <a:r>
              <a:rPr lang="ru-RU" dirty="0" err="1"/>
              <a:t>посилити</a:t>
            </a:r>
            <a:endParaRPr lang="ru-RU" dirty="0"/>
          </a:p>
          <a:p>
            <a:pPr eaLnBrk="1" hangingPunct="1">
              <a:spcBef>
                <a:spcPct val="50000"/>
              </a:spcBef>
              <a:spcAft>
                <a:spcPct val="100000"/>
              </a:spcAft>
            </a:pPr>
            <a:r>
              <a:rPr lang="ru-RU" dirty="0" err="1"/>
              <a:t>прийняти</a:t>
            </a:r>
            <a:endParaRPr lang="ru-RU" dirty="0"/>
          </a:p>
        </p:txBody>
      </p:sp>
      <p:sp>
        <p:nvSpPr>
          <p:cNvPr id="20492" name="Text Box 10"/>
          <p:cNvSpPr txBox="1">
            <a:spLocks noChangeArrowheads="1"/>
          </p:cNvSpPr>
          <p:nvPr/>
        </p:nvSpPr>
        <p:spPr bwMode="auto">
          <a:xfrm>
            <a:off x="2916238" y="3535363"/>
            <a:ext cx="2663825"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algn="ctr" eaLnBrk="1" hangingPunct="1">
              <a:spcBef>
                <a:spcPct val="50000"/>
              </a:spcBef>
              <a:spcAft>
                <a:spcPct val="10000"/>
              </a:spcAft>
            </a:pPr>
            <a:r>
              <a:rPr lang="ru-RU" dirty="0" err="1">
                <a:solidFill>
                  <a:schemeClr val="bg1"/>
                </a:solidFill>
              </a:rPr>
              <a:t>усунути</a:t>
            </a:r>
            <a:r>
              <a:rPr lang="ru-RU" dirty="0">
                <a:solidFill>
                  <a:schemeClr val="bg1"/>
                </a:solidFill>
              </a:rPr>
              <a:t> </a:t>
            </a:r>
            <a:r>
              <a:rPr lang="ru-RU" dirty="0" err="1">
                <a:solidFill>
                  <a:schemeClr val="bg1"/>
                </a:solidFill>
              </a:rPr>
              <a:t>невизначеність</a:t>
            </a:r>
            <a:endParaRPr lang="ru-RU" dirty="0">
              <a:solidFill>
                <a:schemeClr val="bg1"/>
              </a:solidFill>
            </a:endParaRPr>
          </a:p>
          <a:p>
            <a:pPr algn="ctr" eaLnBrk="1" hangingPunct="1">
              <a:spcBef>
                <a:spcPct val="50000"/>
              </a:spcBef>
              <a:spcAft>
                <a:spcPct val="10000"/>
              </a:spcAft>
            </a:pPr>
            <a:r>
              <a:rPr lang="ru-RU" dirty="0" err="1">
                <a:solidFill>
                  <a:schemeClr val="bg1"/>
                </a:solidFill>
              </a:rPr>
              <a:t>Знайти</a:t>
            </a:r>
            <a:r>
              <a:rPr lang="ru-RU" dirty="0">
                <a:solidFill>
                  <a:schemeClr val="bg1"/>
                </a:solidFill>
              </a:rPr>
              <a:t> з ким </a:t>
            </a:r>
            <a:r>
              <a:rPr lang="ru-RU" dirty="0" err="1">
                <a:solidFill>
                  <a:schemeClr val="bg1"/>
                </a:solidFill>
              </a:rPr>
              <a:t>розділити</a:t>
            </a:r>
            <a:endParaRPr lang="ru-RU" dirty="0">
              <a:solidFill>
                <a:schemeClr val="bg1"/>
              </a:solidFill>
            </a:endParaRPr>
          </a:p>
          <a:p>
            <a:pPr algn="ctr" eaLnBrk="1" hangingPunct="1">
              <a:spcBef>
                <a:spcPct val="50000"/>
              </a:spcBef>
              <a:spcAft>
                <a:spcPct val="10000"/>
              </a:spcAft>
            </a:pPr>
            <a:r>
              <a:rPr lang="ru-RU" dirty="0" err="1">
                <a:solidFill>
                  <a:schemeClr val="bg1"/>
                </a:solidFill>
              </a:rPr>
              <a:t>придумати</a:t>
            </a:r>
            <a:r>
              <a:rPr lang="ru-RU" dirty="0">
                <a:solidFill>
                  <a:schemeClr val="bg1"/>
                </a:solidFill>
              </a:rPr>
              <a:t> </a:t>
            </a:r>
            <a:r>
              <a:rPr lang="ru-RU" dirty="0" smtClean="0">
                <a:solidFill>
                  <a:schemeClr val="bg1"/>
                </a:solidFill>
              </a:rPr>
              <a:t>як</a:t>
            </a:r>
          </a:p>
          <a:p>
            <a:pPr algn="ctr" eaLnBrk="1" hangingPunct="1">
              <a:spcBef>
                <a:spcPct val="50000"/>
              </a:spcBef>
              <a:spcAft>
                <a:spcPct val="10000"/>
              </a:spcAft>
            </a:pPr>
            <a:endParaRPr lang="ru-RU" dirty="0">
              <a:solidFill>
                <a:schemeClr val="bg1"/>
              </a:solidFill>
            </a:endParaRPr>
          </a:p>
          <a:p>
            <a:pPr algn="ctr" eaLnBrk="1" hangingPunct="1">
              <a:spcBef>
                <a:spcPct val="50000"/>
              </a:spcBef>
              <a:spcAft>
                <a:spcPct val="10000"/>
              </a:spcAft>
            </a:pPr>
            <a:r>
              <a:rPr lang="ru-RU" dirty="0" err="1">
                <a:solidFill>
                  <a:schemeClr val="bg1"/>
                </a:solidFill>
              </a:rPr>
              <a:t>нехтувати</a:t>
            </a:r>
            <a:endParaRPr lang="ru-RU" dirty="0">
              <a:solidFill>
                <a:schemeClr val="bg1"/>
              </a:solidFill>
            </a:endParaRPr>
          </a:p>
        </p:txBody>
      </p:sp>
      <p:sp>
        <p:nvSpPr>
          <p:cNvPr id="13" name="Прямоугольник 12"/>
          <p:cNvSpPr/>
          <p:nvPr/>
        </p:nvSpPr>
        <p:spPr>
          <a:xfrm>
            <a:off x="395536" y="188640"/>
            <a:ext cx="7747570" cy="646331"/>
          </a:xfrm>
          <a:prstGeom prst="rect">
            <a:avLst/>
          </a:prstGeom>
        </p:spPr>
        <p:txBody>
          <a:bodyPr wrap="none">
            <a:spAutoFit/>
          </a:bodyPr>
          <a:lstStyle/>
          <a:p>
            <a:r>
              <a:rPr lang="ru-RU" sz="3600" b="1" dirty="0" err="1">
                <a:solidFill>
                  <a:srgbClr val="FFFF00"/>
                </a:solidFill>
              </a:rPr>
              <a:t>Типові</a:t>
            </a:r>
            <a:r>
              <a:rPr lang="ru-RU" sz="3600" b="1" dirty="0">
                <a:solidFill>
                  <a:srgbClr val="FFFF00"/>
                </a:solidFill>
              </a:rPr>
              <a:t> </a:t>
            </a:r>
            <a:r>
              <a:rPr lang="ru-RU" sz="3600" b="1" dirty="0" err="1">
                <a:solidFill>
                  <a:srgbClr val="FFFF00"/>
                </a:solidFill>
              </a:rPr>
              <a:t>стратегії</a:t>
            </a:r>
            <a:r>
              <a:rPr lang="ru-RU" sz="3600" b="1" dirty="0">
                <a:solidFill>
                  <a:srgbClr val="FFFF00"/>
                </a:solidFill>
              </a:rPr>
              <a:t> </a:t>
            </a:r>
            <a:r>
              <a:rPr lang="ru-RU" sz="3600" b="1" dirty="0" err="1">
                <a:solidFill>
                  <a:srgbClr val="FFFF00"/>
                </a:solidFill>
              </a:rPr>
              <a:t>реагування</a:t>
            </a:r>
            <a:r>
              <a:rPr lang="ru-RU" sz="3600" b="1" dirty="0">
                <a:solidFill>
                  <a:srgbClr val="FFFF00"/>
                </a:solidFill>
              </a:rPr>
              <a:t> на </a:t>
            </a:r>
            <a:r>
              <a:rPr lang="ru-RU" sz="3600" b="1" dirty="0" err="1">
                <a:solidFill>
                  <a:srgbClr val="FFFF00"/>
                </a:solidFill>
              </a:rPr>
              <a:t>ризики</a:t>
            </a:r>
            <a:endParaRPr lang="ru-RU" sz="3600" b="1" dirty="0">
              <a:solidFill>
                <a:srgbClr val="FFFF00"/>
              </a:solidFill>
            </a:endParaRPr>
          </a:p>
        </p:txBody>
      </p:sp>
    </p:spTree>
    <p:extLst>
      <p:ext uri="{BB962C8B-B14F-4D97-AF65-F5344CB8AC3E}">
        <p14:creationId xmlns:p14="http://schemas.microsoft.com/office/powerpoint/2010/main" val="1014694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052736"/>
            <a:ext cx="8208912" cy="1754326"/>
          </a:xfrm>
          <a:prstGeom prst="rect">
            <a:avLst/>
          </a:prstGeom>
        </p:spPr>
        <p:txBody>
          <a:bodyPr wrap="square">
            <a:spAutoFit/>
          </a:bodyPr>
          <a:lstStyle/>
          <a:p>
            <a:r>
              <a:rPr lang="ru-RU" b="1" dirty="0" err="1">
                <a:solidFill>
                  <a:srgbClr val="0000CC"/>
                </a:solidFill>
              </a:rPr>
              <a:t>Ухилення</a:t>
            </a:r>
            <a:r>
              <a:rPr lang="ru-RU" b="1" dirty="0">
                <a:solidFill>
                  <a:srgbClr val="0000CC"/>
                </a:solidFill>
              </a:rPr>
              <a:t> </a:t>
            </a:r>
            <a:r>
              <a:rPr lang="ru-RU" b="1" dirty="0" err="1">
                <a:solidFill>
                  <a:srgbClr val="0000CC"/>
                </a:solidFill>
              </a:rPr>
              <a:t>від</a:t>
            </a:r>
            <a:r>
              <a:rPr lang="ru-RU" b="1" dirty="0">
                <a:solidFill>
                  <a:srgbClr val="0000CC"/>
                </a:solidFill>
              </a:rPr>
              <a:t> </a:t>
            </a:r>
            <a:r>
              <a:rPr lang="ru-RU" b="1" dirty="0" err="1">
                <a:solidFill>
                  <a:srgbClr val="0000CC"/>
                </a:solidFill>
              </a:rPr>
              <a:t>ризику</a:t>
            </a:r>
            <a:endParaRPr lang="ru-RU" b="1" dirty="0">
              <a:solidFill>
                <a:srgbClr val="0000CC"/>
              </a:solidFill>
            </a:endParaRPr>
          </a:p>
          <a:p>
            <a:pPr marL="285750" indent="-285750">
              <a:buFont typeface="Wingdings" panose="05000000000000000000" pitchFamily="2" charset="2"/>
              <a:buChar char="q"/>
            </a:pPr>
            <a:r>
              <a:rPr lang="ru-RU" dirty="0" err="1"/>
              <a:t>Повне</a:t>
            </a:r>
            <a:r>
              <a:rPr lang="ru-RU" dirty="0"/>
              <a:t> </a:t>
            </a:r>
            <a:r>
              <a:rPr lang="ru-RU" dirty="0" err="1"/>
              <a:t>виключення</a:t>
            </a:r>
            <a:r>
              <a:rPr lang="ru-RU" dirty="0"/>
              <a:t> </a:t>
            </a:r>
            <a:r>
              <a:rPr lang="ru-RU" dirty="0" err="1"/>
              <a:t>впливу</a:t>
            </a:r>
            <a:r>
              <a:rPr lang="ru-RU" dirty="0"/>
              <a:t> </a:t>
            </a:r>
            <a:r>
              <a:rPr lang="ru-RU" dirty="0" err="1"/>
              <a:t>ризику</a:t>
            </a:r>
            <a:r>
              <a:rPr lang="ru-RU" dirty="0"/>
              <a:t> на проект за </a:t>
            </a:r>
            <a:r>
              <a:rPr lang="ru-RU" dirty="0" err="1"/>
              <a:t>рахунок</a:t>
            </a:r>
            <a:r>
              <a:rPr lang="ru-RU" dirty="0"/>
              <a:t> </a:t>
            </a:r>
            <a:r>
              <a:rPr lang="ru-RU" dirty="0" err="1"/>
              <a:t>змін</a:t>
            </a:r>
            <a:r>
              <a:rPr lang="ru-RU" dirty="0"/>
              <a:t> характеру проекту </a:t>
            </a:r>
            <a:r>
              <a:rPr lang="ru-RU" dirty="0" err="1"/>
              <a:t>або</a:t>
            </a:r>
            <a:r>
              <a:rPr lang="ru-RU" dirty="0"/>
              <a:t> плану </a:t>
            </a:r>
            <a:r>
              <a:rPr lang="ru-RU" dirty="0" err="1"/>
              <a:t>управління</a:t>
            </a:r>
            <a:r>
              <a:rPr lang="ru-RU" dirty="0"/>
              <a:t> проектом.</a:t>
            </a:r>
          </a:p>
          <a:p>
            <a:pPr marL="285750" indent="-285750">
              <a:buFont typeface="Wingdings" panose="05000000000000000000" pitchFamily="2" charset="2"/>
              <a:buChar char="q"/>
            </a:pPr>
            <a:r>
              <a:rPr lang="ru-RU" dirty="0" err="1"/>
              <a:t>Деякі</a:t>
            </a:r>
            <a:r>
              <a:rPr lang="ru-RU" dirty="0"/>
              <a:t> </a:t>
            </a:r>
            <a:r>
              <a:rPr lang="ru-RU" dirty="0" err="1"/>
              <a:t>ризики</a:t>
            </a:r>
            <a:r>
              <a:rPr lang="ru-RU" dirty="0"/>
              <a:t>, </a:t>
            </a:r>
            <a:r>
              <a:rPr lang="ru-RU" dirty="0" err="1"/>
              <a:t>що</a:t>
            </a:r>
            <a:r>
              <a:rPr lang="ru-RU" dirty="0"/>
              <a:t> </a:t>
            </a:r>
            <a:r>
              <a:rPr lang="ru-RU" dirty="0" err="1"/>
              <a:t>виникають</a:t>
            </a:r>
            <a:r>
              <a:rPr lang="ru-RU" dirty="0"/>
              <a:t> на </a:t>
            </a:r>
            <a:r>
              <a:rPr lang="ru-RU" dirty="0" err="1"/>
              <a:t>ранніх</a:t>
            </a:r>
            <a:r>
              <a:rPr lang="ru-RU" dirty="0"/>
              <a:t> </a:t>
            </a:r>
            <a:r>
              <a:rPr lang="ru-RU" dirty="0" err="1"/>
              <a:t>стадіях</a:t>
            </a:r>
            <a:r>
              <a:rPr lang="ru-RU" dirty="0"/>
              <a:t> проекту </a:t>
            </a:r>
            <a:r>
              <a:rPr lang="ru-RU" dirty="0" err="1"/>
              <a:t>можна</a:t>
            </a:r>
            <a:r>
              <a:rPr lang="ru-RU" dirty="0"/>
              <a:t> </a:t>
            </a:r>
            <a:r>
              <a:rPr lang="ru-RU" dirty="0" err="1"/>
              <a:t>уникнути</a:t>
            </a:r>
            <a:r>
              <a:rPr lang="ru-RU" dirty="0"/>
              <a:t>, </a:t>
            </a:r>
            <a:r>
              <a:rPr lang="ru-RU" dirty="0" err="1"/>
              <a:t>витративши</a:t>
            </a:r>
            <a:r>
              <a:rPr lang="ru-RU" dirty="0"/>
              <a:t> </a:t>
            </a:r>
            <a:r>
              <a:rPr lang="ru-RU" dirty="0" err="1"/>
              <a:t>додатковий</a:t>
            </a:r>
            <a:r>
              <a:rPr lang="ru-RU" dirty="0"/>
              <a:t> час і </a:t>
            </a:r>
            <a:r>
              <a:rPr lang="ru-RU" dirty="0" err="1"/>
              <a:t>збільшивши</a:t>
            </a:r>
            <a:r>
              <a:rPr lang="ru-RU" dirty="0"/>
              <a:t> </a:t>
            </a:r>
            <a:r>
              <a:rPr lang="ru-RU" dirty="0" err="1"/>
              <a:t>трудовитрати</a:t>
            </a:r>
            <a:r>
              <a:rPr lang="ru-RU" dirty="0"/>
              <a:t> на </a:t>
            </a:r>
            <a:r>
              <a:rPr lang="ru-RU" dirty="0" err="1"/>
              <a:t>їх</a:t>
            </a:r>
            <a:r>
              <a:rPr lang="ru-RU" dirty="0"/>
              <a:t> </a:t>
            </a:r>
            <a:r>
              <a:rPr lang="ru-RU" dirty="0" err="1"/>
              <a:t>виявлення</a:t>
            </a:r>
            <a:r>
              <a:rPr lang="ru-RU" dirty="0"/>
              <a:t>.</a:t>
            </a:r>
          </a:p>
          <a:p>
            <a:pPr marL="285750" indent="-285750">
              <a:buFont typeface="Wingdings" panose="05000000000000000000" pitchFamily="2" charset="2"/>
              <a:buChar char="q"/>
            </a:pPr>
            <a:r>
              <a:rPr lang="ru-RU" dirty="0" err="1"/>
              <a:t>Однак</a:t>
            </a:r>
            <a:r>
              <a:rPr lang="ru-RU" dirty="0"/>
              <a:t> </a:t>
            </a:r>
            <a:r>
              <a:rPr lang="ru-RU" dirty="0" err="1"/>
              <a:t>стратегія</a:t>
            </a:r>
            <a:r>
              <a:rPr lang="ru-RU" dirty="0"/>
              <a:t> </a:t>
            </a:r>
            <a:r>
              <a:rPr lang="ru-RU" dirty="0" err="1"/>
              <a:t>ухилення</a:t>
            </a:r>
            <a:r>
              <a:rPr lang="ru-RU" dirty="0"/>
              <a:t> не </a:t>
            </a:r>
            <a:r>
              <a:rPr lang="ru-RU" dirty="0" err="1"/>
              <a:t>може</a:t>
            </a:r>
            <a:r>
              <a:rPr lang="ru-RU" dirty="0"/>
              <a:t> </a:t>
            </a:r>
            <a:r>
              <a:rPr lang="ru-RU" dirty="0" err="1"/>
              <a:t>повністю</a:t>
            </a:r>
            <a:r>
              <a:rPr lang="ru-RU" dirty="0"/>
              <a:t> </a:t>
            </a:r>
            <a:r>
              <a:rPr lang="ru-RU" dirty="0" err="1"/>
              <a:t>виключити</a:t>
            </a:r>
            <a:r>
              <a:rPr lang="ru-RU" dirty="0"/>
              <a:t> </a:t>
            </a:r>
            <a:r>
              <a:rPr lang="ru-RU" dirty="0" err="1"/>
              <a:t>ризик</a:t>
            </a:r>
            <a:r>
              <a:rPr lang="ru-RU" dirty="0"/>
              <a:t>.</a:t>
            </a:r>
          </a:p>
        </p:txBody>
      </p:sp>
      <p:sp>
        <p:nvSpPr>
          <p:cNvPr id="3" name="Прямоугольник 2"/>
          <p:cNvSpPr/>
          <p:nvPr/>
        </p:nvSpPr>
        <p:spPr>
          <a:xfrm>
            <a:off x="539552" y="2807062"/>
            <a:ext cx="8208912" cy="2862322"/>
          </a:xfrm>
          <a:prstGeom prst="rect">
            <a:avLst/>
          </a:prstGeom>
        </p:spPr>
        <p:txBody>
          <a:bodyPr wrap="square">
            <a:spAutoFit/>
          </a:bodyPr>
          <a:lstStyle/>
          <a:p>
            <a:r>
              <a:rPr lang="ru-RU" b="1" dirty="0" smtClean="0">
                <a:solidFill>
                  <a:srgbClr val="0000CC"/>
                </a:solidFill>
              </a:rPr>
              <a:t>Передача </a:t>
            </a:r>
            <a:r>
              <a:rPr lang="ru-RU" b="1" dirty="0" err="1">
                <a:solidFill>
                  <a:srgbClr val="0000CC"/>
                </a:solidFill>
              </a:rPr>
              <a:t>ризику</a:t>
            </a:r>
            <a:endParaRPr lang="ru-RU" b="1" dirty="0">
              <a:solidFill>
                <a:srgbClr val="0000CC"/>
              </a:solidFill>
            </a:endParaRPr>
          </a:p>
          <a:p>
            <a:pPr marL="285750" indent="-285750">
              <a:buFont typeface="Wingdings" panose="05000000000000000000" pitchFamily="2" charset="2"/>
              <a:buChar char="Ø"/>
            </a:pPr>
            <a:r>
              <a:rPr lang="ru-RU" dirty="0" err="1"/>
              <a:t>Виключає</a:t>
            </a:r>
            <a:r>
              <a:rPr lang="ru-RU" dirty="0"/>
              <a:t> </a:t>
            </a:r>
            <a:r>
              <a:rPr lang="ru-RU" dirty="0" err="1"/>
              <a:t>загрозу</a:t>
            </a:r>
            <a:r>
              <a:rPr lang="ru-RU" dirty="0"/>
              <a:t> </a:t>
            </a:r>
            <a:r>
              <a:rPr lang="ru-RU" dirty="0" err="1"/>
              <a:t>ризику</a:t>
            </a:r>
            <a:r>
              <a:rPr lang="ru-RU" dirty="0"/>
              <a:t> шляхом </a:t>
            </a:r>
            <a:r>
              <a:rPr lang="ru-RU" dirty="0" err="1"/>
              <a:t>передачі</a:t>
            </a:r>
            <a:r>
              <a:rPr lang="ru-RU" dirty="0"/>
              <a:t> </a:t>
            </a:r>
            <a:r>
              <a:rPr lang="ru-RU" dirty="0" err="1"/>
              <a:t>негативних</a:t>
            </a:r>
            <a:r>
              <a:rPr lang="ru-RU" dirty="0"/>
              <a:t> </a:t>
            </a:r>
            <a:r>
              <a:rPr lang="ru-RU" dirty="0" err="1"/>
              <a:t>наслідків</a:t>
            </a:r>
            <a:r>
              <a:rPr lang="ru-RU" dirty="0"/>
              <a:t> з </a:t>
            </a:r>
            <a:r>
              <a:rPr lang="ru-RU" dirty="0" err="1"/>
              <a:t>відповідальністю</a:t>
            </a:r>
            <a:r>
              <a:rPr lang="ru-RU" dirty="0"/>
              <a:t> за </a:t>
            </a:r>
            <a:r>
              <a:rPr lang="ru-RU" dirty="0" err="1"/>
              <a:t>реагування</a:t>
            </a:r>
            <a:r>
              <a:rPr lang="ru-RU" dirty="0"/>
              <a:t> на </a:t>
            </a:r>
            <a:r>
              <a:rPr lang="ru-RU" dirty="0" err="1"/>
              <a:t>третю</a:t>
            </a:r>
            <a:r>
              <a:rPr lang="ru-RU" dirty="0"/>
              <a:t> сторону.</a:t>
            </a:r>
          </a:p>
          <a:p>
            <a:pPr marL="285750" indent="-285750">
              <a:buFont typeface="Wingdings" panose="05000000000000000000" pitchFamily="2" charset="2"/>
              <a:buChar char="Ø"/>
            </a:pPr>
            <a:r>
              <a:rPr lang="ru-RU" dirty="0"/>
              <a:t>Передача </a:t>
            </a:r>
            <a:r>
              <a:rPr lang="ru-RU" dirty="0" err="1"/>
              <a:t>ризику</a:t>
            </a:r>
            <a:r>
              <a:rPr lang="ru-RU" dirty="0"/>
              <a:t> </a:t>
            </a:r>
            <a:r>
              <a:rPr lang="ru-RU" dirty="0" err="1"/>
              <a:t>зазвичай</a:t>
            </a:r>
            <a:r>
              <a:rPr lang="ru-RU" dirty="0"/>
              <a:t> </a:t>
            </a:r>
            <a:r>
              <a:rPr lang="ru-RU" dirty="0" err="1"/>
              <a:t>супроводжується</a:t>
            </a:r>
            <a:r>
              <a:rPr lang="ru-RU" dirty="0"/>
              <a:t> </a:t>
            </a:r>
            <a:r>
              <a:rPr lang="ru-RU" dirty="0" err="1"/>
              <a:t>виплатою</a:t>
            </a:r>
            <a:r>
              <a:rPr lang="ru-RU" dirty="0"/>
              <a:t> </a:t>
            </a:r>
            <a:r>
              <a:rPr lang="ru-RU" dirty="0" err="1"/>
              <a:t>премії</a:t>
            </a:r>
            <a:r>
              <a:rPr lang="ru-RU" dirty="0"/>
              <a:t> за </a:t>
            </a:r>
            <a:r>
              <a:rPr lang="ru-RU" dirty="0" err="1"/>
              <a:t>ризик</a:t>
            </a:r>
            <a:r>
              <a:rPr lang="ru-RU" dirty="0"/>
              <a:t> </a:t>
            </a:r>
            <a:r>
              <a:rPr lang="ru-RU" dirty="0" err="1"/>
              <a:t>стороні</a:t>
            </a:r>
            <a:r>
              <a:rPr lang="ru-RU" dirty="0"/>
              <a:t>, </a:t>
            </a:r>
            <a:r>
              <a:rPr lang="ru-RU" dirty="0" err="1"/>
              <a:t>що</a:t>
            </a:r>
            <a:r>
              <a:rPr lang="ru-RU" dirty="0"/>
              <a:t> </a:t>
            </a:r>
            <a:r>
              <a:rPr lang="ru-RU" dirty="0" err="1"/>
              <a:t>приймає</a:t>
            </a:r>
            <a:r>
              <a:rPr lang="ru-RU" dirty="0"/>
              <a:t> на себе </a:t>
            </a:r>
            <a:r>
              <a:rPr lang="ru-RU" dirty="0" err="1"/>
              <a:t>ризик</a:t>
            </a:r>
            <a:r>
              <a:rPr lang="ru-RU" dirty="0"/>
              <a:t> і </a:t>
            </a:r>
            <a:r>
              <a:rPr lang="ru-RU" dirty="0" err="1"/>
              <a:t>відповідальність</a:t>
            </a:r>
            <a:r>
              <a:rPr lang="ru-RU" dirty="0"/>
              <a:t> за </a:t>
            </a:r>
            <a:r>
              <a:rPr lang="ru-RU" dirty="0" err="1"/>
              <a:t>його</a:t>
            </a:r>
            <a:r>
              <a:rPr lang="ru-RU" dirty="0"/>
              <a:t> </a:t>
            </a:r>
            <a:r>
              <a:rPr lang="ru-RU" dirty="0" err="1"/>
              <a:t>управління</a:t>
            </a:r>
            <a:r>
              <a:rPr lang="ru-RU" dirty="0"/>
              <a:t>. Сам </a:t>
            </a:r>
            <a:r>
              <a:rPr lang="ru-RU" dirty="0" err="1"/>
              <a:t>ризик</a:t>
            </a:r>
            <a:r>
              <a:rPr lang="ru-RU" dirty="0"/>
              <a:t> при </a:t>
            </a:r>
            <a:r>
              <a:rPr lang="ru-RU" dirty="0" err="1"/>
              <a:t>цьому</a:t>
            </a:r>
            <a:r>
              <a:rPr lang="ru-RU" dirty="0"/>
              <a:t> не </a:t>
            </a:r>
            <a:r>
              <a:rPr lang="ru-RU" dirty="0" err="1"/>
              <a:t>усувається</a:t>
            </a:r>
            <a:r>
              <a:rPr lang="ru-RU" dirty="0"/>
              <a:t>.</a:t>
            </a:r>
          </a:p>
          <a:p>
            <a:pPr marL="285750" indent="-285750">
              <a:buFont typeface="Wingdings" panose="05000000000000000000" pitchFamily="2" charset="2"/>
              <a:buChar char="Ø"/>
            </a:pPr>
            <a:r>
              <a:rPr lang="ru-RU" dirty="0" err="1"/>
              <a:t>Умови</a:t>
            </a:r>
            <a:r>
              <a:rPr lang="ru-RU" dirty="0"/>
              <a:t> </a:t>
            </a:r>
            <a:r>
              <a:rPr lang="ru-RU" dirty="0" err="1"/>
              <a:t>передачі</a:t>
            </a:r>
            <a:r>
              <a:rPr lang="ru-RU" dirty="0"/>
              <a:t> </a:t>
            </a:r>
            <a:r>
              <a:rPr lang="ru-RU" dirty="0" err="1"/>
              <a:t>відповідальності</a:t>
            </a:r>
            <a:r>
              <a:rPr lang="ru-RU" dirty="0"/>
              <a:t> за </a:t>
            </a:r>
            <a:r>
              <a:rPr lang="ru-RU" dirty="0" err="1"/>
              <a:t>певні</a:t>
            </a:r>
            <a:r>
              <a:rPr lang="ru-RU" dirty="0"/>
              <a:t> </a:t>
            </a:r>
            <a:r>
              <a:rPr lang="ru-RU" dirty="0" err="1"/>
              <a:t>ризики</a:t>
            </a:r>
            <a:r>
              <a:rPr lang="ru-RU" dirty="0"/>
              <a:t> </a:t>
            </a:r>
            <a:r>
              <a:rPr lang="ru-RU" dirty="0" err="1"/>
              <a:t>третій</a:t>
            </a:r>
            <a:r>
              <a:rPr lang="ru-RU" dirty="0"/>
              <a:t> </a:t>
            </a:r>
            <a:r>
              <a:rPr lang="ru-RU" dirty="0" err="1"/>
              <a:t>стороні</a:t>
            </a:r>
            <a:r>
              <a:rPr lang="ru-RU" dirty="0"/>
              <a:t> </a:t>
            </a:r>
            <a:r>
              <a:rPr lang="ru-RU" dirty="0" err="1"/>
              <a:t>можуть</a:t>
            </a:r>
            <a:r>
              <a:rPr lang="ru-RU" dirty="0"/>
              <a:t> </a:t>
            </a:r>
            <a:r>
              <a:rPr lang="ru-RU" dirty="0" err="1"/>
              <a:t>визначатися</a:t>
            </a:r>
            <a:r>
              <a:rPr lang="ru-RU" dirty="0"/>
              <a:t> в </a:t>
            </a:r>
            <a:r>
              <a:rPr lang="ru-RU" dirty="0" err="1"/>
              <a:t>контракті</a:t>
            </a:r>
            <a:r>
              <a:rPr lang="ru-RU" dirty="0"/>
              <a:t>.</a:t>
            </a:r>
          </a:p>
          <a:p>
            <a:pPr marL="285750" indent="-285750">
              <a:buFont typeface="Wingdings" panose="05000000000000000000" pitchFamily="2" charset="2"/>
              <a:buChar char="Ø"/>
            </a:pPr>
            <a:r>
              <a:rPr lang="ru-RU" dirty="0"/>
              <a:t>Для </a:t>
            </a:r>
            <a:r>
              <a:rPr lang="en-US" dirty="0"/>
              <a:t>IT-</a:t>
            </a:r>
            <a:r>
              <a:rPr lang="ru-RU" dirty="0" err="1"/>
              <a:t>проектів</a:t>
            </a:r>
            <a:r>
              <a:rPr lang="ru-RU" dirty="0"/>
              <a:t> </a:t>
            </a:r>
            <a:r>
              <a:rPr lang="ru-RU" dirty="0" err="1"/>
              <a:t>третьою</a:t>
            </a:r>
            <a:r>
              <a:rPr lang="ru-RU" dirty="0"/>
              <a:t> стороною </a:t>
            </a:r>
            <a:r>
              <a:rPr lang="ru-RU" dirty="0" err="1"/>
              <a:t>може</a:t>
            </a:r>
            <a:r>
              <a:rPr lang="ru-RU" dirty="0"/>
              <a:t> </a:t>
            </a:r>
            <a:r>
              <a:rPr lang="ru-RU" dirty="0" err="1"/>
              <a:t>виступати</a:t>
            </a:r>
            <a:r>
              <a:rPr lang="ru-RU" dirty="0"/>
              <a:t> </a:t>
            </a:r>
            <a:r>
              <a:rPr lang="ru-RU" dirty="0" err="1"/>
              <a:t>консалтингова</a:t>
            </a:r>
            <a:r>
              <a:rPr lang="ru-RU" dirty="0"/>
              <a:t> </a:t>
            </a:r>
            <a:r>
              <a:rPr lang="ru-RU" dirty="0" err="1"/>
              <a:t>компанія</a:t>
            </a:r>
            <a:r>
              <a:rPr lang="ru-RU" dirty="0"/>
              <a:t>, на яку </a:t>
            </a:r>
            <a:r>
              <a:rPr lang="ru-RU" dirty="0" err="1"/>
              <a:t>покладається</a:t>
            </a:r>
            <a:r>
              <a:rPr lang="ru-RU" dirty="0"/>
              <a:t> </a:t>
            </a:r>
            <a:r>
              <a:rPr lang="ru-RU" dirty="0" err="1"/>
              <a:t>відповідальність</a:t>
            </a:r>
            <a:r>
              <a:rPr lang="ru-RU" dirty="0"/>
              <a:t> за </a:t>
            </a:r>
            <a:r>
              <a:rPr lang="ru-RU" dirty="0" err="1"/>
              <a:t>управління</a:t>
            </a:r>
            <a:r>
              <a:rPr lang="ru-RU" dirty="0"/>
              <a:t> </a:t>
            </a:r>
            <a:r>
              <a:rPr lang="ru-RU" dirty="0" err="1"/>
              <a:t>ризиками</a:t>
            </a:r>
            <a:r>
              <a:rPr lang="ru-RU" dirty="0"/>
              <a:t>.</a:t>
            </a:r>
          </a:p>
        </p:txBody>
      </p:sp>
      <p:sp>
        <p:nvSpPr>
          <p:cNvPr id="4" name="Прямоугольник 3"/>
          <p:cNvSpPr/>
          <p:nvPr/>
        </p:nvSpPr>
        <p:spPr>
          <a:xfrm>
            <a:off x="395536" y="188640"/>
            <a:ext cx="7747570" cy="646331"/>
          </a:xfrm>
          <a:prstGeom prst="rect">
            <a:avLst/>
          </a:prstGeom>
        </p:spPr>
        <p:txBody>
          <a:bodyPr wrap="none">
            <a:spAutoFit/>
          </a:bodyPr>
          <a:lstStyle/>
          <a:p>
            <a:r>
              <a:rPr lang="ru-RU" sz="3600" b="1" dirty="0" err="1">
                <a:solidFill>
                  <a:srgbClr val="FFFF00"/>
                </a:solidFill>
              </a:rPr>
              <a:t>Типові</a:t>
            </a:r>
            <a:r>
              <a:rPr lang="ru-RU" sz="3600" b="1" dirty="0">
                <a:solidFill>
                  <a:srgbClr val="FFFF00"/>
                </a:solidFill>
              </a:rPr>
              <a:t> </a:t>
            </a:r>
            <a:r>
              <a:rPr lang="ru-RU" sz="3600" b="1" dirty="0" err="1">
                <a:solidFill>
                  <a:srgbClr val="FFFF00"/>
                </a:solidFill>
              </a:rPr>
              <a:t>стратегії</a:t>
            </a:r>
            <a:r>
              <a:rPr lang="ru-RU" sz="3600" b="1" dirty="0">
                <a:solidFill>
                  <a:srgbClr val="FFFF00"/>
                </a:solidFill>
              </a:rPr>
              <a:t> </a:t>
            </a:r>
            <a:r>
              <a:rPr lang="ru-RU" sz="3600" b="1" dirty="0" err="1">
                <a:solidFill>
                  <a:srgbClr val="FFFF00"/>
                </a:solidFill>
              </a:rPr>
              <a:t>реагування</a:t>
            </a:r>
            <a:r>
              <a:rPr lang="ru-RU" sz="3600" b="1" dirty="0">
                <a:solidFill>
                  <a:srgbClr val="FFFF00"/>
                </a:solidFill>
              </a:rPr>
              <a:t> на </a:t>
            </a:r>
            <a:r>
              <a:rPr lang="ru-RU" sz="3600" b="1" dirty="0" err="1">
                <a:solidFill>
                  <a:srgbClr val="FFFF00"/>
                </a:solidFill>
              </a:rPr>
              <a:t>ризики</a:t>
            </a:r>
            <a:endParaRPr lang="ru-RU" sz="3600" b="1" dirty="0">
              <a:solidFill>
                <a:srgbClr val="FFFF00"/>
              </a:solidFill>
            </a:endParaRPr>
          </a:p>
        </p:txBody>
      </p:sp>
    </p:spTree>
    <p:extLst>
      <p:ext uri="{BB962C8B-B14F-4D97-AF65-F5344CB8AC3E}">
        <p14:creationId xmlns:p14="http://schemas.microsoft.com/office/powerpoint/2010/main" val="407772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1432" y="980728"/>
            <a:ext cx="8568952" cy="1754326"/>
          </a:xfrm>
          <a:prstGeom prst="rect">
            <a:avLst/>
          </a:prstGeom>
        </p:spPr>
        <p:txBody>
          <a:bodyPr wrap="square">
            <a:spAutoFit/>
          </a:bodyPr>
          <a:lstStyle/>
          <a:p>
            <a:r>
              <a:rPr lang="ru-RU" b="1" dirty="0" err="1" smtClean="0">
                <a:solidFill>
                  <a:srgbClr val="0000CC"/>
                </a:solidFill>
              </a:rPr>
              <a:t>Прийняття</a:t>
            </a:r>
            <a:r>
              <a:rPr lang="ru-RU" b="1" dirty="0" smtClean="0">
                <a:solidFill>
                  <a:srgbClr val="0000CC"/>
                </a:solidFill>
              </a:rPr>
              <a:t> </a:t>
            </a:r>
            <a:r>
              <a:rPr lang="ru-RU" b="1" dirty="0" err="1">
                <a:solidFill>
                  <a:srgbClr val="0000CC"/>
                </a:solidFill>
              </a:rPr>
              <a:t>ризику</a:t>
            </a:r>
            <a:endParaRPr lang="ru-RU" b="1" dirty="0">
              <a:solidFill>
                <a:srgbClr val="0000CC"/>
              </a:solidFill>
            </a:endParaRPr>
          </a:p>
          <a:p>
            <a:pPr marL="285750" indent="-285750">
              <a:buFont typeface="Wingdings" panose="05000000000000000000" pitchFamily="2" charset="2"/>
              <a:buChar char="q"/>
            </a:pPr>
            <a:r>
              <a:rPr lang="ru-RU" dirty="0" err="1"/>
              <a:t>Рішення</a:t>
            </a:r>
            <a:r>
              <a:rPr lang="ru-RU" dirty="0"/>
              <a:t> </a:t>
            </a:r>
            <a:r>
              <a:rPr lang="ru-RU" dirty="0" err="1"/>
              <a:t>команди</a:t>
            </a:r>
            <a:r>
              <a:rPr lang="ru-RU" dirty="0"/>
              <a:t> не </a:t>
            </a:r>
            <a:r>
              <a:rPr lang="ru-RU" dirty="0" err="1"/>
              <a:t>ухилятися</a:t>
            </a:r>
            <a:r>
              <a:rPr lang="ru-RU" dirty="0"/>
              <a:t> </a:t>
            </a:r>
            <a:r>
              <a:rPr lang="ru-RU" dirty="0" err="1"/>
              <a:t>від</a:t>
            </a:r>
            <a:r>
              <a:rPr lang="ru-RU" dirty="0"/>
              <a:t> </a:t>
            </a:r>
            <a:r>
              <a:rPr lang="ru-RU" dirty="0" err="1"/>
              <a:t>ризику</a:t>
            </a:r>
            <a:r>
              <a:rPr lang="ru-RU" dirty="0"/>
              <a:t>.</a:t>
            </a:r>
          </a:p>
          <a:p>
            <a:pPr marL="285750" indent="-285750">
              <a:buFont typeface="Wingdings" panose="05000000000000000000" pitchFamily="2" charset="2"/>
              <a:buChar char="q"/>
            </a:pPr>
            <a:r>
              <a:rPr lang="ru-RU" dirty="0"/>
              <a:t>При </a:t>
            </a:r>
            <a:r>
              <a:rPr lang="ru-RU" dirty="0" err="1"/>
              <a:t>пасивному</a:t>
            </a:r>
            <a:r>
              <a:rPr lang="ru-RU" dirty="0"/>
              <a:t> </a:t>
            </a:r>
            <a:r>
              <a:rPr lang="ru-RU" dirty="0" err="1"/>
              <a:t>прийнятті</a:t>
            </a:r>
            <a:r>
              <a:rPr lang="ru-RU" dirty="0"/>
              <a:t> команда </a:t>
            </a:r>
            <a:r>
              <a:rPr lang="ru-RU" dirty="0" err="1"/>
              <a:t>нічого</a:t>
            </a:r>
            <a:r>
              <a:rPr lang="ru-RU" dirty="0"/>
              <a:t> не </a:t>
            </a:r>
            <a:r>
              <a:rPr lang="ru-RU" dirty="0" err="1"/>
              <a:t>робить</a:t>
            </a:r>
            <a:r>
              <a:rPr lang="ru-RU" dirty="0"/>
              <a:t> </a:t>
            </a:r>
            <a:r>
              <a:rPr lang="ru-RU" dirty="0" err="1"/>
              <a:t>щодо</a:t>
            </a:r>
            <a:r>
              <a:rPr lang="ru-RU" dirty="0"/>
              <a:t> </a:t>
            </a:r>
            <a:r>
              <a:rPr lang="ru-RU" dirty="0" err="1"/>
              <a:t>ризику</a:t>
            </a:r>
            <a:r>
              <a:rPr lang="ru-RU" dirty="0"/>
              <a:t> і в </a:t>
            </a:r>
            <a:r>
              <a:rPr lang="ru-RU" dirty="0" err="1"/>
              <a:t>разі</a:t>
            </a:r>
            <a:r>
              <a:rPr lang="ru-RU" dirty="0"/>
              <a:t> </a:t>
            </a:r>
            <a:r>
              <a:rPr lang="ru-RU" dirty="0" err="1"/>
              <a:t>його</a:t>
            </a:r>
            <a:r>
              <a:rPr lang="ru-RU" dirty="0"/>
              <a:t> </a:t>
            </a:r>
            <a:r>
              <a:rPr lang="ru-RU" dirty="0" err="1"/>
              <a:t>виникнення</a:t>
            </a:r>
            <a:r>
              <a:rPr lang="ru-RU" dirty="0"/>
              <a:t> </a:t>
            </a:r>
            <a:r>
              <a:rPr lang="ru-RU" dirty="0" err="1"/>
              <a:t>розробляє</a:t>
            </a:r>
            <a:r>
              <a:rPr lang="ru-RU" dirty="0"/>
              <a:t> </a:t>
            </a:r>
            <a:r>
              <a:rPr lang="ru-RU" dirty="0" err="1"/>
              <a:t>спосіб</a:t>
            </a:r>
            <a:r>
              <a:rPr lang="ru-RU" dirty="0"/>
              <a:t> </a:t>
            </a:r>
            <a:r>
              <a:rPr lang="ru-RU" dirty="0" err="1"/>
              <a:t>його</a:t>
            </a:r>
            <a:r>
              <a:rPr lang="ru-RU" dirty="0"/>
              <a:t> обходу </a:t>
            </a:r>
            <a:r>
              <a:rPr lang="ru-RU" dirty="0" err="1"/>
              <a:t>або</a:t>
            </a:r>
            <a:r>
              <a:rPr lang="ru-RU" dirty="0"/>
              <a:t> </a:t>
            </a:r>
            <a:r>
              <a:rPr lang="ru-RU" dirty="0" err="1"/>
              <a:t>виправлення</a:t>
            </a:r>
            <a:r>
              <a:rPr lang="ru-RU" dirty="0"/>
              <a:t> </a:t>
            </a:r>
            <a:r>
              <a:rPr lang="ru-RU" dirty="0" err="1"/>
              <a:t>наслідків</a:t>
            </a:r>
            <a:r>
              <a:rPr lang="ru-RU" dirty="0"/>
              <a:t>.</a:t>
            </a:r>
          </a:p>
          <a:p>
            <a:pPr marL="285750" indent="-285750">
              <a:buFont typeface="Wingdings" panose="05000000000000000000" pitchFamily="2" charset="2"/>
              <a:buChar char="q"/>
            </a:pPr>
            <a:r>
              <a:rPr lang="ru-RU" dirty="0"/>
              <a:t>При активному </a:t>
            </a:r>
            <a:r>
              <a:rPr lang="ru-RU" dirty="0" err="1"/>
              <a:t>прийнятті</a:t>
            </a:r>
            <a:r>
              <a:rPr lang="ru-RU" dirty="0"/>
              <a:t> план </a:t>
            </a:r>
            <a:r>
              <a:rPr lang="ru-RU" dirty="0" err="1"/>
              <a:t>дій</a:t>
            </a:r>
            <a:r>
              <a:rPr lang="ru-RU" dirty="0"/>
              <a:t> </a:t>
            </a:r>
            <a:r>
              <a:rPr lang="ru-RU" dirty="0" err="1"/>
              <a:t>розробляється</a:t>
            </a:r>
            <a:r>
              <a:rPr lang="ru-RU" dirty="0"/>
              <a:t> до того, як </a:t>
            </a:r>
            <a:r>
              <a:rPr lang="ru-RU" dirty="0" err="1"/>
              <a:t>ризик</a:t>
            </a:r>
            <a:r>
              <a:rPr lang="ru-RU" dirty="0"/>
              <a:t> </a:t>
            </a:r>
            <a:r>
              <a:rPr lang="ru-RU" dirty="0" err="1"/>
              <a:t>може</a:t>
            </a:r>
            <a:r>
              <a:rPr lang="ru-RU" dirty="0"/>
              <a:t> </a:t>
            </a:r>
            <a:r>
              <a:rPr lang="ru-RU" dirty="0" err="1"/>
              <a:t>статися</a:t>
            </a:r>
            <a:r>
              <a:rPr lang="ru-RU" dirty="0"/>
              <a:t>, і </a:t>
            </a:r>
            <a:r>
              <a:rPr lang="ru-RU" dirty="0" err="1"/>
              <a:t>називається</a:t>
            </a:r>
            <a:r>
              <a:rPr lang="ru-RU" dirty="0"/>
              <a:t> планом </a:t>
            </a:r>
            <a:r>
              <a:rPr lang="ru-RU" dirty="0" err="1"/>
              <a:t>дій</a:t>
            </a:r>
            <a:r>
              <a:rPr lang="ru-RU" dirty="0"/>
              <a:t> в </a:t>
            </a:r>
            <a:r>
              <a:rPr lang="ru-RU" dirty="0" err="1"/>
              <a:t>непередбачених</a:t>
            </a:r>
            <a:r>
              <a:rPr lang="ru-RU" dirty="0"/>
              <a:t> </a:t>
            </a:r>
            <a:r>
              <a:rPr lang="ru-RU" dirty="0" err="1"/>
              <a:t>обставин</a:t>
            </a:r>
            <a:r>
              <a:rPr lang="ru-RU" dirty="0"/>
              <a:t>.</a:t>
            </a:r>
          </a:p>
        </p:txBody>
      </p:sp>
      <p:sp>
        <p:nvSpPr>
          <p:cNvPr id="3" name="Прямоугольник 2"/>
          <p:cNvSpPr/>
          <p:nvPr/>
        </p:nvSpPr>
        <p:spPr>
          <a:xfrm>
            <a:off x="395536" y="3026291"/>
            <a:ext cx="8064896" cy="1477328"/>
          </a:xfrm>
          <a:prstGeom prst="rect">
            <a:avLst/>
          </a:prstGeom>
        </p:spPr>
        <p:txBody>
          <a:bodyPr wrap="square">
            <a:spAutoFit/>
          </a:bodyPr>
          <a:lstStyle/>
          <a:p>
            <a:r>
              <a:rPr lang="ru-RU" b="1" dirty="0" err="1" smtClean="0">
                <a:solidFill>
                  <a:srgbClr val="0000CC"/>
                </a:solidFill>
              </a:rPr>
              <a:t>Зниження</a:t>
            </a:r>
            <a:r>
              <a:rPr lang="ru-RU" b="1" dirty="0" smtClean="0">
                <a:solidFill>
                  <a:srgbClr val="0000CC"/>
                </a:solidFill>
              </a:rPr>
              <a:t> </a:t>
            </a:r>
            <a:r>
              <a:rPr lang="ru-RU" b="1" dirty="0" err="1">
                <a:solidFill>
                  <a:srgbClr val="0000CC"/>
                </a:solidFill>
              </a:rPr>
              <a:t>ризику</a:t>
            </a:r>
            <a:endParaRPr lang="ru-RU" b="1" dirty="0">
              <a:solidFill>
                <a:srgbClr val="0000CC"/>
              </a:solidFill>
            </a:endParaRPr>
          </a:p>
          <a:p>
            <a:pPr marL="285750" indent="-285750">
              <a:buFont typeface="Wingdings" panose="05000000000000000000" pitchFamily="2" charset="2"/>
              <a:buChar char="Ø"/>
            </a:pPr>
            <a:r>
              <a:rPr lang="ru-RU" dirty="0" err="1"/>
              <a:t>Зусилля</a:t>
            </a:r>
            <a:r>
              <a:rPr lang="ru-RU" dirty="0"/>
              <a:t>, </a:t>
            </a:r>
            <a:r>
              <a:rPr lang="ru-RU" dirty="0" err="1"/>
              <a:t>спрямоване</a:t>
            </a:r>
            <a:r>
              <a:rPr lang="ru-RU" dirty="0"/>
              <a:t> на </a:t>
            </a:r>
            <a:r>
              <a:rPr lang="ru-RU" dirty="0" err="1"/>
              <a:t>зниження</a:t>
            </a:r>
            <a:r>
              <a:rPr lang="ru-RU" dirty="0"/>
              <a:t> </a:t>
            </a:r>
            <a:r>
              <a:rPr lang="ru-RU" dirty="0" err="1"/>
              <a:t>ймовірності</a:t>
            </a:r>
            <a:r>
              <a:rPr lang="ru-RU" dirty="0"/>
              <a:t> та / </a:t>
            </a:r>
            <a:r>
              <a:rPr lang="ru-RU" dirty="0" err="1"/>
              <a:t>або</a:t>
            </a:r>
            <a:r>
              <a:rPr lang="ru-RU" dirty="0"/>
              <a:t> </a:t>
            </a:r>
            <a:r>
              <a:rPr lang="ru-RU" dirty="0" err="1"/>
              <a:t>наслідків</a:t>
            </a:r>
            <a:r>
              <a:rPr lang="ru-RU" dirty="0"/>
              <a:t> </a:t>
            </a:r>
            <a:r>
              <a:rPr lang="ru-RU" dirty="0" err="1"/>
              <a:t>ризику</a:t>
            </a:r>
            <a:r>
              <a:rPr lang="ru-RU" dirty="0"/>
              <a:t> до </a:t>
            </a:r>
            <a:r>
              <a:rPr lang="ru-RU" dirty="0" err="1"/>
              <a:t>прийнятних</a:t>
            </a:r>
            <a:r>
              <a:rPr lang="ru-RU" dirty="0"/>
              <a:t> меж.</a:t>
            </a:r>
          </a:p>
          <a:p>
            <a:pPr marL="285750" indent="-285750">
              <a:buFont typeface="Wingdings" panose="05000000000000000000" pitchFamily="2" charset="2"/>
              <a:buChar char="Ø"/>
            </a:pPr>
            <a:r>
              <a:rPr lang="ru-RU" dirty="0" err="1"/>
              <a:t>Використовується</a:t>
            </a:r>
            <a:r>
              <a:rPr lang="ru-RU" dirty="0"/>
              <a:t> </a:t>
            </a:r>
            <a:r>
              <a:rPr lang="ru-RU" dirty="0" err="1"/>
              <a:t>включення</a:t>
            </a:r>
            <a:r>
              <a:rPr lang="ru-RU" dirty="0"/>
              <a:t> в план проекту </a:t>
            </a:r>
            <a:r>
              <a:rPr lang="ru-RU" dirty="0" err="1"/>
              <a:t>додаткової</a:t>
            </a:r>
            <a:r>
              <a:rPr lang="ru-RU" dirty="0"/>
              <a:t> </a:t>
            </a:r>
            <a:r>
              <a:rPr lang="ru-RU" dirty="0" err="1"/>
              <a:t>роботи</a:t>
            </a:r>
            <a:r>
              <a:rPr lang="ru-RU" dirty="0"/>
              <a:t>, яка буде </a:t>
            </a:r>
            <a:r>
              <a:rPr lang="ru-RU" dirty="0" err="1"/>
              <a:t>виконуватися</a:t>
            </a:r>
            <a:r>
              <a:rPr lang="ru-RU" dirty="0"/>
              <a:t> </a:t>
            </a:r>
            <a:r>
              <a:rPr lang="ru-RU" dirty="0" err="1"/>
              <a:t>незалежно</a:t>
            </a:r>
            <a:r>
              <a:rPr lang="ru-RU" dirty="0"/>
              <a:t> </a:t>
            </a:r>
            <a:r>
              <a:rPr lang="ru-RU" dirty="0" err="1"/>
              <a:t>від</a:t>
            </a:r>
            <a:r>
              <a:rPr lang="ru-RU" dirty="0"/>
              <a:t> </a:t>
            </a:r>
            <a:r>
              <a:rPr lang="ru-RU" dirty="0" err="1"/>
              <a:t>виникнення</a:t>
            </a:r>
            <a:r>
              <a:rPr lang="ru-RU" dirty="0"/>
              <a:t> </a:t>
            </a:r>
            <a:r>
              <a:rPr lang="ru-RU" dirty="0" err="1"/>
              <a:t>ризику</a:t>
            </a:r>
            <a:r>
              <a:rPr lang="ru-RU" dirty="0"/>
              <a:t>.</a:t>
            </a:r>
          </a:p>
        </p:txBody>
      </p:sp>
      <p:sp>
        <p:nvSpPr>
          <p:cNvPr id="5" name="Прямоугольник 4"/>
          <p:cNvSpPr/>
          <p:nvPr/>
        </p:nvSpPr>
        <p:spPr>
          <a:xfrm>
            <a:off x="395536" y="188640"/>
            <a:ext cx="7747570" cy="646331"/>
          </a:xfrm>
          <a:prstGeom prst="rect">
            <a:avLst/>
          </a:prstGeom>
        </p:spPr>
        <p:txBody>
          <a:bodyPr wrap="none">
            <a:spAutoFit/>
          </a:bodyPr>
          <a:lstStyle/>
          <a:p>
            <a:r>
              <a:rPr lang="ru-RU" sz="3600" b="1" dirty="0" err="1">
                <a:solidFill>
                  <a:srgbClr val="FFFF00"/>
                </a:solidFill>
              </a:rPr>
              <a:t>Типові</a:t>
            </a:r>
            <a:r>
              <a:rPr lang="ru-RU" sz="3600" b="1" dirty="0">
                <a:solidFill>
                  <a:srgbClr val="FFFF00"/>
                </a:solidFill>
              </a:rPr>
              <a:t> </a:t>
            </a:r>
            <a:r>
              <a:rPr lang="ru-RU" sz="3600" b="1" dirty="0" err="1">
                <a:solidFill>
                  <a:srgbClr val="FFFF00"/>
                </a:solidFill>
              </a:rPr>
              <a:t>стратегії</a:t>
            </a:r>
            <a:r>
              <a:rPr lang="ru-RU" sz="3600" b="1" dirty="0">
                <a:solidFill>
                  <a:srgbClr val="FFFF00"/>
                </a:solidFill>
              </a:rPr>
              <a:t> </a:t>
            </a:r>
            <a:r>
              <a:rPr lang="ru-RU" sz="3600" b="1" dirty="0" err="1">
                <a:solidFill>
                  <a:srgbClr val="FFFF00"/>
                </a:solidFill>
              </a:rPr>
              <a:t>реагування</a:t>
            </a:r>
            <a:r>
              <a:rPr lang="ru-RU" sz="3600" b="1" dirty="0">
                <a:solidFill>
                  <a:srgbClr val="FFFF00"/>
                </a:solidFill>
              </a:rPr>
              <a:t> на </a:t>
            </a:r>
            <a:r>
              <a:rPr lang="ru-RU" sz="3600" b="1" dirty="0" err="1">
                <a:solidFill>
                  <a:srgbClr val="FFFF00"/>
                </a:solidFill>
              </a:rPr>
              <a:t>ризики</a:t>
            </a:r>
            <a:endParaRPr lang="ru-RU" sz="3600" b="1" dirty="0">
              <a:solidFill>
                <a:srgbClr val="FFFF00"/>
              </a:solidFill>
            </a:endParaRPr>
          </a:p>
        </p:txBody>
      </p:sp>
    </p:spTree>
    <p:extLst>
      <p:ext uri="{BB962C8B-B14F-4D97-AF65-F5344CB8AC3E}">
        <p14:creationId xmlns:p14="http://schemas.microsoft.com/office/powerpoint/2010/main" val="413745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4"/>
          <p:cNvSpPr>
            <a:spLocks noGrp="1"/>
          </p:cNvSpPr>
          <p:nvPr>
            <p:ph type="sldNum" sz="quarter" idx="12"/>
          </p:nvPr>
        </p:nvSpPr>
        <p:spPr/>
        <p:txBody>
          <a:bodyPr/>
          <a:lstStyle/>
          <a:p>
            <a:fld id="{67A33D4C-9B76-4E61-82F0-252078A26915}" type="slidenum">
              <a:rPr lang="en-US"/>
              <a:pPr/>
              <a:t>54</a:t>
            </a:fld>
            <a:endParaRPr lang="en-US"/>
          </a:p>
        </p:txBody>
      </p:sp>
      <p:grpSp>
        <p:nvGrpSpPr>
          <p:cNvPr id="2" name="Группа 1"/>
          <p:cNvGrpSpPr/>
          <p:nvPr/>
        </p:nvGrpSpPr>
        <p:grpSpPr>
          <a:xfrm>
            <a:off x="356506" y="3173367"/>
            <a:ext cx="8280920" cy="2861229"/>
            <a:chOff x="539552" y="2017713"/>
            <a:chExt cx="8280920" cy="2861229"/>
          </a:xfrm>
        </p:grpSpPr>
        <p:sp>
          <p:nvSpPr>
            <p:cNvPr id="39939" name="Text Box 3"/>
            <p:cNvSpPr txBox="1">
              <a:spLocks noChangeArrowheads="1"/>
            </p:cNvSpPr>
            <p:nvPr/>
          </p:nvSpPr>
          <p:spPr bwMode="auto">
            <a:xfrm>
              <a:off x="1056403" y="2039938"/>
              <a:ext cx="950838" cy="343492"/>
            </a:xfrm>
            <a:prstGeom prst="rect">
              <a:avLst/>
            </a:prstGeom>
            <a:noFill/>
            <a:ln>
              <a:noFill/>
            </a:ln>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Вход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9940" name="Text Box 4"/>
            <p:cNvSpPr txBox="1">
              <a:spLocks noChangeArrowheads="1"/>
            </p:cNvSpPr>
            <p:nvPr/>
          </p:nvSpPr>
          <p:spPr bwMode="auto">
            <a:xfrm>
              <a:off x="6516216" y="2092326"/>
              <a:ext cx="1144031"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smtClean="0">
                  <a:solidFill>
                    <a:srgbClr val="000000"/>
                  </a:solidFill>
                  <a:latin typeface="Arial" charset="0"/>
                </a:rPr>
                <a:t>В</a:t>
              </a:r>
              <a:r>
                <a:rPr lang="uk-UA" b="1" dirty="0" smtClean="0">
                  <a:solidFill>
                    <a:srgbClr val="000000"/>
                  </a:solidFill>
                  <a:latin typeface="Arial" charset="0"/>
                </a:rPr>
                <a:t>и</a:t>
              </a:r>
              <a:r>
                <a:rPr lang="en-GB" b="1" dirty="0" err="1" smtClean="0">
                  <a:solidFill>
                    <a:srgbClr val="000000"/>
                  </a:solidFill>
                  <a:latin typeface="Arial" charset="0"/>
                </a:rPr>
                <a:t>ход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9941" name="Text Box 5"/>
            <p:cNvSpPr txBox="1">
              <a:spLocks noChangeArrowheads="1"/>
            </p:cNvSpPr>
            <p:nvPr/>
          </p:nvSpPr>
          <p:spPr bwMode="auto">
            <a:xfrm>
              <a:off x="3455988" y="2017713"/>
              <a:ext cx="1138838"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hangingPunct="1">
                <a:lnSpc>
                  <a:spcPct val="93000"/>
                </a:lnSpc>
                <a:buClr>
                  <a:srgbClr val="000000"/>
                </a:buClr>
                <a:buSzPct val="100000"/>
                <a:buFont typeface="Arial" charset="0"/>
                <a:buNone/>
              </a:pPr>
              <a:r>
                <a:rPr lang="en-GB" b="1" dirty="0" err="1" smtClean="0">
                  <a:solidFill>
                    <a:srgbClr val="000000"/>
                  </a:solidFill>
                  <a:latin typeface="Arial" charset="0"/>
                </a:rPr>
                <a:t>Метод</a:t>
              </a:r>
              <a:r>
                <a:rPr lang="uk-UA" b="1" dirty="0" smtClean="0">
                  <a:solidFill>
                    <a:srgbClr val="000000"/>
                  </a:solidFill>
                  <a:latin typeface="Arial" charset="0"/>
                </a:rPr>
                <a:t>и</a:t>
              </a:r>
              <a:endParaRPr lang="en-GB" b="1" dirty="0">
                <a:solidFill>
                  <a:srgbClr val="000000"/>
                </a:solidFill>
                <a:latin typeface="Arial" charset="0"/>
              </a:endParaRPr>
            </a:p>
          </p:txBody>
        </p:sp>
        <p:sp>
          <p:nvSpPr>
            <p:cNvPr id="39942" name="Text Box 6"/>
            <p:cNvSpPr txBox="1">
              <a:spLocks noChangeArrowheads="1"/>
            </p:cNvSpPr>
            <p:nvPr/>
          </p:nvSpPr>
          <p:spPr bwMode="auto">
            <a:xfrm>
              <a:off x="539552" y="2611438"/>
              <a:ext cx="2513211" cy="206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10874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72402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36061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9720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4544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9116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3688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826000"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600" dirty="0" smtClean="0">
                  <a:solidFill>
                    <a:srgbClr val="000000"/>
                  </a:solidFill>
                  <a:latin typeface="Arial" charset="0"/>
                </a:rPr>
                <a:t> </a:t>
              </a:r>
              <a:r>
                <a:rPr lang="ru-RU" sz="1600" dirty="0">
                  <a:solidFill>
                    <a:srgbClr val="000000"/>
                  </a:solidFill>
                  <a:latin typeface="Arial" charset="0"/>
                </a:rPr>
                <a:t>План </a:t>
              </a:r>
              <a:r>
                <a:rPr lang="ru-RU" sz="1600" dirty="0" err="1">
                  <a:solidFill>
                    <a:srgbClr val="000000"/>
                  </a:solidFill>
                  <a:latin typeface="Arial" charset="0"/>
                </a:rPr>
                <a:t>управління</a:t>
              </a:r>
              <a:r>
                <a:rPr lang="ru-RU" sz="1600" dirty="0">
                  <a:solidFill>
                    <a:srgbClr val="000000"/>
                  </a:solidFill>
                  <a:latin typeface="Arial" charset="0"/>
                </a:rPr>
                <a:t> </a:t>
              </a:r>
              <a:r>
                <a:rPr lang="ru-RU" sz="1600" dirty="0" err="1">
                  <a:solidFill>
                    <a:srgbClr val="000000"/>
                  </a:solidFill>
                  <a:latin typeface="Arial" charset="0"/>
                </a:rPr>
                <a:t>ризиками</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План </a:t>
              </a:r>
              <a:r>
                <a:rPr lang="ru-RU" sz="1600" dirty="0" err="1">
                  <a:solidFill>
                    <a:srgbClr val="000000"/>
                  </a:solidFill>
                  <a:latin typeface="Arial" charset="0"/>
                </a:rPr>
                <a:t>реагірова-ня</a:t>
              </a:r>
              <a:r>
                <a:rPr lang="ru-RU" sz="1600" dirty="0">
                  <a:solidFill>
                    <a:srgbClr val="000000"/>
                  </a:solidFill>
                  <a:latin typeface="Arial" charset="0"/>
                </a:rPr>
                <a:t> на </a:t>
              </a:r>
              <a:r>
                <a:rPr lang="ru-RU" sz="1600" dirty="0" err="1">
                  <a:solidFill>
                    <a:srgbClr val="000000"/>
                  </a:solidFill>
                  <a:latin typeface="Arial" charset="0"/>
                </a:rPr>
                <a:t>ризики</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комунікації</a:t>
              </a:r>
              <a:r>
                <a:rPr lang="ru-RU" sz="1600" dirty="0">
                  <a:solidFill>
                    <a:srgbClr val="000000"/>
                  </a:solidFill>
                  <a:latin typeface="Arial" charset="0"/>
                </a:rPr>
                <a:t> проекту</a:t>
              </a: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Додаткова</a:t>
              </a:r>
              <a:r>
                <a:rPr lang="ru-RU" sz="1600" dirty="0">
                  <a:solidFill>
                    <a:srgbClr val="000000"/>
                  </a:solidFill>
                  <a:latin typeface="Arial" charset="0"/>
                </a:rPr>
                <a:t> </a:t>
              </a:r>
              <a:r>
                <a:rPr lang="ru-RU" sz="1600" dirty="0" err="1">
                  <a:solidFill>
                    <a:srgbClr val="000000"/>
                  </a:solidFill>
                  <a:latin typeface="Arial" charset="0"/>
                </a:rPr>
                <a:t>ідентифікація</a:t>
              </a:r>
              <a:r>
                <a:rPr lang="ru-RU" sz="1600" dirty="0">
                  <a:solidFill>
                    <a:srgbClr val="000000"/>
                  </a:solidFill>
                  <a:latin typeface="Arial" charset="0"/>
                </a:rPr>
                <a:t> і </a:t>
              </a:r>
              <a:r>
                <a:rPr lang="ru-RU" sz="1600" dirty="0" err="1">
                  <a:solidFill>
                    <a:srgbClr val="000000"/>
                  </a:solidFill>
                  <a:latin typeface="Arial" charset="0"/>
                </a:rPr>
                <a:t>аналіз</a:t>
              </a:r>
              <a:r>
                <a:rPr lang="ru-RU" sz="1600" dirty="0">
                  <a:solidFill>
                    <a:srgbClr val="000000"/>
                  </a:solidFill>
                  <a:latin typeface="Arial" charset="0"/>
                </a:rPr>
                <a:t> </a:t>
              </a:r>
              <a:r>
                <a:rPr lang="ru-RU" sz="1600" dirty="0" err="1">
                  <a:solidFill>
                    <a:srgbClr val="000000"/>
                  </a:solidFill>
                  <a:latin typeface="Arial" charset="0"/>
                </a:rPr>
                <a:t>ризиків</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Зміни</a:t>
              </a:r>
              <a:r>
                <a:rPr lang="ru-RU" sz="1600" dirty="0">
                  <a:solidFill>
                    <a:srgbClr val="000000"/>
                  </a:solidFill>
                  <a:latin typeface="Arial" charset="0"/>
                </a:rPr>
                <a:t> </a:t>
              </a:r>
              <a:r>
                <a:rPr lang="ru-RU" sz="1600" dirty="0" err="1">
                  <a:solidFill>
                    <a:srgbClr val="000000"/>
                  </a:solidFill>
                  <a:latin typeface="Arial" charset="0"/>
                </a:rPr>
                <a:t>області</a:t>
              </a:r>
              <a:r>
                <a:rPr lang="ru-RU" sz="1600" dirty="0">
                  <a:solidFill>
                    <a:srgbClr val="000000"/>
                  </a:solidFill>
                  <a:latin typeface="Arial" charset="0"/>
                </a:rPr>
                <a:t> проекту</a:t>
              </a:r>
              <a:endParaRPr lang="en-GB" sz="1600" dirty="0">
                <a:solidFill>
                  <a:srgbClr val="000000"/>
                </a:solidFill>
                <a:latin typeface="Arial" charset="0"/>
              </a:endParaRPr>
            </a:p>
          </p:txBody>
        </p:sp>
        <p:sp>
          <p:nvSpPr>
            <p:cNvPr id="39943" name="Text Box 7"/>
            <p:cNvSpPr txBox="1">
              <a:spLocks noChangeArrowheads="1"/>
            </p:cNvSpPr>
            <p:nvPr/>
          </p:nvSpPr>
          <p:spPr bwMode="auto">
            <a:xfrm>
              <a:off x="3300412" y="2589213"/>
              <a:ext cx="2567731" cy="2289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93775"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630363"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266950"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03538" indent="-457200"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3607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8179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2751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732338" indent="-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ru-RU" sz="1600" dirty="0">
                  <a:latin typeface="Arial" charset="0"/>
                </a:rPr>
                <a:t>Аудит </a:t>
              </a:r>
              <a:r>
                <a:rPr lang="ru-RU" sz="1600" dirty="0" err="1">
                  <a:latin typeface="Arial" charset="0"/>
                </a:rPr>
                <a:t>реакції</a:t>
              </a:r>
              <a:r>
                <a:rPr lang="ru-RU" sz="1600" dirty="0">
                  <a:latin typeface="Arial" charset="0"/>
                </a:rPr>
                <a:t> на </a:t>
              </a:r>
              <a:r>
                <a:rPr lang="ru-RU" sz="1600" dirty="0" err="1">
                  <a:latin typeface="Arial" charset="0"/>
                </a:rPr>
                <a:t>ризики</a:t>
              </a:r>
              <a:r>
                <a:rPr lang="ru-RU" sz="1600" dirty="0">
                  <a:latin typeface="Arial" charset="0"/>
                </a:rPr>
                <a:t> проекту</a:t>
              </a:r>
            </a:p>
            <a:p>
              <a:pPr>
                <a:lnSpc>
                  <a:spcPct val="93000"/>
                </a:lnSpc>
                <a:buClr>
                  <a:srgbClr val="000000"/>
                </a:buClr>
                <a:buFont typeface="Times New Roman" pitchFamily="18" charset="0"/>
                <a:buAutoNum type="arabicPeriod"/>
              </a:pPr>
              <a:r>
                <a:rPr lang="ru-RU" sz="1600" dirty="0">
                  <a:latin typeface="Arial" charset="0"/>
                </a:rPr>
                <a:t>  </a:t>
              </a:r>
              <a:r>
                <a:rPr lang="ru-RU" sz="1600" dirty="0" err="1">
                  <a:latin typeface="Arial" charset="0"/>
                </a:rPr>
                <a:t>Періодичний</a:t>
              </a:r>
              <a:r>
                <a:rPr lang="ru-RU" sz="1600" dirty="0">
                  <a:latin typeface="Arial" charset="0"/>
                </a:rPr>
                <a:t> перегляд </a:t>
              </a:r>
              <a:r>
                <a:rPr lang="ru-RU" sz="1600" dirty="0" err="1">
                  <a:latin typeface="Arial" charset="0"/>
                </a:rPr>
                <a:t>ризиків</a:t>
              </a:r>
              <a:r>
                <a:rPr lang="ru-RU" sz="1600" dirty="0">
                  <a:latin typeface="Arial" charset="0"/>
                </a:rPr>
                <a:t> проекту</a:t>
              </a:r>
            </a:p>
            <a:p>
              <a:pPr>
                <a:lnSpc>
                  <a:spcPct val="93000"/>
                </a:lnSpc>
                <a:buClr>
                  <a:srgbClr val="000000"/>
                </a:buClr>
                <a:buFont typeface="Times New Roman" pitchFamily="18" charset="0"/>
                <a:buAutoNum type="arabicPeriod"/>
              </a:pPr>
              <a:r>
                <a:rPr lang="ru-RU" sz="1600" dirty="0">
                  <a:latin typeface="Arial" charset="0"/>
                </a:rPr>
                <a:t>  </a:t>
              </a:r>
              <a:r>
                <a:rPr lang="ru-RU" sz="1600" dirty="0" err="1">
                  <a:latin typeface="Arial" charset="0"/>
                </a:rPr>
                <a:t>Аналіз</a:t>
              </a:r>
              <a:r>
                <a:rPr lang="ru-RU" sz="1600" dirty="0">
                  <a:latin typeface="Arial" charset="0"/>
                </a:rPr>
                <a:t> </a:t>
              </a:r>
              <a:r>
                <a:rPr lang="ru-RU" sz="1600" dirty="0" err="1">
                  <a:latin typeface="Arial" charset="0"/>
                </a:rPr>
                <a:t>фактичних</a:t>
              </a:r>
              <a:r>
                <a:rPr lang="ru-RU" sz="1600" dirty="0">
                  <a:latin typeface="Arial" charset="0"/>
                </a:rPr>
                <a:t>-кою </a:t>
              </a:r>
              <a:r>
                <a:rPr lang="ru-RU" sz="1600" dirty="0" err="1">
                  <a:latin typeface="Arial" charset="0"/>
                </a:rPr>
                <a:t>вироблення</a:t>
              </a:r>
              <a:r>
                <a:rPr lang="ru-RU" sz="1600" dirty="0">
                  <a:latin typeface="Arial" charset="0"/>
                </a:rPr>
                <a:t> проекту</a:t>
              </a:r>
            </a:p>
            <a:p>
              <a:pPr>
                <a:lnSpc>
                  <a:spcPct val="93000"/>
                </a:lnSpc>
                <a:buClr>
                  <a:srgbClr val="000000"/>
                </a:buClr>
                <a:buFont typeface="Times New Roman" pitchFamily="18" charset="0"/>
                <a:buAutoNum type="arabicPeriod"/>
              </a:pPr>
              <a:r>
                <a:rPr lang="ru-RU" sz="1600" dirty="0">
                  <a:latin typeface="Arial" charset="0"/>
                </a:rPr>
                <a:t>  </a:t>
              </a:r>
              <a:r>
                <a:rPr lang="ru-RU" sz="1600" dirty="0" err="1">
                  <a:latin typeface="Arial" charset="0"/>
                </a:rPr>
                <a:t>Технологічне</a:t>
              </a:r>
              <a:r>
                <a:rPr lang="ru-RU" sz="1600" dirty="0">
                  <a:latin typeface="Arial" charset="0"/>
                </a:rPr>
                <a:t> </a:t>
              </a:r>
              <a:r>
                <a:rPr lang="ru-RU" sz="1600" dirty="0" err="1">
                  <a:latin typeface="Arial" charset="0"/>
                </a:rPr>
                <a:t>вимір</a:t>
              </a:r>
              <a:r>
                <a:rPr lang="ru-RU" sz="1600" dirty="0">
                  <a:latin typeface="Arial" charset="0"/>
                </a:rPr>
                <a:t> </a:t>
              </a:r>
              <a:r>
                <a:rPr lang="ru-RU" sz="1600" dirty="0" err="1">
                  <a:latin typeface="Arial" charset="0"/>
                </a:rPr>
                <a:t>продуктивності</a:t>
              </a:r>
              <a:endParaRPr lang="ru-RU" sz="1600" dirty="0">
                <a:latin typeface="Arial" charset="0"/>
              </a:endParaRPr>
            </a:p>
            <a:p>
              <a:pPr>
                <a:lnSpc>
                  <a:spcPct val="93000"/>
                </a:lnSpc>
                <a:buClr>
                  <a:srgbClr val="000000"/>
                </a:buClr>
                <a:buFont typeface="Times New Roman" pitchFamily="18" charset="0"/>
                <a:buAutoNum type="arabicPeriod"/>
              </a:pPr>
              <a:r>
                <a:rPr lang="ru-RU" sz="1600" dirty="0">
                  <a:latin typeface="Arial" charset="0"/>
                </a:rPr>
                <a:t>  </a:t>
              </a:r>
              <a:r>
                <a:rPr lang="ru-RU" sz="1600" dirty="0" err="1">
                  <a:latin typeface="Arial" charset="0"/>
                </a:rPr>
                <a:t>Додаткове</a:t>
              </a:r>
              <a:r>
                <a:rPr lang="ru-RU" sz="1600" dirty="0">
                  <a:latin typeface="Arial" charset="0"/>
                </a:rPr>
                <a:t> </a:t>
              </a:r>
              <a:r>
                <a:rPr lang="ru-RU" sz="1600" dirty="0" err="1">
                  <a:latin typeface="Arial" charset="0"/>
                </a:rPr>
                <a:t>планування</a:t>
              </a:r>
              <a:r>
                <a:rPr lang="ru-RU" sz="1600" dirty="0">
                  <a:latin typeface="Arial" charset="0"/>
                </a:rPr>
                <a:t> </a:t>
              </a:r>
              <a:r>
                <a:rPr lang="ru-RU" sz="1600" dirty="0" err="1">
                  <a:latin typeface="Arial" charset="0"/>
                </a:rPr>
                <a:t>реа-гірованія</a:t>
              </a:r>
              <a:r>
                <a:rPr lang="ru-RU" sz="1600" dirty="0">
                  <a:latin typeface="Arial" charset="0"/>
                </a:rPr>
                <a:t> на </a:t>
              </a:r>
              <a:r>
                <a:rPr lang="ru-RU" sz="1600" dirty="0" err="1">
                  <a:latin typeface="Arial" charset="0"/>
                </a:rPr>
                <a:t>ризики</a:t>
              </a:r>
              <a:endParaRPr lang="en-GB" sz="1600" dirty="0">
                <a:solidFill>
                  <a:srgbClr val="000000"/>
                </a:solidFill>
                <a:latin typeface="Arial" charset="0"/>
              </a:endParaRPr>
            </a:p>
          </p:txBody>
        </p:sp>
        <p:sp>
          <p:nvSpPr>
            <p:cNvPr id="39944" name="Text Box 8"/>
            <p:cNvSpPr txBox="1">
              <a:spLocks noChangeArrowheads="1"/>
            </p:cNvSpPr>
            <p:nvPr/>
          </p:nvSpPr>
          <p:spPr bwMode="auto">
            <a:xfrm>
              <a:off x="6175243" y="2576512"/>
              <a:ext cx="2645229" cy="206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92075" indent="-92075"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marL="993775"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marL="1630363"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marL="2266950"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marL="2903538" indent="-457200" algn="l">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marL="3360738"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marL="3817938"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marL="4275138"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marL="4732338" indent="-457200" eaLnBrk="0" fontAlgn="base" hangingPunct="0">
                <a:spcBef>
                  <a:spcPct val="0"/>
                </a:spcBef>
                <a:spcAft>
                  <a:spcPct val="0"/>
                </a:spcAft>
                <a:tabLst>
                  <a:tab pos="0" algn="l"/>
                  <a:tab pos="920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nSpc>
                  <a:spcPct val="93000"/>
                </a:lnSpc>
                <a:buClr>
                  <a:srgbClr val="000000"/>
                </a:buClr>
                <a:buFont typeface="Times New Roman" pitchFamily="18" charset="0"/>
                <a:buAutoNum type="arabicPeriod"/>
              </a:pPr>
              <a:r>
                <a:rPr lang="en-GB" sz="1600" dirty="0">
                  <a:latin typeface="Arial" charset="0"/>
                </a:rPr>
                <a:t> </a:t>
              </a:r>
              <a:r>
                <a:rPr lang="uk-UA" sz="1600" dirty="0" smtClean="0">
                  <a:latin typeface="Arial" charset="0"/>
                </a:rPr>
                <a:t>П</a:t>
              </a:r>
              <a:r>
                <a:rPr lang="ru-RU" sz="1600" dirty="0" smtClean="0">
                  <a:solidFill>
                    <a:srgbClr val="000000"/>
                  </a:solidFill>
                  <a:latin typeface="Arial" charset="0"/>
                </a:rPr>
                <a:t>лани </a:t>
              </a:r>
              <a:r>
                <a:rPr lang="ru-RU" sz="1600" dirty="0">
                  <a:solidFill>
                    <a:srgbClr val="000000"/>
                  </a:solidFill>
                  <a:latin typeface="Arial" charset="0"/>
                </a:rPr>
                <a:t>обходу</a:t>
              </a: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Корегуюча</a:t>
              </a:r>
              <a:r>
                <a:rPr lang="ru-RU" sz="1600" dirty="0">
                  <a:solidFill>
                    <a:srgbClr val="000000"/>
                  </a:solidFill>
                  <a:latin typeface="Arial" charset="0"/>
                </a:rPr>
                <a:t> </a:t>
              </a:r>
              <a:r>
                <a:rPr lang="ru-RU" sz="1600" dirty="0" err="1">
                  <a:solidFill>
                    <a:srgbClr val="000000"/>
                  </a:solidFill>
                  <a:latin typeface="Arial" charset="0"/>
                </a:rPr>
                <a:t>дія</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Запити</a:t>
              </a:r>
              <a:r>
                <a:rPr lang="ru-RU" sz="1600" dirty="0">
                  <a:solidFill>
                    <a:srgbClr val="000000"/>
                  </a:solidFill>
                  <a:latin typeface="Arial" charset="0"/>
                </a:rPr>
                <a:t> на </a:t>
              </a:r>
              <a:r>
                <a:rPr lang="ru-RU" sz="1600" dirty="0" err="1">
                  <a:solidFill>
                    <a:srgbClr val="000000"/>
                  </a:solidFill>
                  <a:latin typeface="Arial" charset="0"/>
                </a:rPr>
                <a:t>зміни</a:t>
              </a:r>
              <a:r>
                <a:rPr lang="ru-RU" sz="1600" dirty="0">
                  <a:solidFill>
                    <a:srgbClr val="000000"/>
                  </a:solidFill>
                  <a:latin typeface="Arial" charset="0"/>
                </a:rPr>
                <a:t> в </a:t>
              </a:r>
              <a:r>
                <a:rPr lang="ru-RU" sz="1600" dirty="0" err="1">
                  <a:solidFill>
                    <a:srgbClr val="000000"/>
                  </a:solidFill>
                  <a:latin typeface="Arial" charset="0"/>
                </a:rPr>
                <a:t>проекті</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Оновлення</a:t>
              </a:r>
              <a:r>
                <a:rPr lang="ru-RU" sz="1600" dirty="0">
                  <a:solidFill>
                    <a:srgbClr val="000000"/>
                  </a:solidFill>
                  <a:latin typeface="Arial" charset="0"/>
                </a:rPr>
                <a:t> плану </a:t>
              </a:r>
              <a:r>
                <a:rPr lang="ru-RU" sz="1600" dirty="0" err="1">
                  <a:solidFill>
                    <a:srgbClr val="000000"/>
                  </a:solidFill>
                  <a:latin typeface="Arial" charset="0"/>
                </a:rPr>
                <a:t>реагування</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База </a:t>
              </a:r>
              <a:r>
                <a:rPr lang="ru-RU" sz="1600" dirty="0" err="1">
                  <a:solidFill>
                    <a:srgbClr val="000000"/>
                  </a:solidFill>
                  <a:latin typeface="Arial" charset="0"/>
                </a:rPr>
                <a:t>даних</a:t>
              </a:r>
              <a:r>
                <a:rPr lang="ru-RU" sz="1600" dirty="0">
                  <a:solidFill>
                    <a:srgbClr val="000000"/>
                  </a:solidFill>
                  <a:latin typeface="Arial" charset="0"/>
                </a:rPr>
                <a:t> </a:t>
              </a:r>
              <a:r>
                <a:rPr lang="ru-RU" sz="1600" dirty="0" err="1">
                  <a:solidFill>
                    <a:srgbClr val="000000"/>
                  </a:solidFill>
                  <a:latin typeface="Arial" charset="0"/>
                </a:rPr>
                <a:t>ризиків</a:t>
              </a:r>
              <a:endParaRPr lang="ru-RU" sz="1600" dirty="0">
                <a:solidFill>
                  <a:srgbClr val="000000"/>
                </a:solidFill>
                <a:latin typeface="Arial" charset="0"/>
              </a:endParaRPr>
            </a:p>
            <a:p>
              <a:pPr>
                <a:lnSpc>
                  <a:spcPct val="93000"/>
                </a:lnSpc>
                <a:buClr>
                  <a:srgbClr val="000000"/>
                </a:buClr>
                <a:buFont typeface="Times New Roman" pitchFamily="18" charset="0"/>
                <a:buAutoNum type="arabicPeriod"/>
              </a:pPr>
              <a:r>
                <a:rPr lang="ru-RU" sz="1600" dirty="0">
                  <a:solidFill>
                    <a:srgbClr val="000000"/>
                  </a:solidFill>
                  <a:latin typeface="Arial" charset="0"/>
                </a:rPr>
                <a:t>  </a:t>
              </a:r>
              <a:r>
                <a:rPr lang="ru-RU" sz="1600" dirty="0" err="1">
                  <a:solidFill>
                    <a:srgbClr val="000000"/>
                  </a:solidFill>
                  <a:latin typeface="Arial" charset="0"/>
                </a:rPr>
                <a:t>Оновлення</a:t>
              </a:r>
              <a:r>
                <a:rPr lang="ru-RU" sz="1600" dirty="0">
                  <a:solidFill>
                    <a:srgbClr val="000000"/>
                  </a:solidFill>
                  <a:latin typeface="Arial" charset="0"/>
                </a:rPr>
                <a:t> до </a:t>
              </a:r>
              <a:r>
                <a:rPr lang="ru-RU" sz="1600" dirty="0" err="1">
                  <a:solidFill>
                    <a:srgbClr val="000000"/>
                  </a:solidFill>
                  <a:latin typeface="Arial" charset="0"/>
                </a:rPr>
                <a:t>ідентифікації</a:t>
              </a:r>
              <a:r>
                <a:rPr lang="ru-RU" sz="1600" dirty="0">
                  <a:solidFill>
                    <a:srgbClr val="000000"/>
                  </a:solidFill>
                  <a:latin typeface="Arial" charset="0"/>
                </a:rPr>
                <a:t> </a:t>
              </a:r>
              <a:r>
                <a:rPr lang="ru-RU" sz="1600" dirty="0" err="1">
                  <a:solidFill>
                    <a:srgbClr val="000000"/>
                  </a:solidFill>
                  <a:latin typeface="Arial" charset="0"/>
                </a:rPr>
                <a:t>ризиків</a:t>
              </a:r>
              <a:endParaRPr lang="en-GB" sz="1600" dirty="0">
                <a:solidFill>
                  <a:srgbClr val="000000"/>
                </a:solidFill>
                <a:latin typeface="Arial" charset="0"/>
              </a:endParaRPr>
            </a:p>
          </p:txBody>
        </p:sp>
      </p:grpSp>
      <p:sp>
        <p:nvSpPr>
          <p:cNvPr id="14" name="Rectangle 1"/>
          <p:cNvSpPr txBox="1">
            <a:spLocks noChangeArrowheads="1"/>
          </p:cNvSpPr>
          <p:nvPr/>
        </p:nvSpPr>
        <p:spPr bwMode="auto">
          <a:xfrm>
            <a:off x="251520" y="188640"/>
            <a:ext cx="8507413" cy="5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nSpc>
                <a:spcPct val="93000"/>
              </a:lnSpc>
              <a:buSzPct val="66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ru-RU" sz="3600" b="1" dirty="0" err="1" smtClean="0">
                <a:solidFill>
                  <a:srgbClr val="FFFF00"/>
                </a:solidFill>
              </a:rPr>
              <a:t>Процес</a:t>
            </a:r>
            <a:r>
              <a:rPr lang="ru-RU" sz="3600" b="1" dirty="0" smtClean="0">
                <a:solidFill>
                  <a:srgbClr val="FFFF00"/>
                </a:solidFill>
              </a:rPr>
              <a:t> 6: </a:t>
            </a:r>
            <a:r>
              <a:rPr lang="ru-RU" sz="3600" b="1" dirty="0" err="1" smtClean="0">
                <a:solidFill>
                  <a:srgbClr val="FFFF00"/>
                </a:solidFill>
              </a:rPr>
              <a:t>Моніторинг</a:t>
            </a:r>
            <a:r>
              <a:rPr lang="ru-RU" sz="3600" b="1" dirty="0" smtClean="0">
                <a:solidFill>
                  <a:srgbClr val="FFFF00"/>
                </a:solidFill>
              </a:rPr>
              <a:t> і контроль</a:t>
            </a:r>
            <a:endParaRPr lang="ru-RU" sz="3600" b="1" dirty="0">
              <a:solidFill>
                <a:srgbClr val="FFFF00"/>
              </a:solidFill>
            </a:endParaRPr>
          </a:p>
        </p:txBody>
      </p:sp>
      <p:sp>
        <p:nvSpPr>
          <p:cNvPr id="15" name="Rectangle 2"/>
          <p:cNvSpPr txBox="1">
            <a:spLocks noChangeArrowheads="1"/>
          </p:cNvSpPr>
          <p:nvPr/>
        </p:nvSpPr>
        <p:spPr bwMode="auto">
          <a:xfrm>
            <a:off x="407826" y="2117601"/>
            <a:ext cx="8229600" cy="7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rPr>
              <a:t>Виконання</a:t>
            </a:r>
            <a:r>
              <a:rPr lang="ru-RU" sz="2000" dirty="0">
                <a:solidFill>
                  <a:srgbClr val="000000"/>
                </a:solidFill>
                <a:effectLst/>
              </a:rPr>
              <a:t> плану </a:t>
            </a:r>
            <a:r>
              <a:rPr lang="ru-RU" sz="2000" dirty="0" err="1">
                <a:solidFill>
                  <a:srgbClr val="000000"/>
                </a:solidFill>
                <a:effectLst/>
              </a:rPr>
              <a:t>ризиків</a:t>
            </a:r>
            <a:endParaRPr lang="ru-RU" sz="2000" dirty="0">
              <a:solidFill>
                <a:srgbClr val="000000"/>
              </a:solidFill>
              <a:effectLst/>
            </a:endParaRP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rPr>
              <a:t>Оцінка</a:t>
            </a:r>
            <a:r>
              <a:rPr lang="ru-RU" sz="2000" dirty="0">
                <a:solidFill>
                  <a:srgbClr val="000000"/>
                </a:solidFill>
                <a:effectLst/>
              </a:rPr>
              <a:t> </a:t>
            </a:r>
            <a:r>
              <a:rPr lang="ru-RU" sz="2000" dirty="0" err="1">
                <a:solidFill>
                  <a:srgbClr val="000000"/>
                </a:solidFill>
                <a:effectLst/>
              </a:rPr>
              <a:t>ефективності</a:t>
            </a:r>
            <a:r>
              <a:rPr lang="ru-RU" sz="2000" dirty="0">
                <a:solidFill>
                  <a:srgbClr val="000000"/>
                </a:solidFill>
                <a:effectLst/>
              </a:rPr>
              <a:t> </a:t>
            </a:r>
            <a:r>
              <a:rPr lang="ru-RU" sz="2000" dirty="0" err="1">
                <a:solidFill>
                  <a:srgbClr val="000000"/>
                </a:solidFill>
                <a:effectLst/>
              </a:rPr>
              <a:t>управління</a:t>
            </a:r>
            <a:r>
              <a:rPr lang="ru-RU" sz="2000" dirty="0">
                <a:solidFill>
                  <a:srgbClr val="000000"/>
                </a:solidFill>
                <a:effectLst/>
              </a:rPr>
              <a:t> </a:t>
            </a:r>
            <a:r>
              <a:rPr lang="ru-RU" sz="2000" dirty="0" err="1">
                <a:solidFill>
                  <a:srgbClr val="000000"/>
                </a:solidFill>
                <a:effectLst/>
              </a:rPr>
              <a:t>ризиками</a:t>
            </a:r>
            <a:endParaRPr lang="ru-RU" sz="2000" dirty="0">
              <a:solidFill>
                <a:srgbClr val="000000"/>
              </a:solidFill>
              <a:effectLst/>
            </a:endParaRP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000" dirty="0" err="1">
                <a:solidFill>
                  <a:srgbClr val="000000"/>
                </a:solidFill>
                <a:effectLst/>
              </a:rPr>
              <a:t>Вибір</a:t>
            </a:r>
            <a:r>
              <a:rPr lang="ru-RU" sz="2000" dirty="0">
                <a:solidFill>
                  <a:srgbClr val="000000"/>
                </a:solidFill>
                <a:effectLst/>
              </a:rPr>
              <a:t> </a:t>
            </a:r>
            <a:r>
              <a:rPr lang="ru-RU" sz="2000" dirty="0" err="1">
                <a:solidFill>
                  <a:srgbClr val="000000"/>
                </a:solidFill>
                <a:effectLst/>
              </a:rPr>
              <a:t>альтернативних</a:t>
            </a:r>
            <a:r>
              <a:rPr lang="ru-RU" sz="2000" dirty="0">
                <a:solidFill>
                  <a:srgbClr val="000000"/>
                </a:solidFill>
                <a:effectLst/>
              </a:rPr>
              <a:t> </a:t>
            </a:r>
            <a:r>
              <a:rPr lang="ru-RU" sz="2000" dirty="0" err="1">
                <a:solidFill>
                  <a:srgbClr val="000000"/>
                </a:solidFill>
                <a:effectLst/>
              </a:rPr>
              <a:t>стратегій</a:t>
            </a:r>
            <a:endParaRPr lang="ru-RU" sz="2000" dirty="0">
              <a:solidFill>
                <a:srgbClr val="000000"/>
              </a:solidFill>
              <a:effectLst/>
            </a:endParaRPr>
          </a:p>
        </p:txBody>
      </p:sp>
      <p:sp>
        <p:nvSpPr>
          <p:cNvPr id="3" name="Прямоугольник 2"/>
          <p:cNvSpPr/>
          <p:nvPr/>
        </p:nvSpPr>
        <p:spPr>
          <a:xfrm>
            <a:off x="251520" y="877217"/>
            <a:ext cx="8640960" cy="1083374"/>
          </a:xfrm>
          <a:prstGeom prst="rect">
            <a:avLst/>
          </a:prstGeom>
        </p:spPr>
        <p:txBody>
          <a:bodyPr wrap="square">
            <a:spAutoFit/>
          </a:bodyPr>
          <a:lstStyle/>
          <a:p>
            <a:pPr>
              <a:lnSpc>
                <a:spcPct val="80000"/>
              </a:lnSpc>
            </a:pPr>
            <a:r>
              <a:rPr lang="ru-RU" sz="2000" b="1" dirty="0" err="1"/>
              <a:t>Моніторинг</a:t>
            </a:r>
            <a:r>
              <a:rPr lang="ru-RU" sz="2000" b="1" dirty="0"/>
              <a:t> та </a:t>
            </a:r>
            <a:r>
              <a:rPr lang="ru-RU" sz="2000" b="1" dirty="0" err="1"/>
              <a:t>управління</a:t>
            </a:r>
            <a:r>
              <a:rPr lang="ru-RU" sz="2000" b="1" dirty="0"/>
              <a:t> </a:t>
            </a:r>
            <a:r>
              <a:rPr lang="ru-RU" sz="2000" dirty="0" err="1"/>
              <a:t>ризиками-процес</a:t>
            </a:r>
            <a:r>
              <a:rPr lang="ru-RU" sz="2000" dirty="0"/>
              <a:t> </a:t>
            </a:r>
            <a:r>
              <a:rPr lang="ru-RU" sz="2000" dirty="0" err="1"/>
              <a:t>відстеження</a:t>
            </a:r>
            <a:r>
              <a:rPr lang="ru-RU" sz="2000" dirty="0"/>
              <a:t> </a:t>
            </a:r>
            <a:r>
              <a:rPr lang="ru-RU" sz="2000" dirty="0" err="1"/>
              <a:t>ідентифікованих</a:t>
            </a:r>
            <a:r>
              <a:rPr lang="ru-RU" sz="2000" dirty="0"/>
              <a:t> </a:t>
            </a:r>
            <a:r>
              <a:rPr lang="ru-RU" sz="2000" dirty="0" err="1"/>
              <a:t>ризиків</a:t>
            </a:r>
            <a:r>
              <a:rPr lang="ru-RU" sz="2000" dirty="0"/>
              <a:t>, </a:t>
            </a:r>
            <a:r>
              <a:rPr lang="ru-RU" sz="2000" dirty="0" err="1"/>
              <a:t>моніторингу</a:t>
            </a:r>
            <a:r>
              <a:rPr lang="ru-RU" sz="2000" dirty="0"/>
              <a:t> </a:t>
            </a:r>
            <a:r>
              <a:rPr lang="ru-RU" sz="2000" dirty="0" err="1"/>
              <a:t>залишкових</a:t>
            </a:r>
            <a:r>
              <a:rPr lang="ru-RU" sz="2000" dirty="0"/>
              <a:t> </a:t>
            </a:r>
            <a:r>
              <a:rPr lang="ru-RU" sz="2000" dirty="0" err="1"/>
              <a:t>ризиків</a:t>
            </a:r>
            <a:r>
              <a:rPr lang="ru-RU" sz="2000" dirty="0"/>
              <a:t>, </a:t>
            </a:r>
            <a:r>
              <a:rPr lang="ru-RU" sz="2000" dirty="0" err="1"/>
              <a:t>ідентифікації</a:t>
            </a:r>
            <a:r>
              <a:rPr lang="ru-RU" sz="2000" dirty="0"/>
              <a:t> </a:t>
            </a:r>
            <a:r>
              <a:rPr lang="ru-RU" sz="2000" dirty="0" err="1"/>
              <a:t>нових</a:t>
            </a:r>
            <a:r>
              <a:rPr lang="ru-RU" sz="2000" dirty="0"/>
              <a:t> </a:t>
            </a:r>
            <a:r>
              <a:rPr lang="ru-RU" sz="2000" dirty="0" err="1"/>
              <a:t>ризиків</a:t>
            </a:r>
            <a:r>
              <a:rPr lang="ru-RU" sz="2000" dirty="0"/>
              <a:t>, </a:t>
            </a:r>
            <a:r>
              <a:rPr lang="ru-RU" sz="2000" dirty="0" err="1"/>
              <a:t>виконання</a:t>
            </a:r>
            <a:r>
              <a:rPr lang="ru-RU" sz="2000" dirty="0"/>
              <a:t> </a:t>
            </a:r>
            <a:r>
              <a:rPr lang="ru-RU" sz="2000" dirty="0" err="1"/>
              <a:t>планів</a:t>
            </a:r>
            <a:r>
              <a:rPr lang="ru-RU" sz="2000" dirty="0"/>
              <a:t> </a:t>
            </a:r>
            <a:r>
              <a:rPr lang="ru-RU" sz="2000" dirty="0" err="1"/>
              <a:t>реагування</a:t>
            </a:r>
            <a:r>
              <a:rPr lang="ru-RU" sz="2000" dirty="0"/>
              <a:t> на </a:t>
            </a:r>
            <a:r>
              <a:rPr lang="ru-RU" sz="2000" dirty="0" err="1"/>
              <a:t>ризики</a:t>
            </a:r>
            <a:r>
              <a:rPr lang="ru-RU" sz="2000" dirty="0"/>
              <a:t> і </a:t>
            </a:r>
            <a:r>
              <a:rPr lang="ru-RU" sz="2000" dirty="0" err="1"/>
              <a:t>оцінки</a:t>
            </a:r>
            <a:r>
              <a:rPr lang="ru-RU" sz="2000" dirty="0"/>
              <a:t> </a:t>
            </a:r>
            <a:r>
              <a:rPr lang="ru-RU" sz="2000" dirty="0" err="1"/>
              <a:t>їх</a:t>
            </a:r>
            <a:r>
              <a:rPr lang="ru-RU" sz="2000" dirty="0"/>
              <a:t> </a:t>
            </a:r>
            <a:r>
              <a:rPr lang="ru-RU" sz="2000" dirty="0" err="1"/>
              <a:t>ефективності</a:t>
            </a:r>
            <a:r>
              <a:rPr lang="ru-RU" sz="2000" dirty="0"/>
              <a:t> </a:t>
            </a:r>
            <a:r>
              <a:rPr lang="ru-RU" sz="2000" dirty="0" err="1"/>
              <a:t>протягом</a:t>
            </a:r>
            <a:r>
              <a:rPr lang="ru-RU" sz="2000" dirty="0"/>
              <a:t> </a:t>
            </a:r>
            <a:r>
              <a:rPr lang="ru-RU" sz="2000" dirty="0" err="1"/>
              <a:t>життєвого</a:t>
            </a:r>
            <a:r>
              <a:rPr lang="ru-RU" sz="2000" dirty="0"/>
              <a:t> циклу проекту.</a:t>
            </a:r>
          </a:p>
        </p:txBody>
      </p:sp>
    </p:spTree>
    <p:extLst>
      <p:ext uri="{BB962C8B-B14F-4D97-AF65-F5344CB8AC3E}">
        <p14:creationId xmlns:p14="http://schemas.microsoft.com/office/powerpoint/2010/main" val="2868929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196752"/>
            <a:ext cx="7776864" cy="2246769"/>
          </a:xfrm>
          <a:prstGeom prst="rect">
            <a:avLst/>
          </a:prstGeom>
        </p:spPr>
        <p:txBody>
          <a:bodyPr wrap="square">
            <a:spAutoFit/>
          </a:bodyPr>
          <a:lstStyle/>
          <a:p>
            <a:pPr marL="457200" indent="-457200">
              <a:buFont typeface="+mj-lt"/>
              <a:buAutoNum type="arabicPeriod"/>
            </a:pPr>
            <a:r>
              <a:rPr lang="ru-RU" sz="2000" dirty="0" err="1">
                <a:latin typeface="Arial" pitchFamily="34" charset="0"/>
                <a:cs typeface="Arial" pitchFamily="34" charset="0"/>
              </a:rPr>
              <a:t>Неправильний</a:t>
            </a:r>
            <a:r>
              <a:rPr lang="ru-RU" sz="2000" dirty="0">
                <a:latin typeface="Arial" pitchFamily="34" charset="0"/>
                <a:cs typeface="Arial" pitchFamily="34" charset="0"/>
              </a:rPr>
              <a:t> </a:t>
            </a:r>
            <a:r>
              <a:rPr lang="ru-RU" sz="2000" dirty="0" err="1">
                <a:latin typeface="Arial" pitchFamily="34" charset="0"/>
                <a:cs typeface="Arial" pitchFamily="34" charset="0"/>
              </a:rPr>
              <a:t>вибір</a:t>
            </a:r>
            <a:r>
              <a:rPr lang="ru-RU" sz="2000" dirty="0">
                <a:latin typeface="Arial" pitchFamily="34" charset="0"/>
                <a:cs typeface="Arial" pitchFamily="34" charset="0"/>
              </a:rPr>
              <a:t> </a:t>
            </a:r>
            <a:r>
              <a:rPr lang="ru-RU" sz="2000" dirty="0" err="1">
                <a:latin typeface="Arial" pitchFamily="34" charset="0"/>
                <a:cs typeface="Arial" pitchFamily="34" charset="0"/>
              </a:rPr>
              <a:t>цілей</a:t>
            </a:r>
            <a:r>
              <a:rPr lang="ru-RU" sz="2000" dirty="0">
                <a:latin typeface="Arial" pitchFamily="34" charset="0"/>
                <a:cs typeface="Arial" pitchFamily="34" charset="0"/>
              </a:rPr>
              <a:t> проекту.</a:t>
            </a:r>
          </a:p>
          <a:p>
            <a:pPr marL="457200" indent="-457200">
              <a:buFont typeface="+mj-lt"/>
              <a:buAutoNum type="arabicPeriod"/>
            </a:pPr>
            <a:r>
              <a:rPr lang="ru-RU" sz="2000" dirty="0" err="1">
                <a:latin typeface="Arial" pitchFamily="34" charset="0"/>
                <a:cs typeface="Arial" pitchFamily="34" charset="0"/>
              </a:rPr>
              <a:t>Зміна</a:t>
            </a:r>
            <a:r>
              <a:rPr lang="ru-RU" sz="2000" dirty="0">
                <a:latin typeface="Arial" pitchFamily="34" charset="0"/>
                <a:cs typeface="Arial" pitchFamily="34" charset="0"/>
              </a:rPr>
              <a:t> </a:t>
            </a:r>
            <a:r>
              <a:rPr lang="ru-RU" sz="2000" dirty="0" err="1">
                <a:latin typeface="Arial" pitchFamily="34" charset="0"/>
                <a:cs typeface="Arial" pitchFamily="34" charset="0"/>
              </a:rPr>
              <a:t>проектних</a:t>
            </a:r>
            <a:r>
              <a:rPr lang="ru-RU" sz="2000" dirty="0">
                <a:latin typeface="Arial" pitchFamily="34" charset="0"/>
                <a:cs typeface="Arial" pitchFamily="34" charset="0"/>
              </a:rPr>
              <a:t> меж, </a:t>
            </a:r>
            <a:r>
              <a:rPr lang="ru-RU" sz="2000" dirty="0" err="1" smtClean="0">
                <a:latin typeface="Arial" pitchFamily="34" charset="0"/>
                <a:cs typeface="Arial" pitchFamily="34" charset="0"/>
              </a:rPr>
              <a:t>викликана</a:t>
            </a:r>
            <a:r>
              <a:rPr lang="ru-RU" sz="2000" dirty="0" smtClean="0">
                <a:latin typeface="Arial" pitchFamily="34" charset="0"/>
                <a:cs typeface="Arial" pitchFamily="34" charset="0"/>
              </a:rPr>
              <a:t> </a:t>
            </a:r>
            <a:r>
              <a:rPr lang="ru-RU" sz="2000" dirty="0" err="1">
                <a:latin typeface="Arial" pitchFamily="34" charset="0"/>
                <a:cs typeface="Arial" pitchFamily="34" charset="0"/>
              </a:rPr>
              <a:t>зовнішніми</a:t>
            </a:r>
            <a:r>
              <a:rPr lang="ru-RU" sz="2000" dirty="0">
                <a:latin typeface="Arial" pitchFamily="34" charset="0"/>
                <a:cs typeface="Arial" pitchFamily="34" charset="0"/>
              </a:rPr>
              <a:t> </a:t>
            </a:r>
            <a:r>
              <a:rPr lang="ru-RU" sz="2000" dirty="0" err="1">
                <a:latin typeface="Arial" pitchFamily="34" charset="0"/>
                <a:cs typeface="Arial" pitchFamily="34" charset="0"/>
              </a:rPr>
              <a:t>або</a:t>
            </a:r>
            <a:r>
              <a:rPr lang="ru-RU" sz="2000" dirty="0">
                <a:latin typeface="Arial" pitchFamily="34" charset="0"/>
                <a:cs typeface="Arial" pitchFamily="34" charset="0"/>
              </a:rPr>
              <a:t> </a:t>
            </a:r>
            <a:r>
              <a:rPr lang="ru-RU" sz="2000" dirty="0" err="1">
                <a:latin typeface="Arial" pitchFamily="34" charset="0"/>
                <a:cs typeface="Arial" pitchFamily="34" charset="0"/>
              </a:rPr>
              <a:t>внутрішніми</a:t>
            </a:r>
            <a:r>
              <a:rPr lang="ru-RU" sz="2000" dirty="0">
                <a:latin typeface="Arial" pitchFamily="34" charset="0"/>
                <a:cs typeface="Arial" pitchFamily="34" charset="0"/>
              </a:rPr>
              <a:t> </a:t>
            </a:r>
            <a:r>
              <a:rPr lang="ru-RU" sz="2000" dirty="0" err="1">
                <a:latin typeface="Arial" pitchFamily="34" charset="0"/>
                <a:cs typeface="Arial" pitchFamily="34" charset="0"/>
              </a:rPr>
              <a:t>обставинами</a:t>
            </a:r>
            <a:r>
              <a:rPr lang="ru-RU" sz="2000" dirty="0">
                <a:latin typeface="Arial" pitchFamily="34" charset="0"/>
                <a:cs typeface="Arial" pitchFamily="34" charset="0"/>
              </a:rPr>
              <a:t>.</a:t>
            </a:r>
          </a:p>
          <a:p>
            <a:pPr marL="457200" indent="-457200">
              <a:buFont typeface="+mj-lt"/>
              <a:buAutoNum type="arabicPeriod"/>
            </a:pPr>
            <a:r>
              <a:rPr lang="ru-RU" sz="2000" dirty="0" err="1">
                <a:latin typeface="Arial" pitchFamily="34" charset="0"/>
                <a:cs typeface="Arial" pitchFamily="34" charset="0"/>
              </a:rPr>
              <a:t>Неправильне</a:t>
            </a:r>
            <a:r>
              <a:rPr lang="ru-RU" sz="2000" dirty="0">
                <a:latin typeface="Arial" pitchFamily="34" charset="0"/>
                <a:cs typeface="Arial" pitchFamily="34" charset="0"/>
              </a:rPr>
              <a:t> </a:t>
            </a:r>
            <a:r>
              <a:rPr lang="ru-RU" sz="2000" dirty="0" err="1">
                <a:latin typeface="Arial" pitchFamily="34" charset="0"/>
                <a:cs typeface="Arial" pitchFamily="34" charset="0"/>
              </a:rPr>
              <a:t>визначення</a:t>
            </a:r>
            <a:r>
              <a:rPr lang="ru-RU" sz="2000" dirty="0">
                <a:latin typeface="Arial" pitchFamily="34" charset="0"/>
                <a:cs typeface="Arial" pitchFamily="34" charset="0"/>
              </a:rPr>
              <a:t> </a:t>
            </a:r>
            <a:r>
              <a:rPr lang="ru-RU" sz="2000" dirty="0" err="1">
                <a:latin typeface="Arial" pitchFamily="34" charset="0"/>
                <a:cs typeface="Arial" pitchFamily="34" charset="0"/>
              </a:rPr>
              <a:t>ресурсів</a:t>
            </a:r>
            <a:r>
              <a:rPr lang="ru-RU" sz="2000" dirty="0">
                <a:latin typeface="Arial" pitchFamily="34" charset="0"/>
                <a:cs typeface="Arial" pitchFamily="34" charset="0"/>
              </a:rPr>
              <a:t>,</a:t>
            </a:r>
          </a:p>
          <a:p>
            <a:pPr marL="457200" indent="-457200">
              <a:buFont typeface="+mj-lt"/>
              <a:buAutoNum type="arabicPeriod"/>
            </a:pPr>
            <a:r>
              <a:rPr lang="ru-RU" sz="2000" dirty="0" err="1">
                <a:latin typeface="Arial" pitchFamily="34" charset="0"/>
                <a:cs typeface="Arial" pitchFamily="34" charset="0"/>
              </a:rPr>
              <a:t>Неправильне</a:t>
            </a:r>
            <a:r>
              <a:rPr lang="ru-RU" sz="2000" dirty="0">
                <a:latin typeface="Arial" pitchFamily="34" charset="0"/>
                <a:cs typeface="Arial" pitchFamily="34" charset="0"/>
              </a:rPr>
              <a:t> </a:t>
            </a:r>
            <a:r>
              <a:rPr lang="ru-RU" sz="2000" dirty="0" err="1">
                <a:latin typeface="Arial" pitchFamily="34" charset="0"/>
                <a:cs typeface="Arial" pitchFamily="34" charset="0"/>
              </a:rPr>
              <a:t>керування</a:t>
            </a:r>
            <a:r>
              <a:rPr lang="ru-RU" sz="2000" dirty="0">
                <a:latin typeface="Arial" pitchFamily="34" charset="0"/>
                <a:cs typeface="Arial" pitchFamily="34" charset="0"/>
              </a:rPr>
              <a:t> ресурсами, </a:t>
            </a:r>
            <a:endParaRPr lang="ru-RU" sz="2000" dirty="0" smtClean="0">
              <a:latin typeface="Arial" pitchFamily="34" charset="0"/>
              <a:cs typeface="Arial" pitchFamily="34" charset="0"/>
            </a:endParaRPr>
          </a:p>
          <a:p>
            <a:pPr marL="457200" indent="-457200">
              <a:buFont typeface="+mj-lt"/>
              <a:buAutoNum type="arabicPeriod"/>
            </a:pPr>
            <a:r>
              <a:rPr lang="ru-RU" sz="2000" dirty="0" err="1" smtClean="0">
                <a:latin typeface="Arial" pitchFamily="34" charset="0"/>
                <a:cs typeface="Arial" pitchFamily="34" charset="0"/>
              </a:rPr>
              <a:t>Помилки</a:t>
            </a:r>
            <a:r>
              <a:rPr lang="ru-RU" sz="2000" dirty="0" smtClean="0">
                <a:latin typeface="Arial" pitchFamily="34" charset="0"/>
                <a:cs typeface="Arial" pitchFamily="34" charset="0"/>
              </a:rPr>
              <a:t> </a:t>
            </a:r>
            <a:r>
              <a:rPr lang="ru-RU" sz="2000" dirty="0">
                <a:latin typeface="Arial" pitchFamily="34" charset="0"/>
                <a:cs typeface="Arial" pitchFamily="34" charset="0"/>
              </a:rPr>
              <a:t>при </a:t>
            </a:r>
            <a:r>
              <a:rPr lang="ru-RU" sz="2000" dirty="0" err="1">
                <a:latin typeface="Arial" pitchFamily="34" charset="0"/>
                <a:cs typeface="Arial" pitchFamily="34" charset="0"/>
              </a:rPr>
              <a:t>управлінні</a:t>
            </a:r>
            <a:r>
              <a:rPr lang="ru-RU" sz="2000" dirty="0">
                <a:latin typeface="Arial" pitchFamily="34" charset="0"/>
                <a:cs typeface="Arial" pitchFamily="34" charset="0"/>
              </a:rPr>
              <a:t> людьми, </a:t>
            </a:r>
            <a:endParaRPr lang="ru-RU" sz="2000" dirty="0" smtClean="0">
              <a:latin typeface="Arial" pitchFamily="34" charset="0"/>
              <a:cs typeface="Arial" pitchFamily="34" charset="0"/>
            </a:endParaRPr>
          </a:p>
          <a:p>
            <a:pPr marL="457200" indent="-457200">
              <a:buFont typeface="+mj-lt"/>
              <a:buAutoNum type="arabicPeriod"/>
            </a:pPr>
            <a:r>
              <a:rPr lang="ru-RU" sz="2000" dirty="0" err="1" smtClean="0">
                <a:latin typeface="Arial" pitchFamily="34" charset="0"/>
                <a:cs typeface="Arial" pitchFamily="34" charset="0"/>
              </a:rPr>
              <a:t>Помилки</a:t>
            </a:r>
            <a:r>
              <a:rPr lang="ru-RU" sz="2000" dirty="0" smtClean="0">
                <a:latin typeface="Arial" pitchFamily="34" charset="0"/>
                <a:cs typeface="Arial" pitchFamily="34" charset="0"/>
              </a:rPr>
              <a:t> </a:t>
            </a:r>
            <a:r>
              <a:rPr lang="ru-RU" sz="2000" dirty="0" err="1">
                <a:latin typeface="Arial" pitchFamily="34" charset="0"/>
                <a:cs typeface="Arial" pitchFamily="34" charset="0"/>
              </a:rPr>
              <a:t>вибору</a:t>
            </a:r>
            <a:r>
              <a:rPr lang="ru-RU" sz="2000" dirty="0">
                <a:latin typeface="Arial" pitchFamily="34" charset="0"/>
                <a:cs typeface="Arial" pitchFamily="34" charset="0"/>
              </a:rPr>
              <a:t> і </a:t>
            </a:r>
            <a:r>
              <a:rPr lang="ru-RU" sz="2000" dirty="0" err="1">
                <a:latin typeface="Arial" pitchFamily="34" charset="0"/>
                <a:cs typeface="Arial" pitchFamily="34" charset="0"/>
              </a:rPr>
              <a:t>використання</a:t>
            </a:r>
            <a:r>
              <a:rPr lang="ru-RU" sz="2000" dirty="0">
                <a:latin typeface="Arial" pitchFamily="34" charset="0"/>
                <a:cs typeface="Arial" pitchFamily="34" charset="0"/>
              </a:rPr>
              <a:t> </a:t>
            </a:r>
            <a:r>
              <a:rPr lang="ru-RU" sz="2000" dirty="0" err="1">
                <a:latin typeface="Arial" pitchFamily="34" charset="0"/>
                <a:cs typeface="Arial" pitchFamily="34" charset="0"/>
              </a:rPr>
              <a:t>технологій</a:t>
            </a:r>
            <a:r>
              <a:rPr lang="ru-RU" sz="2000" dirty="0">
                <a:latin typeface="Arial" pitchFamily="34" charset="0"/>
                <a:cs typeface="Arial" pitchFamily="34" charset="0"/>
              </a:rPr>
              <a:t>.</a:t>
            </a:r>
          </a:p>
        </p:txBody>
      </p:sp>
      <p:sp>
        <p:nvSpPr>
          <p:cNvPr id="3" name="Прямоугольник 2"/>
          <p:cNvSpPr/>
          <p:nvPr/>
        </p:nvSpPr>
        <p:spPr>
          <a:xfrm>
            <a:off x="2627784" y="116632"/>
            <a:ext cx="3602268" cy="646331"/>
          </a:xfrm>
          <a:prstGeom prst="rect">
            <a:avLst/>
          </a:prstGeom>
        </p:spPr>
        <p:txBody>
          <a:bodyPr wrap="none">
            <a:spAutoFit/>
          </a:bodyPr>
          <a:lstStyle/>
          <a:p>
            <a:pPr lvl="0"/>
            <a:r>
              <a:rPr lang="ru-RU" sz="3600" b="1" dirty="0" smtClean="0">
                <a:solidFill>
                  <a:srgbClr val="FFFF00"/>
                </a:solidFill>
              </a:rPr>
              <a:t>Причини </a:t>
            </a:r>
            <a:r>
              <a:rPr lang="ru-RU" sz="3600" b="1" dirty="0" err="1" smtClean="0">
                <a:solidFill>
                  <a:srgbClr val="FFFF00"/>
                </a:solidFill>
              </a:rPr>
              <a:t>ризиків</a:t>
            </a:r>
            <a:endParaRPr lang="ru-RU" sz="3600" b="1" dirty="0">
              <a:solidFill>
                <a:srgbClr val="FFFF00"/>
              </a:solidFill>
            </a:endParaRPr>
          </a:p>
        </p:txBody>
      </p:sp>
    </p:spTree>
    <p:extLst>
      <p:ext uri="{BB962C8B-B14F-4D97-AF65-F5344CB8AC3E}">
        <p14:creationId xmlns:p14="http://schemas.microsoft.com/office/powerpoint/2010/main" val="2526988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96171" y="850434"/>
            <a:ext cx="7992888" cy="2246769"/>
          </a:xfrm>
          <a:prstGeom prst="rect">
            <a:avLst/>
          </a:prstGeom>
        </p:spPr>
        <p:txBody>
          <a:bodyPr wrap="square">
            <a:spAutoFit/>
          </a:bodyPr>
          <a:lstStyle/>
          <a:p>
            <a:r>
              <a:rPr lang="ru-RU" sz="2000" b="1" dirty="0" err="1">
                <a:latin typeface="Arial" pitchFamily="34" charset="0"/>
                <a:cs typeface="Arial" pitchFamily="34" charset="0"/>
              </a:rPr>
              <a:t>Управління</a:t>
            </a:r>
            <a:r>
              <a:rPr lang="ru-RU" sz="2000" b="1" dirty="0">
                <a:latin typeface="Arial" pitchFamily="34" charset="0"/>
                <a:cs typeface="Arial" pitchFamily="34" charset="0"/>
              </a:rPr>
              <a:t> </a:t>
            </a:r>
            <a:r>
              <a:rPr lang="ru-RU" sz="2000" b="1" dirty="0" err="1">
                <a:latin typeface="Arial" pitchFamily="34" charset="0"/>
                <a:cs typeface="Arial" pitchFamily="34" charset="0"/>
              </a:rPr>
              <a:t>ризиками</a:t>
            </a:r>
            <a:r>
              <a:rPr lang="ru-RU" sz="2000" b="1" dirty="0">
                <a:latin typeface="Arial" pitchFamily="34" charset="0"/>
                <a:cs typeface="Arial" pitchFamily="34" charset="0"/>
              </a:rPr>
              <a:t> </a:t>
            </a:r>
            <a:r>
              <a:rPr lang="ru-RU" sz="2000" dirty="0">
                <a:latin typeface="Arial" pitchFamily="34" charset="0"/>
                <a:cs typeface="Arial" pitchFamily="34" charset="0"/>
              </a:rPr>
              <a:t>- комплекс </a:t>
            </a:r>
            <a:r>
              <a:rPr lang="ru-RU" sz="2000" dirty="0" err="1">
                <a:latin typeface="Arial" pitchFamily="34" charset="0"/>
                <a:cs typeface="Arial" pitchFamily="34" charset="0"/>
              </a:rPr>
              <a:t>заходів</a:t>
            </a:r>
            <a:r>
              <a:rPr lang="ru-RU" sz="2000" dirty="0">
                <a:latin typeface="Arial" pitchFamily="34" charset="0"/>
                <a:cs typeface="Arial" pitchFamily="34" charset="0"/>
              </a:rPr>
              <a:t>, </a:t>
            </a:r>
            <a:r>
              <a:rPr lang="ru-RU" sz="2000" dirty="0" err="1">
                <a:latin typeface="Arial" pitchFamily="34" charset="0"/>
                <a:cs typeface="Arial" pitchFamily="34" charset="0"/>
              </a:rPr>
              <a:t>що</a:t>
            </a:r>
            <a:r>
              <a:rPr lang="ru-RU" sz="2000" dirty="0">
                <a:latin typeface="Arial" pitchFamily="34" charset="0"/>
                <a:cs typeface="Arial" pitchFamily="34" charset="0"/>
              </a:rPr>
              <a:t> </a:t>
            </a:r>
            <a:r>
              <a:rPr lang="ru-RU" sz="2000" dirty="0" err="1" smtClean="0">
                <a:latin typeface="Arial" pitchFamily="34" charset="0"/>
                <a:cs typeface="Arial" pitchFamily="34" charset="0"/>
              </a:rPr>
              <a:t>включають</a:t>
            </a:r>
            <a:endParaRPr lang="ru-RU" sz="2000" dirty="0" smtClean="0">
              <a:latin typeface="Arial" pitchFamily="34" charset="0"/>
              <a:cs typeface="Arial" pitchFamily="34" charset="0"/>
            </a:endParaRPr>
          </a:p>
          <a:p>
            <a:pPr marL="800100" lvl="1" indent="-342900">
              <a:buFont typeface="Wingdings" panose="05000000000000000000" pitchFamily="2" charset="2"/>
              <a:buChar char="Ø"/>
            </a:pPr>
            <a:r>
              <a:rPr lang="ru-RU" sz="2000" dirty="0" smtClean="0">
                <a:latin typeface="Arial" pitchFamily="34" charset="0"/>
                <a:cs typeface="Arial" pitchFamily="34" charset="0"/>
              </a:rPr>
              <a:t> </a:t>
            </a:r>
            <a:r>
              <a:rPr lang="ru-RU" sz="2000" dirty="0" err="1">
                <a:solidFill>
                  <a:srgbClr val="0000CC"/>
                </a:solidFill>
                <a:latin typeface="Arial" pitchFamily="34" charset="0"/>
                <a:cs typeface="Arial" pitchFamily="34" charset="0"/>
              </a:rPr>
              <a:t>ідентифікацію</a:t>
            </a:r>
            <a:r>
              <a:rPr lang="ru-RU" sz="2000" dirty="0">
                <a:solidFill>
                  <a:srgbClr val="0000CC"/>
                </a:solidFill>
                <a:latin typeface="Arial" pitchFamily="34" charset="0"/>
                <a:cs typeface="Arial" pitchFamily="34" charset="0"/>
              </a:rPr>
              <a:t>, </a:t>
            </a:r>
            <a:endParaRPr lang="ru-RU" sz="2000" dirty="0" smtClean="0">
              <a:solidFill>
                <a:srgbClr val="0000CC"/>
              </a:solidFill>
              <a:latin typeface="Arial" pitchFamily="34" charset="0"/>
              <a:cs typeface="Arial" pitchFamily="34" charset="0"/>
            </a:endParaRPr>
          </a:p>
          <a:p>
            <a:pPr marL="800100" lvl="1" indent="-342900">
              <a:buFont typeface="Wingdings" panose="05000000000000000000" pitchFamily="2" charset="2"/>
              <a:buChar char="Ø"/>
            </a:pPr>
            <a:r>
              <a:rPr lang="ru-RU" sz="2000" dirty="0" err="1" smtClean="0">
                <a:solidFill>
                  <a:srgbClr val="0000CC"/>
                </a:solidFill>
                <a:latin typeface="Arial" pitchFamily="34" charset="0"/>
                <a:cs typeface="Arial" pitchFamily="34" charset="0"/>
              </a:rPr>
              <a:t>аналіз</a:t>
            </a:r>
            <a:r>
              <a:rPr lang="ru-RU" sz="2000" dirty="0">
                <a:solidFill>
                  <a:srgbClr val="0000CC"/>
                </a:solidFill>
                <a:latin typeface="Arial" pitchFamily="34" charset="0"/>
                <a:cs typeface="Arial" pitchFamily="34" charset="0"/>
              </a:rPr>
              <a:t>, </a:t>
            </a:r>
            <a:endParaRPr lang="ru-RU" sz="2000" dirty="0" smtClean="0">
              <a:solidFill>
                <a:srgbClr val="0000CC"/>
              </a:solidFill>
              <a:latin typeface="Arial" pitchFamily="34" charset="0"/>
              <a:cs typeface="Arial" pitchFamily="34" charset="0"/>
            </a:endParaRPr>
          </a:p>
          <a:p>
            <a:pPr marL="800100" lvl="1" indent="-342900">
              <a:buFont typeface="Wingdings" panose="05000000000000000000" pitchFamily="2" charset="2"/>
              <a:buChar char="Ø"/>
            </a:pPr>
            <a:r>
              <a:rPr lang="ru-RU" sz="2000" dirty="0" err="1" smtClean="0">
                <a:solidFill>
                  <a:srgbClr val="0000CC"/>
                </a:solidFill>
                <a:latin typeface="Arial" pitchFamily="34" charset="0"/>
                <a:cs typeface="Arial" pitchFamily="34" charset="0"/>
              </a:rPr>
              <a:t>Зниження</a:t>
            </a:r>
            <a:endParaRPr lang="ru-RU" sz="2000" dirty="0" smtClean="0">
              <a:solidFill>
                <a:srgbClr val="0000CC"/>
              </a:solidFill>
              <a:latin typeface="Arial" pitchFamily="34" charset="0"/>
              <a:cs typeface="Arial" pitchFamily="34" charset="0"/>
            </a:endParaRPr>
          </a:p>
          <a:p>
            <a:pPr marL="800100" lvl="1" indent="-342900">
              <a:buFont typeface="Wingdings" panose="05000000000000000000" pitchFamily="2" charset="2"/>
              <a:buChar char="Ø"/>
            </a:pPr>
            <a:r>
              <a:rPr lang="ru-RU" sz="2000" dirty="0" err="1" smtClean="0">
                <a:solidFill>
                  <a:srgbClr val="0000CC"/>
                </a:solidFill>
                <a:latin typeface="Arial" pitchFamily="34" charset="0"/>
                <a:cs typeface="Arial" pitchFamily="34" charset="0"/>
              </a:rPr>
              <a:t>моніторинг</a:t>
            </a:r>
            <a:r>
              <a:rPr lang="ru-RU" sz="2000" dirty="0" smtClean="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ризиків</a:t>
            </a:r>
            <a:r>
              <a:rPr lang="ru-RU" sz="2000" dirty="0">
                <a:solidFill>
                  <a:srgbClr val="0000CC"/>
                </a:solidFill>
                <a:latin typeface="Arial" pitchFamily="34" charset="0"/>
                <a:cs typeface="Arial" pitchFamily="34" charset="0"/>
              </a:rPr>
              <a:t>, </a:t>
            </a:r>
            <a:endParaRPr lang="ru-RU" sz="2000" dirty="0" smtClean="0">
              <a:solidFill>
                <a:srgbClr val="0000CC"/>
              </a:solidFill>
              <a:latin typeface="Arial" pitchFamily="34" charset="0"/>
              <a:cs typeface="Arial" pitchFamily="34" charset="0"/>
            </a:endParaRPr>
          </a:p>
          <a:p>
            <a:r>
              <a:rPr lang="ru-RU" sz="2000" dirty="0" smtClean="0">
                <a:latin typeface="Arial" pitchFamily="34" charset="0"/>
                <a:cs typeface="Arial" pitchFamily="34" charset="0"/>
              </a:rPr>
              <a:t>з </a:t>
            </a:r>
            <a:r>
              <a:rPr lang="ru-RU" sz="2000" dirty="0">
                <a:latin typeface="Arial" pitchFamily="34" charset="0"/>
                <a:cs typeface="Arial" pitchFamily="34" charset="0"/>
              </a:rPr>
              <a:t>метою </a:t>
            </a:r>
            <a:r>
              <a:rPr lang="ru-RU" sz="2000" dirty="0" err="1">
                <a:latin typeface="Arial" pitchFamily="34" charset="0"/>
                <a:cs typeface="Arial" pitchFamily="34" charset="0"/>
              </a:rPr>
              <a:t>зниження</a:t>
            </a:r>
            <a:r>
              <a:rPr lang="ru-RU" sz="2000" dirty="0">
                <a:latin typeface="Arial" pitchFamily="34" charset="0"/>
                <a:cs typeface="Arial" pitchFamily="34" charset="0"/>
              </a:rPr>
              <a:t> </a:t>
            </a:r>
            <a:r>
              <a:rPr lang="ru-RU" sz="2000" dirty="0" err="1">
                <a:latin typeface="Arial" pitchFamily="34" charset="0"/>
                <a:cs typeface="Arial" pitchFamily="34" charset="0"/>
              </a:rPr>
              <a:t>відхилення</a:t>
            </a:r>
            <a:r>
              <a:rPr lang="ru-RU" sz="2000" dirty="0">
                <a:latin typeface="Arial" pitchFamily="34" charset="0"/>
                <a:cs typeface="Arial" pitchFamily="34" charset="0"/>
              </a:rPr>
              <a:t> </a:t>
            </a:r>
            <a:r>
              <a:rPr lang="ru-RU" sz="2000" dirty="0" err="1">
                <a:latin typeface="Arial" pitchFamily="34" charset="0"/>
                <a:cs typeface="Arial" pitchFamily="34" charset="0"/>
              </a:rPr>
              <a:t>фактичних</a:t>
            </a:r>
            <a:r>
              <a:rPr lang="ru-RU" sz="2000" dirty="0">
                <a:latin typeface="Arial" pitchFamily="34" charset="0"/>
                <a:cs typeface="Arial" pitchFamily="34" charset="0"/>
              </a:rPr>
              <a:t> </a:t>
            </a:r>
            <a:r>
              <a:rPr lang="ru-RU" sz="2000" dirty="0" err="1">
                <a:latin typeface="Arial" pitchFamily="34" charset="0"/>
                <a:cs typeface="Arial" pitchFamily="34" charset="0"/>
              </a:rPr>
              <a:t>показників</a:t>
            </a:r>
            <a:r>
              <a:rPr lang="ru-RU" sz="2000" dirty="0">
                <a:latin typeface="Arial" pitchFamily="34" charset="0"/>
                <a:cs typeface="Arial" pitchFamily="34" charset="0"/>
              </a:rPr>
              <a:t> </a:t>
            </a:r>
            <a:r>
              <a:rPr lang="ru-RU" sz="2000" dirty="0" err="1">
                <a:latin typeface="Arial" pitchFamily="34" charset="0"/>
                <a:cs typeface="Arial" pitchFamily="34" charset="0"/>
              </a:rPr>
              <a:t>реалізації</a:t>
            </a:r>
            <a:r>
              <a:rPr lang="ru-RU" sz="2000" dirty="0">
                <a:latin typeface="Arial" pitchFamily="34" charset="0"/>
                <a:cs typeface="Arial" pitchFamily="34" charset="0"/>
              </a:rPr>
              <a:t> проекту </a:t>
            </a:r>
            <a:r>
              <a:rPr lang="ru-RU" sz="2000" dirty="0" err="1">
                <a:latin typeface="Arial" pitchFamily="34" charset="0"/>
                <a:cs typeface="Arial" pitchFamily="34" charset="0"/>
              </a:rPr>
              <a:t>від</a:t>
            </a:r>
            <a:r>
              <a:rPr lang="ru-RU" sz="2000" dirty="0">
                <a:latin typeface="Arial" pitchFamily="34" charset="0"/>
                <a:cs typeface="Arial" pitchFamily="34" charset="0"/>
              </a:rPr>
              <a:t> </a:t>
            </a:r>
            <a:r>
              <a:rPr lang="ru-RU" sz="2000" dirty="0" err="1">
                <a:latin typeface="Arial" pitchFamily="34" charset="0"/>
                <a:cs typeface="Arial" pitchFamily="34" charset="0"/>
              </a:rPr>
              <a:t>їх</a:t>
            </a:r>
            <a:r>
              <a:rPr lang="ru-RU" sz="2000" dirty="0">
                <a:latin typeface="Arial" pitchFamily="34" charset="0"/>
                <a:cs typeface="Arial" pitchFamily="34" charset="0"/>
              </a:rPr>
              <a:t> </a:t>
            </a:r>
            <a:r>
              <a:rPr lang="ru-RU" sz="2000" dirty="0" err="1">
                <a:latin typeface="Arial" pitchFamily="34" charset="0"/>
                <a:cs typeface="Arial" pitchFamily="34" charset="0"/>
              </a:rPr>
              <a:t>запланованих</a:t>
            </a:r>
            <a:r>
              <a:rPr lang="ru-RU" sz="2000" dirty="0">
                <a:latin typeface="Arial" pitchFamily="34" charset="0"/>
                <a:cs typeface="Arial" pitchFamily="34" charset="0"/>
              </a:rPr>
              <a:t> </a:t>
            </a:r>
            <a:r>
              <a:rPr lang="ru-RU" sz="2000" dirty="0" err="1">
                <a:latin typeface="Arial" pitchFamily="34" charset="0"/>
                <a:cs typeface="Arial" pitchFamily="34" charset="0"/>
              </a:rPr>
              <a:t>значень</a:t>
            </a:r>
            <a:r>
              <a:rPr lang="ru-RU" sz="2000" dirty="0">
                <a:latin typeface="Arial" pitchFamily="34" charset="0"/>
                <a:cs typeface="Arial" pitchFamily="34" charset="0"/>
              </a:rPr>
              <a:t>.</a:t>
            </a:r>
          </a:p>
        </p:txBody>
      </p:sp>
      <p:sp>
        <p:nvSpPr>
          <p:cNvPr id="3" name="Прямоугольник 2"/>
          <p:cNvSpPr/>
          <p:nvPr/>
        </p:nvSpPr>
        <p:spPr>
          <a:xfrm>
            <a:off x="1917529" y="192643"/>
            <a:ext cx="6470233" cy="646331"/>
          </a:xfrm>
          <a:prstGeom prst="rect">
            <a:avLst/>
          </a:prstGeom>
        </p:spPr>
        <p:txBody>
          <a:bodyPr wrap="none">
            <a:spAutoFit/>
          </a:bodyPr>
          <a:lstStyle/>
          <a:p>
            <a:r>
              <a:rPr lang="ru-RU" sz="3600" b="1" dirty="0" err="1" smtClean="0">
                <a:solidFill>
                  <a:srgbClr val="FFFF00"/>
                </a:solidFill>
              </a:rPr>
              <a:t>Процеси</a:t>
            </a:r>
            <a:r>
              <a:rPr lang="ru-RU" sz="3600" b="1" dirty="0" smtClean="0">
                <a:solidFill>
                  <a:srgbClr val="FFFF00"/>
                </a:solidFill>
              </a:rPr>
              <a:t> </a:t>
            </a:r>
            <a:r>
              <a:rPr lang="ru-RU" sz="3600" b="1" dirty="0" err="1" smtClean="0">
                <a:solidFill>
                  <a:srgbClr val="FFFF00"/>
                </a:solidFill>
              </a:rPr>
              <a:t>управління</a:t>
            </a:r>
            <a:r>
              <a:rPr lang="ru-RU" sz="3600" b="1" dirty="0" smtClean="0">
                <a:solidFill>
                  <a:srgbClr val="FFFF00"/>
                </a:solidFill>
              </a:rPr>
              <a:t> </a:t>
            </a:r>
            <a:r>
              <a:rPr lang="ru-RU" sz="3600" b="1" dirty="0" err="1" smtClean="0">
                <a:solidFill>
                  <a:srgbClr val="FFFF00"/>
                </a:solidFill>
              </a:rPr>
              <a:t>ризиками</a:t>
            </a:r>
            <a:r>
              <a:rPr lang="ru-RU" sz="3600" b="1" dirty="0" smtClean="0">
                <a:solidFill>
                  <a:srgbClr val="FFFF00"/>
                </a:solidFill>
              </a:rPr>
              <a:t> </a:t>
            </a:r>
            <a:endParaRPr lang="ru-RU" sz="3600" dirty="0">
              <a:solidFill>
                <a:srgbClr val="FFFF00"/>
              </a:solidFill>
            </a:endParaRPr>
          </a:p>
        </p:txBody>
      </p:sp>
      <p:pic>
        <p:nvPicPr>
          <p:cNvPr id="4" name="Рисунок 3"/>
          <p:cNvPicPr>
            <a:picLocks noChangeAspect="1"/>
          </p:cNvPicPr>
          <p:nvPr/>
        </p:nvPicPr>
        <p:blipFill>
          <a:blip r:embed="rId2"/>
          <a:stretch>
            <a:fillRect/>
          </a:stretch>
        </p:blipFill>
        <p:spPr>
          <a:xfrm>
            <a:off x="126394" y="3501008"/>
            <a:ext cx="8467725" cy="2562225"/>
          </a:xfrm>
          <a:prstGeom prst="rect">
            <a:avLst/>
          </a:prstGeom>
        </p:spPr>
      </p:pic>
    </p:spTree>
    <p:extLst>
      <p:ext uri="{BB962C8B-B14F-4D97-AF65-F5344CB8AC3E}">
        <p14:creationId xmlns:p14="http://schemas.microsoft.com/office/powerpoint/2010/main" val="17984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568" y="1124744"/>
            <a:ext cx="7546032" cy="1631216"/>
          </a:xfrm>
          <a:prstGeom prst="rect">
            <a:avLst/>
          </a:prstGeom>
        </p:spPr>
        <p:txBody>
          <a:bodyPr wrap="square">
            <a:spAutoFit/>
          </a:bodyPr>
          <a:lstStyle/>
          <a:p>
            <a:r>
              <a:rPr lang="ru-RU" sz="2000" dirty="0" err="1">
                <a:latin typeface="Arial" pitchFamily="34" charset="0"/>
                <a:cs typeface="Arial" pitchFamily="34" charset="0"/>
              </a:rPr>
              <a:t>Управління</a:t>
            </a:r>
            <a:r>
              <a:rPr lang="ru-RU" sz="2000" dirty="0">
                <a:latin typeface="Arial" pitchFamily="34" charset="0"/>
                <a:cs typeface="Arial" pitchFamily="34" charset="0"/>
              </a:rPr>
              <a:t> </a:t>
            </a:r>
            <a:r>
              <a:rPr lang="ru-RU" sz="2000" dirty="0" err="1">
                <a:latin typeface="Arial" pitchFamily="34" charset="0"/>
                <a:cs typeface="Arial" pitchFamily="34" charset="0"/>
              </a:rPr>
              <a:t>ризиками</a:t>
            </a:r>
            <a:r>
              <a:rPr lang="ru-RU" sz="2000" dirty="0">
                <a:latin typeface="Arial" pitchFamily="34" charset="0"/>
                <a:cs typeface="Arial" pitchFamily="34" charset="0"/>
              </a:rPr>
              <a:t> на </a:t>
            </a:r>
            <a:r>
              <a:rPr lang="ru-RU" sz="2000" dirty="0" err="1">
                <a:latin typeface="Arial" pitchFamily="34" charset="0"/>
                <a:cs typeface="Arial" pitchFamily="34" charset="0"/>
              </a:rPr>
              <a:t>рівні</a:t>
            </a:r>
            <a:r>
              <a:rPr lang="ru-RU" sz="2000" dirty="0">
                <a:latin typeface="Arial" pitchFamily="34" charset="0"/>
                <a:cs typeface="Arial" pitchFamily="34" charset="0"/>
              </a:rPr>
              <a:t> проекту </a:t>
            </a:r>
            <a:r>
              <a:rPr lang="ru-RU" sz="2000" dirty="0" err="1">
                <a:latin typeface="Arial" pitchFamily="34" charset="0"/>
                <a:cs typeface="Arial" pitchFamily="34" charset="0"/>
              </a:rPr>
              <a:t>призводить</a:t>
            </a:r>
            <a:r>
              <a:rPr lang="ru-RU" sz="2000" dirty="0">
                <a:latin typeface="Arial" pitchFamily="34" charset="0"/>
                <a:cs typeface="Arial" pitchFamily="34" charset="0"/>
              </a:rPr>
              <a:t> до:</a:t>
            </a:r>
          </a:p>
          <a:p>
            <a:pPr marL="800100" lvl="1" indent="-342900">
              <a:buFont typeface="Wingdings" panose="05000000000000000000" pitchFamily="2" charset="2"/>
              <a:buChar char="q"/>
            </a:pPr>
            <a:r>
              <a:rPr lang="ru-RU" sz="2000" dirty="0" err="1">
                <a:solidFill>
                  <a:srgbClr val="0000CC"/>
                </a:solidFill>
                <a:latin typeface="Arial" pitchFamily="34" charset="0"/>
                <a:cs typeface="Arial" pitchFamily="34" charset="0"/>
              </a:rPr>
              <a:t>Зростання</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ймовірності</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завершення</a:t>
            </a:r>
            <a:r>
              <a:rPr lang="ru-RU" sz="2000" dirty="0">
                <a:solidFill>
                  <a:srgbClr val="0000CC"/>
                </a:solidFill>
                <a:latin typeface="Arial" pitchFamily="34" charset="0"/>
                <a:cs typeface="Arial" pitchFamily="34" charset="0"/>
              </a:rPr>
              <a:t> проекту.</a:t>
            </a:r>
          </a:p>
          <a:p>
            <a:pPr marL="800100" lvl="1" indent="-342900">
              <a:buFont typeface="Wingdings" panose="05000000000000000000" pitchFamily="2" charset="2"/>
              <a:buChar char="q"/>
            </a:pPr>
            <a:r>
              <a:rPr lang="ru-RU" sz="2000" dirty="0" err="1">
                <a:solidFill>
                  <a:srgbClr val="0000CC"/>
                </a:solidFill>
                <a:latin typeface="Arial" pitchFamily="34" charset="0"/>
                <a:cs typeface="Arial" pitchFamily="34" charset="0"/>
              </a:rPr>
              <a:t>Оптимізація</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витрат</a:t>
            </a:r>
            <a:r>
              <a:rPr lang="ru-RU" sz="2000" dirty="0">
                <a:solidFill>
                  <a:srgbClr val="0000CC"/>
                </a:solidFill>
                <a:latin typeface="Arial" pitchFamily="34" charset="0"/>
                <a:cs typeface="Arial" pitchFamily="34" charset="0"/>
              </a:rPr>
              <a:t>.</a:t>
            </a:r>
          </a:p>
          <a:p>
            <a:pPr marL="800100" lvl="1" indent="-342900">
              <a:buFont typeface="Wingdings" panose="05000000000000000000" pitchFamily="2" charset="2"/>
              <a:buChar char="q"/>
            </a:pPr>
            <a:r>
              <a:rPr lang="ru-RU" sz="2000" dirty="0" err="1">
                <a:solidFill>
                  <a:srgbClr val="0000CC"/>
                </a:solidFill>
                <a:latin typeface="Arial" pitchFamily="34" charset="0"/>
                <a:cs typeface="Arial" pitchFamily="34" charset="0"/>
              </a:rPr>
              <a:t>Збільшення</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рентабельності</a:t>
            </a:r>
            <a:r>
              <a:rPr lang="ru-RU" sz="2000" dirty="0">
                <a:solidFill>
                  <a:srgbClr val="0000CC"/>
                </a:solidFill>
                <a:latin typeface="Arial" pitchFamily="34" charset="0"/>
                <a:cs typeface="Arial" pitchFamily="34" charset="0"/>
              </a:rPr>
              <a:t> проекту.</a:t>
            </a:r>
          </a:p>
          <a:p>
            <a:pPr marL="800100" lvl="1" indent="-342900">
              <a:buFont typeface="Wingdings" panose="05000000000000000000" pitchFamily="2" charset="2"/>
              <a:buChar char="q"/>
            </a:pPr>
            <a:r>
              <a:rPr lang="ru-RU" sz="2000" dirty="0" err="1">
                <a:solidFill>
                  <a:srgbClr val="0000CC"/>
                </a:solidFill>
                <a:latin typeface="Arial" pitchFamily="34" charset="0"/>
                <a:cs typeface="Arial" pitchFamily="34" charset="0"/>
              </a:rPr>
              <a:t>Підвищення</a:t>
            </a:r>
            <a:r>
              <a:rPr lang="ru-RU" sz="2000" dirty="0">
                <a:solidFill>
                  <a:srgbClr val="0000CC"/>
                </a:solidFill>
                <a:latin typeface="Arial" pitchFamily="34" charset="0"/>
                <a:cs typeface="Arial" pitchFamily="34" charset="0"/>
              </a:rPr>
              <a:t> </a:t>
            </a:r>
            <a:r>
              <a:rPr lang="ru-RU" sz="2000" dirty="0" err="1">
                <a:solidFill>
                  <a:srgbClr val="0000CC"/>
                </a:solidFill>
                <a:latin typeface="Arial" pitchFamily="34" charset="0"/>
                <a:cs typeface="Arial" pitchFamily="34" charset="0"/>
              </a:rPr>
              <a:t>прозорості</a:t>
            </a:r>
            <a:r>
              <a:rPr lang="ru-RU" sz="2000" dirty="0">
                <a:solidFill>
                  <a:srgbClr val="0000CC"/>
                </a:solidFill>
                <a:latin typeface="Arial" pitchFamily="34" charset="0"/>
                <a:cs typeface="Arial" pitchFamily="34" charset="0"/>
              </a:rPr>
              <a:t> проекту в </a:t>
            </a:r>
            <a:r>
              <a:rPr lang="ru-RU" sz="2000" dirty="0" err="1">
                <a:solidFill>
                  <a:srgbClr val="0000CC"/>
                </a:solidFill>
                <a:latin typeface="Arial" pitchFamily="34" charset="0"/>
                <a:cs typeface="Arial" pitchFamily="34" charset="0"/>
              </a:rPr>
              <a:t>цілому</a:t>
            </a:r>
            <a:r>
              <a:rPr lang="ru-RU" sz="2000" dirty="0">
                <a:solidFill>
                  <a:srgbClr val="0000CC"/>
                </a:solidFill>
                <a:latin typeface="Arial" pitchFamily="34" charset="0"/>
                <a:cs typeface="Arial" pitchFamily="34" charset="0"/>
              </a:rPr>
              <a:t>.</a:t>
            </a:r>
          </a:p>
        </p:txBody>
      </p:sp>
      <p:sp>
        <p:nvSpPr>
          <p:cNvPr id="3" name="Rectangle 1"/>
          <p:cNvSpPr txBox="1">
            <a:spLocks noChangeArrowheads="1"/>
          </p:cNvSpPr>
          <p:nvPr/>
        </p:nvSpPr>
        <p:spPr>
          <a:xfrm>
            <a:off x="0" y="228601"/>
            <a:ext cx="9144000" cy="608112"/>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vert="horz" lIns="90000" tIns="46800" rIns="90000" bIns="4680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3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uk-UA" sz="3600" b="1" dirty="0" smtClean="0">
                <a:solidFill>
                  <a:srgbClr val="FFFF00"/>
                </a:solidFill>
              </a:rPr>
              <a:t>Результати управління </a:t>
            </a:r>
            <a:r>
              <a:rPr lang="ru-RU" sz="3600" b="1" dirty="0" err="1" smtClean="0">
                <a:solidFill>
                  <a:srgbClr val="FFFF00"/>
                </a:solidFill>
              </a:rPr>
              <a:t>ризиками</a:t>
            </a:r>
            <a:endParaRPr lang="ru-RU" sz="3600" b="1" dirty="0">
              <a:solidFill>
                <a:srgbClr val="FFFF00"/>
              </a:solidFill>
            </a:endParaRPr>
          </a:p>
        </p:txBody>
      </p:sp>
      <p:sp>
        <p:nvSpPr>
          <p:cNvPr id="4" name="Прямоугольник 3"/>
          <p:cNvSpPr/>
          <p:nvPr/>
        </p:nvSpPr>
        <p:spPr>
          <a:xfrm>
            <a:off x="323528" y="3284984"/>
            <a:ext cx="7906072" cy="1938992"/>
          </a:xfrm>
          <a:prstGeom prst="rect">
            <a:avLst/>
          </a:prstGeom>
        </p:spPr>
        <p:txBody>
          <a:bodyPr wrap="square">
            <a:spAutoFit/>
          </a:bodyPr>
          <a:lstStyle/>
          <a:p>
            <a:r>
              <a:rPr lang="ru-RU" sz="2000" b="1" dirty="0" err="1">
                <a:latin typeface="Arial" panose="020B0604020202020204" pitchFamily="34" charset="0"/>
                <a:cs typeface="Arial" panose="020B0604020202020204" pitchFamily="34" charset="0"/>
              </a:rPr>
              <a:t>Відомі</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ризики</a:t>
            </a:r>
            <a:r>
              <a:rPr lang="ru-RU" sz="2000" b="1"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ідентифікуються</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підлягають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управлінню</a:t>
            </a:r>
            <a:r>
              <a:rPr lang="ru-RU" sz="2000" dirty="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Створюють</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плани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реагування</a:t>
            </a:r>
            <a:r>
              <a:rPr lang="ru-RU" sz="2000" dirty="0">
                <a:latin typeface="Arial" panose="020B0604020202020204" pitchFamily="34" charset="0"/>
                <a:cs typeface="Arial" panose="020B0604020202020204" pitchFamily="34" charset="0"/>
              </a:rPr>
              <a:t> на </a:t>
            </a:r>
            <a:r>
              <a:rPr lang="ru-RU" sz="2000" dirty="0" err="1">
                <a:latin typeface="Arial" panose="020B0604020202020204" pitchFamily="34" charset="0"/>
                <a:cs typeface="Arial" panose="020B0604020202020204" pitchFamily="34" charset="0"/>
              </a:rPr>
              <a:t>ризики</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резерви</a:t>
            </a:r>
            <a:r>
              <a:rPr lang="ru-RU" sz="2000" dirty="0">
                <a:latin typeface="Arial" panose="020B0604020202020204" pitchFamily="34" charset="0"/>
                <a:cs typeface="Arial" panose="020B0604020202020204" pitchFamily="34" charset="0"/>
              </a:rPr>
              <a:t> на </a:t>
            </a:r>
            <a:r>
              <a:rPr lang="ru-RU" sz="2000" dirty="0" err="1">
                <a:latin typeface="Arial" panose="020B0604020202020204" pitchFamily="34" charset="0"/>
                <a:cs typeface="Arial" panose="020B0604020202020204" pitchFamily="34" charset="0"/>
              </a:rPr>
              <a:t>можливі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втрати</a:t>
            </a:r>
            <a:r>
              <a:rPr lang="ru-RU" sz="2000" dirty="0" smtClean="0">
                <a:latin typeface="Arial" panose="020B0604020202020204" pitchFamily="34" charset="0"/>
                <a:cs typeface="Arial" panose="020B0604020202020204" pitchFamily="34" charset="0"/>
              </a:rPr>
              <a:t>.</a:t>
            </a:r>
          </a:p>
          <a:p>
            <a:endParaRPr lang="ru-RU" sz="2000" dirty="0">
              <a:latin typeface="Arial" panose="020B0604020202020204" pitchFamily="34" charset="0"/>
              <a:cs typeface="Arial" panose="020B0604020202020204" pitchFamily="34" charset="0"/>
            </a:endParaRPr>
          </a:p>
          <a:p>
            <a:r>
              <a:rPr lang="ru-RU" sz="2000" b="1" dirty="0" err="1">
                <a:latin typeface="Arial" panose="020B0604020202020204" pitchFamily="34" charset="0"/>
                <a:cs typeface="Arial" panose="020B0604020202020204" pitchFamily="34" charset="0"/>
              </a:rPr>
              <a:t>Невідомі</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ризики</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не </a:t>
            </a:r>
            <a:r>
              <a:rPr lang="ru-RU" sz="2000" dirty="0" err="1">
                <a:latin typeface="Arial" panose="020B0604020202020204" pitchFamily="34" charset="0"/>
                <a:cs typeface="Arial" panose="020B0604020202020204" pitchFamily="34" charset="0"/>
              </a:rPr>
              <a:t>можна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визначити</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отже</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неможливо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спланувати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дії</a:t>
            </a:r>
            <a:r>
              <a:rPr lang="ru-RU" sz="2000" dirty="0">
                <a:latin typeface="Arial" panose="020B0604020202020204" pitchFamily="34" charset="0"/>
                <a:cs typeface="Arial" panose="020B0604020202020204" pitchFamily="34" charset="0"/>
              </a:rPr>
              <a:t> з </a:t>
            </a:r>
            <a:r>
              <a:rPr lang="ru-RU" sz="2000" dirty="0" err="1">
                <a:latin typeface="Arial" panose="020B0604020202020204" pitchFamily="34" charset="0"/>
                <a:cs typeface="Arial" panose="020B0604020202020204" pitchFamily="34" charset="0"/>
              </a:rPr>
              <a:t>реагування</a:t>
            </a:r>
            <a:r>
              <a:rPr lang="ru-RU" sz="2000" dirty="0">
                <a:latin typeface="Arial" panose="020B0604020202020204" pitchFamily="34" charset="0"/>
                <a:cs typeface="Arial" panose="020B0604020202020204" pitchFamily="34" charset="0"/>
              </a:rPr>
              <a:t> на </a:t>
            </a:r>
            <a:r>
              <a:rPr lang="ru-RU" sz="2000" dirty="0" err="1">
                <a:latin typeface="Arial" panose="020B0604020202020204" pitchFamily="34" charset="0"/>
                <a:cs typeface="Arial" panose="020B0604020202020204" pitchFamily="34" charset="0"/>
              </a:rPr>
              <a:t>такий</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a:t>
            </a:r>
            <a:r>
              <a:rPr lang="ru-RU"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0166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980728"/>
            <a:ext cx="8280920" cy="2862322"/>
          </a:xfrm>
          <a:prstGeom prst="rect">
            <a:avLst/>
          </a:prstGeom>
        </p:spPr>
        <p:txBody>
          <a:bodyPr wrap="square">
            <a:spAutoFit/>
          </a:bodyPr>
          <a:lstStyle/>
          <a:p>
            <a:r>
              <a:rPr lang="ru-RU" sz="2000" b="1" dirty="0" err="1">
                <a:latin typeface="Arial" panose="020B0604020202020204" pitchFamily="34" charset="0"/>
                <a:cs typeface="Arial" panose="020B0604020202020204" pitchFamily="34" charset="0"/>
              </a:rPr>
              <a:t>Подія</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ризику</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потенційно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можлива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подія</a:t>
            </a:r>
            <a:r>
              <a:rPr lang="ru-RU" sz="2000" dirty="0">
                <a:latin typeface="Arial" panose="020B0604020202020204" pitchFamily="34" charset="0"/>
                <a:cs typeface="Arial" panose="020B0604020202020204" pitchFamily="34" charset="0"/>
              </a:rPr>
              <a:t>, яка </a:t>
            </a:r>
            <a:r>
              <a:rPr lang="ru-RU" sz="2000" dirty="0" err="1">
                <a:latin typeface="Arial" panose="020B0604020202020204" pitchFamily="34" charset="0"/>
                <a:cs typeface="Arial" panose="020B0604020202020204" pitchFamily="34" charset="0"/>
              </a:rPr>
              <a:t>може</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завдати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шкоди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або</a:t>
            </a:r>
            <a:r>
              <a:rPr lang="ru-RU" sz="2000" dirty="0">
                <a:latin typeface="Arial" panose="020B0604020202020204" pitchFamily="34" charset="0"/>
                <a:cs typeface="Arial" panose="020B0604020202020204" pitchFamily="34" charset="0"/>
              </a:rPr>
              <a:t> принести </a:t>
            </a:r>
            <a:r>
              <a:rPr lang="ru-RU" sz="2000" dirty="0" err="1">
                <a:latin typeface="Arial" panose="020B0604020202020204" pitchFamily="34" charset="0"/>
                <a:cs typeface="Arial" panose="020B0604020202020204" pitchFamily="34" charset="0"/>
              </a:rPr>
              <a:t>вигоди</a:t>
            </a:r>
            <a:r>
              <a:rPr lang="ru-RU" sz="2000" dirty="0">
                <a:latin typeface="Arial" panose="020B0604020202020204" pitchFamily="34" charset="0"/>
                <a:cs typeface="Arial" panose="020B0604020202020204" pitchFamily="34" charset="0"/>
              </a:rPr>
              <a:t> проекту.</a:t>
            </a:r>
          </a:p>
          <a:p>
            <a:endParaRPr lang="ru-RU" sz="2000" dirty="0">
              <a:latin typeface="Arial" panose="020B0604020202020204" pitchFamily="34" charset="0"/>
              <a:cs typeface="Arial" panose="020B0604020202020204" pitchFamily="34" charset="0"/>
            </a:endParaRPr>
          </a:p>
          <a:p>
            <a:r>
              <a:rPr lang="ru-RU" sz="2000" b="1" dirty="0" err="1">
                <a:latin typeface="Arial" panose="020B0604020202020204" pitchFamily="34" charset="0"/>
                <a:cs typeface="Arial" panose="020B0604020202020204" pitchFamily="34" charset="0"/>
              </a:rPr>
              <a:t>Імовірність</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виникнення</a:t>
            </a:r>
            <a:r>
              <a:rPr lang="ru-RU" sz="2000" b="1" dirty="0">
                <a:latin typeface="Arial" panose="020B0604020202020204" pitchFamily="34" charset="0"/>
                <a:cs typeface="Arial" panose="020B0604020202020204" pitchFamily="34" charset="0"/>
              </a:rPr>
              <a:t> </a:t>
            </a:r>
            <a:r>
              <a:rPr lang="ru-RU" sz="2000" b="1" dirty="0" err="1" smtClean="0">
                <a:latin typeface="Arial" panose="020B0604020202020204" pitchFamily="34" charset="0"/>
                <a:cs typeface="Arial" panose="020B0604020202020204" pitchFamily="34" charset="0"/>
              </a:rPr>
              <a:t>ризику</a:t>
            </a:r>
            <a:r>
              <a:rPr lang="ru-RU" sz="2000" b="1"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ймовірність</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того, </a:t>
            </a:r>
            <a:r>
              <a:rPr lang="ru-RU" sz="2000" dirty="0" err="1">
                <a:latin typeface="Arial" panose="020B0604020202020204" pitchFamily="34" charset="0"/>
                <a:cs typeface="Arial" panose="020B0604020202020204" pitchFamily="34" charset="0"/>
              </a:rPr>
              <a:t>що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подія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ризику</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настане</a:t>
            </a:r>
            <a:r>
              <a:rPr lang="ru-RU" sz="2000" dirty="0">
                <a:latin typeface="Arial" panose="020B0604020202020204" pitchFamily="34" charset="0"/>
                <a:cs typeface="Arial" panose="020B0604020202020204" pitchFamily="34" charset="0"/>
              </a:rPr>
              <a:t>.</a:t>
            </a:r>
          </a:p>
          <a:p>
            <a:r>
              <a:rPr lang="ru-RU" sz="2000" dirty="0" err="1" smtClean="0">
                <a:latin typeface="Arial" panose="020B0604020202020204" pitchFamily="34" charset="0"/>
                <a:cs typeface="Arial" panose="020B0604020202020204" pitchFamily="34" charset="0"/>
              </a:rPr>
              <a:t>Усі</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мають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ймовірність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більше</a:t>
            </a:r>
            <a:r>
              <a:rPr lang="ru-RU" sz="2000" dirty="0">
                <a:latin typeface="Arial" panose="020B0604020202020204" pitchFamily="34" charset="0"/>
                <a:cs typeface="Arial" panose="020B0604020202020204" pitchFamily="34" charset="0"/>
              </a:rPr>
              <a:t> нуля і </a:t>
            </a:r>
            <a:r>
              <a:rPr lang="ru-RU" sz="2000" dirty="0" err="1">
                <a:latin typeface="Arial" panose="020B0604020202020204" pitchFamily="34" charset="0"/>
                <a:cs typeface="Arial" panose="020B0604020202020204" pitchFamily="34" charset="0"/>
              </a:rPr>
              <a:t>менше</a:t>
            </a:r>
            <a:r>
              <a:rPr lang="ru-RU" sz="2000" dirty="0">
                <a:latin typeface="Arial" panose="020B0604020202020204" pitchFamily="34" charset="0"/>
                <a:cs typeface="Arial" panose="020B0604020202020204" pitchFamily="34" charset="0"/>
              </a:rPr>
              <a:t> 100%.</a:t>
            </a:r>
          </a:p>
          <a:p>
            <a:r>
              <a:rPr lang="ru-RU" sz="2000" dirty="0" err="1">
                <a:latin typeface="Arial" panose="020B0604020202020204" pitchFamily="34" charset="0"/>
                <a:cs typeface="Arial" panose="020B0604020202020204" pitchFamily="34" charset="0"/>
              </a:rPr>
              <a:t>Ризик</a:t>
            </a:r>
            <a:r>
              <a:rPr lang="ru-RU" sz="2000" dirty="0">
                <a:latin typeface="Arial" panose="020B0604020202020204" pitchFamily="34" charset="0"/>
                <a:cs typeface="Arial" panose="020B0604020202020204" pitchFamily="34" charset="0"/>
              </a:rPr>
              <a:t> з </a:t>
            </a:r>
            <a:r>
              <a:rPr lang="ru-RU" sz="2000" dirty="0" err="1">
                <a:latin typeface="Arial" panose="020B0604020202020204" pitchFamily="34" charset="0"/>
                <a:cs typeface="Arial" panose="020B0604020202020204" pitchFamily="34" charset="0"/>
              </a:rPr>
              <a:t>ймовірністю</a:t>
            </a:r>
            <a:r>
              <a:rPr lang="ru-RU" sz="2000" dirty="0">
                <a:latin typeface="Arial" panose="020B0604020202020204" pitchFamily="34" charset="0"/>
                <a:cs typeface="Arial" panose="020B0604020202020204" pitchFamily="34" charset="0"/>
              </a:rPr>
              <a:t> 0 не </a:t>
            </a:r>
            <a:r>
              <a:rPr lang="ru-RU" sz="2000" dirty="0" err="1">
                <a:latin typeface="Arial" panose="020B0604020202020204" pitchFamily="34" charset="0"/>
                <a:cs typeface="Arial" panose="020B0604020202020204" pitchFamily="34" charset="0"/>
              </a:rPr>
              <a:t>може</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статися</a:t>
            </a:r>
            <a:r>
              <a:rPr lang="ru-RU" sz="2000" dirty="0">
                <a:latin typeface="Arial" panose="020B0604020202020204" pitchFamily="34" charset="0"/>
                <a:cs typeface="Arial" panose="020B0604020202020204" pitchFamily="34" charset="0"/>
              </a:rPr>
              <a:t> і не </a:t>
            </a:r>
            <a:r>
              <a:rPr lang="ru-RU" sz="2000" dirty="0" err="1">
                <a:latin typeface="Arial" panose="020B0604020202020204" pitchFamily="34" charset="0"/>
                <a:cs typeface="Arial" panose="020B0604020202020204" pitchFamily="34" charset="0"/>
              </a:rPr>
              <a:t>вважається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ризиком</a:t>
            </a:r>
            <a:r>
              <a:rPr lang="ru-RU" sz="2000" dirty="0">
                <a:latin typeface="Arial" panose="020B0604020202020204" pitchFamily="34" charset="0"/>
                <a:cs typeface="Arial" panose="020B0604020202020204" pitchFamily="34" charset="0"/>
              </a:rPr>
              <a:t>.</a:t>
            </a:r>
          </a:p>
          <a:p>
            <a:r>
              <a:rPr lang="ru-RU" sz="2000" dirty="0" err="1">
                <a:latin typeface="Arial" panose="020B0604020202020204" pitchFamily="34" charset="0"/>
                <a:cs typeface="Arial" panose="020B0604020202020204" pitchFamily="34" charset="0"/>
              </a:rPr>
              <a:t>Ризик</a:t>
            </a:r>
            <a:r>
              <a:rPr lang="ru-RU" sz="2000" dirty="0">
                <a:latin typeface="Arial" panose="020B0604020202020204" pitchFamily="34" charset="0"/>
                <a:cs typeface="Arial" panose="020B0604020202020204" pitchFamily="34" charset="0"/>
              </a:rPr>
              <a:t> з </a:t>
            </a:r>
            <a:r>
              <a:rPr lang="ru-RU" sz="2000" dirty="0" err="1">
                <a:latin typeface="Arial" panose="020B0604020202020204" pitchFamily="34" charset="0"/>
                <a:cs typeface="Arial" panose="020B0604020202020204" pitchFamily="34" charset="0"/>
              </a:rPr>
              <a:t>імовірністю</a:t>
            </a:r>
            <a:r>
              <a:rPr lang="ru-RU" sz="2000" dirty="0">
                <a:latin typeface="Arial" panose="020B0604020202020204" pitchFamily="34" charset="0"/>
                <a:cs typeface="Arial" panose="020B0604020202020204" pitchFamily="34" charset="0"/>
              </a:rPr>
              <a:t> 100% </a:t>
            </a:r>
            <a:r>
              <a:rPr lang="ru-RU" sz="2000" dirty="0" err="1">
                <a:latin typeface="Arial" panose="020B0604020202020204" pitchFamily="34" charset="0"/>
                <a:cs typeface="Arial" panose="020B0604020202020204" pitchFamily="34" charset="0"/>
              </a:rPr>
              <a:t>також</a:t>
            </a:r>
            <a:r>
              <a:rPr lang="ru-RU" sz="2000" dirty="0">
                <a:latin typeface="Arial" panose="020B0604020202020204" pitchFamily="34" charset="0"/>
                <a:cs typeface="Arial" panose="020B0604020202020204" pitchFamily="34" charset="0"/>
              </a:rPr>
              <a:t> не є </a:t>
            </a:r>
            <a:r>
              <a:rPr lang="ru-RU" sz="2000" dirty="0" err="1">
                <a:latin typeface="Arial" panose="020B0604020202020204" pitchFamily="34" charset="0"/>
                <a:cs typeface="Arial" panose="020B0604020202020204" pitchFamily="34" charset="0"/>
              </a:rPr>
              <a:t>ризиком</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оскільки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це</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достовірна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подія</a:t>
            </a:r>
            <a:r>
              <a:rPr lang="ru-RU" sz="2000" dirty="0">
                <a:latin typeface="Arial" panose="020B0604020202020204" pitchFamily="34" charset="0"/>
                <a:cs typeface="Arial" panose="020B0604020202020204" pitchFamily="34" charset="0"/>
              </a:rPr>
              <a:t>, яка повинна бути </a:t>
            </a:r>
            <a:r>
              <a:rPr lang="ru-RU" sz="2000" dirty="0" err="1">
                <a:latin typeface="Arial" panose="020B0604020202020204" pitchFamily="34" charset="0"/>
                <a:cs typeface="Arial" panose="020B0604020202020204" pitchFamily="34" charset="0"/>
              </a:rPr>
              <a:t>передбачено</a:t>
            </a:r>
            <a:r>
              <a:rPr lang="ru-RU" sz="2000" dirty="0">
                <a:latin typeface="Arial" panose="020B0604020202020204" pitchFamily="34" charset="0"/>
                <a:cs typeface="Arial" panose="020B0604020202020204" pitchFamily="34" charset="0"/>
              </a:rPr>
              <a:t> планом </a:t>
            </a:r>
            <a:r>
              <a:rPr lang="ru-RU" sz="2000" dirty="0" smtClean="0">
                <a:latin typeface="Arial" panose="020B0604020202020204" pitchFamily="34" charset="0"/>
                <a:cs typeface="Arial" panose="020B0604020202020204" pitchFamily="34" charset="0"/>
              </a:rPr>
              <a:t>проекту</a:t>
            </a:r>
            <a:endParaRPr lang="ru-RU" sz="2000" dirty="0">
              <a:latin typeface="Arial" panose="020B0604020202020204" pitchFamily="34" charset="0"/>
              <a:cs typeface="Arial" panose="020B0604020202020204" pitchFamily="34" charset="0"/>
            </a:endParaRPr>
          </a:p>
        </p:txBody>
      </p:sp>
      <p:sp>
        <p:nvSpPr>
          <p:cNvPr id="4" name="Прямоугольник 3"/>
          <p:cNvSpPr/>
          <p:nvPr/>
        </p:nvSpPr>
        <p:spPr>
          <a:xfrm>
            <a:off x="179512" y="51972"/>
            <a:ext cx="8712968" cy="584775"/>
          </a:xfrm>
          <a:prstGeom prst="rect">
            <a:avLst/>
          </a:prstGeom>
        </p:spPr>
        <p:txBody>
          <a:bodyPr wrap="square">
            <a:spAutoFit/>
          </a:bodyPr>
          <a:lstStyle/>
          <a:p>
            <a:pPr algn="ctr"/>
            <a:r>
              <a:rPr lang="ru-RU" sz="3200" b="1" dirty="0" err="1">
                <a:solidFill>
                  <a:srgbClr val="FFFF00"/>
                </a:solidFill>
              </a:rPr>
              <a:t>Імовірність</a:t>
            </a:r>
            <a:r>
              <a:rPr lang="ru-RU" sz="3200" b="1" dirty="0">
                <a:solidFill>
                  <a:srgbClr val="FFFF00"/>
                </a:solidFill>
              </a:rPr>
              <a:t> </a:t>
            </a:r>
            <a:r>
              <a:rPr lang="ru-RU" sz="3200" b="1" dirty="0" err="1">
                <a:solidFill>
                  <a:srgbClr val="FFFF00"/>
                </a:solidFill>
              </a:rPr>
              <a:t>виникнення</a:t>
            </a:r>
            <a:r>
              <a:rPr lang="ru-RU" sz="3200" b="1" dirty="0">
                <a:solidFill>
                  <a:srgbClr val="FFFF00"/>
                </a:solidFill>
              </a:rPr>
              <a:t> </a:t>
            </a:r>
            <a:r>
              <a:rPr lang="ru-RU" sz="3200" b="1" dirty="0" err="1">
                <a:solidFill>
                  <a:srgbClr val="FFFF00"/>
                </a:solidFill>
              </a:rPr>
              <a:t>ризику</a:t>
            </a:r>
            <a:endParaRPr lang="ru-RU" sz="3200" b="1" dirty="0">
              <a:solidFill>
                <a:srgbClr val="FFFF00"/>
              </a:solidFill>
            </a:endParaRPr>
          </a:p>
        </p:txBody>
      </p:sp>
      <p:sp>
        <p:nvSpPr>
          <p:cNvPr id="5" name="Прямоугольник 4"/>
          <p:cNvSpPr/>
          <p:nvPr/>
        </p:nvSpPr>
        <p:spPr>
          <a:xfrm>
            <a:off x="251520" y="3962609"/>
            <a:ext cx="8892480" cy="1631216"/>
          </a:xfrm>
          <a:prstGeom prst="rect">
            <a:avLst/>
          </a:prstGeom>
        </p:spPr>
        <p:txBody>
          <a:bodyPr wrap="square">
            <a:spAutoFit/>
          </a:bodyPr>
          <a:lstStyle/>
          <a:p>
            <a:r>
              <a:rPr lang="ru-RU" sz="2000" b="1" dirty="0" err="1">
                <a:latin typeface="Arial" panose="020B0604020202020204" pitchFamily="34" charset="0"/>
                <a:cs typeface="Arial" panose="020B0604020202020204" pitchFamily="34" charset="0"/>
              </a:rPr>
              <a:t>Наслідки</a:t>
            </a:r>
            <a:r>
              <a:rPr lang="ru-RU" sz="2000" b="1" dirty="0">
                <a:latin typeface="Arial" panose="020B0604020202020204" pitchFamily="34" charset="0"/>
                <a:cs typeface="Arial" panose="020B0604020202020204" pitchFamily="34" charset="0"/>
              </a:rPr>
              <a:t> </a:t>
            </a:r>
            <a:r>
              <a:rPr lang="ru-RU" sz="2000" b="1" dirty="0" err="1">
                <a:latin typeface="Arial" panose="020B0604020202020204" pitchFamily="34" charset="0"/>
                <a:cs typeface="Arial" panose="020B0604020202020204" pitchFamily="34" charset="0"/>
              </a:rPr>
              <a:t>ризику</a:t>
            </a:r>
            <a:r>
              <a:rPr lang="ru-RU" sz="2000" b="1"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якщо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він</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станеться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визначають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ступінь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впливу</a:t>
            </a:r>
            <a:r>
              <a:rPr lang="ru-RU" sz="2000" dirty="0">
                <a:latin typeface="Arial" panose="020B0604020202020204" pitchFamily="34" charset="0"/>
                <a:cs typeface="Arial" panose="020B0604020202020204" pitchFamily="34" charset="0"/>
              </a:rPr>
              <a:t> на </a:t>
            </a:r>
            <a:r>
              <a:rPr lang="ru-RU" sz="2000" dirty="0" err="1">
                <a:latin typeface="Arial" panose="020B0604020202020204" pitchFamily="34" charset="0"/>
                <a:cs typeface="Arial" panose="020B0604020202020204" pitchFamily="34" charset="0"/>
              </a:rPr>
              <a:t>цілі</a:t>
            </a:r>
            <a:r>
              <a:rPr lang="ru-RU" sz="2000" dirty="0">
                <a:latin typeface="Arial" panose="020B0604020202020204" pitchFamily="34" charset="0"/>
                <a:cs typeface="Arial" panose="020B0604020202020204" pitchFamily="34" charset="0"/>
              </a:rPr>
              <a:t> проекту і </a:t>
            </a:r>
            <a:r>
              <a:rPr lang="ru-RU" sz="2000" dirty="0" err="1">
                <a:latin typeface="Arial" panose="020B0604020202020204" pitchFamily="34" charset="0"/>
                <a:cs typeface="Arial" panose="020B0604020202020204" pitchFamily="34" charset="0"/>
              </a:rPr>
              <a:t>виражаються</a:t>
            </a:r>
            <a:r>
              <a:rPr lang="ru-RU" sz="2000" dirty="0">
                <a:latin typeface="Arial" panose="020B0604020202020204" pitchFamily="34" charset="0"/>
                <a:cs typeface="Arial" panose="020B0604020202020204" pitchFamily="34" charset="0"/>
              </a:rPr>
              <a:t> через </a:t>
            </a:r>
            <a:r>
              <a:rPr lang="ru-RU" sz="2000" dirty="0" err="1">
                <a:latin typeface="Arial" panose="020B0604020202020204" pitchFamily="34" charset="0"/>
                <a:cs typeface="Arial" panose="020B0604020202020204" pitchFamily="34" charset="0"/>
              </a:rPr>
              <a:t>дні</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розкладу</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трудовитрати</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гроші</a:t>
            </a:r>
            <a:r>
              <a:rPr lang="ru-RU" sz="2000" dirty="0">
                <a:latin typeface="Arial" panose="020B0604020202020204" pitchFamily="34" charset="0"/>
                <a:cs typeface="Arial" panose="020B0604020202020204" pitchFamily="34" charset="0"/>
              </a:rPr>
              <a:t> і т.д</a:t>
            </a:r>
            <a:r>
              <a:rPr lang="ru-RU" sz="2000" dirty="0" smtClean="0">
                <a:latin typeface="Arial" panose="020B0604020202020204" pitchFamily="34" charset="0"/>
                <a:cs typeface="Arial" panose="020B0604020202020204" pitchFamily="34" charset="0"/>
              </a:rPr>
              <a:t>.</a:t>
            </a:r>
          </a:p>
          <a:p>
            <a:endParaRPr lang="ru-RU" sz="2000" dirty="0">
              <a:latin typeface="Arial" panose="020B0604020202020204" pitchFamily="34" charset="0"/>
              <a:cs typeface="Arial" panose="020B0604020202020204" pitchFamily="34" charset="0"/>
            </a:endParaRPr>
          </a:p>
          <a:p>
            <a:r>
              <a:rPr lang="ru-RU" sz="2000" b="1" dirty="0">
                <a:latin typeface="Arial" panose="020B0604020202020204" pitchFamily="34" charset="0"/>
                <a:cs typeface="Arial" panose="020B0604020202020204" pitchFamily="34" charset="0"/>
              </a:rPr>
              <a:t>Величина </a:t>
            </a:r>
            <a:r>
              <a:rPr lang="ru-RU" sz="2000" b="1" dirty="0" err="1">
                <a:latin typeface="Arial" panose="020B0604020202020204" pitchFamily="34" charset="0"/>
                <a:cs typeface="Arial" panose="020B0604020202020204" pitchFamily="34" charset="0"/>
              </a:rPr>
              <a:t>ризику</a:t>
            </a:r>
            <a:r>
              <a:rPr lang="ru-RU" sz="2000" b="1"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показник</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який</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об'єднує</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ймовірність</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виникнення</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ризику</a:t>
            </a:r>
            <a:r>
              <a:rPr lang="ru-RU" sz="2000" dirty="0">
                <a:latin typeface="Arial" panose="020B0604020202020204" pitchFamily="34" charset="0"/>
                <a:cs typeface="Arial" panose="020B0604020202020204" pitchFamily="34" charset="0"/>
              </a:rPr>
              <a:t> і </a:t>
            </a:r>
            <a:r>
              <a:rPr lang="ru-RU" sz="2000" dirty="0" err="1">
                <a:latin typeface="Arial" panose="020B0604020202020204" pitchFamily="34" charset="0"/>
                <a:cs typeface="Arial" panose="020B0604020202020204" pitchFamily="34" charset="0"/>
              </a:rPr>
              <a:t>його</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наслідки</a:t>
            </a:r>
            <a:r>
              <a:rPr lang="ru-RU" sz="2000" dirty="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p:txBody>
      </p:sp>
      <p:grpSp>
        <p:nvGrpSpPr>
          <p:cNvPr id="6" name="Группа 5"/>
          <p:cNvGrpSpPr/>
          <p:nvPr/>
        </p:nvGrpSpPr>
        <p:grpSpPr>
          <a:xfrm>
            <a:off x="828675" y="5734050"/>
            <a:ext cx="7127875" cy="719138"/>
            <a:chOff x="828675" y="5734050"/>
            <a:chExt cx="7127875" cy="719138"/>
          </a:xfrm>
        </p:grpSpPr>
        <p:sp>
          <p:nvSpPr>
            <p:cNvPr id="7" name="Rectangle 27"/>
            <p:cNvSpPr>
              <a:spLocks noChangeArrowheads="1"/>
            </p:cNvSpPr>
            <p:nvPr/>
          </p:nvSpPr>
          <p:spPr bwMode="auto">
            <a:xfrm>
              <a:off x="828675" y="5805488"/>
              <a:ext cx="3558603" cy="5847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r>
                <a:rPr lang="ru-RU" sz="3200" dirty="0">
                  <a:solidFill>
                    <a:srgbClr val="B13728"/>
                  </a:solidFill>
                </a:rPr>
                <a:t>Величина </a:t>
              </a:r>
              <a:r>
                <a:rPr lang="ru-RU" sz="3200" dirty="0" err="1" smtClean="0">
                  <a:solidFill>
                    <a:srgbClr val="B13728"/>
                  </a:solidFill>
                </a:rPr>
                <a:t>ризику</a:t>
              </a:r>
              <a:r>
                <a:rPr lang="ru-RU" sz="3200" dirty="0" smtClean="0"/>
                <a:t>  </a:t>
              </a:r>
              <a:r>
                <a:rPr lang="ru-RU" sz="3200" dirty="0">
                  <a:solidFill>
                    <a:srgbClr val="B13728"/>
                  </a:solidFill>
                </a:rPr>
                <a:t>=</a:t>
              </a:r>
            </a:p>
          </p:txBody>
        </p:sp>
        <p:sp>
          <p:nvSpPr>
            <p:cNvPr id="8" name="Text Box 28"/>
            <p:cNvSpPr txBox="1">
              <a:spLocks noChangeArrowheads="1"/>
            </p:cNvSpPr>
            <p:nvPr/>
          </p:nvSpPr>
          <p:spPr bwMode="auto">
            <a:xfrm>
              <a:off x="4718050" y="5734050"/>
              <a:ext cx="1727200" cy="70326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algn="ctr" eaLnBrk="1" hangingPunct="1">
                <a:spcBef>
                  <a:spcPct val="50000"/>
                </a:spcBef>
              </a:pPr>
              <a:r>
                <a:rPr lang="ru-RU" sz="1600" dirty="0" err="1"/>
                <a:t>імовірність</a:t>
              </a:r>
              <a:endParaRPr lang="ru-RU" sz="1600" dirty="0"/>
            </a:p>
            <a:p>
              <a:pPr algn="ctr" eaLnBrk="1" hangingPunct="1">
                <a:spcBef>
                  <a:spcPct val="50000"/>
                </a:spcBef>
              </a:pPr>
              <a:r>
                <a:rPr lang="ru-RU" sz="1600" dirty="0" err="1"/>
                <a:t>настання</a:t>
              </a:r>
              <a:endParaRPr lang="ru-RU" sz="1600" dirty="0"/>
            </a:p>
          </p:txBody>
        </p:sp>
        <p:sp>
          <p:nvSpPr>
            <p:cNvPr id="9" name="Text Box 29"/>
            <p:cNvSpPr txBox="1">
              <a:spLocks noChangeArrowheads="1"/>
            </p:cNvSpPr>
            <p:nvPr/>
          </p:nvSpPr>
          <p:spPr bwMode="auto">
            <a:xfrm>
              <a:off x="6229350" y="5749925"/>
              <a:ext cx="1727200" cy="703263"/>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algn="ctr" eaLnBrk="1" hangingPunct="1">
                <a:spcBef>
                  <a:spcPct val="50000"/>
                </a:spcBef>
              </a:pPr>
              <a:r>
                <a:rPr lang="ru-RU" sz="1600" dirty="0" err="1"/>
                <a:t>ступінь</a:t>
              </a:r>
              <a:endParaRPr lang="ru-RU" sz="1600" dirty="0"/>
            </a:p>
            <a:p>
              <a:pPr algn="ctr" eaLnBrk="1" hangingPunct="1">
                <a:spcBef>
                  <a:spcPct val="50000"/>
                </a:spcBef>
              </a:pPr>
              <a:r>
                <a:rPr lang="ru-RU" sz="1600" dirty="0" err="1"/>
                <a:t>впливу</a:t>
              </a:r>
              <a:endParaRPr lang="ru-RU" sz="1600" dirty="0"/>
            </a:p>
          </p:txBody>
        </p:sp>
        <p:sp>
          <p:nvSpPr>
            <p:cNvPr id="10" name="Text Box 30"/>
            <p:cNvSpPr txBox="1">
              <a:spLocks noChangeArrowheads="1"/>
            </p:cNvSpPr>
            <p:nvPr/>
          </p:nvSpPr>
          <p:spPr bwMode="auto">
            <a:xfrm>
              <a:off x="6157913" y="5853113"/>
              <a:ext cx="576262" cy="4572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r" eaLnBrk="0" fontAlgn="base" hangingPunct="0">
                <a:spcBef>
                  <a:spcPct val="0"/>
                </a:spcBef>
                <a:spcAft>
                  <a:spcPct val="0"/>
                </a:spcAft>
                <a:defRPr sz="2000" b="1">
                  <a:solidFill>
                    <a:schemeClr val="tx1"/>
                  </a:solidFill>
                  <a:latin typeface="Arial" pitchFamily="34" charset="0"/>
                </a:defRPr>
              </a:lvl6pPr>
              <a:lvl7pPr marL="2971800" indent="-228600" algn="r" eaLnBrk="0" fontAlgn="base" hangingPunct="0">
                <a:spcBef>
                  <a:spcPct val="0"/>
                </a:spcBef>
                <a:spcAft>
                  <a:spcPct val="0"/>
                </a:spcAft>
                <a:defRPr sz="2000" b="1">
                  <a:solidFill>
                    <a:schemeClr val="tx1"/>
                  </a:solidFill>
                  <a:latin typeface="Arial" pitchFamily="34" charset="0"/>
                </a:defRPr>
              </a:lvl7pPr>
              <a:lvl8pPr marL="3429000" indent="-228600" algn="r" eaLnBrk="0" fontAlgn="base" hangingPunct="0">
                <a:spcBef>
                  <a:spcPct val="0"/>
                </a:spcBef>
                <a:spcAft>
                  <a:spcPct val="0"/>
                </a:spcAft>
                <a:defRPr sz="2000" b="1">
                  <a:solidFill>
                    <a:schemeClr val="tx1"/>
                  </a:solidFill>
                  <a:latin typeface="Arial" pitchFamily="34" charset="0"/>
                </a:defRPr>
              </a:lvl8pPr>
              <a:lvl9pPr marL="3886200" indent="-228600" algn="r" eaLnBrk="0" fontAlgn="base" hangingPunct="0">
                <a:spcBef>
                  <a:spcPct val="0"/>
                </a:spcBef>
                <a:spcAft>
                  <a:spcPct val="0"/>
                </a:spcAft>
                <a:defRPr sz="2000" b="1">
                  <a:solidFill>
                    <a:schemeClr val="tx1"/>
                  </a:solidFill>
                  <a:latin typeface="Arial" pitchFamily="34" charset="0"/>
                </a:defRPr>
              </a:lvl9pPr>
            </a:lstStyle>
            <a:p>
              <a:pPr algn="ctr" eaLnBrk="1" hangingPunct="1">
                <a:spcBef>
                  <a:spcPct val="50000"/>
                </a:spcBef>
              </a:pPr>
              <a:r>
                <a:rPr lang="ru-RU" sz="2400"/>
                <a:t>Х</a:t>
              </a:r>
            </a:p>
          </p:txBody>
        </p:sp>
      </p:grpSp>
      <p:sp>
        <p:nvSpPr>
          <p:cNvPr id="3" name="Скругленный прямоугольник 2"/>
          <p:cNvSpPr/>
          <p:nvPr/>
        </p:nvSpPr>
        <p:spPr>
          <a:xfrm>
            <a:off x="828675" y="5749925"/>
            <a:ext cx="6983685" cy="8474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4693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6200</Words>
  <Application>Microsoft Office PowerPoint</Application>
  <PresentationFormat>Экран (4:3)</PresentationFormat>
  <Paragraphs>611</Paragraphs>
  <Slides>54</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54</vt:i4>
      </vt:variant>
    </vt:vector>
  </HeadingPairs>
  <TitlesOfParts>
    <vt:vector size="62" baseType="lpstr">
      <vt:lpstr>Arial</vt:lpstr>
      <vt:lpstr>Calibri</vt:lpstr>
      <vt:lpstr>Constantia</vt:lpstr>
      <vt:lpstr>Myriad Pro</vt:lpstr>
      <vt:lpstr>Times New Roman</vt:lpstr>
      <vt:lpstr>TimesNewRoman</vt:lpstr>
      <vt:lpstr>Wingdings</vt:lpstr>
      <vt:lpstr>Тема Office</vt:lpstr>
      <vt:lpstr>Презентация PowerPoint</vt:lpstr>
      <vt:lpstr>Презентация PowerPoint</vt:lpstr>
      <vt:lpstr>Презентация PowerPoint</vt:lpstr>
      <vt:lpstr>Управління ризиками проекту (Project Risk Management)</vt:lpstr>
      <vt:lpstr>Презентация PowerPoint</vt:lpstr>
      <vt:lpstr>Презентация PowerPoint</vt:lpstr>
      <vt:lpstr>Презентация PowerPoint</vt:lpstr>
      <vt:lpstr>Презентация PowerPoint</vt:lpstr>
      <vt:lpstr>Презентация PowerPoint</vt:lpstr>
      <vt:lpstr>Процеси управління ризиками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Планування реагування на ризики. Діаграма процесу</vt:lpstr>
      <vt:lpstr>Що на вході?</vt:lpstr>
      <vt:lpstr>Що на вході?</vt:lpstr>
      <vt:lpstr>Що на виході?</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ЗАГРОЗА      МОЖЛИВІСТЬ</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Teacher</cp:lastModifiedBy>
  <cp:revision>48</cp:revision>
  <dcterms:created xsi:type="dcterms:W3CDTF">2014-05-06T20:01:53Z</dcterms:created>
  <dcterms:modified xsi:type="dcterms:W3CDTF">2019-11-08T14:32:33Z</dcterms:modified>
</cp:coreProperties>
</file>