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90" r:id="rId4"/>
    <p:sldId id="259" r:id="rId5"/>
    <p:sldId id="260" r:id="rId6"/>
    <p:sldId id="279" r:id="rId7"/>
    <p:sldId id="261" r:id="rId8"/>
    <p:sldId id="262" r:id="rId9"/>
    <p:sldId id="263" r:id="rId10"/>
    <p:sldId id="267" r:id="rId11"/>
    <p:sldId id="269" r:id="rId12"/>
    <p:sldId id="268" r:id="rId13"/>
    <p:sldId id="264" r:id="rId14"/>
    <p:sldId id="265" r:id="rId15"/>
    <p:sldId id="271" r:id="rId16"/>
    <p:sldId id="275" r:id="rId17"/>
    <p:sldId id="273" r:id="rId18"/>
    <p:sldId id="266" r:id="rId19"/>
    <p:sldId id="270" r:id="rId20"/>
    <p:sldId id="272" r:id="rId21"/>
    <p:sldId id="274" r:id="rId22"/>
    <p:sldId id="278" r:id="rId23"/>
    <p:sldId id="277" r:id="rId24"/>
    <p:sldId id="280" r:id="rId25"/>
    <p:sldId id="289" r:id="rId26"/>
    <p:sldId id="282" r:id="rId27"/>
    <p:sldId id="283" r:id="rId28"/>
    <p:sldId id="284" r:id="rId29"/>
    <p:sldId id="285" r:id="rId30"/>
    <p:sldId id="286" r:id="rId31"/>
    <p:sldId id="293" r:id="rId32"/>
    <p:sldId id="292" r:id="rId33"/>
    <p:sldId id="291" r:id="rId34"/>
    <p:sldId id="298" r:id="rId35"/>
    <p:sldId id="294" r:id="rId36"/>
    <p:sldId id="295" r:id="rId37"/>
    <p:sldId id="296" r:id="rId38"/>
    <p:sldId id="297" r:id="rId39"/>
    <p:sldId id="276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98FE5-0435-40ED-882A-4660161B36B3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4704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B69FE-CB7C-47A5-80DD-6483E7E297E5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849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30635-86E7-4B0B-9F27-44A1D4351EF9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232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05888-81FE-42CE-A5F6-EEC28A0203D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483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367" y="0"/>
            <a:ext cx="12192001" cy="6858000"/>
          </a:xfrm>
          <a:prstGeom prst="rect">
            <a:avLst/>
          </a:prstGeom>
          <a:noFill/>
        </p:spPr>
      </p:pic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472597" y="6597352"/>
            <a:ext cx="693036" cy="26064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119669" y="6670825"/>
            <a:ext cx="8064896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1200" b="1" dirty="0" err="1">
                <a:solidFill>
                  <a:srgbClr val="FFFFFF"/>
                </a:solidFill>
              </a:rPr>
              <a:t>Ковалюк</a:t>
            </a:r>
            <a:r>
              <a:rPr lang="uk-UA" sz="1200" b="1" dirty="0">
                <a:solidFill>
                  <a:srgbClr val="FFFFFF"/>
                </a:solidFill>
              </a:rPr>
              <a:t> </a:t>
            </a:r>
            <a:r>
              <a:rPr lang="ru-RU" sz="1200" b="1" dirty="0">
                <a:solidFill>
                  <a:srgbClr val="FFFFFF"/>
                </a:solidFill>
              </a:rPr>
              <a:t>Т.В.</a:t>
            </a:r>
            <a:r>
              <a:rPr lang="en-US" sz="1200" b="1" dirty="0">
                <a:solidFill>
                  <a:srgbClr val="FFFFFF"/>
                </a:solidFill>
              </a:rPr>
              <a:t>,</a:t>
            </a:r>
            <a:r>
              <a:rPr lang="ru-RU" sz="1200" b="1" dirty="0">
                <a:solidFill>
                  <a:srgbClr val="FFFFFF"/>
                </a:solidFill>
              </a:rPr>
              <a:t> </a:t>
            </a:r>
            <a:r>
              <a:rPr lang="uk-UA" sz="1200" b="1" dirty="0">
                <a:solidFill>
                  <a:srgbClr val="FFFFFF"/>
                </a:solidFill>
              </a:rPr>
              <a:t>д</a:t>
            </a:r>
            <a:r>
              <a:rPr lang="ru-RU" sz="1200" b="1" dirty="0" err="1">
                <a:solidFill>
                  <a:srgbClr val="FFFFFF"/>
                </a:solidFill>
              </a:rPr>
              <a:t>оцент</a:t>
            </a:r>
            <a:r>
              <a:rPr lang="ru-RU" sz="1200" b="1" dirty="0">
                <a:solidFill>
                  <a:srgbClr val="FFFFFF"/>
                </a:solidFill>
              </a:rPr>
              <a:t> </a:t>
            </a:r>
            <a:r>
              <a:rPr lang="ru-RU" sz="1200" b="1" dirty="0" err="1">
                <a:solidFill>
                  <a:srgbClr val="FFFFFF"/>
                </a:solidFill>
              </a:rPr>
              <a:t>кафедри</a:t>
            </a:r>
            <a:r>
              <a:rPr lang="ru-RU" sz="1200" b="1" dirty="0">
                <a:solidFill>
                  <a:srgbClr val="FFFFFF"/>
                </a:solidFill>
              </a:rPr>
              <a:t> АСОІУ НТУУ «КПІ» УПП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143339" y="836713"/>
            <a:ext cx="11905323" cy="5834113"/>
          </a:xfrm>
          <a:prstGeom prst="rect">
            <a:avLst/>
          </a:prstGeom>
          <a:solidFill>
            <a:schemeClr val="bg1"/>
          </a:solidFill>
          <a:ln w="63500" cmpd="thickThin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6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ropowerpoint.ru/wp-content/uploads/2013/02/GreenAbstraktMini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369" y="14469"/>
            <a:ext cx="12192001" cy="6858000"/>
          </a:xfrm>
          <a:prstGeom prst="rect">
            <a:avLst/>
          </a:prstGeom>
          <a:noFill/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29197" y="6507345"/>
            <a:ext cx="1036436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‹#›</a:t>
            </a:fld>
            <a:endParaRPr lang="uk-UA" dirty="0">
              <a:solidFill>
                <a:srgbClr val="FFFFFF"/>
              </a:solidFill>
            </a:endParaRPr>
          </a:p>
        </p:txBody>
      </p:sp>
      <p:sp>
        <p:nvSpPr>
          <p:cNvPr id="2" name="Прямокутник 1"/>
          <p:cNvSpPr/>
          <p:nvPr userDrawn="1"/>
        </p:nvSpPr>
        <p:spPr>
          <a:xfrm>
            <a:off x="-26370" y="836712"/>
            <a:ext cx="12192001" cy="5760640"/>
          </a:xfrm>
          <a:prstGeom prst="rect">
            <a:avLst/>
          </a:prstGeom>
          <a:solidFill>
            <a:schemeClr val="bg1"/>
          </a:solidFill>
          <a:ln w="38100" cmpd="thinThick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8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87756" y="6581539"/>
            <a:ext cx="724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sz="1200" dirty="0">
                <a:solidFill>
                  <a:srgbClr val="FFFFFF"/>
                </a:solidFill>
                <a:cs typeface="Arial" pitchFamily="34" charset="0"/>
              </a:rPr>
              <a:t>Т.В. </a:t>
            </a:r>
            <a:r>
              <a:rPr lang="uk-UA" sz="1200" dirty="0" err="1">
                <a:solidFill>
                  <a:srgbClr val="FFFFFF"/>
                </a:solidFill>
                <a:cs typeface="Arial" pitchFamily="34" charset="0"/>
              </a:rPr>
              <a:t>Ковалюк</a:t>
            </a:r>
            <a:r>
              <a:rPr lang="uk-UA" sz="1200" dirty="0">
                <a:solidFill>
                  <a:srgbClr val="FFFFFF"/>
                </a:solidFill>
                <a:cs typeface="Arial" pitchFamily="34" charset="0"/>
              </a:rPr>
              <a:t> Об’єктно-орієнтоване проектування</a:t>
            </a:r>
            <a:r>
              <a:rPr lang="en-US" sz="1200" dirty="0">
                <a:solidFill>
                  <a:srgbClr val="FFFFFF"/>
                </a:solidFill>
                <a:cs typeface="Arial" pitchFamily="34" charset="0"/>
              </a:rPr>
              <a:t> </a:t>
            </a:r>
            <a:r>
              <a:rPr lang="uk-UA" sz="1200" dirty="0">
                <a:solidFill>
                  <a:srgbClr val="FFFFFF"/>
                </a:solidFill>
                <a:cs typeface="Arial" pitchFamily="34" charset="0"/>
              </a:rPr>
              <a:t>та моделювання ПЗ</a:t>
            </a:r>
            <a:endParaRPr lang="ru-RU" sz="12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6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A4D73-EA0D-4F97-BC1B-16D6770DA00C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899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F6CA7-FD80-4F78-A211-3611B34E4C52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465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8B133-87BC-4CDD-B496-20694FD3426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65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63C7-0FE6-45CA-A4DF-2AF775683D91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98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CAD3F-ADC1-4D82-AB3B-938D04D61BF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770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D265B-6C8B-4221-907E-C690A3D2C0F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846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9B4CE-442C-43BD-81A7-F4EA68D33F69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6001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CA2D6-7B1F-4A5E-8002-7E865D1308C5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166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5A2375-5838-4277-A32E-5349C822D259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0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ourceforge.net/projects/ganttproject/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reeanalogs.ru/OpenProj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reeanalogs.ru/ProjectLibre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freeanalogs.ru/Trello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analogs.ru/ProjectManagement" TargetMode="External"/><Relationship Id="rId2" Type="http://schemas.openxmlformats.org/officeDocument/2006/relationships/hyperlink" Target="https://blog.ganttpro.com/ru/sistemy-instrumenty-servisy-upravlenie-proektami/#GanttPRO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onlineprojects.ru/" TargetMode="External"/><Relationship Id="rId4" Type="http://schemas.openxmlformats.org/officeDocument/2006/relationships/hyperlink" Target="https://lpgenerator.ru/blog/2016/03/20/50-besplatnyh-proizvoditelnyh-panelej-i-shablonov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367" y="0"/>
            <a:ext cx="12192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696871" y="4787743"/>
            <a:ext cx="7495129" cy="138499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srgbClr val="FFFFFF"/>
                </a:solidFill>
              </a:rPr>
              <a:t>Лектор </a:t>
            </a:r>
            <a:r>
              <a:rPr lang="uk-UA" sz="2800" b="1" dirty="0" err="1">
                <a:solidFill>
                  <a:srgbClr val="FFFFFF"/>
                </a:solidFill>
              </a:rPr>
              <a:t>Ковалюк</a:t>
            </a:r>
            <a:r>
              <a:rPr lang="uk-UA" sz="2800" b="1" dirty="0">
                <a:solidFill>
                  <a:srgbClr val="FFFFFF"/>
                </a:solidFill>
              </a:rPr>
              <a:t> </a:t>
            </a:r>
            <a:r>
              <a:rPr lang="ru-RU" sz="2800" b="1" dirty="0" smtClean="0">
                <a:solidFill>
                  <a:srgbClr val="FFFFFF"/>
                </a:solidFill>
              </a:rPr>
              <a:t>Т</a:t>
            </a:r>
            <a:r>
              <a:rPr lang="uk-UA" sz="2800" b="1" dirty="0" err="1" smtClean="0">
                <a:solidFill>
                  <a:srgbClr val="FFFFFF"/>
                </a:solidFill>
              </a:rPr>
              <a:t>етяна</a:t>
            </a:r>
            <a:r>
              <a:rPr lang="uk-UA" sz="2800" b="1" dirty="0" smtClean="0">
                <a:solidFill>
                  <a:srgbClr val="FFFFFF"/>
                </a:solidFill>
              </a:rPr>
              <a:t> </a:t>
            </a:r>
            <a:r>
              <a:rPr lang="ru-RU" sz="2800" b="1" dirty="0" err="1" smtClean="0">
                <a:solidFill>
                  <a:srgbClr val="FFFFFF"/>
                </a:solidFill>
              </a:rPr>
              <a:t>Володимирівна</a:t>
            </a:r>
            <a:r>
              <a:rPr lang="en-US" sz="2800" b="1" dirty="0" smtClean="0">
                <a:solidFill>
                  <a:srgbClr val="FFFFFF"/>
                </a:solidFill>
              </a:rPr>
              <a:t>,</a:t>
            </a:r>
            <a:r>
              <a:rPr lang="ru-RU" sz="2800" b="1" dirty="0" smtClean="0">
                <a:solidFill>
                  <a:srgbClr val="FFFFFF"/>
                </a:solidFill>
              </a:rPr>
              <a:t> </a:t>
            </a:r>
            <a:endParaRPr lang="ru-RU" sz="28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dirty="0">
                <a:solidFill>
                  <a:srgbClr val="FFFFFF"/>
                </a:solidFill>
              </a:rPr>
              <a:t>д</a:t>
            </a:r>
            <a:r>
              <a:rPr lang="ru-RU" sz="2800" b="1" dirty="0" err="1">
                <a:solidFill>
                  <a:srgbClr val="FFFFFF"/>
                </a:solidFill>
              </a:rPr>
              <a:t>оцент</a:t>
            </a:r>
            <a:r>
              <a:rPr lang="ru-RU" sz="2800" b="1" dirty="0">
                <a:solidFill>
                  <a:srgbClr val="FFFFFF"/>
                </a:solidFill>
              </a:rPr>
              <a:t> </a:t>
            </a:r>
            <a:r>
              <a:rPr lang="ru-RU" sz="2800" b="1" dirty="0" err="1">
                <a:solidFill>
                  <a:srgbClr val="FFFFFF"/>
                </a:solidFill>
              </a:rPr>
              <a:t>кафедри</a:t>
            </a:r>
            <a:r>
              <a:rPr lang="ru-RU" sz="2800" b="1" dirty="0">
                <a:solidFill>
                  <a:srgbClr val="FFFFFF"/>
                </a:solidFill>
              </a:rPr>
              <a:t> </a:t>
            </a:r>
            <a:r>
              <a:rPr lang="ru-RU" sz="2800" b="1" dirty="0" err="1">
                <a:solidFill>
                  <a:srgbClr val="FFFFFF"/>
                </a:solidFill>
              </a:rPr>
              <a:t>інформатики</a:t>
            </a:r>
            <a:r>
              <a:rPr lang="ru-RU" sz="2800" b="1" dirty="0">
                <a:solidFill>
                  <a:srgbClr val="FFFFFF"/>
                </a:solidFill>
              </a:rPr>
              <a:t> НАУКМА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FFFF"/>
                </a:solidFill>
              </a:rPr>
              <a:t>tkovalyuk@ukr.net</a:t>
            </a:r>
            <a:endParaRPr lang="ru-RU" sz="2800" b="1" dirty="0">
              <a:solidFill>
                <a:srgbClr val="FFFFFF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991518" y="548680"/>
            <a:ext cx="8208962" cy="3785652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tx1">
                <a:lumMod val="75000"/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uk-UA" sz="6000" b="1" dirty="0">
                <a:solidFill>
                  <a:srgbClr val="FFFF00"/>
                </a:solidFill>
              </a:rPr>
              <a:t>Управління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uk-UA" sz="6000" b="1" dirty="0">
                <a:solidFill>
                  <a:srgbClr val="FFFF00"/>
                </a:solidFill>
              </a:rPr>
              <a:t>Програмними</a:t>
            </a:r>
          </a:p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uk-UA" sz="6000" b="1" dirty="0">
                <a:solidFill>
                  <a:srgbClr val="FFFF00"/>
                </a:solidFill>
              </a:rPr>
              <a:t>проектами</a:t>
            </a:r>
            <a:endParaRPr lang="ru-RU" sz="6000" b="1" dirty="0">
              <a:solidFill>
                <a:srgbClr val="FFFF00"/>
              </a:solidFill>
            </a:endParaRPr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8F59-CF44-477D-AF85-0D45C1C1D1D3}" type="slidenum">
              <a:rPr lang="uk-UA" smtClean="0">
                <a:solidFill>
                  <a:srgbClr val="FFFFFF"/>
                </a:solidFill>
              </a:rPr>
              <a:pPr/>
              <a:t>1</a:t>
            </a:fld>
            <a:endParaRPr lang="uk-U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10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727" y="996375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0000CC"/>
                </a:solidFill>
              </a:rPr>
              <a:t>4. </a:t>
            </a:r>
            <a:r>
              <a:rPr lang="ru-RU" sz="2000" b="1" dirty="0" err="1" smtClean="0">
                <a:solidFill>
                  <a:srgbClr val="0000CC"/>
                </a:solidFill>
              </a:rPr>
              <a:t>Управління</a:t>
            </a:r>
            <a:r>
              <a:rPr lang="ru-RU" sz="2000" b="1" dirty="0" smtClean="0">
                <a:solidFill>
                  <a:srgbClr val="0000CC"/>
                </a:solidFill>
              </a:rPr>
              <a:t> ресурсами - </a:t>
            </a:r>
            <a:r>
              <a:rPr lang="ru-RU" sz="2000" b="1" dirty="0" err="1" smtClean="0">
                <a:solidFill>
                  <a:srgbClr val="0000CC"/>
                </a:solidFill>
              </a:rPr>
              <a:t>необхідний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функціонал</a:t>
            </a:r>
            <a:r>
              <a:rPr lang="ru-RU" sz="2000" b="1" dirty="0" smtClean="0">
                <a:solidFill>
                  <a:srgbClr val="0000CC"/>
                </a:solidFill>
              </a:rPr>
              <a:t>?</a:t>
            </a:r>
          </a:p>
          <a:p>
            <a:pPr>
              <a:spcAft>
                <a:spcPts val="600"/>
              </a:spcAft>
            </a:pP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Зручно</a:t>
            </a:r>
            <a:r>
              <a:rPr lang="ru-RU" sz="2000" dirty="0" smtClean="0"/>
              <a:t> і практично, коли в </a:t>
            </a:r>
            <a:r>
              <a:rPr lang="ru-RU" sz="2000" dirty="0" err="1" smtClean="0"/>
              <a:t>інструменті</a:t>
            </a:r>
            <a:r>
              <a:rPr lang="ru-RU" sz="2000" dirty="0" smtClean="0"/>
              <a:t> </a:t>
            </a:r>
            <a:r>
              <a:rPr lang="ru-RU" sz="2000" dirty="0" err="1" smtClean="0"/>
              <a:t>крім</a:t>
            </a:r>
            <a:r>
              <a:rPr lang="ru-RU" sz="2000" dirty="0" smtClean="0"/>
              <a:t> </a:t>
            </a:r>
            <a:r>
              <a:rPr lang="ru-RU" sz="2000" dirty="0" err="1" smtClean="0"/>
              <a:t>безпосереднього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завданнями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управляти</a:t>
            </a:r>
            <a:r>
              <a:rPr lang="ru-RU" sz="2000" dirty="0" smtClean="0"/>
              <a:t> ресурсами.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Особливо </a:t>
            </a:r>
            <a:r>
              <a:rPr lang="ru-RU" sz="2000" dirty="0" err="1" smtClean="0"/>
              <a:t>функція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ресурсами </a:t>
            </a:r>
            <a:r>
              <a:rPr lang="ru-RU" sz="2000" dirty="0" err="1" smtClean="0"/>
              <a:t>цінна</a:t>
            </a:r>
            <a:r>
              <a:rPr lang="ru-RU" sz="2000" dirty="0" smtClean="0"/>
              <a:t> для тих, кому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не просто </a:t>
            </a:r>
            <a:r>
              <a:rPr lang="ru-RU" sz="2000" dirty="0" err="1" smtClean="0"/>
              <a:t>призначити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ресурси</a:t>
            </a:r>
            <a:r>
              <a:rPr lang="ru-RU" sz="2000" dirty="0" smtClean="0"/>
              <a:t>, а й </a:t>
            </a:r>
            <a:r>
              <a:rPr lang="ru-RU" sz="2000" dirty="0" err="1" smtClean="0"/>
              <a:t>прорахувати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їх</a:t>
            </a:r>
            <a:r>
              <a:rPr lang="ru-RU" sz="2000" dirty="0" smtClean="0"/>
              <a:t> </a:t>
            </a:r>
            <a:r>
              <a:rPr lang="ru-RU" sz="2000" dirty="0" err="1" smtClean="0"/>
              <a:t>вартість</a:t>
            </a:r>
            <a:r>
              <a:rPr lang="ru-RU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Задавши </a:t>
            </a:r>
            <a:r>
              <a:rPr lang="ru-RU" sz="2000" dirty="0" err="1" smtClean="0"/>
              <a:t>вартість</a:t>
            </a:r>
            <a:r>
              <a:rPr lang="ru-RU" sz="2000" dirty="0" smtClean="0"/>
              <a:t> одного ресурсу,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дізнатися</a:t>
            </a:r>
            <a:r>
              <a:rPr lang="ru-RU" sz="2000" dirty="0" smtClean="0"/>
              <a:t>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скільки</a:t>
            </a:r>
            <a:r>
              <a:rPr lang="ru-RU" sz="2000" dirty="0" smtClean="0"/>
              <a:t> </a:t>
            </a:r>
            <a:r>
              <a:rPr lang="ru-RU" sz="2000" dirty="0" err="1" smtClean="0"/>
              <a:t>коштуватиме</a:t>
            </a:r>
            <a:r>
              <a:rPr lang="ru-RU" sz="2000" dirty="0" smtClean="0"/>
              <a:t> ресурс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переробляє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ж, </a:t>
            </a:r>
            <a:r>
              <a:rPr lang="ru-RU" sz="2000" dirty="0" err="1" smtClean="0"/>
              <a:t>навпаки</a:t>
            </a:r>
            <a:r>
              <a:rPr lang="ru-RU" sz="2000" dirty="0" smtClean="0"/>
              <a:t>, </a:t>
            </a:r>
            <a:r>
              <a:rPr lang="ru-RU" sz="2000" dirty="0" err="1" smtClean="0"/>
              <a:t>недопрацьовує</a:t>
            </a:r>
            <a:r>
              <a:rPr lang="ru-RU" sz="2000" dirty="0" smtClean="0"/>
              <a:t> </a:t>
            </a:r>
            <a:r>
              <a:rPr lang="ru-RU" sz="2000" dirty="0" err="1" smtClean="0"/>
              <a:t>він</a:t>
            </a:r>
            <a:r>
              <a:rPr lang="ru-RU" sz="2000" dirty="0" smtClean="0"/>
              <a:t> на </a:t>
            </a:r>
            <a:r>
              <a:rPr lang="ru-RU" sz="2000" dirty="0" err="1" smtClean="0"/>
              <a:t>проекті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Кошторис</a:t>
            </a:r>
            <a:r>
              <a:rPr lang="ru-RU" sz="2000" dirty="0" smtClean="0"/>
              <a:t> </a:t>
            </a:r>
            <a:r>
              <a:rPr lang="ru-RU" sz="2000" dirty="0" err="1" smtClean="0"/>
              <a:t>ресурсів</a:t>
            </a:r>
            <a:r>
              <a:rPr lang="ru-RU" sz="2000" dirty="0" smtClean="0"/>
              <a:t> </a:t>
            </a:r>
            <a:r>
              <a:rPr lang="ru-RU" sz="2000" dirty="0" err="1" smtClean="0"/>
              <a:t>дозволяє</a:t>
            </a:r>
            <a:r>
              <a:rPr lang="ru-RU" sz="2000" dirty="0" smtClean="0"/>
              <a:t> </a:t>
            </a:r>
            <a:r>
              <a:rPr lang="ru-RU" sz="2000" dirty="0" err="1" smtClean="0"/>
              <a:t>ефективно</a:t>
            </a:r>
            <a:r>
              <a:rPr lang="ru-RU" sz="2000" dirty="0" smtClean="0"/>
              <a:t> </a:t>
            </a:r>
            <a:r>
              <a:rPr lang="ru-RU" sz="2000" dirty="0" err="1" smtClean="0"/>
              <a:t>розподіляти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завдання</a:t>
            </a:r>
            <a:r>
              <a:rPr lang="ru-RU" sz="2000" dirty="0" smtClean="0"/>
              <a:t> і </a:t>
            </a:r>
            <a:r>
              <a:rPr lang="ru-RU" sz="2000" dirty="0" err="1" smtClean="0"/>
              <a:t>засоби</a:t>
            </a:r>
            <a:r>
              <a:rPr lang="ru-RU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дає</a:t>
            </a:r>
            <a:r>
              <a:rPr lang="ru-RU" sz="2000" dirty="0" smtClean="0"/>
              <a:t> </a:t>
            </a:r>
            <a:r>
              <a:rPr lang="ru-RU" sz="2000" dirty="0" err="1" smtClean="0"/>
              <a:t>ця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функція</a:t>
            </a:r>
            <a:r>
              <a:rPr lang="ru-RU" sz="2000" dirty="0" smtClean="0"/>
              <a:t>?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smtClean="0"/>
              <a:t>Ви </a:t>
            </a:r>
            <a:r>
              <a:rPr lang="ru-RU" sz="2000" dirty="0" err="1" smtClean="0"/>
              <a:t>чітко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знаєте</a:t>
            </a:r>
            <a:r>
              <a:rPr lang="ru-RU" sz="2000" dirty="0" smtClean="0"/>
              <a:t> </a:t>
            </a:r>
            <a:r>
              <a:rPr lang="ru-RU" sz="2000" dirty="0" err="1" smtClean="0"/>
              <a:t>вартість</a:t>
            </a:r>
            <a:r>
              <a:rPr lang="ru-RU" sz="2000" dirty="0" smtClean="0"/>
              <a:t> і </a:t>
            </a:r>
            <a:r>
              <a:rPr lang="ru-RU" sz="2000" dirty="0" err="1" smtClean="0"/>
              <a:t>зайнятість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кожної</a:t>
            </a:r>
            <a:r>
              <a:rPr lang="ru-RU" sz="2000" dirty="0" smtClean="0"/>
              <a:t> </a:t>
            </a:r>
            <a:r>
              <a:rPr lang="ru-RU" sz="2000" dirty="0" err="1" smtClean="0"/>
              <a:t>одиниці</a:t>
            </a:r>
            <a:r>
              <a:rPr lang="ru-RU" sz="2000" dirty="0" smtClean="0"/>
              <a:t>, а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ru-RU" sz="2000" dirty="0" err="1" smtClean="0"/>
              <a:t>всього</a:t>
            </a:r>
            <a:r>
              <a:rPr lang="ru-RU" sz="2000" dirty="0" smtClean="0"/>
              <a:t> проекту.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Зручним</a:t>
            </a:r>
            <a:r>
              <a:rPr lang="ru-RU" sz="2000" dirty="0" smtClean="0"/>
              <a:t> є </a:t>
            </a:r>
            <a:r>
              <a:rPr lang="ru-RU" sz="2000" dirty="0" err="1" smtClean="0"/>
              <a:t>перерозподіл</a:t>
            </a:r>
            <a:r>
              <a:rPr lang="ru-RU" sz="2000" dirty="0" smtClean="0"/>
              <a:t> </a:t>
            </a:r>
            <a:r>
              <a:rPr lang="ru-RU" sz="2000" dirty="0" err="1" smtClean="0"/>
              <a:t>ресурсів</a:t>
            </a:r>
            <a:r>
              <a:rPr lang="ru-RU" sz="2000" dirty="0" smtClean="0"/>
              <a:t> в </a:t>
            </a:r>
            <a:r>
              <a:rPr lang="ru-RU" sz="2000" dirty="0" err="1" smtClean="0"/>
              <a:t>залежності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завантаженості</a:t>
            </a:r>
            <a:r>
              <a:rPr lang="ru-RU" sz="20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FF0000"/>
                </a:solidFill>
              </a:rPr>
              <a:t>Приклад: </a:t>
            </a:r>
            <a:r>
              <a:rPr lang="ru-RU" sz="2000" dirty="0" err="1" smtClean="0">
                <a:solidFill>
                  <a:srgbClr val="FF0000"/>
                </a:solidFill>
              </a:rPr>
              <a:t>Wrike</a:t>
            </a:r>
            <a:r>
              <a:rPr lang="ru-RU" sz="2000" dirty="0" smtClean="0">
                <a:solidFill>
                  <a:srgbClr val="FF0000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endParaRPr lang="ru-RU" sz="20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-5378575" y="8267700"/>
            <a:ext cx="23406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1727" y="0"/>
            <a:ext cx="1170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11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727" y="860450"/>
            <a:ext cx="118037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CC"/>
                </a:solidFill>
              </a:rPr>
              <a:t>5. </a:t>
            </a:r>
            <a:r>
              <a:rPr lang="ru-RU" sz="2000" b="1" dirty="0" err="1" smtClean="0">
                <a:solidFill>
                  <a:srgbClr val="0000CC"/>
                </a:solidFill>
              </a:rPr>
              <a:t>Наскільки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важливо</a:t>
            </a:r>
            <a:r>
              <a:rPr lang="ru-RU" sz="2000" b="1" dirty="0" smtClean="0">
                <a:solidFill>
                  <a:srgbClr val="0000CC"/>
                </a:solidFill>
              </a:rPr>
              <a:t>, </a:t>
            </a:r>
            <a:r>
              <a:rPr lang="ru-RU" sz="2000" b="1" dirty="0" err="1" smtClean="0">
                <a:solidFill>
                  <a:srgbClr val="0000CC"/>
                </a:solidFill>
              </a:rPr>
              <a:t>щоб</a:t>
            </a:r>
            <a:r>
              <a:rPr lang="ru-RU" sz="2000" b="1" dirty="0" smtClean="0">
                <a:solidFill>
                  <a:srgbClr val="0000CC"/>
                </a:solidFill>
              </a:rPr>
              <a:t> в </a:t>
            </a:r>
            <a:r>
              <a:rPr lang="ru-RU" sz="2000" b="1" dirty="0" err="1" smtClean="0">
                <a:solidFill>
                  <a:srgbClr val="0000CC"/>
                </a:solidFill>
              </a:rPr>
              <a:t>сервісі</a:t>
            </a:r>
            <a:r>
              <a:rPr lang="ru-RU" sz="2000" b="1" dirty="0" smtClean="0">
                <a:solidFill>
                  <a:srgbClr val="0000CC"/>
                </a:solidFill>
              </a:rPr>
              <a:t> з </a:t>
            </a:r>
            <a:r>
              <a:rPr lang="ru-RU" sz="2000" b="1" dirty="0" err="1" smtClean="0">
                <a:solidFill>
                  <a:srgbClr val="0000CC"/>
                </a:solidFill>
              </a:rPr>
              <a:t>діаграмою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Ганта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можна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було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встановлювати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залежності</a:t>
            </a:r>
            <a:r>
              <a:rPr lang="ru-RU" sz="2000" b="1" dirty="0" smtClean="0">
                <a:solidFill>
                  <a:srgbClr val="0000CC"/>
                </a:solidFill>
              </a:rPr>
              <a:t>, </a:t>
            </a:r>
            <a:r>
              <a:rPr lang="ru-RU" sz="2000" b="1" dirty="0" err="1" smtClean="0">
                <a:solidFill>
                  <a:srgbClr val="0000CC"/>
                </a:solidFill>
              </a:rPr>
              <a:t>контрольні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події</a:t>
            </a:r>
            <a:r>
              <a:rPr lang="ru-RU" sz="2000" b="1" dirty="0" smtClean="0">
                <a:solidFill>
                  <a:srgbClr val="0000CC"/>
                </a:solidFill>
              </a:rPr>
              <a:t> та </a:t>
            </a:r>
            <a:r>
              <a:rPr lang="ru-RU" sz="2000" b="1" dirty="0" err="1" smtClean="0">
                <a:solidFill>
                  <a:srgbClr val="0000CC"/>
                </a:solidFill>
              </a:rPr>
              <a:t>критичний</a:t>
            </a:r>
            <a:r>
              <a:rPr lang="ru-RU" sz="2000" b="1" dirty="0" smtClean="0">
                <a:solidFill>
                  <a:srgbClr val="0000CC"/>
                </a:solidFill>
              </a:rPr>
              <a:t> шлях?</a:t>
            </a:r>
            <a:endParaRPr lang="ru-RU" sz="2000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231727" y="0"/>
            <a:ext cx="1170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73" y="2130678"/>
            <a:ext cx="6437869" cy="354466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31727" y="1580594"/>
            <a:ext cx="501989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Як правило, </a:t>
            </a:r>
            <a:r>
              <a:rPr lang="ru-RU" sz="2000" dirty="0" err="1" smtClean="0"/>
              <a:t>завдання</a:t>
            </a:r>
            <a:r>
              <a:rPr lang="ru-RU" sz="2000" dirty="0" smtClean="0"/>
              <a:t> в </a:t>
            </a:r>
            <a:r>
              <a:rPr lang="ru-RU" sz="2000" dirty="0" err="1" smtClean="0"/>
              <a:t>проекті</a:t>
            </a:r>
            <a:r>
              <a:rPr lang="ru-RU" sz="2000" dirty="0" smtClean="0"/>
              <a:t>, будь </a:t>
            </a:r>
            <a:r>
              <a:rPr lang="ru-RU" sz="2000" dirty="0" err="1" smtClean="0"/>
              <a:t>він</a:t>
            </a:r>
            <a:r>
              <a:rPr lang="ru-RU" sz="2000" dirty="0" smtClean="0"/>
              <a:t> </a:t>
            </a:r>
            <a:r>
              <a:rPr lang="ru-RU" sz="2000" dirty="0" err="1" smtClean="0"/>
              <a:t>навіть</a:t>
            </a:r>
            <a:r>
              <a:rPr lang="ru-RU" sz="2000" dirty="0" smtClean="0"/>
              <a:t> з одним </a:t>
            </a:r>
            <a:r>
              <a:rPr lang="ru-RU" sz="2000" dirty="0" err="1" smtClean="0"/>
              <a:t>учасником</a:t>
            </a:r>
            <a:r>
              <a:rPr lang="ru-RU" sz="2000" dirty="0" smtClean="0"/>
              <a:t>, </a:t>
            </a:r>
            <a:r>
              <a:rPr lang="ru-RU" sz="2000" dirty="0" err="1" smtClean="0"/>
              <a:t>взаємопов'язані</a:t>
            </a:r>
            <a:r>
              <a:rPr lang="ru-RU" sz="2000" dirty="0" smtClean="0"/>
              <a:t> </a:t>
            </a:r>
            <a:r>
              <a:rPr lang="ru-RU" sz="2000" dirty="0" err="1" smtClean="0"/>
              <a:t>між</a:t>
            </a:r>
            <a:r>
              <a:rPr lang="ru-RU" sz="2000" dirty="0" smtClean="0"/>
              <a:t> собою.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Наприклад</a:t>
            </a:r>
            <a:r>
              <a:rPr lang="ru-RU" sz="2000" dirty="0" smtClean="0"/>
              <a:t>, </a:t>
            </a:r>
            <a:r>
              <a:rPr lang="ru-RU" sz="2000" dirty="0" err="1" smtClean="0"/>
              <a:t>Завдання</a:t>
            </a:r>
            <a:r>
              <a:rPr lang="ru-RU" sz="2000" dirty="0" smtClean="0"/>
              <a:t> № 1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бути </a:t>
            </a:r>
            <a:r>
              <a:rPr lang="ru-RU" sz="2000" dirty="0" err="1" smtClean="0"/>
              <a:t>пов'язана</a:t>
            </a:r>
            <a:r>
              <a:rPr lang="ru-RU" sz="2000" dirty="0" smtClean="0"/>
              <a:t> </a:t>
            </a:r>
            <a:r>
              <a:rPr lang="ru-RU" sz="2000" dirty="0" err="1" smtClean="0"/>
              <a:t>із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завданням</a:t>
            </a:r>
            <a:r>
              <a:rPr lang="ru-RU" sz="2000" dirty="0" smtClean="0"/>
              <a:t> № 10 і т.д.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Варіантів</a:t>
            </a:r>
            <a:r>
              <a:rPr lang="ru-RU" sz="2000" dirty="0" smtClean="0"/>
              <a:t> </a:t>
            </a:r>
            <a:r>
              <a:rPr lang="ru-RU" sz="2000" dirty="0" err="1" smtClean="0"/>
              <a:t>дуже</a:t>
            </a:r>
            <a:r>
              <a:rPr lang="ru-RU" sz="2000" dirty="0" smtClean="0"/>
              <a:t> </a:t>
            </a:r>
            <a:r>
              <a:rPr lang="ru-RU" sz="2000" dirty="0" err="1" smtClean="0"/>
              <a:t>багато</a:t>
            </a:r>
            <a:r>
              <a:rPr lang="ru-RU" sz="2000" dirty="0" smtClean="0"/>
              <a:t>, </a:t>
            </a:r>
            <a:r>
              <a:rPr lang="ru-RU" sz="2000" dirty="0" err="1" smtClean="0"/>
              <a:t>оскільки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завдання</a:t>
            </a:r>
            <a:r>
              <a:rPr lang="ru-RU" sz="2000" dirty="0" smtClean="0"/>
              <a:t> не </a:t>
            </a:r>
            <a:r>
              <a:rPr lang="ru-RU" sz="2000" dirty="0" err="1" smtClean="0"/>
              <a:t>існує</a:t>
            </a:r>
            <a:r>
              <a:rPr lang="ru-RU" sz="2000" dirty="0" smtClean="0"/>
              <a:t> в </a:t>
            </a:r>
            <a:r>
              <a:rPr lang="ru-RU" sz="2000" dirty="0" err="1" smtClean="0"/>
              <a:t>ізольованому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одне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одного </a:t>
            </a:r>
            <a:r>
              <a:rPr lang="ru-RU" sz="2000" dirty="0" err="1" smtClean="0"/>
              <a:t>формі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Тому </a:t>
            </a:r>
            <a:r>
              <a:rPr lang="ru-RU" sz="2000" dirty="0" err="1" smtClean="0"/>
              <a:t>дуже</a:t>
            </a:r>
            <a:r>
              <a:rPr lang="ru-RU" sz="2000" dirty="0" smtClean="0"/>
              <a:t> </a:t>
            </a:r>
            <a:r>
              <a:rPr lang="ru-RU" sz="2000" dirty="0" err="1" smtClean="0"/>
              <a:t>зручно</a:t>
            </a:r>
            <a:r>
              <a:rPr lang="ru-RU" sz="2000" dirty="0" smtClean="0"/>
              <a:t>, коли є </a:t>
            </a:r>
            <a:r>
              <a:rPr lang="ru-RU" sz="2000" dirty="0" err="1" smtClean="0"/>
              <a:t>можливість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пов'язувати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завдання</a:t>
            </a:r>
            <a:r>
              <a:rPr lang="ru-RU" sz="2000" dirty="0" smtClean="0"/>
              <a:t>, особливо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робиться</a:t>
            </a:r>
            <a:r>
              <a:rPr lang="ru-RU" sz="2000" dirty="0" smtClean="0"/>
              <a:t> в 1-2 </a:t>
            </a:r>
            <a:r>
              <a:rPr lang="ru-RU" sz="2000" dirty="0" err="1" smtClean="0"/>
              <a:t>кліка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Більшість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інструментів</a:t>
            </a:r>
            <a:r>
              <a:rPr lang="ru-RU" sz="2000" dirty="0" smtClean="0"/>
              <a:t> </a:t>
            </a:r>
            <a:r>
              <a:rPr lang="ru-RU" sz="2000" dirty="0" err="1" smtClean="0"/>
              <a:t>дозволяє</a:t>
            </a:r>
            <a:r>
              <a:rPr lang="ru-RU" sz="2000" dirty="0" smtClean="0"/>
              <a:t> </a:t>
            </a:r>
            <a:r>
              <a:rPr lang="ru-RU" sz="2000" dirty="0" err="1" smtClean="0"/>
              <a:t>робити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це</a:t>
            </a:r>
            <a:r>
              <a:rPr lang="ru-RU" sz="2000" dirty="0" smtClean="0"/>
              <a:t> з </a:t>
            </a:r>
            <a:r>
              <a:rPr lang="ru-RU" sz="2000" dirty="0" err="1" smtClean="0"/>
              <a:t>функцією</a:t>
            </a:r>
            <a:r>
              <a:rPr lang="ru-RU" sz="2000" dirty="0" smtClean="0"/>
              <a:t> </a:t>
            </a:r>
            <a:r>
              <a:rPr lang="ru-RU" sz="2000" b="1" dirty="0" err="1" smtClean="0"/>
              <a:t>drag-and-drop</a:t>
            </a:r>
            <a:r>
              <a:rPr lang="ru-RU" sz="2000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83329" y="1547790"/>
            <a:ext cx="5298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smtClean="0">
                <a:solidFill>
                  <a:srgbClr val="FF0000"/>
                </a:solidFill>
              </a:rPr>
              <a:t>Приклад </a:t>
            </a:r>
            <a:r>
              <a:rPr lang="ru-RU" dirty="0" err="1" smtClean="0">
                <a:solidFill>
                  <a:srgbClr val="FF0000"/>
                </a:solidFill>
              </a:rPr>
              <a:t>залежності</a:t>
            </a:r>
            <a:r>
              <a:rPr lang="ru-RU" dirty="0" smtClean="0">
                <a:solidFill>
                  <a:srgbClr val="FF0000"/>
                </a:solidFill>
              </a:rPr>
              <a:t> в </a:t>
            </a:r>
            <a:r>
              <a:rPr lang="ru-RU" dirty="0" err="1" smtClean="0">
                <a:solidFill>
                  <a:srgbClr val="FF0000"/>
                </a:solidFill>
              </a:rPr>
              <a:t>діаграмі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Ганта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GanttPRO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7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12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727" y="1765814"/>
            <a:ext cx="710887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 err="1" smtClean="0"/>
              <a:t>Критичний</a:t>
            </a:r>
            <a:r>
              <a:rPr lang="ru-RU" sz="2000" b="1" dirty="0" smtClean="0"/>
              <a:t> шлях </a:t>
            </a:r>
            <a:r>
              <a:rPr lang="ru-RU" sz="2000" dirty="0" err="1" smtClean="0"/>
              <a:t>з'єднує</a:t>
            </a:r>
            <a:r>
              <a:rPr lang="ru-RU" sz="2000" dirty="0" smtClean="0"/>
              <a:t> </a:t>
            </a:r>
            <a:r>
              <a:rPr lang="ru-RU" sz="2000" dirty="0" err="1" smtClean="0"/>
              <a:t>всі</a:t>
            </a:r>
            <a:r>
              <a:rPr lang="ru-RU" sz="2000" dirty="0" smtClean="0"/>
              <a:t> </a:t>
            </a:r>
            <a:r>
              <a:rPr lang="ru-RU" sz="2000" dirty="0" err="1" smtClean="0"/>
              <a:t>важливі</a:t>
            </a:r>
            <a:r>
              <a:rPr lang="ru-RU" sz="2000" dirty="0" smtClean="0"/>
              <a:t> для проекту </a:t>
            </a:r>
            <a:r>
              <a:rPr lang="ru-RU" sz="2000" dirty="0" err="1" smtClean="0"/>
              <a:t>завдання</a:t>
            </a:r>
            <a:r>
              <a:rPr lang="ru-RU" sz="2000" dirty="0" smtClean="0"/>
              <a:t>, </a:t>
            </a:r>
            <a:r>
              <a:rPr lang="ru-RU" sz="2000" dirty="0" err="1" smtClean="0"/>
              <a:t>утворюючи</a:t>
            </a:r>
            <a:r>
              <a:rPr lang="ru-RU" sz="2000" dirty="0" smtClean="0"/>
              <a:t> таким чином </a:t>
            </a:r>
            <a:r>
              <a:rPr lang="ru-RU" sz="2000" b="1" dirty="0" err="1" smtClean="0"/>
              <a:t>послідовність</a:t>
            </a:r>
            <a:r>
              <a:rPr lang="ru-RU" sz="20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Функція</a:t>
            </a:r>
            <a:r>
              <a:rPr lang="ru-RU" sz="2000" dirty="0" smtClean="0"/>
              <a:t> </a:t>
            </a:r>
            <a:r>
              <a:rPr lang="ru-RU" sz="2000" dirty="0" err="1" smtClean="0"/>
              <a:t>дозволяє</a:t>
            </a:r>
            <a:r>
              <a:rPr lang="ru-RU" sz="2000" dirty="0" smtClean="0"/>
              <a:t> </a:t>
            </a:r>
            <a:r>
              <a:rPr lang="ru-RU" sz="2000" dirty="0" err="1" smtClean="0"/>
              <a:t>побачити</a:t>
            </a:r>
            <a:r>
              <a:rPr lang="ru-RU" sz="2000" dirty="0" smtClean="0"/>
              <a:t>, </a:t>
            </a:r>
            <a:r>
              <a:rPr lang="ru-RU" sz="2000" dirty="0" err="1" smtClean="0"/>
              <a:t>невиконання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яких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завдань</a:t>
            </a:r>
            <a:r>
              <a:rPr lang="ru-RU" sz="2000" dirty="0" smtClean="0"/>
              <a:t> негативно </a:t>
            </a:r>
            <a:r>
              <a:rPr lang="ru-RU" sz="2000" dirty="0" err="1" smtClean="0"/>
              <a:t>вплине</a:t>
            </a:r>
            <a:r>
              <a:rPr lang="ru-RU" sz="2000" dirty="0" smtClean="0"/>
              <a:t> на проект.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базова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можливість</a:t>
            </a:r>
            <a:r>
              <a:rPr lang="ru-RU" sz="2000" dirty="0" smtClean="0"/>
              <a:t>, </a:t>
            </a:r>
            <a:r>
              <a:rPr lang="ru-RU" sz="2000" dirty="0" err="1" smtClean="0"/>
              <a:t>хоча</a:t>
            </a:r>
            <a:r>
              <a:rPr lang="ru-RU" sz="2000" dirty="0" smtClean="0"/>
              <a:t> </a:t>
            </a:r>
            <a:r>
              <a:rPr lang="ru-RU" sz="2000" dirty="0" err="1" smtClean="0"/>
              <a:t>деякі</a:t>
            </a:r>
            <a:r>
              <a:rPr lang="ru-RU" sz="2000" dirty="0" smtClean="0"/>
              <a:t> </a:t>
            </a:r>
            <a:r>
              <a:rPr lang="ru-RU" sz="2000" dirty="0" err="1" smtClean="0"/>
              <a:t>сервіси</a:t>
            </a:r>
            <a:r>
              <a:rPr lang="ru-RU" sz="2000" dirty="0" smtClean="0"/>
              <a:t> </a:t>
            </a:r>
            <a:r>
              <a:rPr lang="ru-RU" sz="2000" dirty="0" err="1" smtClean="0"/>
              <a:t>її</a:t>
            </a:r>
            <a:r>
              <a:rPr lang="ru-RU" sz="2000" dirty="0" smtClean="0"/>
              <a:t> не </a:t>
            </a:r>
            <a:r>
              <a:rPr lang="ru-RU" sz="2000" dirty="0" err="1" smtClean="0"/>
              <a:t>пропонують</a:t>
            </a:r>
            <a:r>
              <a:rPr lang="ru-RU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 err="1" smtClean="0"/>
              <a:t>Контрольні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події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або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віхи</a:t>
            </a:r>
            <a:r>
              <a:rPr lang="ru-RU" sz="2000" dirty="0" smtClean="0"/>
              <a:t>, </a:t>
            </a:r>
            <a:r>
              <a:rPr lang="ru-RU" sz="2000" dirty="0" err="1" smtClean="0"/>
              <a:t>потрібні</a:t>
            </a:r>
            <a:r>
              <a:rPr lang="ru-RU" sz="2000" dirty="0" smtClean="0"/>
              <a:t> для того,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менеджер </a:t>
            </a:r>
            <a:r>
              <a:rPr lang="ru-RU" sz="2000" dirty="0" err="1" smtClean="0"/>
              <a:t>позначав</a:t>
            </a:r>
            <a:r>
              <a:rPr lang="ru-RU" sz="2000" dirty="0" smtClean="0"/>
              <a:t> </a:t>
            </a:r>
            <a:r>
              <a:rPr lang="ru-RU" sz="2000" dirty="0" err="1" smtClean="0"/>
              <a:t>важливі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успішного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завершення</a:t>
            </a:r>
            <a:r>
              <a:rPr lang="ru-RU" sz="2000" dirty="0" smtClean="0"/>
              <a:t> проекту </a:t>
            </a:r>
            <a:r>
              <a:rPr lang="ru-RU" sz="2000" dirty="0" err="1" smtClean="0"/>
              <a:t>моменти</a:t>
            </a:r>
            <a:r>
              <a:rPr lang="ru-RU" sz="20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контрольна</a:t>
            </a:r>
            <a:r>
              <a:rPr lang="ru-RU" sz="2000" dirty="0" smtClean="0"/>
              <a:t> </a:t>
            </a:r>
            <a:r>
              <a:rPr lang="ru-RU" sz="2000" dirty="0" err="1" smtClean="0"/>
              <a:t>подія</a:t>
            </a:r>
            <a:r>
              <a:rPr lang="ru-RU" sz="2000" dirty="0" smtClean="0"/>
              <a:t> </a:t>
            </a:r>
            <a:r>
              <a:rPr lang="ru-RU" sz="2000" dirty="0" err="1" smtClean="0"/>
              <a:t>досягнута</a:t>
            </a:r>
            <a:r>
              <a:rPr lang="ru-RU" sz="2000" dirty="0" smtClean="0"/>
              <a:t>, значить, проект </a:t>
            </a:r>
            <a:r>
              <a:rPr lang="ru-RU" sz="2000" dirty="0" err="1" smtClean="0"/>
              <a:t>пройшов</a:t>
            </a:r>
            <a:r>
              <a:rPr lang="ru-RU" sz="2000" dirty="0" smtClean="0"/>
              <a:t> </a:t>
            </a:r>
            <a:r>
              <a:rPr lang="ru-RU" sz="2000" dirty="0" err="1" smtClean="0"/>
              <a:t>важливий</a:t>
            </a:r>
            <a:r>
              <a:rPr lang="ru-RU" sz="2000" dirty="0" smtClean="0"/>
              <a:t> </a:t>
            </a:r>
            <a:r>
              <a:rPr lang="ru-RU" sz="2000" dirty="0" err="1" smtClean="0"/>
              <a:t>етап</a:t>
            </a:r>
            <a:r>
              <a:rPr lang="ru-RU" sz="2000" dirty="0" smtClean="0"/>
              <a:t>, </a:t>
            </a:r>
            <a:r>
              <a:rPr lang="ru-RU" sz="2000" dirty="0" err="1" smtClean="0"/>
              <a:t>отже</a:t>
            </a:r>
            <a:r>
              <a:rPr lang="ru-RU" sz="2000" dirty="0" smtClean="0"/>
              <a:t>, </a:t>
            </a:r>
            <a:r>
              <a:rPr lang="ru-RU" sz="2000" dirty="0" err="1" smtClean="0"/>
              <a:t>він</a:t>
            </a:r>
            <a:r>
              <a:rPr lang="ru-RU" sz="2000" dirty="0" smtClean="0"/>
              <a:t> </a:t>
            </a:r>
            <a:r>
              <a:rPr lang="ru-RU" sz="2000" dirty="0" err="1" smtClean="0"/>
              <a:t>рухається</a:t>
            </a:r>
            <a:r>
              <a:rPr lang="ru-RU" sz="2000" dirty="0" smtClean="0"/>
              <a:t> в правильному </a:t>
            </a:r>
            <a:r>
              <a:rPr lang="ru-RU" sz="2000" dirty="0" err="1" smtClean="0"/>
              <a:t>напрямку</a:t>
            </a:r>
            <a:r>
              <a:rPr lang="ru-RU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 err="1" smtClean="0"/>
              <a:t>Якщо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віха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зсувається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зсуваються</a:t>
            </a:r>
            <a:r>
              <a:rPr lang="ru-RU" sz="2000" b="1" dirty="0" smtClean="0"/>
              <a:t> і </a:t>
            </a:r>
            <a:r>
              <a:rPr lang="ru-RU" sz="2000" b="1" dirty="0" err="1" smtClean="0"/>
              <a:t>терміни</a:t>
            </a:r>
            <a:r>
              <a:rPr lang="ru-RU" sz="2000" b="1" dirty="0" smtClean="0"/>
              <a:t> проекту</a:t>
            </a:r>
            <a:r>
              <a:rPr lang="ru-RU" sz="2000" dirty="0" smtClean="0"/>
              <a:t>.</a:t>
            </a:r>
          </a:p>
          <a:p>
            <a:endParaRPr lang="ru-RU" sz="2000" b="1" dirty="0" smtClean="0">
              <a:solidFill>
                <a:srgbClr val="FF0000"/>
              </a:solidFill>
            </a:endParaRPr>
          </a:p>
          <a:p>
            <a:r>
              <a:rPr lang="ru-RU" sz="2000" b="1" dirty="0" smtClean="0">
                <a:solidFill>
                  <a:srgbClr val="FF0000"/>
                </a:solidFill>
              </a:rPr>
              <a:t>Приклад: MS </a:t>
            </a:r>
            <a:r>
              <a:rPr lang="ru-RU" sz="2000" b="1" dirty="0" err="1" smtClean="0">
                <a:solidFill>
                  <a:srgbClr val="FF0000"/>
                </a:solidFill>
              </a:rPr>
              <a:t>Project</a:t>
            </a:r>
            <a:r>
              <a:rPr lang="ru-RU" sz="20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31727" y="0"/>
            <a:ext cx="1170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29" y="2197101"/>
            <a:ext cx="4242008" cy="301563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31727" y="927091"/>
            <a:ext cx="11439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CC"/>
                </a:solidFill>
              </a:rPr>
              <a:t>5. </a:t>
            </a:r>
            <a:r>
              <a:rPr lang="ru-RU" sz="2000" b="1" dirty="0" err="1" smtClean="0">
                <a:solidFill>
                  <a:srgbClr val="0000CC"/>
                </a:solidFill>
              </a:rPr>
              <a:t>Наскільки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важливо</a:t>
            </a:r>
            <a:r>
              <a:rPr lang="ru-RU" sz="2000" b="1" dirty="0" smtClean="0">
                <a:solidFill>
                  <a:srgbClr val="0000CC"/>
                </a:solidFill>
              </a:rPr>
              <a:t>, </a:t>
            </a:r>
            <a:r>
              <a:rPr lang="ru-RU" sz="2000" b="1" dirty="0" err="1" smtClean="0">
                <a:solidFill>
                  <a:srgbClr val="0000CC"/>
                </a:solidFill>
              </a:rPr>
              <a:t>щоб</a:t>
            </a:r>
            <a:r>
              <a:rPr lang="ru-RU" sz="2000" b="1" dirty="0" smtClean="0">
                <a:solidFill>
                  <a:srgbClr val="0000CC"/>
                </a:solidFill>
              </a:rPr>
              <a:t> в </a:t>
            </a:r>
            <a:r>
              <a:rPr lang="ru-RU" sz="2000" b="1" dirty="0" err="1" smtClean="0">
                <a:solidFill>
                  <a:srgbClr val="0000CC"/>
                </a:solidFill>
              </a:rPr>
              <a:t>сервісі</a:t>
            </a:r>
            <a:r>
              <a:rPr lang="ru-RU" sz="2000" b="1" dirty="0" smtClean="0">
                <a:solidFill>
                  <a:srgbClr val="0000CC"/>
                </a:solidFill>
              </a:rPr>
              <a:t> з </a:t>
            </a:r>
            <a:r>
              <a:rPr lang="ru-RU" sz="2000" b="1" dirty="0" err="1" smtClean="0">
                <a:solidFill>
                  <a:srgbClr val="0000CC"/>
                </a:solidFill>
              </a:rPr>
              <a:t>діаграмою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Ганта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можна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було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встановлювати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залежності</a:t>
            </a:r>
            <a:r>
              <a:rPr lang="ru-RU" sz="2000" b="1" dirty="0" smtClean="0">
                <a:solidFill>
                  <a:srgbClr val="0000CC"/>
                </a:solidFill>
              </a:rPr>
              <a:t>, </a:t>
            </a:r>
            <a:r>
              <a:rPr lang="ru-RU" sz="2000" b="1" dirty="0" err="1" smtClean="0">
                <a:solidFill>
                  <a:srgbClr val="0000CC"/>
                </a:solidFill>
              </a:rPr>
              <a:t>контрольні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події</a:t>
            </a:r>
            <a:r>
              <a:rPr lang="ru-RU" sz="2000" b="1" dirty="0" smtClean="0">
                <a:solidFill>
                  <a:srgbClr val="0000CC"/>
                </a:solidFill>
              </a:rPr>
              <a:t> та </a:t>
            </a:r>
            <a:r>
              <a:rPr lang="ru-RU" sz="2000" b="1" dirty="0" err="1" smtClean="0">
                <a:solidFill>
                  <a:srgbClr val="0000CC"/>
                </a:solidFill>
              </a:rPr>
              <a:t>критичний</a:t>
            </a:r>
            <a:r>
              <a:rPr lang="ru-RU" sz="2000" b="1" dirty="0" smtClean="0">
                <a:solidFill>
                  <a:srgbClr val="0000CC"/>
                </a:solidFill>
              </a:rPr>
              <a:t> шлях?</a:t>
            </a:r>
          </a:p>
        </p:txBody>
      </p:sp>
    </p:spTree>
    <p:extLst>
      <p:ext uri="{BB962C8B-B14F-4D97-AF65-F5344CB8AC3E}">
        <p14:creationId xmlns:p14="http://schemas.microsoft.com/office/powerpoint/2010/main" val="32020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13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2779" y="1575128"/>
            <a:ext cx="113411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Більшість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планів</a:t>
            </a:r>
            <a:r>
              <a:rPr lang="ru-RU" sz="2000" dirty="0" smtClean="0"/>
              <a:t> і </a:t>
            </a:r>
            <a:r>
              <a:rPr lang="ru-RU" sz="2000" dirty="0" err="1" smtClean="0"/>
              <a:t>графіків</a:t>
            </a:r>
            <a:r>
              <a:rPr lang="ru-RU" sz="2000" dirty="0" smtClean="0"/>
              <a:t> </a:t>
            </a:r>
            <a:r>
              <a:rPr lang="ru-RU" sz="2000" dirty="0" err="1" smtClean="0"/>
              <a:t>орієнтовані</a:t>
            </a:r>
            <a:r>
              <a:rPr lang="ru-RU" sz="2000" dirty="0" smtClean="0"/>
              <a:t> на </a:t>
            </a:r>
            <a:r>
              <a:rPr lang="ru-RU" sz="2000" dirty="0" err="1" smtClean="0"/>
              <a:t>більш</a:t>
            </a:r>
            <a:r>
              <a:rPr lang="ru-RU" sz="2000" dirty="0" smtClean="0"/>
              <a:t> </a:t>
            </a:r>
            <a:r>
              <a:rPr lang="ru-RU" sz="2000" dirty="0" err="1" smtClean="0"/>
              <a:t>ніж</a:t>
            </a:r>
            <a:r>
              <a:rPr lang="ru-RU" sz="2000" dirty="0" smtClean="0"/>
              <a:t> одного </a:t>
            </a:r>
            <a:r>
              <a:rPr lang="ru-RU" sz="2000" dirty="0" err="1" smtClean="0"/>
              <a:t>виконавця</a:t>
            </a:r>
            <a:r>
              <a:rPr lang="ru-RU" sz="2000" dirty="0" smtClean="0"/>
              <a:t>. Тому </a:t>
            </a:r>
            <a:r>
              <a:rPr lang="ru-RU" sz="2000" dirty="0" err="1" smtClean="0"/>
              <a:t>важливо</a:t>
            </a:r>
            <a:r>
              <a:rPr lang="ru-RU" sz="2000" dirty="0" smtClean="0"/>
              <a:t>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в </a:t>
            </a:r>
            <a:r>
              <a:rPr lang="ru-RU" sz="2000" dirty="0" err="1" smtClean="0"/>
              <a:t>інструменті</a:t>
            </a:r>
            <a:r>
              <a:rPr lang="ru-RU" sz="2000" dirty="0" smtClean="0"/>
              <a:t> просто і легко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було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взаємодіяти</a:t>
            </a:r>
            <a:r>
              <a:rPr lang="ru-RU" sz="2000" b="1" dirty="0" smtClean="0"/>
              <a:t> з членами </a:t>
            </a:r>
            <a:r>
              <a:rPr lang="ru-RU" sz="2000" b="1" dirty="0" err="1" smtClean="0"/>
              <a:t>команди</a:t>
            </a:r>
            <a:r>
              <a:rPr lang="ru-RU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Перш за все,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коментарі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прикріплення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файлів</a:t>
            </a:r>
            <a:r>
              <a:rPr lang="ru-RU" sz="2000" b="1" dirty="0" smtClean="0"/>
              <a:t> </a:t>
            </a:r>
            <a:r>
              <a:rPr lang="ru-RU" sz="2000" dirty="0" err="1" smtClean="0"/>
              <a:t>виключно</a:t>
            </a:r>
            <a:r>
              <a:rPr lang="ru-RU" sz="2000" dirty="0" smtClean="0"/>
              <a:t> </a:t>
            </a:r>
            <a:r>
              <a:rPr lang="ru-RU" sz="2000" dirty="0" err="1" smtClean="0"/>
              <a:t>всередині</a:t>
            </a:r>
            <a:r>
              <a:rPr lang="ru-RU" sz="2000" dirty="0" smtClean="0"/>
              <a:t> самого </a:t>
            </a:r>
            <a:r>
              <a:rPr lang="ru-RU" sz="2000" dirty="0" err="1" smtClean="0"/>
              <a:t>інструменту</a:t>
            </a:r>
            <a:r>
              <a:rPr lang="ru-RU" sz="2000" dirty="0" smtClean="0"/>
              <a:t>. </a:t>
            </a:r>
            <a:r>
              <a:rPr lang="ru-RU" sz="2000" dirty="0" err="1" smtClean="0"/>
              <a:t>Адже</a:t>
            </a:r>
            <a:r>
              <a:rPr lang="ru-RU" sz="2000" dirty="0" smtClean="0"/>
              <a:t> в рамках проекту </a:t>
            </a:r>
            <a:r>
              <a:rPr lang="ru-RU" sz="2000" dirty="0" err="1" smtClean="0"/>
              <a:t>важливо</a:t>
            </a:r>
            <a:r>
              <a:rPr lang="ru-RU" sz="2000" dirty="0" smtClean="0"/>
              <a:t>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жодна</a:t>
            </a:r>
            <a:r>
              <a:rPr lang="ru-RU" sz="2000" dirty="0" smtClean="0"/>
              <a:t> </a:t>
            </a:r>
            <a:r>
              <a:rPr lang="ru-RU" sz="2000" dirty="0" err="1" smtClean="0"/>
              <a:t>інформація</a:t>
            </a:r>
            <a:r>
              <a:rPr lang="ru-RU" sz="2000" dirty="0" smtClean="0"/>
              <a:t> </a:t>
            </a:r>
            <a:r>
              <a:rPr lang="ru-RU" sz="2000" dirty="0" err="1" smtClean="0"/>
              <a:t>ніде</a:t>
            </a:r>
            <a:r>
              <a:rPr lang="ru-RU" sz="2000" dirty="0" smtClean="0"/>
              <a:t> не </a:t>
            </a:r>
            <a:r>
              <a:rPr lang="ru-RU" sz="2000" dirty="0" err="1" smtClean="0"/>
              <a:t>загубилася</a:t>
            </a:r>
            <a:r>
              <a:rPr lang="ru-RU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Потрібний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експорт</a:t>
            </a:r>
            <a:r>
              <a:rPr lang="ru-RU" sz="2000" dirty="0" smtClean="0"/>
              <a:t>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завжди</a:t>
            </a:r>
            <a:r>
              <a:rPr lang="ru-RU" sz="2000" dirty="0" smtClean="0"/>
              <a:t> </a:t>
            </a:r>
            <a:r>
              <a:rPr lang="ru-RU" sz="2000" dirty="0" err="1" smtClean="0"/>
              <a:t>під</a:t>
            </a:r>
            <a:r>
              <a:rPr lang="ru-RU" sz="2000" dirty="0" smtClean="0"/>
              <a:t> рукою </a:t>
            </a:r>
            <a:r>
              <a:rPr lang="ru-RU" sz="2000" dirty="0" err="1" smtClean="0"/>
              <a:t>мати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графік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Можливість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поділитися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даними</a:t>
            </a:r>
            <a:r>
              <a:rPr lang="ru-RU" sz="2000" b="1" dirty="0" smtClean="0"/>
              <a:t> </a:t>
            </a:r>
            <a:r>
              <a:rPr lang="ru-RU" sz="2000" dirty="0" err="1" smtClean="0"/>
              <a:t>потрібна</a:t>
            </a:r>
            <a:r>
              <a:rPr lang="ru-RU" sz="2000" dirty="0" smtClean="0"/>
              <a:t> для того,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мати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швидкий</a:t>
            </a:r>
            <a:r>
              <a:rPr lang="ru-RU" sz="2000" dirty="0" smtClean="0"/>
              <a:t> доступ до плану з правом </a:t>
            </a:r>
            <a:r>
              <a:rPr lang="ru-RU" sz="2000" dirty="0" err="1" smtClean="0"/>
              <a:t>редагувати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просто </a:t>
            </a:r>
            <a:r>
              <a:rPr lang="ru-RU" sz="2000" dirty="0" err="1" smtClean="0"/>
              <a:t>ознайомитися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А </a:t>
            </a:r>
            <a:r>
              <a:rPr lang="ru-RU" sz="2000" dirty="0" err="1" smtClean="0"/>
              <a:t>ще</a:t>
            </a:r>
            <a:r>
              <a:rPr lang="ru-RU" sz="2000" dirty="0" smtClean="0"/>
              <a:t> </a:t>
            </a:r>
            <a:r>
              <a:rPr lang="ru-RU" sz="2000" dirty="0" err="1" smtClean="0"/>
              <a:t>деякі</a:t>
            </a:r>
            <a:r>
              <a:rPr lang="ru-RU" sz="2000" dirty="0" smtClean="0"/>
              <a:t> </a:t>
            </a:r>
            <a:r>
              <a:rPr lang="ru-RU" sz="2000" dirty="0" err="1" smtClean="0"/>
              <a:t>сервіси</a:t>
            </a:r>
            <a:r>
              <a:rPr lang="ru-RU" sz="2000" dirty="0" smtClean="0"/>
              <a:t> </a:t>
            </a:r>
            <a:r>
              <a:rPr lang="ru-RU" sz="2000" dirty="0" err="1" smtClean="0"/>
              <a:t>дозволяють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переглядати</a:t>
            </a:r>
            <a:r>
              <a:rPr lang="ru-RU" sz="2000" dirty="0" smtClean="0"/>
              <a:t> </a:t>
            </a:r>
            <a:r>
              <a:rPr lang="ru-RU" sz="2000" b="1" dirty="0" err="1" smtClean="0"/>
              <a:t>історію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змін</a:t>
            </a:r>
            <a:r>
              <a:rPr lang="ru-RU" sz="2000" b="1" dirty="0" smtClean="0"/>
              <a:t> за весь </a:t>
            </a:r>
            <a:r>
              <a:rPr lang="ru-RU" sz="2000" b="1" dirty="0" err="1" smtClean="0"/>
              <a:t>період</a:t>
            </a:r>
            <a:r>
              <a:rPr lang="ru-RU" sz="2000" b="1" dirty="0" smtClean="0"/>
              <a:t> </a:t>
            </a:r>
            <a:r>
              <a:rPr lang="ru-RU" sz="2000" dirty="0" smtClean="0"/>
              <a:t>і </a:t>
            </a:r>
            <a:r>
              <a:rPr lang="ru-RU" sz="2000" dirty="0" err="1" smtClean="0"/>
              <a:t>скасовувати</a:t>
            </a:r>
            <a:r>
              <a:rPr lang="ru-RU" sz="2000" dirty="0" smtClean="0"/>
              <a:t> будь неправильна </a:t>
            </a:r>
            <a:r>
              <a:rPr lang="ru-RU" sz="2000" dirty="0" err="1" smtClean="0"/>
              <a:t>дія</a:t>
            </a:r>
            <a:r>
              <a:rPr lang="ru-RU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sz="2000" dirty="0" smtClean="0"/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FF0000"/>
                </a:solidFill>
              </a:rPr>
              <a:t>Приклад: </a:t>
            </a:r>
            <a:r>
              <a:rPr lang="ru-RU" sz="2000" b="1" dirty="0" err="1" smtClean="0">
                <a:solidFill>
                  <a:srgbClr val="FF0000"/>
                </a:solidFill>
              </a:rPr>
              <a:t>GanttPRO</a:t>
            </a:r>
            <a:r>
              <a:rPr lang="ru-RU" sz="2000" dirty="0" smtClean="0">
                <a:solidFill>
                  <a:srgbClr val="FF0000"/>
                </a:solidFill>
              </a:rPr>
              <a:t>.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1727" y="0"/>
            <a:ext cx="1170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1727" y="970941"/>
            <a:ext cx="11703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CC"/>
                </a:solidFill>
              </a:rPr>
              <a:t>6. </a:t>
            </a:r>
            <a:r>
              <a:rPr lang="ru-RU" sz="2000" b="1" dirty="0" err="1" smtClean="0">
                <a:solidFill>
                  <a:srgbClr val="0000CC"/>
                </a:solidFill>
              </a:rPr>
              <a:t>Які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можливості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командної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роботи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пропонують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сервіси</a:t>
            </a:r>
            <a:r>
              <a:rPr lang="ru-RU" sz="2000" b="1" dirty="0" smtClean="0">
                <a:solidFill>
                  <a:srgbClr val="0000CC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1738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14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727" y="0"/>
            <a:ext cx="1170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6192" y="1513866"/>
            <a:ext cx="113121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b="1" dirty="0" smtClean="0"/>
              <a:t>План-факт</a:t>
            </a:r>
            <a:r>
              <a:rPr lang="ru-RU" sz="2000" dirty="0" smtClean="0"/>
              <a:t> - </a:t>
            </a: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зіставлення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фактичних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показників</a:t>
            </a:r>
            <a:r>
              <a:rPr lang="ru-RU" sz="2000" dirty="0" smtClean="0"/>
              <a:t> </a:t>
            </a:r>
            <a:r>
              <a:rPr lang="ru-RU" sz="2000" dirty="0" err="1" smtClean="0"/>
              <a:t>із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запланованими</a:t>
            </a:r>
            <a:r>
              <a:rPr lang="ru-RU" sz="2000" dirty="0" smtClean="0"/>
              <a:t>, а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ru-RU" sz="2000" dirty="0" err="1" smtClean="0"/>
              <a:t>оцінка</a:t>
            </a:r>
            <a:r>
              <a:rPr lang="ru-RU" sz="2000" dirty="0" smtClean="0"/>
              <a:t> і </a:t>
            </a:r>
            <a:r>
              <a:rPr lang="ru-RU" sz="2000" dirty="0" err="1" smtClean="0"/>
              <a:t>аналіз</a:t>
            </a:r>
            <a:r>
              <a:rPr lang="ru-RU" sz="2000" dirty="0" smtClean="0"/>
              <a:t> </a:t>
            </a:r>
            <a:r>
              <a:rPr lang="ru-RU" sz="2000" dirty="0" err="1" smtClean="0"/>
              <a:t>виявлених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відхилень</a:t>
            </a:r>
            <a:r>
              <a:rPr lang="ru-RU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дуже</a:t>
            </a:r>
            <a:r>
              <a:rPr lang="ru-RU" sz="2000" dirty="0" smtClean="0"/>
              <a:t> </a:t>
            </a:r>
            <a:r>
              <a:rPr lang="ru-RU" sz="2000" dirty="0" err="1" smtClean="0"/>
              <a:t>важливі</a:t>
            </a:r>
            <a:r>
              <a:rPr lang="ru-RU" sz="2000" dirty="0" smtClean="0"/>
              <a:t> </a:t>
            </a:r>
            <a:r>
              <a:rPr lang="ru-RU" sz="2000" dirty="0" err="1" smtClean="0"/>
              <a:t>показники</a:t>
            </a:r>
            <a:r>
              <a:rPr lang="ru-RU" sz="2000" dirty="0" smtClean="0"/>
              <a:t>, особливо на </a:t>
            </a:r>
            <a:r>
              <a:rPr lang="ru-RU" sz="2000" b="1" dirty="0" err="1" smtClean="0"/>
              <a:t>довгострокових</a:t>
            </a:r>
            <a:r>
              <a:rPr lang="ru-RU" sz="2000" b="1" dirty="0" smtClean="0"/>
              <a:t> проектах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Деякі</a:t>
            </a:r>
            <a:r>
              <a:rPr lang="ru-RU" sz="2000" dirty="0" smtClean="0"/>
              <a:t> </a:t>
            </a:r>
            <a:r>
              <a:rPr lang="ru-RU" sz="2000" dirty="0" err="1" smtClean="0"/>
              <a:t>інструменти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проектами </a:t>
            </a:r>
            <a:r>
              <a:rPr lang="ru-RU" sz="2000" dirty="0" err="1" smtClean="0"/>
              <a:t>пропонують</a:t>
            </a:r>
            <a:r>
              <a:rPr lang="ru-RU" sz="2000" dirty="0" smtClean="0"/>
              <a:t> </a:t>
            </a:r>
            <a:r>
              <a:rPr lang="ru-RU" sz="2000" dirty="0" err="1" smtClean="0"/>
              <a:t>цю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функцію</a:t>
            </a:r>
            <a:r>
              <a:rPr lang="ru-RU" sz="2000" dirty="0" smtClean="0"/>
              <a:t>, але не в </a:t>
            </a:r>
            <a:r>
              <a:rPr lang="ru-RU" sz="2000" dirty="0" err="1" smtClean="0"/>
              <a:t>повному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обсязі</a:t>
            </a:r>
            <a:r>
              <a:rPr lang="ru-RU" sz="2000" dirty="0" smtClean="0"/>
              <a:t>. </a:t>
            </a:r>
            <a:r>
              <a:rPr lang="ru-RU" sz="2000" dirty="0" err="1" smtClean="0"/>
              <a:t>Наприклад</a:t>
            </a:r>
            <a:r>
              <a:rPr lang="ru-RU" sz="2000" dirty="0" smtClean="0"/>
              <a:t>, </a:t>
            </a:r>
            <a:r>
              <a:rPr lang="ru-RU" sz="2000" dirty="0" err="1" smtClean="0"/>
              <a:t>підрахунок</a:t>
            </a:r>
            <a:r>
              <a:rPr lang="ru-RU" sz="2000" dirty="0" smtClean="0"/>
              <a:t> буде </a:t>
            </a:r>
            <a:r>
              <a:rPr lang="ru-RU" sz="2000" b="1" dirty="0" smtClean="0"/>
              <a:t>не </a:t>
            </a:r>
            <a:r>
              <a:rPr lang="ru-RU" sz="2000" b="1" dirty="0" err="1" smtClean="0"/>
              <a:t>автоматичний</a:t>
            </a:r>
            <a:r>
              <a:rPr lang="ru-RU" sz="2000" dirty="0" smtClean="0"/>
              <a:t>, і </a:t>
            </a:r>
            <a:r>
              <a:rPr lang="ru-RU" sz="2000" dirty="0" err="1" smtClean="0"/>
              <a:t>користувачеві</a:t>
            </a:r>
            <a:r>
              <a:rPr lang="ru-RU" sz="2000" dirty="0" smtClean="0"/>
              <a:t> </a:t>
            </a:r>
            <a:r>
              <a:rPr lang="ru-RU" sz="2000" dirty="0" err="1" smtClean="0"/>
              <a:t>доведеться</a:t>
            </a:r>
            <a:r>
              <a:rPr lang="ru-RU" sz="2000" dirty="0" smtClean="0"/>
              <a:t> все </a:t>
            </a:r>
            <a:r>
              <a:rPr lang="ru-RU" sz="2000" dirty="0" err="1" smtClean="0"/>
              <a:t>вносити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вручну</a:t>
            </a:r>
            <a:r>
              <a:rPr lang="ru-RU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Без </a:t>
            </a:r>
            <a:r>
              <a:rPr lang="ru-RU" sz="2000" dirty="0" err="1" smtClean="0"/>
              <a:t>попередньої</a:t>
            </a:r>
            <a:r>
              <a:rPr lang="ru-RU" sz="2000" dirty="0" smtClean="0"/>
              <a:t> </a:t>
            </a:r>
            <a:r>
              <a:rPr lang="ru-RU" sz="2000" dirty="0" err="1" smtClean="0"/>
              <a:t>оцінки</a:t>
            </a:r>
            <a:r>
              <a:rPr lang="ru-RU" sz="2000" dirty="0" smtClean="0"/>
              <a:t> і </a:t>
            </a:r>
            <a:r>
              <a:rPr lang="ru-RU" sz="2000" dirty="0" err="1" smtClean="0"/>
              <a:t>складання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прогнозів</a:t>
            </a:r>
            <a:r>
              <a:rPr lang="ru-RU" sz="2000" dirty="0" smtClean="0"/>
              <a:t> не буде </a:t>
            </a:r>
            <a:r>
              <a:rPr lang="ru-RU" sz="2000" dirty="0" err="1" smtClean="0"/>
              <a:t>працювати</a:t>
            </a:r>
            <a:r>
              <a:rPr lang="ru-RU" sz="2000" dirty="0" smtClean="0"/>
              <a:t> не один </a:t>
            </a:r>
            <a:r>
              <a:rPr lang="ru-RU" sz="2000" dirty="0" err="1" smtClean="0"/>
              <a:t>професійний</a:t>
            </a:r>
            <a:r>
              <a:rPr lang="ru-RU" sz="2000" dirty="0" smtClean="0"/>
              <a:t> менеджер </a:t>
            </a:r>
            <a:r>
              <a:rPr lang="ru-RU" sz="2000" dirty="0" err="1" smtClean="0"/>
              <a:t>проектів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Звичайно</a:t>
            </a:r>
            <a:r>
              <a:rPr lang="ru-RU" sz="2000" dirty="0" smtClean="0"/>
              <a:t>, вони </a:t>
            </a:r>
            <a:r>
              <a:rPr lang="ru-RU" sz="2000" dirty="0" err="1" smtClean="0"/>
              <a:t>обізнані</a:t>
            </a:r>
            <a:r>
              <a:rPr lang="ru-RU" sz="2000" dirty="0" smtClean="0"/>
              <a:t> про </a:t>
            </a:r>
            <a:r>
              <a:rPr lang="ru-RU" sz="2000" b="1" dirty="0" err="1" smtClean="0"/>
              <a:t>техніках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оцінки</a:t>
            </a:r>
            <a:r>
              <a:rPr lang="ru-RU" sz="2000" b="1" dirty="0" smtClean="0"/>
              <a:t> і </a:t>
            </a:r>
            <a:r>
              <a:rPr lang="ru-RU" sz="2000" b="1" dirty="0" err="1" smtClean="0"/>
              <a:t>прогнозування</a:t>
            </a:r>
            <a:r>
              <a:rPr lang="ru-RU" sz="2000" dirty="0" smtClean="0"/>
              <a:t>. Але ж </a:t>
            </a:r>
            <a:r>
              <a:rPr lang="ru-RU" sz="2000" dirty="0" err="1" smtClean="0"/>
              <a:t>простіше</a:t>
            </a:r>
            <a:r>
              <a:rPr lang="ru-RU" sz="2000" dirty="0" smtClean="0"/>
              <a:t>, коли всю роботу за </a:t>
            </a:r>
            <a:r>
              <a:rPr lang="ru-RU" sz="2000" dirty="0" err="1" smtClean="0"/>
              <a:t>секунди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</a:t>
            </a:r>
            <a:r>
              <a:rPr lang="ru-RU" sz="2000" dirty="0" err="1" smtClean="0"/>
              <a:t>зробити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інструмент</a:t>
            </a:r>
            <a:r>
              <a:rPr lang="ru-RU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sz="2000" dirty="0" smtClean="0"/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FF0000"/>
                </a:solidFill>
              </a:rPr>
              <a:t>Приклад: </a:t>
            </a:r>
            <a:r>
              <a:rPr lang="en-GB" sz="2000" b="1" dirty="0" smtClean="0">
                <a:solidFill>
                  <a:srgbClr val="FF0000"/>
                </a:solidFill>
              </a:rPr>
              <a:t>MS Project.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6055" y="933532"/>
            <a:ext cx="4546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0000CC"/>
                </a:solidFill>
              </a:rPr>
              <a:t>7. План-</a:t>
            </a:r>
            <a:r>
              <a:rPr lang="ru-RU" sz="2000" b="1" dirty="0" err="1" smtClean="0">
                <a:solidFill>
                  <a:srgbClr val="0000CC"/>
                </a:solidFill>
              </a:rPr>
              <a:t>фактний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аналіз</a:t>
            </a:r>
            <a:r>
              <a:rPr lang="ru-RU" sz="2000" b="1" dirty="0" smtClean="0">
                <a:solidFill>
                  <a:srgbClr val="0000CC"/>
                </a:solidFill>
              </a:rPr>
              <a:t> і </a:t>
            </a:r>
            <a:r>
              <a:rPr lang="ru-RU" sz="2000" b="1" dirty="0" err="1" smtClean="0">
                <a:solidFill>
                  <a:srgbClr val="0000CC"/>
                </a:solidFill>
              </a:rPr>
              <a:t>прогнози</a:t>
            </a:r>
            <a:endParaRPr lang="ru-RU" sz="2000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15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5924" y="959574"/>
            <a:ext cx="1179900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00CC"/>
                </a:solidFill>
              </a:rPr>
              <a:t>На </a:t>
            </a:r>
            <a:r>
              <a:rPr lang="ru-RU" sz="2000" b="1" dirty="0" err="1" smtClean="0">
                <a:solidFill>
                  <a:srgbClr val="0000CC"/>
                </a:solidFill>
              </a:rPr>
              <a:t>що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ще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звертати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увагу</a:t>
            </a:r>
            <a:r>
              <a:rPr lang="ru-RU" sz="2000" b="1" dirty="0" smtClean="0">
                <a:solidFill>
                  <a:srgbClr val="0000CC"/>
                </a:solidFill>
              </a:rPr>
              <a:t> в </a:t>
            </a:r>
            <a:r>
              <a:rPr lang="ru-RU" sz="2000" b="1" dirty="0" err="1" smtClean="0">
                <a:solidFill>
                  <a:srgbClr val="0000CC"/>
                </a:solidFill>
              </a:rPr>
              <a:t>інструментах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крім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функціоналу</a:t>
            </a:r>
            <a:r>
              <a:rPr lang="ru-RU" sz="2000" b="1" dirty="0" smtClean="0">
                <a:solidFill>
                  <a:srgbClr val="0000CC"/>
                </a:solidFill>
              </a:rPr>
              <a:t>? </a:t>
            </a:r>
          </a:p>
          <a:p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Перш за все, на </a:t>
            </a:r>
            <a:r>
              <a:rPr lang="ru-RU" sz="2000" b="1" dirty="0" smtClean="0"/>
              <a:t>простоту </a:t>
            </a:r>
            <a:r>
              <a:rPr lang="ru-RU" sz="2000" b="1" dirty="0" err="1" smtClean="0"/>
              <a:t>роботи</a:t>
            </a:r>
            <a:r>
              <a:rPr lang="ru-RU" sz="2000" b="1" dirty="0" smtClean="0"/>
              <a:t> і </a:t>
            </a:r>
            <a:r>
              <a:rPr lang="ru-RU" sz="2000" b="1" dirty="0" err="1" smtClean="0"/>
              <a:t>інтерфейс</a:t>
            </a:r>
            <a:r>
              <a:rPr lang="ru-RU" sz="20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член </a:t>
            </a:r>
            <a:r>
              <a:rPr lang="ru-RU" sz="2000" dirty="0" err="1" smtClean="0"/>
              <a:t>команди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</a:t>
            </a:r>
            <a:r>
              <a:rPr lang="ru-RU" sz="2000" dirty="0" err="1" smtClean="0"/>
              <a:t>розібратися</a:t>
            </a:r>
            <a:r>
              <a:rPr lang="ru-RU" sz="2000" dirty="0" smtClean="0"/>
              <a:t> в планах і у </a:t>
            </a:r>
            <a:r>
              <a:rPr lang="ru-RU" sz="2000" dirty="0" err="1" smtClean="0"/>
              <a:t>всіх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можливостях</a:t>
            </a:r>
            <a:r>
              <a:rPr lang="ru-RU" sz="2000" dirty="0" smtClean="0"/>
              <a:t> </a:t>
            </a:r>
            <a:r>
              <a:rPr lang="ru-RU" sz="2000" b="1" dirty="0" smtClean="0"/>
              <a:t>без </a:t>
            </a:r>
            <a:r>
              <a:rPr lang="ru-RU" sz="2000" b="1" dirty="0" err="1" smtClean="0"/>
              <a:t>зайвої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витрати</a:t>
            </a:r>
            <a:r>
              <a:rPr lang="ru-RU" sz="2000" b="1" dirty="0" smtClean="0"/>
              <a:t> часу</a:t>
            </a:r>
            <a:r>
              <a:rPr lang="ru-RU" sz="2000" dirty="0" smtClean="0"/>
              <a:t>, однозначно </a:t>
            </a:r>
            <a:r>
              <a:rPr lang="ru-RU" sz="2000" dirty="0" err="1" smtClean="0"/>
              <a:t>варто</a:t>
            </a:r>
            <a:r>
              <a:rPr lang="ru-RU" sz="2000" dirty="0" smtClean="0"/>
              <a:t> </a:t>
            </a:r>
            <a:r>
              <a:rPr lang="ru-RU" sz="2000" dirty="0" err="1" smtClean="0"/>
              <a:t>спробувати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проектом в такому </a:t>
            </a:r>
            <a:r>
              <a:rPr lang="ru-RU" sz="2000" dirty="0" err="1" smtClean="0"/>
              <a:t>сервісі</a:t>
            </a:r>
            <a:r>
              <a:rPr lang="ru-RU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ru-RU" sz="2000" dirty="0" err="1" smtClean="0"/>
              <a:t>набагато</a:t>
            </a:r>
            <a:r>
              <a:rPr lang="ru-RU" sz="2000" dirty="0" smtClean="0"/>
              <a:t> </a:t>
            </a:r>
            <a:r>
              <a:rPr lang="ru-RU" sz="2000" dirty="0" err="1" smtClean="0"/>
              <a:t>зручніше</a:t>
            </a:r>
            <a:r>
              <a:rPr lang="ru-RU" sz="2000" dirty="0" smtClean="0"/>
              <a:t> </a:t>
            </a:r>
            <a:r>
              <a:rPr lang="ru-RU" sz="2000" dirty="0" err="1" smtClean="0"/>
              <a:t>працювати</a:t>
            </a:r>
            <a:r>
              <a:rPr lang="ru-RU" sz="2000" dirty="0" smtClean="0"/>
              <a:t> з командою,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інструмент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пропонує</a:t>
            </a:r>
            <a:r>
              <a:rPr lang="ru-RU" sz="2000" dirty="0" smtClean="0"/>
              <a:t> </a:t>
            </a:r>
            <a:r>
              <a:rPr lang="ru-RU" sz="2000" b="1" dirty="0" err="1" smtClean="0"/>
              <a:t>хмарне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рішення</a:t>
            </a:r>
            <a:r>
              <a:rPr lang="ru-RU" sz="20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Менеджер і </a:t>
            </a:r>
            <a:r>
              <a:rPr lang="ru-RU" sz="2000" dirty="0" err="1" smtClean="0"/>
              <a:t>учасники</a:t>
            </a:r>
            <a:r>
              <a:rPr lang="ru-RU" sz="2000" dirty="0" smtClean="0"/>
              <a:t> проекту </a:t>
            </a:r>
            <a:r>
              <a:rPr lang="ru-RU" sz="2000" dirty="0" err="1" smtClean="0"/>
              <a:t>можуть</a:t>
            </a:r>
            <a:r>
              <a:rPr lang="ru-RU" sz="2000" dirty="0" smtClean="0"/>
              <a:t> </a:t>
            </a:r>
            <a:r>
              <a:rPr lang="ru-RU" sz="2000" b="1" dirty="0" smtClean="0"/>
              <a:t>в будь-</a:t>
            </a:r>
            <a:r>
              <a:rPr lang="ru-RU" sz="2000" b="1" dirty="0" err="1" smtClean="0"/>
              <a:t>який</a:t>
            </a:r>
            <a:r>
              <a:rPr lang="ru-RU" sz="2000" b="1" dirty="0" smtClean="0"/>
              <a:t> момент </a:t>
            </a:r>
            <a:r>
              <a:rPr lang="ru-RU" sz="2000" dirty="0" smtClean="0"/>
              <a:t>зайти в </a:t>
            </a:r>
            <a:r>
              <a:rPr lang="ru-RU" sz="2000" dirty="0" err="1" smtClean="0"/>
              <a:t>нього</a:t>
            </a:r>
            <a:r>
              <a:rPr lang="ru-RU" sz="2000" dirty="0" smtClean="0"/>
              <a:t>, </a:t>
            </a:r>
            <a:r>
              <a:rPr lang="ru-RU" sz="2000" dirty="0" err="1" smtClean="0"/>
              <a:t>отримати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завдання</a:t>
            </a:r>
            <a:r>
              <a:rPr lang="ru-RU" sz="2000" dirty="0" smtClean="0"/>
              <a:t> і внести </a:t>
            </a:r>
            <a:r>
              <a:rPr lang="ru-RU" sz="2000" dirty="0" err="1" smtClean="0"/>
              <a:t>зміни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pPr algn="ctr"/>
            <a:r>
              <a:rPr lang="ru-RU" sz="2000" b="1" dirty="0" err="1" smtClean="0">
                <a:solidFill>
                  <a:srgbClr val="0000CC"/>
                </a:solidFill>
              </a:rPr>
              <a:t>Підведемо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підсумок</a:t>
            </a:r>
            <a:endParaRPr lang="ru-RU" sz="2000" b="1" dirty="0" smtClean="0">
              <a:solidFill>
                <a:srgbClr val="0000CC"/>
              </a:solidFill>
            </a:endParaRPr>
          </a:p>
          <a:p>
            <a:r>
              <a:rPr lang="ru-RU" sz="2000" b="1" dirty="0" err="1" smtClean="0"/>
              <a:t>Що</a:t>
            </a:r>
            <a:r>
              <a:rPr lang="ru-RU" sz="2000" b="1" dirty="0" smtClean="0"/>
              <a:t> ж </a:t>
            </a:r>
            <a:r>
              <a:rPr lang="ru-RU" sz="2000" b="1" dirty="0" err="1" smtClean="0"/>
              <a:t>важливо</a:t>
            </a:r>
            <a:r>
              <a:rPr lang="ru-RU" sz="2000" b="1" dirty="0" smtClean="0"/>
              <a:t> в </a:t>
            </a:r>
            <a:r>
              <a:rPr lang="ru-RU" sz="2000" b="1" dirty="0" err="1" smtClean="0"/>
              <a:t>інструментах</a:t>
            </a:r>
            <a:r>
              <a:rPr lang="ru-RU" sz="2000" b="1" dirty="0" smtClean="0"/>
              <a:t> для </a:t>
            </a:r>
            <a:r>
              <a:rPr lang="ru-RU" sz="2000" b="1" dirty="0" err="1" smtClean="0"/>
              <a:t>управління</a:t>
            </a:r>
            <a:r>
              <a:rPr lang="ru-RU" sz="2000" b="1" dirty="0" smtClean="0"/>
              <a:t> проектами </a:t>
            </a:r>
            <a:r>
              <a:rPr lang="ru-RU" sz="2000" b="1" dirty="0" err="1" smtClean="0"/>
              <a:t>крім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базових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функцій</a:t>
            </a:r>
            <a:r>
              <a:rPr lang="ru-RU" sz="2000" b="1" dirty="0" smtClean="0"/>
              <a:t>:</a:t>
            </a:r>
          </a:p>
          <a:p>
            <a:endParaRPr lang="ru-RU" sz="20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err="1" smtClean="0">
                <a:solidFill>
                  <a:srgbClr val="FF0000"/>
                </a:solidFill>
              </a:rPr>
              <a:t>Облік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ризиків</a:t>
            </a:r>
            <a:r>
              <a:rPr lang="ru-RU" sz="2000" dirty="0" smtClean="0">
                <a:solidFill>
                  <a:srgbClr val="FF0000"/>
                </a:solidFill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err="1" smtClean="0">
                <a:solidFill>
                  <a:srgbClr val="FF0000"/>
                </a:solidFill>
              </a:rPr>
              <a:t>Управління</a:t>
            </a:r>
            <a:r>
              <a:rPr lang="ru-RU" sz="2000" dirty="0" smtClean="0">
                <a:solidFill>
                  <a:srgbClr val="FF0000"/>
                </a:solidFill>
              </a:rPr>
              <a:t> ресурсами;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err="1" smtClean="0">
                <a:solidFill>
                  <a:srgbClr val="FF0000"/>
                </a:solidFill>
              </a:rPr>
              <a:t>Залежності</a:t>
            </a:r>
            <a:r>
              <a:rPr lang="ru-RU" sz="2000" dirty="0" smtClean="0">
                <a:solidFill>
                  <a:srgbClr val="FF0000"/>
                </a:solidFill>
              </a:rPr>
              <a:t>, </a:t>
            </a:r>
            <a:r>
              <a:rPr lang="ru-RU" sz="2000" dirty="0" err="1" smtClean="0">
                <a:solidFill>
                  <a:srgbClr val="FF0000"/>
                </a:solidFill>
              </a:rPr>
              <a:t>критичний</a:t>
            </a:r>
            <a:r>
              <a:rPr lang="ru-RU" sz="2000" dirty="0" smtClean="0">
                <a:solidFill>
                  <a:srgbClr val="FF0000"/>
                </a:solidFill>
              </a:rPr>
              <a:t> шлях, </a:t>
            </a:r>
            <a:r>
              <a:rPr lang="ru-RU" sz="2000" dirty="0" err="1" smtClean="0">
                <a:solidFill>
                  <a:srgbClr val="FF0000"/>
                </a:solidFill>
              </a:rPr>
              <a:t>контрольні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події</a:t>
            </a:r>
            <a:r>
              <a:rPr lang="ru-RU" sz="2000" dirty="0" smtClean="0">
                <a:solidFill>
                  <a:srgbClr val="FF0000"/>
                </a:solidFill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err="1" smtClean="0">
                <a:solidFill>
                  <a:srgbClr val="FF0000"/>
                </a:solidFill>
              </a:rPr>
              <a:t>Командна</a:t>
            </a:r>
            <a:r>
              <a:rPr lang="ru-RU" sz="2000" dirty="0" smtClean="0">
                <a:solidFill>
                  <a:srgbClr val="FF0000"/>
                </a:solidFill>
              </a:rPr>
              <a:t> робота;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smtClean="0">
                <a:solidFill>
                  <a:srgbClr val="FF0000"/>
                </a:solidFill>
              </a:rPr>
              <a:t>План-</a:t>
            </a:r>
            <a:r>
              <a:rPr lang="ru-RU" sz="2000" dirty="0" err="1" smtClean="0">
                <a:solidFill>
                  <a:srgbClr val="FF0000"/>
                </a:solidFill>
              </a:rPr>
              <a:t>фактний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аналіз</a:t>
            </a:r>
            <a:r>
              <a:rPr lang="ru-RU" sz="2000" dirty="0" smtClean="0">
                <a:solidFill>
                  <a:srgbClr val="FF0000"/>
                </a:solidFill>
              </a:rPr>
              <a:t> і </a:t>
            </a:r>
            <a:r>
              <a:rPr lang="ru-RU" sz="2000" dirty="0" err="1" smtClean="0">
                <a:solidFill>
                  <a:srgbClr val="FF0000"/>
                </a:solidFill>
              </a:rPr>
              <a:t>прогнози</a:t>
            </a:r>
            <a:r>
              <a:rPr lang="ru-RU" sz="2000" dirty="0" smtClean="0">
                <a:solidFill>
                  <a:srgbClr val="FF0000"/>
                </a:solidFill>
              </a:rPr>
              <a:t>.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1727" y="0"/>
            <a:ext cx="1170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16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9478" y="966020"/>
            <a:ext cx="45212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Вид</a:t>
            </a:r>
            <a:r>
              <a:rPr lang="ru-RU" dirty="0" smtClean="0"/>
              <a:t>: онлайн </a:t>
            </a:r>
            <a:r>
              <a:rPr lang="ru-RU" dirty="0" err="1" smtClean="0"/>
              <a:t>діаграма</a:t>
            </a:r>
            <a:r>
              <a:rPr lang="ru-RU" dirty="0" smtClean="0"/>
              <a:t> </a:t>
            </a:r>
            <a:r>
              <a:rPr lang="ru-RU" dirty="0" err="1" smtClean="0"/>
              <a:t>Ганта</a:t>
            </a:r>
            <a:r>
              <a:rPr lang="ru-RU" dirty="0" smtClean="0"/>
              <a:t> з </a:t>
            </a:r>
            <a:r>
              <a:rPr lang="ru-RU" dirty="0" err="1" smtClean="0"/>
              <a:t>можливістю</a:t>
            </a:r>
            <a:r>
              <a:rPr lang="ru-RU" dirty="0" smtClean="0"/>
              <a:t> </a:t>
            </a:r>
            <a:r>
              <a:rPr lang="ru-RU" dirty="0" err="1" smtClean="0"/>
              <a:t>перемикання</a:t>
            </a:r>
            <a:r>
              <a:rPr lang="ru-RU" dirty="0" smtClean="0"/>
              <a:t> на </a:t>
            </a:r>
            <a:r>
              <a:rPr lang="ru-RU" dirty="0" err="1" smtClean="0"/>
              <a:t>дошку</a:t>
            </a:r>
            <a:r>
              <a:rPr lang="ru-RU" dirty="0" smtClean="0"/>
              <a:t> </a:t>
            </a:r>
            <a:r>
              <a:rPr lang="ru-RU" dirty="0" err="1" smtClean="0"/>
              <a:t>завдань</a:t>
            </a:r>
            <a:r>
              <a:rPr lang="ru-RU" dirty="0" smtClean="0"/>
              <a:t> за принципом </a:t>
            </a:r>
            <a:r>
              <a:rPr lang="en-GB" dirty="0" smtClean="0"/>
              <a:t>Kanban.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 smtClean="0"/>
              <a:t>Вартість</a:t>
            </a:r>
            <a:r>
              <a:rPr lang="ru-RU" dirty="0" smtClean="0"/>
              <a:t>: </a:t>
            </a:r>
            <a:r>
              <a:rPr lang="ru-RU" dirty="0" err="1" smtClean="0"/>
              <a:t>від</a:t>
            </a:r>
            <a:r>
              <a:rPr lang="ru-RU" dirty="0" smtClean="0"/>
              <a:t> 5.9 $ за </a:t>
            </a:r>
            <a:r>
              <a:rPr lang="ru-RU" dirty="0" err="1" smtClean="0"/>
              <a:t>користувача</a:t>
            </a:r>
            <a:r>
              <a:rPr lang="ru-RU" dirty="0" smtClean="0"/>
              <a:t> в </a:t>
            </a:r>
            <a:r>
              <a:rPr lang="ru-RU" dirty="0" err="1" smtClean="0"/>
              <a:t>місяць</a:t>
            </a:r>
            <a:r>
              <a:rPr lang="ru-RU" dirty="0" smtClean="0"/>
              <a:t> при </a:t>
            </a:r>
            <a:r>
              <a:rPr lang="ru-RU" dirty="0" err="1" smtClean="0"/>
              <a:t>річній</a:t>
            </a:r>
            <a:r>
              <a:rPr lang="ru-RU" dirty="0" smtClean="0"/>
              <a:t> </a:t>
            </a:r>
            <a:r>
              <a:rPr lang="ru-RU" dirty="0" err="1" smtClean="0"/>
              <a:t>оплаті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 smtClean="0"/>
              <a:t>Безкоштовний</a:t>
            </a:r>
            <a:r>
              <a:rPr lang="ru-RU" b="1" dirty="0" smtClean="0"/>
              <a:t> </a:t>
            </a:r>
            <a:r>
              <a:rPr lang="ru-RU" b="1" dirty="0" err="1" smtClean="0"/>
              <a:t>пробний</a:t>
            </a:r>
            <a:r>
              <a:rPr lang="ru-RU" b="1" dirty="0" smtClean="0"/>
              <a:t> </a:t>
            </a:r>
            <a:r>
              <a:rPr lang="ru-RU" b="1" dirty="0" err="1" smtClean="0"/>
              <a:t>період</a:t>
            </a:r>
            <a:r>
              <a:rPr lang="ru-RU" dirty="0" smtClean="0"/>
              <a:t>: 14 </a:t>
            </a:r>
            <a:r>
              <a:rPr lang="ru-RU" dirty="0" err="1" smtClean="0"/>
              <a:t>днів</a:t>
            </a:r>
            <a:r>
              <a:rPr lang="ru-RU" dirty="0" smtClean="0"/>
              <a:t> з </a:t>
            </a:r>
            <a:r>
              <a:rPr lang="ru-RU" dirty="0" err="1" smtClean="0"/>
              <a:t>повністю</a:t>
            </a:r>
            <a:r>
              <a:rPr lang="ru-RU" dirty="0" smtClean="0"/>
              <a:t> </a:t>
            </a:r>
            <a:r>
              <a:rPr lang="ru-RU" dirty="0" err="1" smtClean="0"/>
              <a:t>відкритими</a:t>
            </a:r>
            <a:r>
              <a:rPr lang="ru-RU" dirty="0" smtClean="0"/>
              <a:t> </a:t>
            </a:r>
            <a:r>
              <a:rPr lang="ru-RU" dirty="0" err="1" smtClean="0"/>
              <a:t>можливостями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Платформа</a:t>
            </a:r>
            <a:r>
              <a:rPr lang="ru-RU" dirty="0" smtClean="0"/>
              <a:t>: веб-</a:t>
            </a:r>
            <a:r>
              <a:rPr lang="ru-RU" dirty="0" err="1" smtClean="0"/>
              <a:t>сервіс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b="1" dirty="0" err="1" smtClean="0"/>
              <a:t>Мова</a:t>
            </a:r>
            <a:r>
              <a:rPr lang="ru-RU" dirty="0" smtClean="0"/>
              <a:t>: </a:t>
            </a:r>
            <a:r>
              <a:rPr lang="ru-RU" dirty="0" err="1" smtClean="0"/>
              <a:t>російська</a:t>
            </a:r>
            <a:r>
              <a:rPr lang="ru-RU" dirty="0" smtClean="0"/>
              <a:t>, </a:t>
            </a:r>
            <a:r>
              <a:rPr lang="ru-RU" dirty="0" err="1" smtClean="0"/>
              <a:t>англійська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724919" y="0"/>
            <a:ext cx="26356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err="1" smtClean="0">
                <a:solidFill>
                  <a:schemeClr val="bg1"/>
                </a:solidFill>
              </a:rPr>
              <a:t>GanttPRO</a:t>
            </a:r>
            <a:endParaRPr lang="en-GB" sz="4000" b="1" dirty="0" smtClean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29" y="1234460"/>
            <a:ext cx="6915941" cy="50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17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1196" y="916593"/>
            <a:ext cx="117148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сучасна</a:t>
            </a:r>
            <a:r>
              <a:rPr lang="ru-RU" dirty="0" smtClean="0"/>
              <a:t> і </a:t>
            </a:r>
            <a:r>
              <a:rPr lang="ru-RU" dirty="0" err="1" smtClean="0"/>
              <a:t>професійна</a:t>
            </a:r>
            <a:r>
              <a:rPr lang="ru-RU" dirty="0" smtClean="0"/>
              <a:t> система для </a:t>
            </a:r>
            <a:r>
              <a:rPr lang="ru-RU" dirty="0" err="1" smtClean="0"/>
              <a:t>управління</a:t>
            </a:r>
            <a:r>
              <a:rPr lang="ru-RU" dirty="0" smtClean="0"/>
              <a:t> проектами </a:t>
            </a:r>
            <a:r>
              <a:rPr lang="ru-RU" dirty="0" err="1" smtClean="0"/>
              <a:t>являє</a:t>
            </a:r>
            <a:r>
              <a:rPr lang="ru-RU" dirty="0" smtClean="0"/>
              <a:t> собою </a:t>
            </a:r>
            <a:r>
              <a:rPr lang="ru-RU" b="1" dirty="0" smtClean="0"/>
              <a:t>онлайн </a:t>
            </a:r>
            <a:r>
              <a:rPr lang="ru-RU" b="1" dirty="0" err="1" smtClean="0"/>
              <a:t>діаграму</a:t>
            </a:r>
            <a:r>
              <a:rPr lang="ru-RU" b="1" dirty="0" smtClean="0"/>
              <a:t> </a:t>
            </a:r>
            <a:r>
              <a:rPr lang="ru-RU" b="1" dirty="0" err="1" smtClean="0"/>
              <a:t>Ганта</a:t>
            </a:r>
            <a:r>
              <a:rPr lang="ru-RU" dirty="0" smtClean="0"/>
              <a:t>. </a:t>
            </a:r>
            <a:r>
              <a:rPr lang="ru-RU" dirty="0" err="1" smtClean="0"/>
              <a:t>Працювати</a:t>
            </a:r>
            <a:r>
              <a:rPr lang="ru-RU" dirty="0" smtClean="0"/>
              <a:t> з нею просто: </a:t>
            </a:r>
            <a:r>
              <a:rPr lang="ru-RU" dirty="0" err="1" smtClean="0"/>
              <a:t>створюєте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розміщуються</a:t>
            </a:r>
            <a:r>
              <a:rPr lang="ru-RU" dirty="0" smtClean="0"/>
              <a:t> по </a:t>
            </a:r>
            <a:r>
              <a:rPr lang="ru-RU" dirty="0" err="1" smtClean="0"/>
              <a:t>вертикальній</a:t>
            </a:r>
            <a:r>
              <a:rPr lang="ru-RU" dirty="0" smtClean="0"/>
              <a:t> </a:t>
            </a:r>
            <a:r>
              <a:rPr lang="ru-RU" dirty="0" err="1" smtClean="0"/>
              <a:t>осі</a:t>
            </a:r>
            <a:r>
              <a:rPr lang="ru-RU" dirty="0" smtClean="0"/>
              <a:t>, і </a:t>
            </a:r>
            <a:r>
              <a:rPr lang="ru-RU" dirty="0" err="1" smtClean="0"/>
              <a:t>вказуєте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дати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відображаються</a:t>
            </a:r>
            <a:r>
              <a:rPr lang="ru-RU" dirty="0" smtClean="0"/>
              <a:t> на </a:t>
            </a:r>
            <a:r>
              <a:rPr lang="ru-RU" dirty="0" err="1" smtClean="0"/>
              <a:t>горизонтальній</a:t>
            </a:r>
            <a:r>
              <a:rPr lang="ru-RU" dirty="0" smtClean="0"/>
              <a:t> </a:t>
            </a:r>
            <a:r>
              <a:rPr lang="ru-RU" dirty="0" err="1" smtClean="0"/>
              <a:t>осі</a:t>
            </a:r>
            <a:r>
              <a:rPr lang="ru-RU" dirty="0" smtClean="0"/>
              <a:t>. В </a:t>
            </a:r>
            <a:r>
              <a:rPr lang="ru-RU" dirty="0" err="1" smtClean="0"/>
              <a:t>результаті</a:t>
            </a:r>
            <a:r>
              <a:rPr lang="ru-RU" dirty="0" smtClean="0"/>
              <a:t> </a:t>
            </a:r>
            <a:r>
              <a:rPr lang="ru-RU" dirty="0" err="1" smtClean="0"/>
              <a:t>виходить</a:t>
            </a:r>
            <a:r>
              <a:rPr lang="ru-RU" dirty="0" smtClean="0"/>
              <a:t> </a:t>
            </a:r>
            <a:r>
              <a:rPr lang="ru-RU" b="1" dirty="0" err="1" smtClean="0"/>
              <a:t>візуалізований</a:t>
            </a:r>
            <a:r>
              <a:rPr lang="ru-RU" b="1" dirty="0" smtClean="0"/>
              <a:t> </a:t>
            </a:r>
            <a:r>
              <a:rPr lang="ru-RU" b="1" dirty="0" err="1" smtClean="0"/>
              <a:t>графік</a:t>
            </a:r>
            <a:r>
              <a:rPr lang="ru-RU" dirty="0" smtClean="0"/>
              <a:t>, при </a:t>
            </a:r>
            <a:r>
              <a:rPr lang="ru-RU" dirty="0" err="1" smtClean="0"/>
              <a:t>погляді</a:t>
            </a:r>
            <a:r>
              <a:rPr lang="ru-RU" dirty="0" smtClean="0"/>
              <a:t> на </a:t>
            </a:r>
            <a:r>
              <a:rPr lang="ru-RU" dirty="0" err="1" smtClean="0"/>
              <a:t>який</a:t>
            </a:r>
            <a:r>
              <a:rPr lang="ru-RU" dirty="0" smtClean="0"/>
              <a:t> легко </a:t>
            </a:r>
            <a:r>
              <a:rPr lang="ru-RU" dirty="0" err="1" smtClean="0"/>
              <a:t>зрозуміти</a:t>
            </a:r>
            <a:r>
              <a:rPr lang="ru-RU" dirty="0" smtClean="0"/>
              <a:t> </a:t>
            </a:r>
            <a:r>
              <a:rPr lang="ru-RU" b="1" dirty="0" err="1" smtClean="0"/>
              <a:t>обсяг</a:t>
            </a:r>
            <a:r>
              <a:rPr lang="ru-RU" b="1" dirty="0" smtClean="0"/>
              <a:t> </a:t>
            </a:r>
            <a:r>
              <a:rPr lang="ru-RU" b="1" dirty="0" err="1" smtClean="0"/>
              <a:t>робіт</a:t>
            </a:r>
            <a:r>
              <a:rPr lang="ru-RU" b="1" dirty="0" smtClean="0"/>
              <a:t> і </a:t>
            </a:r>
            <a:r>
              <a:rPr lang="ru-RU" b="1" dirty="0" err="1" smtClean="0"/>
              <a:t>дати</a:t>
            </a:r>
            <a:r>
              <a:rPr lang="ru-RU" b="1" dirty="0" smtClean="0"/>
              <a:t> по проекту</a:t>
            </a:r>
            <a:r>
              <a:rPr lang="ru-RU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Інструмент</a:t>
            </a:r>
            <a:r>
              <a:rPr lang="ru-RU" dirty="0" smtClean="0"/>
              <a:t> </a:t>
            </a:r>
            <a:r>
              <a:rPr lang="ru-RU" dirty="0" err="1" smtClean="0"/>
              <a:t>підходить</a:t>
            </a:r>
            <a:r>
              <a:rPr lang="ru-RU" dirty="0" smtClean="0"/>
              <a:t> для </a:t>
            </a:r>
            <a:r>
              <a:rPr lang="ru-RU" b="1" dirty="0" err="1" smtClean="0"/>
              <a:t>управління</a:t>
            </a:r>
            <a:r>
              <a:rPr lang="ru-RU" b="1" dirty="0" smtClean="0"/>
              <a:t> ресурсами і </a:t>
            </a:r>
            <a:r>
              <a:rPr lang="ru-RU" b="1" dirty="0" err="1" smtClean="0"/>
              <a:t>вартістю</a:t>
            </a:r>
            <a:r>
              <a:rPr lang="ru-RU" b="1" dirty="0" smtClean="0"/>
              <a:t> проекту</a:t>
            </a:r>
            <a:r>
              <a:rPr lang="ru-RU" dirty="0" smtClean="0"/>
              <a:t>, а </a:t>
            </a:r>
            <a:r>
              <a:rPr lang="ru-RU" dirty="0" err="1" smtClean="0"/>
              <a:t>також</a:t>
            </a:r>
            <a:r>
              <a:rPr lang="ru-RU" dirty="0" smtClean="0"/>
              <a:t> для </a:t>
            </a:r>
            <a:r>
              <a:rPr lang="ru-RU" b="1" dirty="0" err="1" smtClean="0"/>
              <a:t>командної</a:t>
            </a:r>
            <a:r>
              <a:rPr lang="ru-RU" b="1" dirty="0" smtClean="0"/>
              <a:t> </a:t>
            </a:r>
            <a:r>
              <a:rPr lang="ru-RU" b="1" dirty="0" err="1" smtClean="0"/>
              <a:t>роботи</a:t>
            </a:r>
            <a:r>
              <a:rPr lang="ru-RU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smtClean="0"/>
              <a:t>Сфера </a:t>
            </a:r>
            <a:r>
              <a:rPr lang="ru-RU" b="1" dirty="0" err="1" smtClean="0"/>
              <a:t>застосування</a:t>
            </a:r>
            <a:r>
              <a:rPr lang="ru-RU" b="1" dirty="0" smtClean="0"/>
              <a:t> не </a:t>
            </a:r>
            <a:r>
              <a:rPr lang="ru-RU" b="1" dirty="0" err="1" smtClean="0"/>
              <a:t>обмежена</a:t>
            </a:r>
            <a:r>
              <a:rPr lang="ru-RU" dirty="0" smtClean="0"/>
              <a:t>: </a:t>
            </a:r>
            <a:r>
              <a:rPr lang="ru-RU" dirty="0" err="1" smtClean="0"/>
              <a:t>будівництво</a:t>
            </a:r>
            <a:r>
              <a:rPr lang="ru-RU" dirty="0" smtClean="0"/>
              <a:t>, </a:t>
            </a:r>
            <a:r>
              <a:rPr lang="ru-RU" dirty="0" err="1" smtClean="0"/>
              <a:t>розробка</a:t>
            </a:r>
            <a:r>
              <a:rPr lang="ru-RU" dirty="0" smtClean="0"/>
              <a:t> ПО, </a:t>
            </a:r>
            <a:r>
              <a:rPr lang="ru-RU" dirty="0" err="1" smtClean="0"/>
              <a:t>виробництво</a:t>
            </a:r>
            <a:r>
              <a:rPr lang="ru-RU" dirty="0" smtClean="0"/>
              <a:t>, сфера </a:t>
            </a:r>
            <a:r>
              <a:rPr lang="ru-RU" dirty="0" err="1" smtClean="0"/>
              <a:t>послуг</a:t>
            </a:r>
            <a:r>
              <a:rPr lang="ru-RU" dirty="0" smtClean="0"/>
              <a:t>, </a:t>
            </a:r>
            <a:r>
              <a:rPr lang="ru-RU" dirty="0" err="1" smtClean="0"/>
              <a:t>маркетингова</a:t>
            </a:r>
            <a:r>
              <a:rPr lang="ru-RU" dirty="0" smtClean="0"/>
              <a:t> </a:t>
            </a:r>
            <a:r>
              <a:rPr lang="ru-RU" dirty="0" err="1" smtClean="0"/>
              <a:t>кампанія</a:t>
            </a:r>
            <a:r>
              <a:rPr lang="ru-RU" dirty="0" smtClean="0"/>
              <a:t>, </a:t>
            </a:r>
            <a:r>
              <a:rPr lang="ru-RU" dirty="0" err="1" smtClean="0"/>
              <a:t>організація</a:t>
            </a:r>
            <a:r>
              <a:rPr lang="ru-RU" dirty="0" smtClean="0"/>
              <a:t> </a:t>
            </a:r>
            <a:r>
              <a:rPr lang="ru-RU" dirty="0" err="1" smtClean="0"/>
              <a:t>заходів</a:t>
            </a:r>
            <a:r>
              <a:rPr lang="ru-RU" dirty="0" smtClean="0"/>
              <a:t>, </a:t>
            </a:r>
            <a:r>
              <a:rPr lang="ru-RU" dirty="0" err="1" smtClean="0"/>
              <a:t>навчання</a:t>
            </a:r>
            <a:r>
              <a:rPr lang="ru-RU" dirty="0" smtClean="0"/>
              <a:t> і т.д.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Для </a:t>
            </a:r>
            <a:r>
              <a:rPr lang="ru-RU" dirty="0" err="1" smtClean="0"/>
              <a:t>різних</a:t>
            </a:r>
            <a:r>
              <a:rPr lang="ru-RU" dirty="0" smtClean="0"/>
              <a:t> сфер </a:t>
            </a:r>
            <a:r>
              <a:rPr lang="ru-RU" dirty="0" err="1" smtClean="0"/>
              <a:t>діяльності</a:t>
            </a:r>
            <a:r>
              <a:rPr lang="ru-RU" dirty="0" smtClean="0"/>
              <a:t> </a:t>
            </a:r>
            <a:r>
              <a:rPr lang="ru-RU" dirty="0" err="1" smtClean="0"/>
              <a:t>сервіс</a:t>
            </a:r>
            <a:r>
              <a:rPr lang="ru-RU" dirty="0" smtClean="0"/>
              <a:t> </a:t>
            </a:r>
            <a:r>
              <a:rPr lang="ru-RU" dirty="0" err="1" smtClean="0"/>
              <a:t>пропонує</a:t>
            </a:r>
            <a:r>
              <a:rPr lang="ru-RU" dirty="0" smtClean="0"/>
              <a:t> </a:t>
            </a:r>
            <a:r>
              <a:rPr lang="ru-RU" dirty="0" err="1" smtClean="0"/>
              <a:t>готові</a:t>
            </a:r>
            <a:r>
              <a:rPr lang="ru-RU" dirty="0" smtClean="0"/>
              <a:t> </a:t>
            </a:r>
            <a:r>
              <a:rPr lang="ru-RU" dirty="0" err="1" smtClean="0"/>
              <a:t>шаблони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724919" y="0"/>
            <a:ext cx="26356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err="1" smtClean="0">
                <a:solidFill>
                  <a:schemeClr val="bg1"/>
                </a:solidFill>
              </a:rPr>
              <a:t>GanttPRO</a:t>
            </a:r>
            <a:endParaRPr lang="en-GB" sz="4000" b="1" dirty="0" smtClean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17730" y="3499392"/>
            <a:ext cx="385918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00CC"/>
                </a:solidFill>
              </a:rPr>
              <a:t>НЕДОЛІКИ</a:t>
            </a:r>
            <a:r>
              <a:rPr lang="ru-RU" b="1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Немає</a:t>
            </a:r>
            <a:r>
              <a:rPr lang="ru-RU" dirty="0" smtClean="0"/>
              <a:t> </a:t>
            </a:r>
            <a:r>
              <a:rPr lang="ru-RU" dirty="0" err="1" smtClean="0"/>
              <a:t>можливості</a:t>
            </a:r>
            <a:r>
              <a:rPr lang="ru-RU" dirty="0" smtClean="0"/>
              <a:t> </a:t>
            </a:r>
            <a:r>
              <a:rPr lang="ru-RU" dirty="0" err="1" smtClean="0"/>
              <a:t>бачити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проекти</a:t>
            </a:r>
            <a:r>
              <a:rPr lang="ru-RU" dirty="0" smtClean="0"/>
              <a:t> на одному </a:t>
            </a:r>
            <a:r>
              <a:rPr lang="ru-RU" dirty="0" err="1" smtClean="0"/>
              <a:t>екрані</a:t>
            </a:r>
            <a:r>
              <a:rPr lang="ru-RU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Бракує</a:t>
            </a:r>
            <a:r>
              <a:rPr lang="ru-RU" dirty="0" smtClean="0"/>
              <a:t> </a:t>
            </a:r>
            <a:r>
              <a:rPr lang="ru-RU" dirty="0" err="1" smtClean="0"/>
              <a:t>інтеграцій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1196" y="3311356"/>
            <a:ext cx="7237399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ПЕРЕВАГИ</a:t>
            </a:r>
            <a:r>
              <a:rPr lang="ru-RU" b="1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Гарний</a:t>
            </a:r>
            <a:r>
              <a:rPr lang="ru-RU" dirty="0" smtClean="0"/>
              <a:t> </a:t>
            </a:r>
            <a:r>
              <a:rPr lang="en-GB" dirty="0" smtClean="0"/>
              <a:t>UX / UI </a:t>
            </a:r>
            <a:r>
              <a:rPr lang="ru-RU" dirty="0" smtClean="0"/>
              <a:t>дизайн, </a:t>
            </a:r>
            <a:r>
              <a:rPr lang="ru-RU" dirty="0" err="1" smtClean="0"/>
              <a:t>інтуїтивний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Вимагає</a:t>
            </a:r>
            <a:r>
              <a:rPr lang="ru-RU" dirty="0" smtClean="0"/>
              <a:t> </a:t>
            </a:r>
            <a:r>
              <a:rPr lang="ru-RU" dirty="0" err="1" smtClean="0"/>
              <a:t>близько</a:t>
            </a:r>
            <a:r>
              <a:rPr lang="ru-RU" dirty="0" smtClean="0"/>
              <a:t> 10 </a:t>
            </a:r>
            <a:r>
              <a:rPr lang="ru-RU" dirty="0" err="1" smtClean="0"/>
              <a:t>хвилин</a:t>
            </a:r>
            <a:r>
              <a:rPr lang="ru-RU" dirty="0" smtClean="0"/>
              <a:t> на </a:t>
            </a:r>
            <a:r>
              <a:rPr lang="ru-RU" dirty="0" err="1" smtClean="0"/>
              <a:t>повноцінне</a:t>
            </a:r>
            <a:r>
              <a:rPr lang="ru-RU" dirty="0" smtClean="0"/>
              <a:t> </a:t>
            </a:r>
            <a:r>
              <a:rPr lang="ru-RU" dirty="0" err="1" smtClean="0"/>
              <a:t>вивчення</a:t>
            </a:r>
            <a:r>
              <a:rPr lang="ru-RU" dirty="0" smtClean="0"/>
              <a:t> </a:t>
            </a:r>
            <a:r>
              <a:rPr lang="ru-RU" dirty="0" err="1" smtClean="0"/>
              <a:t>інструменту</a:t>
            </a:r>
            <a:r>
              <a:rPr lang="ru-RU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Співвідношення</a:t>
            </a:r>
            <a:r>
              <a:rPr lang="ru-RU" dirty="0" smtClean="0"/>
              <a:t> </a:t>
            </a:r>
            <a:r>
              <a:rPr lang="ru-RU" dirty="0" err="1" smtClean="0"/>
              <a:t>ціна</a:t>
            </a:r>
            <a:r>
              <a:rPr lang="ru-RU" dirty="0" smtClean="0"/>
              <a:t> </a:t>
            </a:r>
            <a:r>
              <a:rPr lang="ru-RU" dirty="0" err="1" smtClean="0"/>
              <a:t>якість</a:t>
            </a:r>
            <a:r>
              <a:rPr lang="ru-RU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Інтерфейс</a:t>
            </a:r>
            <a:r>
              <a:rPr lang="ru-RU" dirty="0" smtClean="0"/>
              <a:t> і служба </a:t>
            </a:r>
            <a:r>
              <a:rPr lang="ru-RU" dirty="0" err="1" smtClean="0"/>
              <a:t>підтримки</a:t>
            </a:r>
            <a:r>
              <a:rPr lang="ru-RU" dirty="0" smtClean="0"/>
              <a:t> </a:t>
            </a:r>
            <a:r>
              <a:rPr lang="ru-RU" dirty="0" err="1" smtClean="0"/>
              <a:t>російською</a:t>
            </a:r>
            <a:r>
              <a:rPr lang="ru-RU" dirty="0" smtClean="0"/>
              <a:t> </a:t>
            </a:r>
            <a:r>
              <a:rPr lang="ru-RU" dirty="0" err="1" smtClean="0"/>
              <a:t>мовою</a:t>
            </a:r>
            <a:r>
              <a:rPr lang="ru-RU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Підходить</a:t>
            </a:r>
            <a:r>
              <a:rPr lang="ru-RU" dirty="0" smtClean="0"/>
              <a:t> для </a:t>
            </a:r>
            <a:r>
              <a:rPr lang="ru-RU" dirty="0" err="1" smtClean="0"/>
              <a:t>управління</a:t>
            </a:r>
            <a:r>
              <a:rPr lang="ru-RU" dirty="0" smtClean="0"/>
              <a:t> </a:t>
            </a:r>
            <a:r>
              <a:rPr lang="ru-RU" dirty="0" err="1" smtClean="0"/>
              <a:t>особистими</a:t>
            </a:r>
            <a:r>
              <a:rPr lang="ru-RU" dirty="0" smtClean="0"/>
              <a:t> і </a:t>
            </a:r>
            <a:r>
              <a:rPr lang="ru-RU" dirty="0" err="1" smtClean="0"/>
              <a:t>командними</a:t>
            </a:r>
            <a:r>
              <a:rPr lang="ru-RU" dirty="0" smtClean="0"/>
              <a:t> проектами.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перемикання</a:t>
            </a:r>
            <a:r>
              <a:rPr lang="ru-RU" dirty="0" smtClean="0"/>
              <a:t> на </a:t>
            </a:r>
            <a:r>
              <a:rPr lang="ru-RU" dirty="0" err="1" smtClean="0"/>
              <a:t>дошку</a:t>
            </a:r>
            <a:r>
              <a:rPr lang="ru-RU" dirty="0" smtClean="0"/>
              <a:t> </a:t>
            </a:r>
            <a:r>
              <a:rPr lang="ru-RU" dirty="0" err="1" smtClean="0"/>
              <a:t>завдань</a:t>
            </a:r>
            <a:r>
              <a:rPr lang="ru-RU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Настроюються</a:t>
            </a:r>
            <a:r>
              <a:rPr lang="ru-RU" dirty="0" smtClean="0"/>
              <a:t> колонки для </a:t>
            </a:r>
            <a:r>
              <a:rPr lang="ru-RU" dirty="0" err="1" smtClean="0"/>
              <a:t>персоналізації</a:t>
            </a:r>
            <a:r>
              <a:rPr lang="ru-RU" dirty="0" smtClean="0"/>
              <a:t> </a:t>
            </a:r>
            <a:r>
              <a:rPr lang="ru-RU" dirty="0" err="1" smtClean="0"/>
              <a:t>проектів</a:t>
            </a:r>
            <a:r>
              <a:rPr lang="ru-RU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Інтеграція</a:t>
            </a:r>
            <a:r>
              <a:rPr lang="ru-RU" dirty="0" smtClean="0"/>
              <a:t> з </a:t>
            </a:r>
            <a:r>
              <a:rPr lang="en-GB" dirty="0" smtClean="0"/>
              <a:t>JIRA Cloud.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Готові</a:t>
            </a:r>
            <a:r>
              <a:rPr lang="ru-RU" dirty="0" smtClean="0"/>
              <a:t> </a:t>
            </a:r>
            <a:r>
              <a:rPr lang="ru-RU" dirty="0" err="1" smtClean="0"/>
              <a:t>шаблони</a:t>
            </a:r>
            <a:r>
              <a:rPr lang="ru-RU" dirty="0" smtClean="0"/>
              <a:t> для </a:t>
            </a:r>
            <a:r>
              <a:rPr lang="ru-RU" dirty="0" err="1" smtClean="0"/>
              <a:t>швидкого</a:t>
            </a:r>
            <a:r>
              <a:rPr lang="ru-RU" dirty="0" smtClean="0"/>
              <a:t> старту.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60" y="902677"/>
            <a:ext cx="11671671" cy="116158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18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727" y="0"/>
            <a:ext cx="1170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79" y="2212975"/>
            <a:ext cx="573405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157" y="2254250"/>
            <a:ext cx="5397276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3654551" y="5708134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https://app.ganttpro.com/#/newproject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19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727" y="0"/>
            <a:ext cx="1170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44" y="1664709"/>
            <a:ext cx="7866170" cy="478766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12613" y="970854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https://app.ganttpro.com/#/newproject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68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ropowerpoint.ru/wp-content/uploads/2013/02/GreenAbstraktMi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65633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018994" y="474346"/>
            <a:ext cx="8208912" cy="5909310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5400" b="1" dirty="0">
              <a:solidFill>
                <a:srgbClr val="FFFF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5400" b="1" dirty="0">
                <a:solidFill>
                  <a:srgbClr val="FFFF00"/>
                </a:solidFill>
              </a:rPr>
              <a:t>Лекція </a:t>
            </a:r>
            <a:r>
              <a:rPr lang="uk-UA" sz="5400" b="1" dirty="0" smtClean="0">
                <a:solidFill>
                  <a:srgbClr val="FFFF00"/>
                </a:solidFill>
              </a:rPr>
              <a:t>2</a:t>
            </a:r>
            <a:endParaRPr lang="uk-UA" sz="5400" b="1" dirty="0">
              <a:solidFill>
                <a:srgbClr val="FFFF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5400" b="1" dirty="0" smtClean="0">
                <a:solidFill>
                  <a:srgbClr val="FFFF00"/>
                </a:solidFill>
              </a:rPr>
              <a:t>Програми і сервіси</a:t>
            </a:r>
            <a:endParaRPr lang="uk-UA" sz="5400" b="1" dirty="0">
              <a:solidFill>
                <a:srgbClr val="FFFF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5400" b="1" dirty="0">
                <a:solidFill>
                  <a:srgbClr val="FFFF00"/>
                </a:solidFill>
              </a:rPr>
              <a:t>управління </a:t>
            </a:r>
            <a:r>
              <a:rPr lang="uk-UA" sz="5400" b="1" dirty="0" smtClean="0">
                <a:solidFill>
                  <a:srgbClr val="FFFF00"/>
                </a:solidFill>
              </a:rPr>
              <a:t>проектами. Огляд конкурентів</a:t>
            </a:r>
            <a:endParaRPr lang="en-US" sz="5400" b="1" dirty="0">
              <a:solidFill>
                <a:srgbClr val="FFFF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5400" b="1" dirty="0">
              <a:solidFill>
                <a:srgbClr val="FFFF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5400" b="1" dirty="0">
              <a:ln w="50800"/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5761" y="5882773"/>
            <a:ext cx="6602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000" b="1" dirty="0" err="1">
                <a:solidFill>
                  <a:srgbClr val="FFFFFF"/>
                </a:solidFill>
              </a:rPr>
              <a:t>Ковалюк</a:t>
            </a:r>
            <a:r>
              <a:rPr lang="uk-UA" sz="2000" b="1" dirty="0">
                <a:solidFill>
                  <a:srgbClr val="FFFFFF"/>
                </a:solidFill>
              </a:rPr>
              <a:t> </a:t>
            </a:r>
            <a:r>
              <a:rPr lang="ru-RU" sz="2000" b="1" dirty="0">
                <a:solidFill>
                  <a:srgbClr val="FFFFFF"/>
                </a:solidFill>
              </a:rPr>
              <a:t>Т.В.</a:t>
            </a:r>
            <a:r>
              <a:rPr lang="en-US" sz="2000" b="1" dirty="0">
                <a:solidFill>
                  <a:srgbClr val="FFFFFF"/>
                </a:solidFill>
              </a:rPr>
              <a:t>,</a:t>
            </a:r>
            <a:r>
              <a:rPr lang="ru-RU" sz="2000" b="1" dirty="0">
                <a:solidFill>
                  <a:srgbClr val="FFFFFF"/>
                </a:solidFill>
              </a:rPr>
              <a:t> </a:t>
            </a:r>
            <a:r>
              <a:rPr lang="uk-UA" sz="2000" b="1" dirty="0">
                <a:solidFill>
                  <a:srgbClr val="FFFFFF"/>
                </a:solidFill>
              </a:rPr>
              <a:t>д</a:t>
            </a:r>
            <a:r>
              <a:rPr lang="ru-RU" sz="2000" b="1" dirty="0" err="1">
                <a:solidFill>
                  <a:srgbClr val="FFFFFF"/>
                </a:solidFill>
              </a:rPr>
              <a:t>оцент</a:t>
            </a:r>
            <a:r>
              <a:rPr lang="ru-RU" sz="2000" b="1" dirty="0">
                <a:solidFill>
                  <a:srgbClr val="FFFFFF"/>
                </a:solidFill>
              </a:rPr>
              <a:t> </a:t>
            </a:r>
            <a:r>
              <a:rPr lang="ru-RU" sz="2000" b="1" dirty="0" err="1">
                <a:solidFill>
                  <a:srgbClr val="FFFFFF"/>
                </a:solidFill>
              </a:rPr>
              <a:t>кафедри</a:t>
            </a:r>
            <a:r>
              <a:rPr lang="ru-RU" sz="2000" b="1" dirty="0">
                <a:solidFill>
                  <a:srgbClr val="FFFFFF"/>
                </a:solidFill>
              </a:rPr>
              <a:t> АСОІУ НТУУ «КПІ»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</a:rPr>
              <a:t>tkovalyuk@ukr.net</a:t>
            </a:r>
            <a:endParaRPr lang="ru-RU" sz="2000" b="1" dirty="0">
              <a:solidFill>
                <a:srgbClr val="FFFFFF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2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20</a:t>
            </a:fld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1787"/>
            <a:ext cx="11091597" cy="48482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67286" y="907534"/>
            <a:ext cx="592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https://app.ganttpro.com/#/project/1601458269679/gantt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1727" y="0"/>
            <a:ext cx="1170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21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2618" y="1156525"/>
            <a:ext cx="1151649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Вид</a:t>
            </a:r>
            <a:r>
              <a:rPr lang="ru-RU" sz="2000" dirty="0" smtClean="0"/>
              <a:t>: </a:t>
            </a:r>
            <a:r>
              <a:rPr lang="ru-RU" sz="2000" dirty="0" err="1" smtClean="0"/>
              <a:t>повноцінний</a:t>
            </a:r>
            <a:r>
              <a:rPr lang="ru-RU" sz="2000" dirty="0" smtClean="0"/>
              <a:t> комбайн: CRM,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проектами (</a:t>
            </a:r>
            <a:r>
              <a:rPr lang="ru-RU" sz="2000" dirty="0" err="1" smtClean="0"/>
              <a:t>діаграма</a:t>
            </a:r>
            <a:r>
              <a:rPr lang="ru-RU" sz="2000" dirty="0" smtClean="0"/>
              <a:t> </a:t>
            </a:r>
            <a:r>
              <a:rPr lang="ru-RU" sz="2000" dirty="0" err="1" smtClean="0"/>
              <a:t>Ганта</a:t>
            </a:r>
            <a:r>
              <a:rPr lang="ru-RU" sz="2000" dirty="0" smtClean="0"/>
              <a:t>, </a:t>
            </a:r>
            <a:r>
              <a:rPr lang="ru-RU" sz="2000" dirty="0" err="1" smtClean="0"/>
              <a:t>Kanban</a:t>
            </a:r>
            <a:r>
              <a:rPr lang="ru-RU" sz="2000" dirty="0" smtClean="0"/>
              <a:t>, список), контакт-центр.</a:t>
            </a:r>
          </a:p>
          <a:p>
            <a:endParaRPr lang="ru-RU" sz="2000" dirty="0" smtClean="0"/>
          </a:p>
          <a:p>
            <a:r>
              <a:rPr lang="ru-RU" sz="2000" b="1" dirty="0" err="1" smtClean="0"/>
              <a:t>Вартість</a:t>
            </a:r>
            <a:r>
              <a:rPr lang="ru-RU" sz="2000" dirty="0" smtClean="0"/>
              <a:t>: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990₽ в </a:t>
            </a:r>
            <a:r>
              <a:rPr lang="ru-RU" sz="2000" dirty="0" err="1" smtClean="0"/>
              <a:t>місяць</a:t>
            </a:r>
            <a:r>
              <a:rPr lang="ru-RU" sz="2000" dirty="0" smtClean="0"/>
              <a:t> при </a:t>
            </a:r>
            <a:r>
              <a:rPr lang="ru-RU" sz="2000" dirty="0" err="1" smtClean="0"/>
              <a:t>річній</a:t>
            </a:r>
            <a:r>
              <a:rPr lang="ru-RU" sz="2000" dirty="0" smtClean="0"/>
              <a:t> </a:t>
            </a:r>
            <a:r>
              <a:rPr lang="ru-RU" sz="2000" dirty="0" err="1" smtClean="0"/>
              <a:t>оплаті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b="1" dirty="0" err="1" smtClean="0"/>
              <a:t>Безкоштовний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пробний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період</a:t>
            </a:r>
            <a:r>
              <a:rPr lang="ru-RU" sz="2000" b="1" dirty="0" smtClean="0"/>
              <a:t>: </a:t>
            </a:r>
            <a:r>
              <a:rPr lang="ru-RU" sz="2000" dirty="0" err="1" smtClean="0"/>
              <a:t>необмежено</a:t>
            </a:r>
            <a:r>
              <a:rPr lang="ru-RU" sz="2000" dirty="0" smtClean="0"/>
              <a:t> за часом до 12 </a:t>
            </a:r>
            <a:r>
              <a:rPr lang="ru-RU" sz="2000" dirty="0" err="1" smtClean="0"/>
              <a:t>користувачів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b="1" dirty="0" smtClean="0"/>
              <a:t>Платформа</a:t>
            </a:r>
            <a:r>
              <a:rPr lang="ru-RU" sz="2000" dirty="0" smtClean="0"/>
              <a:t>: веб-</a:t>
            </a:r>
            <a:r>
              <a:rPr lang="ru-RU" sz="2000" dirty="0" err="1" smtClean="0"/>
              <a:t>сервіс</a:t>
            </a:r>
            <a:r>
              <a:rPr lang="ru-RU" sz="2000" dirty="0" smtClean="0"/>
              <a:t>, </a:t>
            </a:r>
            <a:r>
              <a:rPr lang="ru-RU" sz="2000" dirty="0" err="1" smtClean="0"/>
              <a:t>iOS</a:t>
            </a:r>
            <a:r>
              <a:rPr lang="ru-RU" sz="2000" dirty="0" smtClean="0"/>
              <a:t>, </a:t>
            </a:r>
            <a:r>
              <a:rPr lang="ru-RU" sz="2000" dirty="0" err="1" smtClean="0"/>
              <a:t>Android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b="1" dirty="0" err="1" smtClean="0"/>
              <a:t>Мова</a:t>
            </a:r>
            <a:r>
              <a:rPr lang="ru-RU" sz="2000" dirty="0" smtClean="0"/>
              <a:t>: </a:t>
            </a:r>
            <a:r>
              <a:rPr lang="ru-RU" sz="2000" dirty="0" err="1" smtClean="0"/>
              <a:t>російська</a:t>
            </a:r>
            <a:r>
              <a:rPr lang="ru-RU" sz="2000" dirty="0" smtClean="0"/>
              <a:t>, </a:t>
            </a:r>
            <a:r>
              <a:rPr lang="ru-RU" sz="2000" dirty="0" err="1" smtClean="0"/>
              <a:t>білоруська</a:t>
            </a:r>
            <a:r>
              <a:rPr lang="ru-RU" sz="2000" dirty="0" smtClean="0"/>
              <a:t>, </a:t>
            </a:r>
            <a:r>
              <a:rPr lang="ru-RU" sz="2000" dirty="0" err="1" smtClean="0"/>
              <a:t>українська</a:t>
            </a:r>
            <a:r>
              <a:rPr lang="ru-RU" sz="2000" dirty="0" smtClean="0"/>
              <a:t>, </a:t>
            </a:r>
            <a:r>
              <a:rPr lang="ru-RU" sz="2000" dirty="0" err="1" smtClean="0"/>
              <a:t>казахська</a:t>
            </a:r>
            <a:r>
              <a:rPr lang="ru-RU" sz="2000" dirty="0" smtClean="0"/>
              <a:t>, </a:t>
            </a:r>
            <a:r>
              <a:rPr lang="ru-RU" sz="2000" dirty="0" err="1" smtClean="0"/>
              <a:t>англійська</a:t>
            </a:r>
            <a:r>
              <a:rPr lang="ru-RU" sz="2000" dirty="0" smtClean="0"/>
              <a:t>, </a:t>
            </a:r>
            <a:r>
              <a:rPr lang="ru-RU" sz="2000" dirty="0" err="1" smtClean="0"/>
              <a:t>німецька</a:t>
            </a:r>
            <a:r>
              <a:rPr lang="ru-RU" sz="2000" dirty="0" smtClean="0"/>
              <a:t>, </a:t>
            </a:r>
            <a:r>
              <a:rPr lang="ru-RU" sz="2000" dirty="0" err="1" smtClean="0"/>
              <a:t>китайська</a:t>
            </a:r>
            <a:r>
              <a:rPr lang="ru-RU" sz="2000" dirty="0" smtClean="0"/>
              <a:t>, </a:t>
            </a:r>
            <a:r>
              <a:rPr lang="ru-RU" sz="2000" dirty="0" err="1" smtClean="0"/>
              <a:t>іспанська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b="1" dirty="0" err="1" smtClean="0"/>
              <a:t>Призначення</a:t>
            </a:r>
            <a:r>
              <a:rPr lang="ru-RU" sz="2000" dirty="0" smtClean="0"/>
              <a:t>: Система для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проектами</a:t>
            </a:r>
          </a:p>
          <a:p>
            <a:endParaRPr lang="ru-RU" sz="20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148740" y="0"/>
            <a:ext cx="22108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err="1" smtClean="0">
                <a:solidFill>
                  <a:schemeClr val="bg1"/>
                </a:solidFill>
              </a:rPr>
              <a:t>Bitrix</a:t>
            </a:r>
            <a:r>
              <a:rPr lang="ru-RU" sz="4000" b="1" dirty="0" smtClean="0">
                <a:solidFill>
                  <a:schemeClr val="bg1"/>
                </a:solidFill>
              </a:rPr>
              <a:t> 24</a:t>
            </a:r>
          </a:p>
        </p:txBody>
      </p:sp>
    </p:spTree>
    <p:extLst>
      <p:ext uri="{BB962C8B-B14F-4D97-AF65-F5344CB8AC3E}">
        <p14:creationId xmlns:p14="http://schemas.microsoft.com/office/powerpoint/2010/main" val="39044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22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2618" y="934102"/>
            <a:ext cx="115164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 smtClean="0"/>
              <a:t>Потужна</a:t>
            </a:r>
            <a:r>
              <a:rPr lang="ru-RU" dirty="0" smtClean="0"/>
              <a:t> система, в </a:t>
            </a:r>
            <a:r>
              <a:rPr lang="ru-RU" dirty="0" err="1" smtClean="0"/>
              <a:t>якій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управляти</a:t>
            </a:r>
            <a:r>
              <a:rPr lang="ru-RU" dirty="0" smtClean="0"/>
              <a:t> проектами і </a:t>
            </a:r>
            <a:r>
              <a:rPr lang="ru-RU" dirty="0" err="1" smtClean="0"/>
              <a:t>завданнями</a:t>
            </a:r>
            <a:r>
              <a:rPr lang="ru-RU" dirty="0" smtClean="0"/>
              <a:t> представлена ​​як одна з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можливостей</a:t>
            </a:r>
            <a:r>
              <a:rPr lang="ru-RU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err="1" smtClean="0"/>
              <a:t>Bitrix</a:t>
            </a:r>
            <a:r>
              <a:rPr lang="ru-RU" dirty="0" smtClean="0"/>
              <a:t> 24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пропонує</a:t>
            </a:r>
            <a:r>
              <a:rPr lang="ru-RU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CRM для </a:t>
            </a:r>
            <a:r>
              <a:rPr lang="ru-RU" dirty="0" err="1" smtClean="0"/>
              <a:t>продажів</a:t>
            </a:r>
            <a:r>
              <a:rPr lang="ru-RU" dirty="0" smtClean="0"/>
              <a:t>;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/>
              <a:t>контакт-центр,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об'єднує</a:t>
            </a:r>
            <a:r>
              <a:rPr lang="ru-RU" dirty="0" smtClean="0"/>
              <a:t> канали </a:t>
            </a:r>
            <a:r>
              <a:rPr lang="ru-RU" dirty="0" err="1" smtClean="0"/>
              <a:t>комунікації</a:t>
            </a:r>
            <a:r>
              <a:rPr lang="ru-RU" dirty="0" smtClean="0"/>
              <a:t> з </a:t>
            </a:r>
            <a:r>
              <a:rPr lang="ru-RU" dirty="0" err="1" smtClean="0"/>
              <a:t>клієнтами</a:t>
            </a:r>
            <a:r>
              <a:rPr lang="ru-RU" dirty="0" smtClean="0"/>
              <a:t>;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створювати</a:t>
            </a:r>
            <a:r>
              <a:rPr lang="ru-RU" dirty="0" smtClean="0"/>
              <a:t> </a:t>
            </a:r>
            <a:r>
              <a:rPr lang="ru-RU" dirty="0" err="1" smtClean="0"/>
              <a:t>сайти</a:t>
            </a:r>
            <a:r>
              <a:rPr lang="ru-RU" dirty="0" smtClean="0"/>
              <a:t> і </a:t>
            </a:r>
            <a:r>
              <a:rPr lang="ru-RU" dirty="0" err="1" smtClean="0"/>
              <a:t>інтернет-магазини</a:t>
            </a:r>
            <a:r>
              <a:rPr lang="ru-RU" dirty="0" smtClean="0"/>
              <a:t>;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простір</a:t>
            </a:r>
            <a:r>
              <a:rPr lang="ru-RU" dirty="0" smtClean="0"/>
              <a:t> для </a:t>
            </a:r>
            <a:r>
              <a:rPr lang="ru-RU" dirty="0" err="1" smtClean="0"/>
              <a:t>спілкування</a:t>
            </a:r>
            <a:r>
              <a:rPr lang="ru-RU" dirty="0" smtClean="0"/>
              <a:t> </a:t>
            </a:r>
            <a:r>
              <a:rPr lang="ru-RU" dirty="0" err="1" smtClean="0"/>
              <a:t>всередині</a:t>
            </a:r>
            <a:r>
              <a:rPr lang="ru-RU" dirty="0" smtClean="0"/>
              <a:t> </a:t>
            </a:r>
            <a:r>
              <a:rPr lang="ru-RU" dirty="0" err="1" smtClean="0"/>
              <a:t>компанії</a:t>
            </a:r>
            <a:r>
              <a:rPr lang="ru-RU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У </a:t>
            </a:r>
            <a:r>
              <a:rPr lang="ru-RU" dirty="0" err="1" smtClean="0"/>
              <a:t>сервісі</a:t>
            </a:r>
            <a:r>
              <a:rPr lang="ru-RU" dirty="0" smtClean="0"/>
              <a:t> легко </a:t>
            </a:r>
            <a:r>
              <a:rPr lang="ru-RU" dirty="0" err="1" smtClean="0"/>
              <a:t>створювати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організувати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b="1" dirty="0" smtClean="0"/>
              <a:t>списку, </a:t>
            </a:r>
            <a:r>
              <a:rPr lang="ru-RU" b="1" dirty="0" err="1" smtClean="0"/>
              <a:t>діаграми</a:t>
            </a:r>
            <a:r>
              <a:rPr lang="ru-RU" b="1" dirty="0" smtClean="0"/>
              <a:t> </a:t>
            </a:r>
            <a:r>
              <a:rPr lang="ru-RU" b="1" dirty="0" err="1" smtClean="0"/>
              <a:t>Ганта</a:t>
            </a:r>
            <a:r>
              <a:rPr lang="ru-RU" b="1" dirty="0" smtClean="0"/>
              <a:t>, </a:t>
            </a:r>
            <a:r>
              <a:rPr lang="ru-RU" b="1" dirty="0" err="1" smtClean="0"/>
              <a:t>Kanban</a:t>
            </a:r>
            <a:r>
              <a:rPr lang="ru-RU" b="1" dirty="0" smtClean="0"/>
              <a:t> </a:t>
            </a:r>
            <a:r>
              <a:rPr lang="ru-RU" b="1" dirty="0" err="1" smtClean="0"/>
              <a:t>дошки</a:t>
            </a:r>
            <a:r>
              <a:rPr lang="ru-RU" b="1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/>
              <a:t>. Є </a:t>
            </a: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призначати</a:t>
            </a:r>
            <a:r>
              <a:rPr lang="ru-RU" dirty="0" smtClean="0"/>
              <a:t> </a:t>
            </a:r>
            <a:r>
              <a:rPr lang="ru-RU" dirty="0" err="1" smtClean="0"/>
              <a:t>ролі</a:t>
            </a:r>
            <a:r>
              <a:rPr lang="ru-RU" dirty="0" smtClean="0"/>
              <a:t>: </a:t>
            </a:r>
            <a:r>
              <a:rPr lang="ru-RU" dirty="0" err="1" smtClean="0"/>
              <a:t>відповідальний</a:t>
            </a:r>
            <a:r>
              <a:rPr lang="ru-RU" dirty="0" smtClean="0"/>
              <a:t>, </a:t>
            </a:r>
            <a:r>
              <a:rPr lang="ru-RU" dirty="0" err="1" smtClean="0"/>
              <a:t>постановник</a:t>
            </a:r>
            <a:r>
              <a:rPr lang="ru-RU" dirty="0" smtClean="0"/>
              <a:t> і </a:t>
            </a:r>
            <a:r>
              <a:rPr lang="ru-RU" dirty="0" err="1" smtClean="0"/>
              <a:t>спостерігач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48740" y="0"/>
            <a:ext cx="22108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err="1" smtClean="0">
                <a:solidFill>
                  <a:schemeClr val="bg1"/>
                </a:solidFill>
              </a:rPr>
              <a:t>Bitrix</a:t>
            </a:r>
            <a:r>
              <a:rPr lang="ru-RU" sz="4000" b="1" dirty="0" smtClean="0">
                <a:solidFill>
                  <a:schemeClr val="bg1"/>
                </a:solidFill>
              </a:rPr>
              <a:t> 24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696200" y="4371592"/>
            <a:ext cx="412291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r>
              <a:rPr lang="ru-RU" b="1" dirty="0" smtClean="0">
                <a:solidFill>
                  <a:srgbClr val="0000CC"/>
                </a:solidFill>
              </a:rPr>
              <a:t>НЕДОЛІКИ</a:t>
            </a:r>
            <a:r>
              <a:rPr lang="ru-RU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err="1" smtClean="0"/>
              <a:t>Чи</a:t>
            </a:r>
            <a:r>
              <a:rPr lang="ru-RU" dirty="0" smtClean="0"/>
              <a:t> не </a:t>
            </a:r>
            <a:r>
              <a:rPr lang="ru-RU" dirty="0" err="1" smtClean="0"/>
              <a:t>інтуїтивний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err="1" smtClean="0"/>
              <a:t>Вимагає</a:t>
            </a:r>
            <a:r>
              <a:rPr lang="ru-RU" dirty="0" smtClean="0"/>
              <a:t> час на </a:t>
            </a:r>
            <a:r>
              <a:rPr lang="ru-RU" dirty="0" err="1" smtClean="0"/>
              <a:t>вивчення</a:t>
            </a:r>
            <a:r>
              <a:rPr lang="ru-RU" dirty="0" smtClean="0"/>
              <a:t>, </a:t>
            </a:r>
            <a:r>
              <a:rPr lang="ru-RU" dirty="0" err="1" smtClean="0"/>
              <a:t>навчання</a:t>
            </a:r>
            <a:r>
              <a:rPr lang="ru-RU" dirty="0" smtClean="0"/>
              <a:t> та </a:t>
            </a:r>
            <a:r>
              <a:rPr lang="ru-RU" dirty="0" err="1" smtClean="0"/>
              <a:t>впровадження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2618" y="4022640"/>
            <a:ext cx="721578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ПЕРЕВАГИ</a:t>
            </a:r>
            <a:r>
              <a:rPr lang="ru-RU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створювати</a:t>
            </a:r>
            <a:r>
              <a:rPr lang="ru-RU" dirty="0" smtClean="0"/>
              <a:t> </a:t>
            </a:r>
            <a:r>
              <a:rPr lang="ru-RU" dirty="0" err="1" smtClean="0"/>
              <a:t>шаблони</a:t>
            </a:r>
            <a:r>
              <a:rPr lang="ru-RU" dirty="0" smtClean="0"/>
              <a:t> для </a:t>
            </a:r>
            <a:r>
              <a:rPr lang="ru-RU" dirty="0" err="1" smtClean="0"/>
              <a:t>повторюваних</a:t>
            </a:r>
            <a:r>
              <a:rPr lang="ru-RU" dirty="0" smtClean="0"/>
              <a:t> </a:t>
            </a:r>
            <a:r>
              <a:rPr lang="ru-RU" dirty="0" err="1" smtClean="0"/>
              <a:t>проектів</a:t>
            </a:r>
            <a:r>
              <a:rPr lang="ru-RU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Є </a:t>
            </a:r>
            <a:r>
              <a:rPr lang="ru-RU" dirty="0" err="1" smtClean="0"/>
              <a:t>додаток</a:t>
            </a:r>
            <a:r>
              <a:rPr lang="ru-RU" dirty="0" smtClean="0"/>
              <a:t> для </a:t>
            </a:r>
            <a:r>
              <a:rPr lang="ru-RU" dirty="0" err="1" smtClean="0"/>
              <a:t>iOS</a:t>
            </a:r>
            <a:r>
              <a:rPr lang="ru-RU" dirty="0" smtClean="0"/>
              <a:t> і </a:t>
            </a:r>
            <a:r>
              <a:rPr lang="ru-RU" dirty="0" err="1" smtClean="0"/>
              <a:t>Android</a:t>
            </a:r>
            <a:r>
              <a:rPr lang="ru-RU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err="1" smtClean="0"/>
              <a:t>Зв'язок</a:t>
            </a:r>
            <a:r>
              <a:rPr lang="ru-RU" dirty="0" smtClean="0"/>
              <a:t> </a:t>
            </a:r>
            <a:r>
              <a:rPr lang="ru-RU" dirty="0" err="1" smtClean="0"/>
              <a:t>завдань</a:t>
            </a:r>
            <a:r>
              <a:rPr lang="ru-RU" dirty="0" smtClean="0"/>
              <a:t> з CRM.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err="1" smtClean="0"/>
              <a:t>Інтерфейс</a:t>
            </a:r>
            <a:r>
              <a:rPr lang="ru-RU" dirty="0" smtClean="0"/>
              <a:t> і служба </a:t>
            </a:r>
            <a:r>
              <a:rPr lang="ru-RU" dirty="0" err="1" smtClean="0"/>
              <a:t>підтримки</a:t>
            </a:r>
            <a:r>
              <a:rPr lang="ru-RU" dirty="0" smtClean="0"/>
              <a:t> </a:t>
            </a:r>
            <a:r>
              <a:rPr lang="ru-RU" dirty="0" err="1" smtClean="0"/>
              <a:t>російською</a:t>
            </a:r>
            <a:r>
              <a:rPr lang="ru-RU" dirty="0" smtClean="0"/>
              <a:t> </a:t>
            </a:r>
            <a:r>
              <a:rPr lang="ru-RU" dirty="0" err="1" smtClean="0"/>
              <a:t>мовою</a:t>
            </a:r>
            <a:r>
              <a:rPr lang="ru-RU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err="1" smtClean="0"/>
              <a:t>Роботи</a:t>
            </a:r>
            <a:r>
              <a:rPr lang="ru-RU" dirty="0" smtClean="0"/>
              <a:t> для постановки </a:t>
            </a:r>
            <a:r>
              <a:rPr lang="ru-RU" dirty="0" err="1" smtClean="0"/>
              <a:t>завдань</a:t>
            </a:r>
            <a:r>
              <a:rPr lang="ru-RU" dirty="0" smtClean="0"/>
              <a:t> по </a:t>
            </a:r>
            <a:r>
              <a:rPr lang="ru-RU" dirty="0" err="1" smtClean="0"/>
              <a:t>заданому</a:t>
            </a:r>
            <a:r>
              <a:rPr lang="ru-RU" dirty="0" smtClean="0"/>
              <a:t> </a:t>
            </a:r>
            <a:r>
              <a:rPr lang="ru-RU" dirty="0" err="1" smtClean="0"/>
              <a:t>заздалегідь</a:t>
            </a:r>
            <a:r>
              <a:rPr lang="ru-RU" dirty="0" smtClean="0"/>
              <a:t> </a:t>
            </a:r>
            <a:r>
              <a:rPr lang="ru-RU" dirty="0" err="1" smtClean="0"/>
              <a:t>сценарієм</a:t>
            </a:r>
            <a:r>
              <a:rPr lang="ru-RU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оцінювати</a:t>
            </a:r>
            <a:r>
              <a:rPr lang="ru-RU" dirty="0" smtClean="0"/>
              <a:t> </a:t>
            </a:r>
            <a:r>
              <a:rPr lang="ru-RU" dirty="0" err="1" smtClean="0"/>
              <a:t>ефективність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співробітників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8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23</a:t>
            </a:fld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9" y="2141791"/>
            <a:ext cx="9753600" cy="428958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48740" y="0"/>
            <a:ext cx="22108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err="1" smtClean="0">
                <a:solidFill>
                  <a:schemeClr val="bg1"/>
                </a:solidFill>
              </a:rPr>
              <a:t>Bitrix</a:t>
            </a:r>
            <a:r>
              <a:rPr lang="ru-RU" sz="4000" b="1" dirty="0" smtClean="0">
                <a:solidFill>
                  <a:schemeClr val="bg1"/>
                </a:solidFill>
              </a:rPr>
              <a:t> 24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4800" y="947785"/>
            <a:ext cx="1137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ВИСНОВОК</a:t>
            </a:r>
          </a:p>
          <a:p>
            <a:r>
              <a:rPr lang="ru-RU" dirty="0" err="1" smtClean="0"/>
              <a:t>Сервіс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більшою</a:t>
            </a:r>
            <a:r>
              <a:rPr lang="ru-RU" dirty="0" smtClean="0"/>
              <a:t> </a:t>
            </a:r>
            <a:r>
              <a:rPr lang="ru-RU" dirty="0" err="1" smtClean="0"/>
              <a:t>мірою</a:t>
            </a:r>
            <a:r>
              <a:rPr lang="ru-RU" dirty="0" smtClean="0"/>
              <a:t> </a:t>
            </a:r>
            <a:r>
              <a:rPr lang="ru-RU" dirty="0" err="1" smtClean="0"/>
              <a:t>розроблений</a:t>
            </a:r>
            <a:r>
              <a:rPr lang="ru-RU" dirty="0" smtClean="0"/>
              <a:t> для </a:t>
            </a:r>
            <a:r>
              <a:rPr lang="ru-RU" dirty="0" err="1" smtClean="0"/>
              <a:t>роботи</a:t>
            </a:r>
            <a:r>
              <a:rPr lang="ru-RU" dirty="0" smtClean="0"/>
              <a:t> з CRM.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тут і зараз </a:t>
            </a:r>
            <a:r>
              <a:rPr lang="ru-RU" dirty="0" err="1" smtClean="0"/>
              <a:t>створити</a:t>
            </a:r>
            <a:r>
              <a:rPr lang="ru-RU" dirty="0" smtClean="0"/>
              <a:t> проект, </a:t>
            </a:r>
            <a:r>
              <a:rPr lang="ru-RU" dirty="0" err="1" smtClean="0"/>
              <a:t>Bitrix</a:t>
            </a:r>
            <a:r>
              <a:rPr lang="ru-RU" dirty="0" smtClean="0"/>
              <a:t> не </a:t>
            </a:r>
            <a:r>
              <a:rPr lang="ru-RU" dirty="0" err="1" smtClean="0"/>
              <a:t>підійде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7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24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2923" y="0"/>
            <a:ext cx="10741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</a:rPr>
              <a:t>Б</a:t>
            </a:r>
            <a:r>
              <a:rPr lang="ru-RU" sz="3600" b="1" dirty="0" err="1" smtClean="0">
                <a:solidFill>
                  <a:schemeClr val="bg1"/>
                </a:solidFill>
              </a:rPr>
              <a:t>езкоштовні</a:t>
            </a:r>
            <a:r>
              <a:rPr lang="ru-RU" sz="3600" b="1" dirty="0" smtClean="0">
                <a:solidFill>
                  <a:schemeClr val="bg1"/>
                </a:solidFill>
              </a:rPr>
              <a:t> аналоги </a:t>
            </a:r>
            <a:r>
              <a:rPr lang="en-GB" sz="3600" b="1" dirty="0" smtClean="0">
                <a:solidFill>
                  <a:schemeClr val="bg1"/>
                </a:solidFill>
              </a:rPr>
              <a:t>Microsoft </a:t>
            </a:r>
            <a:r>
              <a:rPr lang="en-GB" sz="3600" b="1" dirty="0" smtClean="0">
                <a:solidFill>
                  <a:schemeClr val="bg1"/>
                </a:solidFill>
              </a:rPr>
              <a:t>Project </a:t>
            </a:r>
            <a:r>
              <a:rPr lang="uk-UA" sz="3600" b="1" dirty="0" smtClean="0">
                <a:solidFill>
                  <a:schemeClr val="bg1"/>
                </a:solidFill>
              </a:rPr>
              <a:t>та </a:t>
            </a:r>
            <a:r>
              <a:rPr lang="en-GB" sz="3600" b="1" dirty="0" smtClean="0">
                <a:solidFill>
                  <a:schemeClr val="bg1"/>
                </a:solidFill>
              </a:rPr>
              <a:t>JIRA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3" y="860914"/>
            <a:ext cx="8028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solidFill>
                  <a:srgbClr val="0000CC"/>
                </a:solidFill>
              </a:rPr>
              <a:t>FreeMind</a:t>
            </a:r>
            <a:r>
              <a:rPr lang="uk-UA" dirty="0" smtClean="0"/>
              <a:t>. </a:t>
            </a:r>
            <a:r>
              <a:rPr lang="en-GB" dirty="0" smtClean="0"/>
              <a:t>http://freemind.sourceforge.net/wiki/index.php/Main_Page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38" y="1444829"/>
            <a:ext cx="5715000" cy="4000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361744" y="1569054"/>
            <a:ext cx="5457371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 err="1" smtClean="0"/>
              <a:t>FreeMind</a:t>
            </a:r>
            <a:r>
              <a:rPr lang="en-GB" dirty="0" smtClean="0"/>
              <a:t> - </a:t>
            </a:r>
            <a:r>
              <a:rPr lang="ru-RU" dirty="0" err="1" smtClean="0"/>
              <a:t>безкоштовна</a:t>
            </a:r>
            <a:r>
              <a:rPr lang="ru-RU" dirty="0" smtClean="0"/>
              <a:t> </a:t>
            </a:r>
            <a:r>
              <a:rPr lang="ru-RU" dirty="0" err="1" smtClean="0"/>
              <a:t>програма</a:t>
            </a:r>
            <a:r>
              <a:rPr lang="ru-RU" dirty="0" smtClean="0"/>
              <a:t> для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b="1" dirty="0" err="1" smtClean="0"/>
              <a:t>діаграм</a:t>
            </a:r>
            <a:r>
              <a:rPr lang="ru-RU" b="1" dirty="0" smtClean="0"/>
              <a:t> </a:t>
            </a:r>
            <a:r>
              <a:rPr lang="ru-RU" b="1" dirty="0" err="1" smtClean="0"/>
              <a:t>зв'язків</a:t>
            </a:r>
            <a:r>
              <a:rPr lang="ru-RU" b="1" dirty="0" smtClean="0"/>
              <a:t> (</a:t>
            </a:r>
            <a:r>
              <a:rPr lang="en-GB" b="1" dirty="0" smtClean="0"/>
              <a:t>mind maps). </a:t>
            </a:r>
            <a:endParaRPr lang="uk-UA" b="1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/>
              <a:t>Основна</a:t>
            </a:r>
            <a:r>
              <a:rPr lang="ru-RU" dirty="0" smtClean="0"/>
              <a:t> </a:t>
            </a:r>
            <a:r>
              <a:rPr lang="ru-RU" dirty="0" err="1" smtClean="0"/>
              <a:t>функція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 - </a:t>
            </a:r>
            <a:r>
              <a:rPr lang="ru-RU" dirty="0" err="1" smtClean="0"/>
              <a:t>наочне</a:t>
            </a:r>
            <a:r>
              <a:rPr lang="ru-RU" dirty="0" smtClean="0"/>
              <a:t> </a:t>
            </a:r>
            <a:r>
              <a:rPr lang="ru-RU" dirty="0" err="1" smtClean="0"/>
              <a:t>уявлення</a:t>
            </a:r>
            <a:r>
              <a:rPr lang="ru-RU" dirty="0" smtClean="0"/>
              <a:t> і </a:t>
            </a:r>
            <a:r>
              <a:rPr lang="ru-RU" dirty="0" err="1" smtClean="0"/>
              <a:t>структурування</a:t>
            </a:r>
            <a:r>
              <a:rPr lang="ru-RU" dirty="0" smtClean="0"/>
              <a:t> </a:t>
            </a:r>
            <a:r>
              <a:rPr lang="ru-RU" dirty="0" err="1" smtClean="0"/>
              <a:t>інформації</a:t>
            </a:r>
            <a:r>
              <a:rPr lang="ru-RU" dirty="0" smtClean="0"/>
              <a:t> про проект.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/>
              <a:t>Підтримує</a:t>
            </a:r>
            <a:r>
              <a:rPr lang="ru-RU" dirty="0" smtClean="0"/>
              <a:t> </a:t>
            </a:r>
            <a:r>
              <a:rPr lang="ru-RU" dirty="0" err="1" smtClean="0"/>
              <a:t>імпорт</a:t>
            </a:r>
            <a:r>
              <a:rPr lang="ru-RU" dirty="0" smtClean="0"/>
              <a:t> і </a:t>
            </a:r>
            <a:r>
              <a:rPr lang="ru-RU" dirty="0" err="1" smtClean="0"/>
              <a:t>експорт</a:t>
            </a:r>
            <a:r>
              <a:rPr lang="ru-RU" dirty="0" smtClean="0"/>
              <a:t> в </a:t>
            </a:r>
            <a:r>
              <a:rPr lang="ru-RU" dirty="0" err="1" smtClean="0"/>
              <a:t>такі</a:t>
            </a:r>
            <a:r>
              <a:rPr lang="ru-RU" dirty="0" smtClean="0"/>
              <a:t> </a:t>
            </a:r>
            <a:r>
              <a:rPr lang="ru-RU" dirty="0" err="1" smtClean="0"/>
              <a:t>формати</a:t>
            </a:r>
            <a:r>
              <a:rPr lang="ru-RU" dirty="0" smtClean="0"/>
              <a:t>: </a:t>
            </a:r>
            <a:r>
              <a:rPr lang="en-GB" b="1" dirty="0" smtClean="0"/>
              <a:t>JPEG, HTML, </a:t>
            </a:r>
            <a:r>
              <a:rPr lang="en-GB" b="1" dirty="0" err="1" smtClean="0"/>
              <a:t>OpenDocument</a:t>
            </a:r>
            <a:r>
              <a:rPr lang="en-GB" b="1" dirty="0" smtClean="0"/>
              <a:t> </a:t>
            </a:r>
            <a:r>
              <a:rPr lang="en-GB" b="1" dirty="0" err="1" smtClean="0"/>
              <a:t>TextXHTML</a:t>
            </a:r>
            <a:r>
              <a:rPr lang="en-GB" b="1" dirty="0" smtClean="0"/>
              <a:t>, PNG </a:t>
            </a:r>
            <a:r>
              <a:rPr lang="ru-RU" b="1" dirty="0" smtClean="0"/>
              <a:t>і </a:t>
            </a:r>
            <a:r>
              <a:rPr lang="en-GB" b="1" dirty="0" smtClean="0"/>
              <a:t>XML. </a:t>
            </a:r>
            <a:endParaRPr lang="uk-UA" b="1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володіє</a:t>
            </a:r>
            <a:r>
              <a:rPr lang="ru-RU" dirty="0" smtClean="0"/>
              <a:t> </a:t>
            </a:r>
            <a:r>
              <a:rPr lang="ru-RU" dirty="0" err="1" smtClean="0"/>
              <a:t>багатомовним</a:t>
            </a:r>
            <a:r>
              <a:rPr lang="ru-RU" dirty="0" smtClean="0"/>
              <a:t> </a:t>
            </a:r>
            <a:r>
              <a:rPr lang="ru-RU" dirty="0" err="1" smtClean="0"/>
              <a:t>інтерфейсом</a:t>
            </a:r>
            <a:r>
              <a:rPr lang="ru-RU" dirty="0" smtClean="0"/>
              <a:t>,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 err="1" smtClean="0"/>
              <a:t>FreeMind</a:t>
            </a:r>
            <a:r>
              <a:rPr lang="en-GB" dirty="0" smtClean="0"/>
              <a:t> </a:t>
            </a:r>
            <a:r>
              <a:rPr lang="ru-RU" dirty="0" err="1" smtClean="0"/>
              <a:t>відрізняє</a:t>
            </a:r>
            <a:r>
              <a:rPr lang="ru-RU" dirty="0" smtClean="0"/>
              <a:t> кроссплатформенность і </a:t>
            </a:r>
            <a:r>
              <a:rPr lang="ru-RU" dirty="0" err="1" smtClean="0"/>
              <a:t>зручність</a:t>
            </a:r>
            <a:r>
              <a:rPr lang="ru-RU" dirty="0" smtClean="0"/>
              <a:t> у </a:t>
            </a:r>
            <a:r>
              <a:rPr lang="ru-RU" dirty="0" err="1" smtClean="0"/>
              <a:t>використанні</a:t>
            </a:r>
            <a:r>
              <a:rPr lang="ru-RU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функцію</a:t>
            </a:r>
            <a:r>
              <a:rPr lang="ru-RU" dirty="0" smtClean="0"/>
              <a:t> </a:t>
            </a:r>
            <a:r>
              <a:rPr lang="ru-RU" dirty="0" err="1" smtClean="0"/>
              <a:t>шифрування</a:t>
            </a:r>
            <a:r>
              <a:rPr lang="ru-RU" dirty="0" smtClean="0"/>
              <a:t> як </a:t>
            </a:r>
            <a:r>
              <a:rPr lang="ru-RU" dirty="0" err="1" smtClean="0"/>
              <a:t>цілого</a:t>
            </a:r>
            <a:r>
              <a:rPr lang="ru-RU" dirty="0" smtClean="0"/>
              <a:t> документа, так і </a:t>
            </a:r>
            <a:r>
              <a:rPr lang="ru-RU" dirty="0" err="1" smtClean="0"/>
              <a:t>окремих</a:t>
            </a:r>
            <a:r>
              <a:rPr lang="ru-RU" dirty="0" smtClean="0"/>
              <a:t> </a:t>
            </a:r>
            <a:r>
              <a:rPr lang="ru-RU" dirty="0" err="1" smtClean="0"/>
              <a:t>елементів</a:t>
            </a:r>
            <a:r>
              <a:rPr lang="ru-RU" dirty="0" smtClean="0"/>
              <a:t>....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5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25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2635" y="1052677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>
                <a:solidFill>
                  <a:srgbClr val="0000CC"/>
                </a:solidFill>
              </a:rPr>
              <a:t>GanttProject</a:t>
            </a:r>
            <a:r>
              <a:rPr lang="uk-UA" dirty="0" smtClean="0"/>
              <a:t> </a:t>
            </a:r>
            <a:r>
              <a:rPr lang="en-GB" dirty="0" smtClean="0">
                <a:hlinkClick r:id="rId2"/>
              </a:rPr>
              <a:t>https://sourceforge.net/projects/ganttproject/</a:t>
            </a:r>
            <a:endParaRPr lang="uk-UA" dirty="0" smtClean="0"/>
          </a:p>
          <a:p>
            <a:r>
              <a:rPr lang="en-GB" dirty="0" smtClean="0"/>
              <a:t>https://freeanalogs.ru/GanttProject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2923" y="0"/>
            <a:ext cx="10340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</a:rPr>
              <a:t>Б</a:t>
            </a:r>
            <a:r>
              <a:rPr lang="ru-RU" sz="3600" b="1" dirty="0" err="1" smtClean="0">
                <a:solidFill>
                  <a:schemeClr val="bg1"/>
                </a:solidFill>
              </a:rPr>
              <a:t>езкоштовні</a:t>
            </a:r>
            <a:r>
              <a:rPr lang="ru-RU" sz="3600" b="1" dirty="0" smtClean="0">
                <a:solidFill>
                  <a:schemeClr val="bg1"/>
                </a:solidFill>
              </a:rPr>
              <a:t> аналоги </a:t>
            </a:r>
            <a:r>
              <a:rPr lang="en-GB" sz="3600" b="1" dirty="0" smtClean="0">
                <a:solidFill>
                  <a:schemeClr val="bg1"/>
                </a:solidFill>
              </a:rPr>
              <a:t>Microsoft Project, JIRA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09" y="1842869"/>
            <a:ext cx="5715000" cy="41719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56322" y="1842869"/>
            <a:ext cx="56744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GanttProject</a:t>
            </a:r>
            <a:r>
              <a:rPr lang="en-GB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безкоштовна</a:t>
            </a:r>
            <a:r>
              <a:rPr lang="ru-RU" dirty="0" smtClean="0"/>
              <a:t> </a:t>
            </a:r>
            <a:r>
              <a:rPr lang="ru-RU" dirty="0" err="1" smtClean="0"/>
              <a:t>програма</a:t>
            </a:r>
            <a:r>
              <a:rPr lang="ru-RU" dirty="0" smtClean="0"/>
              <a:t>, </a:t>
            </a:r>
            <a:r>
              <a:rPr lang="ru-RU" dirty="0" err="1" smtClean="0"/>
              <a:t>призначена</a:t>
            </a:r>
            <a:r>
              <a:rPr lang="ru-RU" dirty="0" smtClean="0"/>
              <a:t> для </a:t>
            </a:r>
            <a:r>
              <a:rPr lang="ru-RU" dirty="0" err="1" smtClean="0"/>
              <a:t>ведення</a:t>
            </a:r>
            <a:r>
              <a:rPr lang="ru-RU" dirty="0" smtClean="0"/>
              <a:t> </a:t>
            </a:r>
            <a:r>
              <a:rPr lang="ru-RU" dirty="0" err="1" smtClean="0"/>
              <a:t>проектів</a:t>
            </a:r>
            <a:r>
              <a:rPr lang="ru-RU" dirty="0" smtClean="0"/>
              <a:t> і </a:t>
            </a:r>
            <a:r>
              <a:rPr lang="ru-RU" dirty="0" err="1" smtClean="0"/>
              <a:t>формування</a:t>
            </a:r>
            <a:r>
              <a:rPr lang="ru-RU" dirty="0" smtClean="0"/>
              <a:t> </a:t>
            </a:r>
            <a:r>
              <a:rPr lang="ru-RU" dirty="0" err="1" smtClean="0"/>
              <a:t>інформаційних</a:t>
            </a:r>
            <a:r>
              <a:rPr lang="ru-RU" dirty="0" smtClean="0"/>
              <a:t> баз.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При </a:t>
            </a:r>
            <a:r>
              <a:rPr lang="ru-RU" dirty="0" err="1" smtClean="0"/>
              <a:t>необхідності</a:t>
            </a:r>
            <a:r>
              <a:rPr lang="ru-RU" dirty="0" smtClean="0"/>
              <a:t>, </a:t>
            </a:r>
            <a:r>
              <a:rPr lang="ru-RU" dirty="0" err="1" smtClean="0"/>
              <a:t>користувач</a:t>
            </a:r>
            <a:r>
              <a:rPr lang="ru-RU" dirty="0" smtClean="0"/>
              <a:t> без </a:t>
            </a:r>
            <a:r>
              <a:rPr lang="ru-RU" dirty="0" err="1" smtClean="0"/>
              <a:t>праці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здійснити</a:t>
            </a:r>
            <a:r>
              <a:rPr lang="ru-RU" dirty="0" smtClean="0"/>
              <a:t> </a:t>
            </a:r>
            <a:r>
              <a:rPr lang="ru-RU" dirty="0" err="1" smtClean="0"/>
              <a:t>експорт</a:t>
            </a:r>
            <a:r>
              <a:rPr lang="ru-RU" dirty="0" smtClean="0"/>
              <a:t> плану в </a:t>
            </a:r>
            <a:r>
              <a:rPr lang="ru-RU" dirty="0" err="1" smtClean="0"/>
              <a:t>потрібний</a:t>
            </a:r>
            <a:r>
              <a:rPr lang="ru-RU" dirty="0" smtClean="0"/>
              <a:t> формат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опублікувати</a:t>
            </a:r>
            <a:r>
              <a:rPr lang="ru-RU" dirty="0" smtClean="0"/>
              <a:t> на </a:t>
            </a:r>
            <a:r>
              <a:rPr lang="ru-RU" dirty="0" err="1" smtClean="0"/>
              <a:t>корпоративний</a:t>
            </a:r>
            <a:r>
              <a:rPr lang="ru-RU" dirty="0" smtClean="0"/>
              <a:t> сайт.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Дана </a:t>
            </a:r>
            <a:r>
              <a:rPr lang="ru-RU" dirty="0" err="1" smtClean="0"/>
              <a:t>утиліта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розділити</a:t>
            </a:r>
            <a:r>
              <a:rPr lang="ru-RU" dirty="0" smtClean="0"/>
              <a:t> один проект на </a:t>
            </a:r>
            <a:r>
              <a:rPr lang="ru-RU" dirty="0" err="1" smtClean="0"/>
              <a:t>кілька</a:t>
            </a:r>
            <a:r>
              <a:rPr lang="ru-RU" dirty="0" smtClean="0"/>
              <a:t> </a:t>
            </a:r>
            <a:r>
              <a:rPr lang="ru-RU" dirty="0" err="1" smtClean="0"/>
              <a:t>підпунктів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етапів</a:t>
            </a:r>
            <a:r>
              <a:rPr lang="ru-RU" dirty="0" smtClean="0"/>
              <a:t> для </a:t>
            </a:r>
            <a:r>
              <a:rPr lang="ru-RU" dirty="0" err="1" smtClean="0"/>
              <a:t>подальшого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завдань</a:t>
            </a:r>
            <a:r>
              <a:rPr lang="ru-RU" dirty="0" smtClean="0"/>
              <a:t> </a:t>
            </a:r>
            <a:r>
              <a:rPr lang="ru-RU" dirty="0" err="1" smtClean="0"/>
              <a:t>певними</a:t>
            </a:r>
            <a:r>
              <a:rPr lang="ru-RU" dirty="0" smtClean="0"/>
              <a:t> </a:t>
            </a:r>
            <a:r>
              <a:rPr lang="ru-RU" dirty="0" err="1" smtClean="0"/>
              <a:t>виконавцями</a:t>
            </a:r>
            <a:r>
              <a:rPr lang="ru-RU" dirty="0" smtClean="0"/>
              <a:t> з </a:t>
            </a:r>
            <a:r>
              <a:rPr lang="ru-RU" dirty="0" err="1" smtClean="0"/>
              <a:t>різними</a:t>
            </a:r>
            <a:r>
              <a:rPr lang="ru-RU" dirty="0" smtClean="0"/>
              <a:t> </a:t>
            </a:r>
            <a:r>
              <a:rPr lang="ru-RU" dirty="0" err="1" smtClean="0"/>
              <a:t>термінами</a:t>
            </a:r>
            <a:r>
              <a:rPr lang="ru-RU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 </a:t>
            </a:r>
            <a:r>
              <a:rPr lang="ru-RU" dirty="0" err="1" smtClean="0"/>
              <a:t>вкладці</a:t>
            </a:r>
            <a:r>
              <a:rPr lang="ru-RU" dirty="0" smtClean="0"/>
              <a:t> «Люди» </a:t>
            </a:r>
            <a:r>
              <a:rPr lang="ru-RU" dirty="0" err="1" smtClean="0"/>
              <a:t>ви</a:t>
            </a:r>
            <a:r>
              <a:rPr lang="ru-RU" dirty="0" smtClean="0"/>
              <a:t> можете </a:t>
            </a:r>
            <a:r>
              <a:rPr lang="ru-RU" dirty="0" err="1" smtClean="0"/>
              <a:t>переглянути</a:t>
            </a:r>
            <a:r>
              <a:rPr lang="ru-RU" dirty="0" smtClean="0"/>
              <a:t> статистику </a:t>
            </a:r>
            <a:r>
              <a:rPr lang="ru-RU" dirty="0" err="1" smtClean="0"/>
              <a:t>зайнятості</a:t>
            </a:r>
            <a:r>
              <a:rPr lang="ru-RU" dirty="0" smtClean="0"/>
              <a:t> </a:t>
            </a:r>
            <a:r>
              <a:rPr lang="ru-RU" dirty="0" err="1" smtClean="0"/>
              <a:t>своїх</a:t>
            </a:r>
            <a:r>
              <a:rPr lang="ru-RU" dirty="0" smtClean="0"/>
              <a:t> </a:t>
            </a:r>
            <a:r>
              <a:rPr lang="ru-RU" dirty="0" err="1" smtClean="0"/>
              <a:t>співробітників</a:t>
            </a:r>
            <a:r>
              <a:rPr lang="ru-RU" dirty="0" smtClean="0"/>
              <a:t> на </a:t>
            </a:r>
            <a:r>
              <a:rPr lang="ru-RU" dirty="0" err="1" smtClean="0"/>
              <a:t>даний</a:t>
            </a:r>
            <a:r>
              <a:rPr lang="ru-RU" dirty="0" smtClean="0"/>
              <a:t> момент в% </a:t>
            </a:r>
            <a:r>
              <a:rPr lang="ru-RU" dirty="0" err="1" smtClean="0"/>
              <a:t>співвідношенні</a:t>
            </a:r>
            <a:r>
              <a:rPr lang="ru-RU" dirty="0" smtClean="0"/>
              <a:t>, </a:t>
            </a:r>
            <a:r>
              <a:rPr lang="ru-RU" dirty="0" err="1" smtClean="0"/>
              <a:t>завдяки</a:t>
            </a:r>
            <a:r>
              <a:rPr lang="ru-RU" dirty="0" smtClean="0"/>
              <a:t> </a:t>
            </a:r>
            <a:r>
              <a:rPr lang="ru-RU" dirty="0" err="1" smtClean="0"/>
              <a:t>чому</a:t>
            </a:r>
            <a:r>
              <a:rPr lang="ru-RU" dirty="0" smtClean="0"/>
              <a:t> </a:t>
            </a:r>
            <a:r>
              <a:rPr lang="ru-RU" dirty="0" err="1" smtClean="0"/>
              <a:t>зможете</a:t>
            </a:r>
            <a:r>
              <a:rPr lang="ru-RU" dirty="0" smtClean="0"/>
              <a:t> </a:t>
            </a:r>
            <a:r>
              <a:rPr lang="ru-RU" dirty="0" err="1" smtClean="0"/>
              <a:t>більш</a:t>
            </a:r>
            <a:r>
              <a:rPr lang="ru-RU" dirty="0" smtClean="0"/>
              <a:t> продуктивно </a:t>
            </a:r>
            <a:r>
              <a:rPr lang="ru-RU" dirty="0" err="1" smtClean="0"/>
              <a:t>організувати</a:t>
            </a:r>
            <a:r>
              <a:rPr lang="ru-RU" dirty="0" smtClean="0"/>
              <a:t> </a:t>
            </a:r>
            <a:r>
              <a:rPr lang="ru-RU" dirty="0" err="1" smtClean="0"/>
              <a:t>робочий</a:t>
            </a:r>
            <a:r>
              <a:rPr lang="ru-RU" dirty="0" smtClean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персоналу.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427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26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2923" y="0"/>
            <a:ext cx="10340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</a:rPr>
              <a:t>Б</a:t>
            </a:r>
            <a:r>
              <a:rPr lang="ru-RU" sz="3600" b="1" dirty="0" err="1" smtClean="0">
                <a:solidFill>
                  <a:schemeClr val="bg1"/>
                </a:solidFill>
              </a:rPr>
              <a:t>езкоштовні</a:t>
            </a:r>
            <a:r>
              <a:rPr lang="ru-RU" sz="3600" b="1" dirty="0" smtClean="0">
                <a:solidFill>
                  <a:schemeClr val="bg1"/>
                </a:solidFill>
              </a:rPr>
              <a:t> аналоги </a:t>
            </a:r>
            <a:r>
              <a:rPr lang="en-GB" sz="3600" b="1" dirty="0" smtClean="0">
                <a:solidFill>
                  <a:schemeClr val="bg1"/>
                </a:solidFill>
              </a:rPr>
              <a:t>Microsoft Project, JIRA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3211" y="889651"/>
            <a:ext cx="444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00CC"/>
                </a:solidFill>
              </a:rPr>
              <a:t>ABC Roster</a:t>
            </a:r>
            <a:r>
              <a:rPr lang="uk-UA" b="1" dirty="0" smtClean="0">
                <a:solidFill>
                  <a:srgbClr val="0000CC"/>
                </a:solidFill>
              </a:rPr>
              <a:t>  </a:t>
            </a:r>
            <a:r>
              <a:rPr lang="en-GB" dirty="0" smtClean="0"/>
              <a:t>https://www.abc-roster.com/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7" y="1765299"/>
            <a:ext cx="5715000" cy="40549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55657" y="965041"/>
            <a:ext cx="57041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ABC Roster - </a:t>
            </a:r>
            <a:r>
              <a:rPr lang="ru-RU" dirty="0" err="1" smtClean="0"/>
              <a:t>безкоштовний</a:t>
            </a:r>
            <a:r>
              <a:rPr lang="ru-RU" dirty="0" smtClean="0"/>
              <a:t> </a:t>
            </a:r>
            <a:r>
              <a:rPr lang="ru-RU" dirty="0" err="1" smtClean="0"/>
              <a:t>програмний</a:t>
            </a:r>
            <a:r>
              <a:rPr lang="ru-RU" dirty="0" smtClean="0"/>
              <a:t> </a:t>
            </a:r>
            <a:r>
              <a:rPr lang="ru-RU" dirty="0" err="1" smtClean="0"/>
              <a:t>додаток</a:t>
            </a:r>
            <a:r>
              <a:rPr lang="ru-RU" dirty="0" smtClean="0"/>
              <a:t>, </a:t>
            </a:r>
            <a:r>
              <a:rPr lang="ru-RU" dirty="0" err="1" smtClean="0"/>
              <a:t>розроблений</a:t>
            </a:r>
            <a:r>
              <a:rPr lang="ru-RU" dirty="0" smtClean="0"/>
              <a:t> для </a:t>
            </a:r>
            <a:r>
              <a:rPr lang="ru-RU" dirty="0" err="1" smtClean="0"/>
              <a:t>організації</a:t>
            </a:r>
            <a:r>
              <a:rPr lang="ru-RU" dirty="0" smtClean="0"/>
              <a:t> </a:t>
            </a:r>
            <a:r>
              <a:rPr lang="ru-RU" dirty="0" err="1" smtClean="0"/>
              <a:t>робочого</a:t>
            </a:r>
            <a:r>
              <a:rPr lang="ru-RU" dirty="0" smtClean="0"/>
              <a:t> </a:t>
            </a:r>
            <a:r>
              <a:rPr lang="ru-RU" dirty="0" err="1" smtClean="0"/>
              <a:t>процесу</a:t>
            </a:r>
            <a:r>
              <a:rPr lang="ru-RU" dirty="0" smtClean="0"/>
              <a:t> в </a:t>
            </a:r>
            <a:r>
              <a:rPr lang="ru-RU" dirty="0" err="1" smtClean="0"/>
              <a:t>компанії</a:t>
            </a:r>
            <a:r>
              <a:rPr lang="ru-RU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Основним</a:t>
            </a:r>
            <a:r>
              <a:rPr lang="ru-RU" dirty="0" smtClean="0"/>
              <a:t> </a:t>
            </a:r>
            <a:r>
              <a:rPr lang="ru-RU" dirty="0" err="1" smtClean="0"/>
              <a:t>завданням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 є </a:t>
            </a:r>
            <a:r>
              <a:rPr lang="ru-RU" dirty="0" err="1" smtClean="0"/>
              <a:t>організація</a:t>
            </a:r>
            <a:r>
              <a:rPr lang="ru-RU" dirty="0" smtClean="0"/>
              <a:t> </a:t>
            </a:r>
            <a:r>
              <a:rPr lang="ru-RU" dirty="0" err="1" smtClean="0"/>
              <a:t>робочих</a:t>
            </a:r>
            <a:r>
              <a:rPr lang="ru-RU" dirty="0" smtClean="0"/>
              <a:t> </a:t>
            </a:r>
            <a:r>
              <a:rPr lang="ru-RU" dirty="0" err="1" smtClean="0"/>
              <a:t>змін</a:t>
            </a:r>
            <a:r>
              <a:rPr lang="ru-RU" dirty="0" smtClean="0"/>
              <a:t> </a:t>
            </a:r>
            <a:r>
              <a:rPr lang="ru-RU" dirty="0" err="1" smtClean="0"/>
              <a:t>співробітників</a:t>
            </a:r>
            <a:r>
              <a:rPr lang="ru-RU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Автоматичний</a:t>
            </a:r>
            <a:r>
              <a:rPr lang="ru-RU" dirty="0" smtClean="0"/>
              <a:t> </a:t>
            </a:r>
            <a:r>
              <a:rPr lang="ru-RU" dirty="0" err="1" smtClean="0"/>
              <a:t>планувальник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 </a:t>
            </a:r>
            <a:r>
              <a:rPr lang="en-GB" dirty="0" smtClean="0"/>
              <a:t>ABC Roster </a:t>
            </a:r>
            <a:r>
              <a:rPr lang="ru-RU" dirty="0" err="1" smtClean="0"/>
              <a:t>пропонує</a:t>
            </a:r>
            <a:r>
              <a:rPr lang="ru-RU" dirty="0" smtClean="0"/>
              <a:t> </a:t>
            </a:r>
            <a:r>
              <a:rPr lang="ru-RU" dirty="0" err="1" smtClean="0"/>
              <a:t>різні</a:t>
            </a:r>
            <a:r>
              <a:rPr lang="ru-RU" dirty="0" smtClean="0"/>
              <a:t> </a:t>
            </a:r>
            <a:r>
              <a:rPr lang="ru-RU" dirty="0" err="1" smtClean="0"/>
              <a:t>схеми</a:t>
            </a:r>
            <a:r>
              <a:rPr lang="ru-RU" dirty="0" smtClean="0"/>
              <a:t> </a:t>
            </a:r>
            <a:r>
              <a:rPr lang="ru-RU" dirty="0" err="1" smtClean="0"/>
              <a:t>побудови</a:t>
            </a:r>
            <a:r>
              <a:rPr lang="ru-RU" dirty="0" smtClean="0"/>
              <a:t> </a:t>
            </a:r>
            <a:r>
              <a:rPr lang="ru-RU" dirty="0" err="1" smtClean="0"/>
              <a:t>робочих</a:t>
            </a:r>
            <a:r>
              <a:rPr lang="ru-RU" dirty="0" smtClean="0"/>
              <a:t> </a:t>
            </a:r>
            <a:r>
              <a:rPr lang="ru-RU" dirty="0" err="1" smtClean="0"/>
              <a:t>графіків</a:t>
            </a:r>
            <a:r>
              <a:rPr lang="ru-RU" dirty="0" smtClean="0"/>
              <a:t>, </a:t>
            </a:r>
            <a:r>
              <a:rPr lang="ru-RU" dirty="0" err="1" smtClean="0"/>
              <a:t>поки</a:t>
            </a:r>
            <a:r>
              <a:rPr lang="ru-RU" dirty="0" smtClean="0"/>
              <a:t> не буде </a:t>
            </a:r>
            <a:r>
              <a:rPr lang="ru-RU" dirty="0" err="1" smtClean="0"/>
              <a:t>досягнутий</a:t>
            </a:r>
            <a:r>
              <a:rPr lang="ru-RU" dirty="0" smtClean="0"/>
              <a:t> </a:t>
            </a:r>
            <a:r>
              <a:rPr lang="ru-RU" dirty="0" err="1" smtClean="0"/>
              <a:t>найкращий</a:t>
            </a:r>
            <a:r>
              <a:rPr lang="ru-RU" dirty="0" smtClean="0"/>
              <a:t> результат.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ABC Roster </a:t>
            </a:r>
            <a:r>
              <a:rPr lang="ru-RU" dirty="0" err="1" smtClean="0"/>
              <a:t>відрізняє</a:t>
            </a:r>
            <a:r>
              <a:rPr lang="ru-RU" dirty="0" smtClean="0"/>
              <a:t> </a:t>
            </a:r>
            <a:r>
              <a:rPr lang="ru-RU" dirty="0" err="1" smtClean="0"/>
              <a:t>оперативність</a:t>
            </a:r>
            <a:r>
              <a:rPr lang="ru-RU" dirty="0" smtClean="0"/>
              <a:t> і </a:t>
            </a:r>
            <a:r>
              <a:rPr lang="ru-RU" dirty="0" err="1" smtClean="0"/>
              <a:t>доброзичливий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Крім</a:t>
            </a:r>
            <a:r>
              <a:rPr lang="ru-RU" dirty="0" smtClean="0"/>
              <a:t> того,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враховує</a:t>
            </a:r>
            <a:r>
              <a:rPr lang="ru-RU" dirty="0" smtClean="0"/>
              <a:t> </a:t>
            </a:r>
            <a:r>
              <a:rPr lang="ru-RU" dirty="0" err="1" smtClean="0"/>
              <a:t>присутність</a:t>
            </a:r>
            <a:r>
              <a:rPr lang="ru-RU" dirty="0" smtClean="0"/>
              <a:t> </a:t>
            </a:r>
            <a:r>
              <a:rPr lang="ru-RU" dirty="0" err="1" smtClean="0"/>
              <a:t>співробітників</a:t>
            </a:r>
            <a:r>
              <a:rPr lang="ru-RU" dirty="0" smtClean="0"/>
              <a:t>, </a:t>
            </a:r>
            <a:r>
              <a:rPr lang="ru-RU" dirty="0" err="1" smtClean="0"/>
              <a:t>вихідні</a:t>
            </a:r>
            <a:r>
              <a:rPr lang="ru-RU" dirty="0" smtClean="0"/>
              <a:t> </a:t>
            </a:r>
            <a:r>
              <a:rPr lang="ru-RU" dirty="0" err="1" smtClean="0"/>
              <a:t>дні</a:t>
            </a:r>
            <a:r>
              <a:rPr lang="ru-RU" dirty="0" smtClean="0"/>
              <a:t>, пропуски, </a:t>
            </a:r>
            <a:r>
              <a:rPr lang="ru-RU" dirty="0" err="1" smtClean="0"/>
              <a:t>заплановані</a:t>
            </a:r>
            <a:r>
              <a:rPr lang="ru-RU" dirty="0" smtClean="0"/>
              <a:t> заходи і </a:t>
            </a:r>
            <a:r>
              <a:rPr lang="ru-RU" dirty="0" err="1" smtClean="0"/>
              <a:t>події</a:t>
            </a:r>
            <a:r>
              <a:rPr lang="ru-RU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При </a:t>
            </a:r>
            <a:r>
              <a:rPr lang="ru-RU" dirty="0" err="1" smtClean="0"/>
              <a:t>необхідності</a:t>
            </a:r>
            <a:r>
              <a:rPr lang="ru-RU" dirty="0" smtClean="0"/>
              <a:t> </a:t>
            </a:r>
            <a:r>
              <a:rPr lang="ru-RU" dirty="0" err="1" smtClean="0"/>
              <a:t>співробітника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відправляти</a:t>
            </a:r>
            <a:r>
              <a:rPr lang="ru-RU" dirty="0" smtClean="0"/>
              <a:t> </a:t>
            </a:r>
            <a:r>
              <a:rPr lang="en-GB" dirty="0" smtClean="0"/>
              <a:t>email </a:t>
            </a:r>
            <a:r>
              <a:rPr lang="ru-RU" dirty="0" err="1" smtClean="0"/>
              <a:t>безпосередньо</a:t>
            </a:r>
            <a:r>
              <a:rPr lang="ru-RU" dirty="0" smtClean="0"/>
              <a:t> з </a:t>
            </a:r>
            <a:r>
              <a:rPr lang="ru-RU" dirty="0" err="1" smtClean="0"/>
              <a:t>програми</a:t>
            </a:r>
            <a:r>
              <a:rPr lang="ru-RU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Є </a:t>
            </a:r>
            <a:r>
              <a:rPr lang="ru-RU" dirty="0" err="1" smtClean="0"/>
              <a:t>можливість</a:t>
            </a:r>
            <a:r>
              <a:rPr lang="ru-RU" dirty="0" smtClean="0"/>
              <a:t> </a:t>
            </a:r>
            <a:r>
              <a:rPr lang="ru-RU" dirty="0" err="1" smtClean="0"/>
              <a:t>експортувати</a:t>
            </a:r>
            <a:r>
              <a:rPr lang="ru-RU" dirty="0" smtClean="0"/>
              <a:t> </a:t>
            </a:r>
            <a:r>
              <a:rPr lang="ru-RU" dirty="0" err="1" smtClean="0"/>
              <a:t>складені</a:t>
            </a:r>
            <a:r>
              <a:rPr lang="ru-RU" dirty="0" smtClean="0"/>
              <a:t> </a:t>
            </a:r>
            <a:r>
              <a:rPr lang="ru-RU" dirty="0" err="1" smtClean="0"/>
              <a:t>графіки</a:t>
            </a:r>
            <a:r>
              <a:rPr lang="ru-RU" dirty="0" smtClean="0"/>
              <a:t> в </a:t>
            </a:r>
            <a:r>
              <a:rPr lang="en-GB" dirty="0" smtClean="0"/>
              <a:t>Microsoft Excel, PDF </a:t>
            </a:r>
            <a:r>
              <a:rPr lang="ru-RU" dirty="0" smtClean="0"/>
              <a:t>і </a:t>
            </a:r>
            <a:r>
              <a:rPr lang="en-GB" dirty="0" smtClean="0"/>
              <a:t>HTML </a:t>
            </a:r>
            <a:r>
              <a:rPr lang="ru-RU" dirty="0" err="1" smtClean="0"/>
              <a:t>документи</a:t>
            </a:r>
            <a:r>
              <a:rPr lang="ru-RU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Сумісна</a:t>
            </a:r>
            <a:r>
              <a:rPr lang="ru-RU" dirty="0" smtClean="0"/>
              <a:t> з </a:t>
            </a:r>
            <a:r>
              <a:rPr lang="en-GB" dirty="0" smtClean="0"/>
              <a:t>Windows OS (XP SP3, Vista, 7, 8) </a:t>
            </a:r>
            <a:r>
              <a:rPr lang="en-GB" dirty="0" err="1" smtClean="0"/>
              <a:t>.Net</a:t>
            </a:r>
            <a:r>
              <a:rPr lang="en-GB" dirty="0" smtClean="0"/>
              <a:t> Framework 3.5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наступної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4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27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2923" y="0"/>
            <a:ext cx="10340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</a:rPr>
              <a:t>Б</a:t>
            </a:r>
            <a:r>
              <a:rPr lang="ru-RU" sz="3600" b="1" dirty="0" err="1" smtClean="0">
                <a:solidFill>
                  <a:schemeClr val="bg1"/>
                </a:solidFill>
              </a:rPr>
              <a:t>езкоштовні</a:t>
            </a:r>
            <a:r>
              <a:rPr lang="ru-RU" sz="3600" b="1" dirty="0" smtClean="0">
                <a:solidFill>
                  <a:schemeClr val="bg1"/>
                </a:solidFill>
              </a:rPr>
              <a:t> аналоги </a:t>
            </a:r>
            <a:r>
              <a:rPr lang="en-GB" sz="3600" b="1" dirty="0" smtClean="0">
                <a:solidFill>
                  <a:schemeClr val="bg1"/>
                </a:solidFill>
              </a:rPr>
              <a:t>Microsoft Project, JIRA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3" y="994620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 b="1" i="0" u="none" strike="noStrike" dirty="0" err="1" smtClean="0">
                <a:solidFill>
                  <a:srgbClr val="555555"/>
                </a:solidFill>
                <a:effectLst/>
                <a:latin typeface="PT Sans"/>
                <a:hlinkClick r:id="rId2"/>
              </a:rPr>
              <a:t>OpenProj</a:t>
            </a:r>
            <a:r>
              <a:rPr lang="uk-UA" b="1" i="0" u="none" strike="noStrike" dirty="0" smtClean="0">
                <a:solidFill>
                  <a:srgbClr val="555555"/>
                </a:solidFill>
                <a:effectLst/>
                <a:latin typeface="PT Sans"/>
              </a:rPr>
              <a:t> </a:t>
            </a:r>
            <a:r>
              <a:rPr lang="en-GB" b="1" i="0" u="none" strike="noStrike" dirty="0" smtClean="0">
                <a:solidFill>
                  <a:srgbClr val="555555"/>
                </a:solidFill>
                <a:effectLst/>
                <a:latin typeface="PT Sans"/>
              </a:rPr>
              <a:t>https://sourceforge.net/projects/openproj/</a:t>
            </a:r>
            <a:r>
              <a:rPr lang="en-GB" b="1" i="0" dirty="0" smtClean="0">
                <a:solidFill>
                  <a:srgbClr val="555555"/>
                </a:solidFill>
                <a:effectLst/>
                <a:latin typeface="PT Sans"/>
              </a:rPr>
              <a:t> </a:t>
            </a:r>
            <a:endParaRPr lang="en-GB" b="1" i="0" dirty="0">
              <a:solidFill>
                <a:srgbClr val="555555"/>
              </a:solidFill>
              <a:effectLst/>
              <a:latin typeface="PT San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1" y="1595682"/>
            <a:ext cx="5715000" cy="38471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84686" y="1712241"/>
            <a:ext cx="51879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OpenProj</a:t>
            </a:r>
            <a:r>
              <a:rPr lang="en-GB" dirty="0" smtClean="0"/>
              <a:t> - </a:t>
            </a:r>
            <a:r>
              <a:rPr lang="ru-RU" dirty="0" err="1" smtClean="0"/>
              <a:t>дуже</a:t>
            </a:r>
            <a:r>
              <a:rPr lang="ru-RU" dirty="0" smtClean="0"/>
              <a:t> хороша </a:t>
            </a:r>
            <a:r>
              <a:rPr lang="ru-RU" dirty="0" err="1" smtClean="0"/>
              <a:t>заміна</a:t>
            </a:r>
            <a:r>
              <a:rPr lang="ru-RU" dirty="0" smtClean="0"/>
              <a:t> платному ПО для </a:t>
            </a:r>
            <a:r>
              <a:rPr lang="ru-RU" dirty="0" err="1" smtClean="0"/>
              <a:t>планування</a:t>
            </a:r>
            <a:r>
              <a:rPr lang="ru-RU" dirty="0" smtClean="0"/>
              <a:t> </a:t>
            </a:r>
            <a:r>
              <a:rPr lang="ru-RU" dirty="0" err="1" smtClean="0"/>
              <a:t>проектів</a:t>
            </a:r>
            <a:r>
              <a:rPr lang="ru-RU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включає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необхідні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dirty="0" err="1" smtClean="0"/>
              <a:t>діаграма</a:t>
            </a:r>
            <a:r>
              <a:rPr lang="ru-RU" dirty="0" smtClean="0"/>
              <a:t> </a:t>
            </a:r>
            <a:r>
              <a:rPr lang="ru-RU" dirty="0" err="1" smtClean="0"/>
              <a:t>Ганта</a:t>
            </a:r>
            <a:r>
              <a:rPr lang="ru-RU" dirty="0" smtClean="0"/>
              <a:t>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dirty="0" err="1" smtClean="0"/>
              <a:t>мережевий</a:t>
            </a:r>
            <a:r>
              <a:rPr lang="ru-RU" dirty="0" smtClean="0"/>
              <a:t> </a:t>
            </a:r>
            <a:r>
              <a:rPr lang="ru-RU" dirty="0" err="1" smtClean="0"/>
              <a:t>трафік</a:t>
            </a:r>
            <a:r>
              <a:rPr lang="ru-RU" dirty="0" smtClean="0"/>
              <a:t>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dirty="0" err="1" smtClean="0"/>
              <a:t>розподіл</a:t>
            </a:r>
            <a:r>
              <a:rPr lang="ru-RU" dirty="0" smtClean="0"/>
              <a:t> </a:t>
            </a:r>
            <a:r>
              <a:rPr lang="ru-RU" dirty="0" err="1" smtClean="0"/>
              <a:t>ресурсів</a:t>
            </a:r>
            <a:r>
              <a:rPr lang="ru-RU" dirty="0" smtClean="0"/>
              <a:t>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dirty="0" err="1" smtClean="0"/>
              <a:t>звіти</a:t>
            </a:r>
            <a:r>
              <a:rPr lang="ru-RU" dirty="0" smtClean="0"/>
              <a:t>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dirty="0" err="1" smtClean="0"/>
              <a:t>ідтримує</a:t>
            </a:r>
            <a:r>
              <a:rPr lang="ru-RU" dirty="0" smtClean="0"/>
              <a:t> </a:t>
            </a:r>
            <a:r>
              <a:rPr lang="ru-RU" dirty="0" err="1" smtClean="0"/>
              <a:t>імпорт</a:t>
            </a:r>
            <a:r>
              <a:rPr lang="ru-RU" dirty="0" smtClean="0"/>
              <a:t> / </a:t>
            </a:r>
            <a:r>
              <a:rPr lang="ru-RU" dirty="0" err="1" smtClean="0"/>
              <a:t>експорт</a:t>
            </a:r>
            <a:r>
              <a:rPr lang="ru-RU" dirty="0" smtClean="0"/>
              <a:t> </a:t>
            </a:r>
            <a:r>
              <a:rPr lang="ru-RU" dirty="0" err="1" smtClean="0"/>
              <a:t>документів</a:t>
            </a:r>
            <a:r>
              <a:rPr lang="ru-RU" dirty="0" smtClean="0"/>
              <a:t> </a:t>
            </a:r>
            <a:r>
              <a:rPr lang="en-GB" dirty="0" smtClean="0"/>
              <a:t>Microsoft Project.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8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28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0063" y="1096220"/>
            <a:ext cx="4690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 b="1" i="0" u="none" strike="noStrike" dirty="0" err="1" smtClean="0">
                <a:solidFill>
                  <a:srgbClr val="555555"/>
                </a:solidFill>
                <a:effectLst/>
                <a:latin typeface="PT Sans"/>
                <a:hlinkClick r:id="rId2"/>
              </a:rPr>
              <a:t>ProjectLibre</a:t>
            </a:r>
            <a:r>
              <a:rPr lang="uk-UA" b="1" i="0" u="none" strike="noStrike" dirty="0" smtClean="0">
                <a:solidFill>
                  <a:srgbClr val="555555"/>
                </a:solidFill>
                <a:effectLst/>
                <a:latin typeface="PT Sans"/>
              </a:rPr>
              <a:t> </a:t>
            </a:r>
            <a:r>
              <a:rPr lang="en-GB" b="1" i="0" u="none" strike="noStrike" dirty="0" smtClean="0">
                <a:solidFill>
                  <a:srgbClr val="555555"/>
                </a:solidFill>
                <a:effectLst/>
                <a:latin typeface="PT Sans"/>
              </a:rPr>
              <a:t>http://www.projectlibre.com/</a:t>
            </a:r>
            <a:endParaRPr lang="en-GB" b="1" i="0" dirty="0">
              <a:solidFill>
                <a:srgbClr val="555555"/>
              </a:solidFill>
              <a:effectLst/>
              <a:latin typeface="PT San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2923" y="0"/>
            <a:ext cx="10340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</a:rPr>
              <a:t>Б</a:t>
            </a:r>
            <a:r>
              <a:rPr lang="ru-RU" sz="3600" b="1" dirty="0" err="1" smtClean="0">
                <a:solidFill>
                  <a:schemeClr val="bg1"/>
                </a:solidFill>
              </a:rPr>
              <a:t>езкоштовні</a:t>
            </a:r>
            <a:r>
              <a:rPr lang="ru-RU" sz="3600" b="1" dirty="0" smtClean="0">
                <a:solidFill>
                  <a:schemeClr val="bg1"/>
                </a:solidFill>
              </a:rPr>
              <a:t> аналоги </a:t>
            </a:r>
            <a:r>
              <a:rPr lang="en-GB" sz="3600" b="1" dirty="0" smtClean="0">
                <a:solidFill>
                  <a:schemeClr val="bg1"/>
                </a:solidFill>
              </a:rPr>
              <a:t>Microsoft Project, JIRA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43743"/>
            <a:ext cx="5715000" cy="42672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442518" y="1096220"/>
            <a:ext cx="53765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 err="1" smtClean="0"/>
              <a:t>ProjectLibre</a:t>
            </a:r>
            <a:r>
              <a:rPr lang="en-GB" dirty="0" smtClean="0"/>
              <a:t> - </a:t>
            </a:r>
            <a:r>
              <a:rPr lang="ru-RU" dirty="0" err="1" smtClean="0"/>
              <a:t>безкоштовний</a:t>
            </a:r>
            <a:r>
              <a:rPr lang="ru-RU" dirty="0" smtClean="0"/>
              <a:t> аналог </a:t>
            </a:r>
            <a:r>
              <a:rPr lang="en-GB" dirty="0" smtClean="0"/>
              <a:t>Microsoft Project.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розроблена</a:t>
            </a:r>
            <a:r>
              <a:rPr lang="ru-RU" dirty="0" smtClean="0"/>
              <a:t> для </a:t>
            </a:r>
            <a:r>
              <a:rPr lang="ru-RU" dirty="0" err="1" smtClean="0"/>
              <a:t>управління</a:t>
            </a:r>
            <a:r>
              <a:rPr lang="ru-RU" dirty="0" smtClean="0"/>
              <a:t> проектами.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Програмне</a:t>
            </a:r>
            <a:r>
              <a:rPr lang="ru-RU" dirty="0" smtClean="0"/>
              <a:t> </a:t>
            </a:r>
            <a:r>
              <a:rPr lang="ru-RU" dirty="0" err="1" smtClean="0"/>
              <a:t>забезпечення</a:t>
            </a:r>
            <a:r>
              <a:rPr lang="ru-RU" dirty="0" smtClean="0"/>
              <a:t> є </a:t>
            </a:r>
            <a:r>
              <a:rPr lang="ru-RU" dirty="0" err="1" smtClean="0"/>
              <a:t>кросплатформним</a:t>
            </a:r>
            <a:r>
              <a:rPr lang="ru-RU" dirty="0" smtClean="0"/>
              <a:t> і </a:t>
            </a:r>
            <a:r>
              <a:rPr lang="ru-RU" dirty="0" err="1" smtClean="0"/>
              <a:t>сумісно</a:t>
            </a:r>
            <a:r>
              <a:rPr lang="ru-RU" dirty="0" smtClean="0"/>
              <a:t> з </a:t>
            </a:r>
            <a:r>
              <a:rPr lang="ru-RU" dirty="0" err="1" smtClean="0"/>
              <a:t>наступними</a:t>
            </a:r>
            <a:r>
              <a:rPr lang="ru-RU" dirty="0" smtClean="0"/>
              <a:t> </a:t>
            </a:r>
            <a:r>
              <a:rPr lang="ru-RU" dirty="0" err="1" smtClean="0"/>
              <a:t>операційними</a:t>
            </a:r>
            <a:r>
              <a:rPr lang="ru-RU" dirty="0" smtClean="0"/>
              <a:t> системами: </a:t>
            </a:r>
            <a:r>
              <a:rPr lang="en-GB" dirty="0" smtClean="0"/>
              <a:t>Microsoft Windows, Linux, Mac OS X.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підтримує</a:t>
            </a:r>
            <a:r>
              <a:rPr lang="ru-RU" dirty="0" smtClean="0"/>
              <a:t> </a:t>
            </a:r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європейські</a:t>
            </a:r>
            <a:r>
              <a:rPr lang="ru-RU" dirty="0" smtClean="0"/>
              <a:t> </a:t>
            </a:r>
            <a:r>
              <a:rPr lang="ru-RU" dirty="0" err="1" smtClean="0"/>
              <a:t>мови</a:t>
            </a:r>
            <a:r>
              <a:rPr lang="ru-RU" dirty="0" smtClean="0"/>
              <a:t> в тому </a:t>
            </a:r>
            <a:r>
              <a:rPr lang="ru-RU" dirty="0" err="1" smtClean="0"/>
              <a:t>числі</a:t>
            </a:r>
            <a:r>
              <a:rPr lang="ru-RU" dirty="0" smtClean="0"/>
              <a:t> </a:t>
            </a:r>
            <a:r>
              <a:rPr lang="ru-RU" dirty="0" err="1" smtClean="0"/>
              <a:t>російську</a:t>
            </a:r>
            <a:r>
              <a:rPr lang="ru-RU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До </a:t>
            </a:r>
            <a:r>
              <a:rPr lang="ru-RU" dirty="0" err="1" smtClean="0"/>
              <a:t>основних</a:t>
            </a:r>
            <a:r>
              <a:rPr lang="ru-RU" dirty="0" smtClean="0"/>
              <a:t> </a:t>
            </a:r>
            <a:r>
              <a:rPr lang="ru-RU" dirty="0" err="1" smtClean="0"/>
              <a:t>можливостей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віднести</a:t>
            </a:r>
            <a:r>
              <a:rPr lang="ru-RU" dirty="0" smtClean="0"/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dirty="0" err="1" smtClean="0"/>
              <a:t>підтримку</a:t>
            </a:r>
            <a:r>
              <a:rPr lang="ru-RU" dirty="0" smtClean="0"/>
              <a:t> </a:t>
            </a:r>
            <a:r>
              <a:rPr lang="ru-RU" dirty="0" err="1" smtClean="0"/>
              <a:t>форматів</a:t>
            </a:r>
            <a:r>
              <a:rPr lang="ru-RU" dirty="0" smtClean="0"/>
              <a:t> </a:t>
            </a:r>
            <a:r>
              <a:rPr lang="ru-RU" dirty="0" err="1" smtClean="0"/>
              <a:t>файлів</a:t>
            </a:r>
            <a:r>
              <a:rPr lang="ru-RU" dirty="0" smtClean="0"/>
              <a:t> </a:t>
            </a:r>
            <a:r>
              <a:rPr lang="en-GB" dirty="0" smtClean="0"/>
              <a:t>Microsoft Project 2010 </a:t>
            </a:r>
            <a:r>
              <a:rPr lang="ru-RU" dirty="0" smtClean="0"/>
              <a:t>року;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dirty="0" smtClean="0"/>
              <a:t>Ribbon </a:t>
            </a:r>
            <a:r>
              <a:rPr lang="ru-RU" dirty="0" err="1" smtClean="0"/>
              <a:t>інтерфейс</a:t>
            </a:r>
            <a:r>
              <a:rPr lang="ru-RU" dirty="0" smtClean="0"/>
              <a:t>;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dirty="0" smtClean="0"/>
              <a:t>Earned Value costing (</a:t>
            </a:r>
            <a:r>
              <a:rPr lang="ru-RU" dirty="0" smtClean="0"/>
              <a:t>метод </a:t>
            </a:r>
            <a:r>
              <a:rPr lang="ru-RU" dirty="0" err="1" smtClean="0"/>
              <a:t>освоєного</a:t>
            </a:r>
            <a:r>
              <a:rPr lang="ru-RU" dirty="0" smtClean="0"/>
              <a:t> </a:t>
            </a:r>
            <a:r>
              <a:rPr lang="ru-RU" dirty="0" err="1" smtClean="0"/>
              <a:t>обсягу</a:t>
            </a:r>
            <a:r>
              <a:rPr lang="ru-RU" dirty="0" smtClean="0"/>
              <a:t>);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dirty="0" err="1" smtClean="0"/>
              <a:t>підтримка</a:t>
            </a:r>
            <a:r>
              <a:rPr lang="ru-RU" dirty="0" smtClean="0"/>
              <a:t> </a:t>
            </a:r>
            <a:r>
              <a:rPr lang="ru-RU" dirty="0" err="1" smtClean="0"/>
              <a:t>діаграм</a:t>
            </a:r>
            <a:r>
              <a:rPr lang="ru-RU" dirty="0" smtClean="0"/>
              <a:t> </a:t>
            </a:r>
            <a:r>
              <a:rPr lang="ru-RU" dirty="0" err="1" smtClean="0"/>
              <a:t>Ганта</a:t>
            </a:r>
            <a:r>
              <a:rPr lang="ru-RU" dirty="0" smtClean="0"/>
              <a:t>;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dirty="0" err="1" smtClean="0"/>
              <a:t>графіків</a:t>
            </a:r>
            <a:r>
              <a:rPr lang="ru-RU" dirty="0" smtClean="0"/>
              <a:t> </a:t>
            </a:r>
            <a:r>
              <a:rPr lang="en-GB" dirty="0" smtClean="0"/>
              <a:t>PERT.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7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29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2923" y="0"/>
            <a:ext cx="10340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</a:rPr>
              <a:t>Б</a:t>
            </a:r>
            <a:r>
              <a:rPr lang="ru-RU" sz="3600" b="1" dirty="0" err="1" smtClean="0">
                <a:solidFill>
                  <a:schemeClr val="bg1"/>
                </a:solidFill>
              </a:rPr>
              <a:t>езкоштовні</a:t>
            </a:r>
            <a:r>
              <a:rPr lang="ru-RU" sz="3600" b="1" dirty="0" smtClean="0">
                <a:solidFill>
                  <a:schemeClr val="bg1"/>
                </a:solidFill>
              </a:rPr>
              <a:t> аналоги </a:t>
            </a:r>
            <a:r>
              <a:rPr lang="en-GB" sz="3600" b="1" dirty="0" smtClean="0">
                <a:solidFill>
                  <a:schemeClr val="bg1"/>
                </a:solidFill>
              </a:rPr>
              <a:t>Microsoft Project, JIRA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2781" y="980106"/>
            <a:ext cx="280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GB" b="1" i="0" u="none" strike="noStrike" dirty="0" err="1" smtClean="0">
                <a:solidFill>
                  <a:srgbClr val="555555"/>
                </a:solidFill>
                <a:effectLst/>
                <a:latin typeface="PT Sans"/>
                <a:hlinkClick r:id="rId2"/>
              </a:rPr>
              <a:t>Trello</a:t>
            </a:r>
            <a:r>
              <a:rPr lang="uk-UA" b="1" i="0" u="none" strike="noStrike" dirty="0" smtClean="0">
                <a:solidFill>
                  <a:srgbClr val="555555"/>
                </a:solidFill>
                <a:effectLst/>
                <a:latin typeface="PT Sans"/>
              </a:rPr>
              <a:t> </a:t>
            </a:r>
            <a:r>
              <a:rPr lang="en-GB" b="1" i="0" u="none" strike="noStrike" dirty="0" smtClean="0">
                <a:solidFill>
                  <a:srgbClr val="555555"/>
                </a:solidFill>
                <a:effectLst/>
                <a:latin typeface="PT Sans"/>
              </a:rPr>
              <a:t>https://trello.com/</a:t>
            </a:r>
            <a:endParaRPr lang="en-GB" b="1" i="0" dirty="0">
              <a:solidFill>
                <a:srgbClr val="555555"/>
              </a:solidFill>
              <a:effectLst/>
              <a:latin typeface="PT San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683213"/>
            <a:ext cx="5150757" cy="428215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544458" y="859972"/>
            <a:ext cx="62746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 err="1" smtClean="0"/>
              <a:t>Trello</a:t>
            </a:r>
            <a:r>
              <a:rPr lang="en-GB" dirty="0" smtClean="0"/>
              <a:t> - </a:t>
            </a:r>
            <a:r>
              <a:rPr lang="ru-RU" dirty="0" err="1" smtClean="0"/>
              <a:t>безкоштовний</a:t>
            </a:r>
            <a:r>
              <a:rPr lang="ru-RU" dirty="0" smtClean="0"/>
              <a:t> веб-</a:t>
            </a:r>
            <a:r>
              <a:rPr lang="ru-RU" dirty="0" err="1" smtClean="0"/>
              <a:t>додаток</a:t>
            </a:r>
            <a:r>
              <a:rPr lang="ru-RU" dirty="0" smtClean="0"/>
              <a:t> для </a:t>
            </a:r>
            <a:r>
              <a:rPr lang="ru-RU" dirty="0" err="1" smtClean="0"/>
              <a:t>управління</a:t>
            </a:r>
            <a:r>
              <a:rPr lang="ru-RU" dirty="0" smtClean="0"/>
              <a:t> проектами.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створює</a:t>
            </a:r>
            <a:r>
              <a:rPr lang="ru-RU" dirty="0" smtClean="0"/>
              <a:t> </a:t>
            </a:r>
            <a:r>
              <a:rPr lang="ru-RU" dirty="0" err="1" smtClean="0"/>
              <a:t>проекти</a:t>
            </a:r>
            <a:r>
              <a:rPr lang="ru-RU" dirty="0" smtClean="0"/>
              <a:t>, </a:t>
            </a:r>
            <a:r>
              <a:rPr lang="ru-RU" dirty="0" err="1" smtClean="0"/>
              <a:t>представлені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панелей </a:t>
            </a:r>
            <a:r>
              <a:rPr lang="ru-RU" dirty="0" err="1" smtClean="0"/>
              <a:t>завдань</a:t>
            </a:r>
            <a:r>
              <a:rPr lang="ru-RU" dirty="0" smtClean="0"/>
              <a:t> (</a:t>
            </a:r>
            <a:r>
              <a:rPr lang="en-GB" dirty="0" smtClean="0"/>
              <a:t>boards), </a:t>
            </a:r>
            <a:r>
              <a:rPr lang="ru-RU" dirty="0" err="1" smtClean="0"/>
              <a:t>які</a:t>
            </a:r>
            <a:r>
              <a:rPr lang="ru-RU" dirty="0" smtClean="0"/>
              <a:t> в свою </a:t>
            </a:r>
            <a:r>
              <a:rPr lang="ru-RU" dirty="0" err="1" smtClean="0"/>
              <a:t>чергу</a:t>
            </a:r>
            <a:r>
              <a:rPr lang="ru-RU" dirty="0" smtClean="0"/>
              <a:t> </a:t>
            </a:r>
            <a:r>
              <a:rPr lang="ru-RU" dirty="0" err="1" smtClean="0"/>
              <a:t>містять</a:t>
            </a:r>
            <a:r>
              <a:rPr lang="ru-RU" dirty="0" smtClean="0"/>
              <a:t> списки (</a:t>
            </a:r>
            <a:r>
              <a:rPr lang="en-GB" dirty="0" smtClean="0"/>
              <a:t>lists),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утворюють</a:t>
            </a:r>
            <a:r>
              <a:rPr lang="ru-RU" dirty="0" smtClean="0"/>
              <a:t> списки </a:t>
            </a:r>
            <a:r>
              <a:rPr lang="ru-RU" dirty="0" err="1" smtClean="0"/>
              <a:t>завдань</a:t>
            </a:r>
            <a:r>
              <a:rPr lang="ru-RU" dirty="0" smtClean="0"/>
              <a:t> (</a:t>
            </a:r>
            <a:r>
              <a:rPr lang="en-GB" dirty="0" smtClean="0"/>
              <a:t>task lists).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Списки </a:t>
            </a:r>
            <a:r>
              <a:rPr lang="ru-RU" dirty="0" err="1" smtClean="0"/>
              <a:t>містять</a:t>
            </a:r>
            <a:r>
              <a:rPr lang="ru-RU" dirty="0" smtClean="0"/>
              <a:t> </a:t>
            </a:r>
            <a:r>
              <a:rPr lang="ru-RU" dirty="0" err="1" smtClean="0"/>
              <a:t>картки</a:t>
            </a:r>
            <a:r>
              <a:rPr lang="ru-RU" dirty="0" smtClean="0"/>
              <a:t> (</a:t>
            </a:r>
            <a:r>
              <a:rPr lang="en-GB" dirty="0" smtClean="0"/>
              <a:t>cards),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 (</a:t>
            </a:r>
            <a:r>
              <a:rPr lang="en-GB" dirty="0" smtClean="0"/>
              <a:t>tasks). 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Картки</a:t>
            </a:r>
            <a:r>
              <a:rPr lang="ru-RU" dirty="0" smtClean="0"/>
              <a:t> </a:t>
            </a:r>
            <a:r>
              <a:rPr lang="ru-RU" dirty="0" err="1" smtClean="0"/>
              <a:t>підтримують</a:t>
            </a:r>
            <a:r>
              <a:rPr lang="ru-RU" dirty="0" smtClean="0"/>
              <a:t> </a:t>
            </a:r>
            <a:r>
              <a:rPr lang="ru-RU" dirty="0" err="1" smtClean="0"/>
              <a:t>такі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dirty="0" err="1" smtClean="0"/>
              <a:t>призначення</a:t>
            </a:r>
            <a:r>
              <a:rPr lang="ru-RU" dirty="0" smtClean="0"/>
              <a:t> </a:t>
            </a:r>
            <a:r>
              <a:rPr lang="ru-RU" dirty="0" err="1" smtClean="0"/>
              <a:t>учасника</a:t>
            </a:r>
            <a:r>
              <a:rPr lang="ru-RU" dirty="0" smtClean="0"/>
              <a:t> проекту,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dirty="0" smtClean="0"/>
              <a:t> </a:t>
            </a:r>
            <a:r>
              <a:rPr lang="ru-RU" dirty="0" err="1" smtClean="0"/>
              <a:t>додавання</a:t>
            </a:r>
            <a:r>
              <a:rPr lang="ru-RU" dirty="0" smtClean="0"/>
              <a:t> контрольного списку,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dirty="0" err="1" smtClean="0"/>
              <a:t>призначення</a:t>
            </a:r>
            <a:r>
              <a:rPr lang="ru-RU" dirty="0" smtClean="0"/>
              <a:t> </a:t>
            </a:r>
            <a:r>
              <a:rPr lang="ru-RU" dirty="0" err="1" smtClean="0"/>
              <a:t>дати</a:t>
            </a:r>
            <a:r>
              <a:rPr lang="ru-RU" dirty="0" smtClean="0"/>
              <a:t> </a:t>
            </a:r>
            <a:r>
              <a:rPr lang="ru-RU" dirty="0" err="1" smtClean="0"/>
              <a:t>закінчення</a:t>
            </a:r>
            <a:r>
              <a:rPr lang="ru-RU" dirty="0" smtClean="0"/>
              <a:t> проекту,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dirty="0" err="1" smtClean="0"/>
              <a:t>прикріплення</a:t>
            </a:r>
            <a:r>
              <a:rPr lang="ru-RU" dirty="0" smtClean="0"/>
              <a:t> файлу.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Передбачається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картки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перетягувати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одного списку до </a:t>
            </a:r>
            <a:r>
              <a:rPr lang="ru-RU" dirty="0" err="1" smtClean="0"/>
              <a:t>іншого</a:t>
            </a:r>
            <a:r>
              <a:rPr lang="ru-RU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Користувачі</a:t>
            </a:r>
            <a:r>
              <a:rPr lang="ru-RU" dirty="0" smtClean="0"/>
              <a:t> і </a:t>
            </a:r>
            <a:r>
              <a:rPr lang="ru-RU" dirty="0" err="1" smtClean="0"/>
              <a:t>панелі</a:t>
            </a:r>
            <a:r>
              <a:rPr lang="ru-RU" dirty="0" smtClean="0"/>
              <a:t> </a:t>
            </a:r>
            <a:r>
              <a:rPr lang="ru-RU" dirty="0" err="1" smtClean="0"/>
              <a:t>завдань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бути </a:t>
            </a:r>
            <a:r>
              <a:rPr lang="ru-RU" dirty="0" err="1" smtClean="0"/>
              <a:t>згруповані</a:t>
            </a:r>
            <a:r>
              <a:rPr lang="ru-RU" dirty="0" smtClean="0"/>
              <a:t> в </a:t>
            </a:r>
            <a:r>
              <a:rPr lang="ru-RU" dirty="0" err="1" smtClean="0"/>
              <a:t>єдину</a:t>
            </a:r>
            <a:r>
              <a:rPr lang="ru-RU" dirty="0" smtClean="0"/>
              <a:t> систему.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Додаток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використано</a:t>
            </a:r>
            <a:r>
              <a:rPr lang="ru-RU" dirty="0" smtClean="0"/>
              <a:t> </a:t>
            </a:r>
            <a:r>
              <a:rPr lang="ru-RU" dirty="0" err="1" smtClean="0"/>
              <a:t>спільно</a:t>
            </a:r>
            <a:r>
              <a:rPr lang="ru-RU" dirty="0" smtClean="0"/>
              <a:t> з: </a:t>
            </a:r>
            <a:r>
              <a:rPr lang="en-GB" dirty="0" smtClean="0"/>
              <a:t>iPhone, Android </a:t>
            </a:r>
            <a:r>
              <a:rPr lang="ru-RU" dirty="0" smtClean="0"/>
              <a:t>і на </a:t>
            </a:r>
            <a:r>
              <a:rPr lang="ru-RU" dirty="0" err="1" smtClean="0"/>
              <a:t>мобільній</a:t>
            </a:r>
            <a:r>
              <a:rPr lang="ru-RU" dirty="0" smtClean="0"/>
              <a:t> </a:t>
            </a:r>
            <a:r>
              <a:rPr lang="ru-RU" dirty="0" err="1" smtClean="0"/>
              <a:t>платформі</a:t>
            </a:r>
            <a:r>
              <a:rPr lang="ru-RU" dirty="0" smtClean="0"/>
              <a:t> </a:t>
            </a:r>
            <a:r>
              <a:rPr lang="en-GB" dirty="0" smtClean="0"/>
              <a:t>Windows Phone 8, </a:t>
            </a:r>
            <a:r>
              <a:rPr lang="ru-RU" dirty="0" err="1" smtClean="0"/>
              <a:t>однак</a:t>
            </a:r>
            <a:r>
              <a:rPr lang="ru-RU" dirty="0" smtClean="0"/>
              <a:t>, вебсайт </a:t>
            </a:r>
            <a:r>
              <a:rPr lang="ru-RU" dirty="0" err="1" smtClean="0"/>
              <a:t>програми</a:t>
            </a:r>
            <a:r>
              <a:rPr lang="ru-RU" dirty="0" smtClean="0"/>
              <a:t> </a:t>
            </a:r>
            <a:r>
              <a:rPr lang="ru-RU" dirty="0" err="1" smtClean="0"/>
              <a:t>доступний</a:t>
            </a:r>
            <a:r>
              <a:rPr lang="ru-RU" dirty="0" smtClean="0"/>
              <a:t> </a:t>
            </a:r>
            <a:r>
              <a:rPr lang="ru-RU" dirty="0" err="1" smtClean="0"/>
              <a:t>більшості</a:t>
            </a:r>
            <a:r>
              <a:rPr lang="ru-RU" dirty="0" smtClean="0"/>
              <a:t> </a:t>
            </a:r>
            <a:r>
              <a:rPr lang="ru-RU" dirty="0" err="1" smtClean="0"/>
              <a:t>мобільних</a:t>
            </a:r>
            <a:r>
              <a:rPr lang="ru-RU" dirty="0" smtClean="0"/>
              <a:t> веб-</a:t>
            </a:r>
            <a:r>
              <a:rPr lang="ru-RU" dirty="0" err="1" smtClean="0"/>
              <a:t>браузерів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3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"/>
            <a:ext cx="9124224" cy="360363"/>
          </a:xfrm>
          <a:noFill/>
        </p:spPr>
        <p:txBody>
          <a:bodyPr/>
          <a:lstStyle/>
          <a:p>
            <a:pPr eaLnBrk="1" hangingPunct="1"/>
            <a:r>
              <a:rPr lang="ru-RU" sz="3200" b="1" dirty="0" err="1">
                <a:solidFill>
                  <a:schemeClr val="bg1"/>
                </a:solidFill>
              </a:rPr>
              <a:t>Підсистеми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управління</a:t>
            </a:r>
            <a:r>
              <a:rPr lang="ru-RU" sz="3200" b="1" dirty="0">
                <a:solidFill>
                  <a:schemeClr val="bg1"/>
                </a:solidFill>
              </a:rPr>
              <a:t> проектами</a:t>
            </a:r>
          </a:p>
        </p:txBody>
      </p:sp>
      <p:grpSp>
        <p:nvGrpSpPr>
          <p:cNvPr id="32771" name="Группа 22"/>
          <p:cNvGrpSpPr>
            <a:grpSpLocks/>
          </p:cNvGrpSpPr>
          <p:nvPr/>
        </p:nvGrpSpPr>
        <p:grpSpPr bwMode="auto">
          <a:xfrm>
            <a:off x="159657" y="711200"/>
            <a:ext cx="11872686" cy="5886451"/>
            <a:chOff x="395288" y="1028700"/>
            <a:chExt cx="8491537" cy="5383213"/>
          </a:xfrm>
        </p:grpSpPr>
        <p:sp>
          <p:nvSpPr>
            <p:cNvPr id="19459" name="AutoShape 3"/>
            <p:cNvSpPr>
              <a:spLocks noChangeArrowheads="1"/>
            </p:cNvSpPr>
            <p:nvPr/>
          </p:nvSpPr>
          <p:spPr bwMode="auto">
            <a:xfrm>
              <a:off x="711070" y="198948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>
                  <a:cs typeface="Arial" charset="0"/>
                </a:rPr>
                <a:t>інтеграцією</a:t>
              </a:r>
              <a:r>
                <a:rPr lang="ru-RU" sz="1100" b="1" dirty="0">
                  <a:cs typeface="Arial" charset="0"/>
                </a:rPr>
                <a:t> проекту </a:t>
              </a: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r>
                <a:rPr lang="ru-RU" sz="1100" dirty="0" err="1">
                  <a:cs typeface="Arial" charset="0"/>
                </a:rPr>
                <a:t>Розробка</a:t>
              </a:r>
              <a:r>
                <a:rPr lang="ru-RU" sz="1100" dirty="0">
                  <a:cs typeface="Arial" charset="0"/>
                </a:rPr>
                <a:t> Статуту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Розробка</a:t>
              </a:r>
              <a:r>
                <a:rPr lang="ru-RU" sz="1100" dirty="0">
                  <a:cs typeface="Arial" charset="0"/>
                </a:rPr>
                <a:t> плану проекту.  </a:t>
              </a:r>
              <a:r>
                <a:rPr lang="ru-RU" sz="1100" dirty="0" err="1">
                  <a:cs typeface="Arial" charset="0"/>
                </a:rPr>
                <a:t>Керівництво</a:t>
              </a:r>
              <a:r>
                <a:rPr lang="ru-RU" sz="1100" dirty="0">
                  <a:cs typeface="Arial" charset="0"/>
                </a:rPr>
                <a:t> та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err="1">
                  <a:cs typeface="Arial" charset="0"/>
                </a:rPr>
                <a:t>Виконанням</a:t>
              </a:r>
              <a:r>
                <a:rPr lang="ru-RU" sz="1100" dirty="0">
                  <a:cs typeface="Arial" charset="0"/>
                </a:rPr>
                <a:t>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Моніторинг</a:t>
              </a:r>
              <a:r>
                <a:rPr lang="ru-RU" sz="1100" dirty="0">
                  <a:cs typeface="Arial" charset="0"/>
                </a:rPr>
                <a:t> та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Роботами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Загальне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змінами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Закриття</a:t>
              </a:r>
              <a:r>
                <a:rPr lang="ru-RU" sz="1100" dirty="0">
                  <a:cs typeface="Arial" charset="0"/>
                </a:rPr>
                <a:t> проекту.</a:t>
              </a:r>
              <a:endParaRPr lang="ru-RU" sz="900" dirty="0">
                <a:cs typeface="Arial" charset="0"/>
              </a:endParaRPr>
            </a:p>
          </p:txBody>
        </p:sp>
        <p:sp>
          <p:nvSpPr>
            <p:cNvPr id="19460" name="AutoShape 4"/>
            <p:cNvSpPr>
              <a:spLocks noChangeArrowheads="1"/>
            </p:cNvSpPr>
            <p:nvPr/>
          </p:nvSpPr>
          <p:spPr bwMode="auto">
            <a:xfrm>
              <a:off x="711070" y="3595970"/>
              <a:ext cx="2420998" cy="1209457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>
                  <a:cs typeface="Arial" charset="0"/>
                </a:rPr>
                <a:t>вартістю</a:t>
              </a:r>
              <a:endParaRPr lang="ru-RU" sz="1100" b="1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r>
                <a:rPr lang="ru-RU" sz="1100" dirty="0" err="1">
                  <a:cs typeface="Arial" charset="0"/>
                </a:rPr>
                <a:t>Вартісна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оцінка</a:t>
              </a:r>
              <a:r>
                <a:rPr lang="ru-RU" sz="1100" dirty="0">
                  <a:cs typeface="Arial" charset="0"/>
                </a:rPr>
                <a:t>. 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Розробка</a:t>
              </a:r>
              <a:r>
                <a:rPr lang="ru-RU" sz="1100" dirty="0">
                  <a:cs typeface="Arial" charset="0"/>
                </a:rPr>
                <a:t> бюджету </a:t>
              </a:r>
              <a:r>
                <a:rPr lang="ru-RU" sz="1100" dirty="0" err="1">
                  <a:cs typeface="Arial" charset="0"/>
                </a:rPr>
                <a:t>витрат</a:t>
              </a:r>
              <a:r>
                <a:rPr lang="ru-RU" sz="1100" dirty="0">
                  <a:cs typeface="Arial" charset="0"/>
                </a:rPr>
                <a:t>. 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вартістю</a:t>
              </a:r>
              <a:r>
                <a:rPr lang="ru-RU" sz="1100" dirty="0">
                  <a:cs typeface="Arial" charset="0"/>
                </a:rPr>
                <a:t>.</a:t>
              </a:r>
              <a:endParaRPr lang="ru-RU" sz="600" dirty="0">
                <a:cs typeface="Arial" charset="0"/>
              </a:endParaRPr>
            </a:p>
          </p:txBody>
        </p:sp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>
              <a:off x="709566" y="502160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>
                  <a:cs typeface="Arial" charset="0"/>
                </a:rPr>
                <a:t>комунікаціями</a:t>
              </a:r>
              <a:r>
                <a:rPr lang="ru-RU" sz="1100" b="1" dirty="0">
                  <a:cs typeface="Arial" charset="0"/>
                </a:rPr>
                <a:t> проекту</a:t>
              </a: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endParaRPr lang="ru-RU" sz="1100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комунікацій</a:t>
              </a:r>
              <a:r>
                <a:rPr lang="ru-RU" sz="1100" dirty="0">
                  <a:cs typeface="Arial" charset="0"/>
                </a:rPr>
                <a:t>.  </a:t>
              </a:r>
              <a:r>
                <a:rPr lang="ru-RU" sz="1100" dirty="0" err="1">
                  <a:cs typeface="Arial" charset="0"/>
                </a:rPr>
                <a:t>Поширення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інформації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Звітність</a:t>
              </a:r>
              <a:r>
                <a:rPr lang="ru-RU" sz="1100" dirty="0">
                  <a:cs typeface="Arial" charset="0"/>
                </a:rPr>
                <a:t> з </a:t>
              </a:r>
              <a:r>
                <a:rPr lang="ru-RU" sz="1100" dirty="0" err="1">
                  <a:cs typeface="Arial" charset="0"/>
                </a:rPr>
                <a:t>виконання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учасниками</a:t>
              </a:r>
              <a:r>
                <a:rPr lang="ru-RU" sz="1100" dirty="0">
                  <a:cs typeface="Arial" charset="0"/>
                </a:rPr>
                <a:t> проекту</a:t>
              </a:r>
              <a:r>
                <a:rPr lang="ru-RU" sz="600" b="1" dirty="0">
                  <a:cs typeface="Arial" charset="0"/>
                </a:rPr>
                <a:t>.</a:t>
              </a:r>
            </a:p>
          </p:txBody>
        </p:sp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>
              <a:off x="6465827" y="198948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>
                  <a:cs typeface="Arial" charset="0"/>
                </a:rPr>
                <a:t>термінами</a:t>
              </a:r>
              <a:r>
                <a:rPr lang="ru-RU" sz="1100" b="1" dirty="0">
                  <a:cs typeface="Arial" charset="0"/>
                </a:rPr>
                <a:t> (часом)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endParaRPr lang="ru-RU" sz="1100" b="1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Визначення</a:t>
              </a:r>
              <a:r>
                <a:rPr lang="ru-RU" sz="1000" dirty="0">
                  <a:cs typeface="Arial" charset="0"/>
                </a:rPr>
                <a:t> складу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Визначення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взаємозв'язку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Оцінка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ресурсів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Оцінка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тривалості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операцій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Розробка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розкладу</a:t>
              </a:r>
              <a:r>
                <a:rPr lang="ru-RU" sz="1000" dirty="0">
                  <a:cs typeface="Arial" charset="0"/>
                </a:rPr>
                <a:t>. 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Управління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розкладом</a:t>
              </a:r>
              <a:r>
                <a:rPr lang="ru-RU" sz="1000" dirty="0">
                  <a:cs typeface="Arial" charset="0"/>
                </a:rPr>
                <a:t>.. </a:t>
              </a:r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6465827" y="3595970"/>
              <a:ext cx="2420998" cy="1209457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>
                  <a:cs typeface="Arial" charset="0"/>
                </a:rPr>
                <a:t>людськими</a:t>
              </a:r>
              <a:r>
                <a:rPr lang="en-US" sz="1100" b="1" dirty="0">
                  <a:cs typeface="Arial" charset="0"/>
                </a:rPr>
                <a:t/>
              </a:r>
              <a:br>
                <a:rPr lang="en-US" sz="1100" b="1" dirty="0">
                  <a:cs typeface="Arial" charset="0"/>
                </a:rPr>
              </a:br>
              <a:r>
                <a:rPr lang="ru-RU" sz="1100" b="1" dirty="0">
                  <a:cs typeface="Arial" charset="0"/>
                </a:rPr>
                <a:t>ресурсами проекту</a:t>
              </a:r>
              <a:r>
                <a:rPr lang="ru-RU" sz="1100" dirty="0">
                  <a:cs typeface="Arial" charset="0"/>
                </a:rPr>
                <a:t/>
              </a:r>
              <a:br>
                <a:rPr lang="ru-RU" sz="1100" dirty="0">
                  <a:cs typeface="Arial" charset="0"/>
                </a:rPr>
              </a:br>
              <a:endParaRPr lang="ru-RU" sz="1100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людських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ресурсів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Набір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команди</a:t>
              </a:r>
              <a:r>
                <a:rPr lang="ru-RU" sz="1100" dirty="0">
                  <a:cs typeface="Arial" charset="0"/>
                </a:rPr>
                <a:t>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Розвиток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команди</a:t>
              </a:r>
              <a:r>
                <a:rPr lang="ru-RU" sz="1100" dirty="0">
                  <a:cs typeface="Arial" charset="0"/>
                </a:rPr>
                <a:t> проекту.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командою проекту.</a:t>
              </a:r>
            </a:p>
          </p:txBody>
        </p:sp>
        <p:sp>
          <p:nvSpPr>
            <p:cNvPr id="19464" name="AutoShape 8"/>
            <p:cNvSpPr>
              <a:spLocks noChangeArrowheads="1"/>
            </p:cNvSpPr>
            <p:nvPr/>
          </p:nvSpPr>
          <p:spPr bwMode="auto">
            <a:xfrm>
              <a:off x="6465827" y="502160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8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поставками проекту</a:t>
              </a:r>
              <a:endParaRPr lang="en-US" sz="1100" b="1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endParaRPr lang="ru-RU" sz="1000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закупівель і </a:t>
              </a:r>
              <a:r>
                <a:rPr lang="ru-RU" sz="1100" dirty="0" err="1">
                  <a:cs typeface="Arial" charset="0"/>
                </a:rPr>
                <a:t>придбань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контрактів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>
                  <a:cs typeface="Arial" charset="0"/>
                </a:rPr>
                <a:t> Запит </a:t>
              </a:r>
              <a:r>
                <a:rPr lang="ru-RU" sz="1100" dirty="0" err="1">
                  <a:cs typeface="Arial" charset="0"/>
                </a:rPr>
                <a:t>інформації</a:t>
              </a:r>
              <a:r>
                <a:rPr lang="ru-RU" sz="1100" dirty="0">
                  <a:cs typeface="Arial" charset="0"/>
                </a:rPr>
                <a:t> у </a:t>
              </a:r>
              <a:r>
                <a:rPr lang="ru-RU" sz="1100" dirty="0" err="1">
                  <a:cs typeface="Arial" charset="0"/>
                </a:rPr>
                <a:t>продавців</a:t>
              </a:r>
              <a:r>
                <a:rPr lang="ru-RU" sz="1100" dirty="0">
                  <a:cs typeface="Arial" charset="0"/>
                </a:rPr>
                <a:t>.  </a:t>
              </a:r>
              <a:r>
                <a:rPr lang="ru-RU" sz="1100" dirty="0" err="1">
                  <a:cs typeface="Arial" charset="0"/>
                </a:rPr>
                <a:t>Вибір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продавців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Адміністрування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контрактів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err="1">
                  <a:cs typeface="Arial" charset="0"/>
                </a:rPr>
                <a:t>Закриття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контрактів</a:t>
              </a:r>
              <a:r>
                <a:rPr lang="ru-RU" sz="1100" dirty="0">
                  <a:cs typeface="Arial" charset="0"/>
                </a:rPr>
                <a:t>.</a:t>
              </a:r>
            </a:p>
          </p:txBody>
        </p:sp>
        <p:sp>
          <p:nvSpPr>
            <p:cNvPr id="19465" name="AutoShape 9"/>
            <p:cNvSpPr>
              <a:spLocks noChangeArrowheads="1"/>
            </p:cNvSpPr>
            <p:nvPr/>
          </p:nvSpPr>
          <p:spPr bwMode="auto">
            <a:xfrm>
              <a:off x="3587697" y="198948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rgbClr val="CCE9AD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>
                  <a:cs typeface="Arial" charset="0"/>
                </a:rPr>
                <a:t>змістом</a:t>
              </a:r>
              <a:r>
                <a:rPr lang="ru-RU" sz="1100" b="1" dirty="0">
                  <a:cs typeface="Arial" charset="0"/>
                </a:rPr>
                <a:t> проекту </a:t>
              </a:r>
              <a:br>
                <a:rPr lang="ru-RU" sz="1100" b="1" dirty="0">
                  <a:cs typeface="Arial" charset="0"/>
                </a:rPr>
              </a:br>
              <a:endParaRPr lang="ru-RU" sz="600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Планування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змісту</a:t>
              </a:r>
              <a:r>
                <a:rPr lang="ru-RU" sz="10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Визначення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змісту</a:t>
              </a:r>
              <a:r>
                <a:rPr lang="ru-RU" sz="1000" dirty="0">
                  <a:cs typeface="Arial" charset="0"/>
                </a:rPr>
                <a:t>. 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Створення</a:t>
              </a:r>
              <a:r>
                <a:rPr lang="ru-RU" sz="1000" dirty="0">
                  <a:cs typeface="Arial" charset="0"/>
                </a:rPr>
                <a:t> ІСР. 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Підтвердження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змісту</a:t>
              </a:r>
              <a:r>
                <a:rPr lang="ru-RU" sz="1000" dirty="0">
                  <a:cs typeface="Arial" charset="0"/>
                </a:rPr>
                <a:t>. 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000" dirty="0" err="1">
                  <a:cs typeface="Arial" charset="0"/>
                </a:rPr>
                <a:t>Управління</a:t>
              </a:r>
              <a:r>
                <a:rPr lang="ru-RU" sz="1000" dirty="0">
                  <a:cs typeface="Arial" charset="0"/>
                </a:rPr>
                <a:t> </a:t>
              </a:r>
              <a:r>
                <a:rPr lang="ru-RU" sz="1000" dirty="0" err="1">
                  <a:cs typeface="Arial" charset="0"/>
                </a:rPr>
                <a:t>змістом</a:t>
              </a:r>
              <a:r>
                <a:rPr lang="ru-RU" sz="1000" dirty="0">
                  <a:cs typeface="Arial" charset="0"/>
                </a:rPr>
                <a:t>. </a:t>
              </a:r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>
              <a:off x="3587697" y="3595970"/>
              <a:ext cx="2420998" cy="1209457"/>
            </a:xfrm>
            <a:prstGeom prst="roundRect">
              <a:avLst>
                <a:gd name="adj" fmla="val 16667"/>
              </a:avLst>
            </a:prstGeom>
            <a:solidFill>
              <a:srgbClr val="FFA7A7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>
                  <a:cs typeface="Arial" charset="0"/>
                </a:rPr>
                <a:t>якістю</a:t>
              </a:r>
              <a:r>
                <a:rPr lang="en-US" sz="1100" b="1" dirty="0">
                  <a:cs typeface="Arial" charset="0"/>
                </a:rPr>
                <a:t/>
              </a:r>
              <a:br>
                <a:rPr lang="en-US" sz="1100" b="1" dirty="0">
                  <a:cs typeface="Arial" charset="0"/>
                </a:rPr>
              </a:br>
              <a:r>
                <a:rPr lang="ru-RU" sz="1100" b="1" dirty="0">
                  <a:cs typeface="Arial" charset="0"/>
                </a:rPr>
                <a:t>проекту </a:t>
              </a:r>
              <a:br>
                <a:rPr lang="ru-RU" sz="1100" b="1" dirty="0">
                  <a:cs typeface="Arial" charset="0"/>
                </a:rPr>
              </a:br>
              <a:endParaRPr lang="ru-RU" sz="1100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якості</a:t>
              </a:r>
              <a:r>
                <a:rPr lang="ru-RU" sz="1100" dirty="0">
                  <a:cs typeface="Arial" charset="0"/>
                </a:rPr>
                <a:t>. 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Процес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забезпечення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якості</a:t>
              </a:r>
              <a:r>
                <a:rPr lang="ru-RU" sz="1100" dirty="0">
                  <a:cs typeface="Arial" charset="0"/>
                </a:rPr>
                <a:t>. 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Процес</a:t>
              </a:r>
              <a:r>
                <a:rPr lang="ru-RU" sz="1100" dirty="0">
                  <a:cs typeface="Arial" charset="0"/>
                </a:rPr>
                <a:t> контролю </a:t>
              </a:r>
              <a:r>
                <a:rPr lang="ru-RU" sz="1100" dirty="0" err="1">
                  <a:cs typeface="Arial" charset="0"/>
                </a:rPr>
                <a:t>якості</a:t>
              </a:r>
              <a:r>
                <a:rPr lang="ru-RU" sz="1100" dirty="0">
                  <a:cs typeface="Arial" charset="0"/>
                </a:rPr>
                <a:t>.</a:t>
              </a:r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3587697" y="5021603"/>
              <a:ext cx="2420998" cy="1390310"/>
            </a:xfrm>
            <a:prstGeom prst="roundRect">
              <a:avLst>
                <a:gd name="adj" fmla="val 16667"/>
              </a:avLst>
            </a:prstGeom>
            <a:solidFill>
              <a:srgbClr val="FFEE9B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29074" tIns="0" rIns="29074" bIns="0"/>
            <a:lstStyle/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b="1" dirty="0" err="1">
                  <a:cs typeface="Arial" charset="0"/>
                </a:rPr>
                <a:t>Управління</a:t>
              </a:r>
              <a:r>
                <a:rPr lang="ru-RU" sz="1100" b="1" dirty="0">
                  <a:cs typeface="Arial" charset="0"/>
                </a:rPr>
                <a:t> </a:t>
              </a:r>
              <a:r>
                <a:rPr lang="ru-RU" sz="1100" b="1" dirty="0" err="1">
                  <a:cs typeface="Arial" charset="0"/>
                </a:rPr>
                <a:t>ризиками</a:t>
              </a:r>
              <a:r>
                <a:rPr lang="en-US" sz="1100" b="1" dirty="0">
                  <a:cs typeface="Arial" charset="0"/>
                </a:rPr>
                <a:t/>
              </a:r>
              <a:br>
                <a:rPr lang="en-US" sz="1100" b="1" dirty="0">
                  <a:cs typeface="Arial" charset="0"/>
                </a:rPr>
              </a:br>
              <a:r>
                <a:rPr lang="ru-RU" sz="1100" b="1" dirty="0">
                  <a:cs typeface="Arial" charset="0"/>
                </a:rPr>
                <a:t>проекту </a:t>
              </a:r>
              <a:br>
                <a:rPr lang="ru-RU" sz="1100" b="1" dirty="0">
                  <a:cs typeface="Arial" charset="0"/>
                </a:rPr>
              </a:br>
              <a:endParaRPr lang="ru-RU" sz="1100" b="1" dirty="0">
                <a:cs typeface="Arial" charset="0"/>
              </a:endParaRP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ризиками</a:t>
              </a:r>
              <a:r>
                <a:rPr lang="ru-RU" sz="1100" dirty="0">
                  <a:cs typeface="Arial" charset="0"/>
                </a:rPr>
                <a:t>.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Ідентифікація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ризиків</a:t>
              </a:r>
              <a:r>
                <a:rPr lang="ru-RU" sz="1100" dirty="0">
                  <a:cs typeface="Arial" charset="0"/>
                </a:rPr>
                <a:t>. 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 err="1">
                  <a:cs typeface="Arial" charset="0"/>
                </a:rPr>
                <a:t>Оцінка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ризиків</a:t>
              </a:r>
              <a:r>
                <a:rPr lang="ru-RU" sz="1100" dirty="0">
                  <a:cs typeface="Arial" charset="0"/>
                </a:rPr>
                <a:t>. </a:t>
              </a:r>
            </a:p>
            <a:p>
              <a:pPr algn="ctr" defTabSz="738188" eaLnBrk="0" hangingPunct="0">
                <a:lnSpc>
                  <a:spcPct val="90000"/>
                </a:lnSpc>
                <a:defRPr/>
              </a:pP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Планування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реагування</a:t>
              </a:r>
              <a:r>
                <a:rPr lang="ru-RU" sz="1100" dirty="0">
                  <a:cs typeface="Arial" charset="0"/>
                </a:rPr>
                <a:t> на </a:t>
              </a:r>
              <a:r>
                <a:rPr lang="ru-RU" sz="1100" dirty="0" err="1">
                  <a:cs typeface="Arial" charset="0"/>
                </a:rPr>
                <a:t>ризики</a:t>
              </a:r>
              <a:r>
                <a:rPr lang="ru-RU" sz="1100" dirty="0">
                  <a:cs typeface="Arial" charset="0"/>
                </a:rPr>
                <a:t>. </a:t>
              </a:r>
              <a:r>
                <a:rPr lang="ru-RU" sz="1100" dirty="0" err="1">
                  <a:cs typeface="Arial" charset="0"/>
                </a:rPr>
                <a:t>Моніторинг</a:t>
              </a:r>
              <a:r>
                <a:rPr lang="ru-RU" sz="1100" dirty="0">
                  <a:cs typeface="Arial" charset="0"/>
                </a:rPr>
                <a:t> та </a:t>
              </a:r>
              <a:r>
                <a:rPr lang="ru-RU" sz="1100" dirty="0" err="1">
                  <a:cs typeface="Arial" charset="0"/>
                </a:rPr>
                <a:t>управління</a:t>
              </a:r>
              <a:r>
                <a:rPr lang="ru-RU" sz="1100" dirty="0">
                  <a:cs typeface="Arial" charset="0"/>
                </a:rPr>
                <a:t> </a:t>
              </a:r>
              <a:r>
                <a:rPr lang="ru-RU" sz="1100" dirty="0" err="1">
                  <a:cs typeface="Arial" charset="0"/>
                </a:rPr>
                <a:t>ризиками</a:t>
              </a:r>
              <a:r>
                <a:rPr lang="ru-RU" sz="1100" dirty="0">
                  <a:cs typeface="Arial" charset="0"/>
                </a:rPr>
                <a:t>.</a:t>
              </a:r>
            </a:p>
          </p:txBody>
        </p:sp>
        <p:grpSp>
          <p:nvGrpSpPr>
            <p:cNvPr id="32781" name="Group 12"/>
            <p:cNvGrpSpPr>
              <a:grpSpLocks/>
            </p:cNvGrpSpPr>
            <p:nvPr/>
          </p:nvGrpSpPr>
          <p:grpSpPr bwMode="auto">
            <a:xfrm>
              <a:off x="395288" y="1484313"/>
              <a:ext cx="6048375" cy="4321175"/>
              <a:chOff x="249" y="935"/>
              <a:chExt cx="3810" cy="2722"/>
            </a:xfrm>
          </p:grpSpPr>
          <p:sp>
            <p:nvSpPr>
              <p:cNvPr id="32783" name="Freeform 13"/>
              <p:cNvSpPr>
                <a:spLocks/>
              </p:cNvSpPr>
              <p:nvPr/>
            </p:nvSpPr>
            <p:spPr bwMode="auto">
              <a:xfrm>
                <a:off x="249" y="935"/>
                <a:ext cx="2767" cy="2722"/>
              </a:xfrm>
              <a:custGeom>
                <a:avLst/>
                <a:gdLst>
                  <a:gd name="T0" fmla="*/ 2767 w 2767"/>
                  <a:gd name="T1" fmla="*/ 0 h 2722"/>
                  <a:gd name="T2" fmla="*/ 2767 w 2767"/>
                  <a:gd name="T3" fmla="*/ 182 h 2722"/>
                  <a:gd name="T4" fmla="*/ 0 w 2767"/>
                  <a:gd name="T5" fmla="*/ 182 h 2722"/>
                  <a:gd name="T6" fmla="*/ 0 w 2767"/>
                  <a:gd name="T7" fmla="*/ 2722 h 2722"/>
                  <a:gd name="T8" fmla="*/ 182 w 2767"/>
                  <a:gd name="T9" fmla="*/ 2722 h 27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67"/>
                  <a:gd name="T16" fmla="*/ 0 h 2722"/>
                  <a:gd name="T17" fmla="*/ 2767 w 2767"/>
                  <a:gd name="T18" fmla="*/ 2722 h 27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67" h="2722">
                    <a:moveTo>
                      <a:pt x="2767" y="0"/>
                    </a:moveTo>
                    <a:lnTo>
                      <a:pt x="2767" y="182"/>
                    </a:lnTo>
                    <a:lnTo>
                      <a:pt x="0" y="182"/>
                    </a:lnTo>
                    <a:lnTo>
                      <a:pt x="0" y="2722"/>
                    </a:lnTo>
                    <a:lnTo>
                      <a:pt x="182" y="272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4" name="Freeform 14"/>
              <p:cNvSpPr>
                <a:spLocks/>
              </p:cNvSpPr>
              <p:nvPr/>
            </p:nvSpPr>
            <p:spPr bwMode="auto">
              <a:xfrm>
                <a:off x="249" y="935"/>
                <a:ext cx="2767" cy="1679"/>
              </a:xfrm>
              <a:custGeom>
                <a:avLst/>
                <a:gdLst>
                  <a:gd name="T0" fmla="*/ 2767 w 2767"/>
                  <a:gd name="T1" fmla="*/ 0 h 1679"/>
                  <a:gd name="T2" fmla="*/ 2767 w 2767"/>
                  <a:gd name="T3" fmla="*/ 182 h 1679"/>
                  <a:gd name="T4" fmla="*/ 0 w 2767"/>
                  <a:gd name="T5" fmla="*/ 182 h 1679"/>
                  <a:gd name="T6" fmla="*/ 0 w 2767"/>
                  <a:gd name="T7" fmla="*/ 1679 h 1679"/>
                  <a:gd name="T8" fmla="*/ 182 w 2767"/>
                  <a:gd name="T9" fmla="*/ 1679 h 16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67"/>
                  <a:gd name="T16" fmla="*/ 0 h 1679"/>
                  <a:gd name="T17" fmla="*/ 2767 w 2767"/>
                  <a:gd name="T18" fmla="*/ 1679 h 16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67" h="1679">
                    <a:moveTo>
                      <a:pt x="2767" y="0"/>
                    </a:moveTo>
                    <a:lnTo>
                      <a:pt x="2767" y="182"/>
                    </a:lnTo>
                    <a:lnTo>
                      <a:pt x="0" y="182"/>
                    </a:lnTo>
                    <a:lnTo>
                      <a:pt x="0" y="1679"/>
                    </a:lnTo>
                    <a:lnTo>
                      <a:pt x="182" y="167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5" name="Freeform 15"/>
              <p:cNvSpPr>
                <a:spLocks/>
              </p:cNvSpPr>
              <p:nvPr/>
            </p:nvSpPr>
            <p:spPr bwMode="auto">
              <a:xfrm>
                <a:off x="249" y="935"/>
                <a:ext cx="2767" cy="771"/>
              </a:xfrm>
              <a:custGeom>
                <a:avLst/>
                <a:gdLst>
                  <a:gd name="T0" fmla="*/ 2767 w 2767"/>
                  <a:gd name="T1" fmla="*/ 0 h 771"/>
                  <a:gd name="T2" fmla="*/ 2767 w 2767"/>
                  <a:gd name="T3" fmla="*/ 182 h 771"/>
                  <a:gd name="T4" fmla="*/ 0 w 2767"/>
                  <a:gd name="T5" fmla="*/ 182 h 771"/>
                  <a:gd name="T6" fmla="*/ 0 w 2767"/>
                  <a:gd name="T7" fmla="*/ 771 h 771"/>
                  <a:gd name="T8" fmla="*/ 182 w 2767"/>
                  <a:gd name="T9" fmla="*/ 771 h 7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67"/>
                  <a:gd name="T16" fmla="*/ 0 h 771"/>
                  <a:gd name="T17" fmla="*/ 2767 w 2767"/>
                  <a:gd name="T18" fmla="*/ 771 h 7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67" h="771">
                    <a:moveTo>
                      <a:pt x="2767" y="0"/>
                    </a:moveTo>
                    <a:lnTo>
                      <a:pt x="2767" y="182"/>
                    </a:lnTo>
                    <a:lnTo>
                      <a:pt x="0" y="182"/>
                    </a:lnTo>
                    <a:lnTo>
                      <a:pt x="0" y="771"/>
                    </a:lnTo>
                    <a:lnTo>
                      <a:pt x="182" y="77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6" name="Freeform 16"/>
              <p:cNvSpPr>
                <a:spLocks/>
              </p:cNvSpPr>
              <p:nvPr/>
            </p:nvSpPr>
            <p:spPr bwMode="auto">
              <a:xfrm>
                <a:off x="2064" y="935"/>
                <a:ext cx="952" cy="771"/>
              </a:xfrm>
              <a:custGeom>
                <a:avLst/>
                <a:gdLst>
                  <a:gd name="T0" fmla="*/ 952 w 952"/>
                  <a:gd name="T1" fmla="*/ 0 h 771"/>
                  <a:gd name="T2" fmla="*/ 952 w 952"/>
                  <a:gd name="T3" fmla="*/ 182 h 771"/>
                  <a:gd name="T4" fmla="*/ 0 w 952"/>
                  <a:gd name="T5" fmla="*/ 182 h 771"/>
                  <a:gd name="T6" fmla="*/ 0 w 952"/>
                  <a:gd name="T7" fmla="*/ 771 h 771"/>
                  <a:gd name="T8" fmla="*/ 181 w 952"/>
                  <a:gd name="T9" fmla="*/ 771 h 7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771"/>
                  <a:gd name="T17" fmla="*/ 952 w 952"/>
                  <a:gd name="T18" fmla="*/ 771 h 7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771">
                    <a:moveTo>
                      <a:pt x="952" y="0"/>
                    </a:moveTo>
                    <a:lnTo>
                      <a:pt x="952" y="182"/>
                    </a:lnTo>
                    <a:lnTo>
                      <a:pt x="0" y="182"/>
                    </a:lnTo>
                    <a:lnTo>
                      <a:pt x="0" y="771"/>
                    </a:lnTo>
                    <a:lnTo>
                      <a:pt x="181" y="77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7" name="Freeform 17"/>
              <p:cNvSpPr>
                <a:spLocks/>
              </p:cNvSpPr>
              <p:nvPr/>
            </p:nvSpPr>
            <p:spPr bwMode="auto">
              <a:xfrm>
                <a:off x="2064" y="935"/>
                <a:ext cx="952" cy="1679"/>
              </a:xfrm>
              <a:custGeom>
                <a:avLst/>
                <a:gdLst>
                  <a:gd name="T0" fmla="*/ 952 w 952"/>
                  <a:gd name="T1" fmla="*/ 0 h 1679"/>
                  <a:gd name="T2" fmla="*/ 952 w 952"/>
                  <a:gd name="T3" fmla="*/ 182 h 1679"/>
                  <a:gd name="T4" fmla="*/ 0 w 952"/>
                  <a:gd name="T5" fmla="*/ 182 h 1679"/>
                  <a:gd name="T6" fmla="*/ 0 w 952"/>
                  <a:gd name="T7" fmla="*/ 1679 h 1679"/>
                  <a:gd name="T8" fmla="*/ 181 w 952"/>
                  <a:gd name="T9" fmla="*/ 1679 h 16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1679"/>
                  <a:gd name="T17" fmla="*/ 952 w 952"/>
                  <a:gd name="T18" fmla="*/ 1679 h 16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1679">
                    <a:moveTo>
                      <a:pt x="952" y="0"/>
                    </a:moveTo>
                    <a:lnTo>
                      <a:pt x="952" y="182"/>
                    </a:lnTo>
                    <a:lnTo>
                      <a:pt x="0" y="182"/>
                    </a:lnTo>
                    <a:lnTo>
                      <a:pt x="0" y="1679"/>
                    </a:lnTo>
                    <a:lnTo>
                      <a:pt x="181" y="167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8" name="Freeform 18"/>
              <p:cNvSpPr>
                <a:spLocks/>
              </p:cNvSpPr>
              <p:nvPr/>
            </p:nvSpPr>
            <p:spPr bwMode="auto">
              <a:xfrm>
                <a:off x="2064" y="935"/>
                <a:ext cx="952" cy="2722"/>
              </a:xfrm>
              <a:custGeom>
                <a:avLst/>
                <a:gdLst>
                  <a:gd name="T0" fmla="*/ 952 w 952"/>
                  <a:gd name="T1" fmla="*/ 0 h 2722"/>
                  <a:gd name="T2" fmla="*/ 952 w 952"/>
                  <a:gd name="T3" fmla="*/ 182 h 2722"/>
                  <a:gd name="T4" fmla="*/ 0 w 952"/>
                  <a:gd name="T5" fmla="*/ 182 h 2722"/>
                  <a:gd name="T6" fmla="*/ 0 w 952"/>
                  <a:gd name="T7" fmla="*/ 2722 h 2722"/>
                  <a:gd name="T8" fmla="*/ 181 w 952"/>
                  <a:gd name="T9" fmla="*/ 2722 h 27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2722"/>
                  <a:gd name="T17" fmla="*/ 952 w 952"/>
                  <a:gd name="T18" fmla="*/ 2722 h 27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2722">
                    <a:moveTo>
                      <a:pt x="952" y="0"/>
                    </a:moveTo>
                    <a:lnTo>
                      <a:pt x="952" y="182"/>
                    </a:lnTo>
                    <a:lnTo>
                      <a:pt x="0" y="182"/>
                    </a:lnTo>
                    <a:lnTo>
                      <a:pt x="0" y="2722"/>
                    </a:lnTo>
                    <a:lnTo>
                      <a:pt x="181" y="272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9" name="Freeform 19"/>
              <p:cNvSpPr>
                <a:spLocks/>
              </p:cNvSpPr>
              <p:nvPr/>
            </p:nvSpPr>
            <p:spPr bwMode="auto">
              <a:xfrm>
                <a:off x="3016" y="935"/>
                <a:ext cx="1043" cy="2722"/>
              </a:xfrm>
              <a:custGeom>
                <a:avLst/>
                <a:gdLst>
                  <a:gd name="T0" fmla="*/ 0 w 1043"/>
                  <a:gd name="T1" fmla="*/ 0 h 2722"/>
                  <a:gd name="T2" fmla="*/ 0 w 1043"/>
                  <a:gd name="T3" fmla="*/ 182 h 2722"/>
                  <a:gd name="T4" fmla="*/ 862 w 1043"/>
                  <a:gd name="T5" fmla="*/ 182 h 2722"/>
                  <a:gd name="T6" fmla="*/ 862 w 1043"/>
                  <a:gd name="T7" fmla="*/ 2722 h 2722"/>
                  <a:gd name="T8" fmla="*/ 1043 w 1043"/>
                  <a:gd name="T9" fmla="*/ 2722 h 27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3"/>
                  <a:gd name="T16" fmla="*/ 0 h 2722"/>
                  <a:gd name="T17" fmla="*/ 1043 w 1043"/>
                  <a:gd name="T18" fmla="*/ 2722 h 27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3" h="2722">
                    <a:moveTo>
                      <a:pt x="0" y="0"/>
                    </a:moveTo>
                    <a:lnTo>
                      <a:pt x="0" y="182"/>
                    </a:lnTo>
                    <a:lnTo>
                      <a:pt x="862" y="182"/>
                    </a:lnTo>
                    <a:lnTo>
                      <a:pt x="862" y="2722"/>
                    </a:lnTo>
                    <a:lnTo>
                      <a:pt x="1043" y="2722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0" name="Freeform 20"/>
              <p:cNvSpPr>
                <a:spLocks/>
              </p:cNvSpPr>
              <p:nvPr/>
            </p:nvSpPr>
            <p:spPr bwMode="auto">
              <a:xfrm>
                <a:off x="3016" y="935"/>
                <a:ext cx="1043" cy="1679"/>
              </a:xfrm>
              <a:custGeom>
                <a:avLst/>
                <a:gdLst>
                  <a:gd name="T0" fmla="*/ 0 w 1043"/>
                  <a:gd name="T1" fmla="*/ 0 h 1679"/>
                  <a:gd name="T2" fmla="*/ 0 w 1043"/>
                  <a:gd name="T3" fmla="*/ 182 h 1679"/>
                  <a:gd name="T4" fmla="*/ 862 w 1043"/>
                  <a:gd name="T5" fmla="*/ 182 h 1679"/>
                  <a:gd name="T6" fmla="*/ 862 w 1043"/>
                  <a:gd name="T7" fmla="*/ 1679 h 1679"/>
                  <a:gd name="T8" fmla="*/ 1043 w 1043"/>
                  <a:gd name="T9" fmla="*/ 1679 h 16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3"/>
                  <a:gd name="T16" fmla="*/ 0 h 1679"/>
                  <a:gd name="T17" fmla="*/ 1043 w 1043"/>
                  <a:gd name="T18" fmla="*/ 1679 h 16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3" h="1679">
                    <a:moveTo>
                      <a:pt x="0" y="0"/>
                    </a:moveTo>
                    <a:lnTo>
                      <a:pt x="0" y="182"/>
                    </a:lnTo>
                    <a:lnTo>
                      <a:pt x="862" y="182"/>
                    </a:lnTo>
                    <a:lnTo>
                      <a:pt x="862" y="1679"/>
                    </a:lnTo>
                    <a:lnTo>
                      <a:pt x="1043" y="1679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1" name="Freeform 21"/>
              <p:cNvSpPr>
                <a:spLocks/>
              </p:cNvSpPr>
              <p:nvPr/>
            </p:nvSpPr>
            <p:spPr bwMode="auto">
              <a:xfrm>
                <a:off x="3016" y="935"/>
                <a:ext cx="1043" cy="771"/>
              </a:xfrm>
              <a:custGeom>
                <a:avLst/>
                <a:gdLst>
                  <a:gd name="T0" fmla="*/ 0 w 1043"/>
                  <a:gd name="T1" fmla="*/ 0 h 771"/>
                  <a:gd name="T2" fmla="*/ 0 w 1043"/>
                  <a:gd name="T3" fmla="*/ 182 h 771"/>
                  <a:gd name="T4" fmla="*/ 862 w 1043"/>
                  <a:gd name="T5" fmla="*/ 182 h 771"/>
                  <a:gd name="T6" fmla="*/ 862 w 1043"/>
                  <a:gd name="T7" fmla="*/ 771 h 771"/>
                  <a:gd name="T8" fmla="*/ 1043 w 1043"/>
                  <a:gd name="T9" fmla="*/ 771 h 7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3"/>
                  <a:gd name="T16" fmla="*/ 0 h 771"/>
                  <a:gd name="T17" fmla="*/ 1043 w 1043"/>
                  <a:gd name="T18" fmla="*/ 771 h 7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3" h="771">
                    <a:moveTo>
                      <a:pt x="0" y="0"/>
                    </a:moveTo>
                    <a:lnTo>
                      <a:pt x="0" y="182"/>
                    </a:lnTo>
                    <a:lnTo>
                      <a:pt x="862" y="182"/>
                    </a:lnTo>
                    <a:lnTo>
                      <a:pt x="862" y="771"/>
                    </a:lnTo>
                    <a:lnTo>
                      <a:pt x="1043" y="77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9469" name="AutoShape 22"/>
            <p:cNvSpPr>
              <a:spLocks noChangeArrowheads="1"/>
            </p:cNvSpPr>
            <p:nvPr/>
          </p:nvSpPr>
          <p:spPr bwMode="auto">
            <a:xfrm>
              <a:off x="3132068" y="1028700"/>
              <a:ext cx="3580370" cy="454959"/>
            </a:xfrm>
            <a:prstGeom prst="roundRect">
              <a:avLst>
                <a:gd name="adj" fmla="val 16667"/>
              </a:avLst>
            </a:prstGeom>
            <a:solidFill>
              <a:srgbClr val="FF7C80"/>
            </a:solidFill>
            <a:ln w="25400">
              <a:noFill/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lIns="29074" tIns="0" rIns="29074" bIns="0" anchor="ctr"/>
            <a:lstStyle/>
            <a:p>
              <a:pPr algn="ctr" defTabSz="738188" eaLnBrk="0" hangingPunct="0">
                <a:defRPr/>
              </a:pPr>
              <a:r>
                <a:rPr lang="ru-RU" sz="1600" b="1" dirty="0">
                  <a:cs typeface="Arial" charset="0"/>
                </a:rPr>
                <a:t>УПРАВЛІННЯ ПРОЕКТАМИ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780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30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5772" y="968122"/>
            <a:ext cx="117130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sz="2000" b="1" dirty="0" err="1" smtClean="0">
                <a:solidFill>
                  <a:srgbClr val="0000CC"/>
                </a:solidFill>
              </a:rPr>
              <a:t>OfficeTimeline</a:t>
            </a:r>
            <a:r>
              <a:rPr lang="en-GB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 err="1" smtClean="0"/>
              <a:t>бібліотеку</a:t>
            </a:r>
            <a:r>
              <a:rPr lang="ru-RU" sz="2000" dirty="0" smtClean="0"/>
              <a:t> </a:t>
            </a:r>
            <a:r>
              <a:rPr lang="ru-RU" sz="2000" dirty="0" err="1" smtClean="0"/>
              <a:t>безкоштовних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шаблонів</a:t>
            </a:r>
            <a:r>
              <a:rPr lang="ru-RU" sz="2000" dirty="0" smtClean="0"/>
              <a:t> </a:t>
            </a:r>
            <a:r>
              <a:rPr lang="ru-RU" sz="2000" dirty="0" err="1" smtClean="0"/>
              <a:t>діаграм</a:t>
            </a:r>
            <a:r>
              <a:rPr lang="ru-RU" sz="2000" dirty="0" smtClean="0"/>
              <a:t> </a:t>
            </a:r>
            <a:r>
              <a:rPr lang="ru-RU" sz="2000" dirty="0" err="1" smtClean="0"/>
              <a:t>Ганта</a:t>
            </a:r>
            <a:r>
              <a:rPr lang="ru-RU" sz="2000" dirty="0" smtClean="0"/>
              <a:t>, </a:t>
            </a: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допомагають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керувати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всіма</a:t>
            </a:r>
            <a:r>
              <a:rPr lang="ru-RU" sz="2000" dirty="0" smtClean="0"/>
              <a:t> аспектами проекту </a:t>
            </a:r>
            <a:r>
              <a:rPr lang="ru-RU" sz="2000" dirty="0" err="1" smtClean="0"/>
              <a:t>візуальним</a:t>
            </a:r>
            <a:r>
              <a:rPr lang="ru-RU" sz="2000" dirty="0" smtClean="0"/>
              <a:t> способом.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err="1" smtClean="0"/>
              <a:t>Ці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шаблони</a:t>
            </a:r>
            <a:r>
              <a:rPr lang="ru-RU" sz="2000" dirty="0" smtClean="0"/>
              <a:t> </a:t>
            </a:r>
            <a:r>
              <a:rPr lang="ru-RU" sz="2000" dirty="0" err="1" smtClean="0"/>
              <a:t>включають</a:t>
            </a:r>
            <a:r>
              <a:rPr lang="ru-RU" sz="2000" dirty="0" smtClean="0"/>
              <a:t> в себе </a:t>
            </a:r>
            <a:r>
              <a:rPr lang="ru-RU" sz="2000" dirty="0" err="1" smtClean="0"/>
              <a:t>інші</a:t>
            </a:r>
            <a:r>
              <a:rPr lang="ru-RU" sz="2000" dirty="0" smtClean="0"/>
              <a:t> </a:t>
            </a:r>
            <a:r>
              <a:rPr lang="ru-RU" sz="2000" dirty="0" err="1" smtClean="0"/>
              <a:t>види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шаблонів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проектами: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шаблон </a:t>
            </a:r>
            <a:r>
              <a:rPr lang="en-GB" sz="2000" dirty="0" smtClean="0"/>
              <a:t>Agile, </a:t>
            </a:r>
            <a:endParaRPr lang="uk-UA" sz="2000" dirty="0" smtClean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діаграма</a:t>
            </a:r>
            <a:r>
              <a:rPr lang="ru-RU" sz="2000" dirty="0" smtClean="0"/>
              <a:t> </a:t>
            </a:r>
            <a:r>
              <a:rPr lang="en-GB" sz="2000" dirty="0" smtClean="0"/>
              <a:t>Pert, </a:t>
            </a:r>
            <a:endParaRPr lang="uk-UA" sz="2000" dirty="0" smtClean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графік</a:t>
            </a:r>
            <a:r>
              <a:rPr lang="ru-RU" sz="2000" dirty="0" smtClean="0"/>
              <a:t> </a:t>
            </a:r>
            <a:r>
              <a:rPr lang="en-GB" sz="2000" dirty="0" smtClean="0"/>
              <a:t>Excel, </a:t>
            </a:r>
            <a:endParaRPr lang="uk-UA" sz="2000" dirty="0" smtClean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шаблон </a:t>
            </a:r>
            <a:r>
              <a:rPr lang="en-GB" sz="2000" dirty="0" smtClean="0"/>
              <a:t>Balanced Scorecard, </a:t>
            </a:r>
            <a:endParaRPr lang="uk-UA" sz="2000" dirty="0" smtClean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шаблон списку </a:t>
            </a:r>
            <a:r>
              <a:rPr lang="ru-RU" sz="2000" dirty="0" err="1" smtClean="0"/>
              <a:t>завдань</a:t>
            </a:r>
            <a:r>
              <a:rPr lang="ru-RU" sz="2000" dirty="0" smtClean="0"/>
              <a:t>,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шаблон плану </a:t>
            </a:r>
            <a:r>
              <a:rPr lang="ru-RU" sz="2000" dirty="0" err="1" smtClean="0"/>
              <a:t>дій</a:t>
            </a:r>
            <a:r>
              <a:rPr lang="ru-RU" sz="2000" dirty="0" smtClean="0"/>
              <a:t> і </a:t>
            </a:r>
            <a:r>
              <a:rPr lang="ru-RU" sz="2000" dirty="0" err="1" smtClean="0"/>
              <a:t>багато</a:t>
            </a:r>
            <a:r>
              <a:rPr lang="ru-RU" sz="2000" dirty="0" smtClean="0"/>
              <a:t> </a:t>
            </a:r>
            <a:r>
              <a:rPr lang="ru-RU" sz="2000" dirty="0" err="1" smtClean="0"/>
              <a:t>іншого</a:t>
            </a:r>
            <a:r>
              <a:rPr lang="ru-RU" sz="2000" dirty="0" smtClean="0"/>
              <a:t>. </a:t>
            </a:r>
          </a:p>
          <a:p>
            <a:pPr lvl="1">
              <a:spcAft>
                <a:spcPts val="600"/>
              </a:spcAft>
            </a:pPr>
            <a:r>
              <a:rPr lang="ru-RU" sz="2000" dirty="0" err="1" smtClean="0"/>
              <a:t>Ці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шаблони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підключити</a:t>
            </a:r>
            <a:r>
              <a:rPr lang="ru-RU" sz="2000" dirty="0" smtClean="0"/>
              <a:t> прямо до </a:t>
            </a:r>
            <a:r>
              <a:rPr lang="en-GB" sz="2000" dirty="0" smtClean="0"/>
              <a:t>PowerPoint, </a:t>
            </a:r>
            <a:r>
              <a:rPr lang="ru-RU" sz="2000" dirty="0" smtClean="0"/>
              <a:t>і вони </a:t>
            </a:r>
            <a:r>
              <a:rPr lang="ru-RU" sz="2000" dirty="0" err="1" smtClean="0"/>
              <a:t>повністю</a:t>
            </a:r>
            <a:r>
              <a:rPr lang="ru-RU" sz="2000" dirty="0" smtClean="0"/>
              <a:t> </a:t>
            </a:r>
            <a:r>
              <a:rPr lang="ru-RU" sz="2000" dirty="0" err="1" smtClean="0"/>
              <a:t>настроюється</a:t>
            </a:r>
            <a:r>
              <a:rPr lang="ru-RU" sz="2000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2923" y="0"/>
            <a:ext cx="10914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</a:rPr>
              <a:t>Б</a:t>
            </a:r>
            <a:r>
              <a:rPr lang="ru-RU" sz="3600" b="1" dirty="0" err="1" smtClean="0">
                <a:solidFill>
                  <a:schemeClr val="bg1"/>
                </a:solidFill>
              </a:rPr>
              <a:t>езкоштовні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шаблони з управління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31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5772" y="968122"/>
            <a:ext cx="1171302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000" b="1" dirty="0" smtClean="0">
                <a:solidFill>
                  <a:srgbClr val="0000CC"/>
                </a:solidFill>
              </a:rPr>
              <a:t>2. </a:t>
            </a:r>
            <a:r>
              <a:rPr lang="en-GB" sz="2000" b="1" dirty="0" smtClean="0">
                <a:solidFill>
                  <a:srgbClr val="0000CC"/>
                </a:solidFill>
              </a:rPr>
              <a:t>Spreadsheet Zone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 err="1" smtClean="0"/>
              <a:t>безліч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шаблонів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проектами, в тому </a:t>
            </a:r>
            <a:r>
              <a:rPr lang="ru-RU" sz="2000" dirty="0" err="1" smtClean="0"/>
              <a:t>числі</a:t>
            </a:r>
            <a:r>
              <a:rPr lang="ru-RU" sz="2000" dirty="0" smtClean="0"/>
              <a:t>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 </a:t>
            </a:r>
            <a:r>
              <a:rPr lang="ru-RU" sz="2000" dirty="0" err="1" smtClean="0"/>
              <a:t>діаграми</a:t>
            </a:r>
            <a:r>
              <a:rPr lang="ru-RU" sz="2000" dirty="0" smtClean="0"/>
              <a:t> </a:t>
            </a:r>
            <a:r>
              <a:rPr lang="ru-RU" sz="2000" dirty="0" err="1" smtClean="0"/>
              <a:t>Ганта</a:t>
            </a:r>
            <a:r>
              <a:rPr lang="ru-RU" sz="2000" dirty="0" smtClean="0"/>
              <a:t>,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черги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відкладених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дій</a:t>
            </a:r>
            <a:r>
              <a:rPr lang="ru-RU" sz="2000" dirty="0" smtClean="0"/>
              <a:t>,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діаграма</a:t>
            </a:r>
            <a:r>
              <a:rPr lang="ru-RU" sz="2000" dirty="0" smtClean="0"/>
              <a:t> </a:t>
            </a:r>
            <a:r>
              <a:rPr lang="ru-RU" sz="2000" dirty="0" err="1" smtClean="0"/>
              <a:t>Ісікава</a:t>
            </a:r>
            <a:r>
              <a:rPr lang="ru-RU" sz="2000" dirty="0" smtClean="0"/>
              <a:t> і </a:t>
            </a:r>
            <a:r>
              <a:rPr lang="ru-RU" sz="2000" dirty="0" err="1" smtClean="0"/>
              <a:t>багато</a:t>
            </a:r>
            <a:r>
              <a:rPr lang="ru-RU" sz="2000" dirty="0" smtClean="0"/>
              <a:t> </a:t>
            </a:r>
            <a:r>
              <a:rPr lang="ru-RU" sz="2000" dirty="0" err="1" smtClean="0"/>
              <a:t>іншого</a:t>
            </a:r>
            <a:r>
              <a:rPr lang="ru-RU" sz="2000" dirty="0" smtClean="0"/>
              <a:t>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Є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ru-RU" sz="2000" dirty="0" err="1" smtClean="0"/>
              <a:t>багато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шаблонів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проектами, </a:t>
            </a:r>
            <a:r>
              <a:rPr lang="ru-RU" sz="2000" dirty="0" err="1" smtClean="0"/>
              <a:t>розроблених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конкретних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галузей</a:t>
            </a:r>
            <a:r>
              <a:rPr lang="ru-RU" sz="2000" dirty="0" smtClean="0"/>
              <a:t> і </a:t>
            </a:r>
            <a:r>
              <a:rPr lang="ru-RU" sz="2000" dirty="0" err="1" smtClean="0"/>
              <a:t>видів</a:t>
            </a:r>
            <a:r>
              <a:rPr lang="ru-RU" sz="2000" dirty="0" smtClean="0"/>
              <a:t> проекту.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ru-RU" sz="2000" dirty="0" smtClean="0"/>
          </a:p>
          <a:p>
            <a:pPr>
              <a:spcAft>
                <a:spcPts val="600"/>
              </a:spcAft>
            </a:pPr>
            <a:r>
              <a:rPr lang="uk-UA" sz="2000" dirty="0" smtClean="0"/>
              <a:t>3. </a:t>
            </a:r>
            <a:r>
              <a:rPr lang="en-GB" sz="2000" b="1" dirty="0" smtClean="0">
                <a:solidFill>
                  <a:srgbClr val="0000CC"/>
                </a:solidFill>
              </a:rPr>
              <a:t>Project Management Docs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 err="1" smtClean="0"/>
              <a:t>всі</a:t>
            </a:r>
            <a:r>
              <a:rPr lang="ru-RU" sz="2000" dirty="0" smtClean="0"/>
              <a:t> </a:t>
            </a:r>
            <a:r>
              <a:rPr lang="ru-RU" sz="2000" dirty="0" err="1" smtClean="0"/>
              <a:t>види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шаблонів</a:t>
            </a:r>
            <a:r>
              <a:rPr lang="ru-RU" sz="2000" dirty="0" smtClean="0"/>
              <a:t> проекту і </a:t>
            </a:r>
            <a:r>
              <a:rPr lang="ru-RU" sz="2000" dirty="0" err="1" smtClean="0"/>
              <a:t>планування</a:t>
            </a:r>
            <a:r>
              <a:rPr lang="ru-RU" sz="2000" dirty="0" smtClean="0"/>
              <a:t>, в тому </a:t>
            </a:r>
            <a:r>
              <a:rPr lang="ru-RU" sz="2000" dirty="0" err="1" smtClean="0"/>
              <a:t>числі</a:t>
            </a:r>
            <a:r>
              <a:rPr lang="ru-RU" sz="2000" dirty="0" smtClean="0"/>
              <a:t>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smtClean="0"/>
              <a:t>план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проектом,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техніко-економічне</a:t>
            </a:r>
            <a:r>
              <a:rPr lang="ru-RU" sz="2000" dirty="0" smtClean="0"/>
              <a:t> </a:t>
            </a:r>
            <a:r>
              <a:rPr lang="ru-RU" sz="2000" dirty="0" err="1" smtClean="0"/>
              <a:t>обґрунтування</a:t>
            </a:r>
            <a:r>
              <a:rPr lang="ru-RU" sz="2000" dirty="0" smtClean="0"/>
              <a:t>,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опис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продуктів</a:t>
            </a:r>
            <a:r>
              <a:rPr lang="ru-RU" sz="2000" dirty="0" smtClean="0"/>
              <a:t>,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звіт</a:t>
            </a:r>
            <a:r>
              <a:rPr lang="ru-RU" sz="2000" dirty="0" smtClean="0"/>
              <a:t> про стан проекту,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Звіт</a:t>
            </a:r>
            <a:r>
              <a:rPr lang="ru-RU" sz="2000" dirty="0" smtClean="0"/>
              <a:t> про плану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змістом</a:t>
            </a:r>
            <a:r>
              <a:rPr lang="ru-RU" sz="2000" dirty="0" smtClean="0"/>
              <a:t> проекту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smtClean="0"/>
              <a:t> системна </a:t>
            </a:r>
            <a:r>
              <a:rPr lang="ru-RU" sz="2000" dirty="0" err="1" smtClean="0"/>
              <a:t>документація</a:t>
            </a:r>
            <a:r>
              <a:rPr lang="ru-RU" sz="2000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2923" y="0"/>
            <a:ext cx="10914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</a:rPr>
              <a:t>Б</a:t>
            </a:r>
            <a:r>
              <a:rPr lang="ru-RU" sz="3600" b="1" dirty="0" err="1" smtClean="0">
                <a:solidFill>
                  <a:schemeClr val="bg1"/>
                </a:solidFill>
              </a:rPr>
              <a:t>езкоштовні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шаблони з управління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32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5772" y="968122"/>
            <a:ext cx="1171302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000" b="1" dirty="0" smtClean="0">
                <a:solidFill>
                  <a:srgbClr val="0000CC"/>
                </a:solidFill>
              </a:rPr>
              <a:t>4. </a:t>
            </a:r>
            <a:r>
              <a:rPr lang="en-GB" sz="2000" b="1" dirty="0" smtClean="0">
                <a:solidFill>
                  <a:srgbClr val="0000CC"/>
                </a:solidFill>
              </a:rPr>
              <a:t>Excel Dashboard School </a:t>
            </a:r>
            <a:r>
              <a:rPr lang="ru-RU" sz="2000" dirty="0" err="1" smtClean="0"/>
              <a:t>пропонує</a:t>
            </a:r>
            <a:r>
              <a:rPr lang="ru-RU" sz="2000" dirty="0" smtClean="0"/>
              <a:t>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 </a:t>
            </a:r>
            <a:r>
              <a:rPr lang="ru-RU" sz="2000" dirty="0" err="1" smtClean="0"/>
              <a:t>панелі</a:t>
            </a:r>
            <a:r>
              <a:rPr lang="ru-RU" sz="2000" dirty="0" smtClean="0"/>
              <a:t> на </a:t>
            </a:r>
            <a:r>
              <a:rPr lang="ru-RU" sz="2000" dirty="0" err="1" smtClean="0"/>
              <a:t>основі</a:t>
            </a:r>
            <a:r>
              <a:rPr lang="ru-RU" sz="2000" dirty="0" smtClean="0"/>
              <a:t> </a:t>
            </a:r>
            <a:r>
              <a:rPr lang="en-GB" sz="2000" dirty="0" smtClean="0"/>
              <a:t>Excel </a:t>
            </a:r>
            <a:r>
              <a:rPr lang="ru-RU" sz="2000" dirty="0" smtClean="0"/>
              <a:t>для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проектами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 шаблон для статусу проекту,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 </a:t>
            </a:r>
            <a:r>
              <a:rPr lang="ru-RU" sz="2000" dirty="0" err="1" smtClean="0"/>
              <a:t>шаблони</a:t>
            </a:r>
            <a:r>
              <a:rPr lang="ru-RU" sz="2000" dirty="0" smtClean="0"/>
              <a:t> </a:t>
            </a:r>
            <a:r>
              <a:rPr lang="ru-RU" sz="2000" dirty="0" err="1" smtClean="0"/>
              <a:t>Ганта</a:t>
            </a:r>
            <a:r>
              <a:rPr lang="ru-RU" sz="2000" dirty="0" smtClean="0"/>
              <a:t>,</a:t>
            </a:r>
          </a:p>
          <a:p>
            <a:pPr>
              <a:spcAft>
                <a:spcPts val="600"/>
              </a:spcAft>
            </a:pP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все </a:t>
            </a:r>
            <a:r>
              <a:rPr lang="ru-RU" sz="2000" dirty="0" err="1" smtClean="0">
                <a:solidFill>
                  <a:srgbClr val="FF0000"/>
                </a:solidFill>
              </a:rPr>
              <a:t>безкоштовно</a:t>
            </a:r>
            <a:r>
              <a:rPr lang="ru-RU" sz="2000" dirty="0" smtClean="0">
                <a:solidFill>
                  <a:srgbClr val="FF0000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endParaRPr lang="ru-RU" sz="2000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uk-UA" sz="2000" b="1" dirty="0" smtClean="0">
                <a:solidFill>
                  <a:srgbClr val="0000CC"/>
                </a:solidFill>
              </a:rPr>
              <a:t>5. </a:t>
            </a:r>
            <a:r>
              <a:rPr lang="en-GB" sz="2000" b="1" dirty="0" smtClean="0">
                <a:solidFill>
                  <a:srgbClr val="0000CC"/>
                </a:solidFill>
              </a:rPr>
              <a:t>Project </a:t>
            </a:r>
            <a:r>
              <a:rPr lang="en-GB" sz="2000" b="1" dirty="0" err="1" smtClean="0">
                <a:solidFill>
                  <a:srgbClr val="0000CC"/>
                </a:solidFill>
              </a:rPr>
              <a:t>Kickstart</a:t>
            </a:r>
            <a:r>
              <a:rPr lang="en-GB" sz="2000" b="1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 err="1" smtClean="0"/>
              <a:t>безкоштовні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шаблони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всіх</a:t>
            </a:r>
            <a:r>
              <a:rPr lang="ru-RU" sz="2000" dirty="0" smtClean="0"/>
              <a:t> </a:t>
            </a:r>
            <a:r>
              <a:rPr lang="ru-RU" sz="2000" dirty="0" err="1" smtClean="0"/>
              <a:t>типів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проектів</a:t>
            </a:r>
            <a:r>
              <a:rPr lang="ru-RU" sz="2000" dirty="0" smtClean="0"/>
              <a:t> і </a:t>
            </a:r>
            <a:r>
              <a:rPr lang="ru-RU" sz="2000" dirty="0" err="1" smtClean="0"/>
              <a:t>плани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багатьох</a:t>
            </a:r>
            <a:r>
              <a:rPr lang="ru-RU" sz="2000" dirty="0" smtClean="0"/>
              <a:t> </a:t>
            </a:r>
            <a:r>
              <a:rPr lang="ru-RU" sz="2000" dirty="0" err="1" smtClean="0"/>
              <a:t>типів</a:t>
            </a:r>
            <a:r>
              <a:rPr lang="ru-RU" sz="2000" dirty="0" smtClean="0"/>
              <a:t> </a:t>
            </a:r>
            <a:r>
              <a:rPr lang="ru-RU" sz="2000" dirty="0" err="1" smtClean="0"/>
              <a:t>бізнес-сегментів</a:t>
            </a:r>
            <a:r>
              <a:rPr lang="ru-RU" sz="2000" dirty="0" smtClean="0"/>
              <a:t> і </a:t>
            </a:r>
            <a:r>
              <a:rPr lang="ru-RU" sz="2000" dirty="0" err="1" smtClean="0"/>
              <a:t>ідей</a:t>
            </a:r>
            <a:r>
              <a:rPr lang="ru-RU" sz="2000" dirty="0" smtClean="0"/>
              <a:t>.</a:t>
            </a:r>
          </a:p>
          <a:p>
            <a:pPr>
              <a:spcAft>
                <a:spcPts val="600"/>
              </a:spcAft>
            </a:pPr>
            <a:endParaRPr lang="ru-RU" sz="2000" dirty="0" smtClean="0"/>
          </a:p>
          <a:p>
            <a:pPr>
              <a:spcAft>
                <a:spcPts val="600"/>
              </a:spcAft>
            </a:pPr>
            <a:r>
              <a:rPr lang="uk-UA" sz="2000" b="1" dirty="0" smtClean="0">
                <a:solidFill>
                  <a:srgbClr val="0000CC"/>
                </a:solidFill>
              </a:rPr>
              <a:t>6. </a:t>
            </a:r>
            <a:r>
              <a:rPr lang="en-GB" sz="2000" b="1" dirty="0" smtClean="0">
                <a:solidFill>
                  <a:srgbClr val="0000CC"/>
                </a:solidFill>
              </a:rPr>
              <a:t>AEC Software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 err="1" smtClean="0"/>
              <a:t>безліч</a:t>
            </a:r>
            <a:r>
              <a:rPr lang="ru-RU" sz="2000" dirty="0" smtClean="0"/>
              <a:t> </a:t>
            </a:r>
            <a:r>
              <a:rPr lang="ru-RU" sz="2000" dirty="0" err="1" smtClean="0"/>
              <a:t>безкоштовних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шаблонів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проектами для </a:t>
            </a:r>
            <a:r>
              <a:rPr lang="ru-RU" sz="2000" dirty="0" err="1" smtClean="0"/>
              <a:t>загальних</a:t>
            </a:r>
            <a:r>
              <a:rPr lang="ru-RU" sz="2000" dirty="0" smtClean="0"/>
              <a:t> потреб, таких як: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 запуск і </a:t>
            </a:r>
            <a:r>
              <a:rPr lang="ru-RU" sz="2000" dirty="0" err="1" smtClean="0"/>
              <a:t>розширення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бізнесу</a:t>
            </a:r>
            <a:r>
              <a:rPr lang="ru-RU" sz="2000" dirty="0" smtClean="0"/>
              <a:t>,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конкретні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шаблони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проектами по </a:t>
            </a:r>
            <a:r>
              <a:rPr lang="ru-RU" sz="2000" dirty="0" err="1" smtClean="0"/>
              <a:t>галузях</a:t>
            </a:r>
            <a:r>
              <a:rPr lang="ru-RU" sz="2000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2923" y="0"/>
            <a:ext cx="11201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>
                <a:solidFill>
                  <a:schemeClr val="bg1"/>
                </a:solidFill>
              </a:rPr>
              <a:t>Безкоштовні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шаблони з управління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33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3829" y="997150"/>
            <a:ext cx="1171302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</a:rPr>
              <a:t>7. </a:t>
            </a:r>
            <a:r>
              <a:rPr lang="en-GB" sz="2000" b="1" dirty="0" smtClean="0">
                <a:solidFill>
                  <a:srgbClr val="0000CC"/>
                </a:solidFill>
              </a:rPr>
              <a:t>Due</a:t>
            </a:r>
            <a:r>
              <a:rPr lang="en-GB" sz="2000" dirty="0" smtClean="0"/>
              <a:t> </a:t>
            </a:r>
            <a:r>
              <a:rPr lang="ru-RU" sz="2000" dirty="0" err="1" smtClean="0"/>
              <a:t>пропонує</a:t>
            </a:r>
            <a:r>
              <a:rPr lang="ru-RU" sz="2000" dirty="0" smtClean="0"/>
              <a:t> </a:t>
            </a:r>
            <a:r>
              <a:rPr lang="ru-RU" sz="2000" dirty="0" err="1" smtClean="0"/>
              <a:t>численні</a:t>
            </a:r>
            <a:r>
              <a:rPr lang="ru-RU" sz="2000" dirty="0" smtClean="0"/>
              <a:t> </a:t>
            </a:r>
            <a:r>
              <a:rPr lang="ru-RU" sz="2000" dirty="0" err="1" smtClean="0"/>
              <a:t>безкоштовні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шаблони</a:t>
            </a:r>
            <a:r>
              <a:rPr lang="ru-RU" sz="2000" dirty="0" smtClean="0"/>
              <a:t> і панель: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 для </a:t>
            </a:r>
            <a:r>
              <a:rPr lang="ru-RU" sz="2000" dirty="0" err="1" smtClean="0"/>
              <a:t>відстеження</a:t>
            </a:r>
            <a:r>
              <a:rPr lang="ru-RU" sz="2000" dirty="0" smtClean="0"/>
              <a:t> часу,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витрачається</a:t>
            </a:r>
            <a:r>
              <a:rPr lang="ru-RU" sz="2000" dirty="0" smtClean="0"/>
              <a:t> на </a:t>
            </a:r>
            <a:r>
              <a:rPr lang="ru-RU" sz="2000" dirty="0" err="1" smtClean="0"/>
              <a:t>проекти</a:t>
            </a:r>
            <a:r>
              <a:rPr lang="ru-RU" sz="200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створення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професійних</a:t>
            </a:r>
            <a:r>
              <a:rPr lang="ru-RU" sz="2000" dirty="0" smtClean="0"/>
              <a:t> </a:t>
            </a:r>
            <a:r>
              <a:rPr lang="ru-RU" sz="2000" dirty="0" err="1" smtClean="0"/>
              <a:t>рахунків</a:t>
            </a:r>
            <a:r>
              <a:rPr lang="ru-RU" sz="2000" dirty="0" smtClean="0"/>
              <a:t>, </a:t>
            </a: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можуть</a:t>
            </a:r>
            <a:r>
              <a:rPr lang="ru-RU" sz="2000" dirty="0" smtClean="0"/>
              <a:t> </a:t>
            </a:r>
            <a:r>
              <a:rPr lang="ru-RU" sz="2000" dirty="0" err="1" smtClean="0"/>
              <a:t>навіть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містити</a:t>
            </a:r>
            <a:r>
              <a:rPr lang="ru-RU" sz="2000" dirty="0" smtClean="0"/>
              <a:t> ваш логотип і бренд.</a:t>
            </a:r>
          </a:p>
          <a:p>
            <a:endParaRPr lang="ru-RU" sz="2000" dirty="0" smtClean="0"/>
          </a:p>
          <a:p>
            <a:r>
              <a:rPr lang="uk-UA" sz="2000" b="1" dirty="0" smtClean="0">
                <a:solidFill>
                  <a:srgbClr val="0000CC"/>
                </a:solidFill>
              </a:rPr>
              <a:t>8. </a:t>
            </a:r>
            <a:r>
              <a:rPr lang="en-GB" sz="2000" b="1" dirty="0" smtClean="0">
                <a:solidFill>
                  <a:srgbClr val="0000CC"/>
                </a:solidFill>
              </a:rPr>
              <a:t>Vertex42</a:t>
            </a:r>
            <a:r>
              <a:rPr lang="en-GB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шаблон </a:t>
            </a:r>
            <a:r>
              <a:rPr lang="ru-RU" sz="2000" dirty="0" err="1" smtClean="0"/>
              <a:t>рахунку</a:t>
            </a:r>
            <a:r>
              <a:rPr lang="ru-RU" sz="2000" dirty="0" smtClean="0"/>
              <a:t>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працює</a:t>
            </a:r>
            <a:r>
              <a:rPr lang="ru-RU" sz="2000" dirty="0" smtClean="0"/>
              <a:t> з </a:t>
            </a:r>
            <a:r>
              <a:rPr lang="ru-RU" sz="2000" dirty="0" err="1" smtClean="0"/>
              <a:t>усіма</a:t>
            </a:r>
            <a:r>
              <a:rPr lang="ru-RU" sz="2000" dirty="0" smtClean="0"/>
              <a:t> </a:t>
            </a:r>
            <a:r>
              <a:rPr lang="ru-RU" sz="2000" dirty="0" err="1" smtClean="0"/>
              <a:t>версіями</a:t>
            </a:r>
            <a:r>
              <a:rPr lang="ru-RU" sz="2000" dirty="0" smtClean="0"/>
              <a:t> </a:t>
            </a:r>
            <a:r>
              <a:rPr lang="en-GB" sz="2000" dirty="0" smtClean="0"/>
              <a:t>Excel, </a:t>
            </a:r>
            <a:r>
              <a:rPr lang="ru-RU" sz="2000" dirty="0" smtClean="0"/>
              <a:t>а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en-GB" sz="2000" dirty="0" err="1" smtClean="0"/>
              <a:t>OpenOffice</a:t>
            </a:r>
            <a:r>
              <a:rPr lang="en-GB" sz="2000" dirty="0" smtClean="0"/>
              <a:t> </a:t>
            </a:r>
            <a:r>
              <a:rPr lang="ru-RU" sz="2000" dirty="0" smtClean="0"/>
              <a:t>і </a:t>
            </a:r>
            <a:r>
              <a:rPr lang="ru-RU" sz="2000" dirty="0" err="1" smtClean="0"/>
              <a:t>таблиць</a:t>
            </a:r>
            <a:r>
              <a:rPr lang="ru-RU" sz="2000" dirty="0" smtClean="0"/>
              <a:t> </a:t>
            </a:r>
            <a:r>
              <a:rPr lang="en-GB" sz="2000" dirty="0" smtClean="0"/>
              <a:t>Google.</a:t>
            </a:r>
            <a:endParaRPr lang="uk-UA" sz="2000" dirty="0" smtClean="0"/>
          </a:p>
          <a:p>
            <a:endParaRPr lang="en-GB" sz="2000" dirty="0" smtClean="0"/>
          </a:p>
          <a:p>
            <a:r>
              <a:rPr lang="uk-UA" sz="2000" b="1" dirty="0" smtClean="0">
                <a:solidFill>
                  <a:srgbClr val="0000CC"/>
                </a:solidFill>
              </a:rPr>
              <a:t>9. </a:t>
            </a:r>
            <a:r>
              <a:rPr lang="en-GB" sz="2000" b="1" dirty="0" smtClean="0">
                <a:solidFill>
                  <a:srgbClr val="0000CC"/>
                </a:solidFill>
              </a:rPr>
              <a:t>Spreadsheet123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професійний</a:t>
            </a:r>
            <a:r>
              <a:rPr lang="ru-RU" sz="2000" dirty="0" smtClean="0"/>
              <a:t> шаблон </a:t>
            </a:r>
            <a:r>
              <a:rPr lang="ru-RU" sz="2000" dirty="0" err="1" smtClean="0"/>
              <a:t>рахунку</a:t>
            </a:r>
            <a:r>
              <a:rPr lang="ru-RU" sz="2000" dirty="0" smtClean="0"/>
              <a:t>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 smtClean="0"/>
              <a:t>ідеально</a:t>
            </a:r>
            <a:r>
              <a:rPr lang="ru-RU" sz="2000" dirty="0" smtClean="0"/>
              <a:t> </a:t>
            </a:r>
            <a:r>
              <a:rPr lang="ru-RU" sz="2000" dirty="0" err="1" smtClean="0"/>
              <a:t>підходить</a:t>
            </a:r>
            <a:r>
              <a:rPr lang="ru-RU" sz="2000" dirty="0" smtClean="0"/>
              <a:t> для запуску </a:t>
            </a:r>
            <a:r>
              <a:rPr lang="ru-RU" sz="2000" dirty="0" err="1" smtClean="0"/>
              <a:t>бізнесу</a:t>
            </a:r>
            <a:r>
              <a:rPr lang="ru-RU" sz="2000" dirty="0" smtClean="0"/>
              <a:t>. </a:t>
            </a:r>
            <a:r>
              <a:rPr lang="ru-RU" sz="2000" dirty="0" err="1" smtClean="0"/>
              <a:t>Він</a:t>
            </a:r>
            <a:r>
              <a:rPr lang="ru-RU" sz="2000" dirty="0" smtClean="0"/>
              <a:t> </a:t>
            </a:r>
            <a:r>
              <a:rPr lang="ru-RU" sz="2000" dirty="0" err="1" smtClean="0"/>
              <a:t>працює</a:t>
            </a:r>
            <a:r>
              <a:rPr lang="ru-RU" sz="2000" dirty="0" smtClean="0"/>
              <a:t> з </a:t>
            </a:r>
            <a:r>
              <a:rPr lang="ru-RU" sz="2000" dirty="0" err="1" smtClean="0"/>
              <a:t>версіями</a:t>
            </a:r>
            <a:r>
              <a:rPr lang="ru-RU" sz="2000" dirty="0" smtClean="0"/>
              <a:t> </a:t>
            </a:r>
            <a:r>
              <a:rPr lang="en-GB" sz="2000" dirty="0" smtClean="0"/>
              <a:t>Excel 2003 </a:t>
            </a:r>
            <a:r>
              <a:rPr lang="ru-RU" sz="2000" dirty="0" smtClean="0"/>
              <a:t>і </a:t>
            </a:r>
            <a:r>
              <a:rPr lang="ru-RU" sz="2000" dirty="0" err="1" smtClean="0"/>
              <a:t>новішими</a:t>
            </a:r>
            <a:r>
              <a:rPr lang="ru-RU" sz="2000" dirty="0" smtClean="0"/>
              <a:t>, а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en-GB" sz="2000" dirty="0" err="1" smtClean="0"/>
              <a:t>OpenOffice</a:t>
            </a:r>
            <a:r>
              <a:rPr lang="en-GB" sz="2000" dirty="0" smtClean="0"/>
              <a:t> </a:t>
            </a:r>
            <a:r>
              <a:rPr lang="ru-RU" sz="2000" dirty="0" smtClean="0"/>
              <a:t>і </a:t>
            </a:r>
            <a:r>
              <a:rPr lang="en-GB" sz="2000" dirty="0" smtClean="0"/>
              <a:t>Google Docs.</a:t>
            </a:r>
          </a:p>
          <a:p>
            <a:r>
              <a:rPr lang="en-GB" sz="2000" dirty="0" smtClean="0"/>
              <a:t>Microsoft </a:t>
            </a:r>
            <a:r>
              <a:rPr lang="ru-RU" sz="2000" dirty="0" err="1" smtClean="0"/>
              <a:t>надає</a:t>
            </a:r>
            <a:r>
              <a:rPr lang="ru-RU" sz="2000" dirty="0" smtClean="0"/>
              <a:t> </a:t>
            </a:r>
            <a:r>
              <a:rPr lang="ru-RU" sz="2000" dirty="0" err="1" smtClean="0"/>
              <a:t>бібліотеку</a:t>
            </a:r>
            <a:r>
              <a:rPr lang="ru-RU" sz="2000" dirty="0" smtClean="0"/>
              <a:t> </a:t>
            </a:r>
            <a:r>
              <a:rPr lang="ru-RU" sz="2000" dirty="0" err="1" smtClean="0"/>
              <a:t>безкоштовних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шаблонів</a:t>
            </a:r>
            <a:r>
              <a:rPr lang="ru-RU" sz="2000" dirty="0" smtClean="0"/>
              <a:t> </a:t>
            </a:r>
            <a:r>
              <a:rPr lang="ru-RU" sz="2000" dirty="0" err="1" smtClean="0"/>
              <a:t>рахунків</a:t>
            </a:r>
            <a:r>
              <a:rPr lang="ru-RU" sz="2000" dirty="0" smtClean="0"/>
              <a:t>-фактур в </a:t>
            </a:r>
            <a:r>
              <a:rPr lang="en-GB" sz="2000" dirty="0" smtClean="0"/>
              <a:t>Word </a:t>
            </a:r>
            <a:r>
              <a:rPr lang="ru-RU" sz="2000" dirty="0" smtClean="0"/>
              <a:t>і </a:t>
            </a:r>
            <a:r>
              <a:rPr lang="en-GB" sz="2000" dirty="0" smtClean="0"/>
              <a:t>Excel, </a:t>
            </a: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ідеально</a:t>
            </a:r>
            <a:r>
              <a:rPr lang="ru-RU" sz="2000" dirty="0" smtClean="0"/>
              <a:t> </a:t>
            </a:r>
            <a:r>
              <a:rPr lang="ru-RU" sz="2000" dirty="0" err="1" smtClean="0"/>
              <a:t>підходять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фрілансера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uk-UA" sz="2000" b="1" dirty="0" smtClean="0">
                <a:solidFill>
                  <a:srgbClr val="0000CC"/>
                </a:solidFill>
              </a:rPr>
              <a:t>10. </a:t>
            </a:r>
            <a:r>
              <a:rPr lang="en-GB" sz="2000" b="1" dirty="0" err="1" smtClean="0">
                <a:solidFill>
                  <a:srgbClr val="0000CC"/>
                </a:solidFill>
              </a:rPr>
              <a:t>Aynax</a:t>
            </a:r>
            <a:r>
              <a:rPr lang="en-GB" sz="2000" b="1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/>
              <a:t>пропонує</a:t>
            </a:r>
            <a:r>
              <a:rPr lang="ru-RU" sz="2000" dirty="0" smtClean="0"/>
              <a:t> </a:t>
            </a:r>
            <a:r>
              <a:rPr lang="ru-RU" sz="2000" dirty="0" err="1" smtClean="0"/>
              <a:t>безкоштовний</a:t>
            </a:r>
            <a:r>
              <a:rPr lang="ru-RU" sz="2000" dirty="0" smtClean="0"/>
              <a:t> </a:t>
            </a:r>
            <a:r>
              <a:rPr lang="ru-RU" sz="2000" dirty="0" err="1" smtClean="0"/>
              <a:t>спосіб</a:t>
            </a:r>
            <a:r>
              <a:rPr lang="ru-RU" sz="2000" dirty="0" smtClean="0"/>
              <a:t>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надрукувати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завантажити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професійний</a:t>
            </a:r>
            <a:r>
              <a:rPr lang="ru-RU" sz="2000" dirty="0" smtClean="0"/>
              <a:t> шаблон </a:t>
            </a:r>
            <a:r>
              <a:rPr lang="ru-RU" sz="2000" dirty="0" err="1" smtClean="0"/>
              <a:t>рахунку</a:t>
            </a:r>
            <a:r>
              <a:rPr lang="ru-RU" sz="2000" dirty="0" smtClean="0"/>
              <a:t>, а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шаблон для </a:t>
            </a:r>
            <a:r>
              <a:rPr lang="ru-RU" sz="2000" dirty="0" err="1" smtClean="0"/>
              <a:t>оцінок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uk-UA" sz="2000" b="1" dirty="0" smtClean="0">
                <a:solidFill>
                  <a:srgbClr val="0000CC"/>
                </a:solidFill>
              </a:rPr>
              <a:t>11. </a:t>
            </a:r>
            <a:r>
              <a:rPr lang="en-GB" sz="2000" b="1" dirty="0" smtClean="0">
                <a:solidFill>
                  <a:srgbClr val="0000CC"/>
                </a:solidFill>
              </a:rPr>
              <a:t>Invoiced</a:t>
            </a:r>
            <a:r>
              <a:rPr lang="en-GB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онлайн генератор </a:t>
            </a:r>
            <a:r>
              <a:rPr lang="ru-RU" sz="2000" dirty="0" err="1" smtClean="0"/>
              <a:t>рахунків</a:t>
            </a:r>
            <a:r>
              <a:rPr lang="ru-RU" sz="2000" dirty="0" smtClean="0"/>
              <a:t>, де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додати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свій</a:t>
            </a:r>
            <a:r>
              <a:rPr lang="ru-RU" sz="2000" dirty="0" smtClean="0"/>
              <a:t> </a:t>
            </a:r>
            <a:r>
              <a:rPr lang="ru-RU" sz="2000" dirty="0" err="1" smtClean="0"/>
              <a:t>рахунок</a:t>
            </a:r>
            <a:r>
              <a:rPr lang="ru-RU" sz="2000" dirty="0" smtClean="0"/>
              <a:t>, </a:t>
            </a:r>
            <a:r>
              <a:rPr lang="ru-RU" sz="2000" dirty="0" err="1" smtClean="0"/>
              <a:t>заповнити</a:t>
            </a:r>
            <a:r>
              <a:rPr lang="ru-RU" sz="2000" dirty="0" smtClean="0"/>
              <a:t> та </a:t>
            </a:r>
            <a:r>
              <a:rPr lang="ru-RU" sz="2000" dirty="0" err="1" smtClean="0"/>
              <a:t>відправити</a:t>
            </a:r>
            <a:r>
              <a:rPr lang="ru-RU" sz="2000" dirty="0" smtClean="0"/>
              <a:t> прямо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завантажити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подальшого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використання</a:t>
            </a:r>
            <a:r>
              <a:rPr lang="ru-RU" sz="2000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42923" y="0"/>
            <a:ext cx="10914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chemeClr val="bg1"/>
                </a:solidFill>
              </a:rPr>
              <a:t>Б</a:t>
            </a:r>
            <a:r>
              <a:rPr lang="ru-RU" sz="3600" b="1" dirty="0" err="1" smtClean="0">
                <a:solidFill>
                  <a:schemeClr val="bg1"/>
                </a:solidFill>
              </a:rPr>
              <a:t>езкоштовні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шаблони з управління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34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8424" y="947182"/>
            <a:ext cx="3185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https://www.onlineprojects.ru/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24" y="850530"/>
            <a:ext cx="7675756" cy="574682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2923" y="0"/>
            <a:ext cx="11400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On-line </a:t>
            </a:r>
            <a:r>
              <a:rPr lang="uk-UA" sz="3600" b="1" dirty="0" smtClean="0">
                <a:solidFill>
                  <a:schemeClr val="bg1"/>
                </a:solidFill>
              </a:rPr>
              <a:t> системи </a:t>
            </a:r>
            <a:r>
              <a:rPr lang="uk-UA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управління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98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35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2923" y="0"/>
            <a:ext cx="11400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On-line </a:t>
            </a:r>
            <a:r>
              <a:rPr lang="uk-UA" sz="3600" b="1" dirty="0" smtClean="0">
                <a:solidFill>
                  <a:schemeClr val="bg1"/>
                </a:solidFill>
              </a:rPr>
              <a:t> системи </a:t>
            </a:r>
            <a:r>
              <a:rPr lang="uk-UA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управління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1805" y="1028343"/>
            <a:ext cx="61554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00CC"/>
                </a:solidFill>
              </a:rPr>
              <a:t>ActiveCollab</a:t>
            </a:r>
            <a:endParaRPr lang="ru-RU" b="1" dirty="0">
              <a:solidFill>
                <a:srgbClr val="0000CC"/>
              </a:solidFill>
            </a:endParaRPr>
          </a:p>
          <a:p>
            <a:r>
              <a:rPr lang="ru-RU" dirty="0" err="1"/>
              <a:t>ActiveCollab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економити</a:t>
            </a:r>
            <a:r>
              <a:rPr lang="ru-RU" dirty="0"/>
              <a:t> час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використанню</a:t>
            </a:r>
            <a:r>
              <a:rPr lang="ru-RU" dirty="0"/>
              <a:t> </a:t>
            </a:r>
            <a:r>
              <a:rPr lang="ru-RU" dirty="0" err="1"/>
              <a:t>простих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Керівники</a:t>
            </a:r>
            <a:r>
              <a:rPr lang="ru-RU" dirty="0" smtClean="0"/>
              <a:t> </a:t>
            </a:r>
            <a:r>
              <a:rPr lang="ru-RU" dirty="0" err="1"/>
              <a:t>проектів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встановлювати</a:t>
            </a:r>
            <a:r>
              <a:rPr lang="ru-RU" dirty="0" smtClean="0"/>
              <a:t> </a:t>
            </a:r>
            <a:r>
              <a:rPr lang="ru-RU" dirty="0" err="1"/>
              <a:t>віхи</a:t>
            </a:r>
            <a:r>
              <a:rPr lang="ru-RU" dirty="0"/>
              <a:t> для </a:t>
            </a:r>
            <a:r>
              <a:rPr lang="ru-RU" dirty="0" err="1"/>
              <a:t>команди</a:t>
            </a:r>
            <a:r>
              <a:rPr lang="ru-RU" dirty="0"/>
              <a:t>, </a:t>
            </a: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додавати</a:t>
            </a:r>
            <a:r>
              <a:rPr lang="ru-RU" dirty="0" smtClean="0"/>
              <a:t> </a:t>
            </a:r>
            <a:r>
              <a:rPr lang="ru-RU" dirty="0" err="1"/>
              <a:t>членів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, </a:t>
            </a: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призначати</a:t>
            </a:r>
            <a:r>
              <a:rPr lang="ru-RU" dirty="0" smtClean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отримувати</a:t>
            </a:r>
            <a:r>
              <a:rPr lang="ru-RU" dirty="0" smtClean="0"/>
              <a:t> </a:t>
            </a:r>
            <a:r>
              <a:rPr lang="ru-RU" dirty="0" err="1"/>
              <a:t>повідомлення</a:t>
            </a:r>
            <a:r>
              <a:rPr lang="ru-RU" dirty="0"/>
              <a:t> по </a:t>
            </a:r>
            <a:r>
              <a:rPr lang="ru-RU" dirty="0" err="1"/>
              <a:t>електронній</a:t>
            </a:r>
            <a:r>
              <a:rPr lang="ru-RU" dirty="0"/>
              <a:t> </a:t>
            </a:r>
            <a:r>
              <a:rPr lang="ru-RU" dirty="0" err="1"/>
              <a:t>пошті</a:t>
            </a:r>
            <a:r>
              <a:rPr lang="ru-RU" dirty="0"/>
              <a:t> про </a:t>
            </a:r>
            <a:r>
              <a:rPr lang="ru-RU" dirty="0" err="1"/>
              <a:t>оновлення</a:t>
            </a:r>
            <a:r>
              <a:rPr lang="ru-RU" dirty="0"/>
              <a:t> проекту. </a:t>
            </a: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надавати</a:t>
            </a:r>
            <a:r>
              <a:rPr lang="ru-RU" dirty="0" smtClean="0"/>
              <a:t> </a:t>
            </a:r>
            <a:r>
              <a:rPr lang="ru-RU" dirty="0"/>
              <a:t>в реальному </a:t>
            </a:r>
            <a:r>
              <a:rPr lang="ru-RU" dirty="0" err="1"/>
              <a:t>часі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своїм</a:t>
            </a:r>
            <a:r>
              <a:rPr lang="ru-RU" dirty="0"/>
              <a:t> </a:t>
            </a:r>
            <a:r>
              <a:rPr lang="ru-RU" dirty="0" err="1"/>
              <a:t>підрядникам</a:t>
            </a:r>
            <a:r>
              <a:rPr lang="ru-RU" dirty="0"/>
              <a:t> / </a:t>
            </a:r>
            <a:r>
              <a:rPr lang="ru-RU" dirty="0" err="1"/>
              <a:t>клієнтам</a:t>
            </a:r>
            <a:r>
              <a:rPr lang="ru-RU" dirty="0"/>
              <a:t>, </a:t>
            </a:r>
            <a:r>
              <a:rPr lang="ru-RU" dirty="0" err="1"/>
              <a:t>надаючи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доступ до </a:t>
            </a:r>
            <a:r>
              <a:rPr lang="ru-RU" dirty="0" err="1"/>
              <a:t>самої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/>
              <a:t>Спільне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 smtClean="0"/>
              <a:t>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відстеження</a:t>
            </a:r>
            <a:r>
              <a:rPr lang="ru-RU" dirty="0" smtClean="0"/>
              <a:t> </a:t>
            </a:r>
            <a:r>
              <a:rPr lang="ru-RU" dirty="0"/>
              <a:t>часу, </a:t>
            </a: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виставлення</a:t>
            </a:r>
            <a:r>
              <a:rPr lang="ru-RU" dirty="0" smtClean="0"/>
              <a:t> </a:t>
            </a:r>
            <a:r>
              <a:rPr lang="ru-RU" dirty="0" err="1"/>
              <a:t>рахунків</a:t>
            </a:r>
            <a:r>
              <a:rPr lang="ru-RU" dirty="0"/>
              <a:t>, </a:t>
            </a: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err="1" smtClean="0"/>
              <a:t>управління</a:t>
            </a:r>
            <a:r>
              <a:rPr lang="ru-RU" dirty="0" smtClean="0"/>
              <a:t> </a:t>
            </a:r>
            <a:r>
              <a:rPr lang="ru-RU" dirty="0" err="1" smtClean="0"/>
              <a:t>повідомлення</a:t>
            </a:r>
            <a:r>
              <a:rPr lang="ru-RU" dirty="0" smtClean="0"/>
              <a:t> </a:t>
            </a:r>
            <a:r>
              <a:rPr lang="ru-RU" dirty="0"/>
              <a:t>- все в одному </a:t>
            </a:r>
            <a:r>
              <a:rPr lang="ru-RU" dirty="0" err="1"/>
              <a:t>місці</a:t>
            </a:r>
            <a:r>
              <a:rPr lang="ru-RU" dirty="0"/>
              <a:t>, на </a:t>
            </a:r>
            <a:r>
              <a:rPr lang="ru-RU" dirty="0" err="1"/>
              <a:t>вашому</a:t>
            </a:r>
            <a:r>
              <a:rPr lang="ru-RU" dirty="0"/>
              <a:t> веб-</a:t>
            </a:r>
            <a:r>
              <a:rPr lang="ru-RU" dirty="0" err="1"/>
              <a:t>сервері</a:t>
            </a:r>
            <a:endParaRPr lang="ru-RU" dirty="0" smtClean="0"/>
          </a:p>
          <a:p>
            <a:r>
              <a:rPr lang="ru-RU" dirty="0" err="1" smtClean="0"/>
              <a:t>Крім</a:t>
            </a:r>
            <a:r>
              <a:rPr lang="ru-RU" dirty="0" smtClean="0"/>
              <a:t> </a:t>
            </a:r>
            <a:r>
              <a:rPr lang="ru-RU" dirty="0"/>
              <a:t>того, при </a:t>
            </a:r>
            <a:r>
              <a:rPr lang="ru-RU" dirty="0" err="1"/>
              <a:t>відповіді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публікації</a:t>
            </a:r>
            <a:r>
              <a:rPr lang="ru-RU" dirty="0"/>
              <a:t> </a:t>
            </a:r>
            <a:r>
              <a:rPr lang="ru-RU" dirty="0" err="1"/>
              <a:t>коментаря</a:t>
            </a:r>
            <a:r>
              <a:rPr lang="ru-RU" dirty="0"/>
              <a:t> </a:t>
            </a:r>
            <a:r>
              <a:rPr lang="ru-RU" dirty="0" smtClean="0"/>
              <a:t>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фактично</a:t>
            </a:r>
            <a:r>
              <a:rPr lang="ru-RU" dirty="0"/>
              <a:t> </a:t>
            </a:r>
            <a:r>
              <a:rPr lang="ru-RU" dirty="0" err="1"/>
              <a:t>входити</a:t>
            </a:r>
            <a:r>
              <a:rPr lang="ru-RU" dirty="0"/>
              <a:t> в систему,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залишати</a:t>
            </a:r>
            <a:r>
              <a:rPr lang="ru-RU" dirty="0"/>
              <a:t> </a:t>
            </a:r>
            <a:r>
              <a:rPr lang="ru-RU" dirty="0" err="1"/>
              <a:t>коментарі</a:t>
            </a:r>
            <a:r>
              <a:rPr lang="ru-RU" dirty="0"/>
              <a:t> по </a:t>
            </a:r>
            <a:r>
              <a:rPr lang="ru-RU" dirty="0" err="1"/>
              <a:t>електронній</a:t>
            </a:r>
            <a:r>
              <a:rPr lang="ru-RU" dirty="0"/>
              <a:t> </a:t>
            </a:r>
            <a:r>
              <a:rPr lang="ru-RU" dirty="0" err="1"/>
              <a:t>пошті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278" y="1401465"/>
            <a:ext cx="5182145" cy="27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17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36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2923" y="0"/>
            <a:ext cx="9582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On-line </a:t>
            </a:r>
            <a:r>
              <a:rPr lang="uk-UA" sz="3600" b="1" dirty="0" smtClean="0">
                <a:solidFill>
                  <a:schemeClr val="bg1"/>
                </a:solidFill>
              </a:rPr>
              <a:t> системи </a:t>
            </a:r>
            <a:r>
              <a:rPr lang="uk-UA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управління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81049" y="1125909"/>
            <a:ext cx="101586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CC"/>
                </a:solidFill>
                <a:latin typeface="Rubik"/>
              </a:rPr>
              <a:t>Producteev</a:t>
            </a:r>
            <a:r>
              <a:rPr lang="en-GB" dirty="0">
                <a:solidFill>
                  <a:srgbClr val="212529"/>
                </a:solidFill>
                <a:latin typeface="Rubik"/>
              </a:rPr>
              <a:t/>
            </a:r>
            <a:br>
              <a:rPr lang="en-GB" dirty="0">
                <a:solidFill>
                  <a:srgbClr val="212529"/>
                </a:solidFill>
                <a:latin typeface="Rubik"/>
              </a:rPr>
            </a:br>
            <a:endParaRPr lang="en-GB" dirty="0">
              <a:solidFill>
                <a:srgbClr val="212529"/>
              </a:solidFill>
              <a:latin typeface="Rubik"/>
            </a:endParaRPr>
          </a:p>
          <a:p>
            <a:r>
              <a:rPr lang="en-GB" dirty="0" err="1">
                <a:solidFill>
                  <a:srgbClr val="3C4043"/>
                </a:solidFill>
                <a:latin typeface="Rubik"/>
              </a:rPr>
              <a:t>Producteev</a:t>
            </a:r>
            <a:r>
              <a:rPr lang="en-GB" dirty="0">
                <a:solidFill>
                  <a:srgbClr val="3C4043"/>
                </a:solidFill>
                <a:latin typeface="Rubik"/>
              </a:rPr>
              <a:t> </a:t>
            </a:r>
            <a:r>
              <a:rPr lang="uk-UA" dirty="0">
                <a:solidFill>
                  <a:srgbClr val="3C4043"/>
                </a:solidFill>
                <a:latin typeface="Rubik"/>
              </a:rPr>
              <a:t>працює, як список справ онлайн, який в режимі реального часу попереджає вас про те, що відбувається через електронну пошту або миттєві повідомлення. Керівники груп можуть створювати віртуальні робочі простори і розміщувати там співробітників, створювати завдання і призначати їх, додавати терміни і створювати звіти про продуктивність.</a:t>
            </a:r>
            <a:endParaRPr lang="uk-UA" b="0" i="0" dirty="0">
              <a:solidFill>
                <a:srgbClr val="3C4043"/>
              </a:solidFill>
              <a:effectLst/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669626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37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1" y="1087002"/>
            <a:ext cx="5129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solidFill>
                  <a:srgbClr val="0000CC"/>
                </a:solidFill>
                <a:latin typeface="Rubik"/>
              </a:rPr>
              <a:t>TeamLab</a:t>
            </a:r>
            <a:endParaRPr lang="uk-UA" b="1" dirty="0" smtClean="0">
              <a:solidFill>
                <a:srgbClr val="0000CC"/>
              </a:solidFill>
              <a:latin typeface="Rubik"/>
            </a:endParaRPr>
          </a:p>
          <a:p>
            <a:endParaRPr lang="en-GB" b="1" dirty="0">
              <a:solidFill>
                <a:srgbClr val="0000CC"/>
              </a:solidFill>
              <a:latin typeface="Rubik"/>
            </a:endParaRPr>
          </a:p>
          <a:p>
            <a:r>
              <a:rPr lang="en-GB" dirty="0" err="1">
                <a:solidFill>
                  <a:srgbClr val="3C4043"/>
                </a:solidFill>
                <a:latin typeface="Rubik"/>
              </a:rPr>
              <a:t>TeamLab</a:t>
            </a:r>
            <a:r>
              <a:rPr lang="en-GB" dirty="0">
                <a:solidFill>
                  <a:srgbClr val="3C4043"/>
                </a:solidFill>
                <a:latin typeface="Rubik"/>
              </a:rPr>
              <a:t> - </a:t>
            </a:r>
            <a:r>
              <a:rPr lang="uk-UA" dirty="0">
                <a:solidFill>
                  <a:srgbClr val="3C4043"/>
                </a:solidFill>
                <a:latin typeface="Rubik"/>
              </a:rPr>
              <a:t>це безкоштовна платформа управління для малих і середніх компаній. Використання </a:t>
            </a:r>
            <a:r>
              <a:rPr lang="en-GB" dirty="0" err="1">
                <a:solidFill>
                  <a:srgbClr val="3C4043"/>
                </a:solidFill>
                <a:latin typeface="Rubik"/>
              </a:rPr>
              <a:t>TeamLab</a:t>
            </a:r>
            <a:r>
              <a:rPr lang="en-GB" dirty="0">
                <a:solidFill>
                  <a:srgbClr val="3C4043"/>
                </a:solidFill>
                <a:latin typeface="Rubik"/>
              </a:rPr>
              <a:t> </a:t>
            </a:r>
            <a:r>
              <a:rPr lang="uk-UA" dirty="0">
                <a:solidFill>
                  <a:srgbClr val="3C4043"/>
                </a:solidFill>
                <a:latin typeface="Rubik"/>
              </a:rPr>
              <a:t>схоже на створення соціальної мережі у вашій компанії. Ви можете створювати пости в блозі, які може бачити вся компанія, платформа також отримала інші дружні соціальні функції, такі як оголошення в масштабах компанії, опитування для збору громадської думки і </a:t>
            </a:r>
            <a:r>
              <a:rPr lang="uk-UA" dirty="0" err="1">
                <a:solidFill>
                  <a:srgbClr val="3C4043"/>
                </a:solidFill>
                <a:latin typeface="Rubik"/>
              </a:rPr>
              <a:t>тп</a:t>
            </a:r>
            <a:r>
              <a:rPr lang="uk-UA" dirty="0">
                <a:solidFill>
                  <a:srgbClr val="3C4043"/>
                </a:solidFill>
                <a:latin typeface="Rubik"/>
              </a:rPr>
              <a:t>. Учасники можуть також почати свої власні дискусії на спеціальних форумах.</a:t>
            </a:r>
          </a:p>
          <a:p>
            <a:r>
              <a:rPr lang="uk-UA" dirty="0">
                <a:solidFill>
                  <a:srgbClr val="3C4043"/>
                </a:solidFill>
                <a:latin typeface="Rubik"/>
              </a:rPr>
              <a:t>Ще одна примітна особливість - це власний чат-</a:t>
            </a:r>
            <a:r>
              <a:rPr lang="uk-UA" dirty="0" err="1">
                <a:solidFill>
                  <a:srgbClr val="3C4043"/>
                </a:solidFill>
                <a:latin typeface="Rubik"/>
              </a:rPr>
              <a:t>месенджер</a:t>
            </a:r>
            <a:r>
              <a:rPr lang="uk-UA" dirty="0">
                <a:solidFill>
                  <a:srgbClr val="3C4043"/>
                </a:solidFill>
                <a:latin typeface="Rubik"/>
              </a:rPr>
              <a:t>, який пов'язує кожного учасника, виключаючи використання інших миттєвих повідомлень для спілкування на роботі.</a:t>
            </a:r>
            <a:endParaRPr lang="uk-UA" b="0" i="0" dirty="0">
              <a:solidFill>
                <a:srgbClr val="3C4043"/>
              </a:solidFill>
              <a:effectLst/>
              <a:latin typeface="Rubik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573" y="1643683"/>
            <a:ext cx="6048375" cy="4000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2923" y="0"/>
            <a:ext cx="11400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On-line </a:t>
            </a:r>
            <a:r>
              <a:rPr lang="uk-UA" sz="3600" b="1" dirty="0" smtClean="0">
                <a:solidFill>
                  <a:schemeClr val="bg1"/>
                </a:solidFill>
              </a:rPr>
              <a:t> системи </a:t>
            </a:r>
            <a:r>
              <a:rPr lang="uk-UA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управління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000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38</a:t>
            </a:fld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23" y="1654206"/>
            <a:ext cx="8741510" cy="483963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4009" y="904359"/>
            <a:ext cx="11415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https://try.wrike.com/ru-branded/?utm_source=onlineprojects&amp;utm_medium=banner&amp;utm_campaign=ru_lb_slider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2923" y="0"/>
            <a:ext cx="11400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On-line </a:t>
            </a:r>
            <a:r>
              <a:rPr lang="uk-UA" sz="3600" b="1" dirty="0" smtClean="0">
                <a:solidFill>
                  <a:schemeClr val="bg1"/>
                </a:solidFill>
              </a:rPr>
              <a:t> системи </a:t>
            </a:r>
            <a:r>
              <a:rPr lang="uk-UA" sz="36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smtClean="0">
                <a:solidFill>
                  <a:schemeClr val="bg1"/>
                </a:solidFill>
              </a:rPr>
              <a:t>управління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48842" y="1808718"/>
            <a:ext cx="3570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https://www.wrike.com/ru/resend/</a:t>
            </a:r>
          </a:p>
        </p:txBody>
      </p:sp>
    </p:spTree>
    <p:extLst>
      <p:ext uri="{BB962C8B-B14F-4D97-AF65-F5344CB8AC3E}">
        <p14:creationId xmlns:p14="http://schemas.microsoft.com/office/powerpoint/2010/main" val="465211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39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25713" y="1160920"/>
            <a:ext cx="107468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>
                <a:hlinkClick r:id="rId2"/>
              </a:rPr>
              <a:t>https://blog.ganttpro.com/ru/sistemy-instrumenty-servisy-upravlenie-proektami/#GanttPRO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endParaRPr lang="uk-UA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hlinkClick r:id="rId3"/>
              </a:rPr>
              <a:t>https://freeanalogs.ru/ProjectManagement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hlinkClick r:id="rId4"/>
              </a:rPr>
              <a:t>https://lpgenerator.ru/blog/2016/03/20/50-besplatnyh-proizvoditelnyh-panelej-i-shablonov</a:t>
            </a:r>
            <a:r>
              <a:rPr lang="en-GB" dirty="0" smtClean="0">
                <a:hlinkClick r:id="rId4"/>
              </a:rPr>
              <a:t>/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5"/>
              </a:rPr>
              <a:t>https://www.onlineprojects.ru</a:t>
            </a:r>
            <a:r>
              <a:rPr lang="en-GB" dirty="0" smtClean="0">
                <a:hlinkClick r:id="rId5"/>
              </a:rPr>
              <a:t>/</a:t>
            </a: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endParaRPr lang="uk-UA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https://try.wrike.com/ru-branded/?utm_source=onlineprojects&amp;utm_medium=banner&amp;utm_campaign=ru_lb_slider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2923" y="0"/>
            <a:ext cx="9537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Джерела з програмних інструментів УПП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3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15888"/>
            <a:ext cx="8229600" cy="576262"/>
          </a:xfrm>
        </p:spPr>
        <p:txBody>
          <a:bodyPr/>
          <a:lstStyle/>
          <a:p>
            <a:pPr eaLnBrk="1" hangingPunct="1"/>
            <a:r>
              <a:rPr lang="uk-UA" sz="3200" b="1" dirty="0" err="1" smtClean="0">
                <a:solidFill>
                  <a:schemeClr val="bg1"/>
                </a:solidFill>
              </a:rPr>
              <a:t>Софт</a:t>
            </a:r>
            <a:r>
              <a:rPr lang="uk-UA" sz="3200" b="1" dirty="0" smtClean="0">
                <a:solidFill>
                  <a:schemeClr val="bg1"/>
                </a:solidFill>
              </a:rPr>
              <a:t> для управління проектами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4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346" y="948690"/>
            <a:ext cx="112322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Використовуваний</a:t>
            </a:r>
            <a:r>
              <a:rPr lang="ru-RU" sz="2000" dirty="0" smtClean="0"/>
              <a:t> софт </a:t>
            </a:r>
            <a:r>
              <a:rPr lang="ru-RU" sz="2000" dirty="0" err="1" smtClean="0"/>
              <a:t>накладає</a:t>
            </a:r>
            <a:r>
              <a:rPr lang="ru-RU" sz="2000" dirty="0" smtClean="0"/>
              <a:t> </a:t>
            </a:r>
            <a:r>
              <a:rPr lang="ru-RU" sz="2000" dirty="0" err="1" smtClean="0"/>
              <a:t>обмеження</a:t>
            </a:r>
            <a:r>
              <a:rPr lang="ru-RU" sz="2000" dirty="0" smtClean="0"/>
              <a:t> на </a:t>
            </a:r>
            <a:r>
              <a:rPr lang="ru-RU" sz="2000" dirty="0" err="1" smtClean="0"/>
              <a:t>можливості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окремих</a:t>
            </a:r>
            <a:r>
              <a:rPr lang="ru-RU" sz="2000" dirty="0" smtClean="0"/>
              <a:t> </a:t>
            </a:r>
            <a:r>
              <a:rPr lang="ru-RU" sz="2000" dirty="0" err="1" smtClean="0"/>
              <a:t>методологій</a:t>
            </a: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Чи</a:t>
            </a:r>
            <a:r>
              <a:rPr lang="ru-RU" sz="2000" dirty="0" smtClean="0"/>
              <a:t> є </a:t>
            </a:r>
            <a:r>
              <a:rPr lang="ru-RU" sz="2000" dirty="0" err="1" smtClean="0"/>
              <a:t>засоби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портфелем </a:t>
            </a:r>
            <a:r>
              <a:rPr lang="ru-RU" sz="2000" dirty="0" err="1" smtClean="0"/>
              <a:t>проектів</a:t>
            </a:r>
            <a:r>
              <a:rPr lang="ru-RU" sz="2000" dirty="0" smtClean="0"/>
              <a:t> (</a:t>
            </a:r>
            <a:r>
              <a:rPr lang="ru-RU" sz="2000" dirty="0" err="1" smtClean="0"/>
              <a:t>програмою</a:t>
            </a:r>
            <a:r>
              <a:rPr lang="ru-RU" sz="2000" dirty="0" smtClean="0"/>
              <a:t>) </a:t>
            </a:r>
            <a:r>
              <a:rPr lang="ru-RU" sz="2000" dirty="0" err="1" smtClean="0"/>
              <a:t>із</a:t>
            </a:r>
            <a:r>
              <a:rPr lang="ru-RU" sz="2000" dirty="0" smtClean="0"/>
              <a:t> </a:t>
            </a:r>
            <a:r>
              <a:rPr lang="ru-RU" sz="2000" dirty="0" err="1" smtClean="0"/>
              <a:t>загальними</a:t>
            </a:r>
            <a:r>
              <a:rPr lang="ru-RU" sz="2000" dirty="0" smtClean="0"/>
              <a:t> ресурсами?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Чи</a:t>
            </a:r>
            <a:r>
              <a:rPr lang="ru-RU" sz="2000" dirty="0" smtClean="0"/>
              <a:t> є </a:t>
            </a:r>
            <a:r>
              <a:rPr lang="ru-RU" sz="2000" dirty="0" err="1" smtClean="0"/>
              <a:t>інструменти</a:t>
            </a:r>
            <a:r>
              <a:rPr lang="ru-RU" sz="2000" dirty="0" smtClean="0"/>
              <a:t> </a:t>
            </a:r>
            <a:r>
              <a:rPr lang="ru-RU" sz="2000" dirty="0" err="1" smtClean="0"/>
              <a:t>створення</a:t>
            </a:r>
            <a:r>
              <a:rPr lang="ru-RU" sz="2000" dirty="0" smtClean="0"/>
              <a:t>, </a:t>
            </a:r>
            <a:r>
              <a:rPr lang="ru-RU" sz="2000" dirty="0" err="1" smtClean="0"/>
              <a:t>зберігання</a:t>
            </a:r>
            <a:r>
              <a:rPr lang="ru-RU" sz="2000" dirty="0" smtClean="0"/>
              <a:t> та повторного </a:t>
            </a:r>
            <a:r>
              <a:rPr lang="ru-RU" sz="2000" dirty="0" err="1" smtClean="0"/>
              <a:t>використання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шаблонів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проектів</a:t>
            </a:r>
            <a:r>
              <a:rPr lang="ru-RU" sz="2000" dirty="0" smtClean="0"/>
              <a:t>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Чи</a:t>
            </a:r>
            <a:r>
              <a:rPr lang="ru-RU" sz="2000" dirty="0" smtClean="0"/>
              <a:t> </a:t>
            </a:r>
            <a:r>
              <a:rPr lang="ru-RU" sz="2000" dirty="0" err="1" smtClean="0"/>
              <a:t>підтримується</a:t>
            </a:r>
            <a:r>
              <a:rPr lang="ru-RU" sz="2000" dirty="0" smtClean="0"/>
              <a:t> софтом </a:t>
            </a:r>
            <a:r>
              <a:rPr lang="ru-RU" sz="2000" dirty="0" err="1" smtClean="0"/>
              <a:t>комунікація</a:t>
            </a:r>
            <a:r>
              <a:rPr lang="ru-RU" sz="2000" dirty="0" smtClean="0"/>
              <a:t> та </a:t>
            </a:r>
            <a:r>
              <a:rPr lang="ru-RU" sz="2000" dirty="0" err="1" smtClean="0"/>
              <a:t>колаборація</a:t>
            </a:r>
            <a:r>
              <a:rPr lang="ru-RU" sz="2000" dirty="0" smtClean="0"/>
              <a:t>? На </a:t>
            </a:r>
            <a:r>
              <a:rPr lang="ru-RU" sz="2000" dirty="0" err="1" smtClean="0"/>
              <a:t>яких</a:t>
            </a:r>
            <a:r>
              <a:rPr lang="ru-RU" sz="2000" dirty="0" smtClean="0"/>
              <a:t> </a:t>
            </a:r>
            <a:r>
              <a:rPr lang="ru-RU" sz="2000" dirty="0" err="1" smtClean="0"/>
              <a:t>стадіях</a:t>
            </a:r>
            <a:r>
              <a:rPr lang="ru-RU" sz="2000" dirty="0" smtClean="0"/>
              <a:t> </a:t>
            </a:r>
            <a:r>
              <a:rPr lang="ru-RU" sz="2000" dirty="0" err="1" smtClean="0"/>
              <a:t>роботи</a:t>
            </a:r>
            <a:r>
              <a:rPr lang="ru-RU" sz="2000" dirty="0" smtClean="0"/>
              <a:t> за проектом?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типи</a:t>
            </a:r>
            <a:r>
              <a:rPr lang="ru-RU" sz="2000" dirty="0" smtClean="0"/>
              <a:t> </a:t>
            </a:r>
            <a:r>
              <a:rPr lang="ru-RU" sz="2000" dirty="0" err="1" smtClean="0"/>
              <a:t>взаємозалежностей</a:t>
            </a:r>
            <a:r>
              <a:rPr lang="ru-RU" sz="2000" dirty="0" smtClean="0"/>
              <a:t> </a:t>
            </a:r>
            <a:r>
              <a:rPr lang="ru-RU" sz="2000" dirty="0" err="1" smtClean="0"/>
              <a:t>робіт</a:t>
            </a:r>
            <a:r>
              <a:rPr lang="ru-RU" sz="2000" dirty="0" smtClean="0"/>
              <a:t> </a:t>
            </a:r>
            <a:r>
              <a:rPr lang="ru-RU" sz="2000" dirty="0" err="1" smtClean="0"/>
              <a:t>підтримуються</a:t>
            </a:r>
            <a:r>
              <a:rPr lang="ru-RU" sz="2000" dirty="0" smtClean="0"/>
              <a:t>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Які</a:t>
            </a:r>
            <a:r>
              <a:rPr lang="ru-RU" sz="2000" dirty="0" smtClean="0"/>
              <a:t> </a:t>
            </a:r>
            <a:r>
              <a:rPr lang="ru-RU" sz="2000" dirty="0" err="1" smtClean="0"/>
              <a:t>алгоритми</a:t>
            </a:r>
            <a:r>
              <a:rPr lang="ru-RU" sz="2000" dirty="0" smtClean="0"/>
              <a:t> </a:t>
            </a:r>
            <a:r>
              <a:rPr lang="ru-RU" sz="2000" dirty="0" err="1" smtClean="0"/>
              <a:t>складання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графіків</a:t>
            </a:r>
            <a:r>
              <a:rPr lang="ru-RU" sz="2000" dirty="0" smtClean="0"/>
              <a:t> </a:t>
            </a:r>
            <a:r>
              <a:rPr lang="ru-RU" sz="2000" dirty="0" err="1" smtClean="0"/>
              <a:t>реалізовані</a:t>
            </a:r>
            <a:r>
              <a:rPr lang="ru-RU" sz="2000" dirty="0" smtClean="0"/>
              <a:t>? </a:t>
            </a:r>
            <a:r>
              <a:rPr lang="ru-RU" sz="2000" dirty="0" err="1" smtClean="0"/>
              <a:t>Чи</a:t>
            </a:r>
            <a:r>
              <a:rPr lang="ru-RU" sz="2000" dirty="0" smtClean="0"/>
              <a:t> є </a:t>
            </a:r>
            <a:r>
              <a:rPr lang="ru-RU" sz="2000" dirty="0" err="1" smtClean="0"/>
              <a:t>алгоритми</a:t>
            </a:r>
            <a:r>
              <a:rPr lang="ru-RU" sz="2000" dirty="0" smtClean="0"/>
              <a:t> </a:t>
            </a:r>
            <a:r>
              <a:rPr lang="ru-RU" sz="2000" dirty="0" err="1" smtClean="0"/>
              <a:t>вирівнювання</a:t>
            </a:r>
            <a:r>
              <a:rPr lang="ru-RU" sz="2000" dirty="0" smtClean="0"/>
              <a:t> за часом? За ресурсами?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Чи</a:t>
            </a:r>
            <a:r>
              <a:rPr lang="ru-RU" sz="2000" dirty="0" smtClean="0"/>
              <a:t> легко </a:t>
            </a:r>
            <a:r>
              <a:rPr lang="ru-RU" sz="2000" dirty="0" err="1" smtClean="0"/>
              <a:t>поповнювати</a:t>
            </a:r>
            <a:r>
              <a:rPr lang="ru-RU" sz="2000" dirty="0" smtClean="0"/>
              <a:t> склад </a:t>
            </a:r>
            <a:r>
              <a:rPr lang="ru-RU" sz="2000" dirty="0" err="1" smtClean="0"/>
              <a:t>робіт</a:t>
            </a:r>
            <a:r>
              <a:rPr lang="ru-RU" sz="2000" dirty="0" smtClean="0"/>
              <a:t>? На </a:t>
            </a:r>
            <a:r>
              <a:rPr lang="ru-RU" sz="2000" dirty="0" err="1" smtClean="0"/>
              <a:t>яких</a:t>
            </a:r>
            <a:r>
              <a:rPr lang="ru-RU" sz="2000" dirty="0" smtClean="0"/>
              <a:t> </a:t>
            </a:r>
            <a:r>
              <a:rPr lang="ru-RU" sz="2000" dirty="0" err="1" smtClean="0"/>
              <a:t>стадіях</a:t>
            </a:r>
            <a:r>
              <a:rPr lang="ru-RU" sz="2000" dirty="0" smtClean="0"/>
              <a:t> </a:t>
            </a:r>
            <a:r>
              <a:rPr lang="ru-RU" sz="2000" dirty="0" err="1" smtClean="0"/>
              <a:t>поповнюються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роботи</a:t>
            </a:r>
            <a:r>
              <a:rPr lang="ru-RU" sz="2000" dirty="0" smtClean="0"/>
              <a:t> за проектом?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Чи</a:t>
            </a:r>
            <a:r>
              <a:rPr lang="ru-RU" sz="2000" dirty="0" smtClean="0"/>
              <a:t> легко </a:t>
            </a:r>
            <a:r>
              <a:rPr lang="ru-RU" sz="2000" dirty="0" err="1" smtClean="0"/>
              <a:t>вводити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звітність</a:t>
            </a:r>
            <a:r>
              <a:rPr lang="ru-RU" sz="2000" dirty="0" smtClean="0"/>
              <a:t>? </a:t>
            </a:r>
            <a:r>
              <a:rPr lang="ru-RU" sz="2000" dirty="0" err="1" smtClean="0"/>
              <a:t>Щоденну</a:t>
            </a:r>
            <a:r>
              <a:rPr lang="ru-RU" sz="2000" dirty="0" smtClean="0"/>
              <a:t>, </a:t>
            </a:r>
            <a:r>
              <a:rPr lang="ru-RU" sz="2000" dirty="0" err="1" smtClean="0"/>
              <a:t>тижневу</a:t>
            </a:r>
            <a:r>
              <a:rPr lang="ru-RU" sz="2000" dirty="0" smtClean="0"/>
              <a:t>? </a:t>
            </a:r>
            <a:r>
              <a:rPr lang="ru-RU" sz="2000" dirty="0" err="1" smtClean="0"/>
              <a:t>Які</a:t>
            </a:r>
            <a:r>
              <a:rPr lang="ru-RU" sz="2000" dirty="0" smtClean="0"/>
              <a:t> є </a:t>
            </a:r>
            <a:r>
              <a:rPr lang="ru-RU" sz="2000" dirty="0" err="1" smtClean="0"/>
              <a:t>алгоритми</a:t>
            </a:r>
            <a:r>
              <a:rPr lang="ru-RU" sz="2000" dirty="0" smtClean="0"/>
              <a:t> </a:t>
            </a:r>
            <a:r>
              <a:rPr lang="ru-RU" sz="2000" dirty="0" err="1" smtClean="0"/>
              <a:t>консолідації</a:t>
            </a:r>
            <a:r>
              <a:rPr lang="ru-RU" sz="2000" dirty="0" smtClean="0"/>
              <a:t> </a:t>
            </a:r>
            <a:r>
              <a:rPr lang="ru-RU" sz="2000" dirty="0" err="1" smtClean="0"/>
              <a:t>звітності</a:t>
            </a:r>
            <a:r>
              <a:rPr lang="ru-RU" sz="2000" dirty="0" smtClean="0"/>
              <a:t>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Чи</a:t>
            </a:r>
            <a:r>
              <a:rPr lang="ru-RU" sz="2000" dirty="0" smtClean="0"/>
              <a:t> легко </a:t>
            </a:r>
            <a:r>
              <a:rPr lang="ru-RU" sz="2000" dirty="0" err="1" smtClean="0"/>
              <a:t>синхронізувати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інформацію</a:t>
            </a:r>
            <a:r>
              <a:rPr lang="ru-RU" sz="2000" dirty="0" smtClean="0"/>
              <a:t> в </a:t>
            </a:r>
            <a:r>
              <a:rPr lang="ru-RU" sz="2000" dirty="0" err="1" smtClean="0"/>
              <a:t>індивідуальних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виконавців</a:t>
            </a:r>
            <a:r>
              <a:rPr lang="ru-RU" sz="2000" dirty="0" smtClean="0"/>
              <a:t> (в тому </a:t>
            </a:r>
            <a:r>
              <a:rPr lang="ru-RU" sz="2000" dirty="0" err="1" smtClean="0"/>
              <a:t>числі</a:t>
            </a:r>
            <a:r>
              <a:rPr lang="ru-RU" sz="2000" dirty="0" smtClean="0"/>
              <a:t> </a:t>
            </a:r>
            <a:r>
              <a:rPr lang="en-GB" sz="2000" dirty="0" smtClean="0"/>
              <a:t>off-line)?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Чи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можливе</a:t>
            </a:r>
            <a:r>
              <a:rPr lang="ru-RU" sz="2000" dirty="0" smtClean="0"/>
              <a:t> </a:t>
            </a:r>
            <a:r>
              <a:rPr lang="ru-RU" sz="2000" dirty="0" err="1" smtClean="0"/>
              <a:t>подання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циклів</a:t>
            </a:r>
            <a:r>
              <a:rPr lang="ru-RU" sz="2000" dirty="0" smtClean="0"/>
              <a:t>?</a:t>
            </a:r>
            <a:r>
              <a:rPr lang="en-GB" sz="2000" dirty="0" smtClean="0"/>
              <a:t> </a:t>
            </a:r>
            <a:r>
              <a:rPr lang="ru-RU" sz="2000" dirty="0" err="1" smtClean="0"/>
              <a:t>Які</a:t>
            </a:r>
            <a:r>
              <a:rPr lang="ru-RU" sz="2000" dirty="0" smtClean="0"/>
              <a:t> є </a:t>
            </a:r>
            <a:r>
              <a:rPr lang="ru-RU" sz="2000" dirty="0" err="1" smtClean="0"/>
              <a:t>засоби</a:t>
            </a:r>
            <a:r>
              <a:rPr lang="ru-RU" sz="2000" dirty="0" smtClean="0"/>
              <a:t> </a:t>
            </a:r>
            <a:r>
              <a:rPr lang="ru-RU" sz="2000" dirty="0" err="1" smtClean="0"/>
              <a:t>роботи</a:t>
            </a:r>
            <a:r>
              <a:rPr lang="ru-RU" sz="2000" dirty="0" smtClean="0"/>
              <a:t> з неминучим </a:t>
            </a:r>
            <a:r>
              <a:rPr lang="ru-RU" sz="2000" dirty="0" err="1" smtClean="0"/>
              <a:t>повторенням</a:t>
            </a:r>
            <a:r>
              <a:rPr lang="ru-RU" sz="2000" dirty="0" smtClean="0"/>
              <a:t> </a:t>
            </a:r>
            <a:r>
              <a:rPr lang="ru-RU" sz="2000" dirty="0" err="1" smtClean="0"/>
              <a:t>робіт</a:t>
            </a:r>
            <a:r>
              <a:rPr lang="ru-RU" sz="2000" dirty="0" smtClean="0"/>
              <a:t>?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23802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5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0958" y="870559"/>
            <a:ext cx="112116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Ці</a:t>
            </a:r>
            <a:r>
              <a:rPr lang="ru-RU" sz="2000" dirty="0" smtClean="0"/>
              <a:t> </a:t>
            </a:r>
            <a:r>
              <a:rPr lang="ru-RU" sz="2000" dirty="0" err="1" smtClean="0"/>
              <a:t>сервіси</a:t>
            </a:r>
            <a:r>
              <a:rPr lang="ru-RU" sz="2000" dirty="0" smtClean="0"/>
              <a:t> </a:t>
            </a:r>
            <a:r>
              <a:rPr lang="ru-RU" sz="2000" dirty="0" err="1" smtClean="0"/>
              <a:t>потрібні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планування</a:t>
            </a:r>
            <a:r>
              <a:rPr lang="ru-RU" sz="2000" dirty="0" smtClean="0"/>
              <a:t> і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завданнями</a:t>
            </a:r>
            <a:r>
              <a:rPr lang="ru-RU" sz="2000" dirty="0" smtClean="0"/>
              <a:t> і датами, ресурсами, </a:t>
            </a:r>
            <a:r>
              <a:rPr lang="ru-RU" sz="2000" dirty="0" err="1" smtClean="0"/>
              <a:t>вартістю</a:t>
            </a:r>
            <a:r>
              <a:rPr lang="ru-RU" sz="2000" dirty="0" smtClean="0"/>
              <a:t> і бюджетом. </a:t>
            </a:r>
          </a:p>
          <a:p>
            <a:r>
              <a:rPr lang="ru-RU" sz="2000" dirty="0" err="1" smtClean="0"/>
              <a:t>Більшість</a:t>
            </a:r>
            <a:r>
              <a:rPr lang="ru-RU" sz="2000" dirty="0" smtClean="0"/>
              <a:t> з таких </a:t>
            </a:r>
            <a:r>
              <a:rPr lang="ru-RU" sz="2000" dirty="0" err="1" smtClean="0"/>
              <a:t>програм</a:t>
            </a:r>
            <a:r>
              <a:rPr lang="ru-RU" sz="2000" dirty="0" smtClean="0"/>
              <a:t>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ru-RU" sz="2000" dirty="0" err="1" smtClean="0"/>
              <a:t>підходять</a:t>
            </a:r>
            <a:r>
              <a:rPr lang="ru-RU" sz="2000" dirty="0" smtClean="0"/>
              <a:t> для </a:t>
            </a:r>
            <a:r>
              <a:rPr lang="ru-RU" sz="2000" dirty="0" err="1" smtClean="0"/>
              <a:t>організації</a:t>
            </a:r>
            <a:r>
              <a:rPr lang="ru-RU" sz="2000" dirty="0" smtClean="0"/>
              <a:t> </a:t>
            </a:r>
            <a:r>
              <a:rPr lang="ru-RU" sz="2000" dirty="0" err="1" smtClean="0"/>
              <a:t>взаємодії</a:t>
            </a:r>
            <a:r>
              <a:rPr lang="ru-RU" sz="2000" dirty="0" smtClean="0"/>
              <a:t> </a:t>
            </a:r>
            <a:r>
              <a:rPr lang="ru-RU" sz="2000" dirty="0" err="1" smtClean="0"/>
              <a:t>між</a:t>
            </a:r>
            <a:r>
              <a:rPr lang="ru-RU" sz="2000" dirty="0" smtClean="0"/>
              <a:t> членами команд.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02250" y="0"/>
            <a:ext cx="91884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err="1" smtClean="0">
                <a:solidFill>
                  <a:schemeClr val="bg1"/>
                </a:solidFill>
              </a:rPr>
              <a:t>Сервіси</a:t>
            </a:r>
            <a:r>
              <a:rPr lang="ru-RU" sz="4000" b="1" dirty="0" smtClean="0">
                <a:solidFill>
                  <a:schemeClr val="bg1"/>
                </a:solidFill>
              </a:rPr>
              <a:t> для </a:t>
            </a:r>
            <a:r>
              <a:rPr lang="ru-RU" sz="40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40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65372" y="2243494"/>
            <a:ext cx="27720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1. </a:t>
            </a:r>
            <a:r>
              <a:rPr lang="en-US" sz="24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GanttPRO</a:t>
            </a:r>
            <a:endParaRPr lang="en-US" sz="24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2. </a:t>
            </a:r>
            <a:r>
              <a:rPr lang="en-US" sz="2400" dirty="0" err="1" smtClean="0">
                <a:latin typeface="Calibri" panose="020F0502020204030204" pitchFamily="34" charset="0"/>
              </a:rPr>
              <a:t>Bitrix</a:t>
            </a:r>
            <a:r>
              <a:rPr lang="en-US" sz="2400" dirty="0" smtClean="0">
                <a:latin typeface="Calibri" panose="020F0502020204030204" pitchFamily="34" charset="0"/>
              </a:rPr>
              <a:t> 24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3. </a:t>
            </a:r>
            <a:r>
              <a:rPr lang="en-US" sz="2400" dirty="0" err="1" smtClean="0">
                <a:latin typeface="Calibri" panose="020F0502020204030204" pitchFamily="34" charset="0"/>
              </a:rPr>
              <a:t>Wrike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4. Asana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5. Active </a:t>
            </a:r>
            <a:r>
              <a:rPr lang="en-US" sz="2400" dirty="0" err="1" smtClean="0">
                <a:latin typeface="Calibri" panose="020F0502020204030204" pitchFamily="34" charset="0"/>
              </a:rPr>
              <a:t>Collab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6. Basecamp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7. </a:t>
            </a:r>
            <a:r>
              <a:rPr lang="en-US" sz="2400" dirty="0" err="1" smtClean="0">
                <a:latin typeface="Calibri" panose="020F0502020204030204" pitchFamily="34" charset="0"/>
              </a:rPr>
              <a:t>Trello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8. </a:t>
            </a:r>
            <a:r>
              <a:rPr lang="en-US" sz="2400" dirty="0" err="1" smtClean="0">
                <a:latin typeface="Calibri" panose="020F0502020204030204" pitchFamily="34" charset="0"/>
              </a:rPr>
              <a:t>Hygger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9. </a:t>
            </a:r>
            <a:r>
              <a:rPr lang="en-US" sz="2400" dirty="0" err="1" smtClean="0">
                <a:latin typeface="Calibri" panose="020F0502020204030204" pitchFamily="34" charset="0"/>
              </a:rPr>
              <a:t>Smartsheet</a:t>
            </a:r>
            <a:endParaRPr lang="en-US" sz="24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10. Monday</a:t>
            </a:r>
            <a:endParaRPr lang="ru-RU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6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02250" y="0"/>
            <a:ext cx="91884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err="1" smtClean="0">
                <a:solidFill>
                  <a:schemeClr val="bg1"/>
                </a:solidFill>
              </a:rPr>
              <a:t>Сервіси</a:t>
            </a:r>
            <a:r>
              <a:rPr lang="ru-RU" sz="4000" b="1" dirty="0" smtClean="0">
                <a:solidFill>
                  <a:schemeClr val="bg1"/>
                </a:solidFill>
              </a:rPr>
              <a:t> для </a:t>
            </a:r>
            <a:r>
              <a:rPr lang="ru-RU" sz="40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4000" b="1" dirty="0" smtClean="0">
                <a:solidFill>
                  <a:schemeClr val="bg1"/>
                </a:solidFill>
              </a:rPr>
              <a:t> проектами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3" y="945084"/>
            <a:ext cx="5741975" cy="565226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56" y="945084"/>
            <a:ext cx="6021373" cy="56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7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727" y="0"/>
            <a:ext cx="1170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1727" y="895937"/>
            <a:ext cx="117032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Управляти</a:t>
            </a:r>
            <a:r>
              <a:rPr lang="ru-RU" sz="2000" dirty="0" smtClean="0"/>
              <a:t> проектами </a:t>
            </a:r>
            <a:r>
              <a:rPr lang="ru-RU" sz="2000" dirty="0" err="1" smtClean="0"/>
              <a:t>важко</a:t>
            </a:r>
            <a:r>
              <a:rPr lang="ru-RU" sz="2000" dirty="0" smtClean="0"/>
              <a:t>. </a:t>
            </a:r>
            <a:r>
              <a:rPr lang="ru-RU" sz="2000" dirty="0" err="1" smtClean="0"/>
              <a:t>Недарма</a:t>
            </a:r>
            <a:r>
              <a:rPr lang="ru-RU" sz="2000" dirty="0" smtClean="0"/>
              <a:t> </a:t>
            </a:r>
            <a:r>
              <a:rPr lang="ru-RU" sz="2000" dirty="0" err="1" smtClean="0"/>
              <a:t>ринок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пропонує</a:t>
            </a:r>
            <a:r>
              <a:rPr lang="ru-RU" sz="2000" dirty="0" smtClean="0"/>
              <a:t> </a:t>
            </a:r>
            <a:r>
              <a:rPr lang="ru-RU" sz="2000" dirty="0" err="1" smtClean="0"/>
              <a:t>безліч</a:t>
            </a:r>
            <a:r>
              <a:rPr lang="ru-RU" sz="2000" dirty="0" smtClean="0"/>
              <a:t> </a:t>
            </a:r>
            <a:r>
              <a:rPr lang="ru-RU" sz="2000" dirty="0" err="1" smtClean="0"/>
              <a:t>різних</a:t>
            </a:r>
            <a:r>
              <a:rPr lang="ru-RU" sz="2000" dirty="0" smtClean="0"/>
              <a:t> книг, </a:t>
            </a:r>
            <a:r>
              <a:rPr lang="ru-RU" sz="2000" dirty="0" err="1" smtClean="0"/>
              <a:t>курсів</a:t>
            </a:r>
            <a:r>
              <a:rPr lang="ru-RU" sz="2000" dirty="0" smtClean="0"/>
              <a:t>, </a:t>
            </a:r>
            <a:r>
              <a:rPr lang="ru-RU" sz="2000" dirty="0" err="1" smtClean="0"/>
              <a:t>конференцій</a:t>
            </a:r>
            <a:r>
              <a:rPr lang="ru-RU" sz="2000" dirty="0" smtClean="0"/>
              <a:t>, </a:t>
            </a:r>
            <a:r>
              <a:rPr lang="ru-RU" sz="2000" dirty="0" err="1" smtClean="0"/>
              <a:t>тощо</a:t>
            </a:r>
            <a:r>
              <a:rPr lang="ru-RU" sz="2000" dirty="0" smtClean="0"/>
              <a:t>, де </a:t>
            </a:r>
            <a:r>
              <a:rPr lang="ru-RU" sz="2000" dirty="0" err="1" smtClean="0"/>
              <a:t>кожен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</a:t>
            </a:r>
            <a:r>
              <a:rPr lang="ru-RU" sz="2000" dirty="0" err="1" smtClean="0"/>
              <a:t>ознайомитися</a:t>
            </a:r>
            <a:r>
              <a:rPr lang="ru-RU" sz="2000" dirty="0" smtClean="0"/>
              <a:t> </a:t>
            </a:r>
            <a:r>
              <a:rPr lang="ru-RU" sz="2000" dirty="0" err="1" smtClean="0"/>
              <a:t>хоча</a:t>
            </a:r>
            <a:r>
              <a:rPr lang="ru-RU" sz="2000" dirty="0" smtClean="0"/>
              <a:t> б з </a:t>
            </a:r>
            <a:r>
              <a:rPr lang="ru-RU" sz="2000" dirty="0" err="1" smtClean="0"/>
              <a:t>базовими</a:t>
            </a:r>
            <a:r>
              <a:rPr lang="ru-RU" sz="2000" dirty="0" smtClean="0"/>
              <a:t> принципами. </a:t>
            </a:r>
          </a:p>
          <a:p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2000" b="1" dirty="0" smtClean="0">
                <a:solidFill>
                  <a:srgbClr val="0000CC"/>
                </a:solidFill>
              </a:rPr>
              <a:t>План проекту</a:t>
            </a:r>
          </a:p>
          <a:p>
            <a:pPr marL="457200" indent="-457200">
              <a:buFont typeface="+mj-lt"/>
              <a:buAutoNum type="arabicPeriod"/>
            </a:pPr>
            <a:endParaRPr lang="ru-RU" sz="2000" b="1" dirty="0" smtClean="0">
              <a:solidFill>
                <a:srgbClr val="0000CC"/>
              </a:solidFill>
            </a:endParaRPr>
          </a:p>
          <a:p>
            <a:r>
              <a:rPr lang="ru-RU" sz="2000" dirty="0" err="1" smtClean="0"/>
              <a:t>Щоб</a:t>
            </a:r>
            <a:r>
              <a:rPr lang="ru-RU" sz="2000" dirty="0" smtClean="0"/>
              <a:t> довести будь-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проект в будь-</a:t>
            </a:r>
            <a:r>
              <a:rPr lang="ru-RU" sz="2000" dirty="0" err="1" smtClean="0"/>
              <a:t>якій</a:t>
            </a:r>
            <a:r>
              <a:rPr lang="ru-RU" sz="2000" dirty="0" smtClean="0"/>
              <a:t> </a:t>
            </a:r>
            <a:r>
              <a:rPr lang="ru-RU" sz="2000" dirty="0" err="1" smtClean="0"/>
              <a:t>сфері</a:t>
            </a:r>
            <a:r>
              <a:rPr lang="ru-RU" sz="2000" dirty="0" smtClean="0"/>
              <a:t> до </a:t>
            </a:r>
            <a:r>
              <a:rPr lang="ru-RU" sz="2000" dirty="0" err="1" smtClean="0"/>
              <a:t>логічного</a:t>
            </a:r>
            <a:r>
              <a:rPr lang="ru-RU" sz="2000" dirty="0" smtClean="0"/>
              <a:t> і </a:t>
            </a:r>
            <a:r>
              <a:rPr lang="ru-RU" sz="2000" dirty="0" err="1" smtClean="0"/>
              <a:t>якісного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завершення</a:t>
            </a:r>
            <a:r>
              <a:rPr lang="ru-RU" sz="2000" dirty="0" smtClean="0"/>
              <a:t>,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спочатку</a:t>
            </a:r>
            <a:r>
              <a:rPr lang="ru-RU" sz="2000" dirty="0" smtClean="0"/>
              <a:t> </a:t>
            </a:r>
            <a:r>
              <a:rPr lang="ru-RU" sz="2000" dirty="0" err="1" smtClean="0"/>
              <a:t>скласти</a:t>
            </a:r>
            <a:r>
              <a:rPr lang="ru-RU" sz="2000" dirty="0" smtClean="0"/>
              <a:t> </a:t>
            </a:r>
            <a:r>
              <a:rPr lang="ru-RU" sz="2000" dirty="0" err="1" smtClean="0"/>
              <a:t>докладний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план. </a:t>
            </a:r>
          </a:p>
          <a:p>
            <a:pPr marL="342900" indent="-342900">
              <a:buAutoNum type="arabicPeriod"/>
            </a:pPr>
            <a:endParaRPr lang="ru-RU" sz="2000" dirty="0" smtClean="0"/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2000" dirty="0" err="1" smtClean="0"/>
              <a:t>Саме</a:t>
            </a:r>
            <a:r>
              <a:rPr lang="ru-RU" sz="2000" dirty="0" smtClean="0"/>
              <a:t> </a:t>
            </a:r>
            <a:r>
              <a:rPr lang="ru-RU" sz="2000" dirty="0" err="1" smtClean="0"/>
              <a:t>докладний</a:t>
            </a:r>
            <a:r>
              <a:rPr lang="ru-RU" sz="2000" dirty="0" smtClean="0"/>
              <a:t> план, тому </a:t>
            </a:r>
            <a:r>
              <a:rPr lang="ru-RU" sz="2000" dirty="0" err="1" smtClean="0"/>
              <a:t>що</a:t>
            </a:r>
            <a:r>
              <a:rPr lang="ru-RU" sz="2000" dirty="0" smtClean="0"/>
              <a:t> в </a:t>
            </a:r>
            <a:r>
              <a:rPr lang="ru-RU" sz="2000" dirty="0" err="1" smtClean="0"/>
              <a:t>управлінні</a:t>
            </a:r>
            <a:r>
              <a:rPr lang="ru-RU" sz="2000" dirty="0" smtClean="0"/>
              <a:t> проектами не </a:t>
            </a:r>
            <a:r>
              <a:rPr lang="ru-RU" sz="2000" dirty="0" err="1" smtClean="0"/>
              <a:t>буває</a:t>
            </a:r>
            <a:r>
              <a:rPr lang="ru-RU" sz="2000" dirty="0" smtClean="0"/>
              <a:t> </a:t>
            </a:r>
            <a:r>
              <a:rPr lang="ru-RU" sz="2000" dirty="0" err="1" smtClean="0"/>
              <a:t>незначних</a:t>
            </a:r>
            <a:r>
              <a:rPr lang="ru-RU" sz="2000" dirty="0" smtClean="0"/>
              <a:t> деталей.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2000" dirty="0" smtClean="0"/>
              <a:t>Менеджеру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грамотно </a:t>
            </a:r>
            <a:r>
              <a:rPr lang="ru-RU" sz="2000" dirty="0" err="1" smtClean="0"/>
              <a:t>розрахувати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терміни</a:t>
            </a:r>
            <a:r>
              <a:rPr lang="ru-RU" sz="2000" dirty="0" smtClean="0"/>
              <a:t>, бюджет, </a:t>
            </a:r>
            <a:r>
              <a:rPr lang="ru-RU" sz="2000" dirty="0" err="1" smtClean="0"/>
              <a:t>ризики</a:t>
            </a:r>
            <a:r>
              <a:rPr lang="ru-RU" sz="2000" dirty="0" smtClean="0"/>
              <a:t>, </a:t>
            </a:r>
            <a:r>
              <a:rPr lang="ru-RU" sz="2000" dirty="0" err="1" smtClean="0"/>
              <a:t>призначити</a:t>
            </a:r>
            <a:r>
              <a:rPr lang="ru-RU" sz="2000" dirty="0" smtClean="0"/>
              <a:t> на </a:t>
            </a:r>
            <a:r>
              <a:rPr lang="ru-RU" sz="2000" dirty="0" err="1" smtClean="0"/>
              <a:t>завдання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членів</a:t>
            </a:r>
            <a:r>
              <a:rPr lang="ru-RU" sz="2000" dirty="0" smtClean="0"/>
              <a:t> </a:t>
            </a:r>
            <a:r>
              <a:rPr lang="ru-RU" sz="2000" dirty="0" err="1" smtClean="0"/>
              <a:t>команди</a:t>
            </a:r>
            <a:r>
              <a:rPr lang="ru-RU" sz="2000" dirty="0" smtClean="0"/>
              <a:t>, </a:t>
            </a:r>
            <a:r>
              <a:rPr lang="ru-RU" sz="2000" dirty="0" err="1" smtClean="0"/>
              <a:t>вчасно</a:t>
            </a:r>
            <a:r>
              <a:rPr lang="ru-RU" sz="2000" dirty="0" smtClean="0"/>
              <a:t> </a:t>
            </a:r>
            <a:r>
              <a:rPr lang="ru-RU" sz="2000" dirty="0" err="1" smtClean="0"/>
              <a:t>зреагувати</a:t>
            </a:r>
            <a:r>
              <a:rPr lang="ru-RU" sz="2000" dirty="0" smtClean="0"/>
              <a:t> на </a:t>
            </a:r>
            <a:r>
              <a:rPr lang="ru-RU" sz="2000" dirty="0" err="1" smtClean="0"/>
              <a:t>зміни</a:t>
            </a:r>
            <a:r>
              <a:rPr lang="ru-RU" sz="2000" dirty="0" smtClean="0"/>
              <a:t> і </a:t>
            </a:r>
            <a:r>
              <a:rPr lang="ru-RU" sz="2000" dirty="0" err="1" smtClean="0"/>
              <a:t>багато</a:t>
            </a:r>
            <a:r>
              <a:rPr lang="ru-RU" sz="2000" dirty="0" smtClean="0"/>
              <a:t> </a:t>
            </a:r>
            <a:r>
              <a:rPr lang="ru-RU" sz="2000" dirty="0" err="1" smtClean="0"/>
              <a:t>іншого</a:t>
            </a:r>
            <a:r>
              <a:rPr lang="ru-RU" sz="2000" dirty="0" smtClean="0"/>
              <a:t>.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ви</a:t>
            </a:r>
            <a:r>
              <a:rPr lang="ru-RU" sz="2000" dirty="0" smtClean="0"/>
              <a:t> </a:t>
            </a:r>
            <a:r>
              <a:rPr lang="ru-RU" sz="2000" dirty="0" err="1" smtClean="0"/>
              <a:t>хочете</a:t>
            </a:r>
            <a:r>
              <a:rPr lang="ru-RU" sz="2000" dirty="0" smtClean="0"/>
              <a:t> </a:t>
            </a:r>
            <a:r>
              <a:rPr lang="ru-RU" sz="2000" dirty="0" err="1" smtClean="0"/>
              <a:t>отримати</a:t>
            </a:r>
            <a:r>
              <a:rPr lang="ru-RU" sz="2000" dirty="0" smtClean="0"/>
              <a:t> продукт,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буде завершений </a:t>
            </a:r>
            <a:r>
              <a:rPr lang="ru-RU" sz="2000" dirty="0" err="1" smtClean="0"/>
              <a:t>вчасно</a:t>
            </a:r>
            <a:r>
              <a:rPr lang="ru-RU" sz="2000" dirty="0" smtClean="0"/>
              <a:t> і буде </a:t>
            </a:r>
            <a:r>
              <a:rPr lang="ru-RU" sz="2000" dirty="0" err="1" smtClean="0"/>
              <a:t>приносити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прибуток</a:t>
            </a:r>
            <a:r>
              <a:rPr lang="ru-RU" sz="2000" dirty="0" smtClean="0"/>
              <a:t>, вам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вміти</a:t>
            </a:r>
            <a:r>
              <a:rPr lang="ru-RU" sz="2000" dirty="0" smtClean="0"/>
              <a:t> грамотно </a:t>
            </a:r>
            <a:r>
              <a:rPr lang="ru-RU" sz="2000" dirty="0" err="1" smtClean="0"/>
              <a:t>управляти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процесами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0277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8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727" y="0"/>
            <a:ext cx="1170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1727" y="895937"/>
            <a:ext cx="1170320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 smtClean="0"/>
              <a:t>Інструменти</a:t>
            </a:r>
            <a:r>
              <a:rPr lang="ru-RU" sz="2400" b="1" dirty="0" smtClean="0"/>
              <a:t> для </a:t>
            </a:r>
            <a:r>
              <a:rPr lang="ru-RU" sz="2400" b="1" dirty="0" err="1" smtClean="0"/>
              <a:t>управління</a:t>
            </a:r>
            <a:r>
              <a:rPr lang="ru-RU" sz="2400" b="1" dirty="0" smtClean="0"/>
              <a:t> проектами</a:t>
            </a:r>
          </a:p>
          <a:p>
            <a:endParaRPr lang="ru-RU" sz="2000" dirty="0" smtClean="0"/>
          </a:p>
          <a:p>
            <a:r>
              <a:rPr lang="ru-RU" sz="2000" b="1" dirty="0" smtClean="0">
                <a:solidFill>
                  <a:srgbClr val="0000CC"/>
                </a:solidFill>
              </a:rPr>
              <a:t>2. </a:t>
            </a:r>
            <a:r>
              <a:rPr lang="ru-RU" sz="2000" b="1" dirty="0" err="1" smtClean="0">
                <a:solidFill>
                  <a:srgbClr val="0000CC"/>
                </a:solidFill>
              </a:rPr>
              <a:t>Який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інструмент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вважається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базовим</a:t>
            </a:r>
            <a:r>
              <a:rPr lang="ru-RU" sz="2000" b="1" dirty="0" smtClean="0">
                <a:solidFill>
                  <a:srgbClr val="0000CC"/>
                </a:solidFill>
              </a:rPr>
              <a:t> в </a:t>
            </a:r>
            <a:r>
              <a:rPr lang="ru-RU" sz="2000" b="1" dirty="0" err="1" smtClean="0">
                <a:solidFill>
                  <a:srgbClr val="0000CC"/>
                </a:solidFill>
              </a:rPr>
              <a:t>управлінні</a:t>
            </a:r>
            <a:r>
              <a:rPr lang="ru-RU" sz="2000" b="1" dirty="0" smtClean="0">
                <a:solidFill>
                  <a:srgbClr val="0000CC"/>
                </a:solidFill>
              </a:rPr>
              <a:t> проектами?</a:t>
            </a:r>
          </a:p>
          <a:p>
            <a:endParaRPr lang="ru-RU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smtClean="0"/>
              <a:t>   Базовою в </a:t>
            </a:r>
            <a:r>
              <a:rPr lang="ru-RU" sz="2000" dirty="0" err="1" smtClean="0"/>
              <a:t>теорії</a:t>
            </a:r>
            <a:r>
              <a:rPr lang="ru-RU" sz="2000" dirty="0" smtClean="0"/>
              <a:t> і </a:t>
            </a:r>
            <a:r>
              <a:rPr lang="ru-RU" sz="2000" dirty="0" err="1" smtClean="0"/>
              <a:t>практиці</a:t>
            </a:r>
            <a:r>
              <a:rPr lang="ru-RU" sz="2000" dirty="0" smtClean="0"/>
              <a:t> </a:t>
            </a:r>
            <a:r>
              <a:rPr lang="ru-RU" sz="2000" dirty="0" err="1" smtClean="0"/>
              <a:t>управління</a:t>
            </a:r>
            <a:r>
              <a:rPr lang="ru-RU" sz="2000" dirty="0" smtClean="0"/>
              <a:t> проектами </a:t>
            </a:r>
            <a:r>
              <a:rPr lang="ru-RU" sz="2000" dirty="0" err="1" smtClean="0"/>
              <a:t>вважається</a:t>
            </a:r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діаграма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FF0000"/>
                </a:solidFill>
              </a:rPr>
              <a:t>Ганта</a:t>
            </a:r>
            <a:r>
              <a:rPr lang="ru-RU" sz="2000" dirty="0" smtClean="0"/>
              <a:t>. </a:t>
            </a:r>
          </a:p>
          <a:p>
            <a:pPr lvl="1"/>
            <a:r>
              <a:rPr lang="ru-RU" sz="2000" dirty="0" smtClean="0"/>
              <a:t>Тому </a:t>
            </a:r>
            <a:r>
              <a:rPr lang="ru-RU" sz="2000" dirty="0" err="1" smtClean="0"/>
              <a:t>більшість</a:t>
            </a:r>
            <a:r>
              <a:rPr lang="ru-RU" sz="2000" dirty="0" smtClean="0"/>
              <a:t> </a:t>
            </a:r>
            <a:r>
              <a:rPr lang="ru-RU" sz="2000" dirty="0" err="1" smtClean="0"/>
              <a:t>ефективних</a:t>
            </a:r>
            <a:r>
              <a:rPr lang="ru-RU" sz="2000" dirty="0" smtClean="0"/>
              <a:t> </a:t>
            </a:r>
            <a:r>
              <a:rPr lang="ru-RU" sz="2000" dirty="0" err="1" smtClean="0"/>
              <a:t>інструментів</a:t>
            </a:r>
            <a:r>
              <a:rPr lang="ru-RU" sz="2000" dirty="0" smtClean="0"/>
              <a:t> в </a:t>
            </a:r>
            <a:r>
              <a:rPr lang="ru-RU" sz="2000" dirty="0" err="1" smtClean="0"/>
              <a:t>якості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ілюстрації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завдань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планів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графіків</a:t>
            </a:r>
            <a:r>
              <a:rPr lang="ru-RU" sz="2000" b="1" dirty="0" smtClean="0"/>
              <a:t> і </a:t>
            </a:r>
            <a:r>
              <a:rPr lang="ru-RU" sz="2000" b="1" dirty="0" err="1" smtClean="0"/>
              <a:t>проектів</a:t>
            </a:r>
            <a:r>
              <a:rPr lang="ru-RU" sz="2000" b="1" dirty="0" smtClean="0"/>
              <a:t> в </a:t>
            </a:r>
            <a:r>
              <a:rPr lang="ru-RU" sz="2000" b="1" dirty="0" err="1" smtClean="0"/>
              <a:t>цілому</a:t>
            </a:r>
            <a:r>
              <a:rPr lang="ru-RU" sz="2000" b="1" dirty="0" smtClean="0"/>
              <a:t> </a:t>
            </a:r>
            <a:r>
              <a:rPr lang="ru-RU" sz="2000" dirty="0" err="1" smtClean="0"/>
              <a:t>використовують</a:t>
            </a:r>
            <a:r>
              <a:rPr lang="ru-RU" sz="2000" dirty="0" smtClean="0"/>
              <a:t> </a:t>
            </a:r>
            <a:r>
              <a:rPr lang="ru-RU" sz="2000" dirty="0" err="1" smtClean="0"/>
              <a:t>саме</a:t>
            </a:r>
            <a:r>
              <a:rPr lang="ru-RU" sz="2000" dirty="0" smtClean="0"/>
              <a:t> </a:t>
            </a:r>
            <a:r>
              <a:rPr lang="ru-RU" sz="2000" dirty="0" err="1" smtClean="0"/>
              <a:t>цей</a:t>
            </a:r>
            <a:r>
              <a:rPr lang="ru-RU" sz="2000" dirty="0" smtClean="0"/>
              <a:t> вид </a:t>
            </a:r>
            <a:r>
              <a:rPr lang="ru-RU" sz="2000" dirty="0" err="1" smtClean="0"/>
              <a:t>діаграм</a:t>
            </a:r>
            <a:r>
              <a:rPr lang="ru-RU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000" dirty="0" smtClean="0"/>
              <a:t>У </a:t>
            </a:r>
            <a:r>
              <a:rPr lang="ru-RU" sz="2000" dirty="0" err="1" smtClean="0"/>
              <a:t>чому</a:t>
            </a:r>
            <a:r>
              <a:rPr lang="ru-RU" sz="2000" dirty="0" smtClean="0"/>
              <a:t> </a:t>
            </a:r>
            <a:r>
              <a:rPr lang="ru-RU" sz="2000" dirty="0" err="1" smtClean="0"/>
              <a:t>її</a:t>
            </a:r>
            <a:r>
              <a:rPr lang="ru-RU" sz="2000" dirty="0" smtClean="0"/>
              <a:t> </a:t>
            </a:r>
            <a:r>
              <a:rPr lang="ru-RU" sz="2000" dirty="0" err="1" smtClean="0"/>
              <a:t>явні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переваги</a:t>
            </a:r>
            <a:r>
              <a:rPr lang="ru-RU" sz="2000" dirty="0" smtClean="0"/>
              <a:t>?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dirty="0" smtClean="0"/>
              <a:t>Вона </a:t>
            </a:r>
            <a:r>
              <a:rPr lang="ru-RU" sz="2000" b="1" dirty="0" err="1" smtClean="0"/>
              <a:t>наочно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візуалізує</a:t>
            </a:r>
            <a:r>
              <a:rPr lang="ru-RU" sz="2000" b="1" dirty="0" smtClean="0"/>
              <a:t> </a:t>
            </a:r>
            <a:r>
              <a:rPr lang="ru-RU" sz="2000" dirty="0" smtClean="0"/>
              <a:t>всю </a:t>
            </a:r>
            <a:r>
              <a:rPr lang="ru-RU" sz="2000" dirty="0" err="1" smtClean="0"/>
              <a:t>інформацію</a:t>
            </a:r>
            <a:r>
              <a:rPr lang="ru-RU" sz="2000" dirty="0" smtClean="0"/>
              <a:t> по проекту.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dirty="0" smtClean="0"/>
              <a:t>Менеджеру </a:t>
            </a:r>
            <a:r>
              <a:rPr lang="ru-RU" sz="2000" dirty="0" err="1" smtClean="0"/>
              <a:t>більше</a:t>
            </a:r>
            <a:r>
              <a:rPr lang="ru-RU" sz="2000" dirty="0" smtClean="0"/>
              <a:t> не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покладатися</a:t>
            </a:r>
            <a:r>
              <a:rPr lang="ru-RU" sz="2000" dirty="0" smtClean="0"/>
              <a:t> на </a:t>
            </a:r>
            <a:r>
              <a:rPr lang="ru-RU" sz="2000" dirty="0" err="1" smtClean="0"/>
              <a:t>пам'ять</a:t>
            </a:r>
            <a:r>
              <a:rPr lang="ru-RU" sz="2000" dirty="0" smtClean="0"/>
              <a:t>, </a:t>
            </a:r>
            <a:r>
              <a:rPr lang="ru-RU" sz="2000" dirty="0" err="1" smtClean="0"/>
              <a:t>робити</a:t>
            </a:r>
            <a:r>
              <a:rPr lang="ru-RU" sz="2000" dirty="0" smtClean="0"/>
              <a:t> записи на </a:t>
            </a:r>
            <a:r>
              <a:rPr lang="ru-RU" sz="2000" dirty="0" err="1" smtClean="0"/>
              <a:t>всіляких</a:t>
            </a:r>
            <a:r>
              <a:rPr lang="ru-RU" sz="2000" dirty="0" smtClean="0"/>
              <a:t> </a:t>
            </a:r>
            <a:r>
              <a:rPr lang="ru-RU" sz="2000" dirty="0" err="1" smtClean="0"/>
              <a:t>стікерах</a:t>
            </a:r>
            <a:r>
              <a:rPr lang="ru-RU" sz="2000" dirty="0" smtClean="0"/>
              <a:t>, в </a:t>
            </a:r>
            <a:r>
              <a:rPr lang="ru-RU" sz="2000" dirty="0" err="1" smtClean="0"/>
              <a:t>зошитах</a:t>
            </a:r>
            <a:r>
              <a:rPr lang="ru-RU" sz="2000" dirty="0" smtClean="0"/>
              <a:t>, </a:t>
            </a:r>
            <a:r>
              <a:rPr lang="ru-RU" sz="2000" dirty="0" err="1" smtClean="0"/>
              <a:t>шукати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необхідну</a:t>
            </a:r>
            <a:r>
              <a:rPr lang="ru-RU" sz="2000" dirty="0" smtClean="0"/>
              <a:t> </a:t>
            </a:r>
            <a:r>
              <a:rPr lang="ru-RU" sz="2000" dirty="0" err="1" smtClean="0"/>
              <a:t>інформацію</a:t>
            </a:r>
            <a:r>
              <a:rPr lang="ru-RU" sz="2000" dirty="0" smtClean="0"/>
              <a:t> в </a:t>
            </a:r>
            <a:r>
              <a:rPr lang="ru-RU" sz="2000" dirty="0" err="1" smtClean="0"/>
              <a:t>довгих</a:t>
            </a:r>
            <a:r>
              <a:rPr lang="ru-RU" sz="2000" dirty="0" smtClean="0"/>
              <a:t> </a:t>
            </a:r>
            <a:r>
              <a:rPr lang="ru-RU" sz="2000" dirty="0" err="1" smtClean="0"/>
              <a:t>ланцюжках</a:t>
            </a:r>
            <a:r>
              <a:rPr lang="ru-RU" sz="2000" dirty="0" smtClean="0"/>
              <a:t> </a:t>
            </a:r>
            <a:r>
              <a:rPr lang="ru-RU" sz="2000" dirty="0" err="1" smtClean="0"/>
              <a:t>листів</a:t>
            </a:r>
            <a:r>
              <a:rPr lang="ru-RU" sz="2000" dirty="0" smtClean="0"/>
              <a:t>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dirty="0" err="1" smtClean="0"/>
              <a:t>Досить</a:t>
            </a:r>
            <a:r>
              <a:rPr lang="ru-RU" sz="2000" dirty="0" smtClean="0"/>
              <a:t> просто </a:t>
            </a:r>
            <a:r>
              <a:rPr lang="ru-RU" sz="2000" dirty="0" err="1" smtClean="0"/>
              <a:t>створити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завдання</a:t>
            </a:r>
            <a:r>
              <a:rPr lang="ru-RU" sz="2000" dirty="0" smtClean="0"/>
              <a:t>, </a:t>
            </a:r>
            <a:r>
              <a:rPr lang="ru-RU" sz="2000" dirty="0" err="1" smtClean="0"/>
              <a:t>поставити</a:t>
            </a:r>
            <a:r>
              <a:rPr lang="ru-RU" sz="2000" dirty="0" smtClean="0"/>
              <a:t>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початкові</a:t>
            </a:r>
            <a:r>
              <a:rPr lang="ru-RU" sz="2000" dirty="0" smtClean="0"/>
              <a:t> і </a:t>
            </a:r>
            <a:r>
              <a:rPr lang="ru-RU" sz="2000" dirty="0" err="1" smtClean="0"/>
              <a:t>кінцеві</a:t>
            </a:r>
            <a:r>
              <a:rPr lang="ru-RU" sz="2000" dirty="0" smtClean="0"/>
              <a:t> </a:t>
            </a:r>
            <a:r>
              <a:rPr lang="ru-RU" sz="2000" dirty="0" err="1" smtClean="0"/>
              <a:t>терміни</a:t>
            </a:r>
            <a:r>
              <a:rPr lang="ru-RU" sz="2000" dirty="0" smtClean="0"/>
              <a:t> і </a:t>
            </a:r>
            <a:r>
              <a:rPr lang="ru-RU" sz="2000" dirty="0" err="1" smtClean="0"/>
              <a:t>стежити</a:t>
            </a:r>
            <a:r>
              <a:rPr lang="ru-RU" sz="2000" dirty="0" smtClean="0"/>
              <a:t> за </a:t>
            </a:r>
            <a:r>
              <a:rPr lang="ru-RU" sz="2000" dirty="0" err="1" smtClean="0"/>
              <a:t>прогресом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виконання</a:t>
            </a:r>
            <a:r>
              <a:rPr lang="ru-RU" sz="2000" dirty="0" smtClean="0"/>
              <a:t>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dirty="0" err="1" smtClean="0"/>
              <a:t>Цей</a:t>
            </a:r>
            <a:r>
              <a:rPr lang="ru-RU" sz="2000" dirty="0" smtClean="0"/>
              <a:t> </a:t>
            </a:r>
            <a:r>
              <a:rPr lang="ru-RU" sz="2000" dirty="0" err="1" smtClean="0"/>
              <a:t>базовий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функціонал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пропонує</a:t>
            </a:r>
            <a:r>
              <a:rPr lang="ru-RU" sz="2000" dirty="0" smtClean="0"/>
              <a:t> будь-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 smtClean="0"/>
              <a:t>більш-менш</a:t>
            </a:r>
            <a:r>
              <a:rPr lang="ru-RU" sz="2000" dirty="0" smtClean="0"/>
              <a:t> </a:t>
            </a:r>
            <a:r>
              <a:rPr lang="ru-RU" sz="2000" dirty="0" err="1" smtClean="0"/>
              <a:t>ефективний</a:t>
            </a:r>
            <a:r>
              <a:rPr lang="ru-RU" sz="2000" dirty="0" smtClean="0"/>
              <a:t> </a:t>
            </a:r>
            <a:r>
              <a:rPr lang="ru-RU" sz="2000" dirty="0" err="1" smtClean="0"/>
              <a:t>інструмент</a:t>
            </a:r>
            <a:r>
              <a:rPr lang="ru-RU" sz="2000" dirty="0" smtClean="0"/>
              <a:t>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FF0000"/>
                </a:solidFill>
              </a:rPr>
              <a:t>Але </a:t>
            </a:r>
            <a:r>
              <a:rPr lang="ru-RU" sz="2000" dirty="0" err="1" smtClean="0">
                <a:solidFill>
                  <a:srgbClr val="FF0000"/>
                </a:solidFill>
              </a:rPr>
              <a:t>навіть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ці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можливості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значно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спрощують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процес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</a:rPr>
              <a:t>управління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1730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8CF2-7CF4-45AC-98D6-FE733AD56A75}" type="slidenum">
              <a:rPr lang="ru-RU" smtClean="0">
                <a:solidFill>
                  <a:srgbClr val="FFFFFF"/>
                </a:solidFill>
              </a:rPr>
              <a:pPr/>
              <a:t>9</a:t>
            </a:fld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1727" y="996375"/>
            <a:ext cx="117032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CC"/>
                </a:solidFill>
              </a:rPr>
              <a:t>3. </a:t>
            </a:r>
            <a:r>
              <a:rPr lang="ru-RU" sz="2000" b="1" dirty="0" err="1" smtClean="0">
                <a:solidFill>
                  <a:srgbClr val="0000CC"/>
                </a:solidFill>
              </a:rPr>
              <a:t>Чи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можуть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проекти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успішно</a:t>
            </a:r>
            <a:r>
              <a:rPr lang="ru-RU" sz="2000" b="1" dirty="0" smtClean="0">
                <a:solidFill>
                  <a:srgbClr val="0000CC"/>
                </a:solidFill>
              </a:rPr>
              <a:t> завершаться без </a:t>
            </a:r>
            <a:r>
              <a:rPr lang="ru-RU" sz="2000" b="1" dirty="0" err="1" smtClean="0">
                <a:solidFill>
                  <a:srgbClr val="0000CC"/>
                </a:solidFill>
              </a:rPr>
              <a:t>ризиків</a:t>
            </a:r>
            <a:r>
              <a:rPr lang="ru-RU" sz="2000" b="1" dirty="0" smtClean="0">
                <a:solidFill>
                  <a:srgbClr val="0000CC"/>
                </a:solidFill>
              </a:rPr>
              <a:t>?</a:t>
            </a:r>
          </a:p>
          <a:p>
            <a:endParaRPr lang="ru-RU" sz="2000" b="1" dirty="0" smtClean="0">
              <a:solidFill>
                <a:srgbClr val="0000C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Важко</a:t>
            </a:r>
            <a:r>
              <a:rPr lang="ru-RU" sz="2000" dirty="0" smtClean="0"/>
              <a:t> </a:t>
            </a:r>
            <a:r>
              <a:rPr lang="ru-RU" sz="2000" dirty="0" err="1" smtClean="0"/>
              <a:t>знайти</a:t>
            </a:r>
            <a:r>
              <a:rPr lang="ru-RU" sz="2000" dirty="0" smtClean="0"/>
              <a:t> проект, в </a:t>
            </a:r>
            <a:r>
              <a:rPr lang="ru-RU" sz="2000" dirty="0" err="1" smtClean="0"/>
              <a:t>якому</a:t>
            </a:r>
            <a:r>
              <a:rPr lang="ru-RU" sz="2000" dirty="0" smtClean="0"/>
              <a:t> не буде абсолютно </a:t>
            </a:r>
            <a:r>
              <a:rPr lang="ru-RU" sz="2000" dirty="0" err="1" smtClean="0"/>
              <a:t>ніяких</a:t>
            </a:r>
            <a:r>
              <a:rPr lang="ru-RU" sz="2000" dirty="0" smtClean="0"/>
              <a:t> </a:t>
            </a:r>
            <a:r>
              <a:rPr lang="ru-RU" sz="2000" dirty="0" err="1" smtClean="0"/>
              <a:t>ризиків</a:t>
            </a:r>
            <a:r>
              <a:rPr lang="ru-RU" sz="20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Непередбачені</a:t>
            </a:r>
            <a:r>
              <a:rPr lang="ru-RU" sz="2000" dirty="0" smtClean="0"/>
              <a:t> </a:t>
            </a:r>
            <a:r>
              <a:rPr lang="ru-RU" sz="2000" dirty="0" err="1" smtClean="0"/>
              <a:t>ситуації</a:t>
            </a:r>
            <a:r>
              <a:rPr lang="ru-RU" sz="2000" dirty="0" smtClean="0"/>
              <a:t> </a:t>
            </a:r>
            <a:r>
              <a:rPr lang="ru-RU" sz="2000" dirty="0" err="1" smtClean="0"/>
              <a:t>трапляються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завжди</a:t>
            </a:r>
            <a:r>
              <a:rPr lang="ru-RU" sz="2000" dirty="0" smtClean="0"/>
              <a:t>, на </a:t>
            </a:r>
            <a:r>
              <a:rPr lang="ru-RU" sz="2000" dirty="0" err="1" smtClean="0"/>
              <a:t>всіх</a:t>
            </a:r>
            <a:r>
              <a:rPr lang="ru-RU" sz="2000" dirty="0" smtClean="0"/>
              <a:t> </a:t>
            </a:r>
            <a:r>
              <a:rPr lang="ru-RU" sz="2000" dirty="0" err="1" smtClean="0"/>
              <a:t>етапах</a:t>
            </a:r>
            <a:r>
              <a:rPr lang="ru-RU" sz="2000" dirty="0" smtClean="0"/>
              <a:t>, і </a:t>
            </a:r>
            <a:r>
              <a:rPr lang="ru-RU" sz="2000" dirty="0" err="1" smtClean="0"/>
              <a:t>всі</a:t>
            </a:r>
            <a:r>
              <a:rPr lang="ru-RU" sz="2000" dirty="0" smtClean="0"/>
              <a:t> вони </a:t>
            </a:r>
            <a:r>
              <a:rPr lang="ru-RU" sz="2000" dirty="0" err="1" smtClean="0"/>
              <a:t>по-різному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впливають</a:t>
            </a:r>
            <a:r>
              <a:rPr lang="ru-RU" sz="2000" dirty="0" smtClean="0"/>
              <a:t> на </a:t>
            </a:r>
            <a:r>
              <a:rPr lang="ru-RU" sz="2000" dirty="0" err="1" smtClean="0"/>
              <a:t>плани</a:t>
            </a:r>
            <a:r>
              <a:rPr lang="ru-RU" sz="20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По </a:t>
            </a:r>
            <a:r>
              <a:rPr lang="ru-RU" sz="2000" dirty="0" err="1" smtClean="0"/>
              <a:t>більшій</a:t>
            </a:r>
            <a:r>
              <a:rPr lang="ru-RU" sz="2000" dirty="0" smtClean="0"/>
              <a:t> </a:t>
            </a:r>
            <a:r>
              <a:rPr lang="ru-RU" sz="2000" dirty="0" err="1" smtClean="0"/>
              <a:t>мірі</a:t>
            </a:r>
            <a:r>
              <a:rPr lang="ru-RU" sz="2000" dirty="0" smtClean="0"/>
              <a:t> </a:t>
            </a:r>
            <a:r>
              <a:rPr lang="ru-RU" sz="2000" dirty="0" err="1" smtClean="0"/>
              <a:t>непередбачені</a:t>
            </a:r>
            <a:r>
              <a:rPr lang="ru-RU" sz="2000" dirty="0" smtClean="0"/>
              <a:t> </a:t>
            </a:r>
            <a:r>
              <a:rPr lang="ru-RU" sz="2000" dirty="0" err="1" smtClean="0"/>
              <a:t>ситуації</a:t>
            </a:r>
            <a:r>
              <a:rPr lang="ru-RU" sz="2000" dirty="0" smtClean="0"/>
              <a:t> </a:t>
            </a:r>
            <a:r>
              <a:rPr lang="ru-RU" sz="2000" dirty="0" err="1" smtClean="0"/>
              <a:t>впливають</a:t>
            </a:r>
            <a:r>
              <a:rPr lang="ru-RU" sz="2000" dirty="0" smtClean="0"/>
              <a:t> на план проекту </a:t>
            </a:r>
            <a:r>
              <a:rPr lang="ru-RU" sz="2000" b="1" dirty="0" smtClean="0">
                <a:solidFill>
                  <a:srgbClr val="FF0000"/>
                </a:solidFill>
              </a:rPr>
              <a:t>негативно</a:t>
            </a:r>
            <a:r>
              <a:rPr lang="ru-RU" sz="2000" dirty="0" smtClean="0"/>
              <a:t>, </a:t>
            </a:r>
            <a:r>
              <a:rPr lang="ru-RU" sz="2000" dirty="0" err="1" smtClean="0"/>
              <a:t>хоча</a:t>
            </a:r>
            <a:r>
              <a:rPr lang="ru-RU" sz="2000" dirty="0" smtClean="0"/>
              <a:t>, </a:t>
            </a:r>
            <a:r>
              <a:rPr lang="ru-RU" sz="2000" dirty="0" err="1" smtClean="0"/>
              <a:t>звичайно</a:t>
            </a:r>
            <a:r>
              <a:rPr lang="ru-RU" sz="2000" dirty="0" smtClean="0"/>
              <a:t>, є і </a:t>
            </a:r>
            <a:r>
              <a:rPr lang="ru-RU" sz="2000" dirty="0" err="1" smtClean="0"/>
              <a:t>позитивні</a:t>
            </a:r>
            <a:r>
              <a:rPr lang="ru-RU" sz="2000" dirty="0" smtClean="0"/>
              <a:t> </a:t>
            </a:r>
            <a:r>
              <a:rPr lang="ru-RU" sz="2000" dirty="0" err="1" smtClean="0"/>
              <a:t>ситуації</a:t>
            </a:r>
            <a:r>
              <a:rPr lang="ru-RU" sz="20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Невизначеності</a:t>
            </a:r>
            <a:r>
              <a:rPr lang="ru-RU" sz="2000" dirty="0" smtClean="0"/>
              <a:t> і </a:t>
            </a:r>
            <a:r>
              <a:rPr lang="ru-RU" sz="2000" dirty="0" err="1" smtClean="0"/>
              <a:t>ризики</a:t>
            </a:r>
            <a:r>
              <a:rPr lang="ru-RU" sz="2000" dirty="0" smtClean="0"/>
              <a:t> </a:t>
            </a:r>
            <a:r>
              <a:rPr lang="ru-RU" sz="2000" dirty="0" err="1" smtClean="0"/>
              <a:t>впливають</a:t>
            </a:r>
            <a:r>
              <a:rPr lang="ru-RU" sz="2000" dirty="0" smtClean="0"/>
              <a:t> на </a:t>
            </a:r>
            <a:r>
              <a:rPr lang="ru-RU" sz="2000" dirty="0" err="1" smtClean="0"/>
              <a:t>тривалість</a:t>
            </a:r>
            <a:r>
              <a:rPr lang="ru-RU" sz="2000" dirty="0" smtClean="0"/>
              <a:t>, </a:t>
            </a:r>
            <a:r>
              <a:rPr lang="ru-RU" sz="2000" dirty="0" err="1" smtClean="0"/>
              <a:t>прогрес</a:t>
            </a:r>
            <a:r>
              <a:rPr lang="ru-RU" sz="2000" dirty="0" smtClean="0"/>
              <a:t>, </a:t>
            </a:r>
            <a:r>
              <a:rPr lang="ru-RU" sz="2000" dirty="0" err="1" smtClean="0"/>
              <a:t>терміни</a:t>
            </a:r>
            <a:r>
              <a:rPr lang="ru-RU" sz="2000" dirty="0" smtClean="0"/>
              <a:t>, бюджет, </a:t>
            </a:r>
            <a:r>
              <a:rPr lang="ru-RU" sz="2000" dirty="0" err="1" smtClean="0"/>
              <a:t>учасників</a:t>
            </a:r>
            <a:r>
              <a:rPr lang="ru-RU" sz="2000" dirty="0" smtClean="0"/>
              <a:t> і т.д.</a:t>
            </a:r>
          </a:p>
          <a:p>
            <a:endParaRPr lang="ru-RU" sz="2000" dirty="0" smtClean="0"/>
          </a:p>
          <a:p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бути </a:t>
            </a:r>
            <a:r>
              <a:rPr lang="ru-RU" sz="2000" dirty="0" err="1" smtClean="0"/>
              <a:t>тривалий</a:t>
            </a:r>
            <a:r>
              <a:rPr lang="ru-RU" sz="2000" dirty="0" smtClean="0"/>
              <a:t> і </a:t>
            </a:r>
            <a:r>
              <a:rPr lang="ru-RU" sz="2000" dirty="0" err="1" smtClean="0"/>
              <a:t>складний</a:t>
            </a:r>
            <a:r>
              <a:rPr lang="ru-RU" sz="2000" dirty="0" smtClean="0"/>
              <a:t> проект, без </a:t>
            </a:r>
            <a:r>
              <a:rPr lang="ru-RU" sz="2000" dirty="0" err="1" smtClean="0"/>
              <a:t>цієї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 smtClean="0"/>
              <a:t> і </a:t>
            </a:r>
            <a:r>
              <a:rPr lang="ru-RU" sz="2000" dirty="0" err="1" smtClean="0"/>
              <a:t>зовсім</a:t>
            </a:r>
            <a:r>
              <a:rPr lang="ru-RU" sz="2000" dirty="0" smtClean="0"/>
              <a:t> не </a:t>
            </a:r>
            <a:r>
              <a:rPr lang="ru-RU" sz="2000" dirty="0" err="1" smtClean="0"/>
              <a:t>обійтися</a:t>
            </a:r>
            <a:r>
              <a:rPr lang="ru-RU" sz="2000" dirty="0" smtClean="0"/>
              <a:t>. Тому будь-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менеджер проекту повинен </a:t>
            </a:r>
            <a:r>
              <a:rPr lang="ru-RU" sz="2000" dirty="0" err="1" smtClean="0"/>
              <a:t>враховувати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всі</a:t>
            </a:r>
            <a:r>
              <a:rPr lang="ru-RU" sz="2000" dirty="0" smtClean="0"/>
              <a:t> </a:t>
            </a:r>
            <a:r>
              <a:rPr lang="ru-RU" sz="2000" dirty="0" err="1" smtClean="0"/>
              <a:t>ризики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уникнути</a:t>
            </a:r>
            <a:r>
              <a:rPr lang="ru-RU" sz="2000" dirty="0" smtClean="0"/>
              <a:t> </a:t>
            </a:r>
            <a:r>
              <a:rPr lang="ru-RU" sz="2000" dirty="0" err="1" smtClean="0"/>
              <a:t>непередбачених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витрат</a:t>
            </a:r>
            <a:r>
              <a:rPr lang="ru-RU" sz="2000" dirty="0" smtClean="0"/>
              <a:t>, </a:t>
            </a:r>
            <a:r>
              <a:rPr lang="ru-RU" sz="2000" dirty="0" err="1" smtClean="0"/>
              <a:t>затягнутих</a:t>
            </a:r>
            <a:r>
              <a:rPr lang="ru-RU" sz="2000" dirty="0" smtClean="0"/>
              <a:t> </a:t>
            </a:r>
            <a:r>
              <a:rPr lang="ru-RU" sz="2000" dirty="0" err="1" smtClean="0"/>
              <a:t>термінів</a:t>
            </a:r>
            <a:r>
              <a:rPr lang="ru-RU" sz="2000" dirty="0" smtClean="0"/>
              <a:t> і </a:t>
            </a:r>
            <a:r>
              <a:rPr lang="ru-RU" sz="2000" dirty="0" err="1" smtClean="0"/>
              <a:t>погіршення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якості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виконання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b="1" dirty="0" smtClean="0">
                <a:solidFill>
                  <a:srgbClr val="FF0000"/>
                </a:solidFill>
              </a:rPr>
              <a:t>Приклад: </a:t>
            </a:r>
            <a:r>
              <a:rPr lang="ru-RU" sz="2000" b="1" dirty="0" err="1" smtClean="0">
                <a:solidFill>
                  <a:srgbClr val="FF0000"/>
                </a:solidFill>
              </a:rPr>
              <a:t>Mindjet</a:t>
            </a:r>
            <a:r>
              <a:rPr lang="ru-RU" sz="20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5378575" y="8267700"/>
            <a:ext cx="23406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1727" y="0"/>
            <a:ext cx="11703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Як </a:t>
            </a:r>
            <a:r>
              <a:rPr lang="ru-RU" sz="3600" b="1" dirty="0" err="1" smtClean="0">
                <a:solidFill>
                  <a:schemeClr val="bg1"/>
                </a:solidFill>
              </a:rPr>
              <a:t>вибрати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інструмент</a:t>
            </a:r>
            <a:r>
              <a:rPr lang="ru-RU" sz="3600" b="1" dirty="0" smtClean="0">
                <a:solidFill>
                  <a:schemeClr val="bg1"/>
                </a:solidFill>
              </a:rPr>
              <a:t> для </a:t>
            </a:r>
            <a:r>
              <a:rPr lang="ru-RU" sz="3600" b="1" dirty="0" err="1" smtClean="0">
                <a:solidFill>
                  <a:schemeClr val="bg1"/>
                </a:solidFill>
              </a:rPr>
              <a:t>управління</a:t>
            </a:r>
            <a:r>
              <a:rPr lang="ru-RU" sz="3600" b="1" dirty="0" smtClean="0">
                <a:solidFill>
                  <a:schemeClr val="bg1"/>
                </a:solidFill>
              </a:rPr>
              <a:t> проектами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кция № 1. Введение в дисциплину">
  <a:themeElements>
    <a:clrScheme name="Лекция № 1. Введение в дисциплину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Лекция № 1. Введение в дисциплину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Лекция № 1. Введение в дисциплину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Лекция № 1. Введение в дисциплину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3144</Words>
  <Application>Microsoft Office PowerPoint</Application>
  <PresentationFormat>Широкоэкранный</PresentationFormat>
  <Paragraphs>438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Calibri</vt:lpstr>
      <vt:lpstr>PT Sans</vt:lpstr>
      <vt:lpstr>Rubik</vt:lpstr>
      <vt:lpstr>Wingdings</vt:lpstr>
      <vt:lpstr>Лекция № 1. Введение в дисциплину</vt:lpstr>
      <vt:lpstr>Презентация PowerPoint</vt:lpstr>
      <vt:lpstr>Презентация PowerPoint</vt:lpstr>
      <vt:lpstr>Підсистеми управління проектами</vt:lpstr>
      <vt:lpstr>Софт для управління проектами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25</cp:revision>
  <dcterms:created xsi:type="dcterms:W3CDTF">2020-09-30T08:03:25Z</dcterms:created>
  <dcterms:modified xsi:type="dcterms:W3CDTF">2021-02-05T14:07:06Z</dcterms:modified>
</cp:coreProperties>
</file>