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62"/>
  </p:notesMasterIdLst>
  <p:handoutMasterIdLst>
    <p:handoutMasterId r:id="rId63"/>
  </p:handoutMasterIdLst>
  <p:sldIdLst>
    <p:sldId id="370" r:id="rId2"/>
    <p:sldId id="366" r:id="rId3"/>
    <p:sldId id="368" r:id="rId4"/>
    <p:sldId id="301" r:id="rId5"/>
    <p:sldId id="305" r:id="rId6"/>
    <p:sldId id="311" r:id="rId7"/>
    <p:sldId id="303" r:id="rId8"/>
    <p:sldId id="304" r:id="rId9"/>
    <p:sldId id="306" r:id="rId10"/>
    <p:sldId id="321" r:id="rId11"/>
    <p:sldId id="317" r:id="rId12"/>
    <p:sldId id="323" r:id="rId13"/>
    <p:sldId id="328" r:id="rId14"/>
    <p:sldId id="330" r:id="rId15"/>
    <p:sldId id="329" r:id="rId16"/>
    <p:sldId id="369" r:id="rId17"/>
    <p:sldId id="324" r:id="rId18"/>
    <p:sldId id="365" r:id="rId19"/>
    <p:sldId id="353" r:id="rId20"/>
    <p:sldId id="349" r:id="rId21"/>
    <p:sldId id="350" r:id="rId22"/>
    <p:sldId id="351" r:id="rId23"/>
    <p:sldId id="352" r:id="rId24"/>
    <p:sldId id="325" r:id="rId25"/>
    <p:sldId id="362" r:id="rId26"/>
    <p:sldId id="363" r:id="rId27"/>
    <p:sldId id="361" r:id="rId28"/>
    <p:sldId id="326" r:id="rId29"/>
    <p:sldId id="356" r:id="rId30"/>
    <p:sldId id="358" r:id="rId31"/>
    <p:sldId id="359" r:id="rId32"/>
    <p:sldId id="354" r:id="rId33"/>
    <p:sldId id="357" r:id="rId34"/>
    <p:sldId id="360" r:id="rId35"/>
    <p:sldId id="318" r:id="rId36"/>
    <p:sldId id="319" r:id="rId37"/>
    <p:sldId id="348" r:id="rId38"/>
    <p:sldId id="320" r:id="rId39"/>
    <p:sldId id="333" r:id="rId40"/>
    <p:sldId id="327" r:id="rId41"/>
    <p:sldId id="336" r:id="rId42"/>
    <p:sldId id="332" r:id="rId43"/>
    <p:sldId id="364" r:id="rId44"/>
    <p:sldId id="335" r:id="rId45"/>
    <p:sldId id="307" r:id="rId46"/>
    <p:sldId id="308" r:id="rId47"/>
    <p:sldId id="309" r:id="rId48"/>
    <p:sldId id="310" r:id="rId49"/>
    <p:sldId id="312" r:id="rId50"/>
    <p:sldId id="313" r:id="rId51"/>
    <p:sldId id="314" r:id="rId52"/>
    <p:sldId id="315" r:id="rId53"/>
    <p:sldId id="316" r:id="rId54"/>
    <p:sldId id="337" r:id="rId55"/>
    <p:sldId id="339" r:id="rId56"/>
    <p:sldId id="340" r:id="rId57"/>
    <p:sldId id="341" r:id="rId58"/>
    <p:sldId id="342" r:id="rId59"/>
    <p:sldId id="343" r:id="rId60"/>
    <p:sldId id="344" r:id="rId6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99"/>
    <a:srgbClr val="0066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7" autoAdjust="0"/>
    <p:restoredTop sz="94563" autoAdjust="0"/>
  </p:normalViewPr>
  <p:slideViewPr>
    <p:cSldViewPr>
      <p:cViewPr varScale="1">
        <p:scale>
          <a:sx n="70" d="100"/>
          <a:sy n="70" d="100"/>
        </p:scale>
        <p:origin x="36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83DE6-E635-4630-BCAF-350DF6FC52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45A3D593-5173-4940-B57A-717A752F66A6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Витрати</a:t>
          </a:r>
          <a:endParaRPr kumimoji="0" lang="ru-RU" sz="20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gm:t>
    </dgm:pt>
    <dgm:pt modelId="{43A57DA0-8EA7-42F3-8B11-31EB4F515B16}" type="parTrans" cxnId="{3F392F3F-FB69-4E31-A309-38AC0C2C483F}">
      <dgm:prSet/>
      <dgm:spPr/>
      <dgm:t>
        <a:bodyPr/>
        <a:lstStyle/>
        <a:p>
          <a:endParaRPr lang="ru-RU"/>
        </a:p>
      </dgm:t>
    </dgm:pt>
    <dgm:pt modelId="{A9CB6064-EA68-4FCD-BFC4-03C62A6400D3}" type="sibTrans" cxnId="{3F392F3F-FB69-4E31-A309-38AC0C2C483F}">
      <dgm:prSet/>
      <dgm:spPr/>
      <dgm:t>
        <a:bodyPr/>
        <a:lstStyle/>
        <a:p>
          <a:endParaRPr lang="ru-RU"/>
        </a:p>
      </dgm:t>
    </dgm:pt>
    <dgm:pt modelId="{B0DB8BD8-1086-4B03-B238-7D611857C6DD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Прямі</a:t>
          </a:r>
          <a:endParaRPr kumimoji="0" lang="ru-RU" sz="20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gm:t>
    </dgm:pt>
    <dgm:pt modelId="{543438D2-3768-4690-9391-7F33F6DBA243}" type="parTrans" cxnId="{55925922-E99C-4D5F-9971-E4769F237DD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95626586-B635-40AC-9DB0-FD2E92F2E62E}" type="sibTrans" cxnId="{55925922-E99C-4D5F-9971-E4769F237DD8}">
      <dgm:prSet/>
      <dgm:spPr/>
      <dgm:t>
        <a:bodyPr/>
        <a:lstStyle/>
        <a:p>
          <a:endParaRPr lang="ru-RU"/>
        </a:p>
      </dgm:t>
    </dgm:pt>
    <dgm:pt modelId="{3E45EC8D-BBD5-4C5A-BC88-6B56BCE2E579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Зарплата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учасників</a:t>
          </a:r>
          <a:r>
            <a: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 </a:t>
          </a:r>
        </a:p>
      </dgm:t>
    </dgm:pt>
    <dgm:pt modelId="{63A30B84-3664-40D8-AAA7-5CDBB8B13802}" type="parTrans" cxnId="{C32AEF8A-585F-464A-B567-2488F9FC05F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5B8F098-9208-4539-A717-6DF222E3200F}" type="sibTrans" cxnId="{C32AEF8A-585F-464A-B567-2488F9FC05FF}">
      <dgm:prSet/>
      <dgm:spPr/>
      <dgm:t>
        <a:bodyPr/>
        <a:lstStyle/>
        <a:p>
          <a:endParaRPr lang="ru-RU"/>
        </a:p>
      </dgm:t>
    </dgm:pt>
    <dgm:pt modelId="{6560C386-7B5F-45EF-8413-6EDA88064AEB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Відрядження</a:t>
          </a:r>
          <a:endParaRPr kumimoji="0" lang="ru-RU" sz="20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за проектом</a:t>
          </a:r>
        </a:p>
      </dgm:t>
    </dgm:pt>
    <dgm:pt modelId="{98D804F0-E088-4374-99AB-6077DA5DDC35}" type="parTrans" cxnId="{609767FA-335F-43A8-A143-00233F9B422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D127236-A55A-4DF8-8D18-1DF9EF6081E0}" type="sibTrans" cxnId="{609767FA-335F-43A8-A143-00233F9B4228}">
      <dgm:prSet/>
      <dgm:spPr/>
      <dgm:t>
        <a:bodyPr/>
        <a:lstStyle/>
        <a:p>
          <a:endParaRPr lang="ru-RU"/>
        </a:p>
      </dgm:t>
    </dgm:pt>
    <dgm:pt modelId="{B2EB2601-9BF3-4E96-BCB5-C30A35B259EE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Витрати на обладнання  і матеріали</a:t>
          </a:r>
          <a:endParaRPr kumimoji="0" lang="ru-RU" sz="20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gm:t>
    </dgm:pt>
    <dgm:pt modelId="{28BB5995-573C-4724-9AD5-9CD3D9F0608F}" type="parTrans" cxnId="{08548BE2-70DC-45F9-9B1C-5E86DEB11DC9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84BF656-BD4A-457A-AA17-CF9BB8290A58}" type="sibTrans" cxnId="{08548BE2-70DC-45F9-9B1C-5E86DEB11DC9}">
      <dgm:prSet/>
      <dgm:spPr/>
      <dgm:t>
        <a:bodyPr/>
        <a:lstStyle/>
        <a:p>
          <a:endParaRPr lang="ru-RU"/>
        </a:p>
      </dgm:t>
    </dgm:pt>
    <dgm:pt modelId="{FAC00547-7197-44A0-AD01-E29FFAC7B986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Накладні</a:t>
          </a:r>
          <a:endParaRPr kumimoji="0" lang="ru-RU" sz="20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gm:t>
    </dgm:pt>
    <dgm:pt modelId="{32CF8FCC-5824-4625-BFB2-CE1583C8D3B6}" type="parTrans" cxnId="{6C7563B6-8CE8-4AC4-B9C0-810CEB559F41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AC2543E7-A62D-4A29-A630-1B39A9CB478A}" type="sibTrans" cxnId="{6C7563B6-8CE8-4AC4-B9C0-810CEB559F41}">
      <dgm:prSet/>
      <dgm:spPr/>
      <dgm:t>
        <a:bodyPr/>
        <a:lstStyle/>
        <a:p>
          <a:endParaRPr lang="ru-RU"/>
        </a:p>
      </dgm:t>
    </dgm:pt>
    <dgm:pt modelId="{98B89CDC-9859-4709-A10B-A59B1272D19A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Зарплата </a:t>
          </a:r>
        </a:p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адміністративного</a:t>
          </a:r>
          <a:r>
            <a: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 </a:t>
          </a:r>
        </a:p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апарату</a:t>
          </a:r>
          <a:endParaRPr kumimoji="0" lang="ru-RU" sz="20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gm:t>
    </dgm:pt>
    <dgm:pt modelId="{3C16E9A9-B626-46D0-93FE-11E4CC824DBA}" type="parTrans" cxnId="{1DF67A24-03FA-41F1-BBB8-697B0B4C1CB2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12A3F652-BABA-416E-B0A3-141B338C4B4D}" type="sibTrans" cxnId="{1DF67A24-03FA-41F1-BBB8-697B0B4C1CB2}">
      <dgm:prSet/>
      <dgm:spPr/>
      <dgm:t>
        <a:bodyPr/>
        <a:lstStyle/>
        <a:p>
          <a:endParaRPr lang="ru-RU"/>
        </a:p>
      </dgm:t>
    </dgm:pt>
    <dgm:pt modelId="{86417F56-2177-4578-98A8-C9479C7F033F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Аренда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приміщень</a:t>
          </a:r>
          <a:endParaRPr kumimoji="0" lang="ru-RU" sz="20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gm:t>
    </dgm:pt>
    <dgm:pt modelId="{B69354F7-FD68-427F-8CC3-F261ABC5B761}" type="parTrans" cxnId="{2AF1217D-2A84-4F32-8510-CA7D4701159C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9B9B9A0-1A19-4735-9AD1-A17C03EE9629}" type="sibTrans" cxnId="{2AF1217D-2A84-4F32-8510-CA7D4701159C}">
      <dgm:prSet/>
      <dgm:spPr/>
      <dgm:t>
        <a:bodyPr/>
        <a:lstStyle/>
        <a:p>
          <a:endParaRPr lang="ru-RU"/>
        </a:p>
      </dgm:t>
    </dgm:pt>
    <dgm:pt modelId="{4406B8EA-DF61-469A-B933-8DEB2F17A492}" type="pres">
      <dgm:prSet presAssocID="{C0083DE6-E635-4630-BCAF-350DF6FC52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DF3546-C0BD-4E6C-B12E-1127048C6F89}" type="pres">
      <dgm:prSet presAssocID="{45A3D593-5173-4940-B57A-717A752F66A6}" presName="hierRoot1" presStyleCnt="0">
        <dgm:presLayoutVars>
          <dgm:hierBranch/>
        </dgm:presLayoutVars>
      </dgm:prSet>
      <dgm:spPr/>
    </dgm:pt>
    <dgm:pt modelId="{7D3E82F5-34AB-4B68-A6DE-7DD6218AAC68}" type="pres">
      <dgm:prSet presAssocID="{45A3D593-5173-4940-B57A-717A752F66A6}" presName="rootComposite1" presStyleCnt="0"/>
      <dgm:spPr/>
    </dgm:pt>
    <dgm:pt modelId="{E6BDE611-D537-4659-8786-2AFE1A61E7EC}" type="pres">
      <dgm:prSet presAssocID="{45A3D593-5173-4940-B57A-717A752F66A6}" presName="rootText1" presStyleLbl="node0" presStyleIdx="0" presStyleCnt="1" custScaleX="18666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08EF94-1D83-4D6B-B1C5-1DEA2DE06FCF}" type="pres">
      <dgm:prSet presAssocID="{45A3D593-5173-4940-B57A-717A752F66A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F3CBE7C-F50B-4AAD-94D8-F2E92141B8A3}" type="pres">
      <dgm:prSet presAssocID="{45A3D593-5173-4940-B57A-717A752F66A6}" presName="hierChild2" presStyleCnt="0"/>
      <dgm:spPr/>
    </dgm:pt>
    <dgm:pt modelId="{2603042E-DED3-41C7-9F29-F07ED076022D}" type="pres">
      <dgm:prSet presAssocID="{543438D2-3768-4690-9391-7F33F6DBA243}" presName="Name35" presStyleLbl="parChTrans1D2" presStyleIdx="0" presStyleCnt="2"/>
      <dgm:spPr/>
      <dgm:t>
        <a:bodyPr/>
        <a:lstStyle/>
        <a:p>
          <a:endParaRPr lang="uk-UA"/>
        </a:p>
      </dgm:t>
    </dgm:pt>
    <dgm:pt modelId="{9E330E16-CC13-472E-8201-D843702D77DA}" type="pres">
      <dgm:prSet presAssocID="{B0DB8BD8-1086-4B03-B238-7D611857C6DD}" presName="hierRoot2" presStyleCnt="0">
        <dgm:presLayoutVars>
          <dgm:hierBranch val="l"/>
        </dgm:presLayoutVars>
      </dgm:prSet>
      <dgm:spPr/>
    </dgm:pt>
    <dgm:pt modelId="{67B2602A-E179-47A5-97F3-CBEA4F59E2FC}" type="pres">
      <dgm:prSet presAssocID="{B0DB8BD8-1086-4B03-B238-7D611857C6DD}" presName="rootComposite" presStyleCnt="0"/>
      <dgm:spPr/>
    </dgm:pt>
    <dgm:pt modelId="{E8C6418E-7DBE-4F8C-A6CD-00A6C2F10BCF}" type="pres">
      <dgm:prSet presAssocID="{B0DB8BD8-1086-4B03-B238-7D611857C6DD}" presName="rootText" presStyleLbl="node2" presStyleIdx="0" presStyleCnt="2" custScaleX="18666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BF17333-B79C-4928-B046-CD40C36843AA}" type="pres">
      <dgm:prSet presAssocID="{B0DB8BD8-1086-4B03-B238-7D611857C6DD}" presName="rootConnector" presStyleLbl="node2" presStyleIdx="0" presStyleCnt="2"/>
      <dgm:spPr/>
      <dgm:t>
        <a:bodyPr/>
        <a:lstStyle/>
        <a:p>
          <a:endParaRPr lang="ru-RU"/>
        </a:p>
      </dgm:t>
    </dgm:pt>
    <dgm:pt modelId="{338D88C7-6DA0-4F81-B160-0A93CB7F57FB}" type="pres">
      <dgm:prSet presAssocID="{B0DB8BD8-1086-4B03-B238-7D611857C6DD}" presName="hierChild4" presStyleCnt="0"/>
      <dgm:spPr/>
    </dgm:pt>
    <dgm:pt modelId="{3D77FC18-1FD0-4C74-9040-8723BC310B9E}" type="pres">
      <dgm:prSet presAssocID="{63A30B84-3664-40D8-AAA7-5CDBB8B13802}" presName="Name50" presStyleLbl="parChTrans1D3" presStyleIdx="0" presStyleCnt="5"/>
      <dgm:spPr/>
      <dgm:t>
        <a:bodyPr/>
        <a:lstStyle/>
        <a:p>
          <a:endParaRPr lang="uk-UA"/>
        </a:p>
      </dgm:t>
    </dgm:pt>
    <dgm:pt modelId="{D921A7FE-79C0-45A4-938D-29ED10D39A90}" type="pres">
      <dgm:prSet presAssocID="{3E45EC8D-BBD5-4C5A-BC88-6B56BCE2E579}" presName="hierRoot2" presStyleCnt="0">
        <dgm:presLayoutVars>
          <dgm:hierBranch val="r"/>
        </dgm:presLayoutVars>
      </dgm:prSet>
      <dgm:spPr/>
    </dgm:pt>
    <dgm:pt modelId="{102E128B-ED8F-4217-AD7A-432F318AFFD9}" type="pres">
      <dgm:prSet presAssocID="{3E45EC8D-BBD5-4C5A-BC88-6B56BCE2E579}" presName="rootComposite" presStyleCnt="0"/>
      <dgm:spPr/>
    </dgm:pt>
    <dgm:pt modelId="{E999275D-F8CD-4FE0-9FF3-BF42995F88B4}" type="pres">
      <dgm:prSet presAssocID="{3E45EC8D-BBD5-4C5A-BC88-6B56BCE2E579}" presName="rootText" presStyleLbl="node3" presStyleIdx="0" presStyleCnt="5" custScaleX="186662" custLinFactNeighborX="-7425" custLinFactNeighborY="-27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D0F1E8-ECDF-42D0-9A06-13A955B117F4}" type="pres">
      <dgm:prSet presAssocID="{3E45EC8D-BBD5-4C5A-BC88-6B56BCE2E579}" presName="rootConnector" presStyleLbl="node3" presStyleIdx="0" presStyleCnt="5"/>
      <dgm:spPr/>
      <dgm:t>
        <a:bodyPr/>
        <a:lstStyle/>
        <a:p>
          <a:endParaRPr lang="ru-RU"/>
        </a:p>
      </dgm:t>
    </dgm:pt>
    <dgm:pt modelId="{D773369F-DBEF-4040-8143-DF9DCBD0E603}" type="pres">
      <dgm:prSet presAssocID="{3E45EC8D-BBD5-4C5A-BC88-6B56BCE2E579}" presName="hierChild4" presStyleCnt="0"/>
      <dgm:spPr/>
    </dgm:pt>
    <dgm:pt modelId="{235FCF33-DCC7-4333-9DDC-2E58076F2A54}" type="pres">
      <dgm:prSet presAssocID="{3E45EC8D-BBD5-4C5A-BC88-6B56BCE2E579}" presName="hierChild5" presStyleCnt="0"/>
      <dgm:spPr/>
    </dgm:pt>
    <dgm:pt modelId="{D7BFB2B9-5402-4ED3-B201-E838252C82E7}" type="pres">
      <dgm:prSet presAssocID="{98D804F0-E088-4374-99AB-6077DA5DDC35}" presName="Name50" presStyleLbl="parChTrans1D3" presStyleIdx="1" presStyleCnt="5"/>
      <dgm:spPr/>
      <dgm:t>
        <a:bodyPr/>
        <a:lstStyle/>
        <a:p>
          <a:endParaRPr lang="uk-UA"/>
        </a:p>
      </dgm:t>
    </dgm:pt>
    <dgm:pt modelId="{A54F9044-1A7F-4C3D-8F8E-DD87634144D1}" type="pres">
      <dgm:prSet presAssocID="{6560C386-7B5F-45EF-8413-6EDA88064AEB}" presName="hierRoot2" presStyleCnt="0">
        <dgm:presLayoutVars>
          <dgm:hierBranch val="r"/>
        </dgm:presLayoutVars>
      </dgm:prSet>
      <dgm:spPr/>
    </dgm:pt>
    <dgm:pt modelId="{B8DE104E-FB6E-4FFD-8B47-32CA5A1DCB9E}" type="pres">
      <dgm:prSet presAssocID="{6560C386-7B5F-45EF-8413-6EDA88064AEB}" presName="rootComposite" presStyleCnt="0"/>
      <dgm:spPr/>
    </dgm:pt>
    <dgm:pt modelId="{1407BEAE-55F5-4DA7-907A-BDE3B78AC834}" type="pres">
      <dgm:prSet presAssocID="{6560C386-7B5F-45EF-8413-6EDA88064AEB}" presName="rootText" presStyleLbl="node3" presStyleIdx="1" presStyleCnt="5" custScaleX="186662" custLinFactNeighborX="-3026" custLinFactNeighborY="-39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3F65BE-3698-4A63-8A37-6E436822AC8C}" type="pres">
      <dgm:prSet presAssocID="{6560C386-7B5F-45EF-8413-6EDA88064AEB}" presName="rootConnector" presStyleLbl="node3" presStyleIdx="1" presStyleCnt="5"/>
      <dgm:spPr/>
      <dgm:t>
        <a:bodyPr/>
        <a:lstStyle/>
        <a:p>
          <a:endParaRPr lang="ru-RU"/>
        </a:p>
      </dgm:t>
    </dgm:pt>
    <dgm:pt modelId="{8418FBA7-4D09-431D-880F-0320C657B47C}" type="pres">
      <dgm:prSet presAssocID="{6560C386-7B5F-45EF-8413-6EDA88064AEB}" presName="hierChild4" presStyleCnt="0"/>
      <dgm:spPr/>
    </dgm:pt>
    <dgm:pt modelId="{2421C910-E7D8-4251-93F8-0A924B1897ED}" type="pres">
      <dgm:prSet presAssocID="{6560C386-7B5F-45EF-8413-6EDA88064AEB}" presName="hierChild5" presStyleCnt="0"/>
      <dgm:spPr/>
    </dgm:pt>
    <dgm:pt modelId="{A64FF10F-B89B-40E3-914E-57A58B8ABBDC}" type="pres">
      <dgm:prSet presAssocID="{28BB5995-573C-4724-9AD5-9CD3D9F0608F}" presName="Name50" presStyleLbl="parChTrans1D3" presStyleIdx="2" presStyleCnt="5"/>
      <dgm:spPr/>
      <dgm:t>
        <a:bodyPr/>
        <a:lstStyle/>
        <a:p>
          <a:endParaRPr lang="uk-UA"/>
        </a:p>
      </dgm:t>
    </dgm:pt>
    <dgm:pt modelId="{2048ADF1-33AA-4B8A-92DE-717324C21A92}" type="pres">
      <dgm:prSet presAssocID="{B2EB2601-9BF3-4E96-BCB5-C30A35B259EE}" presName="hierRoot2" presStyleCnt="0">
        <dgm:presLayoutVars>
          <dgm:hierBranch val="l"/>
        </dgm:presLayoutVars>
      </dgm:prSet>
      <dgm:spPr/>
    </dgm:pt>
    <dgm:pt modelId="{F1C0E710-2868-40A7-93A3-5B06F01BB861}" type="pres">
      <dgm:prSet presAssocID="{B2EB2601-9BF3-4E96-BCB5-C30A35B259EE}" presName="rootComposite" presStyleCnt="0"/>
      <dgm:spPr/>
    </dgm:pt>
    <dgm:pt modelId="{C42AE731-633F-4ED9-8AF4-3420B0CFC5CE}" type="pres">
      <dgm:prSet presAssocID="{B2EB2601-9BF3-4E96-BCB5-C30A35B259EE}" presName="rootText" presStyleLbl="node3" presStyleIdx="2" presStyleCnt="5" custScaleX="186662" custLinFactNeighborX="1373" custLinFactNeighborY="35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221965-B811-4F08-A2DA-5112B1189EE0}" type="pres">
      <dgm:prSet presAssocID="{B2EB2601-9BF3-4E96-BCB5-C30A35B259EE}" presName="rootConnector" presStyleLbl="node3" presStyleIdx="2" presStyleCnt="5"/>
      <dgm:spPr/>
      <dgm:t>
        <a:bodyPr/>
        <a:lstStyle/>
        <a:p>
          <a:endParaRPr lang="ru-RU"/>
        </a:p>
      </dgm:t>
    </dgm:pt>
    <dgm:pt modelId="{109D725F-3DFD-4F1B-BCEA-9D645304C714}" type="pres">
      <dgm:prSet presAssocID="{B2EB2601-9BF3-4E96-BCB5-C30A35B259EE}" presName="hierChild4" presStyleCnt="0"/>
      <dgm:spPr/>
    </dgm:pt>
    <dgm:pt modelId="{063F116D-98B5-4504-BC63-2D2319998541}" type="pres">
      <dgm:prSet presAssocID="{B2EB2601-9BF3-4E96-BCB5-C30A35B259EE}" presName="hierChild5" presStyleCnt="0"/>
      <dgm:spPr/>
    </dgm:pt>
    <dgm:pt modelId="{CB4886CA-4D5C-4D33-ABF2-5F5CB221FF37}" type="pres">
      <dgm:prSet presAssocID="{B0DB8BD8-1086-4B03-B238-7D611857C6DD}" presName="hierChild5" presStyleCnt="0"/>
      <dgm:spPr/>
    </dgm:pt>
    <dgm:pt modelId="{84324638-B8A4-453C-8F4F-B5406E45BFB3}" type="pres">
      <dgm:prSet presAssocID="{32CF8FCC-5824-4625-BFB2-CE1583C8D3B6}" presName="Name35" presStyleLbl="parChTrans1D2" presStyleIdx="1" presStyleCnt="2"/>
      <dgm:spPr/>
      <dgm:t>
        <a:bodyPr/>
        <a:lstStyle/>
        <a:p>
          <a:endParaRPr lang="uk-UA"/>
        </a:p>
      </dgm:t>
    </dgm:pt>
    <dgm:pt modelId="{5B02492B-26DB-4B4E-8439-1178ED4AE46A}" type="pres">
      <dgm:prSet presAssocID="{FAC00547-7197-44A0-AD01-E29FFAC7B986}" presName="hierRoot2" presStyleCnt="0">
        <dgm:presLayoutVars>
          <dgm:hierBranch val="l"/>
        </dgm:presLayoutVars>
      </dgm:prSet>
      <dgm:spPr/>
    </dgm:pt>
    <dgm:pt modelId="{EAC9DAC3-34DC-45DB-8832-980ADF8D276F}" type="pres">
      <dgm:prSet presAssocID="{FAC00547-7197-44A0-AD01-E29FFAC7B986}" presName="rootComposite" presStyleCnt="0"/>
      <dgm:spPr/>
    </dgm:pt>
    <dgm:pt modelId="{FC4ED967-4B2C-45F9-A3C8-C8A648129C39}" type="pres">
      <dgm:prSet presAssocID="{FAC00547-7197-44A0-AD01-E29FFAC7B986}" presName="rootText" presStyleLbl="node2" presStyleIdx="1" presStyleCnt="2" custScaleX="18666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5D7202-4C8C-4B98-B2A0-66CEE4264E59}" type="pres">
      <dgm:prSet presAssocID="{FAC00547-7197-44A0-AD01-E29FFAC7B986}" presName="rootConnector" presStyleLbl="node2" presStyleIdx="1" presStyleCnt="2"/>
      <dgm:spPr/>
      <dgm:t>
        <a:bodyPr/>
        <a:lstStyle/>
        <a:p>
          <a:endParaRPr lang="ru-RU"/>
        </a:p>
      </dgm:t>
    </dgm:pt>
    <dgm:pt modelId="{41CB8609-E884-4ABA-84B7-3FA1DD4E8D31}" type="pres">
      <dgm:prSet presAssocID="{FAC00547-7197-44A0-AD01-E29FFAC7B986}" presName="hierChild4" presStyleCnt="0"/>
      <dgm:spPr/>
    </dgm:pt>
    <dgm:pt modelId="{FB317BFB-00B0-4563-91AA-9DAB5CA601B4}" type="pres">
      <dgm:prSet presAssocID="{3C16E9A9-B626-46D0-93FE-11E4CC824DBA}" presName="Name50" presStyleLbl="parChTrans1D3" presStyleIdx="3" presStyleCnt="5"/>
      <dgm:spPr/>
      <dgm:t>
        <a:bodyPr/>
        <a:lstStyle/>
        <a:p>
          <a:endParaRPr lang="uk-UA"/>
        </a:p>
      </dgm:t>
    </dgm:pt>
    <dgm:pt modelId="{E2F931F9-34B7-488A-8AD1-9E0BC8B1FB77}" type="pres">
      <dgm:prSet presAssocID="{98B89CDC-9859-4709-A10B-A59B1272D19A}" presName="hierRoot2" presStyleCnt="0">
        <dgm:presLayoutVars>
          <dgm:hierBranch val="r"/>
        </dgm:presLayoutVars>
      </dgm:prSet>
      <dgm:spPr/>
    </dgm:pt>
    <dgm:pt modelId="{CA9D85D5-9FC5-4501-9800-CE8165FCB6A6}" type="pres">
      <dgm:prSet presAssocID="{98B89CDC-9859-4709-A10B-A59B1272D19A}" presName="rootComposite" presStyleCnt="0"/>
      <dgm:spPr/>
    </dgm:pt>
    <dgm:pt modelId="{7BF7C6AE-DC85-4561-8FC3-DF80F9AC9335}" type="pres">
      <dgm:prSet presAssocID="{98B89CDC-9859-4709-A10B-A59B1272D19A}" presName="rootText" presStyleLbl="node3" presStyleIdx="3" presStyleCnt="5" custScaleX="1417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189180-2EC8-41CE-AEC4-BF9D07BFDF76}" type="pres">
      <dgm:prSet presAssocID="{98B89CDC-9859-4709-A10B-A59B1272D19A}" presName="rootConnector" presStyleLbl="node3" presStyleIdx="3" presStyleCnt="5"/>
      <dgm:spPr/>
      <dgm:t>
        <a:bodyPr/>
        <a:lstStyle/>
        <a:p>
          <a:endParaRPr lang="ru-RU"/>
        </a:p>
      </dgm:t>
    </dgm:pt>
    <dgm:pt modelId="{A693D3BB-E86D-4D98-9E13-5FCAAC515B86}" type="pres">
      <dgm:prSet presAssocID="{98B89CDC-9859-4709-A10B-A59B1272D19A}" presName="hierChild4" presStyleCnt="0"/>
      <dgm:spPr/>
    </dgm:pt>
    <dgm:pt modelId="{9E24C305-E479-41F9-92F3-849B2E238940}" type="pres">
      <dgm:prSet presAssocID="{98B89CDC-9859-4709-A10B-A59B1272D19A}" presName="hierChild5" presStyleCnt="0"/>
      <dgm:spPr/>
    </dgm:pt>
    <dgm:pt modelId="{BBDCF54B-B543-4ACA-8E4B-F4FC28316EBB}" type="pres">
      <dgm:prSet presAssocID="{B69354F7-FD68-427F-8CC3-F261ABC5B761}" presName="Name50" presStyleLbl="parChTrans1D3" presStyleIdx="4" presStyleCnt="5"/>
      <dgm:spPr/>
      <dgm:t>
        <a:bodyPr/>
        <a:lstStyle/>
        <a:p>
          <a:endParaRPr lang="uk-UA"/>
        </a:p>
      </dgm:t>
    </dgm:pt>
    <dgm:pt modelId="{55C4528B-638B-4F39-A77A-EAEC41F533D6}" type="pres">
      <dgm:prSet presAssocID="{86417F56-2177-4578-98A8-C9479C7F033F}" presName="hierRoot2" presStyleCnt="0">
        <dgm:presLayoutVars>
          <dgm:hierBranch val="r"/>
        </dgm:presLayoutVars>
      </dgm:prSet>
      <dgm:spPr/>
    </dgm:pt>
    <dgm:pt modelId="{C3C2B512-D8C5-4D09-912F-1FEB8B63D6A7}" type="pres">
      <dgm:prSet presAssocID="{86417F56-2177-4578-98A8-C9479C7F033F}" presName="rootComposite" presStyleCnt="0"/>
      <dgm:spPr/>
    </dgm:pt>
    <dgm:pt modelId="{17357258-2938-4DC7-93E1-8E64DAC09805}" type="pres">
      <dgm:prSet presAssocID="{86417F56-2177-4578-98A8-C9479C7F033F}" presName="rootText" presStyleLbl="node3" presStyleIdx="4" presStyleCnt="5" custScaleX="1514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034841-985B-4C78-8FC9-75AC52F931DD}" type="pres">
      <dgm:prSet presAssocID="{86417F56-2177-4578-98A8-C9479C7F033F}" presName="rootConnector" presStyleLbl="node3" presStyleIdx="4" presStyleCnt="5"/>
      <dgm:spPr/>
      <dgm:t>
        <a:bodyPr/>
        <a:lstStyle/>
        <a:p>
          <a:endParaRPr lang="ru-RU"/>
        </a:p>
      </dgm:t>
    </dgm:pt>
    <dgm:pt modelId="{511AF5E5-A9B9-4A1A-911B-D439731AA718}" type="pres">
      <dgm:prSet presAssocID="{86417F56-2177-4578-98A8-C9479C7F033F}" presName="hierChild4" presStyleCnt="0"/>
      <dgm:spPr/>
    </dgm:pt>
    <dgm:pt modelId="{52696020-5CCD-4210-8F72-DED0AA9375E1}" type="pres">
      <dgm:prSet presAssocID="{86417F56-2177-4578-98A8-C9479C7F033F}" presName="hierChild5" presStyleCnt="0"/>
      <dgm:spPr/>
    </dgm:pt>
    <dgm:pt modelId="{F9B47B6B-0051-4FB4-9E59-5D0827BB623B}" type="pres">
      <dgm:prSet presAssocID="{FAC00547-7197-44A0-AD01-E29FFAC7B986}" presName="hierChild5" presStyleCnt="0"/>
      <dgm:spPr/>
    </dgm:pt>
    <dgm:pt modelId="{CD14E78E-20E3-4F1C-82EE-3CDD06BB1CD0}" type="pres">
      <dgm:prSet presAssocID="{45A3D593-5173-4940-B57A-717A752F66A6}" presName="hierChild3" presStyleCnt="0"/>
      <dgm:spPr/>
    </dgm:pt>
  </dgm:ptLst>
  <dgm:cxnLst>
    <dgm:cxn modelId="{CFC7AD89-11BC-437A-BEE0-D33C2868142B}" type="presOf" srcId="{3C16E9A9-B626-46D0-93FE-11E4CC824DBA}" destId="{FB317BFB-00B0-4563-91AA-9DAB5CA601B4}" srcOrd="0" destOrd="0" presId="urn:microsoft.com/office/officeart/2005/8/layout/orgChart1"/>
    <dgm:cxn modelId="{F79040FD-4D3F-446F-B295-BB7CEBFC420E}" type="presOf" srcId="{B69354F7-FD68-427F-8CC3-F261ABC5B761}" destId="{BBDCF54B-B543-4ACA-8E4B-F4FC28316EBB}" srcOrd="0" destOrd="0" presId="urn:microsoft.com/office/officeart/2005/8/layout/orgChart1"/>
    <dgm:cxn modelId="{664F7981-BB1E-42F3-B20C-606A3FA2B4B1}" type="presOf" srcId="{B2EB2601-9BF3-4E96-BCB5-C30A35B259EE}" destId="{C42AE731-633F-4ED9-8AF4-3420B0CFC5CE}" srcOrd="0" destOrd="0" presId="urn:microsoft.com/office/officeart/2005/8/layout/orgChart1"/>
    <dgm:cxn modelId="{954E15B6-9442-4BC6-B7DA-A79CB72C2240}" type="presOf" srcId="{3E45EC8D-BBD5-4C5A-BC88-6B56BCE2E579}" destId="{0FD0F1E8-ECDF-42D0-9A06-13A955B117F4}" srcOrd="1" destOrd="0" presId="urn:microsoft.com/office/officeart/2005/8/layout/orgChart1"/>
    <dgm:cxn modelId="{3AB8BF5F-4C80-468F-BD7B-EB085514CE23}" type="presOf" srcId="{C0083DE6-E635-4630-BCAF-350DF6FC5267}" destId="{4406B8EA-DF61-469A-B933-8DEB2F17A492}" srcOrd="0" destOrd="0" presId="urn:microsoft.com/office/officeart/2005/8/layout/orgChart1"/>
    <dgm:cxn modelId="{55925922-E99C-4D5F-9971-E4769F237DD8}" srcId="{45A3D593-5173-4940-B57A-717A752F66A6}" destId="{B0DB8BD8-1086-4B03-B238-7D611857C6DD}" srcOrd="0" destOrd="0" parTransId="{543438D2-3768-4690-9391-7F33F6DBA243}" sibTransId="{95626586-B635-40AC-9DB0-FD2E92F2E62E}"/>
    <dgm:cxn modelId="{A13E6A86-B347-480F-9699-6A1DAF46AD5F}" type="presOf" srcId="{28BB5995-573C-4724-9AD5-9CD3D9F0608F}" destId="{A64FF10F-B89B-40E3-914E-57A58B8ABBDC}" srcOrd="0" destOrd="0" presId="urn:microsoft.com/office/officeart/2005/8/layout/orgChart1"/>
    <dgm:cxn modelId="{B607E5DF-8105-4C10-A605-2DE64CE4F6F1}" type="presOf" srcId="{3E45EC8D-BBD5-4C5A-BC88-6B56BCE2E579}" destId="{E999275D-F8CD-4FE0-9FF3-BF42995F88B4}" srcOrd="0" destOrd="0" presId="urn:microsoft.com/office/officeart/2005/8/layout/orgChart1"/>
    <dgm:cxn modelId="{030B51C6-7588-4196-BFF0-354798E99666}" type="presOf" srcId="{B2EB2601-9BF3-4E96-BCB5-C30A35B259EE}" destId="{DA221965-B811-4F08-A2DA-5112B1189EE0}" srcOrd="1" destOrd="0" presId="urn:microsoft.com/office/officeart/2005/8/layout/orgChart1"/>
    <dgm:cxn modelId="{13D22056-B84D-49C4-8249-A6E49401D42B}" type="presOf" srcId="{B0DB8BD8-1086-4B03-B238-7D611857C6DD}" destId="{E8C6418E-7DBE-4F8C-A6CD-00A6C2F10BCF}" srcOrd="0" destOrd="0" presId="urn:microsoft.com/office/officeart/2005/8/layout/orgChart1"/>
    <dgm:cxn modelId="{C0622F83-5B7A-4484-9A77-E7EA8C41C262}" type="presOf" srcId="{98B89CDC-9859-4709-A10B-A59B1272D19A}" destId="{DC189180-2EC8-41CE-AEC4-BF9D07BFDF76}" srcOrd="1" destOrd="0" presId="urn:microsoft.com/office/officeart/2005/8/layout/orgChart1"/>
    <dgm:cxn modelId="{9C9A1BB3-AB7F-4A37-A3FC-E2BB0504367C}" type="presOf" srcId="{6560C386-7B5F-45EF-8413-6EDA88064AEB}" destId="{1407BEAE-55F5-4DA7-907A-BDE3B78AC834}" srcOrd="0" destOrd="0" presId="urn:microsoft.com/office/officeart/2005/8/layout/orgChart1"/>
    <dgm:cxn modelId="{EBE18292-5AF4-433A-82A5-A44917D18E31}" type="presOf" srcId="{32CF8FCC-5824-4625-BFB2-CE1583C8D3B6}" destId="{84324638-B8A4-453C-8F4F-B5406E45BFB3}" srcOrd="0" destOrd="0" presId="urn:microsoft.com/office/officeart/2005/8/layout/orgChart1"/>
    <dgm:cxn modelId="{7A7403B3-0CC3-4DB9-A35E-1F7A138A3D21}" type="presOf" srcId="{86417F56-2177-4578-98A8-C9479C7F033F}" destId="{7A034841-985B-4C78-8FC9-75AC52F931DD}" srcOrd="1" destOrd="0" presId="urn:microsoft.com/office/officeart/2005/8/layout/orgChart1"/>
    <dgm:cxn modelId="{5441F9A7-2848-44CF-AC59-FA1B1A78950F}" type="presOf" srcId="{FAC00547-7197-44A0-AD01-E29FFAC7B986}" destId="{ED5D7202-4C8C-4B98-B2A0-66CEE4264E59}" srcOrd="1" destOrd="0" presId="urn:microsoft.com/office/officeart/2005/8/layout/orgChart1"/>
    <dgm:cxn modelId="{3DE6166A-970C-41A5-9246-2FEC564787B2}" type="presOf" srcId="{FAC00547-7197-44A0-AD01-E29FFAC7B986}" destId="{FC4ED967-4B2C-45F9-A3C8-C8A648129C39}" srcOrd="0" destOrd="0" presId="urn:microsoft.com/office/officeart/2005/8/layout/orgChart1"/>
    <dgm:cxn modelId="{2AF1217D-2A84-4F32-8510-CA7D4701159C}" srcId="{FAC00547-7197-44A0-AD01-E29FFAC7B986}" destId="{86417F56-2177-4578-98A8-C9479C7F033F}" srcOrd="1" destOrd="0" parTransId="{B69354F7-FD68-427F-8CC3-F261ABC5B761}" sibTransId="{E9B9B9A0-1A19-4735-9AD1-A17C03EE9629}"/>
    <dgm:cxn modelId="{4C176CBF-B25F-4A1A-90D2-AB64B97778A3}" type="presOf" srcId="{543438D2-3768-4690-9391-7F33F6DBA243}" destId="{2603042E-DED3-41C7-9F29-F07ED076022D}" srcOrd="0" destOrd="0" presId="urn:microsoft.com/office/officeart/2005/8/layout/orgChart1"/>
    <dgm:cxn modelId="{06240977-1A92-4DB6-AA02-9DB33FF15D8B}" type="presOf" srcId="{45A3D593-5173-4940-B57A-717A752F66A6}" destId="{E6BDE611-D537-4659-8786-2AFE1A61E7EC}" srcOrd="0" destOrd="0" presId="urn:microsoft.com/office/officeart/2005/8/layout/orgChart1"/>
    <dgm:cxn modelId="{270B526F-7917-4F99-AC87-FA9DF33ED268}" type="presOf" srcId="{86417F56-2177-4578-98A8-C9479C7F033F}" destId="{17357258-2938-4DC7-93E1-8E64DAC09805}" srcOrd="0" destOrd="0" presId="urn:microsoft.com/office/officeart/2005/8/layout/orgChart1"/>
    <dgm:cxn modelId="{609767FA-335F-43A8-A143-00233F9B4228}" srcId="{B0DB8BD8-1086-4B03-B238-7D611857C6DD}" destId="{6560C386-7B5F-45EF-8413-6EDA88064AEB}" srcOrd="1" destOrd="0" parTransId="{98D804F0-E088-4374-99AB-6077DA5DDC35}" sibTransId="{8D127236-A55A-4DF8-8D18-1DF9EF6081E0}"/>
    <dgm:cxn modelId="{3F392F3F-FB69-4E31-A309-38AC0C2C483F}" srcId="{C0083DE6-E635-4630-BCAF-350DF6FC5267}" destId="{45A3D593-5173-4940-B57A-717A752F66A6}" srcOrd="0" destOrd="0" parTransId="{43A57DA0-8EA7-42F3-8B11-31EB4F515B16}" sibTransId="{A9CB6064-EA68-4FCD-BFC4-03C62A6400D3}"/>
    <dgm:cxn modelId="{E703EF96-B938-4D52-B2D3-8C88B9D977BF}" type="presOf" srcId="{6560C386-7B5F-45EF-8413-6EDA88064AEB}" destId="{D43F65BE-3698-4A63-8A37-6E436822AC8C}" srcOrd="1" destOrd="0" presId="urn:microsoft.com/office/officeart/2005/8/layout/orgChart1"/>
    <dgm:cxn modelId="{C32AEF8A-585F-464A-B567-2488F9FC05FF}" srcId="{B0DB8BD8-1086-4B03-B238-7D611857C6DD}" destId="{3E45EC8D-BBD5-4C5A-BC88-6B56BCE2E579}" srcOrd="0" destOrd="0" parTransId="{63A30B84-3664-40D8-AAA7-5CDBB8B13802}" sibTransId="{E5B8F098-9208-4539-A717-6DF222E3200F}"/>
    <dgm:cxn modelId="{1DF67A24-03FA-41F1-BBB8-697B0B4C1CB2}" srcId="{FAC00547-7197-44A0-AD01-E29FFAC7B986}" destId="{98B89CDC-9859-4709-A10B-A59B1272D19A}" srcOrd="0" destOrd="0" parTransId="{3C16E9A9-B626-46D0-93FE-11E4CC824DBA}" sibTransId="{12A3F652-BABA-416E-B0A3-141B338C4B4D}"/>
    <dgm:cxn modelId="{1AE98FB2-3486-4762-8A14-B315F82C89FC}" type="presOf" srcId="{45A3D593-5173-4940-B57A-717A752F66A6}" destId="{8B08EF94-1D83-4D6B-B1C5-1DEA2DE06FCF}" srcOrd="1" destOrd="0" presId="urn:microsoft.com/office/officeart/2005/8/layout/orgChart1"/>
    <dgm:cxn modelId="{DA7CD297-A12C-4600-8D9E-F9C47EA3601E}" type="presOf" srcId="{98D804F0-E088-4374-99AB-6077DA5DDC35}" destId="{D7BFB2B9-5402-4ED3-B201-E838252C82E7}" srcOrd="0" destOrd="0" presId="urn:microsoft.com/office/officeart/2005/8/layout/orgChart1"/>
    <dgm:cxn modelId="{08548BE2-70DC-45F9-9B1C-5E86DEB11DC9}" srcId="{B0DB8BD8-1086-4B03-B238-7D611857C6DD}" destId="{B2EB2601-9BF3-4E96-BCB5-C30A35B259EE}" srcOrd="2" destOrd="0" parTransId="{28BB5995-573C-4724-9AD5-9CD3D9F0608F}" sibTransId="{784BF656-BD4A-457A-AA17-CF9BB8290A58}"/>
    <dgm:cxn modelId="{6C7563B6-8CE8-4AC4-B9C0-810CEB559F41}" srcId="{45A3D593-5173-4940-B57A-717A752F66A6}" destId="{FAC00547-7197-44A0-AD01-E29FFAC7B986}" srcOrd="1" destOrd="0" parTransId="{32CF8FCC-5824-4625-BFB2-CE1583C8D3B6}" sibTransId="{AC2543E7-A62D-4A29-A630-1B39A9CB478A}"/>
    <dgm:cxn modelId="{309D3643-908A-4BEA-8849-BB8E7B4C8D0E}" type="presOf" srcId="{98B89CDC-9859-4709-A10B-A59B1272D19A}" destId="{7BF7C6AE-DC85-4561-8FC3-DF80F9AC9335}" srcOrd="0" destOrd="0" presId="urn:microsoft.com/office/officeart/2005/8/layout/orgChart1"/>
    <dgm:cxn modelId="{31AB9D08-3A30-4BD3-87C0-DF6EF3DC85C6}" type="presOf" srcId="{B0DB8BD8-1086-4B03-B238-7D611857C6DD}" destId="{ABF17333-B79C-4928-B046-CD40C36843AA}" srcOrd="1" destOrd="0" presId="urn:microsoft.com/office/officeart/2005/8/layout/orgChart1"/>
    <dgm:cxn modelId="{0E1E4465-6034-4257-8961-CDC509B55B4D}" type="presOf" srcId="{63A30B84-3664-40D8-AAA7-5CDBB8B13802}" destId="{3D77FC18-1FD0-4C74-9040-8723BC310B9E}" srcOrd="0" destOrd="0" presId="urn:microsoft.com/office/officeart/2005/8/layout/orgChart1"/>
    <dgm:cxn modelId="{C44330A0-5067-467C-8B98-96D6B6F8557B}" type="presParOf" srcId="{4406B8EA-DF61-469A-B933-8DEB2F17A492}" destId="{72DF3546-C0BD-4E6C-B12E-1127048C6F89}" srcOrd="0" destOrd="0" presId="urn:microsoft.com/office/officeart/2005/8/layout/orgChart1"/>
    <dgm:cxn modelId="{B3FAE044-C2BB-4619-B328-3C43C26AAB79}" type="presParOf" srcId="{72DF3546-C0BD-4E6C-B12E-1127048C6F89}" destId="{7D3E82F5-34AB-4B68-A6DE-7DD6218AAC68}" srcOrd="0" destOrd="0" presId="urn:microsoft.com/office/officeart/2005/8/layout/orgChart1"/>
    <dgm:cxn modelId="{8B7AF789-545E-4F93-A8FD-C8D3EA443A1E}" type="presParOf" srcId="{7D3E82F5-34AB-4B68-A6DE-7DD6218AAC68}" destId="{E6BDE611-D537-4659-8786-2AFE1A61E7EC}" srcOrd="0" destOrd="0" presId="urn:microsoft.com/office/officeart/2005/8/layout/orgChart1"/>
    <dgm:cxn modelId="{D80687F1-4B7D-43FC-AA41-6741988469C7}" type="presParOf" srcId="{7D3E82F5-34AB-4B68-A6DE-7DD6218AAC68}" destId="{8B08EF94-1D83-4D6B-B1C5-1DEA2DE06FCF}" srcOrd="1" destOrd="0" presId="urn:microsoft.com/office/officeart/2005/8/layout/orgChart1"/>
    <dgm:cxn modelId="{29856995-7DCA-4D13-8489-120BB28DF29E}" type="presParOf" srcId="{72DF3546-C0BD-4E6C-B12E-1127048C6F89}" destId="{3F3CBE7C-F50B-4AAD-94D8-F2E92141B8A3}" srcOrd="1" destOrd="0" presId="urn:microsoft.com/office/officeart/2005/8/layout/orgChart1"/>
    <dgm:cxn modelId="{77CF4D99-8CDF-43CD-80CF-48565ED12587}" type="presParOf" srcId="{3F3CBE7C-F50B-4AAD-94D8-F2E92141B8A3}" destId="{2603042E-DED3-41C7-9F29-F07ED076022D}" srcOrd="0" destOrd="0" presId="urn:microsoft.com/office/officeart/2005/8/layout/orgChart1"/>
    <dgm:cxn modelId="{B84E92C0-FB6F-43EE-9623-C2A2CEA186DA}" type="presParOf" srcId="{3F3CBE7C-F50B-4AAD-94D8-F2E92141B8A3}" destId="{9E330E16-CC13-472E-8201-D843702D77DA}" srcOrd="1" destOrd="0" presId="urn:microsoft.com/office/officeart/2005/8/layout/orgChart1"/>
    <dgm:cxn modelId="{F7EEE72B-0F31-46EC-AC21-97BDFAFC062C}" type="presParOf" srcId="{9E330E16-CC13-472E-8201-D843702D77DA}" destId="{67B2602A-E179-47A5-97F3-CBEA4F59E2FC}" srcOrd="0" destOrd="0" presId="urn:microsoft.com/office/officeart/2005/8/layout/orgChart1"/>
    <dgm:cxn modelId="{E8E4A801-173B-4123-BC1E-5BB207F2029C}" type="presParOf" srcId="{67B2602A-E179-47A5-97F3-CBEA4F59E2FC}" destId="{E8C6418E-7DBE-4F8C-A6CD-00A6C2F10BCF}" srcOrd="0" destOrd="0" presId="urn:microsoft.com/office/officeart/2005/8/layout/orgChart1"/>
    <dgm:cxn modelId="{D6093ECC-8278-4CA3-AF68-FD432E33257E}" type="presParOf" srcId="{67B2602A-E179-47A5-97F3-CBEA4F59E2FC}" destId="{ABF17333-B79C-4928-B046-CD40C36843AA}" srcOrd="1" destOrd="0" presId="urn:microsoft.com/office/officeart/2005/8/layout/orgChart1"/>
    <dgm:cxn modelId="{373B49B6-44A2-41CB-AB8A-79A0D379CBF8}" type="presParOf" srcId="{9E330E16-CC13-472E-8201-D843702D77DA}" destId="{338D88C7-6DA0-4F81-B160-0A93CB7F57FB}" srcOrd="1" destOrd="0" presId="urn:microsoft.com/office/officeart/2005/8/layout/orgChart1"/>
    <dgm:cxn modelId="{CBF8C017-E8D4-425B-B549-FB8E8639826B}" type="presParOf" srcId="{338D88C7-6DA0-4F81-B160-0A93CB7F57FB}" destId="{3D77FC18-1FD0-4C74-9040-8723BC310B9E}" srcOrd="0" destOrd="0" presId="urn:microsoft.com/office/officeart/2005/8/layout/orgChart1"/>
    <dgm:cxn modelId="{90A592E5-CA28-4A48-B28C-C5F39521D216}" type="presParOf" srcId="{338D88C7-6DA0-4F81-B160-0A93CB7F57FB}" destId="{D921A7FE-79C0-45A4-938D-29ED10D39A90}" srcOrd="1" destOrd="0" presId="urn:microsoft.com/office/officeart/2005/8/layout/orgChart1"/>
    <dgm:cxn modelId="{28F060DB-6314-44CD-B400-D8ED6287E9DC}" type="presParOf" srcId="{D921A7FE-79C0-45A4-938D-29ED10D39A90}" destId="{102E128B-ED8F-4217-AD7A-432F318AFFD9}" srcOrd="0" destOrd="0" presId="urn:microsoft.com/office/officeart/2005/8/layout/orgChart1"/>
    <dgm:cxn modelId="{1D1C508F-18E8-4124-BBC5-6579FBAAA144}" type="presParOf" srcId="{102E128B-ED8F-4217-AD7A-432F318AFFD9}" destId="{E999275D-F8CD-4FE0-9FF3-BF42995F88B4}" srcOrd="0" destOrd="0" presId="urn:microsoft.com/office/officeart/2005/8/layout/orgChart1"/>
    <dgm:cxn modelId="{A4ECCA59-6F52-4659-9A1D-0E222877821C}" type="presParOf" srcId="{102E128B-ED8F-4217-AD7A-432F318AFFD9}" destId="{0FD0F1E8-ECDF-42D0-9A06-13A955B117F4}" srcOrd="1" destOrd="0" presId="urn:microsoft.com/office/officeart/2005/8/layout/orgChart1"/>
    <dgm:cxn modelId="{B20D8337-7B2A-4613-9BED-B605E2D105A6}" type="presParOf" srcId="{D921A7FE-79C0-45A4-938D-29ED10D39A90}" destId="{D773369F-DBEF-4040-8143-DF9DCBD0E603}" srcOrd="1" destOrd="0" presId="urn:microsoft.com/office/officeart/2005/8/layout/orgChart1"/>
    <dgm:cxn modelId="{6D4C0EAF-F3B3-4888-B6A2-1D045B066BF1}" type="presParOf" srcId="{D921A7FE-79C0-45A4-938D-29ED10D39A90}" destId="{235FCF33-DCC7-4333-9DDC-2E58076F2A54}" srcOrd="2" destOrd="0" presId="urn:microsoft.com/office/officeart/2005/8/layout/orgChart1"/>
    <dgm:cxn modelId="{ED24761C-78B7-4373-B0A1-69EADC70A24C}" type="presParOf" srcId="{338D88C7-6DA0-4F81-B160-0A93CB7F57FB}" destId="{D7BFB2B9-5402-4ED3-B201-E838252C82E7}" srcOrd="2" destOrd="0" presId="urn:microsoft.com/office/officeart/2005/8/layout/orgChart1"/>
    <dgm:cxn modelId="{E8D37BBE-1F2A-4DD0-8656-D09459D5F659}" type="presParOf" srcId="{338D88C7-6DA0-4F81-B160-0A93CB7F57FB}" destId="{A54F9044-1A7F-4C3D-8F8E-DD87634144D1}" srcOrd="3" destOrd="0" presId="urn:microsoft.com/office/officeart/2005/8/layout/orgChart1"/>
    <dgm:cxn modelId="{7A210566-9C1C-42EB-9220-6994EF85B7C9}" type="presParOf" srcId="{A54F9044-1A7F-4C3D-8F8E-DD87634144D1}" destId="{B8DE104E-FB6E-4FFD-8B47-32CA5A1DCB9E}" srcOrd="0" destOrd="0" presId="urn:microsoft.com/office/officeart/2005/8/layout/orgChart1"/>
    <dgm:cxn modelId="{41755B3C-22A7-4693-BA97-6CBE28FF296A}" type="presParOf" srcId="{B8DE104E-FB6E-4FFD-8B47-32CA5A1DCB9E}" destId="{1407BEAE-55F5-4DA7-907A-BDE3B78AC834}" srcOrd="0" destOrd="0" presId="urn:microsoft.com/office/officeart/2005/8/layout/orgChart1"/>
    <dgm:cxn modelId="{59582557-5167-4FCC-A1F6-E6195A66D7DA}" type="presParOf" srcId="{B8DE104E-FB6E-4FFD-8B47-32CA5A1DCB9E}" destId="{D43F65BE-3698-4A63-8A37-6E436822AC8C}" srcOrd="1" destOrd="0" presId="urn:microsoft.com/office/officeart/2005/8/layout/orgChart1"/>
    <dgm:cxn modelId="{42AD2AD1-2177-40CE-88CC-B85E6D0339F1}" type="presParOf" srcId="{A54F9044-1A7F-4C3D-8F8E-DD87634144D1}" destId="{8418FBA7-4D09-431D-880F-0320C657B47C}" srcOrd="1" destOrd="0" presId="urn:microsoft.com/office/officeart/2005/8/layout/orgChart1"/>
    <dgm:cxn modelId="{700655F6-CE42-4B77-8525-1075242D420A}" type="presParOf" srcId="{A54F9044-1A7F-4C3D-8F8E-DD87634144D1}" destId="{2421C910-E7D8-4251-93F8-0A924B1897ED}" srcOrd="2" destOrd="0" presId="urn:microsoft.com/office/officeart/2005/8/layout/orgChart1"/>
    <dgm:cxn modelId="{DCCCF375-3E83-45F3-882A-24B50463A665}" type="presParOf" srcId="{338D88C7-6DA0-4F81-B160-0A93CB7F57FB}" destId="{A64FF10F-B89B-40E3-914E-57A58B8ABBDC}" srcOrd="4" destOrd="0" presId="urn:microsoft.com/office/officeart/2005/8/layout/orgChart1"/>
    <dgm:cxn modelId="{EBAE222A-5961-41F6-8474-F0C7277942BB}" type="presParOf" srcId="{338D88C7-6DA0-4F81-B160-0A93CB7F57FB}" destId="{2048ADF1-33AA-4B8A-92DE-717324C21A92}" srcOrd="5" destOrd="0" presId="urn:microsoft.com/office/officeart/2005/8/layout/orgChart1"/>
    <dgm:cxn modelId="{F92CDE65-9ED7-4F94-8027-8E06244378D1}" type="presParOf" srcId="{2048ADF1-33AA-4B8A-92DE-717324C21A92}" destId="{F1C0E710-2868-40A7-93A3-5B06F01BB861}" srcOrd="0" destOrd="0" presId="urn:microsoft.com/office/officeart/2005/8/layout/orgChart1"/>
    <dgm:cxn modelId="{4D8A91B8-83AA-4780-9FAE-8939CAEB975A}" type="presParOf" srcId="{F1C0E710-2868-40A7-93A3-5B06F01BB861}" destId="{C42AE731-633F-4ED9-8AF4-3420B0CFC5CE}" srcOrd="0" destOrd="0" presId="urn:microsoft.com/office/officeart/2005/8/layout/orgChart1"/>
    <dgm:cxn modelId="{DCBBF814-941D-4F95-94E8-0DC6A015474F}" type="presParOf" srcId="{F1C0E710-2868-40A7-93A3-5B06F01BB861}" destId="{DA221965-B811-4F08-A2DA-5112B1189EE0}" srcOrd="1" destOrd="0" presId="urn:microsoft.com/office/officeart/2005/8/layout/orgChart1"/>
    <dgm:cxn modelId="{4E7F10DC-04C9-448F-B9AA-6C4C46752FD3}" type="presParOf" srcId="{2048ADF1-33AA-4B8A-92DE-717324C21A92}" destId="{109D725F-3DFD-4F1B-BCEA-9D645304C714}" srcOrd="1" destOrd="0" presId="urn:microsoft.com/office/officeart/2005/8/layout/orgChart1"/>
    <dgm:cxn modelId="{FCB8604F-CC61-4FDA-95F4-6226052E6AD7}" type="presParOf" srcId="{2048ADF1-33AA-4B8A-92DE-717324C21A92}" destId="{063F116D-98B5-4504-BC63-2D2319998541}" srcOrd="2" destOrd="0" presId="urn:microsoft.com/office/officeart/2005/8/layout/orgChart1"/>
    <dgm:cxn modelId="{EF2E4E41-BD22-430B-83C5-8122FE7D2A30}" type="presParOf" srcId="{9E330E16-CC13-472E-8201-D843702D77DA}" destId="{CB4886CA-4D5C-4D33-ABF2-5F5CB221FF37}" srcOrd="2" destOrd="0" presId="urn:microsoft.com/office/officeart/2005/8/layout/orgChart1"/>
    <dgm:cxn modelId="{9A945D65-0C11-4045-BBEB-193309FD75BB}" type="presParOf" srcId="{3F3CBE7C-F50B-4AAD-94D8-F2E92141B8A3}" destId="{84324638-B8A4-453C-8F4F-B5406E45BFB3}" srcOrd="2" destOrd="0" presId="urn:microsoft.com/office/officeart/2005/8/layout/orgChart1"/>
    <dgm:cxn modelId="{66063CC5-B668-41DA-95C7-107B6929F238}" type="presParOf" srcId="{3F3CBE7C-F50B-4AAD-94D8-F2E92141B8A3}" destId="{5B02492B-26DB-4B4E-8439-1178ED4AE46A}" srcOrd="3" destOrd="0" presId="urn:microsoft.com/office/officeart/2005/8/layout/orgChart1"/>
    <dgm:cxn modelId="{4AC5DE03-D628-44E4-AC9D-C5F24ED6C9B3}" type="presParOf" srcId="{5B02492B-26DB-4B4E-8439-1178ED4AE46A}" destId="{EAC9DAC3-34DC-45DB-8832-980ADF8D276F}" srcOrd="0" destOrd="0" presId="urn:microsoft.com/office/officeart/2005/8/layout/orgChart1"/>
    <dgm:cxn modelId="{8DCB1950-7F25-40CB-AD20-9B2D9CF1FCBB}" type="presParOf" srcId="{EAC9DAC3-34DC-45DB-8832-980ADF8D276F}" destId="{FC4ED967-4B2C-45F9-A3C8-C8A648129C39}" srcOrd="0" destOrd="0" presId="urn:microsoft.com/office/officeart/2005/8/layout/orgChart1"/>
    <dgm:cxn modelId="{6E8C7FFE-0DF3-4495-8951-4FB62E3932FA}" type="presParOf" srcId="{EAC9DAC3-34DC-45DB-8832-980ADF8D276F}" destId="{ED5D7202-4C8C-4B98-B2A0-66CEE4264E59}" srcOrd="1" destOrd="0" presId="urn:microsoft.com/office/officeart/2005/8/layout/orgChart1"/>
    <dgm:cxn modelId="{F5F79E9A-D264-48B2-8043-A0FC6106336F}" type="presParOf" srcId="{5B02492B-26DB-4B4E-8439-1178ED4AE46A}" destId="{41CB8609-E884-4ABA-84B7-3FA1DD4E8D31}" srcOrd="1" destOrd="0" presId="urn:microsoft.com/office/officeart/2005/8/layout/orgChart1"/>
    <dgm:cxn modelId="{3095251F-692B-4266-BF5A-469FAF904947}" type="presParOf" srcId="{41CB8609-E884-4ABA-84B7-3FA1DD4E8D31}" destId="{FB317BFB-00B0-4563-91AA-9DAB5CA601B4}" srcOrd="0" destOrd="0" presId="urn:microsoft.com/office/officeart/2005/8/layout/orgChart1"/>
    <dgm:cxn modelId="{7F3C5FD0-07F4-4A75-9CB2-90DF8FDB7438}" type="presParOf" srcId="{41CB8609-E884-4ABA-84B7-3FA1DD4E8D31}" destId="{E2F931F9-34B7-488A-8AD1-9E0BC8B1FB77}" srcOrd="1" destOrd="0" presId="urn:microsoft.com/office/officeart/2005/8/layout/orgChart1"/>
    <dgm:cxn modelId="{5C9A87CF-5E6E-468E-BDCF-81C97D104B76}" type="presParOf" srcId="{E2F931F9-34B7-488A-8AD1-9E0BC8B1FB77}" destId="{CA9D85D5-9FC5-4501-9800-CE8165FCB6A6}" srcOrd="0" destOrd="0" presId="urn:microsoft.com/office/officeart/2005/8/layout/orgChart1"/>
    <dgm:cxn modelId="{CB7F4B1E-A12B-4571-8A66-9F6884E78594}" type="presParOf" srcId="{CA9D85D5-9FC5-4501-9800-CE8165FCB6A6}" destId="{7BF7C6AE-DC85-4561-8FC3-DF80F9AC9335}" srcOrd="0" destOrd="0" presId="urn:microsoft.com/office/officeart/2005/8/layout/orgChart1"/>
    <dgm:cxn modelId="{969291B2-57F8-4957-B690-E61EB39D70CC}" type="presParOf" srcId="{CA9D85D5-9FC5-4501-9800-CE8165FCB6A6}" destId="{DC189180-2EC8-41CE-AEC4-BF9D07BFDF76}" srcOrd="1" destOrd="0" presId="urn:microsoft.com/office/officeart/2005/8/layout/orgChart1"/>
    <dgm:cxn modelId="{1DE1BC3D-D88C-40CF-9A17-9CC06F983A9B}" type="presParOf" srcId="{E2F931F9-34B7-488A-8AD1-9E0BC8B1FB77}" destId="{A693D3BB-E86D-4D98-9E13-5FCAAC515B86}" srcOrd="1" destOrd="0" presId="urn:microsoft.com/office/officeart/2005/8/layout/orgChart1"/>
    <dgm:cxn modelId="{92E85FDD-D153-4BF9-9331-8020ABB776A6}" type="presParOf" srcId="{E2F931F9-34B7-488A-8AD1-9E0BC8B1FB77}" destId="{9E24C305-E479-41F9-92F3-849B2E238940}" srcOrd="2" destOrd="0" presId="urn:microsoft.com/office/officeart/2005/8/layout/orgChart1"/>
    <dgm:cxn modelId="{0A8C2468-0996-408F-86E8-ED07EC15048F}" type="presParOf" srcId="{41CB8609-E884-4ABA-84B7-3FA1DD4E8D31}" destId="{BBDCF54B-B543-4ACA-8E4B-F4FC28316EBB}" srcOrd="2" destOrd="0" presId="urn:microsoft.com/office/officeart/2005/8/layout/orgChart1"/>
    <dgm:cxn modelId="{F38CF72C-0190-45AC-9505-27A659BCF155}" type="presParOf" srcId="{41CB8609-E884-4ABA-84B7-3FA1DD4E8D31}" destId="{55C4528B-638B-4F39-A77A-EAEC41F533D6}" srcOrd="3" destOrd="0" presId="urn:microsoft.com/office/officeart/2005/8/layout/orgChart1"/>
    <dgm:cxn modelId="{51C27159-ADBE-489F-8D17-40CD24EF9402}" type="presParOf" srcId="{55C4528B-638B-4F39-A77A-EAEC41F533D6}" destId="{C3C2B512-D8C5-4D09-912F-1FEB8B63D6A7}" srcOrd="0" destOrd="0" presId="urn:microsoft.com/office/officeart/2005/8/layout/orgChart1"/>
    <dgm:cxn modelId="{022B8C77-922F-48D7-9145-B4241875B74D}" type="presParOf" srcId="{C3C2B512-D8C5-4D09-912F-1FEB8B63D6A7}" destId="{17357258-2938-4DC7-93E1-8E64DAC09805}" srcOrd="0" destOrd="0" presId="urn:microsoft.com/office/officeart/2005/8/layout/orgChart1"/>
    <dgm:cxn modelId="{01924522-ACA0-4793-B65B-4A5F3804D252}" type="presParOf" srcId="{C3C2B512-D8C5-4D09-912F-1FEB8B63D6A7}" destId="{7A034841-985B-4C78-8FC9-75AC52F931DD}" srcOrd="1" destOrd="0" presId="urn:microsoft.com/office/officeart/2005/8/layout/orgChart1"/>
    <dgm:cxn modelId="{DC7C7E91-A978-47E7-9082-2C8530B39884}" type="presParOf" srcId="{55C4528B-638B-4F39-A77A-EAEC41F533D6}" destId="{511AF5E5-A9B9-4A1A-911B-D439731AA718}" srcOrd="1" destOrd="0" presId="urn:microsoft.com/office/officeart/2005/8/layout/orgChart1"/>
    <dgm:cxn modelId="{C91DF46A-D3DD-499D-A95B-0388769081F8}" type="presParOf" srcId="{55C4528B-638B-4F39-A77A-EAEC41F533D6}" destId="{52696020-5CCD-4210-8F72-DED0AA9375E1}" srcOrd="2" destOrd="0" presId="urn:microsoft.com/office/officeart/2005/8/layout/orgChart1"/>
    <dgm:cxn modelId="{2403FB11-E892-4743-B003-21835586C189}" type="presParOf" srcId="{5B02492B-26DB-4B4E-8439-1178ED4AE46A}" destId="{F9B47B6B-0051-4FB4-9E59-5D0827BB623B}" srcOrd="2" destOrd="0" presId="urn:microsoft.com/office/officeart/2005/8/layout/orgChart1"/>
    <dgm:cxn modelId="{B920D411-42BD-4AAA-A107-FC59682F159F}" type="presParOf" srcId="{72DF3546-C0BD-4E6C-B12E-1127048C6F89}" destId="{CD14E78E-20E3-4F1C-82EE-3CDD06BB1C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CF54B-B543-4ACA-8E4B-F4FC28316EBB}">
      <dsp:nvSpPr>
        <dsp:cNvPr id="0" name=""/>
        <dsp:cNvSpPr/>
      </dsp:nvSpPr>
      <dsp:spPr>
        <a:xfrm>
          <a:off x="7256185" y="1983218"/>
          <a:ext cx="458305" cy="1915109"/>
        </a:xfrm>
        <a:custGeom>
          <a:avLst/>
          <a:gdLst/>
          <a:ahLst/>
          <a:cxnLst/>
          <a:rect l="0" t="0" r="0" b="0"/>
          <a:pathLst>
            <a:path>
              <a:moveTo>
                <a:pt x="458305" y="0"/>
              </a:moveTo>
              <a:lnTo>
                <a:pt x="458305" y="1915109"/>
              </a:lnTo>
              <a:lnTo>
                <a:pt x="0" y="19151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17BFB-00B0-4563-91AA-9DAB5CA601B4}">
      <dsp:nvSpPr>
        <dsp:cNvPr id="0" name=""/>
        <dsp:cNvSpPr/>
      </dsp:nvSpPr>
      <dsp:spPr>
        <a:xfrm>
          <a:off x="7256185" y="1983218"/>
          <a:ext cx="458305" cy="752949"/>
        </a:xfrm>
        <a:custGeom>
          <a:avLst/>
          <a:gdLst/>
          <a:ahLst/>
          <a:cxnLst/>
          <a:rect l="0" t="0" r="0" b="0"/>
          <a:pathLst>
            <a:path>
              <a:moveTo>
                <a:pt x="458305" y="0"/>
              </a:moveTo>
              <a:lnTo>
                <a:pt x="458305" y="752949"/>
              </a:lnTo>
              <a:lnTo>
                <a:pt x="0" y="75294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24638-B8A4-453C-8F4F-B5406E45BFB3}">
      <dsp:nvSpPr>
        <dsp:cNvPr id="0" name=""/>
        <dsp:cNvSpPr/>
      </dsp:nvSpPr>
      <dsp:spPr>
        <a:xfrm>
          <a:off x="4792789" y="821058"/>
          <a:ext cx="1699553" cy="343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68"/>
              </a:lnTo>
              <a:lnTo>
                <a:pt x="1699553" y="171868"/>
              </a:lnTo>
              <a:lnTo>
                <a:pt x="1699553" y="34373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F10F-B89B-40E3-914E-57A58B8ABBDC}">
      <dsp:nvSpPr>
        <dsp:cNvPr id="0" name=""/>
        <dsp:cNvSpPr/>
      </dsp:nvSpPr>
      <dsp:spPr>
        <a:xfrm>
          <a:off x="3879552" y="1983218"/>
          <a:ext cx="435831" cy="3079905"/>
        </a:xfrm>
        <a:custGeom>
          <a:avLst/>
          <a:gdLst/>
          <a:ahLst/>
          <a:cxnLst/>
          <a:rect l="0" t="0" r="0" b="0"/>
          <a:pathLst>
            <a:path>
              <a:moveTo>
                <a:pt x="435831" y="0"/>
              </a:moveTo>
              <a:lnTo>
                <a:pt x="435831" y="3079905"/>
              </a:lnTo>
              <a:lnTo>
                <a:pt x="0" y="307990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FB2B9-5402-4ED3-B201-E838252C82E7}">
      <dsp:nvSpPr>
        <dsp:cNvPr id="0" name=""/>
        <dsp:cNvSpPr/>
      </dsp:nvSpPr>
      <dsp:spPr>
        <a:xfrm>
          <a:off x="3807547" y="1983218"/>
          <a:ext cx="507836" cy="1882380"/>
        </a:xfrm>
        <a:custGeom>
          <a:avLst/>
          <a:gdLst/>
          <a:ahLst/>
          <a:cxnLst/>
          <a:rect l="0" t="0" r="0" b="0"/>
          <a:pathLst>
            <a:path>
              <a:moveTo>
                <a:pt x="507836" y="0"/>
              </a:moveTo>
              <a:lnTo>
                <a:pt x="507836" y="1882380"/>
              </a:lnTo>
              <a:lnTo>
                <a:pt x="0" y="18823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7FC18-1FD0-4C74-9040-8723BC310B9E}">
      <dsp:nvSpPr>
        <dsp:cNvPr id="0" name=""/>
        <dsp:cNvSpPr/>
      </dsp:nvSpPr>
      <dsp:spPr>
        <a:xfrm>
          <a:off x="3735542" y="1983218"/>
          <a:ext cx="579841" cy="730245"/>
        </a:xfrm>
        <a:custGeom>
          <a:avLst/>
          <a:gdLst/>
          <a:ahLst/>
          <a:cxnLst/>
          <a:rect l="0" t="0" r="0" b="0"/>
          <a:pathLst>
            <a:path>
              <a:moveTo>
                <a:pt x="579841" y="0"/>
              </a:moveTo>
              <a:lnTo>
                <a:pt x="579841" y="730245"/>
              </a:lnTo>
              <a:lnTo>
                <a:pt x="0" y="73024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3042E-DED3-41C7-9F29-F07ED076022D}">
      <dsp:nvSpPr>
        <dsp:cNvPr id="0" name=""/>
        <dsp:cNvSpPr/>
      </dsp:nvSpPr>
      <dsp:spPr>
        <a:xfrm>
          <a:off x="3093236" y="821058"/>
          <a:ext cx="1699553" cy="343737"/>
        </a:xfrm>
        <a:custGeom>
          <a:avLst/>
          <a:gdLst/>
          <a:ahLst/>
          <a:cxnLst/>
          <a:rect l="0" t="0" r="0" b="0"/>
          <a:pathLst>
            <a:path>
              <a:moveTo>
                <a:pt x="1699553" y="0"/>
              </a:moveTo>
              <a:lnTo>
                <a:pt x="1699553" y="171868"/>
              </a:lnTo>
              <a:lnTo>
                <a:pt x="0" y="171868"/>
              </a:lnTo>
              <a:lnTo>
                <a:pt x="0" y="34373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DE611-D537-4659-8786-2AFE1A61E7EC}">
      <dsp:nvSpPr>
        <dsp:cNvPr id="0" name=""/>
        <dsp:cNvSpPr/>
      </dsp:nvSpPr>
      <dsp:spPr>
        <a:xfrm>
          <a:off x="3265105" y="2635"/>
          <a:ext cx="3055368" cy="818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Витрати</a:t>
          </a:r>
          <a:endParaRPr kumimoji="0" lang="ru-RU" sz="20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sp:txBody>
      <dsp:txXfrm>
        <a:off x="3265105" y="2635"/>
        <a:ext cx="3055368" cy="818422"/>
      </dsp:txXfrm>
    </dsp:sp>
    <dsp:sp modelId="{E8C6418E-7DBE-4F8C-A6CD-00A6C2F10BCF}">
      <dsp:nvSpPr>
        <dsp:cNvPr id="0" name=""/>
        <dsp:cNvSpPr/>
      </dsp:nvSpPr>
      <dsp:spPr>
        <a:xfrm>
          <a:off x="1565551" y="1164796"/>
          <a:ext cx="3055368" cy="818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Прямі</a:t>
          </a:r>
          <a:endParaRPr kumimoji="0" lang="ru-RU" sz="20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sp:txBody>
      <dsp:txXfrm>
        <a:off x="1565551" y="1164796"/>
        <a:ext cx="3055368" cy="818422"/>
      </dsp:txXfrm>
    </dsp:sp>
    <dsp:sp modelId="{E999275D-F8CD-4FE0-9FF3-BF42995F88B4}">
      <dsp:nvSpPr>
        <dsp:cNvPr id="0" name=""/>
        <dsp:cNvSpPr/>
      </dsp:nvSpPr>
      <dsp:spPr>
        <a:xfrm>
          <a:off x="680173" y="2304253"/>
          <a:ext cx="3055368" cy="818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Зарплата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учасників</a:t>
          </a:r>
          <a:r>
            <a:rPr kumimoji="0" lang="ru-RU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 </a:t>
          </a:r>
        </a:p>
      </dsp:txBody>
      <dsp:txXfrm>
        <a:off x="680173" y="2304253"/>
        <a:ext cx="3055368" cy="818422"/>
      </dsp:txXfrm>
    </dsp:sp>
    <dsp:sp modelId="{1407BEAE-55F5-4DA7-907A-BDE3B78AC834}">
      <dsp:nvSpPr>
        <dsp:cNvPr id="0" name=""/>
        <dsp:cNvSpPr/>
      </dsp:nvSpPr>
      <dsp:spPr>
        <a:xfrm>
          <a:off x="752178" y="3456388"/>
          <a:ext cx="3055368" cy="818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Відрядження</a:t>
          </a:r>
          <a:endParaRPr kumimoji="0" lang="ru-RU" sz="20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за проектом</a:t>
          </a:r>
        </a:p>
      </dsp:txBody>
      <dsp:txXfrm>
        <a:off x="752178" y="3456388"/>
        <a:ext cx="3055368" cy="818422"/>
      </dsp:txXfrm>
    </dsp:sp>
    <dsp:sp modelId="{C42AE731-633F-4ED9-8AF4-3420B0CFC5CE}">
      <dsp:nvSpPr>
        <dsp:cNvPr id="0" name=""/>
        <dsp:cNvSpPr/>
      </dsp:nvSpPr>
      <dsp:spPr>
        <a:xfrm>
          <a:off x="824183" y="4653913"/>
          <a:ext cx="3055368" cy="818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Витрати на обладнання  і матеріали</a:t>
          </a:r>
          <a:endParaRPr kumimoji="0" lang="ru-RU" sz="20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sp:txBody>
      <dsp:txXfrm>
        <a:off x="824183" y="4653913"/>
        <a:ext cx="3055368" cy="818422"/>
      </dsp:txXfrm>
    </dsp:sp>
    <dsp:sp modelId="{FC4ED967-4B2C-45F9-A3C8-C8A648129C39}">
      <dsp:nvSpPr>
        <dsp:cNvPr id="0" name=""/>
        <dsp:cNvSpPr/>
      </dsp:nvSpPr>
      <dsp:spPr>
        <a:xfrm>
          <a:off x="4964658" y="1164796"/>
          <a:ext cx="3055368" cy="818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Накладні</a:t>
          </a:r>
          <a:endParaRPr kumimoji="0" lang="ru-RU" sz="20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sp:txBody>
      <dsp:txXfrm>
        <a:off x="4964658" y="1164796"/>
        <a:ext cx="3055368" cy="818422"/>
      </dsp:txXfrm>
    </dsp:sp>
    <dsp:sp modelId="{7BF7C6AE-DC85-4561-8FC3-DF80F9AC9335}">
      <dsp:nvSpPr>
        <dsp:cNvPr id="0" name=""/>
        <dsp:cNvSpPr/>
      </dsp:nvSpPr>
      <dsp:spPr>
        <a:xfrm>
          <a:off x="4936398" y="2326956"/>
          <a:ext cx="2319786" cy="818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Зарплата </a:t>
          </a:r>
        </a:p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адміністративного</a:t>
          </a:r>
          <a:r>
            <a:rPr kumimoji="0" lang="ru-RU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 </a:t>
          </a:r>
        </a:p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апарату</a:t>
          </a:r>
          <a:endParaRPr kumimoji="0" lang="ru-RU" sz="20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sp:txBody>
      <dsp:txXfrm>
        <a:off x="4936398" y="2326956"/>
        <a:ext cx="2319786" cy="818422"/>
      </dsp:txXfrm>
    </dsp:sp>
    <dsp:sp modelId="{17357258-2938-4DC7-93E1-8E64DAC09805}">
      <dsp:nvSpPr>
        <dsp:cNvPr id="0" name=""/>
        <dsp:cNvSpPr/>
      </dsp:nvSpPr>
      <dsp:spPr>
        <a:xfrm>
          <a:off x="4776887" y="3489117"/>
          <a:ext cx="2479297" cy="818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Аренда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0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приміщень</a:t>
          </a:r>
          <a:endParaRPr kumimoji="0" lang="ru-RU" sz="20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endParaRPr>
        </a:p>
      </dsp:txBody>
      <dsp:txXfrm>
        <a:off x="4776887" y="3489117"/>
        <a:ext cx="2479297" cy="818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AA270026-5EE9-4974-A5B2-CE70F356741B}" type="datetime1">
              <a:rPr lang="ru-RU" smtClean="0"/>
              <a:t>01.11.2019</a:t>
            </a:fld>
            <a:endParaRPr lang="ru-RU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2A92B7D8-0DCB-4592-A6C1-D29A8912D1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0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B6C3870A-1016-4A1F-A5C5-9BF7FF490E06}" type="datetime1">
              <a:rPr lang="ru-RU" smtClean="0"/>
              <a:t>01.11.2019</a:t>
            </a:fld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88B27E47-402D-4A7F-8764-5EAC051EF8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25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1B7F4D8-CF3D-4510-9333-E9A47ABB2CA4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9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059834-4873-4ED8-80AB-68238A1ADA23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7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C5CA185-8AB9-40B6-A377-9FF3AF16DDF6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0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C8C1B62-49DB-48C7-AAC5-996D677A5222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73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290EDE-11A4-4B67-850A-0B245E1A4B57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2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8B6C83-EE78-4C5A-BB42-27B4DCDF4980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3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CD70081-FCCC-40D6-ACF5-7CCBF8CFA2E3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5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ECA8D81-4C89-438A-9BE7-F66A7CCDBCEF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8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CA3CA13-C769-49CE-969B-C04563BCD1C4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5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C64D44D-7E66-41B0-BAF1-E68C9AF0FE2B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8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A478482-36E3-4FE4-ACD5-6367B57B49D3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011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277346-226E-4A8D-B89E-638591532D83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89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E8B5ABB-3CDE-4F92-9C78-251FF8844A48}" type="datetime1">
              <a:rPr lang="ru-RU" smtClean="0"/>
              <a:t>01.11.2019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B27E47-402D-4A7F-8764-5EAC051EF86C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7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732" y="836712"/>
            <a:ext cx="8856984" cy="5858489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 cmpd="thinThick">
                <a:solidFill>
                  <a:schemeClr val="tx1"/>
                </a:solidFill>
              </a:ln>
            </a:endParaRPr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extBox 1"/>
          <p:cNvSpPr txBox="1"/>
          <p:nvPr userDrawn="1"/>
        </p:nvSpPr>
        <p:spPr>
          <a:xfrm>
            <a:off x="4139952" y="6670825"/>
            <a:ext cx="4248472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Т.В.</a:t>
            </a:r>
            <a:r>
              <a:rPr lang="en-US" sz="1200" b="1" dirty="0" smtClean="0">
                <a:solidFill>
                  <a:schemeClr val="bg1"/>
                </a:solidFill>
              </a:rPr>
              <a:t>,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uk-UA" sz="1200" b="1" dirty="0" smtClean="0">
                <a:solidFill>
                  <a:schemeClr val="bg1"/>
                </a:solidFill>
              </a:rPr>
              <a:t>д</a:t>
            </a:r>
            <a:r>
              <a:rPr lang="ru-RU" sz="12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1200" b="1" dirty="0" smtClean="0">
                <a:solidFill>
                  <a:schemeClr val="bg1"/>
                </a:solidFill>
              </a:rPr>
              <a:t> кафедры АСОИУ НТУУ «КПИ»</a:t>
            </a:r>
          </a:p>
        </p:txBody>
      </p:sp>
    </p:spTree>
    <p:extLst>
      <p:ext uri="{BB962C8B-B14F-4D97-AF65-F5344CB8AC3E}">
        <p14:creationId xmlns:p14="http://schemas.microsoft.com/office/powerpoint/2010/main" val="350165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0"/>
            <a:ext cx="9252520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 userDrawn="1"/>
        </p:nvSpPr>
        <p:spPr>
          <a:xfrm>
            <a:off x="-19776" y="1052736"/>
            <a:ext cx="9163776" cy="558092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91880" y="6633661"/>
            <a:ext cx="416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0" dirty="0" smtClean="0">
                <a:solidFill>
                  <a:schemeClr val="bg1"/>
                </a:solidFill>
              </a:rPr>
              <a:t>Т.В.</a:t>
            </a:r>
            <a:r>
              <a:rPr lang="uk-UA" sz="1200" b="0" baseline="0" dirty="0" smtClean="0">
                <a:solidFill>
                  <a:schemeClr val="bg1"/>
                </a:solidFill>
              </a:rPr>
              <a:t> </a:t>
            </a:r>
            <a:r>
              <a:rPr lang="uk-UA" sz="1200" b="0" baseline="0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0" baseline="0" dirty="0" smtClean="0">
                <a:solidFill>
                  <a:schemeClr val="bg1"/>
                </a:solidFill>
              </a:rPr>
              <a:t> Управління </a:t>
            </a:r>
            <a:r>
              <a:rPr lang="uk-UA" sz="1200" b="0" baseline="0" dirty="0" err="1" smtClean="0">
                <a:solidFill>
                  <a:schemeClr val="bg1"/>
                </a:solidFill>
              </a:rPr>
              <a:t>програмнтит</a:t>
            </a:r>
            <a:r>
              <a:rPr lang="uk-UA" sz="1200" b="0" baseline="0" dirty="0" smtClean="0">
                <a:solidFill>
                  <a:schemeClr val="bg1"/>
                </a:solidFill>
              </a:rPr>
              <a:t> </a:t>
            </a:r>
            <a:r>
              <a:rPr lang="uk-UA" sz="1200" b="0" baseline="0" dirty="0" smtClean="0">
                <a:solidFill>
                  <a:schemeClr val="bg1"/>
                </a:solidFill>
              </a:rPr>
              <a:t>проектами. НАУКМА</a:t>
            </a:r>
            <a:endParaRPr lang="ru-RU" sz="1200" b="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0392" y="6630166"/>
            <a:ext cx="796237" cy="22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‹#›</a:t>
            </a:fld>
            <a:r>
              <a:rPr lang="ru-RU" dirty="0" smtClean="0"/>
              <a:t>/62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979712" y="6581539"/>
            <a:ext cx="6367185" cy="27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b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Управління програмними проектами. НАУКМА</a:t>
            </a:r>
            <a:endParaRPr lang="ru-RU" sz="1200" b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2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282" y="6453336"/>
            <a:ext cx="514518" cy="23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07EDD805-F1A6-414A-8A69-9CB8FA191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3080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56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hidden">
              <a:xfrm>
                <a:off x="2899" y="3346"/>
                <a:ext cx="2850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086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56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1556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08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56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556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88843" y="5473005"/>
            <a:ext cx="5642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Лектор Ковалюк </a:t>
            </a:r>
            <a:r>
              <a:rPr lang="ru-RU" sz="2800" b="1" dirty="0" smtClean="0">
                <a:solidFill>
                  <a:prstClr val="white"/>
                </a:solidFill>
              </a:rPr>
              <a:t>Т.В.</a:t>
            </a:r>
            <a:r>
              <a:rPr lang="en-US" sz="2800" b="1" dirty="0">
                <a:solidFill>
                  <a:prstClr val="white"/>
                </a:solidFill>
              </a:rPr>
              <a:t>,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д</a:t>
            </a:r>
            <a:r>
              <a:rPr lang="ru-RU" sz="2800" b="1" dirty="0" err="1" smtClean="0">
                <a:solidFill>
                  <a:prstClr val="white"/>
                </a:solidFill>
              </a:rPr>
              <a:t>оцент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кафедри</a:t>
            </a:r>
            <a:r>
              <a:rPr lang="ru-RU" sz="2800" b="1" dirty="0" smtClean="0">
                <a:solidFill>
                  <a:prstClr val="white"/>
                </a:solidFill>
              </a:rPr>
              <a:t> АСОІУ НТУУ «КПІ»</a:t>
            </a:r>
          </a:p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tkovalyuk@ukr.net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1</a:t>
            </a:fld>
            <a:endParaRPr lang="uk-U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Oval 54"/>
          <p:cNvSpPr>
            <a:spLocks noChangeArrowheads="1"/>
          </p:cNvSpPr>
          <p:nvPr/>
        </p:nvSpPr>
        <p:spPr bwMode="auto">
          <a:xfrm>
            <a:off x="0" y="3789363"/>
            <a:ext cx="2483768" cy="2016125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267" name="Oval 55"/>
          <p:cNvSpPr>
            <a:spLocks noChangeArrowheads="1"/>
          </p:cNvSpPr>
          <p:nvPr/>
        </p:nvSpPr>
        <p:spPr bwMode="auto">
          <a:xfrm>
            <a:off x="0" y="3068638"/>
            <a:ext cx="2232819" cy="576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6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1520" y="0"/>
            <a:ext cx="8229600" cy="633412"/>
          </a:xfrm>
        </p:spPr>
        <p:txBody>
          <a:bodyPr/>
          <a:lstStyle/>
          <a:p>
            <a:pPr eaLnBrk="1" hangingPunct="1"/>
            <a:r>
              <a:rPr lang="ru-RU" sz="4000" dirty="0" err="1" smtClean="0">
                <a:solidFill>
                  <a:srgbClr val="FFFF00"/>
                </a:solidFill>
                <a:effectLst/>
              </a:rPr>
              <a:t>Формування</a:t>
            </a:r>
            <a:r>
              <a:rPr lang="ru-RU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4000" dirty="0" err="1" smtClean="0">
                <a:solidFill>
                  <a:srgbClr val="FFFF00"/>
                </a:solidFill>
                <a:effectLst/>
              </a:rPr>
              <a:t>кошторису</a:t>
            </a:r>
            <a:endParaRPr lang="ru-RU" sz="40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052513"/>
            <a:ext cx="8229600" cy="863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ru-RU" sz="2400" b="1" i="1" dirty="0" err="1">
                <a:effectLst/>
              </a:rPr>
              <a:t>Кошторис</a:t>
            </a:r>
            <a:r>
              <a:rPr lang="ru-RU" sz="2400" b="1" i="1" dirty="0">
                <a:effectLst/>
              </a:rPr>
              <a:t> - </a:t>
            </a:r>
            <a:r>
              <a:rPr lang="ru-RU" sz="2400" dirty="0" err="1">
                <a:effectLst/>
              </a:rPr>
              <a:t>перелік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структурований</a:t>
            </a:r>
            <a:r>
              <a:rPr lang="ru-RU" sz="2400" dirty="0">
                <a:effectLst/>
              </a:rPr>
              <a:t> по </a:t>
            </a:r>
            <a:r>
              <a:rPr lang="ru-RU" sz="2400" dirty="0" err="1">
                <a:effectLst/>
              </a:rPr>
              <a:t>розділах</a:t>
            </a:r>
            <a:r>
              <a:rPr lang="ru-RU" sz="2400" dirty="0">
                <a:effectLst/>
              </a:rPr>
              <a:t>, але без </a:t>
            </a:r>
            <a:r>
              <a:rPr lang="ru-RU" sz="2400" dirty="0" err="1">
                <a:effectLst/>
              </a:rPr>
              <a:t>прив'язки</a:t>
            </a:r>
            <a:r>
              <a:rPr lang="ru-RU" sz="2400" dirty="0">
                <a:effectLst/>
              </a:rPr>
              <a:t> до календарного плану проекту</a:t>
            </a:r>
            <a:r>
              <a:rPr lang="ru-RU" sz="2400" dirty="0" smtClean="0">
                <a:effectLst/>
              </a:rPr>
              <a:t>. </a:t>
            </a:r>
          </a:p>
        </p:txBody>
      </p:sp>
      <p:graphicFrame>
        <p:nvGraphicFramePr>
          <p:cNvPr id="336957" name="Group 6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21551965"/>
              </p:ext>
            </p:extLst>
          </p:nvPr>
        </p:nvGraphicFramePr>
        <p:xfrm>
          <a:off x="0" y="2492375"/>
          <a:ext cx="8724900" cy="3695967"/>
        </p:xfrm>
        <a:graphic>
          <a:graphicData uri="http://schemas.openxmlformats.org/drawingml/2006/table">
            <a:tbl>
              <a:tblPr/>
              <a:tblGrid>
                <a:gridCol w="2447925"/>
                <a:gridCol w="3743325"/>
                <a:gridCol w="2533650"/>
              </a:tblGrid>
              <a:tr h="64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Вид </a:t>
                      </a:r>
                      <a:r>
                        <a:rPr kumimoji="0" lang="ru-RU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кошторису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Призначення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Похибка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Попередня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життєздатності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проекту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25-40%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Первинна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Порівняння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планованих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витрат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бюджетними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обмеженнями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15-25%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Наближена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Підготовка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плану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фінансування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проекту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10-15%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Зведена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Ціноутворення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3-5%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7" name="AutoShape 57"/>
          <p:cNvSpPr>
            <a:spLocks noChangeArrowheads="1"/>
          </p:cNvSpPr>
          <p:nvPr/>
        </p:nvSpPr>
        <p:spPr bwMode="auto">
          <a:xfrm>
            <a:off x="1692275" y="6237288"/>
            <a:ext cx="2879725" cy="404812"/>
          </a:xfrm>
          <a:prstGeom prst="wedgeRectCallout">
            <a:avLst>
              <a:gd name="adj1" fmla="val -49889"/>
              <a:gd name="adj2" fmla="val -206079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accent2"/>
                </a:solidFill>
              </a:rPr>
              <a:t>Стадія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err="1" smtClean="0">
                <a:solidFill>
                  <a:schemeClr val="accent2"/>
                </a:solidFill>
              </a:rPr>
              <a:t>планування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11298" name="AutoShape 56"/>
          <p:cNvSpPr>
            <a:spLocks noChangeArrowheads="1"/>
          </p:cNvSpPr>
          <p:nvPr/>
        </p:nvSpPr>
        <p:spPr bwMode="auto">
          <a:xfrm>
            <a:off x="575469" y="1989137"/>
            <a:ext cx="2233612" cy="358775"/>
          </a:xfrm>
          <a:prstGeom prst="wedgeRectCallout">
            <a:avLst>
              <a:gd name="adj1" fmla="val 7569"/>
              <a:gd name="adj2" fmla="val 2889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accent2"/>
                </a:solidFill>
              </a:rPr>
              <a:t>Стадія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err="1" smtClean="0">
                <a:solidFill>
                  <a:schemeClr val="accent2"/>
                </a:solidFill>
              </a:rPr>
              <a:t>ініціації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10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528" y="0"/>
            <a:ext cx="8229600" cy="69269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Бюджетування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808"/>
            <a:ext cx="8435975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b="1" dirty="0">
                <a:effectLst/>
              </a:rPr>
              <a:t>Бюджет</a:t>
            </a:r>
            <a:r>
              <a:rPr lang="ru-RU" sz="2400" dirty="0">
                <a:effectLst/>
              </a:rPr>
              <a:t> - </a:t>
            </a:r>
            <a:r>
              <a:rPr lang="ru-RU" sz="2400" dirty="0" err="1">
                <a:effectLst/>
              </a:rPr>
              <a:t>це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директивний</a:t>
            </a:r>
            <a:r>
              <a:rPr lang="ru-RU" sz="2400" dirty="0">
                <a:effectLst/>
              </a:rPr>
              <a:t> документ, </a:t>
            </a:r>
            <a:r>
              <a:rPr lang="ru-RU" sz="2400" dirty="0" err="1">
                <a:effectLst/>
              </a:rPr>
              <a:t>що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представляє</a:t>
            </a:r>
            <a:r>
              <a:rPr lang="ru-RU" sz="2400" dirty="0">
                <a:effectLst/>
              </a:rPr>
              <a:t> собою </a:t>
            </a:r>
            <a:r>
              <a:rPr lang="ru-RU" sz="2400" dirty="0" err="1">
                <a:effectLst/>
              </a:rPr>
              <a:t>графік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планованих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доходів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розподілених</a:t>
            </a:r>
            <a:r>
              <a:rPr lang="ru-RU" sz="2400" dirty="0">
                <a:effectLst/>
              </a:rPr>
              <a:t> за </a:t>
            </a:r>
            <a:r>
              <a:rPr lang="ru-RU" sz="2400" dirty="0" err="1">
                <a:effectLst/>
              </a:rPr>
              <a:t>статтями</a:t>
            </a:r>
            <a:r>
              <a:rPr lang="ru-RU" sz="2400" dirty="0">
                <a:effectLst/>
              </a:rPr>
              <a:t> в рамках проекту.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>
                <a:effectLst/>
              </a:rPr>
              <a:t>Бюджети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структуруються</a:t>
            </a:r>
            <a:r>
              <a:rPr lang="ru-RU" sz="2400" dirty="0">
                <a:effectLst/>
              </a:rPr>
              <a:t> за центрами </a:t>
            </a:r>
            <a:r>
              <a:rPr lang="ru-RU" sz="2400" dirty="0" err="1">
                <a:effectLst/>
              </a:rPr>
              <a:t>відповідальності</a:t>
            </a:r>
            <a:r>
              <a:rPr lang="ru-RU" sz="2400" dirty="0">
                <a:effectLst/>
              </a:rPr>
              <a:t> (</a:t>
            </a:r>
            <a:r>
              <a:rPr lang="ru-RU" sz="2400" dirty="0" smtClean="0">
                <a:effectLst/>
              </a:rPr>
              <a:t>особах, </a:t>
            </a:r>
            <a:r>
              <a:rPr lang="ru-RU" sz="2400" dirty="0" err="1" smtClean="0">
                <a:effectLst/>
              </a:rPr>
              <a:t>підрозділах</a:t>
            </a:r>
            <a:r>
              <a:rPr lang="ru-RU" sz="2400" dirty="0" smtClean="0">
                <a:effectLst/>
              </a:rPr>
              <a:t>, </a:t>
            </a:r>
            <a:r>
              <a:rPr lang="ru-RU" sz="2400" dirty="0" err="1">
                <a:effectLst/>
              </a:rPr>
              <a:t>які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відповідають</a:t>
            </a:r>
            <a:r>
              <a:rPr lang="ru-RU" sz="2400" dirty="0">
                <a:effectLst/>
              </a:rPr>
              <a:t> за </a:t>
            </a:r>
            <a:r>
              <a:rPr lang="ru-RU" sz="2400" dirty="0" err="1">
                <a:effectLst/>
              </a:rPr>
              <a:t>витрати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доходи).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b="1" dirty="0" err="1">
                <a:effectLst/>
              </a:rPr>
              <a:t>Бюджетування</a:t>
            </a:r>
            <a:r>
              <a:rPr lang="ru-RU" sz="2400" dirty="0">
                <a:effectLst/>
              </a:rPr>
              <a:t> - </a:t>
            </a:r>
            <a:r>
              <a:rPr lang="ru-RU" sz="2400" dirty="0" err="1">
                <a:effectLst/>
              </a:rPr>
              <a:t>процес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формування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обліку</a:t>
            </a:r>
            <a:r>
              <a:rPr lang="ru-RU" sz="2400" dirty="0">
                <a:effectLst/>
              </a:rPr>
              <a:t> і контролю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бюджетів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11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88640"/>
            <a:ext cx="9144000" cy="490066"/>
          </a:xfrm>
        </p:spPr>
        <p:txBody>
          <a:bodyPr/>
          <a:lstStyle/>
          <a:p>
            <a:pPr eaLnBrk="1" hangingPunct="1"/>
            <a:r>
              <a:rPr lang="ru-RU" sz="3200" dirty="0">
                <a:solidFill>
                  <a:srgbClr val="FFFF00"/>
                </a:solidFill>
                <a:effectLst/>
              </a:rPr>
              <a:t>Проектно-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орієнтоване</a:t>
            </a:r>
            <a:r>
              <a:rPr lang="ru-RU" sz="3200" dirty="0">
                <a:solidFill>
                  <a:srgbClr val="FFFF00"/>
                </a:solidFill>
                <a:effectLst/>
              </a:rPr>
              <a:t> 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бюджетування</a:t>
            </a:r>
            <a:endParaRPr lang="ru-RU" sz="32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64235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effectLst/>
              </a:rPr>
              <a:t>При проектно-</a:t>
            </a:r>
            <a:r>
              <a:rPr lang="ru-RU" sz="2400" dirty="0" err="1">
                <a:effectLst/>
              </a:rPr>
              <a:t>орієнтованому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бюджетуванні</a:t>
            </a:r>
            <a:r>
              <a:rPr lang="ru-RU" sz="2400" dirty="0">
                <a:effectLst/>
              </a:rPr>
              <a:t> центрами </a:t>
            </a:r>
            <a:r>
              <a:rPr lang="ru-RU" sz="2400" dirty="0" err="1">
                <a:effectLst/>
              </a:rPr>
              <a:t>відповідальності</a:t>
            </a:r>
            <a:r>
              <a:rPr lang="ru-RU" sz="2400" dirty="0">
                <a:effectLst/>
              </a:rPr>
              <a:t> є </a:t>
            </a:r>
            <a:r>
              <a:rPr lang="ru-RU" sz="2400" dirty="0" err="1">
                <a:effectLst/>
              </a:rPr>
              <a:t>проекти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effectLst/>
              </a:rPr>
              <a:t>Для </a:t>
            </a:r>
            <a:r>
              <a:rPr lang="ru-RU" sz="2400" dirty="0" err="1">
                <a:effectLst/>
              </a:rPr>
              <a:t>прив'язки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проектів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періоду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планування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організації</a:t>
            </a:r>
            <a:r>
              <a:rPr lang="ru-RU" sz="2400" dirty="0">
                <a:effectLst/>
              </a:rPr>
              <a:t> служить </a:t>
            </a:r>
            <a:r>
              <a:rPr lang="ru-RU" sz="2400" dirty="0" err="1">
                <a:effectLst/>
              </a:rPr>
              <a:t>поняття</a:t>
            </a:r>
            <a:r>
              <a:rPr lang="ru-RU" sz="2400" dirty="0">
                <a:effectLst/>
              </a:rPr>
              <a:t> портфель </a:t>
            </a:r>
            <a:r>
              <a:rPr lang="ru-RU" sz="2400" dirty="0" err="1">
                <a:effectLst/>
              </a:rPr>
              <a:t>проектів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>
                <a:effectLst/>
              </a:rPr>
              <a:t>Під</a:t>
            </a:r>
            <a:r>
              <a:rPr lang="ru-RU" sz="2400" dirty="0">
                <a:effectLst/>
              </a:rPr>
              <a:t> портфелем </a:t>
            </a:r>
            <a:r>
              <a:rPr lang="ru-RU" sz="2400" dirty="0" err="1">
                <a:effectLst/>
              </a:rPr>
              <a:t>проектів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розуміється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сукупність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проектів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що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знаходяться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компетенції</a:t>
            </a:r>
            <a:r>
              <a:rPr lang="ru-RU" sz="2400" dirty="0">
                <a:effectLst/>
              </a:rPr>
              <a:t> одного центру </a:t>
            </a:r>
            <a:r>
              <a:rPr lang="ru-RU" sz="2400" dirty="0" err="1">
                <a:effectLst/>
              </a:rPr>
              <a:t>відповідальності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effectLst/>
              </a:rPr>
              <a:t>Для </a:t>
            </a:r>
            <a:r>
              <a:rPr lang="ru-RU" sz="2400" dirty="0" err="1">
                <a:effectLst/>
              </a:rPr>
              <a:t>формування</a:t>
            </a:r>
            <a:r>
              <a:rPr lang="ru-RU" sz="2400" dirty="0">
                <a:effectLst/>
              </a:rPr>
              <a:t> портфеля </a:t>
            </a:r>
            <a:r>
              <a:rPr lang="ru-RU" sz="2400" dirty="0" err="1">
                <a:effectLst/>
              </a:rPr>
              <a:t>проектів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необхідно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визначити</a:t>
            </a:r>
            <a:r>
              <a:rPr lang="ru-RU" sz="2400" dirty="0">
                <a:effectLst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 err="1">
                <a:solidFill>
                  <a:srgbClr val="0000CC"/>
                </a:solidFill>
                <a:effectLst/>
              </a:rPr>
              <a:t>проекти</a:t>
            </a:r>
            <a:r>
              <a:rPr lang="ru-RU" sz="2400" dirty="0">
                <a:solidFill>
                  <a:srgbClr val="0000CC"/>
                </a:solidFill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rgbClr val="0000CC"/>
                </a:solidFill>
                <a:effectLst/>
              </a:rPr>
              <a:t>центр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відповідальності</a:t>
            </a:r>
            <a:r>
              <a:rPr lang="ru-RU" sz="2400" dirty="0">
                <a:solidFill>
                  <a:srgbClr val="0000CC"/>
                </a:solidFill>
                <a:effectLst/>
              </a:rPr>
              <a:t> (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керівника</a:t>
            </a:r>
            <a:r>
              <a:rPr lang="ru-RU" sz="2400" dirty="0">
                <a:solidFill>
                  <a:srgbClr val="0000CC"/>
                </a:solidFill>
                <a:effectLst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rgbClr val="0000CC"/>
                </a:solidFill>
                <a:effectLst/>
              </a:rPr>
              <a:t>пул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ресурсів</a:t>
            </a:r>
            <a:r>
              <a:rPr lang="ru-RU" sz="2400" dirty="0">
                <a:solidFill>
                  <a:srgbClr val="0000CC"/>
                </a:solidFill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effectLst/>
              </a:rPr>
              <a:t>Портфель </a:t>
            </a:r>
            <a:r>
              <a:rPr lang="ru-RU" sz="2400" dirty="0" err="1">
                <a:effectLst/>
              </a:rPr>
              <a:t>проектів</a:t>
            </a:r>
            <a:r>
              <a:rPr lang="ru-RU" sz="2400" dirty="0">
                <a:effectLst/>
              </a:rPr>
              <a:t> не </a:t>
            </a:r>
            <a:r>
              <a:rPr lang="ru-RU" sz="2400" dirty="0" err="1">
                <a:effectLst/>
              </a:rPr>
              <a:t>має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конкретних</a:t>
            </a:r>
            <a:r>
              <a:rPr lang="ru-RU" sz="2400" dirty="0">
                <a:effectLst/>
              </a:rPr>
              <a:t> дат початку і </a:t>
            </a:r>
            <a:r>
              <a:rPr lang="ru-RU" sz="2400" dirty="0" err="1">
                <a:effectLst/>
              </a:rPr>
              <a:t>закінчення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12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071" y="110998"/>
            <a:ext cx="8964488" cy="69269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Взаємозв'язок</a:t>
            </a:r>
            <a:r>
              <a:rPr lang="ru-RU" sz="3600" dirty="0">
                <a:solidFill>
                  <a:srgbClr val="FFFF00"/>
                </a:solidFill>
                <a:effectLst/>
              </a:rPr>
              <a:t> бюджету проекту і бюджету портфеля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проектів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" y="858934"/>
            <a:ext cx="915352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13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16632"/>
            <a:ext cx="8229600" cy="562074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  <a:effectLst/>
              </a:rPr>
              <a:t>Структура статей </a:t>
            </a:r>
            <a:r>
              <a:rPr lang="ru-RU" dirty="0" err="1" smtClean="0">
                <a:solidFill>
                  <a:srgbClr val="FFFF00"/>
                </a:solidFill>
                <a:effectLst/>
              </a:rPr>
              <a:t>витрат</a:t>
            </a:r>
            <a:endParaRPr lang="ru-RU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>
                <a:effectLst/>
              </a:rPr>
              <a:t>Статті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 - </a:t>
            </a:r>
            <a:r>
              <a:rPr lang="ru-RU" sz="2400" dirty="0" err="1">
                <a:effectLst/>
              </a:rPr>
              <a:t>інструмент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управління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застосовуваний</a:t>
            </a:r>
            <a:r>
              <a:rPr lang="ru-RU" sz="2400" dirty="0">
                <a:effectLst/>
              </a:rPr>
              <a:t> для </a:t>
            </a:r>
            <a:r>
              <a:rPr lang="ru-RU" sz="2400" dirty="0" err="1">
                <a:effectLst/>
              </a:rPr>
              <a:t>збору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інформації</a:t>
            </a:r>
            <a:r>
              <a:rPr lang="ru-RU" sz="2400" dirty="0">
                <a:effectLst/>
              </a:rPr>
              <a:t> про </a:t>
            </a:r>
            <a:r>
              <a:rPr lang="ru-RU" sz="2400" dirty="0" err="1">
                <a:effectLst/>
              </a:rPr>
              <a:t>фактичні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порівняння</a:t>
            </a:r>
            <a:r>
              <a:rPr lang="ru-RU" sz="2400" dirty="0">
                <a:effectLst/>
              </a:rPr>
              <a:t> з </a:t>
            </a:r>
            <a:r>
              <a:rPr lang="ru-RU" sz="2400" dirty="0" err="1">
                <a:effectLst/>
              </a:rPr>
              <a:t>плановими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витратами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>
                <a:effectLst/>
              </a:rPr>
              <a:t>Статті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дозволяють</a:t>
            </a:r>
            <a:r>
              <a:rPr lang="ru-RU" sz="2400" dirty="0">
                <a:effectLst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 err="1">
                <a:solidFill>
                  <a:srgbClr val="0000CC"/>
                </a:solidFill>
                <a:effectLst/>
              </a:rPr>
              <a:t>формувати</a:t>
            </a:r>
            <a:r>
              <a:rPr lang="ru-RU" sz="2400" dirty="0">
                <a:solidFill>
                  <a:srgbClr val="0000CC"/>
                </a:solidFill>
                <a:effectLst/>
              </a:rPr>
              <a:t> і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відслідковувати</a:t>
            </a:r>
            <a:r>
              <a:rPr lang="ru-RU" sz="2400" dirty="0">
                <a:solidFill>
                  <a:srgbClr val="0000CC"/>
                </a:solidFill>
                <a:effectLst/>
              </a:rPr>
              <a:t> бюджет проекту;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 err="1">
                <a:solidFill>
                  <a:srgbClr val="0000CC"/>
                </a:solidFill>
                <a:effectLst/>
              </a:rPr>
              <a:t>здійснювати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поточний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управлінський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облік</a:t>
            </a:r>
            <a:r>
              <a:rPr lang="ru-RU" sz="2400" dirty="0">
                <a:solidFill>
                  <a:srgbClr val="0000CC"/>
                </a:solidFill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 err="1">
                <a:solidFill>
                  <a:srgbClr val="0000CC"/>
                </a:solidFill>
                <a:effectLst/>
              </a:rPr>
              <a:t>оцінювати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можливі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витрати</a:t>
            </a:r>
            <a:r>
              <a:rPr lang="ru-RU" sz="2400" dirty="0">
                <a:solidFill>
                  <a:srgbClr val="0000CC"/>
                </a:solidFill>
                <a:effectLst/>
              </a:rPr>
              <a:t> по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завершенні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робіт</a:t>
            </a:r>
            <a:r>
              <a:rPr lang="ru-RU" sz="2400" dirty="0">
                <a:solidFill>
                  <a:srgbClr val="0000CC"/>
                </a:solidFill>
                <a:effectLst/>
              </a:rPr>
              <a:t> проекту</a:t>
            </a:r>
            <a:r>
              <a:rPr lang="ru-RU" sz="2000" dirty="0">
                <a:effectLst/>
              </a:rPr>
              <a:t>.</a:t>
            </a:r>
            <a:endParaRPr lang="ru-RU" sz="20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14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839740883"/>
              </p:ext>
            </p:extLst>
          </p:nvPr>
        </p:nvGraphicFramePr>
        <p:xfrm>
          <a:off x="147411" y="1196752"/>
          <a:ext cx="8821737" cy="54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68" name="Text Box 27"/>
          <p:cNvSpPr txBox="1">
            <a:spLocks noChangeArrowheads="1"/>
          </p:cNvSpPr>
          <p:nvPr/>
        </p:nvSpPr>
        <p:spPr bwMode="auto">
          <a:xfrm>
            <a:off x="107950" y="115888"/>
            <a:ext cx="9036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sz="3600" dirty="0" smtClean="0">
                <a:solidFill>
                  <a:srgbClr val="FFFF00"/>
                </a:solidFill>
              </a:rPr>
              <a:t>Структура статей </a:t>
            </a:r>
            <a:r>
              <a:rPr lang="ru-RU" sz="3600" dirty="0" err="1" smtClean="0">
                <a:solidFill>
                  <a:srgbClr val="FFFF00"/>
                </a:solidFill>
              </a:rPr>
              <a:t>витрат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15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1207" y="1741458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Персонал</a:t>
            </a:r>
          </a:p>
          <a:p>
            <a:pPr algn="ctr"/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813896" y="1150298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ІС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453856" y="1772502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Програмне забезпечення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7380312" y="1741458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Апаратне</a:t>
            </a:r>
          </a:p>
          <a:p>
            <a:pPr algn="ctr"/>
            <a:r>
              <a:rPr lang="uk-UA" dirty="0" smtClean="0"/>
              <a:t>забезпечення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4229720" y="2708920"/>
            <a:ext cx="1782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Інжинірингова підсистема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6514256" y="2725192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Виробнича підсистема</a:t>
            </a:r>
            <a:endParaRPr lang="uk-UA" dirty="0"/>
          </a:p>
        </p:txBody>
      </p:sp>
      <p:cxnSp>
        <p:nvCxnSpPr>
          <p:cNvPr id="10" name="Прямая соединительная линия 9"/>
          <p:cNvCxnSpPr>
            <a:stCxn id="4" idx="2"/>
            <a:endCxn id="5" idx="0"/>
          </p:cNvCxnSpPr>
          <p:nvPr/>
        </p:nvCxnSpPr>
        <p:spPr bwMode="auto">
          <a:xfrm>
            <a:off x="6245944" y="1519630"/>
            <a:ext cx="0" cy="252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/>
          <p:cNvCxnSpPr>
            <a:stCxn id="4" idx="2"/>
          </p:cNvCxnSpPr>
          <p:nvPr/>
        </p:nvCxnSpPr>
        <p:spPr bwMode="auto">
          <a:xfrm>
            <a:off x="6245944" y="1519630"/>
            <a:ext cx="1710432" cy="221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единительная линия 13"/>
          <p:cNvCxnSpPr>
            <a:stCxn id="4" idx="2"/>
          </p:cNvCxnSpPr>
          <p:nvPr/>
        </p:nvCxnSpPr>
        <p:spPr bwMode="auto">
          <a:xfrm flipH="1">
            <a:off x="4860032" y="1519630"/>
            <a:ext cx="1385912" cy="221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единительная линия 15"/>
          <p:cNvCxnSpPr>
            <a:stCxn id="5" idx="2"/>
          </p:cNvCxnSpPr>
          <p:nvPr/>
        </p:nvCxnSpPr>
        <p:spPr bwMode="auto">
          <a:xfrm flipH="1">
            <a:off x="5292080" y="2418833"/>
            <a:ext cx="953864" cy="321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единительная линия 17"/>
          <p:cNvCxnSpPr>
            <a:stCxn id="5" idx="2"/>
            <a:endCxn id="8" idx="0"/>
          </p:cNvCxnSpPr>
          <p:nvPr/>
        </p:nvCxnSpPr>
        <p:spPr bwMode="auto">
          <a:xfrm>
            <a:off x="6245944" y="2418833"/>
            <a:ext cx="1060400" cy="306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5120940" y="3717032"/>
            <a:ext cx="1782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Модуль А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7136974" y="3717031"/>
            <a:ext cx="1782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Модуль В</a:t>
            </a:r>
            <a:endParaRPr lang="uk-UA" dirty="0"/>
          </a:p>
        </p:txBody>
      </p:sp>
      <p:cxnSp>
        <p:nvCxnSpPr>
          <p:cNvPr id="22" name="Прямая соединительная линия 21"/>
          <p:cNvCxnSpPr>
            <a:stCxn id="8" idx="2"/>
            <a:endCxn id="19" idx="0"/>
          </p:cNvCxnSpPr>
          <p:nvPr/>
        </p:nvCxnSpPr>
        <p:spPr bwMode="auto">
          <a:xfrm flipH="1">
            <a:off x="6012160" y="3371523"/>
            <a:ext cx="1294184" cy="345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единительная линия 23"/>
          <p:cNvCxnSpPr>
            <a:stCxn id="8" idx="2"/>
            <a:endCxn id="20" idx="0"/>
          </p:cNvCxnSpPr>
          <p:nvPr/>
        </p:nvCxnSpPr>
        <p:spPr bwMode="auto">
          <a:xfrm>
            <a:off x="7306344" y="3371523"/>
            <a:ext cx="721850" cy="345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600464" y="4437112"/>
            <a:ext cx="1913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Стаття витрат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4551287" y="5085184"/>
            <a:ext cx="1913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Стаття витрат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4551287" y="5805264"/>
            <a:ext cx="1913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Стаття витрат</a:t>
            </a:r>
            <a:endParaRPr lang="uk-UA" dirty="0"/>
          </a:p>
        </p:txBody>
      </p:sp>
      <p:sp>
        <p:nvSpPr>
          <p:cNvPr id="29" name="TextBox 28"/>
          <p:cNvSpPr txBox="1"/>
          <p:nvPr/>
        </p:nvSpPr>
        <p:spPr>
          <a:xfrm>
            <a:off x="7038032" y="4437112"/>
            <a:ext cx="1814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Стаття витрат</a:t>
            </a:r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7024081" y="5775785"/>
            <a:ext cx="1828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Стаття витрат</a:t>
            </a:r>
            <a:endParaRPr lang="uk-UA" dirty="0"/>
          </a:p>
        </p:txBody>
      </p:sp>
      <p:sp>
        <p:nvSpPr>
          <p:cNvPr id="31" name="TextBox 30"/>
          <p:cNvSpPr txBox="1"/>
          <p:nvPr/>
        </p:nvSpPr>
        <p:spPr>
          <a:xfrm>
            <a:off x="7038032" y="5075854"/>
            <a:ext cx="1814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Стаття витрат</a:t>
            </a:r>
            <a:endParaRPr lang="uk-UA" dirty="0"/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4427984" y="4293096"/>
            <a:ext cx="2231268" cy="2160240"/>
          </a:xfrm>
          <a:prstGeom prst="rect">
            <a:avLst/>
          </a:prstGeom>
          <a:noFill/>
          <a:ln w="9525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6879294" y="4289963"/>
            <a:ext cx="2231268" cy="2160240"/>
          </a:xfrm>
          <a:prstGeom prst="rect">
            <a:avLst/>
          </a:prstGeom>
          <a:noFill/>
          <a:ln w="9525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376316" y="4621778"/>
            <a:ext cx="161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/>
              <a:t>Керівництво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8644" y="5293114"/>
            <a:ext cx="1944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Інжиніринговий відділ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61527" y="3414415"/>
            <a:ext cx="13784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Відділ</a:t>
            </a:r>
          </a:p>
          <a:p>
            <a:pPr algn="ctr"/>
            <a:r>
              <a:rPr lang="uk-UA" dirty="0" smtClean="0"/>
              <a:t> розробки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1364113" y="3472629"/>
            <a:ext cx="14948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Відділ тестування</a:t>
            </a:r>
            <a:endParaRPr lang="uk-UA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264974" y="5308290"/>
            <a:ext cx="1643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Відділ проектування</a:t>
            </a:r>
            <a:endParaRPr lang="uk-UA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2439350" y="3570692"/>
            <a:ext cx="1085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Група В</a:t>
            </a:r>
            <a:endParaRPr lang="uk-UA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01165" y="5194642"/>
            <a:ext cx="116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Група А</a:t>
            </a:r>
            <a:endParaRPr lang="uk-UA" dirty="0"/>
          </a:p>
        </p:txBody>
      </p:sp>
      <p:cxnSp>
        <p:nvCxnSpPr>
          <p:cNvPr id="42" name="Прямая соединительная линия 41"/>
          <p:cNvCxnSpPr>
            <a:stCxn id="34" idx="2"/>
          </p:cNvCxnSpPr>
          <p:nvPr/>
        </p:nvCxnSpPr>
        <p:spPr bwMode="auto">
          <a:xfrm flipV="1">
            <a:off x="618186" y="3901697"/>
            <a:ext cx="209400" cy="904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Прямая соединительная линия 43"/>
          <p:cNvCxnSpPr>
            <a:stCxn id="34" idx="2"/>
          </p:cNvCxnSpPr>
          <p:nvPr/>
        </p:nvCxnSpPr>
        <p:spPr bwMode="auto">
          <a:xfrm>
            <a:off x="618186" y="4806444"/>
            <a:ext cx="209400" cy="9693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Прямая соединительная линия 45"/>
          <p:cNvCxnSpPr>
            <a:stCxn id="36" idx="2"/>
            <a:endCxn id="37" idx="0"/>
          </p:cNvCxnSpPr>
          <p:nvPr/>
        </p:nvCxnSpPr>
        <p:spPr bwMode="auto">
          <a:xfrm>
            <a:off x="1473917" y="3737580"/>
            <a:ext cx="314469" cy="582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Прямая соединительная линия 47"/>
          <p:cNvCxnSpPr>
            <a:stCxn id="36" idx="2"/>
            <a:endCxn id="38" idx="0"/>
          </p:cNvCxnSpPr>
          <p:nvPr/>
        </p:nvCxnSpPr>
        <p:spPr bwMode="auto">
          <a:xfrm>
            <a:off x="1473917" y="3737580"/>
            <a:ext cx="289772" cy="1893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Прямая соединительная линия 50"/>
          <p:cNvCxnSpPr>
            <a:stCxn id="37" idx="2"/>
            <a:endCxn id="39" idx="0"/>
          </p:cNvCxnSpPr>
          <p:nvPr/>
        </p:nvCxnSpPr>
        <p:spPr bwMode="auto">
          <a:xfrm flipV="1">
            <a:off x="2434718" y="3755358"/>
            <a:ext cx="362924" cy="40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Прямая соединительная линия 52"/>
          <p:cNvCxnSpPr>
            <a:stCxn id="37" idx="2"/>
          </p:cNvCxnSpPr>
          <p:nvPr/>
        </p:nvCxnSpPr>
        <p:spPr bwMode="auto">
          <a:xfrm>
            <a:off x="2434718" y="3795795"/>
            <a:ext cx="362923" cy="1495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93662" y="1150298"/>
            <a:ext cx="37375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Статті витрат містять інформацію по пакетах робіт, сформованих за різними підставами: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uk-UA" sz="1600" dirty="0" smtClean="0"/>
              <a:t>За змістом;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uk-UA" sz="1600" dirty="0" smtClean="0"/>
              <a:t>За терміном виконання;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uk-UA" sz="1600" dirty="0" smtClean="0"/>
              <a:t>За структурою рахунків;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uk-UA" sz="1600" dirty="0" smtClean="0"/>
              <a:t>За відповідальними виконавцями</a:t>
            </a:r>
          </a:p>
          <a:p>
            <a:endParaRPr lang="uk-UA" sz="1600" dirty="0"/>
          </a:p>
        </p:txBody>
      </p:sp>
      <p:cxnSp>
        <p:nvCxnSpPr>
          <p:cNvPr id="58" name="Прямая соединительная линия 57"/>
          <p:cNvCxnSpPr>
            <a:stCxn id="19" idx="2"/>
          </p:cNvCxnSpPr>
          <p:nvPr/>
        </p:nvCxnSpPr>
        <p:spPr bwMode="auto">
          <a:xfrm flipH="1">
            <a:off x="5769012" y="4086364"/>
            <a:ext cx="243148" cy="211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Прямая соединительная линия 59"/>
          <p:cNvCxnSpPr>
            <a:stCxn id="20" idx="2"/>
            <a:endCxn id="33" idx="0"/>
          </p:cNvCxnSpPr>
          <p:nvPr/>
        </p:nvCxnSpPr>
        <p:spPr bwMode="auto">
          <a:xfrm flipH="1">
            <a:off x="7994928" y="4086363"/>
            <a:ext cx="33266" cy="203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Прямая соединительная линия 61"/>
          <p:cNvCxnSpPr>
            <a:stCxn id="40" idx="2"/>
            <a:endCxn id="32" idx="1"/>
          </p:cNvCxnSpPr>
          <p:nvPr/>
        </p:nvCxnSpPr>
        <p:spPr bwMode="auto">
          <a:xfrm flipV="1">
            <a:off x="3166974" y="5373216"/>
            <a:ext cx="1261010" cy="6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107950" y="115888"/>
            <a:ext cx="9036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sz="3600" dirty="0" smtClean="0">
                <a:solidFill>
                  <a:srgbClr val="FFFF00"/>
                </a:solidFill>
              </a:rPr>
              <a:t>Структура статей </a:t>
            </a:r>
            <a:r>
              <a:rPr lang="ru-RU" sz="3600" dirty="0" err="1" smtClean="0">
                <a:solidFill>
                  <a:srgbClr val="FFFF00"/>
                </a:solidFill>
              </a:rPr>
              <a:t>витрат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16</a:t>
            </a:fld>
            <a:r>
              <a:rPr lang="ru-RU" smtClean="0"/>
              <a:t>/62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6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5536" y="-99392"/>
            <a:ext cx="8229600" cy="796925"/>
          </a:xfrm>
        </p:spPr>
        <p:txBody>
          <a:bodyPr/>
          <a:lstStyle/>
          <a:p>
            <a:pPr eaLnBrk="1" hangingPunct="1"/>
            <a:r>
              <a:rPr lang="ru-RU" sz="4000" dirty="0" err="1" smtClean="0">
                <a:solidFill>
                  <a:srgbClr val="FFFF00"/>
                </a:solidFill>
                <a:effectLst/>
              </a:rPr>
              <a:t>Планування</a:t>
            </a:r>
            <a:r>
              <a:rPr lang="ru-RU" sz="4000" dirty="0" smtClean="0">
                <a:solidFill>
                  <a:srgbClr val="FFFF00"/>
                </a:solidFill>
                <a:effectLst/>
              </a:rPr>
              <a:t> бюджету проекту</a:t>
            </a:r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0625"/>
            <a:ext cx="8640960" cy="533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17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16632"/>
            <a:ext cx="9122161" cy="850900"/>
          </a:xfrm>
        </p:spPr>
        <p:txBody>
          <a:bodyPr/>
          <a:lstStyle/>
          <a:p>
            <a:pPr eaLnBrk="1" hangingPunct="1"/>
            <a:r>
              <a:rPr lang="ru-RU" sz="4000" dirty="0" err="1">
                <a:solidFill>
                  <a:srgbClr val="FFFF00"/>
                </a:solidFill>
                <a:effectLst/>
              </a:rPr>
              <a:t>Визначення</a:t>
            </a:r>
            <a:r>
              <a:rPr lang="ru-RU" sz="4000" dirty="0">
                <a:solidFill>
                  <a:srgbClr val="FFFF00"/>
                </a:solidFill>
                <a:effectLst/>
              </a:rPr>
              <a:t> </a:t>
            </a:r>
            <a:r>
              <a:rPr lang="ru-RU" sz="4000" dirty="0" err="1">
                <a:solidFill>
                  <a:srgbClr val="FFFF00"/>
                </a:solidFill>
                <a:effectLst/>
              </a:rPr>
              <a:t>вартості</a:t>
            </a:r>
            <a:r>
              <a:rPr lang="ru-RU" sz="4000" dirty="0">
                <a:solidFill>
                  <a:srgbClr val="FFFF00"/>
                </a:solidFill>
                <a:effectLst/>
              </a:rPr>
              <a:t> </a:t>
            </a:r>
            <a:r>
              <a:rPr lang="ru-RU" sz="4000" dirty="0" err="1">
                <a:solidFill>
                  <a:srgbClr val="FFFF00"/>
                </a:solidFill>
                <a:effectLst/>
              </a:rPr>
              <a:t>роботи</a:t>
            </a:r>
            <a:endParaRPr lang="ru-RU" sz="40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772816"/>
            <a:ext cx="8712968" cy="295232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effectLst/>
              </a:rPr>
              <a:t>S</a:t>
            </a:r>
            <a:r>
              <a:rPr lang="ru-RU" sz="2400" baseline="-25000" dirty="0" smtClean="0">
                <a:effectLst/>
              </a:rPr>
              <a:t>роб.</a:t>
            </a:r>
            <a:r>
              <a:rPr lang="ru-RU" sz="2400" dirty="0" smtClean="0">
                <a:effectLst/>
              </a:rPr>
              <a:t>= </a:t>
            </a:r>
            <a:r>
              <a:rPr lang="en-US" sz="2400" dirty="0" smtClean="0">
                <a:effectLst/>
              </a:rPr>
              <a:t>S</a:t>
            </a:r>
            <a:r>
              <a:rPr lang="en-US" sz="2400" baseline="-25000" dirty="0" smtClean="0">
                <a:effectLst/>
              </a:rPr>
              <a:t>R</a:t>
            </a:r>
            <a:r>
              <a:rPr lang="en-US" sz="2400" dirty="0" smtClean="0">
                <a:effectLst/>
              </a:rPr>
              <a:t> + S</a:t>
            </a:r>
            <a:r>
              <a:rPr lang="ru-RU" sz="2400" baseline="-25000" dirty="0" err="1" smtClean="0">
                <a:effectLst/>
              </a:rPr>
              <a:t>дод</a:t>
            </a:r>
            <a:r>
              <a:rPr lang="ru-RU" sz="2400" baseline="-25000" dirty="0" smtClean="0">
                <a:effectLst/>
              </a:rPr>
              <a:t>.</a:t>
            </a:r>
          </a:p>
          <a:p>
            <a:pPr eaLnBrk="1" hangingPunct="1">
              <a:defRPr/>
            </a:pPr>
            <a:r>
              <a:rPr lang="en-US" sz="2400" dirty="0" smtClean="0">
                <a:effectLst/>
              </a:rPr>
              <a:t>S</a:t>
            </a:r>
            <a:r>
              <a:rPr lang="ru-RU" sz="2400" baseline="-25000" dirty="0" smtClean="0">
                <a:effectLst/>
              </a:rPr>
              <a:t>пр.</a:t>
            </a:r>
            <a:r>
              <a:rPr lang="ru-RU" sz="2400" dirty="0" smtClean="0">
                <a:effectLst/>
              </a:rPr>
              <a:t>= </a:t>
            </a:r>
            <a:r>
              <a:rPr lang="el-GR" sz="2400" dirty="0" smtClean="0">
                <a:effectLst/>
                <a:cs typeface="Times New Roman" pitchFamily="18" charset="0"/>
              </a:rPr>
              <a:t>Σ</a:t>
            </a:r>
            <a:r>
              <a:rPr lang="en-US" sz="2400" dirty="0" smtClean="0">
                <a:effectLst/>
              </a:rPr>
              <a:t>S</a:t>
            </a:r>
            <a:r>
              <a:rPr lang="ru-RU" sz="2400" baseline="-25000" dirty="0" smtClean="0">
                <a:effectLst/>
              </a:rPr>
              <a:t>роб</a:t>
            </a:r>
            <a:r>
              <a:rPr lang="en-US" sz="2400" dirty="0" smtClean="0">
                <a:effectLst/>
              </a:rPr>
              <a:t> + S</a:t>
            </a:r>
            <a:r>
              <a:rPr lang="ru-RU" sz="2400" baseline="-25000" dirty="0" smtClean="0">
                <a:effectLst/>
              </a:rPr>
              <a:t>накл.</a:t>
            </a:r>
          </a:p>
          <a:p>
            <a:pPr eaLnBrk="1" hangingPunct="1">
              <a:buNone/>
              <a:defRPr/>
            </a:pPr>
            <a:r>
              <a:rPr lang="en-US" sz="2400" dirty="0" smtClean="0">
                <a:effectLst/>
              </a:rPr>
              <a:t>S</a:t>
            </a:r>
            <a:r>
              <a:rPr lang="ru-RU" sz="2400" baseline="-25000" dirty="0" smtClean="0">
                <a:effectLst/>
              </a:rPr>
              <a:t>роб. </a:t>
            </a:r>
            <a:r>
              <a:rPr lang="ru-RU" sz="2400" dirty="0">
                <a:effectLst/>
              </a:rPr>
              <a:t>- </a:t>
            </a:r>
            <a:r>
              <a:rPr lang="ru-RU" sz="2400" dirty="0" err="1">
                <a:effectLst/>
              </a:rPr>
              <a:t>вартість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(</a:t>
            </a:r>
            <a:r>
              <a:rPr lang="ru-RU" sz="2400" dirty="0" err="1">
                <a:effectLst/>
              </a:rPr>
              <a:t>завдання</a:t>
            </a:r>
            <a:r>
              <a:rPr lang="ru-RU" sz="2400" dirty="0">
                <a:effectLst/>
              </a:rPr>
              <a:t>) -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загальні</a:t>
            </a:r>
            <a:r>
              <a:rPr lang="ru-RU" sz="2400" dirty="0">
                <a:solidFill>
                  <a:srgbClr val="FF0000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витрати</a:t>
            </a:r>
            <a:r>
              <a:rPr lang="ru-RU" sz="2400" dirty="0" smtClean="0">
                <a:effectLst/>
              </a:rPr>
              <a:t>;</a:t>
            </a:r>
          </a:p>
          <a:p>
            <a:pPr eaLnBrk="1" hangingPunct="1">
              <a:buNone/>
              <a:defRPr/>
            </a:pPr>
            <a:r>
              <a:rPr lang="en-US" sz="2400" dirty="0" smtClean="0">
                <a:effectLst/>
              </a:rPr>
              <a:t>S</a:t>
            </a:r>
            <a:r>
              <a:rPr lang="en-US" sz="2400" baseline="-25000" dirty="0" smtClean="0">
                <a:effectLst/>
              </a:rPr>
              <a:t>R</a:t>
            </a:r>
            <a:r>
              <a:rPr lang="en-US" sz="2400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– </a:t>
            </a:r>
            <a:r>
              <a:rPr lang="ru-RU" sz="2400" dirty="0" err="1">
                <a:effectLst/>
              </a:rPr>
              <a:t>вартість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задіяних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роботі</a:t>
            </a:r>
            <a:r>
              <a:rPr lang="ru-RU" sz="2400" dirty="0">
                <a:effectLst/>
              </a:rPr>
              <a:t> -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базові</a:t>
            </a:r>
            <a:r>
              <a:rPr lang="ru-RU" sz="2400" dirty="0">
                <a:solidFill>
                  <a:srgbClr val="FF0000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витрати</a:t>
            </a:r>
            <a:r>
              <a:rPr lang="ru-RU" sz="2400" dirty="0" smtClean="0">
                <a:effectLst/>
              </a:rPr>
              <a:t>;</a:t>
            </a:r>
          </a:p>
          <a:p>
            <a:pPr eaLnBrk="1" hangingPunct="1">
              <a:buNone/>
              <a:defRPr/>
            </a:pPr>
            <a:r>
              <a:rPr lang="en-US" sz="2400" dirty="0" smtClean="0">
                <a:effectLst/>
              </a:rPr>
              <a:t>S</a:t>
            </a:r>
            <a:r>
              <a:rPr lang="ru-RU" sz="2400" baseline="-25000" dirty="0" err="1" smtClean="0">
                <a:effectLst/>
              </a:rPr>
              <a:t>дод</a:t>
            </a:r>
            <a:r>
              <a:rPr lang="ru-RU" sz="2400" baseline="-25000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– </a:t>
            </a:r>
            <a:r>
              <a:rPr lang="ru-RU" sz="2400" dirty="0">
                <a:effectLst/>
              </a:rPr>
              <a:t>величина </a:t>
            </a:r>
            <a:r>
              <a:rPr lang="ru-RU" sz="2400" dirty="0" err="1">
                <a:effectLst/>
              </a:rPr>
              <a:t>додаткових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фінансових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коштів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виділених</a:t>
            </a:r>
            <a:r>
              <a:rPr lang="ru-RU" sz="2400" dirty="0">
                <a:effectLst/>
              </a:rPr>
              <a:t> для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-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фіксовані</a:t>
            </a:r>
            <a:r>
              <a:rPr lang="ru-RU" sz="2400" dirty="0">
                <a:solidFill>
                  <a:srgbClr val="FF0000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витрати</a:t>
            </a:r>
            <a:endParaRPr lang="ru-RU" sz="2400" baseline="-25000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18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75" name="Rectangle 1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2475" y="54494"/>
            <a:ext cx="8229600" cy="998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4000" dirty="0" err="1">
                <a:solidFill>
                  <a:srgbClr val="FFFF00"/>
                </a:solidFill>
                <a:effectLst/>
              </a:rPr>
              <a:t>Визначення</a:t>
            </a:r>
            <a:r>
              <a:rPr lang="ru-RU" sz="4000" dirty="0">
                <a:solidFill>
                  <a:srgbClr val="FFFF00"/>
                </a:solidFill>
                <a:effectLst/>
              </a:rPr>
              <a:t> </a:t>
            </a:r>
            <a:r>
              <a:rPr lang="ru-RU" sz="4000" dirty="0" err="1">
                <a:solidFill>
                  <a:srgbClr val="FFFF00"/>
                </a:solidFill>
                <a:effectLst/>
              </a:rPr>
              <a:t>вартості</a:t>
            </a:r>
            <a:r>
              <a:rPr lang="ru-RU" sz="4000" dirty="0">
                <a:solidFill>
                  <a:srgbClr val="FFFF00"/>
                </a:solidFill>
                <a:effectLst/>
              </a:rPr>
              <a:t> </a:t>
            </a:r>
            <a:r>
              <a:rPr lang="ru-RU" sz="4000" dirty="0" err="1">
                <a:solidFill>
                  <a:srgbClr val="FFFF00"/>
                </a:solidFill>
                <a:effectLst/>
              </a:rPr>
              <a:t>роботи</a:t>
            </a:r>
            <a:endParaRPr lang="ru-RU" sz="40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20483" name="Picture 7" descr="Л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Freeform 12"/>
          <p:cNvSpPr>
            <a:spLocks/>
          </p:cNvSpPr>
          <p:nvPr/>
        </p:nvSpPr>
        <p:spPr bwMode="auto">
          <a:xfrm>
            <a:off x="6072188" y="2708275"/>
            <a:ext cx="755650" cy="384175"/>
          </a:xfrm>
          <a:custGeom>
            <a:avLst/>
            <a:gdLst>
              <a:gd name="T0" fmla="*/ 228600 w 476"/>
              <a:gd name="T1" fmla="*/ 73025 h 242"/>
              <a:gd name="T2" fmla="*/ 12700 w 476"/>
              <a:gd name="T3" fmla="*/ 144463 h 242"/>
              <a:gd name="T4" fmla="*/ 155575 w 476"/>
              <a:gd name="T5" fmla="*/ 360363 h 242"/>
              <a:gd name="T6" fmla="*/ 731838 w 476"/>
              <a:gd name="T7" fmla="*/ 288925 h 242"/>
              <a:gd name="T8" fmla="*/ 300038 w 476"/>
              <a:gd name="T9" fmla="*/ 0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6" h="242">
                <a:moveTo>
                  <a:pt x="144" y="46"/>
                </a:moveTo>
                <a:cubicBezTo>
                  <a:pt x="80" y="53"/>
                  <a:pt x="16" y="61"/>
                  <a:pt x="8" y="91"/>
                </a:cubicBezTo>
                <a:cubicBezTo>
                  <a:pt x="0" y="121"/>
                  <a:pt x="23" y="212"/>
                  <a:pt x="98" y="227"/>
                </a:cubicBezTo>
                <a:cubicBezTo>
                  <a:pt x="173" y="242"/>
                  <a:pt x="446" y="220"/>
                  <a:pt x="461" y="182"/>
                </a:cubicBezTo>
                <a:cubicBezTo>
                  <a:pt x="476" y="144"/>
                  <a:pt x="234" y="30"/>
                  <a:pt x="189" y="0"/>
                </a:cubicBezTo>
              </a:path>
            </a:pathLst>
          </a:custGeom>
          <a:noFill/>
          <a:ln w="28575" cmpd="sng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5" name="AutoShape 13"/>
          <p:cNvSpPr>
            <a:spLocks noChangeArrowheads="1"/>
          </p:cNvSpPr>
          <p:nvPr/>
        </p:nvSpPr>
        <p:spPr bwMode="auto">
          <a:xfrm>
            <a:off x="5757661" y="5858112"/>
            <a:ext cx="3132137" cy="609600"/>
          </a:xfrm>
          <a:prstGeom prst="wedgeRoundRectCallout">
            <a:avLst>
              <a:gd name="adj1" fmla="val -19338"/>
              <a:gd name="adj2" fmla="val -56692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000" dirty="0" err="1" smtClean="0"/>
              <a:t>Вартість</a:t>
            </a:r>
            <a:r>
              <a:rPr lang="ru-RU" sz="2000" dirty="0" smtClean="0"/>
              <a:t>  ресурсу, </a:t>
            </a:r>
            <a:r>
              <a:rPr lang="ru-RU" sz="2000" dirty="0" err="1" smtClean="0"/>
              <a:t>призначеного</a:t>
            </a:r>
            <a:r>
              <a:rPr lang="ru-RU" sz="2000" dirty="0" smtClean="0"/>
              <a:t> </a:t>
            </a:r>
            <a:r>
              <a:rPr lang="ru-RU" sz="2000" dirty="0"/>
              <a:t>на задачу</a:t>
            </a:r>
          </a:p>
        </p:txBody>
      </p:sp>
      <p:sp>
        <p:nvSpPr>
          <p:cNvPr id="20486" name="Freeform 14"/>
          <p:cNvSpPr>
            <a:spLocks/>
          </p:cNvSpPr>
          <p:nvPr/>
        </p:nvSpPr>
        <p:spPr bwMode="auto">
          <a:xfrm>
            <a:off x="4476750" y="2733675"/>
            <a:ext cx="671513" cy="334963"/>
          </a:xfrm>
          <a:custGeom>
            <a:avLst/>
            <a:gdLst>
              <a:gd name="T0" fmla="*/ 209935 w 483"/>
              <a:gd name="T1" fmla="*/ 41697 h 241"/>
              <a:gd name="T2" fmla="*/ 20854 w 483"/>
              <a:gd name="T3" fmla="*/ 104242 h 241"/>
              <a:gd name="T4" fmla="*/ 83418 w 483"/>
              <a:gd name="T5" fmla="*/ 293266 h 241"/>
              <a:gd name="T6" fmla="*/ 399015 w 483"/>
              <a:gd name="T7" fmla="*/ 293266 h 241"/>
              <a:gd name="T8" fmla="*/ 650659 w 483"/>
              <a:gd name="T9" fmla="*/ 293266 h 241"/>
              <a:gd name="T10" fmla="*/ 525532 w 483"/>
              <a:gd name="T11" fmla="*/ 41697 h 241"/>
              <a:gd name="T12" fmla="*/ 145981 w 483"/>
              <a:gd name="T13" fmla="*/ 41697 h 2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3" h="241">
                <a:moveTo>
                  <a:pt x="151" y="30"/>
                </a:moveTo>
                <a:cubicBezTo>
                  <a:pt x="90" y="37"/>
                  <a:pt x="30" y="45"/>
                  <a:pt x="15" y="75"/>
                </a:cubicBezTo>
                <a:cubicBezTo>
                  <a:pt x="0" y="105"/>
                  <a:pt x="15" y="188"/>
                  <a:pt x="60" y="211"/>
                </a:cubicBezTo>
                <a:cubicBezTo>
                  <a:pt x="105" y="234"/>
                  <a:pt x="219" y="211"/>
                  <a:pt x="287" y="211"/>
                </a:cubicBezTo>
                <a:cubicBezTo>
                  <a:pt x="355" y="211"/>
                  <a:pt x="453" y="241"/>
                  <a:pt x="468" y="211"/>
                </a:cubicBezTo>
                <a:cubicBezTo>
                  <a:pt x="483" y="181"/>
                  <a:pt x="438" y="60"/>
                  <a:pt x="378" y="30"/>
                </a:cubicBezTo>
                <a:cubicBezTo>
                  <a:pt x="318" y="0"/>
                  <a:pt x="211" y="15"/>
                  <a:pt x="105" y="3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7" name="AutoShape 15"/>
          <p:cNvSpPr>
            <a:spLocks noChangeArrowheads="1"/>
          </p:cNvSpPr>
          <p:nvPr/>
        </p:nvSpPr>
        <p:spPr bwMode="auto">
          <a:xfrm>
            <a:off x="747914" y="5877308"/>
            <a:ext cx="2447925" cy="609600"/>
          </a:xfrm>
          <a:prstGeom prst="wedgeRoundRectCallout">
            <a:avLst>
              <a:gd name="adj1" fmla="val 112125"/>
              <a:gd name="adj2" fmla="val -56484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000" dirty="0" err="1" smtClean="0"/>
              <a:t>Фіксована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вартість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задачі</a:t>
            </a:r>
            <a:endParaRPr lang="ru-RU" sz="2000" dirty="0"/>
          </a:p>
        </p:txBody>
      </p:sp>
      <p:sp>
        <p:nvSpPr>
          <p:cNvPr id="20488" name="Freeform 17"/>
          <p:cNvSpPr>
            <a:spLocks/>
          </p:cNvSpPr>
          <p:nvPr/>
        </p:nvSpPr>
        <p:spPr bwMode="auto">
          <a:xfrm>
            <a:off x="5232400" y="2708275"/>
            <a:ext cx="755650" cy="396875"/>
          </a:xfrm>
          <a:custGeom>
            <a:avLst/>
            <a:gdLst>
              <a:gd name="T0" fmla="*/ 276225 w 476"/>
              <a:gd name="T1" fmla="*/ 73025 h 250"/>
              <a:gd name="T2" fmla="*/ 131763 w 476"/>
              <a:gd name="T3" fmla="*/ 73025 h 250"/>
              <a:gd name="T4" fmla="*/ 60325 w 476"/>
              <a:gd name="T5" fmla="*/ 215900 h 250"/>
              <a:gd name="T6" fmla="*/ 60325 w 476"/>
              <a:gd name="T7" fmla="*/ 360363 h 250"/>
              <a:gd name="T8" fmla="*/ 419100 w 476"/>
              <a:gd name="T9" fmla="*/ 360363 h 250"/>
              <a:gd name="T10" fmla="*/ 708025 w 476"/>
              <a:gd name="T11" fmla="*/ 360363 h 250"/>
              <a:gd name="T12" fmla="*/ 708025 w 476"/>
              <a:gd name="T13" fmla="*/ 144463 h 250"/>
              <a:gd name="T14" fmla="*/ 563563 w 476"/>
              <a:gd name="T15" fmla="*/ 73025 h 250"/>
              <a:gd name="T16" fmla="*/ 419100 w 476"/>
              <a:gd name="T17" fmla="*/ 73025 h 250"/>
              <a:gd name="T18" fmla="*/ 203200 w 476"/>
              <a:gd name="T19" fmla="*/ 73025 h 250"/>
              <a:gd name="T20" fmla="*/ 131763 w 476"/>
              <a:gd name="T21" fmla="*/ 0 h 2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76" h="250">
                <a:moveTo>
                  <a:pt x="174" y="46"/>
                </a:moveTo>
                <a:cubicBezTo>
                  <a:pt x="140" y="38"/>
                  <a:pt x="106" y="31"/>
                  <a:pt x="83" y="46"/>
                </a:cubicBezTo>
                <a:cubicBezTo>
                  <a:pt x="60" y="61"/>
                  <a:pt x="45" y="106"/>
                  <a:pt x="38" y="136"/>
                </a:cubicBezTo>
                <a:cubicBezTo>
                  <a:pt x="31" y="166"/>
                  <a:pt x="0" y="212"/>
                  <a:pt x="38" y="227"/>
                </a:cubicBezTo>
                <a:cubicBezTo>
                  <a:pt x="76" y="242"/>
                  <a:pt x="196" y="227"/>
                  <a:pt x="264" y="227"/>
                </a:cubicBezTo>
                <a:cubicBezTo>
                  <a:pt x="332" y="227"/>
                  <a:pt x="416" y="250"/>
                  <a:pt x="446" y="227"/>
                </a:cubicBezTo>
                <a:cubicBezTo>
                  <a:pt x="476" y="204"/>
                  <a:pt x="461" y="121"/>
                  <a:pt x="446" y="91"/>
                </a:cubicBezTo>
                <a:cubicBezTo>
                  <a:pt x="431" y="61"/>
                  <a:pt x="385" y="53"/>
                  <a:pt x="355" y="46"/>
                </a:cubicBezTo>
                <a:cubicBezTo>
                  <a:pt x="325" y="39"/>
                  <a:pt x="302" y="46"/>
                  <a:pt x="264" y="46"/>
                </a:cubicBezTo>
                <a:cubicBezTo>
                  <a:pt x="226" y="46"/>
                  <a:pt x="158" y="54"/>
                  <a:pt x="128" y="46"/>
                </a:cubicBezTo>
                <a:cubicBezTo>
                  <a:pt x="98" y="38"/>
                  <a:pt x="90" y="8"/>
                  <a:pt x="83" y="0"/>
                </a:cubicBezTo>
              </a:path>
            </a:pathLst>
          </a:custGeom>
          <a:noFill/>
          <a:ln w="28575" cmpd="sng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9" name="AutoShape 18"/>
          <p:cNvSpPr>
            <a:spLocks noChangeArrowheads="1"/>
          </p:cNvSpPr>
          <p:nvPr/>
        </p:nvSpPr>
        <p:spPr bwMode="auto">
          <a:xfrm>
            <a:off x="3216275" y="5857784"/>
            <a:ext cx="2520950" cy="609600"/>
          </a:xfrm>
          <a:prstGeom prst="wedgeRoundRectCallout">
            <a:avLst>
              <a:gd name="adj1" fmla="val 46412"/>
              <a:gd name="adj2" fmla="val -5585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000" dirty="0" err="1" smtClean="0"/>
              <a:t>Сумарна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вартість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задачі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19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7" y="61221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9552" y="476672"/>
            <a:ext cx="8208912" cy="3416320"/>
          </a:xfrm>
          <a:prstGeom prst="rect">
            <a:avLst/>
          </a:prstGeom>
          <a:noFill/>
          <a:effectLst>
            <a:outerShdw blurRad="50800" dist="1016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5400" dirty="0" err="1" smtClean="0">
                <a:solidFill>
                  <a:srgbClr val="FFFF00"/>
                </a:solidFill>
              </a:rPr>
              <a:t>Лекція</a:t>
            </a:r>
            <a:r>
              <a:rPr lang="ru-RU" sz="5400" dirty="0" smtClean="0">
                <a:solidFill>
                  <a:srgbClr val="FFFF00"/>
                </a:solidFill>
              </a:rPr>
              <a:t> 8.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/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5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вартістю</a:t>
            </a:r>
            <a:r>
              <a:rPr lang="ru-RU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проекту</a:t>
            </a:r>
            <a:endParaRPr lang="ru-RU" sz="5400" b="1" dirty="0">
              <a:ln w="50800"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9380" y="5877272"/>
            <a:ext cx="633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Т.В.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д</a:t>
            </a:r>
            <a:r>
              <a:rPr lang="ru-RU" sz="20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000" b="1" dirty="0" smtClean="0">
                <a:solidFill>
                  <a:schemeClr val="bg1"/>
                </a:solidFill>
              </a:rPr>
              <a:t> АСОІУ НТУУ «КПІ»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0"/>
            <a:ext cx="8229600" cy="706437"/>
          </a:xfrm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rgbClr val="FFFF00"/>
                </a:solidFill>
                <a:effectLst/>
              </a:rPr>
              <a:t>Оптимізація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плану проекту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65350"/>
            <a:ext cx="8229600" cy="3215778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 err="1">
                <a:effectLst/>
              </a:rPr>
              <a:t>Оптимізація</a:t>
            </a:r>
            <a:r>
              <a:rPr lang="ru-RU" sz="2400" dirty="0">
                <a:effectLst/>
              </a:rPr>
              <a:t> плану проекту проводиться з метою </a:t>
            </a:r>
            <a:r>
              <a:rPr lang="ru-RU" sz="2400" dirty="0" err="1">
                <a:effectLst/>
              </a:rPr>
              <a:t>введення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графік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існуючих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обмежень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терміни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наявні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ресурси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закладений</a:t>
            </a:r>
            <a:r>
              <a:rPr lang="ru-RU" sz="2400" dirty="0">
                <a:effectLst/>
              </a:rPr>
              <a:t> бюджет.</a:t>
            </a:r>
          </a:p>
          <a:p>
            <a:pPr eaLnBrk="1" hangingPunct="1">
              <a:defRPr/>
            </a:pPr>
            <a:r>
              <a:rPr lang="ru-RU" sz="2400" dirty="0" err="1">
                <a:effectLst/>
              </a:rPr>
              <a:t>Види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оптимізації</a:t>
            </a:r>
            <a:r>
              <a:rPr lang="ru-RU" sz="2400" dirty="0">
                <a:effectLst/>
              </a:rPr>
              <a:t>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ru-RU" sz="2400" dirty="0" err="1" smtClean="0">
                <a:solidFill>
                  <a:srgbClr val="0000CC"/>
                </a:solidFill>
                <a:effectLst/>
              </a:rPr>
              <a:t>часова</a:t>
            </a:r>
            <a:r>
              <a:rPr lang="ru-RU" sz="2400" dirty="0">
                <a:solidFill>
                  <a:srgbClr val="0000CC"/>
                </a:solidFill>
                <a:effectLst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ru-RU" sz="2400" dirty="0" err="1">
                <a:solidFill>
                  <a:srgbClr val="0000CC"/>
                </a:solidFill>
                <a:effectLst/>
              </a:rPr>
              <a:t>ресурсна</a:t>
            </a:r>
            <a:r>
              <a:rPr lang="ru-RU" sz="2400" dirty="0">
                <a:solidFill>
                  <a:srgbClr val="0000CC"/>
                </a:solidFill>
                <a:effectLst/>
              </a:rPr>
              <a:t>;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ru-RU" sz="2400" dirty="0" err="1">
                <a:solidFill>
                  <a:srgbClr val="0000CC"/>
                </a:solidFill>
                <a:effectLst/>
              </a:rPr>
              <a:t>вартісна</a:t>
            </a:r>
            <a:r>
              <a:rPr lang="ru-RU" sz="2400" dirty="0">
                <a:solidFill>
                  <a:srgbClr val="0000CC"/>
                </a:solidFill>
                <a:effectLst/>
              </a:rPr>
              <a:t>.</a:t>
            </a:r>
            <a:endParaRPr lang="ru-RU" sz="2400" dirty="0" smtClean="0">
              <a:solidFill>
                <a:srgbClr val="0000CC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20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512" y="0"/>
            <a:ext cx="8229600" cy="777875"/>
          </a:xfrm>
        </p:spPr>
        <p:txBody>
          <a:bodyPr/>
          <a:lstStyle/>
          <a:p>
            <a:pPr eaLnBrk="1" hangingPunct="1"/>
            <a:r>
              <a:rPr lang="ru-RU" sz="3600" dirty="0" smtClean="0">
                <a:solidFill>
                  <a:srgbClr val="FFFF00"/>
                </a:solidFill>
                <a:effectLst/>
              </a:rPr>
              <a:t>Часова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оптимізація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84784"/>
            <a:ext cx="8352928" cy="3168129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ru-RU" sz="2400" b="1" dirty="0">
                <a:solidFill>
                  <a:srgbClr val="0000CC"/>
                </a:solidFill>
                <a:effectLst/>
              </a:rPr>
              <a:t>Мета: </a:t>
            </a:r>
            <a:r>
              <a:rPr lang="ru-RU" sz="2400" dirty="0" err="1">
                <a:effectLst/>
              </a:rPr>
              <a:t>приведення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термінів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проекту у </a:t>
            </a:r>
            <a:r>
              <a:rPr lang="ru-RU" sz="2400" dirty="0" err="1">
                <a:effectLst/>
              </a:rPr>
              <a:t>відповідність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необхідних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buNone/>
              <a:defRPr/>
            </a:pPr>
            <a:r>
              <a:rPr lang="ru-RU" sz="2400" b="1" dirty="0" err="1">
                <a:effectLst/>
              </a:rPr>
              <a:t>Методи</a:t>
            </a:r>
            <a:r>
              <a:rPr lang="ru-RU" sz="2400" b="1" dirty="0">
                <a:effectLst/>
              </a:rPr>
              <a:t> </a:t>
            </a:r>
            <a:r>
              <a:rPr lang="ru-RU" sz="2400" b="1" dirty="0" err="1" smtClean="0">
                <a:effectLst/>
              </a:rPr>
              <a:t>часової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b="1" dirty="0" err="1">
                <a:effectLst/>
              </a:rPr>
              <a:t>оптимізації</a:t>
            </a:r>
            <a:r>
              <a:rPr lang="ru-RU" sz="2400" dirty="0">
                <a:effectLst/>
              </a:rPr>
              <a:t>: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ru-RU" sz="2400" dirty="0">
                <a:effectLst/>
              </a:rPr>
              <a:t>повторна </a:t>
            </a:r>
            <a:r>
              <a:rPr lang="ru-RU" sz="2400" dirty="0" err="1">
                <a:effectLst/>
              </a:rPr>
              <a:t>оцінка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тривалості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;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ru-RU" sz="2400" dirty="0" err="1">
                <a:effectLst/>
              </a:rPr>
              <a:t>додаткова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деталізація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;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ru-RU" sz="2400" dirty="0" err="1">
                <a:effectLst/>
              </a:rPr>
              <a:t>зміна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кількості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призначених</a:t>
            </a:r>
            <a:r>
              <a:rPr lang="ru-RU" sz="2400" dirty="0">
                <a:effectLst/>
              </a:rPr>
              <a:t> на роботу (для </a:t>
            </a:r>
            <a:r>
              <a:rPr lang="ru-RU" sz="2400" dirty="0" err="1">
                <a:effectLst/>
              </a:rPr>
              <a:t>певних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типів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).</a:t>
            </a:r>
            <a:endParaRPr lang="ru-RU" sz="24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21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3568" y="0"/>
            <a:ext cx="8229600" cy="72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Ресурсна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оптимізація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84784"/>
            <a:ext cx="8713787" cy="33843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2400" b="1" dirty="0">
                <a:solidFill>
                  <a:srgbClr val="0000CC"/>
                </a:solidFill>
                <a:effectLst/>
              </a:rPr>
              <a:t>Мета: </a:t>
            </a:r>
            <a:r>
              <a:rPr lang="ru-RU" sz="2400" dirty="0" err="1">
                <a:effectLst/>
              </a:rPr>
              <a:t>усунення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наступних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невідповідностей</a:t>
            </a:r>
            <a:r>
              <a:rPr lang="ru-RU" sz="2400" dirty="0">
                <a:effectLst/>
              </a:rPr>
              <a:t> у </a:t>
            </a:r>
            <a:r>
              <a:rPr lang="ru-RU" sz="2400" dirty="0" err="1" smtClean="0">
                <a:effectLst/>
              </a:rPr>
              <a:t>виділених</a:t>
            </a:r>
            <a:r>
              <a:rPr lang="ru-RU" sz="2400" dirty="0" smtClean="0">
                <a:effectLst/>
              </a:rPr>
              <a:t> ресурсах:</a:t>
            </a:r>
            <a:endParaRPr lang="ru-RU" sz="2400" dirty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ru-RU" sz="2400" dirty="0" err="1">
                <a:effectLst/>
              </a:rPr>
              <a:t>терміни</a:t>
            </a:r>
            <a:r>
              <a:rPr lang="ru-RU" sz="2400" dirty="0">
                <a:effectLst/>
              </a:rPr>
              <a:t>, на </a:t>
            </a:r>
            <a:r>
              <a:rPr lang="ru-RU" sz="2400" dirty="0" err="1">
                <a:effectLst/>
              </a:rPr>
              <a:t>які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сплановані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, не </a:t>
            </a:r>
            <a:r>
              <a:rPr lang="ru-RU" sz="2400" dirty="0" err="1">
                <a:effectLst/>
              </a:rPr>
              <a:t>збігаються</a:t>
            </a:r>
            <a:r>
              <a:rPr lang="ru-RU" sz="2400" dirty="0">
                <a:effectLst/>
              </a:rPr>
              <a:t> з </a:t>
            </a:r>
            <a:r>
              <a:rPr lang="ru-RU" sz="2400" dirty="0" err="1">
                <a:effectLst/>
              </a:rPr>
              <a:t>термінами</a:t>
            </a:r>
            <a:r>
              <a:rPr lang="ru-RU" sz="2400" dirty="0">
                <a:effectLst/>
              </a:rPr>
              <a:t>, в </a:t>
            </a:r>
            <a:r>
              <a:rPr lang="ru-RU" sz="2400" dirty="0" err="1">
                <a:effectLst/>
              </a:rPr>
              <a:t>які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виділені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ресурси</a:t>
            </a:r>
            <a:r>
              <a:rPr lang="ru-RU" sz="2400" dirty="0"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ru-RU" sz="2400" dirty="0" err="1">
                <a:effectLst/>
              </a:rPr>
              <a:t>кількість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необхідних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перевищує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доступних</a:t>
            </a:r>
            <a:r>
              <a:rPr lang="ru-RU" sz="2400" dirty="0"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ru-RU" sz="2400" dirty="0" err="1">
                <a:effectLst/>
              </a:rPr>
              <a:t>запланований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певні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терміни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обсяг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не </a:t>
            </a:r>
            <a:r>
              <a:rPr lang="ru-RU" sz="2400" dirty="0" err="1">
                <a:effectLst/>
              </a:rPr>
              <a:t>може</a:t>
            </a:r>
            <a:r>
              <a:rPr lang="ru-RU" sz="2400" dirty="0">
                <a:effectLst/>
              </a:rPr>
              <a:t> бути </a:t>
            </a:r>
            <a:r>
              <a:rPr lang="ru-RU" sz="2400" dirty="0" err="1">
                <a:effectLst/>
              </a:rPr>
              <a:t>виконаний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наявними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кількістю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22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9144000" cy="49006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Методи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ресурсного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вирівнювання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373" y="1700808"/>
            <a:ext cx="8892480" cy="2736304"/>
          </a:xfrm>
        </p:spPr>
        <p:txBody>
          <a:bodyPr/>
          <a:lstStyle/>
          <a:p>
            <a:r>
              <a:rPr lang="uk-UA" sz="2400" dirty="0" smtClean="0">
                <a:effectLst/>
              </a:rPr>
              <a:t>Збільшення кількості доступних ресурсів;</a:t>
            </a:r>
          </a:p>
          <a:p>
            <a:r>
              <a:rPr lang="uk-UA" sz="2400" dirty="0" smtClean="0">
                <a:effectLst/>
              </a:rPr>
              <a:t>Зміна ступеня завантаження ресурсів і їх кількості на роботах;</a:t>
            </a:r>
          </a:p>
          <a:p>
            <a:r>
              <a:rPr lang="uk-UA" sz="2400" dirty="0">
                <a:effectLst/>
              </a:rPr>
              <a:t>зміна розкладу проекту таким чином, щоб описана кількість наявних ресурсів забезпечувала виконання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23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417512"/>
          </a:xfrm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rgbClr val="FFFF00"/>
                </a:solidFill>
                <a:effectLst/>
              </a:rPr>
              <a:t>Вартісна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оптимізація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1096963"/>
            <a:ext cx="8676456" cy="4852317"/>
          </a:xfrm>
        </p:spPr>
        <p:txBody>
          <a:bodyPr/>
          <a:lstStyle/>
          <a:p>
            <a:pPr marL="0" indent="0">
              <a:buNone/>
            </a:pPr>
            <a:r>
              <a:rPr lang="uk-UA" sz="2800" dirty="0">
                <a:solidFill>
                  <a:srgbClr val="0000CC"/>
                </a:solidFill>
                <a:effectLst/>
              </a:rPr>
              <a:t>Цілі вартісної оптимізації</a:t>
            </a:r>
            <a:r>
              <a:rPr lang="uk-UA" sz="2800" dirty="0">
                <a:effectLst/>
              </a:rPr>
              <a:t>:</a:t>
            </a:r>
          </a:p>
          <a:p>
            <a:r>
              <a:rPr lang="uk-UA" sz="2800" dirty="0">
                <a:effectLst/>
              </a:rPr>
              <a:t>зменшення вартості окремих робіт і проекту в цілому;</a:t>
            </a:r>
          </a:p>
          <a:p>
            <a:r>
              <a:rPr lang="uk-UA" sz="2800" dirty="0">
                <a:effectLst/>
              </a:rPr>
              <a:t>приведення у відповідність обсягів і вартостей робіт, запланованих на певний період часу і фінансових витрат, запланованих на той же період.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0000CC"/>
                </a:solidFill>
                <a:effectLst/>
              </a:rPr>
              <a:t>Методи вартісної оптимізації:</a:t>
            </a:r>
          </a:p>
          <a:p>
            <a:r>
              <a:rPr lang="uk-UA" sz="2800" dirty="0">
                <a:effectLst/>
              </a:rPr>
              <a:t>зменшення величини фінансових коштів, виділених на роботу;</a:t>
            </a:r>
          </a:p>
          <a:p>
            <a:r>
              <a:rPr lang="uk-UA" sz="2800" dirty="0">
                <a:effectLst/>
              </a:rPr>
              <a:t>заміна призначених на роботу ресурсів дешевшими.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24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9109075" cy="490066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 err="1" smtClean="0">
                <a:solidFill>
                  <a:srgbClr val="FFFF00"/>
                </a:solidFill>
                <a:effectLst/>
              </a:rPr>
              <a:t>Збереження</a:t>
            </a:r>
            <a:r>
              <a:rPr lang="ru-RU" sz="4000" dirty="0" smtClean="0">
                <a:solidFill>
                  <a:srgbClr val="FFFF00"/>
                </a:solidFill>
                <a:effectLst/>
              </a:rPr>
              <a:t> оптимального плану</a:t>
            </a:r>
          </a:p>
        </p:txBody>
      </p:sp>
      <p:pic>
        <p:nvPicPr>
          <p:cNvPr id="26628" name="Picture 5" descr="Л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16113"/>
            <a:ext cx="90741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25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5" descr="Л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90" y="15056"/>
            <a:ext cx="7921625" cy="665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AutoShape 6"/>
          <p:cNvSpPr>
            <a:spLocks noChangeArrowheads="1"/>
          </p:cNvSpPr>
          <p:nvPr/>
        </p:nvSpPr>
        <p:spPr bwMode="auto">
          <a:xfrm>
            <a:off x="179388" y="5949950"/>
            <a:ext cx="2879725" cy="574675"/>
          </a:xfrm>
          <a:prstGeom prst="wedgeRoundRectCallout">
            <a:avLst>
              <a:gd name="adj1" fmla="val -14056"/>
              <a:gd name="adj2" fmla="val -79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000" dirty="0"/>
              <a:t>Задача базового </a:t>
            </a:r>
            <a:r>
              <a:rPr lang="ru-RU" sz="2000" dirty="0" smtClean="0"/>
              <a:t>плану</a:t>
            </a:r>
            <a:endParaRPr lang="ru-RU" sz="2000" dirty="0"/>
          </a:p>
        </p:txBody>
      </p:sp>
      <p:sp>
        <p:nvSpPr>
          <p:cNvPr id="27653" name="AutoShape 7"/>
          <p:cNvSpPr>
            <a:spLocks noChangeArrowheads="1"/>
          </p:cNvSpPr>
          <p:nvPr/>
        </p:nvSpPr>
        <p:spPr bwMode="auto">
          <a:xfrm>
            <a:off x="3203575" y="5949950"/>
            <a:ext cx="2447925" cy="574675"/>
          </a:xfrm>
          <a:prstGeom prst="wedgeRoundRectCallout">
            <a:avLst>
              <a:gd name="adj1" fmla="val -125032"/>
              <a:gd name="adj2" fmla="val -8060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000" dirty="0" smtClean="0"/>
              <a:t>Некритична </a:t>
            </a:r>
            <a:r>
              <a:rPr lang="ru-RU" sz="2000" dirty="0"/>
              <a:t>задача</a:t>
            </a:r>
          </a:p>
        </p:txBody>
      </p:sp>
      <p:sp>
        <p:nvSpPr>
          <p:cNvPr id="27654" name="AutoShape 8"/>
          <p:cNvSpPr>
            <a:spLocks noChangeArrowheads="1"/>
          </p:cNvSpPr>
          <p:nvPr/>
        </p:nvSpPr>
        <p:spPr bwMode="auto">
          <a:xfrm>
            <a:off x="5795963" y="6021388"/>
            <a:ext cx="2016125" cy="574675"/>
          </a:xfrm>
          <a:prstGeom prst="wedgeRoundRectCallout">
            <a:avLst>
              <a:gd name="adj1" fmla="val -65593"/>
              <a:gd name="adj2" fmla="val -5135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000" dirty="0" smtClean="0"/>
              <a:t>Критична </a:t>
            </a:r>
            <a:r>
              <a:rPr lang="ru-RU" sz="2000" dirty="0"/>
              <a:t>задача</a:t>
            </a:r>
          </a:p>
        </p:txBody>
      </p:sp>
      <p:sp>
        <p:nvSpPr>
          <p:cNvPr id="27655" name="AutoShape 9"/>
          <p:cNvSpPr>
            <a:spLocks noChangeArrowheads="1"/>
          </p:cNvSpPr>
          <p:nvPr/>
        </p:nvSpPr>
        <p:spPr bwMode="auto">
          <a:xfrm>
            <a:off x="6948488" y="1916113"/>
            <a:ext cx="2016125" cy="865187"/>
          </a:xfrm>
          <a:prstGeom prst="wedgeRoundRectCallout">
            <a:avLst>
              <a:gd name="adj1" fmla="val 7009"/>
              <a:gd name="adj2" fmla="val -168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000" dirty="0" err="1" smtClean="0"/>
              <a:t>Відсоток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виконання</a:t>
            </a:r>
            <a:r>
              <a:rPr lang="ru-RU" sz="2000" dirty="0" smtClean="0"/>
              <a:t> проекту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26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36725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ru-RU" sz="7200" dirty="0" smtClean="0"/>
              <a:t>Контроль </a:t>
            </a:r>
            <a:r>
              <a:rPr lang="ru-RU" sz="7200" dirty="0" err="1" smtClean="0"/>
              <a:t>виконання</a:t>
            </a:r>
            <a:r>
              <a:rPr lang="ru-RU" sz="7200" dirty="0" smtClean="0"/>
              <a:t> проекту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27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0"/>
            <a:ext cx="9144000" cy="850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 smtClean="0">
                <a:solidFill>
                  <a:srgbClr val="FFFF00"/>
                </a:solidFill>
                <a:effectLst/>
              </a:rPr>
              <a:t>Порядок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проведення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контролю проекту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776"/>
            <a:ext cx="8229600" cy="3456384"/>
          </a:xfrm>
        </p:spPr>
        <p:txBody>
          <a:bodyPr/>
          <a:lstStyle/>
          <a:p>
            <a:pPr marL="609600" indent="-609600" eaLnBrk="1" hangingPunct="1">
              <a:buSzTx/>
              <a:buFont typeface="Wingdings" pitchFamily="2" charset="2"/>
              <a:buAutoNum type="arabicPeriod"/>
              <a:defRPr/>
            </a:pPr>
            <a:r>
              <a:rPr lang="ru-RU" sz="2400" dirty="0" err="1">
                <a:effectLst/>
              </a:rPr>
              <a:t>Керівник</a:t>
            </a:r>
            <a:r>
              <a:rPr lang="ru-RU" sz="2400" dirty="0">
                <a:effectLst/>
              </a:rPr>
              <a:t> проекту </a:t>
            </a:r>
            <a:r>
              <a:rPr lang="ru-RU" sz="2400" dirty="0" err="1">
                <a:effectLst/>
              </a:rPr>
              <a:t>надає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проектний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офіс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звіт</a:t>
            </a:r>
            <a:r>
              <a:rPr lang="ru-RU" sz="2400" dirty="0">
                <a:effectLst/>
              </a:rPr>
              <a:t> про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проекту.</a:t>
            </a:r>
          </a:p>
          <a:p>
            <a:pPr marL="609600" indent="-609600" eaLnBrk="1" hangingPunct="1">
              <a:buSzTx/>
              <a:buFont typeface="Wingdings" pitchFamily="2" charset="2"/>
              <a:buAutoNum type="arabicPeriod"/>
              <a:defRPr/>
            </a:pPr>
            <a:r>
              <a:rPr lang="ru-RU" sz="2400" dirty="0" err="1">
                <a:effectLst/>
              </a:rPr>
              <a:t>Проектний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офіс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перевіряє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звіти</a:t>
            </a:r>
            <a:r>
              <a:rPr lang="ru-RU" sz="2400" dirty="0">
                <a:effectLst/>
              </a:rPr>
              <a:t>, в </a:t>
            </a:r>
            <a:r>
              <a:rPr lang="ru-RU" sz="2400" dirty="0" err="1">
                <a:effectLst/>
              </a:rPr>
              <a:t>разі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виявлення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суперечностей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усуває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їх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спільно</a:t>
            </a:r>
            <a:r>
              <a:rPr lang="ru-RU" sz="2400" dirty="0">
                <a:effectLst/>
              </a:rPr>
              <a:t> з </a:t>
            </a:r>
            <a:r>
              <a:rPr lang="ru-RU" sz="2400" dirty="0" err="1">
                <a:effectLst/>
              </a:rPr>
              <a:t>керівником</a:t>
            </a:r>
            <a:r>
              <a:rPr lang="ru-RU" sz="2400" dirty="0">
                <a:effectLst/>
              </a:rPr>
              <a:t> проекту та </a:t>
            </a:r>
            <a:r>
              <a:rPr lang="ru-RU" sz="2400" dirty="0" err="1">
                <a:effectLst/>
              </a:rPr>
              <a:t>інтегрує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їх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звітність</a:t>
            </a:r>
            <a:r>
              <a:rPr lang="ru-RU" sz="2400" dirty="0">
                <a:effectLst/>
              </a:rPr>
              <a:t> по портфелю.</a:t>
            </a:r>
          </a:p>
          <a:p>
            <a:pPr marL="609600" indent="-609600" eaLnBrk="1" hangingPunct="1">
              <a:buSzTx/>
              <a:buFont typeface="Wingdings" pitchFamily="2" charset="2"/>
              <a:buAutoNum type="arabicPeriod"/>
              <a:defRPr/>
            </a:pPr>
            <a:r>
              <a:rPr lang="ru-RU" sz="2400" dirty="0" err="1">
                <a:effectLst/>
              </a:rPr>
              <a:t>Керівник</a:t>
            </a:r>
            <a:r>
              <a:rPr lang="ru-RU" sz="2400" dirty="0">
                <a:effectLst/>
              </a:rPr>
              <a:t> проекту </a:t>
            </a:r>
            <a:r>
              <a:rPr lang="ru-RU" sz="2400" dirty="0" err="1">
                <a:effectLst/>
              </a:rPr>
              <a:t>стверджує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звіт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аналізує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відхилення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приймає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коригувальні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рішення</a:t>
            </a:r>
            <a:r>
              <a:rPr lang="ru-RU" sz="2400" dirty="0">
                <a:effectLst/>
              </a:rPr>
              <a:t> (</a:t>
            </a:r>
            <a:r>
              <a:rPr lang="ru-RU" sz="2400" dirty="0" err="1">
                <a:effectLst/>
              </a:rPr>
              <a:t>наприклад</a:t>
            </a:r>
            <a:r>
              <a:rPr lang="ru-RU" sz="2400" dirty="0">
                <a:effectLst/>
              </a:rPr>
              <a:t>, про </a:t>
            </a:r>
            <a:r>
              <a:rPr lang="ru-RU" sz="2400" dirty="0" err="1">
                <a:effectLst/>
              </a:rPr>
              <a:t>зміну</a:t>
            </a:r>
            <a:r>
              <a:rPr lang="ru-RU" sz="2400" dirty="0">
                <a:effectLst/>
              </a:rPr>
              <a:t> бюджету проекту).</a:t>
            </a:r>
            <a:endParaRPr lang="ru-RU" sz="24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28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9144000" cy="490066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Ввід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інформації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про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виконання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задачі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340768"/>
            <a:ext cx="909955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29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-171400"/>
            <a:ext cx="8229600" cy="792088"/>
          </a:xfrm>
        </p:spPr>
        <p:txBody>
          <a:bodyPr/>
          <a:lstStyle/>
          <a:p>
            <a:r>
              <a:rPr lang="ru-RU" sz="3600" dirty="0" err="1" smtClean="0">
                <a:solidFill>
                  <a:srgbClr val="FFFF00"/>
                </a:solidFill>
                <a:effectLst/>
              </a:rPr>
              <a:t>Магічний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трикутник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138238"/>
            <a:ext cx="63912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</a:t>
            </a:fld>
            <a:r>
              <a:rPr lang="ru-RU" smtClean="0"/>
              <a:t>/62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6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4663" y="13905"/>
            <a:ext cx="9109337" cy="7778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Ввід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почасового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відпрацювання</a:t>
            </a:r>
            <a:r>
              <a:rPr lang="ru-RU" sz="3600" dirty="0">
                <a:solidFill>
                  <a:srgbClr val="FFFF00"/>
                </a:solidFill>
                <a:effectLst/>
              </a:rPr>
              <a:t> ресурсу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30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425" y="215664"/>
            <a:ext cx="9144000" cy="69269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Ввід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інформації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про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почасове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відпрацювання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ресурсів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на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задачі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125"/>
            <a:ext cx="914400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31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5" descr="Л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733550"/>
            <a:ext cx="9217026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Freeform 7"/>
          <p:cNvSpPr>
            <a:spLocks/>
          </p:cNvSpPr>
          <p:nvPr/>
        </p:nvSpPr>
        <p:spPr bwMode="auto">
          <a:xfrm>
            <a:off x="5003800" y="2613025"/>
            <a:ext cx="708025" cy="263525"/>
          </a:xfrm>
          <a:custGeom>
            <a:avLst/>
            <a:gdLst>
              <a:gd name="T0" fmla="*/ 215900 w 446"/>
              <a:gd name="T1" fmla="*/ 23813 h 166"/>
              <a:gd name="T2" fmla="*/ 0 w 446"/>
              <a:gd name="T3" fmla="*/ 95250 h 166"/>
              <a:gd name="T4" fmla="*/ 215900 w 446"/>
              <a:gd name="T5" fmla="*/ 239713 h 166"/>
              <a:gd name="T6" fmla="*/ 360363 w 446"/>
              <a:gd name="T7" fmla="*/ 239713 h 166"/>
              <a:gd name="T8" fmla="*/ 647700 w 446"/>
              <a:gd name="T9" fmla="*/ 168275 h 166"/>
              <a:gd name="T10" fmla="*/ 647700 w 446"/>
              <a:gd name="T11" fmla="*/ 23813 h 166"/>
              <a:gd name="T12" fmla="*/ 288925 w 446"/>
              <a:gd name="T13" fmla="*/ 23813 h 166"/>
              <a:gd name="T14" fmla="*/ 73025 w 446"/>
              <a:gd name="T15" fmla="*/ 23813 h 1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6" h="166">
                <a:moveTo>
                  <a:pt x="136" y="15"/>
                </a:moveTo>
                <a:cubicBezTo>
                  <a:pt x="68" y="26"/>
                  <a:pt x="0" y="37"/>
                  <a:pt x="0" y="60"/>
                </a:cubicBezTo>
                <a:cubicBezTo>
                  <a:pt x="0" y="83"/>
                  <a:pt x="98" y="136"/>
                  <a:pt x="136" y="151"/>
                </a:cubicBezTo>
                <a:cubicBezTo>
                  <a:pt x="174" y="166"/>
                  <a:pt x="182" y="158"/>
                  <a:pt x="227" y="151"/>
                </a:cubicBezTo>
                <a:cubicBezTo>
                  <a:pt x="272" y="144"/>
                  <a:pt x="378" y="129"/>
                  <a:pt x="408" y="106"/>
                </a:cubicBezTo>
                <a:cubicBezTo>
                  <a:pt x="438" y="83"/>
                  <a:pt x="446" y="30"/>
                  <a:pt x="408" y="15"/>
                </a:cubicBezTo>
                <a:cubicBezTo>
                  <a:pt x="370" y="0"/>
                  <a:pt x="242" y="15"/>
                  <a:pt x="182" y="15"/>
                </a:cubicBezTo>
                <a:cubicBezTo>
                  <a:pt x="122" y="15"/>
                  <a:pt x="76" y="15"/>
                  <a:pt x="46" y="15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>
            <a:off x="1547813" y="6092825"/>
            <a:ext cx="3132137" cy="609600"/>
          </a:xfrm>
          <a:prstGeom prst="wedgeRoundRectCallout">
            <a:avLst>
              <a:gd name="adj1" fmla="val 70069"/>
              <a:gd name="adj2" fmla="val -5820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000" dirty="0" err="1" smtClean="0"/>
              <a:t>Фактичні</a:t>
            </a:r>
            <a:r>
              <a:rPr lang="ru-RU" sz="2000" dirty="0" smtClean="0"/>
              <a:t> </a:t>
            </a:r>
            <a:r>
              <a:rPr lang="ru-RU" sz="2000" dirty="0" err="1" smtClean="0"/>
              <a:t>витрати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err="1" smtClean="0"/>
              <a:t>виконання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задачі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28983"/>
            <a:ext cx="871296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dirty="0" err="1" smtClean="0">
                <a:solidFill>
                  <a:srgbClr val="FFFF00"/>
                </a:solidFill>
              </a:rPr>
              <a:t>Фактичні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</a:rPr>
              <a:t>витрати</a:t>
            </a:r>
            <a:r>
              <a:rPr lang="ru-RU" sz="3200" dirty="0" smtClean="0">
                <a:solidFill>
                  <a:srgbClr val="FFFF00"/>
                </a:solidFill>
              </a:rPr>
              <a:t> на </a:t>
            </a:r>
            <a:r>
              <a:rPr lang="ru-RU" sz="3200" dirty="0" err="1" smtClean="0">
                <a:solidFill>
                  <a:srgbClr val="FFFF00"/>
                </a:solidFill>
              </a:rPr>
              <a:t>виконання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</a:rPr>
              <a:t>задачі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32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-7325" y="188640"/>
            <a:ext cx="9151325" cy="73684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000" dirty="0" err="1">
                <a:solidFill>
                  <a:srgbClr val="FFFF00"/>
                </a:solidFill>
                <a:effectLst/>
              </a:rPr>
              <a:t>Відображення</a:t>
            </a:r>
            <a:r>
              <a:rPr lang="ru-RU" sz="3000" dirty="0">
                <a:solidFill>
                  <a:srgbClr val="FFFF00"/>
                </a:solidFill>
                <a:effectLst/>
              </a:rPr>
              <a:t> ходу </a:t>
            </a:r>
            <a:r>
              <a:rPr lang="ru-RU" sz="3000" dirty="0" err="1">
                <a:solidFill>
                  <a:srgbClr val="FFFF00"/>
                </a:solidFill>
                <a:effectLst/>
              </a:rPr>
              <a:t>виконання</a:t>
            </a:r>
            <a:r>
              <a:rPr lang="ru-RU" sz="3000" dirty="0">
                <a:solidFill>
                  <a:srgbClr val="FFFF00"/>
                </a:solidFill>
                <a:effectLst/>
              </a:rPr>
              <a:t> проекту на </a:t>
            </a:r>
            <a:r>
              <a:rPr lang="ru-RU" sz="3000" dirty="0" err="1">
                <a:solidFill>
                  <a:srgbClr val="FFFF00"/>
                </a:solidFill>
                <a:effectLst/>
              </a:rPr>
              <a:t>діаграмі</a:t>
            </a:r>
            <a:r>
              <a:rPr lang="ru-RU" sz="3000" dirty="0">
                <a:solidFill>
                  <a:srgbClr val="FFFF00"/>
                </a:solidFill>
                <a:effectLst/>
              </a:rPr>
              <a:t> </a:t>
            </a:r>
            <a:r>
              <a:rPr lang="ru-RU" sz="3000" dirty="0" err="1">
                <a:solidFill>
                  <a:srgbClr val="FFFF00"/>
                </a:solidFill>
                <a:effectLst/>
              </a:rPr>
              <a:t>Ганта</a:t>
            </a:r>
            <a:r>
              <a:rPr lang="ru-RU" sz="3000" dirty="0">
                <a:solidFill>
                  <a:srgbClr val="FFFF00"/>
                </a:solidFill>
                <a:effectLst/>
              </a:rPr>
              <a:t> і в </a:t>
            </a:r>
            <a:r>
              <a:rPr lang="ru-RU" sz="3000" dirty="0" err="1">
                <a:solidFill>
                  <a:srgbClr val="FFFF00"/>
                </a:solidFill>
                <a:effectLst/>
              </a:rPr>
              <a:t>таблиці</a:t>
            </a:r>
            <a:r>
              <a:rPr lang="ru-RU" sz="3000" dirty="0">
                <a:solidFill>
                  <a:srgbClr val="FFFF00"/>
                </a:solidFill>
                <a:effectLst/>
              </a:rPr>
              <a:t> «</a:t>
            </a:r>
            <a:r>
              <a:rPr lang="ru-RU" sz="3000" dirty="0" err="1">
                <a:solidFill>
                  <a:srgbClr val="FFFF00"/>
                </a:solidFill>
                <a:effectLst/>
              </a:rPr>
              <a:t>Освоєний</a:t>
            </a:r>
            <a:r>
              <a:rPr lang="ru-RU" sz="3000" dirty="0">
                <a:solidFill>
                  <a:srgbClr val="FFFF00"/>
                </a:solidFill>
                <a:effectLst/>
              </a:rPr>
              <a:t> </a:t>
            </a:r>
            <a:r>
              <a:rPr lang="ru-RU" sz="3000" dirty="0" err="1">
                <a:solidFill>
                  <a:srgbClr val="FFFF00"/>
                </a:solidFill>
                <a:effectLst/>
              </a:rPr>
              <a:t>обсяг</a:t>
            </a:r>
            <a:r>
              <a:rPr lang="ru-RU" sz="3000" dirty="0">
                <a:solidFill>
                  <a:srgbClr val="FFFF00"/>
                </a:solidFill>
                <a:effectLst/>
              </a:rPr>
              <a:t>»</a:t>
            </a:r>
            <a:endParaRPr lang="ru-RU" sz="30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33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Введення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інформації</a:t>
            </a:r>
            <a:r>
              <a:rPr lang="ru-RU" sz="3600" dirty="0">
                <a:solidFill>
                  <a:srgbClr val="FFFF00"/>
                </a:solidFill>
                <a:effectLst/>
              </a:rPr>
              <a:t> про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завершення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декількох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завдань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34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9144000" cy="7060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Основні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процедури</a:t>
            </a:r>
            <a:r>
              <a:rPr lang="ru-RU" sz="3600" dirty="0">
                <a:solidFill>
                  <a:srgbClr val="FFFF00"/>
                </a:solidFill>
                <a:effectLst/>
              </a:rPr>
              <a:t> контролю бюджету проекту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40768"/>
            <a:ext cx="8362950" cy="34563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>
                <a:effectLst/>
              </a:rPr>
              <a:t>Моніторинг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вартісних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показників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реалізації</a:t>
            </a:r>
            <a:r>
              <a:rPr lang="ru-RU" sz="2400" dirty="0">
                <a:effectLst/>
              </a:rPr>
              <a:t> проекту з метою </a:t>
            </a:r>
            <a:r>
              <a:rPr lang="ru-RU" sz="2400" dirty="0" err="1">
                <a:effectLst/>
              </a:rPr>
              <a:t>виявлення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відхилень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</a:t>
            </a:r>
            <a:r>
              <a:rPr lang="ru-RU" sz="2400" dirty="0">
                <a:effectLst/>
              </a:rPr>
              <a:t> бюджету;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 smtClean="0">
                <a:effectLst/>
              </a:rPr>
              <a:t>Управління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>
                <a:effectLst/>
              </a:rPr>
              <a:t>змінами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бюджеті</a:t>
            </a:r>
            <a:r>
              <a:rPr lang="ru-RU" sz="2400" dirty="0">
                <a:effectLst/>
              </a:rPr>
              <a:t> з метою </a:t>
            </a:r>
            <a:r>
              <a:rPr lang="ru-RU" sz="2400" dirty="0" err="1">
                <a:effectLst/>
              </a:rPr>
              <a:t>забезпечення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бюджету;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 smtClean="0">
                <a:effectLst/>
              </a:rPr>
              <a:t>Запобігання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>
                <a:effectLst/>
              </a:rPr>
              <a:t>раніше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запланованих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помилкових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рішень</a:t>
            </a:r>
            <a:r>
              <a:rPr lang="ru-RU" sz="2400" dirty="0"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 smtClean="0">
                <a:effectLst/>
              </a:rPr>
              <a:t>Інформування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>
                <a:effectLst/>
              </a:rPr>
              <a:t>всіх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зацікавлених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осіб</a:t>
            </a:r>
            <a:r>
              <a:rPr lang="ru-RU" sz="2400" dirty="0">
                <a:effectLst/>
              </a:rPr>
              <a:t> про </a:t>
            </a:r>
            <a:r>
              <a:rPr lang="ru-RU" sz="2400" dirty="0" err="1">
                <a:effectLst/>
              </a:rPr>
              <a:t>хід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проекту з точки </a:t>
            </a:r>
            <a:r>
              <a:rPr lang="ru-RU" sz="2400" dirty="0" err="1">
                <a:effectLst/>
              </a:rPr>
              <a:t>зору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дотримання</a:t>
            </a:r>
            <a:r>
              <a:rPr lang="ru-RU" sz="2400" dirty="0">
                <a:effectLst/>
              </a:rPr>
              <a:t> бюджету.</a:t>
            </a:r>
            <a:endParaRPr lang="ru-RU" sz="24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35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504" y="28983"/>
            <a:ext cx="9036496" cy="6340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Традиційний</a:t>
            </a:r>
            <a:r>
              <a:rPr lang="ru-RU" sz="3600" dirty="0">
                <a:solidFill>
                  <a:srgbClr val="FFFF00"/>
                </a:solidFill>
                <a:effectLst/>
              </a:rPr>
              <a:t> метод контролю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вартості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2296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2400" b="1" dirty="0" err="1">
                <a:effectLst/>
              </a:rPr>
              <a:t>Традиційний</a:t>
            </a:r>
            <a:r>
              <a:rPr lang="ru-RU" sz="2400" b="1" dirty="0">
                <a:effectLst/>
              </a:rPr>
              <a:t> метод </a:t>
            </a:r>
            <a:r>
              <a:rPr lang="ru-RU" sz="2400" dirty="0" err="1">
                <a:effectLst/>
              </a:rPr>
              <a:t>використовує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такі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показники</a:t>
            </a:r>
            <a:r>
              <a:rPr lang="ru-RU" sz="2400" dirty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b="1" dirty="0">
                <a:solidFill>
                  <a:srgbClr val="0000CC"/>
                </a:solidFill>
                <a:effectLst/>
              </a:rPr>
              <a:t>BCWS (Budgeted Cost of Work Scheduled</a:t>
            </a:r>
            <a:r>
              <a:rPr lang="en-US" sz="2400" dirty="0">
                <a:effectLst/>
              </a:rPr>
              <a:t>) -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кошторисна</a:t>
            </a:r>
            <a:r>
              <a:rPr lang="ru-RU" sz="2400" dirty="0">
                <a:solidFill>
                  <a:srgbClr val="0000CC"/>
                </a:solidFill>
                <a:effectLst/>
              </a:rPr>
              <a:t> (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планова</a:t>
            </a:r>
            <a:r>
              <a:rPr lang="ru-RU" sz="2400" dirty="0">
                <a:solidFill>
                  <a:srgbClr val="0000CC"/>
                </a:solidFill>
                <a:effectLst/>
              </a:rPr>
              <a:t>)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вартість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запланованих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робіт</a:t>
            </a:r>
            <a:r>
              <a:rPr lang="ru-RU" sz="2400" dirty="0">
                <a:solidFill>
                  <a:srgbClr val="0000CC"/>
                </a:solidFill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2400" dirty="0" err="1">
                <a:effectLst/>
              </a:rPr>
              <a:t>Це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планова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вартість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запланованих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відповідно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розкладу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кількість</a:t>
            </a:r>
            <a:r>
              <a:rPr lang="ru-RU" sz="2400" dirty="0">
                <a:effectLst/>
              </a:rPr>
              <a:t> ресурсу, </a:t>
            </a:r>
            <a:r>
              <a:rPr lang="ru-RU" sz="2400" dirty="0" err="1" smtClean="0">
                <a:effectLst/>
              </a:rPr>
              <a:t>передбачувана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>
                <a:effectLst/>
              </a:rPr>
              <a:t>для </a:t>
            </a:r>
            <a:r>
              <a:rPr lang="ru-RU" sz="2400" dirty="0" err="1">
                <a:effectLst/>
              </a:rPr>
              <a:t>використання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поточної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дати</a:t>
            </a:r>
            <a:r>
              <a:rPr lang="ru-RU" sz="2400" dirty="0">
                <a:effectLst/>
              </a:rPr>
              <a:t>. </a:t>
            </a:r>
            <a:endParaRPr lang="ru-RU" sz="2400" dirty="0" smtClean="0">
              <a:effectLst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2400" dirty="0" err="1" smtClean="0">
                <a:effectLst/>
              </a:rPr>
              <a:t>Поточна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>
                <a:effectLst/>
              </a:rPr>
              <a:t>дата - </a:t>
            </a:r>
            <a:r>
              <a:rPr lang="ru-RU" sz="2400" dirty="0" err="1">
                <a:effectLst/>
              </a:rPr>
              <a:t>це</a:t>
            </a:r>
            <a:r>
              <a:rPr lang="ru-RU" sz="2400" dirty="0">
                <a:effectLst/>
              </a:rPr>
              <a:t> дата, на яку є </a:t>
            </a:r>
            <a:r>
              <a:rPr lang="ru-RU" sz="2400" dirty="0" err="1">
                <a:effectLst/>
              </a:rPr>
              <a:t>фактична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інформація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b="1" dirty="0">
                <a:solidFill>
                  <a:srgbClr val="0000CC"/>
                </a:solidFill>
                <a:effectLst/>
              </a:rPr>
              <a:t>ACWP - Actual Cost of Work Performed </a:t>
            </a:r>
            <a:r>
              <a:rPr lang="en-US" sz="2400" dirty="0">
                <a:effectLst/>
              </a:rPr>
              <a:t>-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фактична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вартість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виконаних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робіт</a:t>
            </a:r>
            <a:r>
              <a:rPr lang="ru-RU" sz="2400" dirty="0">
                <a:solidFill>
                  <a:srgbClr val="0000CC"/>
                </a:solidFill>
                <a:effectLst/>
              </a:rPr>
              <a:t> на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поточну</a:t>
            </a:r>
            <a:r>
              <a:rPr lang="ru-RU" sz="2400" dirty="0">
                <a:solidFill>
                  <a:srgbClr val="0000CC"/>
                </a:solidFill>
                <a:effectLst/>
              </a:rPr>
              <a:t> дату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кількість</a:t>
            </a:r>
            <a:r>
              <a:rPr lang="ru-RU" sz="2400" dirty="0">
                <a:effectLst/>
              </a:rPr>
              <a:t> ресурсу, </a:t>
            </a:r>
            <a:r>
              <a:rPr lang="ru-RU" sz="2400" dirty="0" err="1">
                <a:effectLst/>
              </a:rPr>
              <a:t>фактично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витрачений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поточної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дати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2400" dirty="0" err="1">
                <a:effectLst/>
              </a:rPr>
              <a:t>Фактичні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витрати</a:t>
            </a:r>
            <a:r>
              <a:rPr lang="ru-RU" sz="2400" dirty="0">
                <a:effectLst/>
              </a:rPr>
              <a:t> не </a:t>
            </a:r>
            <a:r>
              <a:rPr lang="ru-RU" sz="2400" dirty="0" err="1">
                <a:effectLst/>
              </a:rPr>
              <a:t>залежать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планових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показників</a:t>
            </a:r>
            <a:r>
              <a:rPr lang="ru-RU" sz="2400" dirty="0">
                <a:effectLst/>
              </a:rPr>
              <a:t> по </a:t>
            </a:r>
            <a:r>
              <a:rPr lang="ru-RU" sz="2400" dirty="0" err="1" smtClean="0">
                <a:effectLst/>
              </a:rPr>
              <a:t>витратах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 smtClean="0">
                <a:effectLst/>
              </a:rPr>
              <a:t>споживанню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.</a:t>
            </a:r>
            <a:endParaRPr lang="ru-RU" sz="20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36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512" y="188640"/>
            <a:ext cx="8229600" cy="7060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Недолік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традиційного</a:t>
            </a:r>
            <a:r>
              <a:rPr lang="ru-RU" sz="3600" dirty="0">
                <a:solidFill>
                  <a:srgbClr val="FFFF00"/>
                </a:solidFill>
                <a:effectLst/>
              </a:rPr>
              <a:t> методу контролю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вартості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1"/>
            <a:ext cx="8604448" cy="2908920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>
                <a:effectLst/>
              </a:rPr>
              <a:t>Даний метод </a:t>
            </a:r>
            <a:r>
              <a:rPr lang="ru-RU" sz="2400" dirty="0" err="1">
                <a:effectLst/>
              </a:rPr>
              <a:t>розрахунку</a:t>
            </a:r>
            <a:r>
              <a:rPr lang="ru-RU" sz="2400" dirty="0">
                <a:effectLst/>
              </a:rPr>
              <a:t> не </a:t>
            </a:r>
            <a:r>
              <a:rPr lang="ru-RU" sz="2400" dirty="0" err="1">
                <a:effectLst/>
              </a:rPr>
              <a:t>пов'язаний</a:t>
            </a:r>
            <a:r>
              <a:rPr lang="ru-RU" sz="2400" dirty="0">
                <a:effectLst/>
              </a:rPr>
              <a:t> з </a:t>
            </a:r>
            <a:r>
              <a:rPr lang="ru-RU" sz="2400" dirty="0" err="1">
                <a:effectLst/>
              </a:rPr>
              <a:t>графіком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, не </a:t>
            </a:r>
            <a:r>
              <a:rPr lang="ru-RU" sz="2400" dirty="0" err="1">
                <a:effectLst/>
              </a:rPr>
              <a:t>враховує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які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були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фактично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виконані</a:t>
            </a:r>
            <a:r>
              <a:rPr lang="ru-RU" sz="2400" dirty="0">
                <a:effectLst/>
              </a:rPr>
              <a:t> за </a:t>
            </a:r>
            <a:r>
              <a:rPr lang="ru-RU" sz="2400" dirty="0" err="1">
                <a:effectLst/>
              </a:rPr>
              <a:t>рахунок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витрачених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коштів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CC"/>
                </a:solidFill>
                <a:effectLst/>
              </a:rPr>
              <a:t>ACWP&gt; BCWS </a:t>
            </a:r>
            <a:r>
              <a:rPr lang="en-US" sz="2400" dirty="0">
                <a:effectLst/>
              </a:rPr>
              <a:t>→ </a:t>
            </a:r>
            <a:r>
              <a:rPr lang="ru-RU" sz="2400" dirty="0" err="1">
                <a:effectLst/>
              </a:rPr>
              <a:t>Виконано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більше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робота </a:t>
            </a:r>
            <a:r>
              <a:rPr lang="ru-RU" sz="2400" dirty="0" err="1">
                <a:effectLst/>
              </a:rPr>
              <a:t>обійшлася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 smtClean="0">
                <a:effectLst/>
              </a:rPr>
              <a:t>дорожче</a:t>
            </a:r>
            <a:endParaRPr lang="ru-RU" sz="2400" dirty="0">
              <a:effectLst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00CC"/>
                </a:solidFill>
                <a:effectLst/>
              </a:rPr>
              <a:t>ACWP &lt;BCWS </a:t>
            </a:r>
            <a:r>
              <a:rPr lang="en-US" sz="2400" dirty="0">
                <a:effectLst/>
              </a:rPr>
              <a:t>→ </a:t>
            </a:r>
            <a:r>
              <a:rPr lang="ru-RU" sz="2400" dirty="0" err="1">
                <a:effectLst/>
              </a:rPr>
              <a:t>Виконано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менше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робота </a:t>
            </a:r>
            <a:r>
              <a:rPr lang="ru-RU" sz="2400" dirty="0" err="1">
                <a:effectLst/>
              </a:rPr>
              <a:t>обійшлася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 smtClean="0">
                <a:effectLst/>
              </a:rPr>
              <a:t>дешевше</a:t>
            </a:r>
            <a:endParaRPr lang="en-US" sz="2400" dirty="0" smtClean="0">
              <a:effectLst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37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634082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FFFF00"/>
                </a:solidFill>
                <a:effectLst/>
              </a:rPr>
              <a:t>Метод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освоєного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обсягу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507412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2400" b="1" dirty="0" err="1">
                <a:effectLst/>
              </a:rPr>
              <a:t>Основні</a:t>
            </a:r>
            <a:r>
              <a:rPr lang="ru-RU" sz="2400" b="1" dirty="0">
                <a:effectLst/>
              </a:rPr>
              <a:t> </a:t>
            </a:r>
            <a:r>
              <a:rPr lang="ru-RU" sz="2400" b="1" dirty="0" err="1">
                <a:effectLst/>
              </a:rPr>
              <a:t>показники</a:t>
            </a:r>
            <a:r>
              <a:rPr lang="ru-RU" sz="2400" dirty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b="1" dirty="0">
                <a:solidFill>
                  <a:srgbClr val="0000CC"/>
                </a:solidFill>
                <a:effectLst/>
              </a:rPr>
              <a:t>BCWS</a:t>
            </a:r>
            <a:r>
              <a:rPr lang="en-US" sz="2400" dirty="0">
                <a:solidFill>
                  <a:srgbClr val="0000CC"/>
                </a:solidFill>
                <a:effectLst/>
              </a:rPr>
              <a:t> (Budgeted Cost of Work Scheduled) </a:t>
            </a:r>
            <a:r>
              <a:rPr lang="en-US" sz="2400" dirty="0">
                <a:effectLst/>
              </a:rPr>
              <a:t>- </a:t>
            </a:r>
            <a:r>
              <a:rPr lang="ru-RU" sz="2400" dirty="0" err="1">
                <a:effectLst/>
              </a:rPr>
              <a:t>кошторисна</a:t>
            </a:r>
            <a:r>
              <a:rPr lang="ru-RU" sz="2400" dirty="0">
                <a:effectLst/>
              </a:rPr>
              <a:t> (</a:t>
            </a:r>
            <a:r>
              <a:rPr lang="ru-RU" sz="2400" dirty="0" err="1">
                <a:effectLst/>
              </a:rPr>
              <a:t>планова</a:t>
            </a:r>
            <a:r>
              <a:rPr lang="ru-RU" sz="2400" dirty="0">
                <a:effectLst/>
              </a:rPr>
              <a:t>) </a:t>
            </a:r>
            <a:r>
              <a:rPr lang="ru-RU" sz="2400" dirty="0" err="1">
                <a:effectLst/>
              </a:rPr>
              <a:t>вартість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запланованих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b="1" dirty="0">
                <a:solidFill>
                  <a:srgbClr val="0000CC"/>
                </a:solidFill>
                <a:effectLst/>
              </a:rPr>
              <a:t>ACWP</a:t>
            </a:r>
            <a:r>
              <a:rPr lang="en-US" sz="2400" dirty="0">
                <a:solidFill>
                  <a:srgbClr val="0000CC"/>
                </a:solidFill>
                <a:effectLst/>
              </a:rPr>
              <a:t> (Actual Cost of Work Performed) </a:t>
            </a:r>
            <a:r>
              <a:rPr lang="en-US" sz="2400" dirty="0">
                <a:effectLst/>
              </a:rPr>
              <a:t>- </a:t>
            </a:r>
            <a:r>
              <a:rPr lang="ru-RU" sz="2400" dirty="0" err="1">
                <a:effectLst/>
              </a:rPr>
              <a:t>фактична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вартість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поточну</a:t>
            </a:r>
            <a:r>
              <a:rPr lang="ru-RU" sz="2400" dirty="0">
                <a:effectLst/>
              </a:rPr>
              <a:t> дату.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b="1" dirty="0">
                <a:solidFill>
                  <a:srgbClr val="0000CC"/>
                </a:solidFill>
                <a:effectLst/>
              </a:rPr>
              <a:t>BCWP</a:t>
            </a:r>
            <a:r>
              <a:rPr lang="en-US" sz="2400" dirty="0">
                <a:solidFill>
                  <a:srgbClr val="0000CC"/>
                </a:solidFill>
                <a:effectLst/>
              </a:rPr>
              <a:t> (Budgeted Cost of Work Performed) </a:t>
            </a:r>
            <a:r>
              <a:rPr lang="en-US" sz="2400" dirty="0">
                <a:effectLst/>
              </a:rPr>
              <a:t>- </a:t>
            </a:r>
            <a:r>
              <a:rPr lang="ru-RU" sz="2400" dirty="0" err="1">
                <a:effectLst/>
              </a:rPr>
              <a:t>планова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вартість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фактично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(</a:t>
            </a:r>
            <a:r>
              <a:rPr lang="ru-RU" sz="2400" dirty="0" err="1">
                <a:effectLst/>
              </a:rPr>
              <a:t>освоєний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обсяг</a:t>
            </a:r>
            <a:r>
              <a:rPr lang="ru-RU" sz="2400" dirty="0">
                <a:effectLst/>
              </a:rPr>
              <a:t>).</a:t>
            </a:r>
            <a:endParaRPr lang="ru-RU" sz="24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38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950" y="260350"/>
            <a:ext cx="9036050" cy="792163"/>
          </a:xfrm>
        </p:spPr>
        <p:txBody>
          <a:bodyPr/>
          <a:lstStyle/>
          <a:p>
            <a:pPr eaLnBrk="1" hangingPunct="1"/>
            <a:r>
              <a:rPr lang="ru-RU" sz="3600" dirty="0" err="1">
                <a:solidFill>
                  <a:srgbClr val="FFFF00"/>
                </a:solidFill>
                <a:effectLst/>
              </a:rPr>
              <a:t>Розрахунок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показника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освоєного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обсягу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892480" cy="518477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2400" b="1" dirty="0" err="1">
                <a:effectLst/>
              </a:rPr>
              <a:t>Підхід</a:t>
            </a:r>
            <a:r>
              <a:rPr lang="ru-RU" sz="2400" b="1" dirty="0">
                <a:effectLst/>
              </a:rPr>
              <a:t> 1 («</a:t>
            </a:r>
            <a:r>
              <a:rPr lang="ru-RU" sz="2400" b="1" dirty="0" err="1">
                <a:effectLst/>
              </a:rPr>
              <a:t>знизу-вгору</a:t>
            </a:r>
            <a:r>
              <a:rPr lang="ru-RU" sz="2400" b="1" dirty="0">
                <a:effectLst/>
              </a:rPr>
              <a:t>»)</a:t>
            </a: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0000CC"/>
                </a:solidFill>
                <a:effectLst/>
              </a:rPr>
              <a:t>BCWP = BCWS </a:t>
            </a:r>
            <a:r>
              <a:rPr lang="en-US" sz="2400" dirty="0">
                <a:effectLst/>
              </a:rPr>
              <a:t>(</a:t>
            </a:r>
            <a:r>
              <a:rPr lang="ru-RU" sz="2400" dirty="0" err="1">
                <a:effectLst/>
              </a:rPr>
              <a:t>освоєний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обсяг</a:t>
            </a:r>
            <a:r>
              <a:rPr lang="ru-RU" sz="2400" dirty="0">
                <a:effectLst/>
              </a:rPr>
              <a:t> = </a:t>
            </a:r>
            <a:r>
              <a:rPr lang="ru-RU" sz="2400" dirty="0" err="1">
                <a:effectLst/>
              </a:rPr>
              <a:t>планової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вартості</a:t>
            </a:r>
            <a:r>
              <a:rPr lang="ru-RU" sz="2400" dirty="0">
                <a:effectLst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ru-RU" sz="2400" dirty="0" err="1">
                <a:solidFill>
                  <a:srgbClr val="FF0000"/>
                </a:solidFill>
                <a:effectLst/>
              </a:rPr>
              <a:t>Застосовується</a:t>
            </a:r>
            <a:r>
              <a:rPr lang="ru-RU" sz="2400" dirty="0">
                <a:solidFill>
                  <a:srgbClr val="FF0000"/>
                </a:solidFill>
                <a:effectLst/>
              </a:rPr>
              <a:t> для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завершених</a:t>
            </a:r>
            <a:r>
              <a:rPr lang="ru-RU" sz="2400" dirty="0">
                <a:solidFill>
                  <a:srgbClr val="FF0000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робіт</a:t>
            </a:r>
            <a:endParaRPr lang="ru-RU" sz="2400" dirty="0">
              <a:solidFill>
                <a:srgbClr val="FF0000"/>
              </a:solidFill>
              <a:effectLst/>
            </a:endParaRPr>
          </a:p>
          <a:p>
            <a:pPr algn="ctr" eaLnBrk="1" hangingPunct="1">
              <a:defRPr/>
            </a:pPr>
            <a:r>
              <a:rPr lang="ru-RU" sz="2400" b="1" dirty="0" err="1">
                <a:effectLst/>
              </a:rPr>
              <a:t>Підхід</a:t>
            </a:r>
            <a:r>
              <a:rPr lang="ru-RU" sz="2400" b="1" dirty="0">
                <a:effectLst/>
              </a:rPr>
              <a:t> 2 («</a:t>
            </a:r>
            <a:r>
              <a:rPr lang="ru-RU" sz="2400" b="1" dirty="0" err="1">
                <a:effectLst/>
              </a:rPr>
              <a:t>зверху</a:t>
            </a:r>
            <a:r>
              <a:rPr lang="ru-RU" sz="2400" b="1" dirty="0">
                <a:effectLst/>
              </a:rPr>
              <a:t>-вниз»)</a:t>
            </a: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0000CC"/>
                </a:solidFill>
                <a:effectLst/>
              </a:rPr>
              <a:t>BCWP = (ACWP / EAC) * BCWS</a:t>
            </a:r>
          </a:p>
          <a:p>
            <a:pPr marL="0" indent="0" eaLnBrk="1" hangingPunct="1">
              <a:buNone/>
              <a:defRPr/>
            </a:pPr>
            <a:r>
              <a:rPr lang="ru-RU" sz="2400" dirty="0" err="1">
                <a:solidFill>
                  <a:srgbClr val="FF0000"/>
                </a:solidFill>
                <a:effectLst/>
              </a:rPr>
              <a:t>Застосовується</a:t>
            </a:r>
            <a:r>
              <a:rPr lang="ru-RU" sz="2400" dirty="0">
                <a:solidFill>
                  <a:srgbClr val="FF0000"/>
                </a:solidFill>
                <a:effectLst/>
              </a:rPr>
              <a:t> для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незавершених</a:t>
            </a:r>
            <a:r>
              <a:rPr lang="ru-RU" sz="2400" dirty="0">
                <a:solidFill>
                  <a:srgbClr val="FF0000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</a:rPr>
              <a:t>робіт</a:t>
            </a:r>
            <a:endParaRPr lang="ru-RU" sz="2400" dirty="0">
              <a:solidFill>
                <a:srgbClr val="FF0000"/>
              </a:solidFill>
              <a:effectLst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CC"/>
                </a:solidFill>
                <a:effectLst/>
              </a:rPr>
              <a:t>EAC (Estimate at completion) </a:t>
            </a:r>
            <a:r>
              <a:rPr lang="en-US" sz="2400" dirty="0">
                <a:effectLst/>
              </a:rPr>
              <a:t>- </a:t>
            </a:r>
            <a:r>
              <a:rPr lang="ru-RU" sz="2400" dirty="0" err="1">
                <a:effectLst/>
              </a:rPr>
              <a:t>оцінка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вартості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по </a:t>
            </a:r>
            <a:r>
              <a:rPr lang="ru-RU" sz="2400" dirty="0" err="1">
                <a:effectLst/>
              </a:rPr>
              <a:t>завершенні</a:t>
            </a:r>
            <a:r>
              <a:rPr lang="ru-RU" sz="2400" dirty="0">
                <a:effectLst/>
              </a:rPr>
              <a:t>,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CC"/>
                </a:solidFill>
                <a:effectLst/>
              </a:rPr>
              <a:t>ACWP / EAC </a:t>
            </a:r>
            <a:r>
              <a:rPr lang="en-US" sz="2400" dirty="0">
                <a:effectLst/>
              </a:rPr>
              <a:t>- </a:t>
            </a:r>
            <a:r>
              <a:rPr lang="ru-RU" sz="2400" dirty="0" err="1">
                <a:effectLst/>
              </a:rPr>
              <a:t>частка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вже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понесених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 у </a:t>
            </a:r>
            <a:r>
              <a:rPr lang="ru-RU" sz="2400" dirty="0" err="1">
                <a:effectLst/>
              </a:rPr>
              <a:t>загальному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обсязі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endParaRPr lang="ru-RU" sz="24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39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528" y="0"/>
            <a:ext cx="8229600" cy="692696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err="1" smtClean="0">
                <a:solidFill>
                  <a:srgbClr val="FFFF00"/>
                </a:solidFill>
              </a:rPr>
              <a:t>Піраміда</a:t>
            </a:r>
            <a:r>
              <a:rPr lang="ru-RU" dirty="0" smtClean="0">
                <a:solidFill>
                  <a:srgbClr val="FFFF00"/>
                </a:solidFill>
              </a:rPr>
              <a:t> проекту</a:t>
            </a: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196752"/>
            <a:ext cx="83534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964488" cy="562074"/>
          </a:xfrm>
        </p:spPr>
        <p:txBody>
          <a:bodyPr/>
          <a:lstStyle/>
          <a:p>
            <a:pPr eaLnBrk="1" hangingPunct="1"/>
            <a:r>
              <a:rPr lang="ru-RU" sz="4000" dirty="0" err="1">
                <a:solidFill>
                  <a:srgbClr val="FFFF00"/>
                </a:solidFill>
                <a:effectLst/>
              </a:rPr>
              <a:t>Показники</a:t>
            </a:r>
            <a:r>
              <a:rPr lang="ru-RU" sz="4000" dirty="0">
                <a:solidFill>
                  <a:srgbClr val="FFFF00"/>
                </a:solidFill>
                <a:effectLst/>
              </a:rPr>
              <a:t> </a:t>
            </a:r>
            <a:r>
              <a:rPr lang="ru-RU" sz="4000" dirty="0" err="1">
                <a:solidFill>
                  <a:srgbClr val="FFFF00"/>
                </a:solidFill>
                <a:effectLst/>
              </a:rPr>
              <a:t>відхилення</a:t>
            </a:r>
            <a:r>
              <a:rPr lang="ru-RU" sz="4000" dirty="0">
                <a:solidFill>
                  <a:srgbClr val="FFFF00"/>
                </a:solidFill>
                <a:effectLst/>
              </a:rPr>
              <a:t> </a:t>
            </a:r>
            <a:r>
              <a:rPr lang="ru-RU" sz="4000" dirty="0" err="1">
                <a:solidFill>
                  <a:srgbClr val="FFFF00"/>
                </a:solidFill>
                <a:effectLst/>
              </a:rPr>
              <a:t>від</a:t>
            </a:r>
            <a:r>
              <a:rPr lang="ru-RU" sz="4000" dirty="0">
                <a:solidFill>
                  <a:srgbClr val="FFFF00"/>
                </a:solidFill>
                <a:effectLst/>
              </a:rPr>
              <a:t> плану</a:t>
            </a:r>
            <a:endParaRPr lang="ru-RU" sz="40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25538"/>
            <a:ext cx="8604448" cy="53990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effectLst/>
              </a:rPr>
              <a:t>SV </a:t>
            </a:r>
            <a:r>
              <a:rPr lang="en-US" sz="2800" dirty="0" smtClean="0">
                <a:effectLst/>
              </a:rPr>
              <a:t>(Schedule Variance) – </a:t>
            </a:r>
            <a:r>
              <a:rPr lang="ru-RU" sz="2800" dirty="0" err="1">
                <a:effectLst/>
              </a:rPr>
              <a:t>відхилення</a:t>
            </a:r>
            <a:r>
              <a:rPr lang="ru-RU" sz="2800" dirty="0">
                <a:effectLst/>
              </a:rPr>
              <a:t> за </a:t>
            </a:r>
            <a:r>
              <a:rPr lang="ru-RU" sz="2800" dirty="0" err="1">
                <a:effectLst/>
              </a:rPr>
              <a:t>розкладом</a:t>
            </a:r>
            <a:endParaRPr lang="ru-RU" sz="2800" dirty="0" smtClean="0">
              <a:effectLst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effectLst/>
              </a:rPr>
              <a:t>SV = BCWP – BCWS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effectLst/>
              </a:rPr>
              <a:t>SPI</a:t>
            </a:r>
            <a:r>
              <a:rPr lang="ru-RU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(Schedule performance index) – </a:t>
            </a:r>
            <a:r>
              <a:rPr lang="ru-RU" sz="2800" dirty="0" err="1">
                <a:effectLst/>
              </a:rPr>
              <a:t>індекс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виконання</a:t>
            </a:r>
            <a:r>
              <a:rPr lang="ru-RU" sz="2800" dirty="0">
                <a:effectLst/>
              </a:rPr>
              <a:t> </a:t>
            </a:r>
            <a:r>
              <a:rPr lang="ru-RU" sz="2800" dirty="0" err="1" smtClean="0">
                <a:effectLst/>
              </a:rPr>
              <a:t>розкладу</a:t>
            </a:r>
            <a:endParaRPr lang="ru-RU" sz="2800" dirty="0" smtClean="0">
              <a:effectLst/>
            </a:endParaRPr>
          </a:p>
          <a:p>
            <a:pPr marL="0" indent="0" algn="ctr" eaLnBrk="1" hangingPunct="1">
              <a:buNone/>
              <a:defRPr/>
            </a:pPr>
            <a:r>
              <a:rPr lang="en-US" sz="2800" b="1" dirty="0" smtClean="0">
                <a:effectLst/>
              </a:rPr>
              <a:t>SPI</a:t>
            </a:r>
            <a:r>
              <a:rPr lang="ru-RU" sz="2800" b="1" dirty="0" smtClean="0">
                <a:effectLst/>
              </a:rPr>
              <a:t> </a:t>
            </a:r>
            <a:r>
              <a:rPr lang="en-US" sz="2800" b="1" dirty="0" smtClean="0">
                <a:effectLst/>
              </a:rPr>
              <a:t>=</a:t>
            </a:r>
            <a:r>
              <a:rPr lang="ru-RU" sz="2800" b="1" dirty="0" smtClean="0">
                <a:effectLst/>
              </a:rPr>
              <a:t> </a:t>
            </a:r>
            <a:r>
              <a:rPr lang="en-US" sz="2800" b="1" dirty="0" smtClean="0">
                <a:effectLst/>
              </a:rPr>
              <a:t>BCWP/BCWS</a:t>
            </a:r>
            <a:endParaRPr lang="ru-RU" sz="2800" b="1" dirty="0" smtClean="0">
              <a:effectLst/>
            </a:endParaRP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effectLst/>
              </a:rPr>
              <a:t>CV </a:t>
            </a:r>
            <a:r>
              <a:rPr lang="en-US" sz="2800" dirty="0" smtClean="0">
                <a:effectLst/>
              </a:rPr>
              <a:t>(Cost Variance) – </a:t>
            </a:r>
            <a:r>
              <a:rPr lang="ru-RU" sz="2800" dirty="0" err="1">
                <a:effectLst/>
              </a:rPr>
              <a:t>відхилення</a:t>
            </a:r>
            <a:r>
              <a:rPr lang="ru-RU" sz="2800" dirty="0">
                <a:effectLst/>
              </a:rPr>
              <a:t> за </a:t>
            </a:r>
            <a:r>
              <a:rPr lang="ru-RU" sz="2800" dirty="0" err="1">
                <a:effectLst/>
              </a:rPr>
              <a:t>витратами</a:t>
            </a:r>
            <a:endParaRPr lang="ru-RU" sz="2800" dirty="0" smtClean="0">
              <a:effectLst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effectLst/>
              </a:rPr>
              <a:t>CV = BCWP – ACWP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effectLst/>
              </a:rPr>
              <a:t>CPI </a:t>
            </a:r>
            <a:r>
              <a:rPr lang="en-US" sz="2800" dirty="0" smtClean="0">
                <a:effectLst/>
              </a:rPr>
              <a:t>(Cost performance index) – 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індекс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освоєння</a:t>
            </a:r>
            <a:r>
              <a:rPr lang="ru-RU" sz="2800" dirty="0">
                <a:effectLst/>
              </a:rPr>
              <a:t> </a:t>
            </a:r>
            <a:r>
              <a:rPr lang="ru-RU" sz="2800" dirty="0" err="1" smtClean="0">
                <a:effectLst/>
              </a:rPr>
              <a:t>витрат</a:t>
            </a:r>
            <a:endParaRPr lang="ru-RU" sz="2800" dirty="0" smtClean="0">
              <a:effectLst/>
            </a:endParaRPr>
          </a:p>
          <a:p>
            <a:pPr marL="0" indent="0" algn="ctr" eaLnBrk="1" hangingPunct="1">
              <a:buNone/>
              <a:defRPr/>
            </a:pPr>
            <a:r>
              <a:rPr lang="en-US" sz="2800" b="1" dirty="0" smtClean="0">
                <a:effectLst/>
              </a:rPr>
              <a:t>CPI</a:t>
            </a:r>
            <a:r>
              <a:rPr lang="ru-RU" sz="2800" b="1" dirty="0" smtClean="0">
                <a:effectLst/>
              </a:rPr>
              <a:t> </a:t>
            </a:r>
            <a:r>
              <a:rPr lang="en-US" sz="2800" b="1" dirty="0" smtClean="0">
                <a:effectLst/>
              </a:rPr>
              <a:t>=</a:t>
            </a:r>
            <a:r>
              <a:rPr lang="ru-RU" sz="2800" b="1" dirty="0" smtClean="0">
                <a:effectLst/>
              </a:rPr>
              <a:t> </a:t>
            </a:r>
            <a:r>
              <a:rPr lang="en-US" sz="2800" b="1" dirty="0" smtClean="0">
                <a:effectLst/>
              </a:rPr>
              <a:t>BCWP/ACWP</a:t>
            </a:r>
            <a:endParaRPr lang="ru-RU" sz="2800" b="1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40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9144000" cy="7060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Порівняльний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аналіз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показників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graphicFrame>
        <p:nvGraphicFramePr>
          <p:cNvPr id="356382" name="Group 3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8251233"/>
              </p:ext>
            </p:extLst>
          </p:nvPr>
        </p:nvGraphicFramePr>
        <p:xfrm>
          <a:off x="0" y="1600200"/>
          <a:ext cx="8229600" cy="4270376"/>
        </p:xfrm>
        <a:graphic>
          <a:graphicData uri="http://schemas.openxmlformats.org/drawingml/2006/table">
            <a:tbl>
              <a:tblPr/>
              <a:tblGrid>
                <a:gridCol w="2170113"/>
                <a:gridCol w="3024187"/>
                <a:gridCol w="3035300"/>
              </a:tblGrid>
              <a:tr h="1252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Умови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порівняння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CV&lt;0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(CPI&lt;1)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CV&gt;0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(CPI&gt;1)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SV&lt;0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(SPI&lt;1)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Відставання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за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термінами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перевитрати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бюджету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Відставання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за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термінами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економія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бюджету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SV&gt;0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(SPI&gt;1)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Випередження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термінів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перевитрата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бюджету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Випередження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термінів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економія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бюджету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41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88640"/>
            <a:ext cx="8964488" cy="850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Прогнозні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показники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освоєного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обсягу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68760"/>
            <a:ext cx="8229600" cy="482441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 err="1">
                <a:effectLst/>
              </a:rPr>
              <a:t>Поточний</a:t>
            </a:r>
            <a:r>
              <a:rPr lang="ru-RU" sz="2400" dirty="0">
                <a:effectLst/>
              </a:rPr>
              <a:t> прогноз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 на проект з </a:t>
            </a:r>
            <a:r>
              <a:rPr lang="ru-RU" sz="2400" dirty="0" err="1">
                <a:effectLst/>
              </a:rPr>
              <a:t>урахуванням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витрачених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коштів</a:t>
            </a:r>
            <a:r>
              <a:rPr lang="ru-RU" sz="2400" dirty="0" smtClean="0">
                <a:effectLst/>
              </a:rPr>
              <a:t>:</a:t>
            </a:r>
          </a:p>
          <a:p>
            <a:pPr marL="0" indent="0" algn="ctr" eaLnBrk="1" hangingPunct="1">
              <a:buNone/>
              <a:defRPr/>
            </a:pPr>
            <a:r>
              <a:rPr lang="en-US" sz="2400" b="1" dirty="0" smtClean="0">
                <a:effectLst/>
              </a:rPr>
              <a:t>EAC = BCWS</a:t>
            </a:r>
            <a:r>
              <a:rPr lang="ru-RU" sz="2400" b="1" baseline="-25000" dirty="0" smtClean="0">
                <a:effectLst/>
              </a:rPr>
              <a:t>ост. </a:t>
            </a:r>
            <a:r>
              <a:rPr lang="ru-RU" sz="2400" b="1" baseline="-25000" dirty="0" err="1" smtClean="0">
                <a:effectLst/>
              </a:rPr>
              <a:t>робіт</a:t>
            </a:r>
            <a:r>
              <a:rPr lang="ru-RU" sz="2400" b="1" dirty="0" smtClean="0">
                <a:effectLst/>
              </a:rPr>
              <a:t>/</a:t>
            </a:r>
            <a:r>
              <a:rPr lang="en-US" sz="2400" b="1" dirty="0" smtClean="0">
                <a:effectLst/>
              </a:rPr>
              <a:t>CPI+ACWP</a:t>
            </a:r>
            <a:endParaRPr lang="ru-RU" sz="2400" b="1" dirty="0" smtClean="0">
              <a:effectLst/>
            </a:endParaRPr>
          </a:p>
          <a:p>
            <a:pPr eaLnBrk="1" hangingPunct="1">
              <a:defRPr/>
            </a:pPr>
            <a:r>
              <a:rPr lang="ru-RU" sz="2400" dirty="0" err="1">
                <a:effectLst/>
              </a:rPr>
              <a:t>Оптимістичний</a:t>
            </a:r>
            <a:r>
              <a:rPr lang="ru-RU" sz="2400" dirty="0">
                <a:effectLst/>
              </a:rPr>
              <a:t> прогноз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 з </a:t>
            </a:r>
            <a:r>
              <a:rPr lang="ru-RU" sz="2400" dirty="0" err="1">
                <a:effectLst/>
              </a:rPr>
              <a:t>урахуванням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відставання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тільки</a:t>
            </a:r>
            <a:r>
              <a:rPr lang="ru-RU" sz="2400" dirty="0">
                <a:effectLst/>
              </a:rPr>
              <a:t> за </a:t>
            </a:r>
            <a:r>
              <a:rPr lang="ru-RU" sz="2400" dirty="0" err="1">
                <a:effectLst/>
              </a:rPr>
              <a:t>розкладом</a:t>
            </a:r>
            <a:r>
              <a:rPr lang="ru-RU" sz="2400" dirty="0" smtClean="0">
                <a:effectLst/>
              </a:rPr>
              <a:t>:</a:t>
            </a:r>
          </a:p>
          <a:p>
            <a:pPr marL="0" indent="0" algn="ctr" eaLnBrk="1" hangingPunct="1">
              <a:buNone/>
              <a:defRPr/>
            </a:pPr>
            <a:r>
              <a:rPr lang="en-US" sz="2400" b="1" dirty="0" smtClean="0">
                <a:effectLst/>
              </a:rPr>
              <a:t>EAC</a:t>
            </a:r>
            <a:r>
              <a:rPr lang="ru-RU" sz="2400" b="1" baseline="-25000" dirty="0" smtClean="0">
                <a:effectLst/>
              </a:rPr>
              <a:t>опт</a:t>
            </a:r>
            <a:r>
              <a:rPr lang="en-US" sz="2400" b="1" dirty="0" smtClean="0">
                <a:effectLst/>
              </a:rPr>
              <a:t> = </a:t>
            </a:r>
            <a:r>
              <a:rPr lang="en-US" sz="2400" b="1" dirty="0" smtClean="0">
                <a:effectLst/>
                <a:cs typeface="Times New Roman" pitchFamily="18" charset="0"/>
              </a:rPr>
              <a:t>∑</a:t>
            </a:r>
            <a:r>
              <a:rPr lang="en-US" sz="2400" b="1" dirty="0" smtClean="0">
                <a:effectLst/>
              </a:rPr>
              <a:t>BCWS</a:t>
            </a:r>
            <a:r>
              <a:rPr lang="ru-RU" sz="2400" b="1" dirty="0" smtClean="0">
                <a:effectLst/>
              </a:rPr>
              <a:t>/</a:t>
            </a:r>
            <a:r>
              <a:rPr lang="en-US" sz="2400" b="1" dirty="0" smtClean="0">
                <a:effectLst/>
              </a:rPr>
              <a:t>CPI</a:t>
            </a:r>
            <a:endParaRPr lang="ru-RU" sz="2400" b="1" dirty="0" smtClean="0">
              <a:effectLst/>
            </a:endParaRPr>
          </a:p>
          <a:p>
            <a:pPr eaLnBrk="1" hangingPunct="1">
              <a:defRPr/>
            </a:pPr>
            <a:r>
              <a:rPr lang="ru-RU" sz="2400" dirty="0" err="1">
                <a:effectLst/>
              </a:rPr>
              <a:t>Песимістичний</a:t>
            </a:r>
            <a:r>
              <a:rPr lang="ru-RU" sz="2400" dirty="0">
                <a:effectLst/>
              </a:rPr>
              <a:t> прогноз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 :</a:t>
            </a:r>
            <a:endParaRPr lang="ru-RU" sz="2400" dirty="0" smtClean="0">
              <a:effectLst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effectLst/>
              </a:rPr>
              <a:t>EAC</a:t>
            </a:r>
            <a:r>
              <a:rPr lang="ru-RU" sz="2400" b="1" baseline="-25000" dirty="0" err="1" smtClean="0">
                <a:effectLst/>
              </a:rPr>
              <a:t>песим</a:t>
            </a:r>
            <a:r>
              <a:rPr lang="en-US" sz="2400" b="1" dirty="0" smtClean="0">
                <a:effectLst/>
              </a:rPr>
              <a:t> = </a:t>
            </a:r>
            <a:r>
              <a:rPr lang="en-US" sz="2400" b="1" dirty="0" smtClean="0">
                <a:effectLst/>
                <a:cs typeface="Times New Roman" pitchFamily="18" charset="0"/>
              </a:rPr>
              <a:t>∑</a:t>
            </a:r>
            <a:r>
              <a:rPr lang="en-US" sz="2400" b="1" dirty="0" smtClean="0">
                <a:effectLst/>
              </a:rPr>
              <a:t>BCWS</a:t>
            </a:r>
            <a:r>
              <a:rPr lang="ru-RU" sz="2400" b="1" dirty="0" smtClean="0">
                <a:effectLst/>
              </a:rPr>
              <a:t>/(</a:t>
            </a:r>
            <a:r>
              <a:rPr lang="en-US" sz="2400" b="1" dirty="0" smtClean="0">
                <a:effectLst/>
              </a:rPr>
              <a:t>CPI</a:t>
            </a:r>
            <a:r>
              <a:rPr lang="ru-RU" sz="2400" b="1" dirty="0" smtClean="0">
                <a:effectLst/>
              </a:rPr>
              <a:t>*</a:t>
            </a:r>
            <a:r>
              <a:rPr lang="en-US" sz="2400" b="1" dirty="0" smtClean="0">
                <a:effectLst/>
              </a:rPr>
              <a:t>SPI)</a:t>
            </a:r>
            <a:endParaRPr lang="ru-RU" sz="2400" b="1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42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5784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Таблиця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«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Освоєний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обсяг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»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91440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3492500" y="1268413"/>
            <a:ext cx="1152525" cy="360362"/>
          </a:xfrm>
          <a:prstGeom prst="wedgeRoundRectCallout">
            <a:avLst>
              <a:gd name="adj1" fmla="val -56060"/>
              <a:gd name="adj2" fmla="val 32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ACWP</a:t>
            </a:r>
            <a:endParaRPr lang="ru-RU"/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2195513" y="1268413"/>
            <a:ext cx="1152525" cy="360362"/>
          </a:xfrm>
          <a:prstGeom prst="wedgeRoundRectCallout">
            <a:avLst>
              <a:gd name="adj1" fmla="val -6472"/>
              <a:gd name="adj2" fmla="val 32224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BCWP</a:t>
            </a:r>
            <a:endParaRPr lang="ru-RU"/>
          </a:p>
        </p:txBody>
      </p:sp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468313" y="1268413"/>
            <a:ext cx="1152525" cy="360362"/>
          </a:xfrm>
          <a:prstGeom prst="wedgeRoundRectCallout">
            <a:avLst>
              <a:gd name="adj1" fmla="val 84296"/>
              <a:gd name="adj2" fmla="val 32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BCWS</a:t>
            </a:r>
            <a:endParaRPr lang="ru-RU"/>
          </a:p>
        </p:txBody>
      </p:sp>
      <p:sp>
        <p:nvSpPr>
          <p:cNvPr id="45064" name="AutoShape 7"/>
          <p:cNvSpPr>
            <a:spLocks noChangeArrowheads="1"/>
          </p:cNvSpPr>
          <p:nvPr/>
        </p:nvSpPr>
        <p:spPr bwMode="auto">
          <a:xfrm>
            <a:off x="5724525" y="1268413"/>
            <a:ext cx="720725" cy="360362"/>
          </a:xfrm>
          <a:prstGeom prst="wedgeRoundRectCallout">
            <a:avLst>
              <a:gd name="adj1" fmla="val -185023"/>
              <a:gd name="adj2" fmla="val 332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CV</a:t>
            </a:r>
            <a:endParaRPr lang="ru-RU"/>
          </a:p>
        </p:txBody>
      </p:sp>
      <p:sp>
        <p:nvSpPr>
          <p:cNvPr id="45065" name="AutoShape 8"/>
          <p:cNvSpPr>
            <a:spLocks noChangeArrowheads="1"/>
          </p:cNvSpPr>
          <p:nvPr/>
        </p:nvSpPr>
        <p:spPr bwMode="auto">
          <a:xfrm>
            <a:off x="4859338" y="1268413"/>
            <a:ext cx="649287" cy="360362"/>
          </a:xfrm>
          <a:prstGeom prst="wedgeRoundRectCallout">
            <a:avLst>
              <a:gd name="adj1" fmla="val -159292"/>
              <a:gd name="adj2" fmla="val 3200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SV</a:t>
            </a:r>
            <a:endParaRPr lang="ru-RU"/>
          </a:p>
        </p:txBody>
      </p:sp>
      <p:sp>
        <p:nvSpPr>
          <p:cNvPr id="45066" name="AutoShape 9"/>
          <p:cNvSpPr>
            <a:spLocks noChangeArrowheads="1"/>
          </p:cNvSpPr>
          <p:nvPr/>
        </p:nvSpPr>
        <p:spPr bwMode="auto">
          <a:xfrm>
            <a:off x="6588125" y="1268413"/>
            <a:ext cx="720725" cy="360362"/>
          </a:xfrm>
          <a:prstGeom prst="wedgeRoundRectCallout">
            <a:avLst>
              <a:gd name="adj1" fmla="val -207931"/>
              <a:gd name="adj2" fmla="val 32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EAC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43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4400" y="260350"/>
            <a:ext cx="8229600" cy="561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600" dirty="0">
                <a:solidFill>
                  <a:srgbClr val="FFFF00"/>
                </a:solidFill>
                <a:effectLst/>
              </a:rPr>
              <a:t>Приклад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розрахунків</a:t>
            </a:r>
            <a:r>
              <a:rPr lang="ru-RU" sz="3600" dirty="0">
                <a:solidFill>
                  <a:srgbClr val="FFFF00"/>
                </a:solidFill>
                <a:effectLst/>
              </a:rPr>
              <a:t> за методом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освоєного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обсягу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effectLst/>
              </a:rPr>
              <a:t>T=</a:t>
            </a:r>
            <a:r>
              <a:rPr lang="ru-RU" sz="2000" dirty="0" smtClean="0">
                <a:effectLst/>
              </a:rPr>
              <a:t>12 мес., </a:t>
            </a:r>
            <a:r>
              <a:rPr lang="en-US" sz="2000" dirty="0" smtClean="0">
                <a:effectLst/>
              </a:rPr>
              <a:t>S=</a:t>
            </a:r>
            <a:r>
              <a:rPr lang="ru-RU" sz="2000" dirty="0" smtClean="0">
                <a:effectLst/>
              </a:rPr>
              <a:t>1 млн. дол.</a:t>
            </a:r>
            <a:endParaRPr lang="en-US" sz="2000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ru-RU" sz="2000" dirty="0" err="1">
                <a:effectLst/>
              </a:rPr>
              <a:t>Аналіз</a:t>
            </a:r>
            <a:r>
              <a:rPr lang="ru-RU" sz="2000" dirty="0">
                <a:effectLst/>
              </a:rPr>
              <a:t> стану справ </a:t>
            </a:r>
            <a:r>
              <a:rPr lang="ru-RU" sz="2000" dirty="0" err="1">
                <a:effectLst/>
              </a:rPr>
              <a:t>після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закінчення</a:t>
            </a:r>
            <a:r>
              <a:rPr lang="ru-RU" sz="2000" dirty="0">
                <a:effectLst/>
              </a:rPr>
              <a:t> 3 </a:t>
            </a:r>
            <a:r>
              <a:rPr lang="ru-RU" sz="2000" dirty="0" err="1">
                <a:effectLst/>
              </a:rPr>
              <a:t>міс</a:t>
            </a:r>
            <a:r>
              <a:rPr lang="ru-RU" sz="2000" dirty="0">
                <a:effectLst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ru-RU" sz="2000" dirty="0" err="1">
                <a:effectLst/>
              </a:rPr>
              <a:t>Заплановано</a:t>
            </a:r>
            <a:r>
              <a:rPr lang="ru-RU" sz="2000" dirty="0">
                <a:effectLst/>
              </a:rPr>
              <a:t> - 3 </a:t>
            </a:r>
            <a:r>
              <a:rPr lang="ru-RU" sz="2000" dirty="0" err="1">
                <a:effectLst/>
              </a:rPr>
              <a:t>роботи</a:t>
            </a:r>
            <a:r>
              <a:rPr lang="ru-RU" sz="2000" dirty="0">
                <a:effectLst/>
              </a:rPr>
              <a:t> по 100 тис. </a:t>
            </a:r>
            <a:r>
              <a:rPr lang="ru-RU" sz="2000" dirty="0" smtClean="0">
                <a:effectLst/>
              </a:rPr>
              <a:t>дол.</a:t>
            </a:r>
            <a:endParaRPr lang="ru-RU" sz="2000" dirty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ru-RU" sz="2000" dirty="0" err="1">
                <a:effectLst/>
              </a:rPr>
              <a:t>Виконано</a:t>
            </a:r>
            <a:r>
              <a:rPr lang="ru-RU" sz="2000" dirty="0">
                <a:effectLst/>
              </a:rPr>
              <a:t> - 2 </a:t>
            </a:r>
            <a:r>
              <a:rPr lang="ru-RU" sz="2000" dirty="0" err="1">
                <a:effectLst/>
              </a:rPr>
              <a:t>роботи</a:t>
            </a:r>
            <a:endParaRPr lang="ru-RU" sz="2000" dirty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ru-RU" sz="2000" dirty="0" err="1">
                <a:effectLst/>
              </a:rPr>
              <a:t>Витрачено</a:t>
            </a:r>
            <a:r>
              <a:rPr lang="ru-RU" sz="2000" dirty="0">
                <a:effectLst/>
              </a:rPr>
              <a:t> - 300 тис. </a:t>
            </a:r>
            <a:r>
              <a:rPr lang="ru-RU" sz="2000" dirty="0" smtClean="0">
                <a:effectLst/>
              </a:rPr>
              <a:t>дол.</a:t>
            </a:r>
            <a:endParaRPr lang="ru-RU" sz="2000" dirty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en-US" sz="2000" dirty="0">
                <a:effectLst/>
              </a:rPr>
              <a:t>BCWS = 300 </a:t>
            </a:r>
            <a:r>
              <a:rPr lang="ru-RU" sz="2000" dirty="0">
                <a:effectLst/>
              </a:rPr>
              <a:t>тис. </a:t>
            </a:r>
            <a:r>
              <a:rPr lang="ru-RU" sz="2000" dirty="0" smtClean="0">
                <a:effectLst/>
              </a:rPr>
              <a:t>дол.</a:t>
            </a:r>
            <a:endParaRPr lang="ru-RU" sz="2000" dirty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en-US" sz="2000" dirty="0">
                <a:effectLst/>
              </a:rPr>
              <a:t>ACWP = 300 </a:t>
            </a:r>
            <a:r>
              <a:rPr lang="ru-RU" sz="2000" dirty="0">
                <a:effectLst/>
              </a:rPr>
              <a:t>тис. </a:t>
            </a:r>
            <a:r>
              <a:rPr lang="ru-RU" sz="2000" dirty="0" smtClean="0">
                <a:effectLst/>
              </a:rPr>
              <a:t>дол.</a:t>
            </a:r>
            <a:endParaRPr lang="ru-RU" sz="2000" dirty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r>
              <a:rPr lang="en-US" sz="2000" dirty="0">
                <a:effectLst/>
              </a:rPr>
              <a:t>BCWP = 2 * 100 </a:t>
            </a:r>
            <a:r>
              <a:rPr lang="ru-RU" sz="2000" dirty="0" err="1" smtClean="0">
                <a:effectLst/>
              </a:rPr>
              <a:t>тис.дол</a:t>
            </a:r>
            <a:r>
              <a:rPr lang="ru-RU" sz="2000" dirty="0" smtClean="0">
                <a:effectLst/>
              </a:rPr>
              <a:t>. </a:t>
            </a:r>
            <a:r>
              <a:rPr lang="ru-RU" sz="2000" dirty="0">
                <a:effectLst/>
              </a:rPr>
              <a:t>= 200 тис. </a:t>
            </a:r>
            <a:r>
              <a:rPr lang="ru-RU" sz="2000" dirty="0" smtClean="0">
                <a:effectLst/>
              </a:rPr>
              <a:t>дол.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effectLst/>
              </a:rPr>
              <a:t>SV = BCWP – BCWS = - 100 </a:t>
            </a:r>
            <a:r>
              <a:rPr lang="ru-RU" sz="2000" dirty="0" smtClean="0">
                <a:effectLst/>
              </a:rPr>
              <a:t>тис. дол.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effectLst/>
              </a:rPr>
              <a:t>SPI = </a:t>
            </a:r>
            <a:r>
              <a:rPr lang="ru-RU" sz="2000" dirty="0" smtClean="0">
                <a:effectLst/>
              </a:rPr>
              <a:t>BCWP/BCWS</a:t>
            </a:r>
            <a:r>
              <a:rPr lang="en-US" sz="2000" dirty="0" smtClean="0">
                <a:effectLst/>
              </a:rPr>
              <a:t> = 0,67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effectLst/>
              </a:rPr>
              <a:t>CV = BCWP – ACWP = -100 </a:t>
            </a:r>
            <a:r>
              <a:rPr lang="ru-RU" sz="2000" dirty="0" smtClean="0">
                <a:effectLst/>
              </a:rPr>
              <a:t>тис. дол.</a:t>
            </a:r>
            <a:endParaRPr lang="en-US" sz="2000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effectLst/>
              </a:rPr>
              <a:t>CPI=BCWP/ACWP</a:t>
            </a:r>
            <a:r>
              <a:rPr lang="ru-RU" sz="2000" dirty="0" smtClean="0">
                <a:effectLst/>
              </a:rPr>
              <a:t> = 0,67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000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effectLst/>
              </a:rPr>
              <a:t>EAC = BCWS</a:t>
            </a:r>
            <a:r>
              <a:rPr lang="ru-RU" sz="2000" baseline="-25000" dirty="0" smtClean="0">
                <a:effectLst/>
              </a:rPr>
              <a:t>ост. </a:t>
            </a:r>
            <a:r>
              <a:rPr lang="ru-RU" sz="2000" baseline="-25000" dirty="0" err="1" smtClean="0">
                <a:effectLst/>
              </a:rPr>
              <a:t>робіт</a:t>
            </a:r>
            <a:r>
              <a:rPr lang="ru-RU" sz="2000" dirty="0" smtClean="0">
                <a:effectLst/>
              </a:rPr>
              <a:t>/</a:t>
            </a:r>
            <a:r>
              <a:rPr lang="en-US" sz="2000" dirty="0" smtClean="0">
                <a:effectLst/>
              </a:rPr>
              <a:t>CPI+ACWP</a:t>
            </a:r>
            <a:r>
              <a:rPr lang="ru-RU" sz="2000" dirty="0" smtClean="0">
                <a:effectLst/>
              </a:rPr>
              <a:t> = 100 тис. дол./0,67+300 тис. = 450 тис.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dirty="0" smtClean="0">
                <a:effectLst/>
              </a:rPr>
              <a:t>EAC</a:t>
            </a:r>
            <a:r>
              <a:rPr lang="ru-RU" sz="2000" baseline="-25000" dirty="0" smtClean="0">
                <a:effectLst/>
              </a:rPr>
              <a:t>опт</a:t>
            </a:r>
            <a:r>
              <a:rPr lang="en-US" sz="2000" dirty="0" smtClean="0">
                <a:effectLst/>
              </a:rPr>
              <a:t> = </a:t>
            </a:r>
            <a:r>
              <a:rPr lang="en-US" sz="2000" dirty="0" smtClean="0">
                <a:effectLst/>
                <a:cs typeface="Times New Roman" pitchFamily="18" charset="0"/>
              </a:rPr>
              <a:t>∑</a:t>
            </a:r>
            <a:r>
              <a:rPr lang="en-US" sz="2000" dirty="0" smtClean="0">
                <a:effectLst/>
              </a:rPr>
              <a:t>BCWS</a:t>
            </a:r>
            <a:r>
              <a:rPr lang="ru-RU" sz="2000" dirty="0" smtClean="0">
                <a:effectLst/>
              </a:rPr>
              <a:t>/</a:t>
            </a:r>
            <a:r>
              <a:rPr lang="en-US" sz="2000" dirty="0" smtClean="0">
                <a:effectLst/>
              </a:rPr>
              <a:t>CPI</a:t>
            </a:r>
            <a:r>
              <a:rPr lang="ru-RU" sz="2000" dirty="0" smtClean="0">
                <a:effectLst/>
              </a:rPr>
              <a:t> = 1000 000/0,67 = 1500 000 дол.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effectLst/>
              </a:rPr>
              <a:t>EAC</a:t>
            </a:r>
            <a:r>
              <a:rPr lang="ru-RU" sz="2000" baseline="-25000" dirty="0" err="1" smtClean="0">
                <a:effectLst/>
              </a:rPr>
              <a:t>песим</a:t>
            </a:r>
            <a:r>
              <a:rPr lang="en-US" sz="2000" dirty="0" smtClean="0">
                <a:effectLst/>
              </a:rPr>
              <a:t> = </a:t>
            </a:r>
            <a:r>
              <a:rPr lang="en-US" sz="2000" dirty="0" smtClean="0">
                <a:effectLst/>
                <a:cs typeface="Times New Roman" pitchFamily="18" charset="0"/>
              </a:rPr>
              <a:t>∑</a:t>
            </a:r>
            <a:r>
              <a:rPr lang="en-US" sz="2000" dirty="0" smtClean="0">
                <a:effectLst/>
              </a:rPr>
              <a:t>BCWS</a:t>
            </a:r>
            <a:r>
              <a:rPr lang="ru-RU" sz="2000" dirty="0" smtClean="0">
                <a:effectLst/>
              </a:rPr>
              <a:t>/(</a:t>
            </a:r>
            <a:r>
              <a:rPr lang="en-US" sz="2000" dirty="0" smtClean="0">
                <a:effectLst/>
              </a:rPr>
              <a:t>CPI</a:t>
            </a:r>
            <a:r>
              <a:rPr lang="ru-RU" sz="2000" dirty="0" smtClean="0">
                <a:effectLst/>
              </a:rPr>
              <a:t>*</a:t>
            </a:r>
            <a:r>
              <a:rPr lang="en-US" sz="2000" dirty="0" smtClean="0">
                <a:effectLst/>
              </a:rPr>
              <a:t>SPI)</a:t>
            </a:r>
            <a:r>
              <a:rPr lang="ru-RU" sz="2000" dirty="0" smtClean="0">
                <a:effectLst/>
              </a:rPr>
              <a:t> = 1000 000/(0,67*0,67) = 2250 000 дол.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sz="2000" dirty="0" smtClean="0"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44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950" y="188640"/>
            <a:ext cx="9144000" cy="7918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>
                <a:solidFill>
                  <a:srgbClr val="FFFF00"/>
                </a:solidFill>
                <a:effectLst/>
              </a:rPr>
              <a:t>Як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фактичні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показники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співвідносяться</a:t>
            </a:r>
            <a:r>
              <a:rPr lang="ru-RU" sz="3600" dirty="0">
                <a:solidFill>
                  <a:srgbClr val="FFFF00"/>
                </a:solidFill>
                <a:effectLst/>
              </a:rPr>
              <a:t> з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плановими</a:t>
            </a:r>
            <a:r>
              <a:rPr lang="ru-RU" sz="3600" dirty="0">
                <a:solidFill>
                  <a:srgbClr val="FFFF00"/>
                </a:solidFill>
                <a:effectLst/>
              </a:rPr>
              <a:t>?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179388" y="4581525"/>
            <a:ext cx="44640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dirty="0" err="1">
                <a:solidFill>
                  <a:schemeClr val="accent2"/>
                </a:solidFill>
              </a:rPr>
              <a:t>Співвідношення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показників</a:t>
            </a:r>
            <a:r>
              <a:rPr lang="ru-RU" dirty="0">
                <a:solidFill>
                  <a:schemeClr val="accent2"/>
                </a:solidFill>
              </a:rPr>
              <a:t> по </a:t>
            </a:r>
            <a:r>
              <a:rPr lang="ru-RU" dirty="0" err="1">
                <a:solidFill>
                  <a:schemeClr val="accent2"/>
                </a:solidFill>
              </a:rPr>
              <a:t>вартості</a:t>
            </a:r>
            <a:r>
              <a:rPr lang="ru-RU" dirty="0">
                <a:solidFill>
                  <a:schemeClr val="accent2"/>
                </a:solidFill>
              </a:rPr>
              <a:t>. </a:t>
            </a:r>
            <a:r>
              <a:rPr lang="en-US" dirty="0"/>
              <a:t>ACWP&gt; BCW</a:t>
            </a:r>
            <a:r>
              <a:rPr lang="ru-RU" dirty="0"/>
              <a:t>Р </a:t>
            </a:r>
            <a:r>
              <a:rPr lang="ru-RU" b="0" dirty="0"/>
              <a:t>- робота </a:t>
            </a:r>
            <a:r>
              <a:rPr lang="ru-RU" b="0" dirty="0" err="1"/>
              <a:t>обійшлася</a:t>
            </a:r>
            <a:r>
              <a:rPr lang="ru-RU" b="0" dirty="0"/>
              <a:t> на </a:t>
            </a:r>
            <a:r>
              <a:rPr lang="ru-RU" b="0" dirty="0" smtClean="0"/>
              <a:t>|</a:t>
            </a:r>
            <a:r>
              <a:rPr lang="en-US" b="0" dirty="0" smtClean="0"/>
              <a:t>CV| </a:t>
            </a:r>
            <a:r>
              <a:rPr lang="ru-RU" b="0" dirty="0" err="1"/>
              <a:t>дорожче</a:t>
            </a:r>
            <a:r>
              <a:rPr lang="ru-RU" b="0" dirty="0"/>
              <a:t>, </a:t>
            </a:r>
            <a:r>
              <a:rPr lang="ru-RU" b="0" dirty="0" err="1"/>
              <a:t>ніж</a:t>
            </a:r>
            <a:r>
              <a:rPr lang="ru-RU" b="0" dirty="0"/>
              <a:t> </a:t>
            </a:r>
            <a:r>
              <a:rPr lang="ru-RU" b="0" dirty="0" err="1"/>
              <a:t>було</a:t>
            </a:r>
            <a:r>
              <a:rPr lang="ru-RU" b="0" dirty="0"/>
              <a:t> </a:t>
            </a:r>
            <a:r>
              <a:rPr lang="ru-RU" b="0" dirty="0" err="1"/>
              <a:t>закладено</a:t>
            </a:r>
            <a:r>
              <a:rPr lang="ru-RU" b="0" dirty="0"/>
              <a:t> в бюджет.</a:t>
            </a:r>
          </a:p>
          <a:p>
            <a:pPr eaLnBrk="1" hangingPunct="1"/>
            <a:r>
              <a:rPr lang="ru-RU" b="0" dirty="0"/>
              <a:t>В </a:t>
            </a:r>
            <a:r>
              <a:rPr lang="ru-RU" b="0" dirty="0" err="1"/>
              <a:t>іншому</a:t>
            </a:r>
            <a:r>
              <a:rPr lang="ru-RU" b="0" dirty="0"/>
              <a:t> </a:t>
            </a:r>
            <a:r>
              <a:rPr lang="ru-RU" b="0" dirty="0" err="1"/>
              <a:t>випадку</a:t>
            </a:r>
            <a:r>
              <a:rPr lang="ru-RU" b="0" dirty="0"/>
              <a:t> (</a:t>
            </a:r>
            <a:r>
              <a:rPr lang="en-US" dirty="0"/>
              <a:t>ACWP &lt;BCW</a:t>
            </a:r>
            <a:r>
              <a:rPr lang="ru-RU" dirty="0"/>
              <a:t>Р</a:t>
            </a:r>
            <a:r>
              <a:rPr lang="ru-RU" b="0" dirty="0"/>
              <a:t>) - робота </a:t>
            </a:r>
            <a:r>
              <a:rPr lang="ru-RU" b="0" dirty="0" err="1"/>
              <a:t>обійшлася</a:t>
            </a:r>
            <a:r>
              <a:rPr lang="ru-RU" b="0" dirty="0"/>
              <a:t> на | </a:t>
            </a:r>
            <a:r>
              <a:rPr lang="en-US" b="0" dirty="0"/>
              <a:t>CV | </a:t>
            </a:r>
            <a:r>
              <a:rPr lang="ru-RU" b="0" dirty="0" err="1"/>
              <a:t>дешевше</a:t>
            </a:r>
            <a:r>
              <a:rPr lang="ru-RU" b="0" dirty="0"/>
              <a:t>, </a:t>
            </a:r>
            <a:r>
              <a:rPr lang="ru-RU" b="0" dirty="0" err="1"/>
              <a:t>ніж</a:t>
            </a:r>
            <a:r>
              <a:rPr lang="ru-RU" b="0" dirty="0"/>
              <a:t> </a:t>
            </a:r>
            <a:r>
              <a:rPr lang="ru-RU" b="0" dirty="0" err="1"/>
              <a:t>було</a:t>
            </a:r>
            <a:r>
              <a:rPr lang="ru-RU" b="0" dirty="0"/>
              <a:t> </a:t>
            </a:r>
            <a:r>
              <a:rPr lang="ru-RU" b="0" dirty="0" err="1"/>
              <a:t>закладено</a:t>
            </a:r>
            <a:r>
              <a:rPr lang="ru-RU" b="0" dirty="0"/>
              <a:t> в бюджет.</a:t>
            </a:r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4679950" y="4581525"/>
            <a:ext cx="42132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dirty="0" err="1">
                <a:solidFill>
                  <a:schemeClr val="accent2"/>
                </a:solidFill>
              </a:rPr>
              <a:t>Співвідношення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показників</a:t>
            </a:r>
            <a:r>
              <a:rPr lang="ru-RU" dirty="0">
                <a:solidFill>
                  <a:schemeClr val="accent2"/>
                </a:solidFill>
              </a:rPr>
              <a:t> за </a:t>
            </a:r>
            <a:r>
              <a:rPr lang="ru-RU" dirty="0" err="1">
                <a:solidFill>
                  <a:schemeClr val="accent2"/>
                </a:solidFill>
              </a:rPr>
              <a:t>термінами</a:t>
            </a:r>
            <a:r>
              <a:rPr lang="ru-RU" dirty="0">
                <a:solidFill>
                  <a:schemeClr val="accent2"/>
                </a:solidFill>
              </a:rPr>
              <a:t>.</a:t>
            </a:r>
          </a:p>
          <a:p>
            <a:pPr eaLnBrk="1" hangingPunct="1"/>
            <a:r>
              <a:rPr lang="en-US" dirty="0"/>
              <a:t>BCWS&gt; BCWP </a:t>
            </a:r>
            <a:r>
              <a:rPr lang="en-US" b="0" dirty="0"/>
              <a:t>- </a:t>
            </a:r>
            <a:r>
              <a:rPr lang="ru-RU" b="0" dirty="0" err="1"/>
              <a:t>виконано</a:t>
            </a:r>
            <a:r>
              <a:rPr lang="ru-RU" b="0" dirty="0"/>
              <a:t> </a:t>
            </a:r>
            <a:r>
              <a:rPr lang="ru-RU" b="0" dirty="0" err="1"/>
              <a:t>робіт</a:t>
            </a:r>
            <a:r>
              <a:rPr lang="ru-RU" b="0" dirty="0"/>
              <a:t> на | </a:t>
            </a:r>
            <a:r>
              <a:rPr lang="en-US" b="0" dirty="0"/>
              <a:t>SV | </a:t>
            </a:r>
            <a:r>
              <a:rPr lang="ru-RU" b="0" dirty="0" err="1"/>
              <a:t>менше</a:t>
            </a:r>
            <a:r>
              <a:rPr lang="ru-RU" b="0" dirty="0"/>
              <a:t>, </a:t>
            </a:r>
            <a:r>
              <a:rPr lang="ru-RU" b="0" dirty="0" err="1"/>
              <a:t>ніж</a:t>
            </a:r>
            <a:r>
              <a:rPr lang="ru-RU" b="0" dirty="0"/>
              <a:t> </a:t>
            </a:r>
            <a:r>
              <a:rPr lang="ru-RU" b="0" dirty="0" err="1"/>
              <a:t>було</a:t>
            </a:r>
            <a:r>
              <a:rPr lang="ru-RU" b="0" dirty="0"/>
              <a:t> </a:t>
            </a:r>
            <a:r>
              <a:rPr lang="ru-RU" b="0" dirty="0" err="1"/>
              <a:t>заплановано</a:t>
            </a:r>
            <a:r>
              <a:rPr lang="ru-RU" b="0" dirty="0"/>
              <a:t>. </a:t>
            </a:r>
            <a:endParaRPr lang="ru-RU" b="0" dirty="0" smtClean="0"/>
          </a:p>
          <a:p>
            <a:pPr eaLnBrk="1" hangingPunct="1"/>
            <a:r>
              <a:rPr lang="ru-RU" b="0" dirty="0" smtClean="0"/>
              <a:t>В </a:t>
            </a:r>
            <a:r>
              <a:rPr lang="ru-RU" b="0" dirty="0" err="1"/>
              <a:t>іншому</a:t>
            </a:r>
            <a:r>
              <a:rPr lang="ru-RU" b="0" dirty="0"/>
              <a:t> </a:t>
            </a:r>
            <a:r>
              <a:rPr lang="ru-RU" b="0" dirty="0" err="1"/>
              <a:t>випадку</a:t>
            </a:r>
            <a:r>
              <a:rPr lang="ru-RU" b="0" dirty="0"/>
              <a:t> (</a:t>
            </a:r>
            <a:r>
              <a:rPr lang="en-US" dirty="0"/>
              <a:t>BCWS&gt; BCWP</a:t>
            </a:r>
            <a:r>
              <a:rPr lang="en-US" b="0" dirty="0"/>
              <a:t>) - </a:t>
            </a:r>
            <a:r>
              <a:rPr lang="ru-RU" b="0" dirty="0" err="1"/>
              <a:t>виконано</a:t>
            </a:r>
            <a:r>
              <a:rPr lang="ru-RU" b="0" dirty="0"/>
              <a:t> </a:t>
            </a:r>
            <a:r>
              <a:rPr lang="ru-RU" b="0" dirty="0" err="1"/>
              <a:t>робіт</a:t>
            </a:r>
            <a:r>
              <a:rPr lang="ru-RU" b="0" dirty="0"/>
              <a:t> на | </a:t>
            </a:r>
            <a:r>
              <a:rPr lang="en-US" b="0" dirty="0"/>
              <a:t>SV | </a:t>
            </a:r>
            <a:r>
              <a:rPr lang="ru-RU" b="0" dirty="0" err="1"/>
              <a:t>більше</a:t>
            </a:r>
            <a:r>
              <a:rPr lang="ru-RU" b="0" dirty="0"/>
              <a:t>, </a:t>
            </a:r>
            <a:r>
              <a:rPr lang="ru-RU" b="0" dirty="0" err="1"/>
              <a:t>ніж</a:t>
            </a:r>
            <a:r>
              <a:rPr lang="ru-RU" b="0" dirty="0"/>
              <a:t> </a:t>
            </a:r>
            <a:r>
              <a:rPr lang="ru-RU" b="0" dirty="0" err="1"/>
              <a:t>було</a:t>
            </a:r>
            <a:r>
              <a:rPr lang="ru-RU" b="0" dirty="0"/>
              <a:t> </a:t>
            </a:r>
            <a:r>
              <a:rPr lang="ru-RU" b="0" dirty="0" err="1"/>
              <a:t>заплановано</a:t>
            </a:r>
            <a:r>
              <a:rPr lang="ru-RU" b="0" dirty="0"/>
              <a:t>.</a:t>
            </a:r>
          </a:p>
        </p:txBody>
      </p:sp>
      <p:pic>
        <p:nvPicPr>
          <p:cNvPr id="471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30241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628775"/>
            <a:ext cx="295275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45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9863" y="11029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Наскільки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випереджаємо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графік</a:t>
            </a:r>
            <a:r>
              <a:rPr lang="ru-RU" sz="3600" dirty="0">
                <a:solidFill>
                  <a:srgbClr val="FFFF00"/>
                </a:solidFill>
                <a:effectLst/>
              </a:rPr>
              <a:t>?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323850" y="4560411"/>
            <a:ext cx="39608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Порівняння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показників</a:t>
            </a:r>
            <a:r>
              <a:rPr lang="ru-RU" dirty="0">
                <a:solidFill>
                  <a:schemeClr val="accent2"/>
                </a:solidFill>
              </a:rPr>
              <a:t> по </a:t>
            </a:r>
            <a:r>
              <a:rPr lang="ru-RU" dirty="0" err="1">
                <a:solidFill>
                  <a:schemeClr val="accent2"/>
                </a:solidFill>
              </a:rPr>
              <a:t>вартості</a:t>
            </a:r>
            <a:r>
              <a:rPr lang="ru-RU" dirty="0">
                <a:solidFill>
                  <a:schemeClr val="accent2"/>
                </a:solidFill>
              </a:rPr>
              <a:t>.</a:t>
            </a:r>
          </a:p>
          <a:p>
            <a:r>
              <a:rPr lang="ru-RU" b="0" dirty="0" err="1"/>
              <a:t>Тільки</a:t>
            </a:r>
            <a:r>
              <a:rPr lang="ru-RU" b="0" dirty="0"/>
              <a:t> зараз (в </a:t>
            </a:r>
            <a:r>
              <a:rPr lang="ru-RU" b="0" dirty="0" err="1"/>
              <a:t>періоді</a:t>
            </a:r>
            <a:r>
              <a:rPr lang="ru-RU" b="0" dirty="0"/>
              <a:t> П2) </a:t>
            </a:r>
            <a:r>
              <a:rPr lang="ru-RU" b="0" dirty="0" err="1"/>
              <a:t>виправдані</a:t>
            </a:r>
            <a:r>
              <a:rPr lang="ru-RU" b="0" dirty="0"/>
              <a:t> </a:t>
            </a:r>
            <a:r>
              <a:rPr lang="ru-RU" b="0" dirty="0" err="1"/>
              <a:t>витрати</a:t>
            </a:r>
            <a:r>
              <a:rPr lang="ru-RU" b="0" dirty="0"/>
              <a:t>, </a:t>
            </a:r>
            <a:r>
              <a:rPr lang="ru-RU" b="0" dirty="0" err="1"/>
              <a:t>понесені</a:t>
            </a:r>
            <a:r>
              <a:rPr lang="ru-RU" b="0" dirty="0"/>
              <a:t> в </a:t>
            </a:r>
            <a:r>
              <a:rPr lang="ru-RU" b="0" dirty="0" err="1"/>
              <a:t>минулому</a:t>
            </a:r>
            <a:r>
              <a:rPr lang="ru-RU" b="0" dirty="0"/>
              <a:t> </a:t>
            </a:r>
            <a:r>
              <a:rPr lang="ru-RU" b="0" dirty="0" err="1"/>
              <a:t>періоді</a:t>
            </a:r>
            <a:r>
              <a:rPr lang="ru-RU" b="0" dirty="0"/>
              <a:t> (П1) - </a:t>
            </a:r>
            <a:r>
              <a:rPr lang="ru-RU" dirty="0" err="1"/>
              <a:t>спостерігається</a:t>
            </a:r>
            <a:r>
              <a:rPr lang="ru-RU" dirty="0"/>
              <a:t> </a:t>
            </a:r>
            <a:r>
              <a:rPr lang="ru-RU" dirty="0" err="1"/>
              <a:t>відставання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графіка</a:t>
            </a:r>
            <a:r>
              <a:rPr lang="ru-RU" dirty="0"/>
              <a:t> на 1 </a:t>
            </a:r>
            <a:r>
              <a:rPr lang="ru-RU" dirty="0" err="1"/>
              <a:t>період</a:t>
            </a:r>
            <a:r>
              <a:rPr lang="ru-RU" dirty="0"/>
              <a:t>.</a:t>
            </a:r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4356100" y="4560411"/>
            <a:ext cx="43195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Порівняння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показників</a:t>
            </a:r>
            <a:r>
              <a:rPr lang="ru-RU" dirty="0">
                <a:solidFill>
                  <a:schemeClr val="accent2"/>
                </a:solidFill>
              </a:rPr>
              <a:t> по </a:t>
            </a:r>
            <a:r>
              <a:rPr lang="ru-RU" dirty="0" err="1">
                <a:solidFill>
                  <a:schemeClr val="accent2"/>
                </a:solidFill>
              </a:rPr>
              <a:t>вартості</a:t>
            </a:r>
            <a:r>
              <a:rPr lang="ru-RU" dirty="0">
                <a:solidFill>
                  <a:schemeClr val="accent2"/>
                </a:solidFill>
              </a:rPr>
              <a:t>.</a:t>
            </a:r>
          </a:p>
          <a:p>
            <a:r>
              <a:rPr lang="ru-RU" b="0" dirty="0" err="1"/>
              <a:t>Тільки</a:t>
            </a:r>
            <a:r>
              <a:rPr lang="ru-RU" b="0" dirty="0"/>
              <a:t> зараз </a:t>
            </a:r>
            <a:r>
              <a:rPr lang="ru-RU" b="0" dirty="0" err="1"/>
              <a:t>витрачені</a:t>
            </a:r>
            <a:r>
              <a:rPr lang="ru-RU" b="0" dirty="0"/>
              <a:t> </a:t>
            </a:r>
            <a:r>
              <a:rPr lang="ru-RU" b="0" dirty="0" err="1"/>
              <a:t>кошти</a:t>
            </a:r>
            <a:r>
              <a:rPr lang="ru-RU" b="0" dirty="0"/>
              <a:t>, </a:t>
            </a:r>
            <a:r>
              <a:rPr lang="ru-RU" b="0" dirty="0" err="1"/>
              <a:t>відведені</a:t>
            </a:r>
            <a:r>
              <a:rPr lang="ru-RU" b="0" dirty="0"/>
              <a:t> на </a:t>
            </a:r>
            <a:r>
              <a:rPr lang="ru-RU" b="0" dirty="0" err="1"/>
              <a:t>виконання</a:t>
            </a:r>
            <a:r>
              <a:rPr lang="ru-RU" b="0" dirty="0"/>
              <a:t> </a:t>
            </a:r>
            <a:r>
              <a:rPr lang="ru-RU" b="0" dirty="0" err="1"/>
              <a:t>робіт</a:t>
            </a:r>
            <a:r>
              <a:rPr lang="ru-RU" b="0" dirty="0"/>
              <a:t>, </a:t>
            </a:r>
            <a:r>
              <a:rPr lang="ru-RU" b="0" dirty="0" err="1"/>
              <a:t>завершених</a:t>
            </a:r>
            <a:r>
              <a:rPr lang="ru-RU" b="0" dirty="0"/>
              <a:t> у </a:t>
            </a:r>
            <a:r>
              <a:rPr lang="ru-RU" b="0" dirty="0" err="1"/>
              <a:t>минулому</a:t>
            </a:r>
            <a:r>
              <a:rPr lang="ru-RU" b="0" dirty="0"/>
              <a:t> </a:t>
            </a:r>
            <a:r>
              <a:rPr lang="ru-RU" b="0" dirty="0" err="1"/>
              <a:t>періоді</a:t>
            </a:r>
            <a:r>
              <a:rPr lang="ru-RU" b="0" dirty="0"/>
              <a:t> (П2) - </a:t>
            </a:r>
            <a:r>
              <a:rPr lang="ru-RU" dirty="0" err="1"/>
              <a:t>спостерігається</a:t>
            </a:r>
            <a:r>
              <a:rPr lang="ru-RU" dirty="0"/>
              <a:t> </a:t>
            </a:r>
            <a:r>
              <a:rPr lang="ru-RU" dirty="0" err="1"/>
              <a:t>випередження</a:t>
            </a:r>
            <a:r>
              <a:rPr lang="ru-RU" dirty="0"/>
              <a:t> </a:t>
            </a:r>
            <a:r>
              <a:rPr lang="ru-RU" dirty="0" err="1"/>
              <a:t>графіка</a:t>
            </a:r>
            <a:r>
              <a:rPr lang="ru-RU" dirty="0"/>
              <a:t> на 1 </a:t>
            </a:r>
            <a:r>
              <a:rPr lang="ru-RU" dirty="0" err="1"/>
              <a:t>період</a:t>
            </a:r>
            <a:r>
              <a:rPr lang="ru-RU" dirty="0"/>
              <a:t>.</a:t>
            </a:r>
          </a:p>
        </p:txBody>
      </p:sp>
      <p:pic>
        <p:nvPicPr>
          <p:cNvPr id="4813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3240088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16865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46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6421" y="-3855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>
                <a:solidFill>
                  <a:srgbClr val="FFFF00"/>
                </a:solidFill>
                <a:effectLst/>
              </a:rPr>
              <a:t>Наскільки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випереджаємо</a:t>
            </a:r>
            <a:r>
              <a:rPr lang="ru-RU" sz="3600" dirty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>
                <a:solidFill>
                  <a:srgbClr val="FFFF00"/>
                </a:solidFill>
                <a:effectLst/>
              </a:rPr>
              <a:t>графік</a:t>
            </a:r>
            <a:r>
              <a:rPr lang="ru-RU" sz="3600" dirty="0">
                <a:solidFill>
                  <a:srgbClr val="FFFF00"/>
                </a:solidFill>
                <a:effectLst/>
              </a:rPr>
              <a:t>?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79512" y="4219913"/>
            <a:ext cx="41051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Порівняння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показників</a:t>
            </a:r>
            <a:r>
              <a:rPr lang="ru-RU" dirty="0">
                <a:solidFill>
                  <a:schemeClr val="accent2"/>
                </a:solidFill>
              </a:rPr>
              <a:t> за </a:t>
            </a:r>
            <a:r>
              <a:rPr lang="ru-RU" dirty="0" err="1">
                <a:solidFill>
                  <a:schemeClr val="accent2"/>
                </a:solidFill>
              </a:rPr>
              <a:t>термінами</a:t>
            </a:r>
            <a:r>
              <a:rPr lang="ru-RU" dirty="0">
                <a:solidFill>
                  <a:schemeClr val="accent2"/>
                </a:solidFill>
              </a:rPr>
              <a:t>. 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b="0" dirty="0" err="1" smtClean="0"/>
              <a:t>Тільки</a:t>
            </a:r>
            <a:r>
              <a:rPr lang="ru-RU" b="0" dirty="0" smtClean="0"/>
              <a:t> </a:t>
            </a:r>
            <a:r>
              <a:rPr lang="ru-RU" b="0" dirty="0"/>
              <a:t>зараз (в </a:t>
            </a:r>
            <a:r>
              <a:rPr lang="ru-RU" b="0" dirty="0" err="1"/>
              <a:t>періоді</a:t>
            </a:r>
            <a:r>
              <a:rPr lang="ru-RU" b="0" dirty="0"/>
              <a:t> П2) </a:t>
            </a:r>
            <a:r>
              <a:rPr lang="ru-RU" b="0" dirty="0" err="1"/>
              <a:t>виконаний</a:t>
            </a:r>
            <a:r>
              <a:rPr lang="ru-RU" b="0" dirty="0"/>
              <a:t> </a:t>
            </a:r>
            <a:r>
              <a:rPr lang="ru-RU" b="0" dirty="0" err="1"/>
              <a:t>обсяг</a:t>
            </a:r>
            <a:r>
              <a:rPr lang="ru-RU" b="0" dirty="0"/>
              <a:t> </a:t>
            </a:r>
            <a:r>
              <a:rPr lang="ru-RU" b="0" dirty="0" err="1"/>
              <a:t>робіт</a:t>
            </a:r>
            <a:r>
              <a:rPr lang="ru-RU" b="0" dirty="0"/>
              <a:t>, </a:t>
            </a:r>
            <a:r>
              <a:rPr lang="ru-RU" b="0" dirty="0" err="1"/>
              <a:t>який</a:t>
            </a:r>
            <a:r>
              <a:rPr lang="ru-RU" b="0" dirty="0"/>
              <a:t> повинен </a:t>
            </a:r>
            <a:r>
              <a:rPr lang="ru-RU" b="0" dirty="0" err="1"/>
              <a:t>був</a:t>
            </a:r>
            <a:r>
              <a:rPr lang="ru-RU" b="0" dirty="0"/>
              <a:t> бути </a:t>
            </a:r>
            <a:r>
              <a:rPr lang="ru-RU" b="0" dirty="0" err="1"/>
              <a:t>виконаний</a:t>
            </a:r>
            <a:r>
              <a:rPr lang="ru-RU" b="0" dirty="0"/>
              <a:t> в </a:t>
            </a:r>
            <a:r>
              <a:rPr lang="ru-RU" b="0" dirty="0" err="1"/>
              <a:t>минулому</a:t>
            </a:r>
            <a:r>
              <a:rPr lang="ru-RU" b="0" dirty="0"/>
              <a:t> </a:t>
            </a:r>
            <a:r>
              <a:rPr lang="ru-RU" b="0" dirty="0" err="1"/>
              <a:t>періоді</a:t>
            </a:r>
            <a:r>
              <a:rPr lang="ru-RU" b="0" dirty="0"/>
              <a:t> (П1) - </a:t>
            </a:r>
            <a:r>
              <a:rPr lang="ru-RU" dirty="0" err="1"/>
              <a:t>спостерігається</a:t>
            </a:r>
            <a:r>
              <a:rPr lang="ru-RU" dirty="0"/>
              <a:t> </a:t>
            </a:r>
            <a:r>
              <a:rPr lang="ru-RU" dirty="0" err="1"/>
              <a:t>відставання</a:t>
            </a:r>
            <a:r>
              <a:rPr lang="ru-RU" dirty="0"/>
              <a:t> на один </a:t>
            </a:r>
            <a:r>
              <a:rPr lang="ru-RU" dirty="0" err="1"/>
              <a:t>період</a:t>
            </a:r>
            <a:r>
              <a:rPr lang="ru-RU" dirty="0"/>
              <a:t>.</a:t>
            </a: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4716016" y="4365625"/>
            <a:ext cx="4175572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Порівняння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показників</a:t>
            </a:r>
            <a:r>
              <a:rPr lang="ru-RU" dirty="0">
                <a:solidFill>
                  <a:schemeClr val="accent2"/>
                </a:solidFill>
              </a:rPr>
              <a:t> за </a:t>
            </a:r>
            <a:r>
              <a:rPr lang="ru-RU" dirty="0" err="1">
                <a:solidFill>
                  <a:schemeClr val="accent2"/>
                </a:solidFill>
              </a:rPr>
              <a:t>термінами</a:t>
            </a:r>
            <a:r>
              <a:rPr lang="ru-RU" dirty="0">
                <a:solidFill>
                  <a:schemeClr val="accent2"/>
                </a:solidFill>
              </a:rPr>
              <a:t>. </a:t>
            </a:r>
            <a:r>
              <a:rPr lang="ru-RU" b="0" dirty="0" err="1"/>
              <a:t>Обсяг</a:t>
            </a:r>
            <a:r>
              <a:rPr lang="ru-RU" b="0" dirty="0"/>
              <a:t> </a:t>
            </a:r>
            <a:r>
              <a:rPr lang="ru-RU" b="0" dirty="0" err="1"/>
              <a:t>робіт</a:t>
            </a:r>
            <a:r>
              <a:rPr lang="ru-RU" b="0" dirty="0"/>
              <a:t>, </a:t>
            </a:r>
            <a:r>
              <a:rPr lang="ru-RU" b="0" dirty="0" err="1"/>
              <a:t>запланований</a:t>
            </a:r>
            <a:r>
              <a:rPr lang="ru-RU" b="0" dirty="0"/>
              <a:t> на </a:t>
            </a:r>
            <a:r>
              <a:rPr lang="ru-RU" b="0" dirty="0" err="1"/>
              <a:t>даний</a:t>
            </a:r>
            <a:r>
              <a:rPr lang="ru-RU" b="0" dirty="0"/>
              <a:t> момент, </a:t>
            </a:r>
            <a:r>
              <a:rPr lang="ru-RU" b="0" dirty="0" err="1"/>
              <a:t>був</a:t>
            </a:r>
            <a:r>
              <a:rPr lang="ru-RU" b="0" dirty="0"/>
              <a:t> </a:t>
            </a:r>
            <a:r>
              <a:rPr lang="ru-RU" b="0" dirty="0" err="1"/>
              <a:t>виконаний</a:t>
            </a:r>
            <a:r>
              <a:rPr lang="ru-RU" b="0" dirty="0"/>
              <a:t> в </a:t>
            </a:r>
            <a:r>
              <a:rPr lang="ru-RU" b="0" dirty="0" err="1"/>
              <a:t>минулому</a:t>
            </a:r>
            <a:r>
              <a:rPr lang="ru-RU" b="0" dirty="0"/>
              <a:t> </a:t>
            </a:r>
            <a:r>
              <a:rPr lang="ru-RU" b="0" dirty="0" err="1"/>
              <a:t>періоді</a:t>
            </a:r>
            <a:r>
              <a:rPr lang="ru-RU" b="0" dirty="0"/>
              <a:t> (П2) - </a:t>
            </a:r>
            <a:r>
              <a:rPr lang="ru-RU" dirty="0" err="1"/>
              <a:t>спостерігається</a:t>
            </a:r>
            <a:r>
              <a:rPr lang="ru-RU" dirty="0"/>
              <a:t> </a:t>
            </a:r>
            <a:r>
              <a:rPr lang="ru-RU" dirty="0" err="1"/>
              <a:t>випередження</a:t>
            </a:r>
            <a:r>
              <a:rPr lang="ru-RU" dirty="0"/>
              <a:t> </a:t>
            </a:r>
            <a:r>
              <a:rPr lang="ru-RU" dirty="0" err="1"/>
              <a:t>графіка</a:t>
            </a:r>
            <a:r>
              <a:rPr lang="ru-RU" dirty="0"/>
              <a:t> на один </a:t>
            </a:r>
            <a:r>
              <a:rPr lang="ru-RU" dirty="0" err="1"/>
              <a:t>період</a:t>
            </a:r>
            <a:r>
              <a:rPr lang="ru-RU" dirty="0"/>
              <a:t>.</a:t>
            </a:r>
          </a:p>
        </p:txBody>
      </p:sp>
      <p:pic>
        <p:nvPicPr>
          <p:cNvPr id="4915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31686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12875"/>
            <a:ext cx="3024188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47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463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02815"/>
              </p:ext>
            </p:extLst>
          </p:nvPr>
        </p:nvGraphicFramePr>
        <p:xfrm>
          <a:off x="250825" y="3717032"/>
          <a:ext cx="8713788" cy="2950468"/>
        </p:xfrm>
        <a:graphic>
          <a:graphicData uri="http://schemas.openxmlformats.org/drawingml/2006/table">
            <a:tbl>
              <a:tblPr/>
              <a:tblGrid>
                <a:gridCol w="4897239"/>
                <a:gridCol w="3816549"/>
              </a:tblGrid>
              <a:tr h="2950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термінів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 &lt;0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більше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планових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зменшується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У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точці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робота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вже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йтиме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графіком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Якщо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точка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раніше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кінця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проекту, то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випередженням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SV&gt; 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Якщо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точка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пізніше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кінця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проекту, то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відставанням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термінів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випередження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SV&gt; 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менше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планових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випередження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зменшується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У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точці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робота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вже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йтиме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графіком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Якщо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точка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раніше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кінця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проекту, то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відставанням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pic>
        <p:nvPicPr>
          <p:cNvPr id="5018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1088739"/>
            <a:ext cx="3240087" cy="2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88738"/>
            <a:ext cx="3457575" cy="26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396421" y="-38554"/>
            <a:ext cx="8229600" cy="51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Оцінка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термінів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48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836613"/>
            <a:ext cx="3384550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770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497"/>
              </p:ext>
            </p:extLst>
          </p:nvPr>
        </p:nvGraphicFramePr>
        <p:xfrm>
          <a:off x="611188" y="4149725"/>
          <a:ext cx="7705725" cy="2016125"/>
        </p:xfrm>
        <a:graphic>
          <a:graphicData uri="http://schemas.openxmlformats.org/drawingml/2006/table">
            <a:tbl>
              <a:tblPr/>
              <a:tblGrid>
                <a:gridCol w="3925887"/>
                <a:gridCol w="3779838"/>
              </a:tblGrid>
              <a:tr h="201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термінів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 &lt;0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планові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же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відставанням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яке є зараз.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термінів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випередження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SV&gt; 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планові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же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випередженням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яке є зараз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pic>
        <p:nvPicPr>
          <p:cNvPr id="5120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3600450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396421" y="-38554"/>
            <a:ext cx="8229600" cy="51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Оцінка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термінів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49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-5060" y="116632"/>
            <a:ext cx="8964613" cy="620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200" dirty="0" err="1">
                <a:solidFill>
                  <a:srgbClr val="FFFF00"/>
                </a:solidFill>
                <a:effectLst/>
              </a:rPr>
              <a:t>Основні</a:t>
            </a:r>
            <a:r>
              <a:rPr lang="ru-RU" sz="3200" dirty="0">
                <a:solidFill>
                  <a:srgbClr val="FFFF00"/>
                </a:solidFill>
                <a:effectLst/>
              </a:rPr>
              <a:t> 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компоненти</a:t>
            </a:r>
            <a:r>
              <a:rPr lang="ru-RU" sz="3200" dirty="0">
                <a:solidFill>
                  <a:srgbClr val="FFFF00"/>
                </a:solidFill>
                <a:effectLst/>
              </a:rPr>
              <a:t> 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системи</a:t>
            </a:r>
            <a:r>
              <a:rPr lang="ru-RU" sz="3200" dirty="0">
                <a:solidFill>
                  <a:srgbClr val="FFFF00"/>
                </a:solidFill>
                <a:effectLst/>
              </a:rPr>
              <a:t> 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управління</a:t>
            </a:r>
            <a:r>
              <a:rPr lang="ru-RU" sz="3200" dirty="0">
                <a:solidFill>
                  <a:srgbClr val="FFFF00"/>
                </a:solidFill>
                <a:effectLst/>
              </a:rPr>
              <a:t> 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вартістю</a:t>
            </a:r>
            <a:endParaRPr lang="ru-RU" sz="32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24744"/>
            <a:ext cx="82296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b="1" dirty="0">
                <a:effectLst/>
              </a:rPr>
              <a:t>Мета </a:t>
            </a:r>
            <a:r>
              <a:rPr lang="ru-RU" sz="2400" b="1" dirty="0" err="1">
                <a:effectLst/>
              </a:rPr>
              <a:t>системи</a:t>
            </a:r>
            <a:r>
              <a:rPr lang="ru-RU" sz="2400" b="1" dirty="0">
                <a:effectLst/>
              </a:rPr>
              <a:t> </a:t>
            </a:r>
            <a:r>
              <a:rPr lang="ru-RU" sz="2400" b="1" dirty="0" err="1">
                <a:effectLst/>
              </a:rPr>
              <a:t>управління</a:t>
            </a:r>
            <a:r>
              <a:rPr lang="ru-RU" sz="2400" b="1" dirty="0">
                <a:effectLst/>
              </a:rPr>
              <a:t> </a:t>
            </a:r>
            <a:r>
              <a:rPr lang="ru-RU" sz="2400" b="1" dirty="0" err="1">
                <a:effectLst/>
              </a:rPr>
              <a:t>вартістю</a:t>
            </a:r>
            <a:r>
              <a:rPr lang="ru-RU" sz="2400" b="1" dirty="0">
                <a:effectLst/>
              </a:rPr>
              <a:t> </a:t>
            </a:r>
            <a:r>
              <a:rPr lang="ru-RU" sz="2400" dirty="0">
                <a:effectLst/>
              </a:rPr>
              <a:t>- </a:t>
            </a:r>
            <a:r>
              <a:rPr lang="ru-RU" sz="2400" dirty="0" err="1">
                <a:effectLst/>
              </a:rPr>
              <a:t>розробка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політики</a:t>
            </a:r>
            <a:r>
              <a:rPr lang="ru-RU" sz="2400" dirty="0">
                <a:effectLst/>
              </a:rPr>
              <a:t>, процедур і </a:t>
            </a:r>
            <a:r>
              <a:rPr lang="ru-RU" sz="2400" dirty="0" err="1">
                <a:effectLst/>
              </a:rPr>
              <a:t>методів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що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дозволяють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здійснювати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планування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своєчасний</a:t>
            </a:r>
            <a:r>
              <a:rPr lang="ru-RU" sz="2400" dirty="0">
                <a:effectLst/>
              </a:rPr>
              <a:t> контроль </a:t>
            </a:r>
            <a:r>
              <a:rPr lang="ru-RU" sz="2400" dirty="0" err="1">
                <a:effectLst/>
              </a:rPr>
              <a:t>витрат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>
                <a:effectLst/>
              </a:rPr>
              <a:t>Управління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вартістю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включає</a:t>
            </a:r>
            <a:r>
              <a:rPr lang="ru-RU" sz="2400" dirty="0">
                <a:effectLst/>
              </a:rPr>
              <a:t>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000" dirty="0" err="1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Ресурсне</a:t>
            </a:r>
            <a:r>
              <a:rPr lang="ru-RU" sz="2000" dirty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планування</a:t>
            </a:r>
            <a:r>
              <a:rPr lang="ru-RU" sz="2000" dirty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000" dirty="0" err="1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Вартісні</a:t>
            </a:r>
            <a:r>
              <a:rPr lang="ru-RU" sz="2000" dirty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оцінки</a:t>
            </a:r>
            <a:r>
              <a:rPr lang="ru-RU" sz="2000" dirty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000" dirty="0" err="1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Кошторисні</a:t>
            </a:r>
            <a:r>
              <a:rPr lang="ru-RU" sz="2000" dirty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розрахунки</a:t>
            </a:r>
            <a:r>
              <a:rPr lang="ru-RU" sz="2000" dirty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000" dirty="0" err="1" smtClean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Бюджетування</a:t>
            </a:r>
            <a:r>
              <a:rPr lang="ru-RU" sz="2000" dirty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000" dirty="0" err="1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Моніторинг</a:t>
            </a:r>
            <a:r>
              <a:rPr lang="ru-RU" sz="2000" dirty="0"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 бюджету проекту.</a:t>
            </a:r>
            <a:endParaRPr lang="ru-RU" sz="2000" dirty="0" smtClean="0"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736"/>
            <a:ext cx="3384550" cy="24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052735"/>
            <a:ext cx="3313112" cy="263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872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83686"/>
              </p:ext>
            </p:extLst>
          </p:nvPr>
        </p:nvGraphicFramePr>
        <p:xfrm>
          <a:off x="611188" y="4221163"/>
          <a:ext cx="7921625" cy="2016125"/>
        </p:xfrm>
        <a:graphic>
          <a:graphicData uri="http://schemas.openxmlformats.org/drawingml/2006/table">
            <a:tbl>
              <a:tblPr/>
              <a:tblGrid>
                <a:gridCol w="4035425"/>
                <a:gridCol w="3886200"/>
              </a:tblGrid>
              <a:tr h="201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термінів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 &lt;0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нижче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планових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наростає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великим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відставанням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ніж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є зараз.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термінів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випередження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SV&gt; 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вище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планових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випередження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наростає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великим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випередженням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графіка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ніж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є зараз.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396421" y="-38554"/>
            <a:ext cx="8229600" cy="51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Оцінка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термінів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50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" y="1172841"/>
            <a:ext cx="3276600" cy="23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1196752"/>
            <a:ext cx="3241675" cy="23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975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60139"/>
              </p:ext>
            </p:extLst>
          </p:nvPr>
        </p:nvGraphicFramePr>
        <p:xfrm>
          <a:off x="250825" y="3500438"/>
          <a:ext cx="8713788" cy="2835275"/>
        </p:xfrm>
        <a:graphic>
          <a:graphicData uri="http://schemas.openxmlformats.org/drawingml/2006/table">
            <a:tbl>
              <a:tblPr/>
              <a:tblGrid>
                <a:gridCol w="4591050"/>
                <a:gridCol w="4122738"/>
              </a:tblGrid>
              <a:tr h="283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вартості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 &lt;0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витрачання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менше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зменшується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У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точці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витрачання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відповідати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виконуваним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роботам.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Якщо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точка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раніше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кінця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проекту, то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економією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CV&gt; 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вартості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CV&gt; 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витрачання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вищими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зменшується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У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точці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витрачання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відповідати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виконуваним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роботам.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Якщо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точка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раніше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кінця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проекту, то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перевитратою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 &lt;0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396421" y="-38554"/>
            <a:ext cx="8229600" cy="51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Оцінка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вартості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51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4744"/>
            <a:ext cx="3706812" cy="259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124744"/>
            <a:ext cx="3600450" cy="240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0" y="2927350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3077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77518"/>
              </p:ext>
            </p:extLst>
          </p:nvPr>
        </p:nvGraphicFramePr>
        <p:xfrm>
          <a:off x="468313" y="4149725"/>
          <a:ext cx="8280400" cy="2011680"/>
        </p:xfrm>
        <a:graphic>
          <a:graphicData uri="http://schemas.openxmlformats.org/drawingml/2006/table">
            <a:tbl>
              <a:tblPr/>
              <a:tblGrid>
                <a:gridCol w="4219575"/>
                <a:gridCol w="406082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вартості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 &lt;0).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витрачання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рівні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темпам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постійний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тим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же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перевитратою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є зараз.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вартості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CV&gt; 0).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витрачання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рівні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темпам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постійна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тієї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ж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економією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яка є зараз.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396421" y="-38554"/>
            <a:ext cx="8229600" cy="51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Оцінка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вартості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52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736"/>
            <a:ext cx="3311525" cy="251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052736"/>
            <a:ext cx="3025775" cy="239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2927350"/>
            <a:ext cx="9144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3179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02541"/>
              </p:ext>
            </p:extLst>
          </p:nvPr>
        </p:nvGraphicFramePr>
        <p:xfrm>
          <a:off x="323850" y="4076700"/>
          <a:ext cx="8496300" cy="2011680"/>
        </p:xfrm>
        <a:graphic>
          <a:graphicData uri="http://schemas.openxmlformats.org/drawingml/2006/table">
            <a:tbl>
              <a:tblPr/>
              <a:tblGrid>
                <a:gridCol w="4329113"/>
                <a:gridCol w="4167187"/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вартості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 &lt;0).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витрачання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вищими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за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перевитрата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збільшується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великим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перевитратою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ніж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є зараз.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Оцінка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вартості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Має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місце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CV&gt; 0).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витрачання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нижче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виконання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робіт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збільшується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При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збереженні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існуючих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тенденцій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проект буде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виконаний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з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більшою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економією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ніж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є зараз.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396421" y="-38554"/>
            <a:ext cx="8229600" cy="51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Оцінка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вартості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53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063625"/>
            <a:ext cx="72199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4" name="Line 3"/>
          <p:cNvSpPr>
            <a:spLocks noChangeShapeType="1"/>
          </p:cNvSpPr>
          <p:nvPr/>
        </p:nvSpPr>
        <p:spPr bwMode="auto">
          <a:xfrm flipV="1">
            <a:off x="1908175" y="4149725"/>
            <a:ext cx="2879725" cy="1008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 flipV="1">
            <a:off x="4787900" y="1916113"/>
            <a:ext cx="1728788" cy="22336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 flipV="1">
            <a:off x="1979613" y="2781300"/>
            <a:ext cx="2808287" cy="2376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 flipV="1">
            <a:off x="4787900" y="2420938"/>
            <a:ext cx="1728788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8" name="Line 7"/>
          <p:cNvSpPr>
            <a:spLocks noChangeShapeType="1"/>
          </p:cNvSpPr>
          <p:nvPr/>
        </p:nvSpPr>
        <p:spPr bwMode="auto">
          <a:xfrm flipV="1">
            <a:off x="1979613" y="4005263"/>
            <a:ext cx="3600450" cy="1152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 flipV="1">
            <a:off x="5580063" y="2781300"/>
            <a:ext cx="936625" cy="12239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4067175" y="22764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ACWP</a:t>
            </a:r>
            <a:endParaRPr lang="ru-RU" sz="2400">
              <a:solidFill>
                <a:srgbClr val="CC0000"/>
              </a:solidFill>
            </a:endParaRP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3635375" y="36449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FF"/>
                </a:solidFill>
              </a:rPr>
              <a:t>BCWS</a:t>
            </a:r>
            <a:endParaRPr lang="ru-RU" sz="2400">
              <a:solidFill>
                <a:srgbClr val="0000FF"/>
              </a:solidFill>
            </a:endParaRPr>
          </a:p>
        </p:txBody>
      </p:sp>
      <p:sp>
        <p:nvSpPr>
          <p:cNvPr id="56332" name="Text Box 11"/>
          <p:cNvSpPr txBox="1">
            <a:spLocks noChangeArrowheads="1"/>
          </p:cNvSpPr>
          <p:nvPr/>
        </p:nvSpPr>
        <p:spPr bwMode="auto">
          <a:xfrm>
            <a:off x="4716463" y="4221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folHlink"/>
                </a:solidFill>
              </a:rPr>
              <a:t>BCWP</a:t>
            </a:r>
            <a:endParaRPr lang="ru-RU" sz="2400">
              <a:solidFill>
                <a:schemeClr val="folHlink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54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159669"/>
            <a:ext cx="7219950" cy="543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2" name="Line 3"/>
          <p:cNvSpPr>
            <a:spLocks noChangeShapeType="1"/>
          </p:cNvSpPr>
          <p:nvPr/>
        </p:nvSpPr>
        <p:spPr bwMode="auto">
          <a:xfrm flipV="1">
            <a:off x="1908175" y="4149725"/>
            <a:ext cx="2879725" cy="1008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 flipV="1">
            <a:off x="4787900" y="1916113"/>
            <a:ext cx="1728788" cy="22336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 flipV="1">
            <a:off x="1979613" y="2781300"/>
            <a:ext cx="2808287" cy="2376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 flipV="1">
            <a:off x="4787900" y="2420938"/>
            <a:ext cx="1728788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76" name="Line 7"/>
          <p:cNvSpPr>
            <a:spLocks noChangeShapeType="1"/>
          </p:cNvSpPr>
          <p:nvPr/>
        </p:nvSpPr>
        <p:spPr bwMode="auto">
          <a:xfrm flipV="1">
            <a:off x="1979613" y="4005263"/>
            <a:ext cx="3600450" cy="1152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 flipV="1">
            <a:off x="5580063" y="2781300"/>
            <a:ext cx="936625" cy="12239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4067175" y="22764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ACWP</a:t>
            </a:r>
            <a:endParaRPr lang="ru-RU" sz="2400">
              <a:solidFill>
                <a:srgbClr val="CC0000"/>
              </a:solidFill>
            </a:endParaRP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3635375" y="36449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FF"/>
                </a:solidFill>
              </a:rPr>
              <a:t>BCWS</a:t>
            </a:r>
            <a:endParaRPr lang="ru-RU" sz="2400">
              <a:solidFill>
                <a:srgbClr val="0000FF"/>
              </a:solidFill>
            </a:endParaRPr>
          </a:p>
        </p:txBody>
      </p:sp>
      <p:sp>
        <p:nvSpPr>
          <p:cNvPr id="58380" name="Text Box 11"/>
          <p:cNvSpPr txBox="1">
            <a:spLocks noChangeArrowheads="1"/>
          </p:cNvSpPr>
          <p:nvPr/>
        </p:nvSpPr>
        <p:spPr bwMode="auto">
          <a:xfrm>
            <a:off x="4716463" y="4221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folHlink"/>
                </a:solidFill>
              </a:rPr>
              <a:t>BCWP</a:t>
            </a:r>
            <a:endParaRPr lang="ru-RU" sz="2400">
              <a:solidFill>
                <a:schemeClr val="folHlink"/>
              </a:solidFill>
            </a:endParaRP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7235825" y="19161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308850" y="2060575"/>
            <a:ext cx="111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SV</a:t>
            </a:r>
            <a:r>
              <a:rPr lang="ru-RU" sz="2000">
                <a:solidFill>
                  <a:srgbClr val="0000FF"/>
                </a:solidFill>
              </a:rPr>
              <a:t>=-200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6659563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>
            <a:off x="6516688" y="19161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>
            <a:off x="6516688" y="27813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86" name="Line 17"/>
          <p:cNvSpPr>
            <a:spLocks noChangeShapeType="1"/>
          </p:cNvSpPr>
          <p:nvPr/>
        </p:nvSpPr>
        <p:spPr bwMode="auto">
          <a:xfrm>
            <a:off x="6516688" y="242093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6659563" y="2349500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C0000"/>
                </a:solidFill>
              </a:rPr>
              <a:t>CV</a:t>
            </a:r>
            <a:r>
              <a:rPr lang="ru-RU" sz="2000">
                <a:solidFill>
                  <a:srgbClr val="CC0000"/>
                </a:solidFill>
              </a:rPr>
              <a:t>=-75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55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159669"/>
            <a:ext cx="7219950" cy="543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6" name="Line 3"/>
          <p:cNvSpPr>
            <a:spLocks noChangeShapeType="1"/>
          </p:cNvSpPr>
          <p:nvPr/>
        </p:nvSpPr>
        <p:spPr bwMode="auto">
          <a:xfrm flipV="1">
            <a:off x="1908175" y="4149725"/>
            <a:ext cx="2879725" cy="1008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 flipV="1">
            <a:off x="4787900" y="1916113"/>
            <a:ext cx="1728788" cy="22336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V="1">
            <a:off x="1979613" y="2781300"/>
            <a:ext cx="2808287" cy="2376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 flipV="1">
            <a:off x="4787900" y="2420938"/>
            <a:ext cx="1728788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 flipV="1">
            <a:off x="1979613" y="4005263"/>
            <a:ext cx="3600450" cy="1152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 flipV="1">
            <a:off x="5580063" y="2781300"/>
            <a:ext cx="936625" cy="12239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4067175" y="22764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ACWP</a:t>
            </a:r>
            <a:endParaRPr lang="ru-RU" sz="2400">
              <a:solidFill>
                <a:srgbClr val="CC0000"/>
              </a:solidFill>
            </a:endParaRPr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3635375" y="36449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FF"/>
                </a:solidFill>
              </a:rPr>
              <a:t>BCWS</a:t>
            </a:r>
            <a:endParaRPr lang="ru-RU" sz="2400">
              <a:solidFill>
                <a:srgbClr val="0000FF"/>
              </a:solidFill>
            </a:endParaRPr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4716463" y="4221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folHlink"/>
                </a:solidFill>
              </a:rPr>
              <a:t>BCWP</a:t>
            </a:r>
            <a:endParaRPr lang="ru-RU" sz="2400">
              <a:solidFill>
                <a:schemeClr val="folHlink"/>
              </a:solidFill>
            </a:endParaRPr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7235825" y="19161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06" name="Text Box 13"/>
          <p:cNvSpPr txBox="1">
            <a:spLocks noChangeArrowheads="1"/>
          </p:cNvSpPr>
          <p:nvPr/>
        </p:nvSpPr>
        <p:spPr bwMode="auto">
          <a:xfrm>
            <a:off x="7308850" y="2060575"/>
            <a:ext cx="111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SV</a:t>
            </a:r>
            <a:r>
              <a:rPr lang="ru-RU" sz="2000">
                <a:solidFill>
                  <a:srgbClr val="0000FF"/>
                </a:solidFill>
              </a:rPr>
              <a:t>=-200</a:t>
            </a:r>
          </a:p>
        </p:txBody>
      </p:sp>
      <p:sp>
        <p:nvSpPr>
          <p:cNvPr id="59407" name="Line 14"/>
          <p:cNvSpPr>
            <a:spLocks noChangeShapeType="1"/>
          </p:cNvSpPr>
          <p:nvPr/>
        </p:nvSpPr>
        <p:spPr bwMode="auto">
          <a:xfrm>
            <a:off x="6659563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08" name="Line 15"/>
          <p:cNvSpPr>
            <a:spLocks noChangeShapeType="1"/>
          </p:cNvSpPr>
          <p:nvPr/>
        </p:nvSpPr>
        <p:spPr bwMode="auto">
          <a:xfrm>
            <a:off x="6516688" y="19161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09" name="Line 16"/>
          <p:cNvSpPr>
            <a:spLocks noChangeShapeType="1"/>
          </p:cNvSpPr>
          <p:nvPr/>
        </p:nvSpPr>
        <p:spPr bwMode="auto">
          <a:xfrm>
            <a:off x="6516688" y="27813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10" name="Line 17"/>
          <p:cNvSpPr>
            <a:spLocks noChangeShapeType="1"/>
          </p:cNvSpPr>
          <p:nvPr/>
        </p:nvSpPr>
        <p:spPr bwMode="auto">
          <a:xfrm>
            <a:off x="6516688" y="242093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11" name="Text Box 18"/>
          <p:cNvSpPr txBox="1">
            <a:spLocks noChangeArrowheads="1"/>
          </p:cNvSpPr>
          <p:nvPr/>
        </p:nvSpPr>
        <p:spPr bwMode="auto">
          <a:xfrm>
            <a:off x="6659563" y="2349500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C0000"/>
                </a:solidFill>
              </a:rPr>
              <a:t>CV</a:t>
            </a:r>
            <a:r>
              <a:rPr lang="ru-RU" sz="2000">
                <a:solidFill>
                  <a:srgbClr val="CC0000"/>
                </a:solidFill>
              </a:rPr>
              <a:t>=-75</a:t>
            </a:r>
          </a:p>
        </p:txBody>
      </p:sp>
      <p:sp>
        <p:nvSpPr>
          <p:cNvPr id="59412" name="Line 19"/>
          <p:cNvSpPr>
            <a:spLocks noChangeShapeType="1"/>
          </p:cNvSpPr>
          <p:nvPr/>
        </p:nvSpPr>
        <p:spPr bwMode="auto">
          <a:xfrm flipH="1">
            <a:off x="5867400" y="2781300"/>
            <a:ext cx="64928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13" name="Line 20"/>
          <p:cNvSpPr>
            <a:spLocks noChangeShapeType="1"/>
          </p:cNvSpPr>
          <p:nvPr/>
        </p:nvSpPr>
        <p:spPr bwMode="auto">
          <a:xfrm>
            <a:off x="5867400" y="2781300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414" name="AutoShape 21"/>
          <p:cNvSpPr>
            <a:spLocks noChangeArrowheads="1"/>
          </p:cNvSpPr>
          <p:nvPr/>
        </p:nvSpPr>
        <p:spPr bwMode="auto">
          <a:xfrm>
            <a:off x="7164388" y="3068638"/>
            <a:ext cx="1979612" cy="757130"/>
          </a:xfrm>
          <a:prstGeom prst="wedgeRectCallout">
            <a:avLst>
              <a:gd name="adj1" fmla="val -101403"/>
              <a:gd name="adj2" fmla="val -89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ru-RU" i="1" dirty="0" err="1" smtClean="0"/>
              <a:t>Відставання</a:t>
            </a:r>
            <a:r>
              <a:rPr lang="ru-RU" i="1" dirty="0" smtClean="0"/>
              <a:t>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/>
              <a:t>календарного </a:t>
            </a:r>
            <a:r>
              <a:rPr lang="ru-RU" i="1" dirty="0" smtClean="0"/>
              <a:t>плану </a:t>
            </a:r>
            <a:r>
              <a:rPr lang="ru-RU" i="1" dirty="0"/>
              <a:t>на 8 </a:t>
            </a:r>
            <a:r>
              <a:rPr lang="ru-RU" i="1" dirty="0" err="1" smtClean="0"/>
              <a:t>днів</a:t>
            </a:r>
            <a:endParaRPr lang="ru-RU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56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159669"/>
            <a:ext cx="7219950" cy="543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0" name="Line 3"/>
          <p:cNvSpPr>
            <a:spLocks noChangeShapeType="1"/>
          </p:cNvSpPr>
          <p:nvPr/>
        </p:nvSpPr>
        <p:spPr bwMode="auto">
          <a:xfrm flipV="1">
            <a:off x="1908175" y="4149725"/>
            <a:ext cx="2879725" cy="1008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 flipV="1">
            <a:off x="4787900" y="1916113"/>
            <a:ext cx="1728788" cy="22336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 flipV="1">
            <a:off x="1979613" y="2781300"/>
            <a:ext cx="2808287" cy="2376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 flipV="1">
            <a:off x="4787900" y="2420938"/>
            <a:ext cx="1728788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 flipV="1">
            <a:off x="1979613" y="4005263"/>
            <a:ext cx="3600450" cy="1152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25" name="Line 8"/>
          <p:cNvSpPr>
            <a:spLocks noChangeShapeType="1"/>
          </p:cNvSpPr>
          <p:nvPr/>
        </p:nvSpPr>
        <p:spPr bwMode="auto">
          <a:xfrm flipV="1">
            <a:off x="5580063" y="2781300"/>
            <a:ext cx="936625" cy="12239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4067175" y="22764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ACWP</a:t>
            </a:r>
            <a:endParaRPr lang="ru-RU" sz="2400">
              <a:solidFill>
                <a:srgbClr val="CC0000"/>
              </a:solidFill>
            </a:endParaRP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3635375" y="36449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FF"/>
                </a:solidFill>
              </a:rPr>
              <a:t>BCWS</a:t>
            </a:r>
            <a:endParaRPr lang="ru-RU" sz="2400">
              <a:solidFill>
                <a:srgbClr val="0000FF"/>
              </a:solidFill>
            </a:endParaRP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4716463" y="4221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folHlink"/>
                </a:solidFill>
              </a:rPr>
              <a:t>BCWP</a:t>
            </a:r>
            <a:endParaRPr lang="ru-RU" sz="2400">
              <a:solidFill>
                <a:schemeClr val="folHlink"/>
              </a:solidFill>
            </a:endParaRP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>
            <a:off x="7235825" y="19161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7308850" y="2060575"/>
            <a:ext cx="111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SV</a:t>
            </a:r>
            <a:r>
              <a:rPr lang="ru-RU" sz="2000">
                <a:solidFill>
                  <a:srgbClr val="0000FF"/>
                </a:solidFill>
              </a:rPr>
              <a:t>=-200</a:t>
            </a: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>
            <a:off x="6659563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6516688" y="19161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6516688" y="27813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6516688" y="242093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35" name="Text Box 18"/>
          <p:cNvSpPr txBox="1">
            <a:spLocks noChangeArrowheads="1"/>
          </p:cNvSpPr>
          <p:nvPr/>
        </p:nvSpPr>
        <p:spPr bwMode="auto">
          <a:xfrm>
            <a:off x="6659563" y="2349500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C0000"/>
                </a:solidFill>
              </a:rPr>
              <a:t>CV</a:t>
            </a:r>
            <a:r>
              <a:rPr lang="ru-RU" sz="2000">
                <a:solidFill>
                  <a:srgbClr val="CC0000"/>
                </a:solidFill>
              </a:rPr>
              <a:t>=-75</a:t>
            </a: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 flipH="1">
            <a:off x="4859338" y="2781300"/>
            <a:ext cx="16573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4859338" y="2781300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38" name="Line 21"/>
          <p:cNvSpPr>
            <a:spLocks noChangeShapeType="1"/>
          </p:cNvSpPr>
          <p:nvPr/>
        </p:nvSpPr>
        <p:spPr bwMode="auto">
          <a:xfrm flipH="1">
            <a:off x="5867400" y="2781300"/>
            <a:ext cx="64928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39" name="AutoShape 22"/>
          <p:cNvSpPr>
            <a:spLocks noChangeArrowheads="1"/>
          </p:cNvSpPr>
          <p:nvPr/>
        </p:nvSpPr>
        <p:spPr bwMode="auto">
          <a:xfrm>
            <a:off x="7164388" y="3068638"/>
            <a:ext cx="1979612" cy="758825"/>
          </a:xfrm>
          <a:prstGeom prst="wedgeRectCallout">
            <a:avLst>
              <a:gd name="adj1" fmla="val -101403"/>
              <a:gd name="adj2" fmla="val -89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ru-RU" i="1" dirty="0" err="1"/>
              <a:t>Відставання</a:t>
            </a:r>
            <a:r>
              <a:rPr lang="ru-RU" i="1" dirty="0"/>
              <a:t> </a:t>
            </a:r>
            <a:r>
              <a:rPr lang="ru-RU" i="1" dirty="0" err="1"/>
              <a:t>від</a:t>
            </a:r>
            <a:r>
              <a:rPr lang="ru-RU" i="1" dirty="0"/>
              <a:t> календарного плану на 8 </a:t>
            </a:r>
            <a:r>
              <a:rPr lang="ru-RU" i="1" dirty="0" err="1"/>
              <a:t>днів</a:t>
            </a:r>
            <a:endParaRPr lang="ru-RU" i="1" dirty="0"/>
          </a:p>
        </p:txBody>
      </p:sp>
      <p:sp>
        <p:nvSpPr>
          <p:cNvPr id="60440" name="AutoShape 23"/>
          <p:cNvSpPr>
            <a:spLocks noChangeArrowheads="1"/>
          </p:cNvSpPr>
          <p:nvPr/>
        </p:nvSpPr>
        <p:spPr bwMode="auto">
          <a:xfrm>
            <a:off x="5795963" y="4221163"/>
            <a:ext cx="3203575" cy="535531"/>
          </a:xfrm>
          <a:prstGeom prst="wedgeRectCallout">
            <a:avLst>
              <a:gd name="adj1" fmla="val -67690"/>
              <a:gd name="adj2" fmla="val -3146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ru-RU" i="1" dirty="0" err="1" smtClean="0"/>
              <a:t>Відставання</a:t>
            </a:r>
            <a:r>
              <a:rPr lang="ru-RU" i="1" dirty="0" smtClean="0"/>
              <a:t>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графіка</a:t>
            </a:r>
            <a:r>
              <a:rPr lang="ru-RU" i="1" dirty="0" smtClean="0"/>
              <a:t> </a:t>
            </a:r>
            <a:r>
              <a:rPr lang="ru-RU" i="1" dirty="0" err="1" smtClean="0"/>
              <a:t>фінансування</a:t>
            </a:r>
            <a:r>
              <a:rPr lang="ru-RU" i="1" dirty="0" smtClean="0"/>
              <a:t> </a:t>
            </a:r>
            <a:r>
              <a:rPr lang="ru-RU" i="1" dirty="0"/>
              <a:t>на 20 </a:t>
            </a:r>
            <a:r>
              <a:rPr lang="ru-RU" i="1" dirty="0" err="1" smtClean="0"/>
              <a:t>днів</a:t>
            </a:r>
            <a:endParaRPr lang="ru-RU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57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159669"/>
            <a:ext cx="7219950" cy="543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4" name="Line 3"/>
          <p:cNvSpPr>
            <a:spLocks noChangeShapeType="1"/>
          </p:cNvSpPr>
          <p:nvPr/>
        </p:nvSpPr>
        <p:spPr bwMode="auto">
          <a:xfrm flipV="1">
            <a:off x="1908175" y="4149725"/>
            <a:ext cx="2879725" cy="1008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 flipV="1">
            <a:off x="4787900" y="1916113"/>
            <a:ext cx="1728788" cy="22336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 flipV="1">
            <a:off x="1979613" y="2781300"/>
            <a:ext cx="2808287" cy="2376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4787900" y="2420938"/>
            <a:ext cx="1728788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 flipV="1">
            <a:off x="1979613" y="4005263"/>
            <a:ext cx="3600450" cy="1152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 flipV="1">
            <a:off x="5580063" y="2781300"/>
            <a:ext cx="936625" cy="12239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4067175" y="22764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ACWP</a:t>
            </a:r>
            <a:endParaRPr lang="ru-RU" sz="2400">
              <a:solidFill>
                <a:srgbClr val="CC0000"/>
              </a:solidFill>
            </a:endParaRPr>
          </a:p>
        </p:txBody>
      </p:sp>
      <p:sp>
        <p:nvSpPr>
          <p:cNvPr id="61451" name="Text Box 10"/>
          <p:cNvSpPr txBox="1">
            <a:spLocks noChangeArrowheads="1"/>
          </p:cNvSpPr>
          <p:nvPr/>
        </p:nvSpPr>
        <p:spPr bwMode="auto">
          <a:xfrm>
            <a:off x="3635375" y="36449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FF"/>
                </a:solidFill>
              </a:rPr>
              <a:t>BCWS</a:t>
            </a:r>
            <a:endParaRPr lang="ru-RU" sz="2400">
              <a:solidFill>
                <a:srgbClr val="0000FF"/>
              </a:solidFill>
            </a:endParaRP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4716463" y="4221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folHlink"/>
                </a:solidFill>
              </a:rPr>
              <a:t>BCWP</a:t>
            </a:r>
            <a:endParaRPr lang="ru-RU" sz="2400">
              <a:solidFill>
                <a:schemeClr val="folHlink"/>
              </a:solidFill>
            </a:endParaRP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7235825" y="19161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7308850" y="2060575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SV</a:t>
            </a:r>
            <a:endParaRPr lang="ru-RU" sz="2000">
              <a:solidFill>
                <a:srgbClr val="0000FF"/>
              </a:solidFill>
            </a:endParaRPr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6659563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6516688" y="19161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>
            <a:off x="6516688" y="27813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>
            <a:off x="6516688" y="242093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9" name="Text Box 18"/>
          <p:cNvSpPr txBox="1">
            <a:spLocks noChangeArrowheads="1"/>
          </p:cNvSpPr>
          <p:nvPr/>
        </p:nvSpPr>
        <p:spPr bwMode="auto">
          <a:xfrm>
            <a:off x="6659563" y="2349500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C0000"/>
                </a:solidFill>
              </a:rPr>
              <a:t>CV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61460" name="Line 19"/>
          <p:cNvSpPr>
            <a:spLocks noChangeShapeType="1"/>
          </p:cNvSpPr>
          <p:nvPr/>
        </p:nvSpPr>
        <p:spPr bwMode="auto">
          <a:xfrm flipH="1">
            <a:off x="5867400" y="2781300"/>
            <a:ext cx="64928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 flipH="1">
            <a:off x="4859338" y="2781300"/>
            <a:ext cx="1657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62" name="Line 21"/>
          <p:cNvSpPr>
            <a:spLocks noChangeShapeType="1"/>
          </p:cNvSpPr>
          <p:nvPr/>
        </p:nvSpPr>
        <p:spPr bwMode="auto">
          <a:xfrm flipV="1">
            <a:off x="6516688" y="2060575"/>
            <a:ext cx="1800225" cy="360363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63" name="Line 22"/>
          <p:cNvSpPr>
            <a:spLocks noChangeShapeType="1"/>
          </p:cNvSpPr>
          <p:nvPr/>
        </p:nvSpPr>
        <p:spPr bwMode="auto">
          <a:xfrm flipV="1">
            <a:off x="6516688" y="1341438"/>
            <a:ext cx="935037" cy="14398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64" name="Line 23"/>
          <p:cNvSpPr>
            <a:spLocks noChangeShapeType="1"/>
          </p:cNvSpPr>
          <p:nvPr/>
        </p:nvSpPr>
        <p:spPr bwMode="auto">
          <a:xfrm>
            <a:off x="6804025" y="2349500"/>
            <a:ext cx="0" cy="29511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65" name="Text Box 24"/>
          <p:cNvSpPr txBox="1">
            <a:spLocks noChangeArrowheads="1"/>
          </p:cNvSpPr>
          <p:nvPr/>
        </p:nvSpPr>
        <p:spPr bwMode="auto">
          <a:xfrm>
            <a:off x="6516688" y="1844675"/>
            <a:ext cx="36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6600"/>
                </a:solidFill>
              </a:rPr>
              <a:t>R</a:t>
            </a:r>
            <a:endParaRPr lang="ru-RU" sz="2800">
              <a:solidFill>
                <a:srgbClr val="FF6600"/>
              </a:solidFill>
            </a:endParaRPr>
          </a:p>
        </p:txBody>
      </p:sp>
      <p:sp>
        <p:nvSpPr>
          <p:cNvPr id="61466" name="AutoShape 25"/>
          <p:cNvSpPr>
            <a:spLocks noChangeArrowheads="1"/>
          </p:cNvSpPr>
          <p:nvPr/>
        </p:nvSpPr>
        <p:spPr bwMode="auto">
          <a:xfrm>
            <a:off x="6732588" y="2276475"/>
            <a:ext cx="142875" cy="144463"/>
          </a:xfrm>
          <a:prstGeom prst="flowChartConnector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67" name="AutoShape 26"/>
          <p:cNvSpPr>
            <a:spLocks noChangeArrowheads="1"/>
          </p:cNvSpPr>
          <p:nvPr/>
        </p:nvSpPr>
        <p:spPr bwMode="auto">
          <a:xfrm>
            <a:off x="2268538" y="908050"/>
            <a:ext cx="3313112" cy="757130"/>
          </a:xfrm>
          <a:prstGeom prst="wedgeRectCallout">
            <a:avLst>
              <a:gd name="adj1" fmla="val 85935"/>
              <a:gd name="adj2" fmla="val 137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ru-RU" i="1" dirty="0" err="1" smtClean="0"/>
              <a:t>Відставання</a:t>
            </a:r>
            <a:r>
              <a:rPr lang="ru-RU" i="1" dirty="0" smtClean="0"/>
              <a:t>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графіка</a:t>
            </a:r>
            <a:r>
              <a:rPr lang="ru-RU" i="1" dirty="0" smtClean="0"/>
              <a:t> </a:t>
            </a:r>
            <a:r>
              <a:rPr lang="ru-RU" i="1" dirty="0" err="1" smtClean="0"/>
              <a:t>фінансування</a:t>
            </a:r>
            <a:r>
              <a:rPr lang="ru-RU" i="1" dirty="0" smtClean="0"/>
              <a:t> </a:t>
            </a:r>
            <a:r>
              <a:rPr lang="ru-RU" i="1" dirty="0" err="1" smtClean="0"/>
              <a:t>припиниться</a:t>
            </a:r>
            <a:r>
              <a:rPr lang="ru-RU" i="1" dirty="0" smtClean="0"/>
              <a:t> до 30.08.17</a:t>
            </a:r>
            <a:endParaRPr lang="ru-RU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58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159669"/>
            <a:ext cx="7219950" cy="543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1908175" y="4149725"/>
            <a:ext cx="2879725" cy="1008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 flipV="1">
            <a:off x="4787900" y="1916113"/>
            <a:ext cx="1728788" cy="22336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1979613" y="2781300"/>
            <a:ext cx="2808287" cy="2376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 flipV="1">
            <a:off x="4787900" y="2420938"/>
            <a:ext cx="1728788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 flipV="1">
            <a:off x="1979613" y="4005263"/>
            <a:ext cx="3600450" cy="1152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 flipV="1">
            <a:off x="5580063" y="2781300"/>
            <a:ext cx="936625" cy="12239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4067175" y="22764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ACWP</a:t>
            </a:r>
            <a:endParaRPr lang="ru-RU" sz="2400">
              <a:solidFill>
                <a:srgbClr val="CC0000"/>
              </a:solidFill>
            </a:endParaRPr>
          </a:p>
        </p:txBody>
      </p:sp>
      <p:sp>
        <p:nvSpPr>
          <p:cNvPr id="62475" name="Text Box 10"/>
          <p:cNvSpPr txBox="1">
            <a:spLocks noChangeArrowheads="1"/>
          </p:cNvSpPr>
          <p:nvPr/>
        </p:nvSpPr>
        <p:spPr bwMode="auto">
          <a:xfrm>
            <a:off x="3635375" y="36449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FF"/>
                </a:solidFill>
              </a:rPr>
              <a:t>BCWS</a:t>
            </a:r>
            <a:endParaRPr lang="ru-RU" sz="2400">
              <a:solidFill>
                <a:srgbClr val="0000FF"/>
              </a:solidFill>
            </a:endParaRPr>
          </a:p>
        </p:txBody>
      </p:sp>
      <p:sp>
        <p:nvSpPr>
          <p:cNvPr id="62476" name="Text Box 11"/>
          <p:cNvSpPr txBox="1">
            <a:spLocks noChangeArrowheads="1"/>
          </p:cNvSpPr>
          <p:nvPr/>
        </p:nvSpPr>
        <p:spPr bwMode="auto">
          <a:xfrm>
            <a:off x="4716463" y="4221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folHlink"/>
                </a:solidFill>
              </a:rPr>
              <a:t>BCWP</a:t>
            </a:r>
            <a:endParaRPr lang="ru-RU" sz="2400">
              <a:solidFill>
                <a:schemeClr val="folHlink"/>
              </a:solidFill>
            </a:endParaRPr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>
            <a:off x="7235825" y="19161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78" name="Text Box 13"/>
          <p:cNvSpPr txBox="1">
            <a:spLocks noChangeArrowheads="1"/>
          </p:cNvSpPr>
          <p:nvPr/>
        </p:nvSpPr>
        <p:spPr bwMode="auto">
          <a:xfrm>
            <a:off x="7308850" y="2060575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SV</a:t>
            </a:r>
            <a:endParaRPr lang="ru-RU" sz="2000">
              <a:solidFill>
                <a:srgbClr val="0000FF"/>
              </a:solidFill>
            </a:endParaRPr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6659563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0" name="Line 15"/>
          <p:cNvSpPr>
            <a:spLocks noChangeShapeType="1"/>
          </p:cNvSpPr>
          <p:nvPr/>
        </p:nvSpPr>
        <p:spPr bwMode="auto">
          <a:xfrm>
            <a:off x="6516688" y="19161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1" name="Line 16"/>
          <p:cNvSpPr>
            <a:spLocks noChangeShapeType="1"/>
          </p:cNvSpPr>
          <p:nvPr/>
        </p:nvSpPr>
        <p:spPr bwMode="auto">
          <a:xfrm>
            <a:off x="6516688" y="27813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2" name="Line 17"/>
          <p:cNvSpPr>
            <a:spLocks noChangeShapeType="1"/>
          </p:cNvSpPr>
          <p:nvPr/>
        </p:nvSpPr>
        <p:spPr bwMode="auto">
          <a:xfrm>
            <a:off x="6516688" y="2420938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3" name="Text Box 18"/>
          <p:cNvSpPr txBox="1">
            <a:spLocks noChangeArrowheads="1"/>
          </p:cNvSpPr>
          <p:nvPr/>
        </p:nvSpPr>
        <p:spPr bwMode="auto">
          <a:xfrm>
            <a:off x="6659563" y="2349500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C0000"/>
                </a:solidFill>
              </a:rPr>
              <a:t>CV</a:t>
            </a:r>
            <a:endParaRPr lang="ru-RU" sz="2000">
              <a:solidFill>
                <a:srgbClr val="CC0000"/>
              </a:solidFill>
            </a:endParaRPr>
          </a:p>
        </p:txBody>
      </p:sp>
      <p:sp>
        <p:nvSpPr>
          <p:cNvPr id="62484" name="Line 19"/>
          <p:cNvSpPr>
            <a:spLocks noChangeShapeType="1"/>
          </p:cNvSpPr>
          <p:nvPr/>
        </p:nvSpPr>
        <p:spPr bwMode="auto">
          <a:xfrm flipH="1">
            <a:off x="5867400" y="2781300"/>
            <a:ext cx="64928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5" name="Line 20"/>
          <p:cNvSpPr>
            <a:spLocks noChangeShapeType="1"/>
          </p:cNvSpPr>
          <p:nvPr/>
        </p:nvSpPr>
        <p:spPr bwMode="auto">
          <a:xfrm flipH="1">
            <a:off x="4859338" y="2781300"/>
            <a:ext cx="16573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6" name="Line 21"/>
          <p:cNvSpPr>
            <a:spLocks noChangeShapeType="1"/>
          </p:cNvSpPr>
          <p:nvPr/>
        </p:nvSpPr>
        <p:spPr bwMode="auto">
          <a:xfrm flipV="1">
            <a:off x="6516688" y="2060575"/>
            <a:ext cx="1800225" cy="360363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7" name="Line 22"/>
          <p:cNvSpPr>
            <a:spLocks noChangeShapeType="1"/>
          </p:cNvSpPr>
          <p:nvPr/>
        </p:nvSpPr>
        <p:spPr bwMode="auto">
          <a:xfrm flipV="1">
            <a:off x="6516688" y="1341438"/>
            <a:ext cx="935037" cy="14398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8" name="Line 23"/>
          <p:cNvSpPr>
            <a:spLocks noChangeShapeType="1"/>
          </p:cNvSpPr>
          <p:nvPr/>
        </p:nvSpPr>
        <p:spPr bwMode="auto">
          <a:xfrm flipV="1">
            <a:off x="6516688" y="765175"/>
            <a:ext cx="792162" cy="1150938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59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-5060" y="116632"/>
            <a:ext cx="8964613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ru-RU" sz="3200" smtClean="0">
                <a:solidFill>
                  <a:srgbClr val="FFFF00"/>
                </a:solidFill>
                <a:effectLst/>
              </a:rPr>
              <a:t>Основні компоненти системи управління вартістю</a:t>
            </a:r>
            <a:endParaRPr lang="ru-RU" sz="32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59553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6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81006"/>
            <a:ext cx="9144000" cy="93662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FFFF00"/>
                </a:solidFill>
                <a:effectLst/>
              </a:rPr>
              <a:t>Приклад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аналізу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графіка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виконання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проекту</a:t>
            </a:r>
          </a:p>
        </p:txBody>
      </p:sp>
      <p:sp>
        <p:nvSpPr>
          <p:cNvPr id="63500" name="Text Box 11"/>
          <p:cNvSpPr txBox="1">
            <a:spLocks noChangeArrowheads="1"/>
          </p:cNvSpPr>
          <p:nvPr/>
        </p:nvSpPr>
        <p:spPr bwMode="auto">
          <a:xfrm>
            <a:off x="4347575" y="1017631"/>
            <a:ext cx="4796425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Font typeface="Wingdings" pitchFamily="2" charset="2"/>
              <a:buChar char="q"/>
            </a:pP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Виконано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робіт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на суму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приблизно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на 20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у.о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менше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ніж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було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заплановано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, але на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їх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виконання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витрачено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коштів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приблизно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на 140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у.о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більше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(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має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місце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відставання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від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графіка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і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перевитрата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коштів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).</a:t>
            </a:r>
          </a:p>
          <a:p>
            <a:pPr marL="285750" indent="-285750" eaLnBrk="1" hangingPunct="1">
              <a:spcAft>
                <a:spcPts val="600"/>
              </a:spcAft>
              <a:buFont typeface="Wingdings" pitchFamily="2" charset="2"/>
              <a:buChar char="q"/>
            </a:pP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На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даний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момент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роботи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відстають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від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графіка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приблизно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на один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тиждень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Тільки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що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виправдані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виконаним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обсягом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робіт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кошти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витрачені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близько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1,5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тижнів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тому.</a:t>
            </a:r>
          </a:p>
          <a:p>
            <a:pPr marL="285750" indent="-285750" eaLnBrk="1" hangingPunct="1">
              <a:spcAft>
                <a:spcPts val="600"/>
              </a:spcAft>
              <a:buFont typeface="Wingdings" pitchFamily="2" charset="2"/>
              <a:buChar char="q"/>
            </a:pP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Темпи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виконання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робіт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більше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планових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відставання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зменшується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. При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збереженні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існуючих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тенденцій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 smtClean="0">
                <a:solidFill>
                  <a:srgbClr val="000000"/>
                </a:solidFill>
                <a:cs typeface="Times New Roman" pitchFamily="18" charset="0"/>
              </a:rPr>
              <a:t>протягом</a:t>
            </a:r>
            <a:r>
              <a:rPr lang="ru-RU" b="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одного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тижня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робота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вже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йтиме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за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графіком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і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навіть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з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випередженням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285750" indent="-285750" eaLnBrk="1" hangingPunct="1">
              <a:spcAft>
                <a:spcPts val="600"/>
              </a:spcAft>
              <a:buFont typeface="Wingdings" pitchFamily="2" charset="2"/>
              <a:buChar char="q"/>
            </a:pP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Темпи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витрачання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коштів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 smtClean="0">
                <a:solidFill>
                  <a:srgbClr val="000000"/>
                </a:solidFill>
                <a:cs typeface="Times New Roman" pitchFamily="18" charset="0"/>
              </a:rPr>
              <a:t>вищі</a:t>
            </a:r>
            <a:r>
              <a:rPr lang="ru-RU" b="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за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темпи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виконання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робіт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перевитрата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збільшується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. При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збереженні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існуючих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тенденцій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проект буде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виконаний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з </a:t>
            </a:r>
            <a:r>
              <a:rPr lang="ru-RU" b="0" dirty="0" smtClean="0">
                <a:solidFill>
                  <a:srgbClr val="000000"/>
                </a:solidFill>
                <a:cs typeface="Times New Roman" pitchFamily="18" charset="0"/>
              </a:rPr>
              <a:t>великою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перевитратою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коштів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b="0" dirty="0" err="1">
                <a:solidFill>
                  <a:srgbClr val="000000"/>
                </a:solidFill>
                <a:cs typeface="Times New Roman" pitchFamily="18" charset="0"/>
              </a:rPr>
              <a:t>ніж</a:t>
            </a:r>
            <a:r>
              <a:rPr lang="ru-RU" b="0" dirty="0">
                <a:solidFill>
                  <a:srgbClr val="000000"/>
                </a:solidFill>
                <a:cs typeface="Times New Roman" pitchFamily="18" charset="0"/>
              </a:rPr>
              <a:t> є зараз.</a:t>
            </a:r>
            <a:endParaRPr lang="ru-RU" b="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79388" y="1700808"/>
            <a:ext cx="4168187" cy="4032448"/>
            <a:chOff x="179388" y="1412875"/>
            <a:chExt cx="5194300" cy="4575175"/>
          </a:xfrm>
        </p:grpSpPr>
        <p:pic>
          <p:nvPicPr>
            <p:cNvPr id="63492" name="Picture 3" descr="104577835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1412875"/>
              <a:ext cx="4668837" cy="457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3" name="Line 4"/>
            <p:cNvSpPr>
              <a:spLocks noChangeShapeType="1"/>
            </p:cNvSpPr>
            <p:nvPr/>
          </p:nvSpPr>
          <p:spPr bwMode="auto">
            <a:xfrm>
              <a:off x="4138613" y="1989138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494" name="Line 5"/>
            <p:cNvSpPr>
              <a:spLocks noChangeShapeType="1"/>
            </p:cNvSpPr>
            <p:nvPr/>
          </p:nvSpPr>
          <p:spPr bwMode="auto">
            <a:xfrm>
              <a:off x="4138613" y="2852738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495" name="Line 6"/>
            <p:cNvSpPr>
              <a:spLocks noChangeShapeType="1"/>
            </p:cNvSpPr>
            <p:nvPr/>
          </p:nvSpPr>
          <p:spPr bwMode="auto">
            <a:xfrm>
              <a:off x="4787900" y="1989138"/>
              <a:ext cx="0" cy="86360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496" name="Text Box 7"/>
            <p:cNvSpPr txBox="1">
              <a:spLocks noChangeArrowheads="1"/>
            </p:cNvSpPr>
            <p:nvPr/>
          </p:nvSpPr>
          <p:spPr bwMode="auto">
            <a:xfrm>
              <a:off x="4859338" y="2132013"/>
              <a:ext cx="514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accent2"/>
                  </a:solidFill>
                </a:rPr>
                <a:t>CV</a:t>
              </a: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63497" name="Line 8"/>
            <p:cNvSpPr>
              <a:spLocks noChangeShapeType="1"/>
            </p:cNvSpPr>
            <p:nvPr/>
          </p:nvSpPr>
          <p:spPr bwMode="auto">
            <a:xfrm>
              <a:off x="4138613" y="2636838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498" name="Line 9"/>
            <p:cNvSpPr>
              <a:spLocks noChangeShapeType="1"/>
            </p:cNvSpPr>
            <p:nvPr/>
          </p:nvSpPr>
          <p:spPr bwMode="auto">
            <a:xfrm>
              <a:off x="4498975" y="2636838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499" name="Text Box 10"/>
            <p:cNvSpPr txBox="1">
              <a:spLocks noChangeArrowheads="1"/>
            </p:cNvSpPr>
            <p:nvPr/>
          </p:nvSpPr>
          <p:spPr bwMode="auto">
            <a:xfrm>
              <a:off x="4570413" y="2779713"/>
              <a:ext cx="47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C0000"/>
                  </a:solidFill>
                </a:rPr>
                <a:t>SV</a:t>
              </a:r>
              <a:endParaRPr lang="ru-RU">
                <a:solidFill>
                  <a:srgbClr val="CC0000"/>
                </a:solidFill>
              </a:endParaRPr>
            </a:p>
          </p:txBody>
        </p:sp>
        <p:sp>
          <p:nvSpPr>
            <p:cNvPr id="63501" name="Line 12"/>
            <p:cNvSpPr>
              <a:spLocks noChangeShapeType="1"/>
            </p:cNvSpPr>
            <p:nvPr/>
          </p:nvSpPr>
          <p:spPr bwMode="auto">
            <a:xfrm flipH="1">
              <a:off x="3851275" y="2852738"/>
              <a:ext cx="2889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02" name="Line 13"/>
            <p:cNvSpPr>
              <a:spLocks noChangeShapeType="1"/>
            </p:cNvSpPr>
            <p:nvPr/>
          </p:nvSpPr>
          <p:spPr bwMode="auto">
            <a:xfrm>
              <a:off x="4140200" y="2852738"/>
              <a:ext cx="0" cy="25923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03" name="Line 14"/>
            <p:cNvSpPr>
              <a:spLocks noChangeShapeType="1"/>
            </p:cNvSpPr>
            <p:nvPr/>
          </p:nvSpPr>
          <p:spPr bwMode="auto">
            <a:xfrm>
              <a:off x="3851275" y="2852738"/>
              <a:ext cx="0" cy="25923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04" name="Line 15"/>
            <p:cNvSpPr>
              <a:spLocks noChangeShapeType="1"/>
            </p:cNvSpPr>
            <p:nvPr/>
          </p:nvSpPr>
          <p:spPr bwMode="auto">
            <a:xfrm flipH="1">
              <a:off x="3635375" y="2781300"/>
              <a:ext cx="504825" cy="0"/>
            </a:xfrm>
            <a:prstGeom prst="line">
              <a:avLst/>
            </a:prstGeom>
            <a:noFill/>
            <a:ln w="635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05" name="Line 16"/>
            <p:cNvSpPr>
              <a:spLocks noChangeShapeType="1"/>
            </p:cNvSpPr>
            <p:nvPr/>
          </p:nvSpPr>
          <p:spPr bwMode="auto">
            <a:xfrm>
              <a:off x="3635375" y="2781300"/>
              <a:ext cx="0" cy="26638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60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7544" y="-14287"/>
            <a:ext cx="8229600" cy="850900"/>
          </a:xfrm>
        </p:spPr>
        <p:txBody>
          <a:bodyPr/>
          <a:lstStyle/>
          <a:p>
            <a:pPr eaLnBrk="1" hangingPunct="1"/>
            <a:r>
              <a:rPr lang="ru-RU" dirty="0" err="1" smtClean="0">
                <a:solidFill>
                  <a:srgbClr val="FFFF00"/>
                </a:solidFill>
                <a:effectLst/>
              </a:rPr>
              <a:t>Етапи</a:t>
            </a:r>
            <a:r>
              <a:rPr lang="ru-RU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/>
              </a:rPr>
              <a:t>управління</a:t>
            </a:r>
            <a:r>
              <a:rPr lang="ru-RU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dirty="0" err="1" smtClean="0">
                <a:solidFill>
                  <a:srgbClr val="FFFF00"/>
                </a:solidFill>
                <a:effectLst/>
              </a:rPr>
              <a:t>вартістю</a:t>
            </a:r>
            <a:endParaRPr lang="ru-RU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1042988" y="836613"/>
            <a:ext cx="7416800" cy="865187"/>
          </a:xfrm>
          <a:prstGeom prst="rightArrow">
            <a:avLst>
              <a:gd name="adj1" fmla="val 57120"/>
              <a:gd name="adj2" fmla="val 10394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2400" dirty="0" err="1" smtClean="0">
                <a:solidFill>
                  <a:schemeClr val="accent2"/>
                </a:solidFill>
              </a:rPr>
              <a:t>Ініціація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1042988" y="1844675"/>
            <a:ext cx="7416800" cy="2305050"/>
          </a:xfrm>
          <a:prstGeom prst="rightArrow">
            <a:avLst>
              <a:gd name="adj1" fmla="val 57120"/>
              <a:gd name="adj2" fmla="val 39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2400" dirty="0" err="1" smtClean="0">
                <a:solidFill>
                  <a:schemeClr val="accent2"/>
                </a:solidFill>
              </a:rPr>
              <a:t>Планування</a:t>
            </a:r>
            <a:r>
              <a:rPr lang="ru-RU" sz="2400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635375" y="2349500"/>
            <a:ext cx="36433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sz="2400" dirty="0" err="1" smtClean="0"/>
              <a:t>Планування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ресурсів</a:t>
            </a:r>
            <a:endParaRPr lang="ru-RU" sz="2400" dirty="0"/>
          </a:p>
          <a:p>
            <a:pPr eaLnBrk="1" hangingPunct="1">
              <a:buFontTx/>
              <a:buChar char="•"/>
            </a:pPr>
            <a:r>
              <a:rPr lang="ru-RU" sz="2400" dirty="0" err="1" smtClean="0"/>
              <a:t>Кошторисні</a:t>
            </a:r>
            <a:r>
              <a:rPr lang="ru-RU" sz="2400" dirty="0" smtClean="0"/>
              <a:t> </a:t>
            </a:r>
            <a:r>
              <a:rPr lang="ru-RU" sz="2400" dirty="0" err="1" smtClean="0"/>
              <a:t>розрахунки</a:t>
            </a:r>
            <a:endParaRPr lang="ru-RU" sz="2400" dirty="0" smtClean="0"/>
          </a:p>
          <a:p>
            <a:pPr eaLnBrk="1" hangingPunct="1">
              <a:buFontTx/>
              <a:buChar char="•"/>
            </a:pPr>
            <a:r>
              <a:rPr lang="ru-RU" sz="2400" dirty="0" err="1" smtClean="0"/>
              <a:t>Бюджетування</a:t>
            </a:r>
            <a:endParaRPr lang="ru-RU" sz="2400" dirty="0"/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1042988" y="4292600"/>
            <a:ext cx="7416800" cy="865188"/>
          </a:xfrm>
          <a:prstGeom prst="rightArrow">
            <a:avLst>
              <a:gd name="adj1" fmla="val 57120"/>
              <a:gd name="adj2" fmla="val 1039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2400" dirty="0" err="1" smtClean="0">
                <a:solidFill>
                  <a:schemeClr val="accent2"/>
                </a:solidFill>
              </a:rPr>
              <a:t>Виконання</a:t>
            </a:r>
            <a:r>
              <a:rPr lang="ru-RU" dirty="0">
                <a:solidFill>
                  <a:schemeClr val="accent2"/>
                </a:solidFill>
              </a:rPr>
              <a:t>		</a:t>
            </a:r>
            <a:r>
              <a:rPr lang="ru-RU" sz="2400" dirty="0" err="1" smtClean="0"/>
              <a:t>Моніторинг</a:t>
            </a:r>
            <a:r>
              <a:rPr lang="ru-RU" sz="2400" dirty="0" smtClean="0"/>
              <a:t> бюджету проекту</a:t>
            </a:r>
            <a:endParaRPr lang="ru-RU" sz="2400" dirty="0"/>
          </a:p>
        </p:txBody>
      </p:sp>
      <p:sp>
        <p:nvSpPr>
          <p:cNvPr id="8200" name="AutoShape 7"/>
          <p:cNvSpPr>
            <a:spLocks noChangeArrowheads="1"/>
          </p:cNvSpPr>
          <p:nvPr/>
        </p:nvSpPr>
        <p:spPr bwMode="auto">
          <a:xfrm>
            <a:off x="1042988" y="5445125"/>
            <a:ext cx="7416800" cy="865188"/>
          </a:xfrm>
          <a:prstGeom prst="rightArrow">
            <a:avLst>
              <a:gd name="adj1" fmla="val 57120"/>
              <a:gd name="adj2" fmla="val 10394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2400" dirty="0" err="1" smtClean="0">
                <a:solidFill>
                  <a:schemeClr val="accent2"/>
                </a:solidFill>
              </a:rPr>
              <a:t>Завершення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851275" y="981075"/>
            <a:ext cx="2513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2400" dirty="0" err="1" smtClean="0"/>
              <a:t>Оцінка</a:t>
            </a:r>
            <a:r>
              <a:rPr lang="ru-RU" sz="2400" dirty="0" smtClean="0"/>
              <a:t> </a:t>
            </a:r>
            <a:r>
              <a:rPr lang="ru-RU" sz="2400" dirty="0" err="1" smtClean="0"/>
              <a:t>вартості</a:t>
            </a:r>
            <a:endParaRPr lang="ru-RU" sz="2400" dirty="0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779838" y="5661025"/>
            <a:ext cx="3194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2400" dirty="0" err="1" smtClean="0"/>
              <a:t>Підведення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підсумків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7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552" y="21754"/>
            <a:ext cx="8229600" cy="7109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200" dirty="0" err="1">
                <a:solidFill>
                  <a:srgbClr val="FFFF00"/>
                </a:solidFill>
                <a:effectLst/>
              </a:rPr>
              <a:t>Взаємозв'язок</a:t>
            </a:r>
            <a:r>
              <a:rPr lang="ru-RU" sz="3200" dirty="0">
                <a:solidFill>
                  <a:srgbClr val="FFFF00"/>
                </a:solidFill>
                <a:effectLst/>
              </a:rPr>
              <a:t> СДР і 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процесів</a:t>
            </a:r>
            <a:r>
              <a:rPr lang="ru-RU" sz="3200" dirty="0">
                <a:solidFill>
                  <a:srgbClr val="FFFF00"/>
                </a:solidFill>
                <a:effectLst/>
              </a:rPr>
              <a:t> 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управління</a:t>
            </a:r>
            <a:r>
              <a:rPr lang="ru-RU" sz="3200" dirty="0">
                <a:solidFill>
                  <a:srgbClr val="FFFF00"/>
                </a:solidFill>
                <a:effectLst/>
              </a:rPr>
              <a:t> </a:t>
            </a:r>
            <a:r>
              <a:rPr lang="ru-RU" sz="3200" dirty="0" err="1">
                <a:solidFill>
                  <a:srgbClr val="FFFF00"/>
                </a:solidFill>
                <a:effectLst/>
              </a:rPr>
              <a:t>вартістю</a:t>
            </a:r>
            <a:r>
              <a:rPr lang="ru-RU" sz="3200" dirty="0">
                <a:solidFill>
                  <a:srgbClr val="FFFF00"/>
                </a:solidFill>
                <a:effectLst/>
              </a:rPr>
              <a:t> проекту</a:t>
            </a:r>
            <a:endParaRPr lang="ru-RU" sz="32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563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8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1520" y="0"/>
            <a:ext cx="8229600" cy="76470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 smtClean="0">
                <a:solidFill>
                  <a:srgbClr val="FFFF00"/>
                </a:solidFill>
                <a:effectLst/>
              </a:rPr>
              <a:t>Оцінка</a:t>
            </a:r>
            <a:r>
              <a:rPr lang="ru-RU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effectLst/>
              </a:rPr>
              <a:t>вартості</a:t>
            </a:r>
            <a:endParaRPr lang="ru-RU" sz="3600" dirty="0" smtClean="0">
              <a:solidFill>
                <a:srgbClr val="FFFF00"/>
              </a:solidFill>
              <a:effectLst/>
            </a:endParaRPr>
          </a:p>
        </p:txBody>
      </p:sp>
      <p:graphicFrame>
        <p:nvGraphicFramePr>
          <p:cNvPr id="319556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97654087"/>
              </p:ext>
            </p:extLst>
          </p:nvPr>
        </p:nvGraphicFramePr>
        <p:xfrm>
          <a:off x="107504" y="1124744"/>
          <a:ext cx="8713787" cy="4710114"/>
        </p:xfrm>
        <a:graphic>
          <a:graphicData uri="http://schemas.openxmlformats.org/drawingml/2006/table">
            <a:tbl>
              <a:tblPr/>
              <a:tblGrid>
                <a:gridCol w="2016125"/>
                <a:gridCol w="2233612"/>
                <a:gridCol w="2306638"/>
                <a:gridCol w="2157412"/>
              </a:tblGrid>
              <a:tr h="895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Назва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Основа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Призначення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Похибка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1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Концептуальна (початкова).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використання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точних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даних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Для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формування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початкового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бізнес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-плану.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-25% /+75%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Бюджетна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підставі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інформації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обладнання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матеріали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отримання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фінансових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коштів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-10% /+25%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2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Точна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тендерна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контрольна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підставі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специфікацій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укладання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договорів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контрактів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контролю.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-5% /+10%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EDD805-F1A6-414A-8A69-9CB8FA191882}" type="slidenum">
              <a:rPr lang="ru-RU" smtClean="0"/>
              <a:pPr>
                <a:defRPr/>
              </a:pPr>
              <a:t>9</a:t>
            </a:fld>
            <a:r>
              <a:rPr lang="ru-RU" smtClean="0"/>
              <a:t>/62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чение">
  <a:themeElements>
    <a:clrScheme name="Течение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EC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4FF"/>
      </a:accent5>
      <a:accent6>
        <a:srgbClr val="2D2D8A"/>
      </a:accent6>
      <a:hlink>
        <a:srgbClr val="6600FF"/>
      </a:hlink>
      <a:folHlink>
        <a:srgbClr val="009900"/>
      </a:folHlink>
    </a:clrScheme>
    <a:fontScheme name="Тече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2608</Words>
  <Application>Microsoft Office PowerPoint</Application>
  <PresentationFormat>Экран (4:3)</PresentationFormat>
  <Paragraphs>434</Paragraphs>
  <Slides>60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4" baseType="lpstr">
      <vt:lpstr>Arial</vt:lpstr>
      <vt:lpstr>Times New Roman</vt:lpstr>
      <vt:lpstr>Wingdings</vt:lpstr>
      <vt:lpstr>Течение</vt:lpstr>
      <vt:lpstr>Презентация PowerPoint</vt:lpstr>
      <vt:lpstr>Презентация PowerPoint</vt:lpstr>
      <vt:lpstr>Магічний трикутник</vt:lpstr>
      <vt:lpstr>Піраміда проекту</vt:lpstr>
      <vt:lpstr>Основні компоненти системи управління вартістю</vt:lpstr>
      <vt:lpstr>Презентация PowerPoint</vt:lpstr>
      <vt:lpstr>Етапи управління вартістю</vt:lpstr>
      <vt:lpstr>Взаємозв'язок СДР і процесів управління вартістю проекту</vt:lpstr>
      <vt:lpstr>Оцінка вартості</vt:lpstr>
      <vt:lpstr>Формування кошторису</vt:lpstr>
      <vt:lpstr>Бюджетування</vt:lpstr>
      <vt:lpstr>Проектно-орієнтоване бюджетування</vt:lpstr>
      <vt:lpstr>Взаємозв'язок бюджету проекту і бюджету портфеля проектів</vt:lpstr>
      <vt:lpstr>Структура статей витрат</vt:lpstr>
      <vt:lpstr>Презентация PowerPoint</vt:lpstr>
      <vt:lpstr>Презентация PowerPoint</vt:lpstr>
      <vt:lpstr>Планування бюджету проекту</vt:lpstr>
      <vt:lpstr>Визначення вартості роботи</vt:lpstr>
      <vt:lpstr>Визначення вартості роботи</vt:lpstr>
      <vt:lpstr>Оптимізація плану проекту</vt:lpstr>
      <vt:lpstr>Часова оптимізація</vt:lpstr>
      <vt:lpstr>Ресурсна оптимізація</vt:lpstr>
      <vt:lpstr>Методи ресурсного вирівнювання</vt:lpstr>
      <vt:lpstr>Вартісна оптимізація</vt:lpstr>
      <vt:lpstr>Збереження оптимального плану</vt:lpstr>
      <vt:lpstr>Презентация PowerPoint</vt:lpstr>
      <vt:lpstr>Контроль виконання проекту</vt:lpstr>
      <vt:lpstr>Порядок проведення контролю проекту</vt:lpstr>
      <vt:lpstr>Ввід інформації про виконання задачі</vt:lpstr>
      <vt:lpstr>Ввід почасового відпрацювання ресурсу</vt:lpstr>
      <vt:lpstr>Ввід інформації про почасове відпрацювання ресурсів на задачі</vt:lpstr>
      <vt:lpstr>Презентация PowerPoint</vt:lpstr>
      <vt:lpstr>Відображення ходу виконання проекту на діаграмі Ганта і в таблиці «Освоєний обсяг»</vt:lpstr>
      <vt:lpstr>Введення інформації про завершення декількох завдань</vt:lpstr>
      <vt:lpstr>Основні процедури контролю бюджету проекту</vt:lpstr>
      <vt:lpstr>Традиційний метод контролю вартості</vt:lpstr>
      <vt:lpstr>Недолік традиційного методу контролю вартості</vt:lpstr>
      <vt:lpstr>Метод освоєного обсягу</vt:lpstr>
      <vt:lpstr>Розрахунок показника освоєного обсягу</vt:lpstr>
      <vt:lpstr>Показники відхилення від плану</vt:lpstr>
      <vt:lpstr>Порівняльний аналіз показників</vt:lpstr>
      <vt:lpstr>Прогнозні показники освоєного обсягу</vt:lpstr>
      <vt:lpstr>Таблиця «Освоєний обсяг»</vt:lpstr>
      <vt:lpstr>Приклад розрахунків за методом освоєного обсягу</vt:lpstr>
      <vt:lpstr>Як фактичні показники співвідносяться з плановими?</vt:lpstr>
      <vt:lpstr>Наскільки випереджаємо графік?</vt:lpstr>
      <vt:lpstr>Наскільки випереджаємо графік?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 аналізу графіка виконання проекту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внедрения  CASE-средств</dc:title>
  <dc:creator>Alex</dc:creator>
  <cp:lastModifiedBy>Teacher</cp:lastModifiedBy>
  <cp:revision>188</cp:revision>
  <dcterms:created xsi:type="dcterms:W3CDTF">2009-02-15T10:01:31Z</dcterms:created>
  <dcterms:modified xsi:type="dcterms:W3CDTF">2019-11-01T13:32:25Z</dcterms:modified>
</cp:coreProperties>
</file>