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9"/>
  </p:notesMasterIdLst>
  <p:sldIdLst>
    <p:sldId id="429" r:id="rId2"/>
    <p:sldId id="430" r:id="rId3"/>
    <p:sldId id="489" r:id="rId4"/>
    <p:sldId id="492" r:id="rId5"/>
    <p:sldId id="488" r:id="rId6"/>
    <p:sldId id="494" r:id="rId7"/>
    <p:sldId id="495" r:id="rId8"/>
    <p:sldId id="497" r:id="rId9"/>
    <p:sldId id="493" r:id="rId10"/>
    <p:sldId id="498" r:id="rId11"/>
    <p:sldId id="53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8" r:id="rId21"/>
    <p:sldId id="509" r:id="rId22"/>
    <p:sldId id="510" r:id="rId23"/>
    <p:sldId id="513" r:id="rId24"/>
    <p:sldId id="511" r:id="rId25"/>
    <p:sldId id="512" r:id="rId26"/>
    <p:sldId id="515" r:id="rId27"/>
    <p:sldId id="514" r:id="rId28"/>
    <p:sldId id="507" r:id="rId29"/>
    <p:sldId id="534" r:id="rId30"/>
    <p:sldId id="535" r:id="rId31"/>
    <p:sldId id="366" r:id="rId32"/>
    <p:sldId id="363" r:id="rId33"/>
    <p:sldId id="367" r:id="rId34"/>
    <p:sldId id="524" r:id="rId35"/>
    <p:sldId id="525" r:id="rId36"/>
    <p:sldId id="526" r:id="rId37"/>
    <p:sldId id="527" r:id="rId38"/>
    <p:sldId id="518" r:id="rId39"/>
    <p:sldId id="519" r:id="rId40"/>
    <p:sldId id="520" r:id="rId41"/>
    <p:sldId id="516" r:id="rId42"/>
    <p:sldId id="517" r:id="rId43"/>
    <p:sldId id="529" r:id="rId44"/>
    <p:sldId id="531" r:id="rId45"/>
    <p:sldId id="536" r:id="rId46"/>
    <p:sldId id="533" r:id="rId47"/>
    <p:sldId id="469" r:id="rId4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00"/>
    <a:srgbClr val="000099"/>
    <a:srgbClr val="FFFF00"/>
    <a:srgbClr val="990033"/>
    <a:srgbClr val="CC00CC"/>
    <a:srgbClr val="FFFF99"/>
    <a:srgbClr val="008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6" d="100"/>
          <a:sy n="76" d="100"/>
        </p:scale>
        <p:origin x="10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BE0C84E-E7A1-4411-ABDA-1D229289DEDD}" type="datetimeFigureOut">
              <a:rPr lang="ru-RU"/>
              <a:pPr/>
              <a:t>16.10.2020</a:t>
            </a:fld>
            <a:endParaRPr lang="ru-RU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8B6D28F-9EE2-45E0-960D-583507016A6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3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087734" y="6597352"/>
            <a:ext cx="4969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0" dirty="0" smtClean="0">
                <a:solidFill>
                  <a:schemeClr val="bg1"/>
                </a:solidFill>
              </a:rPr>
              <a:t>Т.В. Ковалюк. Об’єктно-орієнтоване проектування та моделювання</a:t>
            </a:r>
            <a:endParaRPr lang="ru-RU" sz="1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97353"/>
            <a:ext cx="777327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764704"/>
            <a:ext cx="9144001" cy="586800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 userDrawn="1"/>
        </p:nvSpPr>
        <p:spPr>
          <a:xfrm>
            <a:off x="3087734" y="6597352"/>
            <a:ext cx="4969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0" dirty="0" smtClean="0">
                <a:solidFill>
                  <a:schemeClr val="bg1"/>
                </a:solidFill>
              </a:rPr>
              <a:t>Т.В. Ковалюк. Об’єктно-орієнтоване проектування та моделювання</a:t>
            </a:r>
            <a:endParaRPr lang="ru-RU" sz="1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Группа 6"/>
          <p:cNvGrpSpPr>
            <a:grpSpLocks/>
          </p:cNvGrpSpPr>
          <p:nvPr/>
        </p:nvGrpSpPr>
        <p:grpSpPr bwMode="auto">
          <a:xfrm>
            <a:off x="0" y="0"/>
            <a:ext cx="9144000" cy="2078038"/>
            <a:chOff x="-4" y="0"/>
            <a:chExt cx="9144003" cy="2078019"/>
          </a:xfrm>
        </p:grpSpPr>
        <p:grpSp>
          <p:nvGrpSpPr>
            <p:cNvPr id="9235" name="Группа 66"/>
            <p:cNvGrpSpPr>
              <a:grpSpLocks/>
            </p:cNvGrpSpPr>
            <p:nvPr/>
          </p:nvGrpSpPr>
          <p:grpSpPr bwMode="auto">
            <a:xfrm>
              <a:off x="-4" y="0"/>
              <a:ext cx="3111501" cy="1384272"/>
              <a:chOff x="-4" y="0"/>
              <a:chExt cx="3111501" cy="1384272"/>
            </a:xfrm>
          </p:grpSpPr>
          <p:sp>
            <p:nvSpPr>
              <p:cNvPr id="24" name="Прямоугольник 23"/>
              <p:cNvSpPr/>
              <p:nvPr/>
            </p:nvSpPr>
            <p:spPr>
              <a:xfrm flipH="1">
                <a:off x="-4" y="0"/>
                <a:ext cx="3111501" cy="6873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27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-4" y="681897"/>
                <a:ext cx="3020162" cy="70237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8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500059" y="0"/>
                <a:ext cx="487362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706434" y="0"/>
                <a:ext cx="579437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 flipH="1">
                <a:off x="2076447" y="0"/>
                <a:ext cx="487363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2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 flipH="1">
                <a:off x="1741485" y="0"/>
                <a:ext cx="577850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Прямоугольник с двумя скругленными противолежащими углами 8"/>
            <p:cNvSpPr/>
            <p:nvPr/>
          </p:nvSpPr>
          <p:spPr>
            <a:xfrm>
              <a:off x="1504946" y="288922"/>
              <a:ext cx="7639053" cy="1789097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grpSp>
          <p:nvGrpSpPr>
            <p:cNvPr id="9237" name="Группа 55"/>
            <p:cNvGrpSpPr>
              <a:grpSpLocks/>
            </p:cNvGrpSpPr>
            <p:nvPr/>
          </p:nvGrpSpPr>
          <p:grpSpPr bwMode="auto">
            <a:xfrm>
              <a:off x="1700173" y="473034"/>
              <a:ext cx="1000132" cy="1000132"/>
              <a:chOff x="282516" y="190456"/>
              <a:chExt cx="1000132" cy="1000132"/>
            </a:xfrm>
          </p:grpSpPr>
          <p:sp>
            <p:nvSpPr>
              <p:cNvPr id="2" name="Хорда 12"/>
              <p:cNvSpPr/>
              <p:nvPr/>
            </p:nvSpPr>
            <p:spPr>
              <a:xfrm>
                <a:off x="339703" y="219068"/>
                <a:ext cx="928687" cy="928680"/>
              </a:xfrm>
              <a:prstGeom prst="chord">
                <a:avLst>
                  <a:gd name="adj1" fmla="val 7131849"/>
                  <a:gd name="adj2" fmla="val 4448976"/>
                </a:avLst>
              </a:prstGeom>
              <a:gradFill flip="none" rotWithShape="1">
                <a:gsLst>
                  <a:gs pos="0">
                    <a:srgbClr val="006699">
                      <a:shade val="30000"/>
                      <a:satMod val="115000"/>
                    </a:srgbClr>
                  </a:gs>
                  <a:gs pos="50000">
                    <a:srgbClr val="006699">
                      <a:shade val="67500"/>
                      <a:satMod val="115000"/>
                    </a:srgbClr>
                  </a:gs>
                  <a:gs pos="100000">
                    <a:srgbClr val="006699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" name="Кольцо 13"/>
              <p:cNvSpPr/>
              <p:nvPr/>
            </p:nvSpPr>
            <p:spPr>
              <a:xfrm>
                <a:off x="282553" y="190493"/>
                <a:ext cx="1000125" cy="1000116"/>
              </a:xfrm>
              <a:prstGeom prst="donut">
                <a:avLst>
                  <a:gd name="adj" fmla="val 1419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Овал 14"/>
              <p:cNvSpPr/>
              <p:nvPr/>
            </p:nvSpPr>
            <p:spPr>
              <a:xfrm>
                <a:off x="482578" y="361941"/>
                <a:ext cx="500062" cy="4286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alpha val="12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Кольцо 15"/>
              <p:cNvSpPr/>
              <p:nvPr/>
            </p:nvSpPr>
            <p:spPr>
              <a:xfrm>
                <a:off x="398440" y="301617"/>
                <a:ext cx="754063" cy="766756"/>
              </a:xfrm>
              <a:prstGeom prst="donut">
                <a:avLst>
                  <a:gd name="adj" fmla="val 5909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Овал 16"/>
              <p:cNvSpPr/>
              <p:nvPr/>
            </p:nvSpPr>
            <p:spPr>
              <a:xfrm rot="19570648">
                <a:off x="471465" y="328605"/>
                <a:ext cx="292100" cy="21907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Овал 17"/>
              <p:cNvSpPr/>
              <p:nvPr/>
            </p:nvSpPr>
            <p:spPr>
              <a:xfrm rot="19038152">
                <a:off x="492103" y="357179"/>
                <a:ext cx="219075" cy="14604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Овал 18"/>
              <p:cNvSpPr/>
              <p:nvPr/>
            </p:nvSpPr>
            <p:spPr>
              <a:xfrm rot="19038152">
                <a:off x="536553" y="369879"/>
                <a:ext cx="103187" cy="92074"/>
              </a:xfrm>
              <a:prstGeom prst="ellipse">
                <a:avLst/>
              </a:prstGeom>
              <a:solidFill>
                <a:schemeClr val="bg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Овал 19"/>
              <p:cNvSpPr/>
              <p:nvPr/>
            </p:nvSpPr>
            <p:spPr>
              <a:xfrm rot="19038152">
                <a:off x="515915" y="360354"/>
                <a:ext cx="153988" cy="119061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2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744" name="Месяц 22"/>
              <p:cNvSpPr/>
              <p:nvPr/>
            </p:nvSpPr>
            <p:spPr>
              <a:xfrm rot="15681566">
                <a:off x="617517" y="506400"/>
                <a:ext cx="365122" cy="615950"/>
              </a:xfrm>
              <a:prstGeom prst="moon">
                <a:avLst>
                  <a:gd name="adj" fmla="val 59019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2819397" y="836605"/>
              <a:ext cx="6061077" cy="47465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2819397" y="434971"/>
              <a:ext cx="803275" cy="87629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</p:grp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 bwMode="auto">
          <a:xfrm>
            <a:off x="2819400" y="398463"/>
            <a:ext cx="606107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9220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grpSp>
        <p:nvGrpSpPr>
          <p:cNvPr id="9224" name="Group 32"/>
          <p:cNvGrpSpPr>
            <a:grpSpLocks/>
          </p:cNvGrpSpPr>
          <p:nvPr userDrawn="1"/>
        </p:nvGrpSpPr>
        <p:grpSpPr bwMode="auto">
          <a:xfrm>
            <a:off x="1619250" y="404813"/>
            <a:ext cx="1000125" cy="1000125"/>
            <a:chOff x="2835" y="1570"/>
            <a:chExt cx="630" cy="630"/>
          </a:xfrm>
        </p:grpSpPr>
        <p:sp>
          <p:nvSpPr>
            <p:cNvPr id="13" name="Хорда 12"/>
            <p:cNvSpPr/>
            <p:nvPr/>
          </p:nvSpPr>
          <p:spPr>
            <a:xfrm>
              <a:off x="2871" y="1588"/>
              <a:ext cx="585" cy="585"/>
            </a:xfrm>
            <a:prstGeom prst="chord">
              <a:avLst>
                <a:gd name="adj1" fmla="val 7131849"/>
                <a:gd name="adj2" fmla="val 4448976"/>
              </a:avLst>
            </a:prstGeom>
            <a:gradFill flip="none" rotWithShape="1">
              <a:gsLst>
                <a:gs pos="0">
                  <a:srgbClr val="006699">
                    <a:shade val="30000"/>
                    <a:satMod val="115000"/>
                  </a:srgbClr>
                </a:gs>
                <a:gs pos="50000">
                  <a:srgbClr val="006699">
                    <a:shade val="67500"/>
                    <a:satMod val="115000"/>
                  </a:srgbClr>
                </a:gs>
                <a:gs pos="100000">
                  <a:srgbClr val="006699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14" name="Кольцо 13"/>
            <p:cNvSpPr/>
            <p:nvPr/>
          </p:nvSpPr>
          <p:spPr>
            <a:xfrm>
              <a:off x="2835" y="1570"/>
              <a:ext cx="630" cy="630"/>
            </a:xfrm>
            <a:prstGeom prst="donut">
              <a:avLst>
                <a:gd name="adj" fmla="val 141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000000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961" y="1678"/>
              <a:ext cx="315" cy="27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alpha val="1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>
              <a:off x="2908" y="1640"/>
              <a:ext cx="475" cy="483"/>
            </a:xfrm>
            <a:prstGeom prst="donut">
              <a:avLst>
                <a:gd name="adj" fmla="val 5909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000000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19570648">
              <a:off x="2954" y="1657"/>
              <a:ext cx="184" cy="13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 rot="19038152">
              <a:off x="2967" y="1675"/>
              <a:ext cx="138" cy="92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 rot="19038152">
              <a:off x="2995" y="1683"/>
              <a:ext cx="65" cy="58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 rot="19038152">
              <a:off x="2982" y="1677"/>
              <a:ext cx="97" cy="75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</a:endParaRPr>
            </a:p>
          </p:txBody>
        </p:sp>
        <p:sp>
          <p:nvSpPr>
            <p:cNvPr id="23" name="Месяц 22"/>
            <p:cNvSpPr>
              <a:spLocks noChangeArrowheads="1"/>
            </p:cNvSpPr>
            <p:nvPr/>
          </p:nvSpPr>
          <p:spPr bwMode="auto">
            <a:xfrm rot="-5918434">
              <a:off x="3046" y="1769"/>
              <a:ext cx="230" cy="388"/>
            </a:xfrm>
            <a:prstGeom prst="moon">
              <a:avLst>
                <a:gd name="adj" fmla="val 59019"/>
              </a:avLst>
            </a:prstGeom>
            <a:solidFill>
              <a:schemeClr val="tx1">
                <a:alpha val="25098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b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9234" name="WordArt 42"/>
            <p:cNvSpPr>
              <a:spLocks noChangeArrowheads="1" noChangeShapeType="1" noTextEdit="1"/>
            </p:cNvSpPr>
            <p:nvPr userDrawn="1"/>
          </p:nvSpPr>
          <p:spPr bwMode="auto">
            <a:xfrm>
              <a:off x="2925" y="1752"/>
              <a:ext cx="408" cy="1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solidFill>
                    <a:srgbClr val="FFFFFF"/>
                  </a:solidFill>
                  <a:effectLst>
                    <a:outerShdw dist="45791" dir="2021404" algn="ctr" rotWithShape="0">
                      <a:srgbClr val="000000">
                        <a:alpha val="79999"/>
                      </a:srgbClr>
                    </a:outerShdw>
                  </a:effectLst>
                  <a:latin typeface="Times New Roman"/>
                  <a:cs typeface="Times New Roman"/>
                </a:rPr>
                <a:t>UML</a:t>
              </a:r>
              <a:endParaRPr lang="ru-RU" sz="3600" kern="10">
                <a:solidFill>
                  <a:srgbClr val="FFFFFF"/>
                </a:solidFill>
                <a:effectLst>
                  <a:outerShdw dist="45791" dir="2021404" algn="ctr" rotWithShape="0">
                    <a:srgbClr val="000000">
                      <a:alpha val="79999"/>
                    </a:srgbClr>
                  </a:outerShdw>
                </a:effectLst>
                <a:latin typeface="Times New Roman"/>
                <a:cs typeface="Times New Roman"/>
              </a:endParaRPr>
            </a:p>
          </p:txBody>
        </p:sp>
      </p:grpSp>
      <p:pic>
        <p:nvPicPr>
          <p:cNvPr id="9259" name="Picture 59" descr="ANd9GcT4eOXPURz-86_FeCDGiHuWw5j7wRp-GcxrIOGSidMVo5cIFR3NBxaoc9Mm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 userDrawn="1"/>
        </p:nvSpPr>
        <p:spPr>
          <a:xfrm>
            <a:off x="3087734" y="6597352"/>
            <a:ext cx="4969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0" dirty="0" smtClean="0">
                <a:solidFill>
                  <a:schemeClr val="bg1"/>
                </a:solidFill>
              </a:rPr>
              <a:t>Т.В. Ковалюк. Об’єктно-орієнтоване проектування та моделювання</a:t>
            </a:r>
            <a:endParaRPr lang="ru-RU" sz="1200" b="0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 userDrawn="1"/>
        </p:nvSpPr>
        <p:spPr>
          <a:xfrm>
            <a:off x="8517770" y="653985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3178F59-CF44-477D-AF85-0D45C1C1D1D3}" type="slidenum">
              <a:rPr lang="uk-UA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6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uashops.com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uashops.com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uashops.com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uashops.com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://www.uashops.com/" TargetMode="Externa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ashops.com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ashops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71800" y="5373216"/>
            <a:ext cx="5642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95536" y="260648"/>
            <a:ext cx="8280944" cy="4154984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600" dirty="0" smtClean="0">
                <a:solidFill>
                  <a:srgbClr val="FFFF00"/>
                </a:solidFill>
              </a:rPr>
              <a:t>Проектування 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600" dirty="0" smtClean="0">
                <a:solidFill>
                  <a:srgbClr val="FFFF00"/>
                </a:solidFill>
              </a:rPr>
              <a:t>Програмного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600" dirty="0" smtClean="0">
                <a:solidFill>
                  <a:srgbClr val="FFFF00"/>
                </a:solidFill>
              </a:rPr>
              <a:t>Забезпечення</a:t>
            </a:r>
            <a:endParaRPr lang="ru-RU" sz="66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400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9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56984" cy="42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3085" y="865973"/>
            <a:ext cx="8463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level of usage of the various UML diagrams in books, courses, tutorials, tools, and in the totality of the sources respectively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665346" y="112276"/>
            <a:ext cx="5852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</a:rPr>
              <a:t>Використання</a:t>
            </a:r>
            <a:r>
              <a:rPr lang="en-US" sz="3200" dirty="0" smtClean="0">
                <a:solidFill>
                  <a:schemeClr val="bg1"/>
                </a:solidFill>
              </a:rPr>
              <a:t> UML</a:t>
            </a:r>
            <a:r>
              <a:rPr lang="uk-UA" sz="3200" dirty="0" smtClean="0">
                <a:solidFill>
                  <a:schemeClr val="bg1"/>
                </a:solidFill>
              </a:rPr>
              <a:t> діаграм 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8122" y="6165304"/>
            <a:ext cx="599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http://ceur-ws.org/Vol-1078/paper1.pdf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6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Архітектурний базис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r>
              <a:rPr lang="uk-UA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53752" y="980728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0" dirty="0" err="1"/>
              <a:t>Архітектурний</a:t>
            </a:r>
            <a:r>
              <a:rPr lang="ru-RU" sz="2100" b="0" dirty="0"/>
              <a:t> базис UML </a:t>
            </a:r>
            <a:r>
              <a:rPr lang="ru-RU" sz="2100" b="0" dirty="0" err="1"/>
              <a:t>визначає</a:t>
            </a:r>
            <a:r>
              <a:rPr lang="ru-RU" sz="2100" b="0" dirty="0"/>
              <a:t> </a:t>
            </a:r>
            <a:r>
              <a:rPr lang="ru-RU" sz="2100" b="0" dirty="0" err="1"/>
              <a:t>базові</a:t>
            </a:r>
            <a:r>
              <a:rPr lang="ru-RU" sz="2100" b="0" dirty="0"/>
              <a:t> </a:t>
            </a:r>
            <a:r>
              <a:rPr lang="ru-RU" sz="2100" b="0" dirty="0" err="1"/>
              <a:t>поняття</a:t>
            </a:r>
            <a:r>
              <a:rPr lang="ru-RU" sz="2100" b="0" dirty="0"/>
              <a:t>, </a:t>
            </a:r>
            <a:r>
              <a:rPr lang="ru-RU" sz="2100" b="0" dirty="0" err="1" smtClean="0"/>
              <a:t>якими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оперує</a:t>
            </a:r>
            <a:r>
              <a:rPr lang="ru-RU" sz="2100" b="0" dirty="0" smtClean="0"/>
              <a:t> </a:t>
            </a:r>
            <a:r>
              <a:rPr lang="ru-RU" sz="2100" b="0" dirty="0" err="1"/>
              <a:t>мова</a:t>
            </a:r>
            <a:r>
              <a:rPr lang="ru-RU" sz="2100" b="0" dirty="0"/>
              <a:t>: </a:t>
            </a:r>
            <a:r>
              <a:rPr lang="ru-RU" sz="2100" b="0" i="1" dirty="0" err="1"/>
              <a:t>сутності</a:t>
            </a:r>
            <a:r>
              <a:rPr lang="ru-RU" sz="2100" b="0" dirty="0"/>
              <a:t>, </a:t>
            </a:r>
            <a:r>
              <a:rPr lang="ru-RU" sz="2100" b="0" i="1" dirty="0" err="1"/>
              <a:t>відношення</a:t>
            </a:r>
            <a:r>
              <a:rPr lang="ru-RU" sz="2100" b="0" i="1" dirty="0"/>
              <a:t> </a:t>
            </a:r>
            <a:r>
              <a:rPr lang="ru-RU" sz="2100" b="0" dirty="0"/>
              <a:t>та </a:t>
            </a:r>
            <a:r>
              <a:rPr lang="ru-RU" sz="2100" b="0" i="1" dirty="0" err="1"/>
              <a:t>діаграми</a:t>
            </a:r>
            <a:r>
              <a:rPr lang="ru-RU" sz="2100" b="0" i="1" dirty="0"/>
              <a:t>.</a:t>
            </a:r>
          </a:p>
          <a:p>
            <a:r>
              <a:rPr lang="ru-RU" sz="2100" b="0" i="1" dirty="0" err="1"/>
              <a:t>Сутності</a:t>
            </a:r>
            <a:r>
              <a:rPr lang="ru-RU" sz="2100" b="0" i="1" dirty="0"/>
              <a:t> - </a:t>
            </a:r>
            <a:r>
              <a:rPr lang="ru-RU" sz="2100" b="0" dirty="0" err="1"/>
              <a:t>ц</a:t>
            </a:r>
            <a:r>
              <a:rPr lang="ru-RU" sz="2100" b="0" dirty="0" err="1" smtClean="0"/>
              <a:t>е</a:t>
            </a:r>
            <a:r>
              <a:rPr lang="ru-RU" sz="2100" b="0" dirty="0" smtClean="0"/>
              <a:t> </a:t>
            </a:r>
            <a:r>
              <a:rPr lang="ru-RU" sz="2100" b="0" dirty="0" err="1"/>
              <a:t>певні</a:t>
            </a:r>
            <a:r>
              <a:rPr lang="ru-RU" sz="2100" b="0" dirty="0"/>
              <a:t> </a:t>
            </a:r>
            <a:r>
              <a:rPr lang="ru-RU" sz="2100" b="0" dirty="0" err="1"/>
              <a:t>абстракції</a:t>
            </a:r>
            <a:r>
              <a:rPr lang="ru-RU" sz="2100" b="0" dirty="0"/>
              <a:t>, </a:t>
            </a:r>
            <a:r>
              <a:rPr lang="ru-RU" sz="2100" b="0" dirty="0" err="1"/>
              <a:t>які</a:t>
            </a:r>
            <a:r>
              <a:rPr lang="ru-RU" sz="2100" b="0" dirty="0"/>
              <a:t> є </a:t>
            </a:r>
            <a:r>
              <a:rPr lang="ru-RU" sz="2100" b="0" dirty="0" err="1"/>
              <a:t>базовими</a:t>
            </a:r>
            <a:r>
              <a:rPr lang="ru-RU" sz="2100" b="0" dirty="0"/>
              <a:t> </a:t>
            </a:r>
            <a:r>
              <a:rPr lang="ru-RU" sz="2100" b="0" dirty="0" err="1" smtClean="0"/>
              <a:t>елементами</a:t>
            </a:r>
            <a:r>
              <a:rPr lang="ru-RU" sz="2100" b="0" dirty="0" smtClean="0"/>
              <a:t> моделей</a:t>
            </a:r>
            <a:r>
              <a:rPr lang="ru-RU" sz="2100" b="0" dirty="0"/>
              <a:t>. В UML є </a:t>
            </a:r>
            <a:r>
              <a:rPr lang="ru-RU" sz="2100" b="0" dirty="0" err="1"/>
              <a:t>чотири</a:t>
            </a:r>
            <a:r>
              <a:rPr lang="ru-RU" sz="2100" b="0" dirty="0"/>
              <a:t> </a:t>
            </a:r>
            <a:r>
              <a:rPr lang="ru-RU" sz="2100" b="0" dirty="0" err="1"/>
              <a:t>типи</a:t>
            </a:r>
            <a:r>
              <a:rPr lang="ru-RU" sz="2100" b="0" dirty="0"/>
              <a:t> </a:t>
            </a:r>
            <a:r>
              <a:rPr lang="ru-RU" sz="2100" b="0" dirty="0" err="1"/>
              <a:t>сутностей</a:t>
            </a:r>
            <a:r>
              <a:rPr lang="ru-RU" sz="2100" b="0" dirty="0"/>
              <a:t>: </a:t>
            </a:r>
            <a:endParaRPr lang="ru-RU" sz="2100" b="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100" b="0" i="1" dirty="0" err="1" smtClean="0">
                <a:solidFill>
                  <a:srgbClr val="0000CC"/>
                </a:solidFill>
              </a:rPr>
              <a:t>структурні</a:t>
            </a:r>
            <a:r>
              <a:rPr lang="ru-RU" sz="2100" b="0" i="1" dirty="0" smtClean="0"/>
              <a:t> </a:t>
            </a:r>
            <a:r>
              <a:rPr lang="ru-RU" sz="2100" b="0" dirty="0"/>
              <a:t>(</a:t>
            </a:r>
            <a:r>
              <a:rPr lang="ru-RU" sz="2100" b="0" dirty="0" err="1" smtClean="0"/>
              <a:t>актори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класи</a:t>
            </a:r>
            <a:r>
              <a:rPr lang="ru-RU" sz="2100" b="0" dirty="0"/>
              <a:t>, </a:t>
            </a:r>
            <a:r>
              <a:rPr lang="ru-RU" sz="2100" b="0" dirty="0" err="1"/>
              <a:t>інтерфейси</a:t>
            </a:r>
            <a:r>
              <a:rPr lang="ru-RU" sz="2100" b="0" dirty="0"/>
              <a:t>, </a:t>
            </a:r>
            <a:r>
              <a:rPr lang="ru-RU" sz="2100" b="0" dirty="0" err="1"/>
              <a:t>компоненти</a:t>
            </a:r>
            <a:r>
              <a:rPr lang="ru-RU" sz="2100" b="0" dirty="0"/>
              <a:t>, </a:t>
            </a:r>
            <a:r>
              <a:rPr lang="ru-RU" sz="2100" b="0" dirty="0" err="1"/>
              <a:t>вузли</a:t>
            </a:r>
            <a:r>
              <a:rPr lang="ru-RU" sz="2100" b="0" dirty="0" smtClean="0"/>
              <a:t>),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100" b="0" i="1" dirty="0" err="1" smtClean="0">
                <a:solidFill>
                  <a:srgbClr val="0000CC"/>
                </a:solidFill>
              </a:rPr>
              <a:t>поведінки</a:t>
            </a:r>
            <a:r>
              <a:rPr lang="ru-RU" sz="2100" b="0" i="1" dirty="0" smtClean="0"/>
              <a:t> </a:t>
            </a:r>
            <a:r>
              <a:rPr lang="ru-RU" sz="2100" b="0" dirty="0"/>
              <a:t>(</a:t>
            </a:r>
            <a:r>
              <a:rPr lang="ru-RU" sz="2100" b="0" dirty="0" err="1" smtClean="0"/>
              <a:t>преценденти</a:t>
            </a:r>
            <a:r>
              <a:rPr lang="ru-RU" sz="2100" b="0" dirty="0"/>
              <a:t>. </a:t>
            </a:r>
            <a:r>
              <a:rPr lang="ru-RU" sz="2100" b="0" dirty="0" err="1" smtClean="0"/>
              <a:t>діяльності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стани</a:t>
            </a:r>
            <a:r>
              <a:rPr lang="ru-RU" sz="2100" b="0" dirty="0" smtClean="0"/>
              <a:t> </a:t>
            </a:r>
            <a:r>
              <a:rPr lang="ru-RU" sz="2100" b="0" dirty="0"/>
              <a:t>і </a:t>
            </a:r>
            <a:r>
              <a:rPr lang="ru-RU" sz="2100" b="0" dirty="0" err="1"/>
              <a:t>повідомлення</a:t>
            </a:r>
            <a:r>
              <a:rPr lang="ru-RU" sz="2100" b="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100" b="0" i="1" dirty="0" err="1" smtClean="0">
                <a:solidFill>
                  <a:srgbClr val="0000CC"/>
                </a:solidFill>
              </a:rPr>
              <a:t>групування</a:t>
            </a:r>
            <a:r>
              <a:rPr lang="ru-RU" sz="2100" b="0" i="1" dirty="0" smtClean="0">
                <a:solidFill>
                  <a:srgbClr val="0000CC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100" b="0" i="1" dirty="0" err="1" smtClean="0">
                <a:solidFill>
                  <a:srgbClr val="0000CC"/>
                </a:solidFill>
              </a:rPr>
              <a:t>анотаційні</a:t>
            </a:r>
            <a:r>
              <a:rPr lang="ru-RU" sz="2100" b="0" i="1" dirty="0" smtClean="0"/>
              <a:t>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ru-RU" sz="2100" b="0" i="1" dirty="0"/>
          </a:p>
          <a:p>
            <a:r>
              <a:rPr lang="ru-RU" sz="2100" b="0" dirty="0" err="1"/>
              <a:t>Структурні</a:t>
            </a:r>
            <a:r>
              <a:rPr lang="ru-RU" sz="2100" b="0" dirty="0"/>
              <a:t> </a:t>
            </a:r>
            <a:r>
              <a:rPr lang="ru-RU" sz="2100" b="0" dirty="0" err="1"/>
              <a:t>сутності</a:t>
            </a:r>
            <a:r>
              <a:rPr lang="ru-RU" sz="2100" b="0" dirty="0"/>
              <a:t> 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dirty="0" err="1"/>
              <a:t>статичні</a:t>
            </a:r>
            <a:r>
              <a:rPr lang="ru-RU" sz="2100" b="0" dirty="0"/>
              <a:t> </a:t>
            </a:r>
            <a:r>
              <a:rPr lang="ru-RU" sz="2100" b="0" dirty="0" err="1"/>
              <a:t>поняття</a:t>
            </a:r>
            <a:r>
              <a:rPr lang="ru-RU" sz="2100" b="0" dirty="0"/>
              <a:t>, </a:t>
            </a:r>
            <a:r>
              <a:rPr lang="ru-RU" sz="2100" b="0" dirty="0" err="1"/>
              <a:t>які</a:t>
            </a:r>
            <a:r>
              <a:rPr lang="ru-RU" sz="2100" b="0" dirty="0"/>
              <a:t> </a:t>
            </a:r>
            <a:r>
              <a:rPr lang="ru-RU" sz="2100" b="0" dirty="0" err="1" smtClean="0"/>
              <a:t>відповідають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концептуальним</a:t>
            </a:r>
            <a:r>
              <a:rPr lang="ru-RU" sz="2100" b="0" dirty="0"/>
              <a:t>, </a:t>
            </a:r>
            <a:r>
              <a:rPr lang="ru-RU" sz="2100" b="0" dirty="0" err="1"/>
              <a:t>логічним</a:t>
            </a:r>
            <a:r>
              <a:rPr lang="ru-RU" sz="2100" b="0" dirty="0"/>
              <a:t> </a:t>
            </a:r>
            <a:r>
              <a:rPr lang="ru-RU" sz="2100" b="0" dirty="0" err="1"/>
              <a:t>чи</a:t>
            </a:r>
            <a:r>
              <a:rPr lang="ru-RU" sz="2100" b="0" dirty="0"/>
              <a:t> </a:t>
            </a:r>
            <a:r>
              <a:rPr lang="ru-RU" sz="2100" b="0" dirty="0" err="1"/>
              <a:t>фізичним</a:t>
            </a:r>
            <a:r>
              <a:rPr lang="ru-RU" sz="2100" b="0" dirty="0"/>
              <a:t> </a:t>
            </a:r>
            <a:r>
              <a:rPr lang="ru-RU" sz="2100" b="0" dirty="0" err="1"/>
              <a:t>елементам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r>
              <a:rPr lang="ru-RU" sz="2100" b="0" dirty="0"/>
              <a:t>. </a:t>
            </a:r>
            <a:r>
              <a:rPr lang="ru-RU" sz="2100" b="0" dirty="0" err="1" smtClean="0"/>
              <a:t>Структурні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сутності</a:t>
            </a:r>
            <a:r>
              <a:rPr lang="ru-RU" sz="2100" b="0" dirty="0"/>
              <a:t>, </a:t>
            </a:r>
            <a:r>
              <a:rPr lang="ru-RU" sz="2100" b="0" dirty="0" err="1"/>
              <a:t>зазвичай</a:t>
            </a:r>
            <a:r>
              <a:rPr lang="ru-RU" sz="2100" b="0" dirty="0"/>
              <a:t>, </a:t>
            </a:r>
            <a:r>
              <a:rPr lang="ru-RU" sz="2100" b="0" dirty="0" err="1"/>
              <a:t>позначають</a:t>
            </a:r>
            <a:r>
              <a:rPr lang="ru-RU" sz="2100" b="0" dirty="0"/>
              <a:t> </a:t>
            </a:r>
            <a:r>
              <a:rPr lang="ru-RU" sz="2100" b="0" i="1" dirty="0" err="1"/>
              <a:t>іменниками</a:t>
            </a:r>
            <a:r>
              <a:rPr lang="ru-RU" sz="2100" b="0" i="1" dirty="0"/>
              <a:t>. </a:t>
            </a:r>
            <a:endParaRPr lang="ru-RU" sz="21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26132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Архітектурний базис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r>
              <a:rPr lang="uk-UA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53752" y="980728"/>
            <a:ext cx="892899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0" dirty="0" err="1" smtClean="0"/>
              <a:t>Розрізняють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п'ять</a:t>
            </a:r>
            <a:r>
              <a:rPr lang="ru-RU" sz="2100" b="0" dirty="0" smtClean="0"/>
              <a:t> </a:t>
            </a:r>
            <a:r>
              <a:rPr lang="ru-RU" sz="2100" b="0" i="1" dirty="0" err="1"/>
              <a:t>головних</a:t>
            </a:r>
            <a:r>
              <a:rPr lang="ru-RU" sz="2100" b="0" i="1" dirty="0"/>
              <a:t> </a:t>
            </a:r>
            <a:r>
              <a:rPr lang="ru-RU" sz="2100" b="0" dirty="0" err="1"/>
              <a:t>структурних</a:t>
            </a:r>
            <a:r>
              <a:rPr lang="ru-RU" sz="2100" b="0" dirty="0"/>
              <a:t> </a:t>
            </a:r>
            <a:r>
              <a:rPr lang="ru-RU" sz="2100" b="0" dirty="0" err="1"/>
              <a:t>сутностей</a:t>
            </a:r>
            <a:r>
              <a:rPr lang="ru-RU" sz="2100" b="0" dirty="0"/>
              <a:t>: </a:t>
            </a:r>
            <a:endParaRPr lang="ru-RU" sz="2100" b="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100" b="0" i="1" dirty="0" err="1" smtClean="0"/>
              <a:t>актори</a:t>
            </a:r>
            <a:r>
              <a:rPr lang="ru-RU" sz="2100" b="0" dirty="0" smtClean="0"/>
              <a:t>,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100" b="0" i="1" dirty="0" err="1" smtClean="0"/>
              <a:t>класи</a:t>
            </a:r>
            <a:r>
              <a:rPr lang="ru-RU" sz="2100" b="0" dirty="0"/>
              <a:t>, </a:t>
            </a:r>
            <a:endParaRPr lang="ru-RU" sz="2100" b="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100" b="0" i="1" dirty="0" err="1" smtClean="0"/>
              <a:t>інтерфейси</a:t>
            </a:r>
            <a:r>
              <a:rPr lang="ru-RU" sz="2100" b="0" i="1" dirty="0" smtClean="0"/>
              <a:t>.,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100" b="0" i="1" dirty="0" err="1" smtClean="0"/>
              <a:t>компоненти</a:t>
            </a:r>
            <a:r>
              <a:rPr lang="ru-RU" sz="2100" b="0" dirty="0"/>
              <a:t>, </a:t>
            </a:r>
            <a:endParaRPr lang="ru-RU" sz="2100" b="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100" b="0" i="1" dirty="0" err="1" smtClean="0"/>
              <a:t>вузли</a:t>
            </a:r>
            <a:r>
              <a:rPr lang="ru-RU" sz="2100" b="0" i="1" dirty="0"/>
              <a:t>. </a:t>
            </a:r>
            <a:endParaRPr lang="ru-RU" sz="2100" b="0" i="1" dirty="0" smtClean="0"/>
          </a:p>
          <a:p>
            <a:pPr marL="1257300" lvl="2" indent="-342900">
              <a:buFont typeface="Wingdings" pitchFamily="2" charset="2"/>
              <a:buChar char="Ø"/>
            </a:pPr>
            <a:endParaRPr lang="ru-RU" sz="2100" b="0" i="1" dirty="0" smtClean="0"/>
          </a:p>
          <a:p>
            <a:r>
              <a:rPr lang="ru-RU" sz="2100" b="0" dirty="0" err="1" smtClean="0"/>
              <a:t>Кожна</a:t>
            </a:r>
            <a:r>
              <a:rPr lang="ru-RU" sz="2100" b="0" dirty="0" smtClean="0"/>
              <a:t> </a:t>
            </a:r>
            <a:r>
              <a:rPr lang="ru-RU" sz="2100" b="0" dirty="0"/>
              <a:t>з </a:t>
            </a:r>
            <a:r>
              <a:rPr lang="ru-RU" sz="2100" b="0" dirty="0" err="1"/>
              <a:t>сутностей</a:t>
            </a:r>
            <a:r>
              <a:rPr lang="ru-RU" sz="2100" b="0" dirty="0"/>
              <a:t> </a:t>
            </a:r>
            <a:r>
              <a:rPr lang="ru-RU" sz="2100" b="0" dirty="0" err="1"/>
              <a:t>може</a:t>
            </a:r>
            <a:r>
              <a:rPr lang="ru-RU" sz="2100" b="0" dirty="0"/>
              <a:t> </a:t>
            </a:r>
            <a:r>
              <a:rPr lang="ru-RU" sz="2100" b="0" dirty="0" err="1"/>
              <a:t>мати</a:t>
            </a:r>
            <a:r>
              <a:rPr lang="ru-RU" sz="2100" b="0" dirty="0"/>
              <a:t> </a:t>
            </a:r>
            <a:r>
              <a:rPr lang="ru-RU" sz="2100" b="0" dirty="0" err="1"/>
              <a:t>свої</a:t>
            </a:r>
            <a:r>
              <a:rPr lang="ru-RU" sz="2100" b="0" dirty="0"/>
              <a:t> </a:t>
            </a:r>
            <a:r>
              <a:rPr lang="ru-RU" sz="2100" b="0" dirty="0" err="1" smtClean="0"/>
              <a:t>підвиди</a:t>
            </a:r>
            <a:r>
              <a:rPr lang="ru-RU" sz="2100" b="0" dirty="0" smtClean="0"/>
              <a:t>.</a:t>
            </a:r>
          </a:p>
          <a:p>
            <a:endParaRPr lang="ru-RU" sz="2100" b="0" dirty="0"/>
          </a:p>
          <a:p>
            <a:r>
              <a:rPr lang="ru-RU" sz="2100" i="1" dirty="0" err="1"/>
              <a:t>Актор</a:t>
            </a:r>
            <a:r>
              <a:rPr lang="ru-RU" sz="2100" b="0" i="1" dirty="0"/>
              <a:t> </a:t>
            </a:r>
            <a:r>
              <a:rPr lang="ru-RU" sz="2100" b="0" dirty="0"/>
              <a:t>(</a:t>
            </a:r>
            <a:r>
              <a:rPr lang="ru-RU" sz="2100" b="0" dirty="0" err="1"/>
              <a:t>Actor</a:t>
            </a:r>
            <a:r>
              <a:rPr lang="ru-RU" sz="2100" b="0" dirty="0"/>
              <a:t>) 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dirty="0" err="1"/>
              <a:t>суб’єкт</a:t>
            </a:r>
            <a:r>
              <a:rPr lang="ru-RU" sz="2100" b="0" dirty="0"/>
              <a:t>, </a:t>
            </a:r>
            <a:r>
              <a:rPr lang="ru-RU" sz="2100" b="0" dirty="0" err="1"/>
              <a:t>який</a:t>
            </a:r>
            <a:r>
              <a:rPr lang="ru-RU" sz="2100" b="0" dirty="0"/>
              <a:t> </a:t>
            </a:r>
            <a:r>
              <a:rPr lang="ru-RU" sz="2100" b="0" dirty="0" err="1"/>
              <a:t>перебуває</a:t>
            </a:r>
            <a:r>
              <a:rPr lang="ru-RU" sz="2100" b="0" dirty="0"/>
              <a:t> поза </a:t>
            </a:r>
            <a:r>
              <a:rPr lang="ru-RU" sz="2100" b="0" dirty="0" smtClean="0"/>
              <a:t>системою, </a:t>
            </a:r>
            <a:r>
              <a:rPr lang="ru-RU" sz="2100" b="0" dirty="0" err="1" smtClean="0"/>
              <a:t>що</a:t>
            </a:r>
            <a:r>
              <a:rPr lang="ru-RU" sz="2100" b="0" dirty="0" smtClean="0"/>
              <a:t> </a:t>
            </a:r>
            <a:r>
              <a:rPr lang="ru-RU" sz="2100" b="0" dirty="0" err="1"/>
              <a:t>моделюється</a:t>
            </a:r>
            <a:r>
              <a:rPr lang="ru-RU" sz="2100" b="0" dirty="0"/>
              <a:t>, і </a:t>
            </a:r>
            <a:r>
              <a:rPr lang="ru-RU" sz="2100" b="0" dirty="0" err="1"/>
              <a:t>безпосередньо</a:t>
            </a:r>
            <a:r>
              <a:rPr lang="ru-RU" sz="2100" b="0" dirty="0"/>
              <a:t> з нею </a:t>
            </a:r>
            <a:r>
              <a:rPr lang="ru-RU" sz="2100" b="0" dirty="0" err="1"/>
              <a:t>взаємодіє</a:t>
            </a:r>
            <a:r>
              <a:rPr lang="ru-RU" sz="2100" b="0" dirty="0"/>
              <a:t>. </a:t>
            </a:r>
            <a:endParaRPr lang="ru-RU" sz="2100" b="0" dirty="0" smtClean="0"/>
          </a:p>
          <a:p>
            <a:r>
              <a:rPr lang="ru-RU" sz="2100" b="0" dirty="0" err="1" smtClean="0"/>
              <a:t>Графічно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акторів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зображають</a:t>
            </a:r>
            <a:r>
              <a:rPr lang="ru-RU" sz="2100" b="0" dirty="0" smtClean="0"/>
              <a:t> </a:t>
            </a:r>
            <a:r>
              <a:rPr lang="ru-RU" sz="2100" b="0" dirty="0"/>
              <a:t>значком “худа </a:t>
            </a:r>
            <a:r>
              <a:rPr lang="ru-RU" sz="2100" b="0" dirty="0" err="1"/>
              <a:t>людина</a:t>
            </a:r>
            <a:r>
              <a:rPr lang="ru-RU" sz="2100" b="0" dirty="0"/>
              <a:t>”, </a:t>
            </a:r>
            <a:r>
              <a:rPr lang="ru-RU" sz="2100" b="0" dirty="0" err="1"/>
              <a:t>під</a:t>
            </a:r>
            <a:r>
              <a:rPr lang="ru-RU" sz="2100" b="0" dirty="0"/>
              <a:t> </a:t>
            </a:r>
            <a:r>
              <a:rPr lang="ru-RU" sz="2100" b="0" dirty="0" err="1"/>
              <a:t>яким</a:t>
            </a:r>
            <a:r>
              <a:rPr lang="ru-RU" sz="2100" b="0" dirty="0"/>
              <a:t> </a:t>
            </a:r>
            <a:r>
              <a:rPr lang="ru-RU" sz="2100" b="0" dirty="0" err="1"/>
              <a:t>вказують</a:t>
            </a:r>
            <a:r>
              <a:rPr lang="ru-RU" sz="2100" b="0" dirty="0"/>
              <a:t> </a:t>
            </a:r>
            <a:r>
              <a:rPr lang="ru-RU" sz="2100" b="0" dirty="0" err="1"/>
              <a:t>ім'я</a:t>
            </a:r>
            <a:r>
              <a:rPr lang="ru-RU" sz="2100" b="0" dirty="0"/>
              <a:t> </a:t>
            </a:r>
            <a:r>
              <a:rPr lang="ru-RU" sz="2100" b="0" dirty="0" err="1"/>
              <a:t>актора</a:t>
            </a:r>
            <a:endParaRPr lang="ru-RU" sz="21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157192"/>
            <a:ext cx="762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0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1028343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i="1" dirty="0" err="1">
                <a:solidFill>
                  <a:srgbClr val="0000CC"/>
                </a:solidFill>
              </a:rPr>
              <a:t>Клас</a:t>
            </a:r>
            <a:r>
              <a:rPr lang="ru-RU" sz="2100" i="1" dirty="0">
                <a:solidFill>
                  <a:srgbClr val="0000CC"/>
                </a:solidFill>
              </a:rPr>
              <a:t> </a:t>
            </a:r>
            <a:r>
              <a:rPr lang="ru-RU" sz="2100" dirty="0">
                <a:solidFill>
                  <a:srgbClr val="0000CC"/>
                </a:solidFill>
              </a:rPr>
              <a:t>(</a:t>
            </a:r>
            <a:r>
              <a:rPr lang="ru-RU" sz="2100" dirty="0" err="1">
                <a:solidFill>
                  <a:srgbClr val="0000CC"/>
                </a:solidFill>
              </a:rPr>
              <a:t>Class</a:t>
            </a:r>
            <a:r>
              <a:rPr lang="ru-RU" sz="2100" dirty="0">
                <a:solidFill>
                  <a:srgbClr val="0000CC"/>
                </a:solidFill>
              </a:rPr>
              <a:t>) </a:t>
            </a:r>
            <a:r>
              <a:rPr lang="ru-RU" sz="2100" b="0" dirty="0"/>
              <a:t>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dirty="0" err="1"/>
              <a:t>сукупність</a:t>
            </a:r>
            <a:r>
              <a:rPr lang="ru-RU" sz="2100" b="0" dirty="0"/>
              <a:t> </a:t>
            </a:r>
            <a:r>
              <a:rPr lang="ru-RU" sz="2100" b="0" i="1" dirty="0" err="1"/>
              <a:t>однотипних</a:t>
            </a:r>
            <a:r>
              <a:rPr lang="ru-RU" sz="2100" b="0" i="1" dirty="0"/>
              <a:t> </a:t>
            </a:r>
            <a:r>
              <a:rPr lang="ru-RU" sz="2100" b="0" i="1" dirty="0" err="1"/>
              <a:t>сутностей</a:t>
            </a:r>
            <a:r>
              <a:rPr lang="ru-RU" sz="2100" b="0" i="1" dirty="0"/>
              <a:t> </a:t>
            </a:r>
            <a:r>
              <a:rPr lang="ru-RU" sz="2100" b="0" dirty="0" err="1"/>
              <a:t>предметної</a:t>
            </a:r>
            <a:endParaRPr lang="ru-RU" sz="2100" b="0" dirty="0"/>
          </a:p>
          <a:p>
            <a:r>
              <a:rPr lang="ru-RU" sz="2100" b="0" dirty="0" err="1"/>
              <a:t>області</a:t>
            </a:r>
            <a:r>
              <a:rPr lang="ru-RU" sz="2100" b="0" dirty="0"/>
              <a:t> (</a:t>
            </a:r>
            <a:r>
              <a:rPr lang="ru-RU" sz="2100" b="0" dirty="0" err="1"/>
              <a:t>і</a:t>
            </a:r>
            <a:r>
              <a:rPr lang="ru-RU" sz="2100" b="0" i="1" dirty="0" err="1"/>
              <a:t>об'єктів</a:t>
            </a:r>
            <a:r>
              <a:rPr lang="ru-RU" sz="2100" b="0" dirty="0"/>
              <a:t>) </a:t>
            </a:r>
            <a:r>
              <a:rPr lang="ru-RU" sz="2100" b="0" dirty="0" err="1"/>
              <a:t>зі</a:t>
            </a:r>
            <a:r>
              <a:rPr lang="ru-RU" sz="2100" b="0" dirty="0"/>
              <a:t> </a:t>
            </a:r>
            <a:r>
              <a:rPr lang="ru-RU" sz="2100" b="0" dirty="0" err="1"/>
              <a:t>спільними</a:t>
            </a:r>
            <a:r>
              <a:rPr lang="ru-RU" sz="2100" b="0" dirty="0"/>
              <a:t> атрибутами, </a:t>
            </a:r>
            <a:r>
              <a:rPr lang="ru-RU" sz="2100" b="0" dirty="0" err="1"/>
              <a:t>операціями</a:t>
            </a:r>
            <a:r>
              <a:rPr lang="ru-RU" sz="2100" b="0" dirty="0"/>
              <a:t>, </a:t>
            </a:r>
            <a:r>
              <a:rPr lang="ru-RU" sz="2100" b="0" dirty="0" err="1" smtClean="0"/>
              <a:t>відношеннями</a:t>
            </a:r>
            <a:r>
              <a:rPr lang="ru-RU" sz="2100" b="0" dirty="0" smtClean="0"/>
              <a:t> та </a:t>
            </a:r>
            <a:r>
              <a:rPr lang="ru-RU" sz="2100" b="0" dirty="0"/>
              <a:t>семантикою.</a:t>
            </a:r>
          </a:p>
          <a:p>
            <a:r>
              <a:rPr lang="ru-RU" sz="2100" b="0" dirty="0"/>
              <a:t>В UML </a:t>
            </a:r>
            <a:r>
              <a:rPr lang="ru-RU" sz="2100" b="0" dirty="0" err="1"/>
              <a:t>класи</a:t>
            </a:r>
            <a:r>
              <a:rPr lang="ru-RU" sz="2100" b="0" dirty="0"/>
              <a:t> </a:t>
            </a:r>
            <a:r>
              <a:rPr lang="ru-RU" sz="2100" b="0" dirty="0" err="1"/>
              <a:t>зображають</a:t>
            </a:r>
            <a:r>
              <a:rPr lang="ru-RU" sz="2100" b="0" dirty="0"/>
              <a:t> </a:t>
            </a:r>
            <a:r>
              <a:rPr lang="ru-RU" sz="2100" b="0" dirty="0" err="1"/>
              <a:t>прямокутником</a:t>
            </a:r>
            <a:r>
              <a:rPr lang="ru-RU" sz="2100" b="0" dirty="0"/>
              <a:t>, </a:t>
            </a:r>
            <a:r>
              <a:rPr lang="ru-RU" sz="2100" b="0" dirty="0" err="1"/>
              <a:t>розділеним</a:t>
            </a:r>
            <a:r>
              <a:rPr lang="ru-RU" sz="2100" b="0" dirty="0"/>
              <a:t> на </a:t>
            </a:r>
            <a:r>
              <a:rPr lang="ru-RU" sz="2100" b="0" dirty="0" smtClean="0"/>
              <a:t>три </a:t>
            </a:r>
            <a:r>
              <a:rPr lang="ru-RU" sz="2100" b="0" dirty="0" err="1" smtClean="0"/>
              <a:t>секції</a:t>
            </a:r>
            <a:r>
              <a:rPr lang="ru-RU" sz="2100" b="0" dirty="0"/>
              <a:t>, в </a:t>
            </a:r>
            <a:r>
              <a:rPr lang="ru-RU" sz="2100" b="0" dirty="0" err="1"/>
              <a:t>яких</a:t>
            </a:r>
            <a:r>
              <a:rPr lang="ru-RU" sz="2100" b="0" dirty="0"/>
              <a:t> </a:t>
            </a:r>
            <a:r>
              <a:rPr lang="ru-RU" sz="2100" b="0" dirty="0" err="1"/>
              <a:t>записують</a:t>
            </a:r>
            <a:r>
              <a:rPr lang="ru-RU" sz="2100" b="0" dirty="0"/>
              <a:t> </a:t>
            </a:r>
            <a:r>
              <a:rPr lang="ru-RU" sz="2100" b="0" dirty="0" err="1"/>
              <a:t>назву</a:t>
            </a:r>
            <a:r>
              <a:rPr lang="ru-RU" sz="2100" b="0" dirty="0"/>
              <a:t> </a:t>
            </a:r>
            <a:r>
              <a:rPr lang="ru-RU" sz="2100" b="0" dirty="0" err="1"/>
              <a:t>класу</a:t>
            </a:r>
            <a:r>
              <a:rPr lang="ru-RU" sz="2100" b="0" dirty="0"/>
              <a:t>, </a:t>
            </a:r>
            <a:r>
              <a:rPr lang="ru-RU" sz="2100" b="0" dirty="0" err="1"/>
              <a:t>атрибути</a:t>
            </a:r>
            <a:r>
              <a:rPr lang="ru-RU" sz="2100" b="0" dirty="0"/>
              <a:t> та </a:t>
            </a:r>
            <a:r>
              <a:rPr lang="ru-RU" sz="2100" b="0" dirty="0" err="1"/>
              <a:t>операції</a:t>
            </a:r>
            <a:r>
              <a:rPr lang="ru-RU" sz="2100" b="0" dirty="0"/>
              <a:t>, </a:t>
            </a:r>
            <a:r>
              <a:rPr lang="ru-RU" sz="2100" b="0" dirty="0" err="1" smtClean="0"/>
              <a:t>відповідно</a:t>
            </a:r>
            <a:r>
              <a:rPr lang="ru-RU" sz="2100" b="0" dirty="0" smtClean="0"/>
              <a:t>.</a:t>
            </a:r>
          </a:p>
          <a:p>
            <a:r>
              <a:rPr lang="ru-RU" sz="2100" b="0" dirty="0" err="1" smtClean="0"/>
              <a:t>Атрибути</a:t>
            </a:r>
            <a:r>
              <a:rPr lang="ru-RU" sz="2100" b="0" dirty="0" smtClean="0"/>
              <a:t> </a:t>
            </a:r>
            <a:r>
              <a:rPr lang="ru-RU" sz="2100" b="0" dirty="0"/>
              <a:t>та </a:t>
            </a:r>
            <a:r>
              <a:rPr lang="ru-RU" sz="2100" b="0" dirty="0" err="1"/>
              <a:t>операції</a:t>
            </a:r>
            <a:r>
              <a:rPr lang="ru-RU" sz="2100" b="0" dirty="0"/>
              <a:t> </a:t>
            </a:r>
            <a:r>
              <a:rPr lang="ru-RU" sz="2100" b="0" dirty="0" err="1"/>
              <a:t>мають</a:t>
            </a:r>
            <a:r>
              <a:rPr lang="ru-RU" sz="2100" b="0" dirty="0"/>
              <a:t> </a:t>
            </a:r>
            <a:r>
              <a:rPr lang="ru-RU" sz="2100" b="0" dirty="0" err="1"/>
              <a:t>чітко</a:t>
            </a:r>
            <a:r>
              <a:rPr lang="ru-RU" sz="2100" b="0" dirty="0"/>
              <a:t> </a:t>
            </a:r>
            <a:r>
              <a:rPr lang="ru-RU" sz="2100" b="0" dirty="0" err="1"/>
              <a:t>визначені</a:t>
            </a:r>
            <a:r>
              <a:rPr lang="ru-RU" sz="2100" b="0" dirty="0"/>
              <a:t> </a:t>
            </a:r>
            <a:r>
              <a:rPr lang="ru-RU" sz="2100" b="0" dirty="0" err="1"/>
              <a:t>формати</a:t>
            </a:r>
            <a:r>
              <a:rPr lang="ru-RU" sz="2100" b="0" dirty="0"/>
              <a:t> </a:t>
            </a:r>
            <a:r>
              <a:rPr lang="ru-RU" sz="2100" b="0" dirty="0" err="1"/>
              <a:t>запису</a:t>
            </a:r>
            <a:r>
              <a:rPr lang="ru-RU" sz="2100" b="0" dirty="0"/>
              <a:t>, </a:t>
            </a:r>
            <a:r>
              <a:rPr lang="ru-RU" sz="2100" b="0" dirty="0" err="1"/>
              <a:t>які</a:t>
            </a:r>
            <a:endParaRPr lang="ru-RU" sz="2100" b="0" dirty="0"/>
          </a:p>
          <a:p>
            <a:r>
              <a:rPr lang="ru-RU" sz="2100" b="0" dirty="0" err="1"/>
              <a:t>відображають</a:t>
            </a:r>
            <a:r>
              <a:rPr lang="ru-RU" sz="2100" b="0" dirty="0"/>
              <a:t> </a:t>
            </a:r>
            <a:r>
              <a:rPr lang="ru-RU" sz="2100" b="0" dirty="0" err="1"/>
              <a:t>їхні</a:t>
            </a:r>
            <a:r>
              <a:rPr lang="ru-RU" sz="2100" b="0" dirty="0"/>
              <a:t> </a:t>
            </a:r>
            <a:r>
              <a:rPr lang="ru-RU" sz="2100" b="0" dirty="0" err="1"/>
              <a:t>найважливіші</a:t>
            </a:r>
            <a:r>
              <a:rPr lang="ru-RU" sz="2100" b="0" dirty="0"/>
              <a:t> характеристики (</a:t>
            </a:r>
            <a:r>
              <a:rPr lang="ru-RU" sz="2100" b="0" dirty="0" err="1"/>
              <a:t>назви</a:t>
            </a:r>
            <a:r>
              <a:rPr lang="ru-RU" sz="2100" b="0" dirty="0"/>
              <a:t>, </a:t>
            </a:r>
            <a:r>
              <a:rPr lang="ru-RU" sz="2100" b="0" dirty="0" err="1"/>
              <a:t>типи</a:t>
            </a:r>
            <a:r>
              <a:rPr lang="ru-RU" sz="2100" b="0" dirty="0"/>
              <a:t> </a:t>
            </a:r>
            <a:r>
              <a:rPr lang="ru-RU" sz="2100" b="0" dirty="0" err="1"/>
              <a:t>тощо</a:t>
            </a:r>
            <a:r>
              <a:rPr lang="ru-RU" sz="2100" b="0" dirty="0"/>
              <a:t>).</a:t>
            </a:r>
          </a:p>
          <a:p>
            <a:r>
              <a:rPr lang="ru-RU" sz="2100" b="0" dirty="0"/>
              <a:t>За </a:t>
            </a:r>
            <a:r>
              <a:rPr lang="ru-RU" sz="2100" b="0" dirty="0" err="1"/>
              <a:t>необхідності</a:t>
            </a:r>
            <a:r>
              <a:rPr lang="ru-RU" sz="2100" b="0" dirty="0"/>
              <a:t> </a:t>
            </a:r>
            <a:r>
              <a:rPr lang="ru-RU" sz="2100" b="0" dirty="0" err="1" smtClean="0"/>
              <a:t>секції</a:t>
            </a:r>
            <a:r>
              <a:rPr lang="ru-RU" sz="2100" b="0" dirty="0" smtClean="0"/>
              <a:t> </a:t>
            </a:r>
            <a:r>
              <a:rPr lang="ru-RU" sz="2100" b="0" dirty="0" err="1"/>
              <a:t>атрибутів</a:t>
            </a:r>
            <a:r>
              <a:rPr lang="ru-RU" sz="2100" b="0" dirty="0"/>
              <a:t> і/</a:t>
            </a:r>
            <a:r>
              <a:rPr lang="ru-RU" sz="2100" b="0" dirty="0" err="1"/>
              <a:t>або</a:t>
            </a:r>
            <a:r>
              <a:rPr lang="ru-RU" sz="2100" b="0" dirty="0"/>
              <a:t> </a:t>
            </a:r>
            <a:r>
              <a:rPr lang="ru-RU" sz="2100" b="0" dirty="0" err="1"/>
              <a:t>операцій</a:t>
            </a:r>
            <a:r>
              <a:rPr lang="ru-RU" sz="2100" b="0" dirty="0"/>
              <a:t> </a:t>
            </a:r>
            <a:r>
              <a:rPr lang="ru-RU" sz="2100" b="0" dirty="0" err="1"/>
              <a:t>опускають</a:t>
            </a:r>
            <a:r>
              <a:rPr lang="ru-RU" sz="2100" b="0" dirty="0"/>
              <a:t>.</a:t>
            </a:r>
            <a:endParaRPr lang="ru-RU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Архітектурний базис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r>
              <a:rPr lang="uk-UA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3077319" cy="250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9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07504" y="1196752"/>
            <a:ext cx="89289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i="1" dirty="0" err="1"/>
              <a:t>Об'єкти</a:t>
            </a:r>
            <a:r>
              <a:rPr lang="ru-RU" sz="2100" b="0" i="1" dirty="0"/>
              <a:t> </a:t>
            </a:r>
            <a:r>
              <a:rPr lang="ru-RU" sz="2100" b="0" dirty="0"/>
              <a:t>(</a:t>
            </a:r>
            <a:r>
              <a:rPr lang="ru-RU" sz="2100" b="0" dirty="0" err="1"/>
              <a:t>Objects</a:t>
            </a:r>
            <a:r>
              <a:rPr lang="ru-RU" sz="2100" b="0" dirty="0"/>
              <a:t>) 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i="1" dirty="0" err="1"/>
              <a:t>екземпляри</a:t>
            </a:r>
            <a:r>
              <a:rPr lang="ru-RU" sz="2100" b="0" i="1" dirty="0"/>
              <a:t> </a:t>
            </a:r>
            <a:r>
              <a:rPr lang="ru-RU" sz="2100" b="0" i="1" dirty="0" err="1" smtClean="0"/>
              <a:t>класів</a:t>
            </a:r>
            <a:r>
              <a:rPr lang="ru-RU" sz="2100" b="0" i="1" dirty="0" smtClean="0"/>
              <a:t> </a:t>
            </a:r>
            <a:r>
              <a:rPr lang="ru-RU" sz="2100" b="0" dirty="0"/>
              <a:t>з </a:t>
            </a:r>
            <a:r>
              <a:rPr lang="ru-RU" sz="2100" b="0" dirty="0" err="1"/>
              <a:t>конкретними</a:t>
            </a:r>
            <a:r>
              <a:rPr lang="ru-RU" sz="2100" b="0" dirty="0"/>
              <a:t> </a:t>
            </a:r>
            <a:r>
              <a:rPr lang="ru-RU" sz="2100" b="0" dirty="0" err="1"/>
              <a:t>значеннями</a:t>
            </a:r>
            <a:endParaRPr lang="ru-RU" sz="2100" b="0" dirty="0"/>
          </a:p>
          <a:p>
            <a:r>
              <a:rPr lang="ru-RU" sz="2100" b="0" dirty="0" err="1"/>
              <a:t>атрибутів</a:t>
            </a:r>
            <a:r>
              <a:rPr lang="ru-RU" sz="2100" b="0" dirty="0"/>
              <a:t>. </a:t>
            </a:r>
            <a:endParaRPr lang="ru-RU" sz="2100" b="0" dirty="0" smtClean="0"/>
          </a:p>
          <a:p>
            <a:r>
              <a:rPr lang="ru-RU" sz="2100" b="0" dirty="0" err="1" smtClean="0"/>
              <a:t>Об’єкт</a:t>
            </a:r>
            <a:r>
              <a:rPr lang="ru-RU" sz="2100" b="0" dirty="0" smtClean="0"/>
              <a:t> </a:t>
            </a:r>
            <a:r>
              <a:rPr lang="ru-RU" sz="2100" b="0" dirty="0" err="1"/>
              <a:t>має</a:t>
            </a:r>
            <a:r>
              <a:rPr lang="ru-RU" sz="2100" b="0" dirty="0"/>
              <a:t> </a:t>
            </a:r>
            <a:r>
              <a:rPr lang="ru-RU" sz="2100" b="0" dirty="0" err="1"/>
              <a:t>зображення</a:t>
            </a:r>
            <a:r>
              <a:rPr lang="ru-RU" sz="2100" b="0" dirty="0"/>
              <a:t>, </a:t>
            </a:r>
            <a:r>
              <a:rPr lang="ru-RU" sz="2100" b="0" dirty="0" err="1"/>
              <a:t>подібне</a:t>
            </a:r>
            <a:r>
              <a:rPr lang="ru-RU" sz="2100" b="0" dirty="0"/>
              <a:t> до </a:t>
            </a:r>
            <a:r>
              <a:rPr lang="ru-RU" sz="2100" b="0" dirty="0" err="1" smtClean="0"/>
              <a:t>зображення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класу</a:t>
            </a:r>
            <a:r>
              <a:rPr lang="ru-RU" sz="2100" b="0" dirty="0"/>
              <a:t>, </a:t>
            </a:r>
            <a:r>
              <a:rPr lang="ru-RU" sz="2100" b="0" dirty="0" err="1"/>
              <a:t>проте</a:t>
            </a:r>
            <a:r>
              <a:rPr lang="ru-RU" sz="2100" b="0" dirty="0"/>
              <a:t> </a:t>
            </a:r>
            <a:r>
              <a:rPr lang="ru-RU" sz="2100" b="0" dirty="0" err="1"/>
              <a:t>назву</a:t>
            </a:r>
            <a:r>
              <a:rPr lang="ru-RU" sz="2100" b="0" dirty="0"/>
              <a:t> </a:t>
            </a:r>
            <a:r>
              <a:rPr lang="ru-RU" sz="2100" b="0" dirty="0" err="1"/>
              <a:t>об’єкта</a:t>
            </a:r>
            <a:r>
              <a:rPr lang="ru-RU" sz="2100" b="0" dirty="0"/>
              <a:t> </a:t>
            </a:r>
            <a:r>
              <a:rPr lang="ru-RU" sz="2100" b="0" dirty="0" err="1" smtClean="0"/>
              <a:t>записують</a:t>
            </a:r>
            <a:r>
              <a:rPr lang="ru-RU" sz="2100" b="0" dirty="0" smtClean="0"/>
              <a:t> </a:t>
            </a:r>
            <a:r>
              <a:rPr lang="ru-RU" sz="2100" b="0" dirty="0"/>
              <a:t>у </a:t>
            </a:r>
            <a:r>
              <a:rPr lang="ru-RU" sz="2100" b="0" dirty="0" err="1"/>
              <a:t>вигляді</a:t>
            </a:r>
            <a:r>
              <a:rPr lang="ru-RU" sz="2100" b="0" dirty="0"/>
              <a:t>:</a:t>
            </a:r>
          </a:p>
          <a:p>
            <a:pPr algn="ctr"/>
            <a:r>
              <a:rPr lang="ru-RU" sz="2100" b="0" dirty="0">
                <a:solidFill>
                  <a:srgbClr val="0000CC"/>
                </a:solidFill>
              </a:rPr>
              <a:t>&lt;</a:t>
            </a:r>
            <a:r>
              <a:rPr lang="ru-RU" sz="2100" b="0" dirty="0" err="1">
                <a:solidFill>
                  <a:srgbClr val="0000CC"/>
                </a:solidFill>
              </a:rPr>
              <a:t>назва</a:t>
            </a:r>
            <a:r>
              <a:rPr lang="ru-RU" sz="2100" b="0" dirty="0">
                <a:solidFill>
                  <a:srgbClr val="0000CC"/>
                </a:solidFill>
              </a:rPr>
              <a:t> </a:t>
            </a:r>
            <a:r>
              <a:rPr lang="ru-RU" sz="2100" b="0" dirty="0" err="1">
                <a:solidFill>
                  <a:srgbClr val="0000CC"/>
                </a:solidFill>
              </a:rPr>
              <a:t>об’єкта</a:t>
            </a:r>
            <a:r>
              <a:rPr lang="ru-RU" sz="2100" b="0" dirty="0">
                <a:solidFill>
                  <a:srgbClr val="0000CC"/>
                </a:solidFill>
              </a:rPr>
              <a:t>&gt;:&lt;</a:t>
            </a:r>
            <a:r>
              <a:rPr lang="ru-RU" sz="2100" b="0" dirty="0" err="1">
                <a:solidFill>
                  <a:srgbClr val="0000CC"/>
                </a:solidFill>
              </a:rPr>
              <a:t>назва</a:t>
            </a:r>
            <a:r>
              <a:rPr lang="ru-RU" sz="2100" b="0" dirty="0">
                <a:solidFill>
                  <a:srgbClr val="0000CC"/>
                </a:solidFill>
              </a:rPr>
              <a:t> </a:t>
            </a:r>
            <a:r>
              <a:rPr lang="ru-RU" sz="2100" b="0" dirty="0" err="1">
                <a:solidFill>
                  <a:srgbClr val="0000CC"/>
                </a:solidFill>
              </a:rPr>
              <a:t>класу</a:t>
            </a:r>
            <a:r>
              <a:rPr lang="ru-RU" sz="2100" b="0" dirty="0">
                <a:solidFill>
                  <a:srgbClr val="0000CC"/>
                </a:solidFill>
              </a:rPr>
              <a:t>&gt;. </a:t>
            </a:r>
            <a:endParaRPr lang="ru-RU" sz="2100" b="0" dirty="0" smtClean="0">
              <a:solidFill>
                <a:srgbClr val="0000CC"/>
              </a:solidFill>
            </a:endParaRPr>
          </a:p>
          <a:p>
            <a:r>
              <a:rPr lang="ru-RU" sz="2100" b="0" dirty="0" err="1" smtClean="0"/>
              <a:t>Якщо</a:t>
            </a:r>
            <a:r>
              <a:rPr lang="ru-RU" sz="2100" b="0" dirty="0" smtClean="0"/>
              <a:t> </a:t>
            </a:r>
            <a:r>
              <a:rPr lang="ru-RU" sz="2100" b="0" dirty="0" err="1"/>
              <a:t>ідентифікація</a:t>
            </a:r>
            <a:r>
              <a:rPr lang="ru-RU" sz="2100" b="0" dirty="0"/>
              <a:t> </a:t>
            </a:r>
            <a:r>
              <a:rPr lang="ru-RU" sz="2100" b="0" dirty="0" err="1"/>
              <a:t>об’єкта</a:t>
            </a:r>
            <a:r>
              <a:rPr lang="ru-RU" sz="2100" b="0" dirty="0"/>
              <a:t> </a:t>
            </a:r>
            <a:r>
              <a:rPr lang="ru-RU" sz="2100" b="0" dirty="0" err="1" smtClean="0"/>
              <a:t>неважлива</a:t>
            </a:r>
            <a:r>
              <a:rPr lang="ru-RU" sz="2100" b="0" dirty="0" smtClean="0"/>
              <a:t>, то </a:t>
            </a:r>
            <a:r>
              <a:rPr lang="ru-RU" sz="2100" b="0" dirty="0" err="1"/>
              <a:t>вказують</a:t>
            </a:r>
            <a:r>
              <a:rPr lang="ru-RU" sz="2100" b="0" dirty="0"/>
              <a:t> </a:t>
            </a:r>
            <a:r>
              <a:rPr lang="ru-RU" sz="2100" b="0" dirty="0" err="1"/>
              <a:t>лише</a:t>
            </a:r>
            <a:r>
              <a:rPr lang="ru-RU" sz="2100" b="0" dirty="0"/>
              <a:t> </a:t>
            </a:r>
            <a:r>
              <a:rPr lang="ru-RU" sz="2100" b="0" dirty="0" err="1"/>
              <a:t>назву</a:t>
            </a:r>
            <a:r>
              <a:rPr lang="ru-RU" sz="2100" b="0" dirty="0"/>
              <a:t> </a:t>
            </a:r>
            <a:r>
              <a:rPr lang="ru-RU" sz="2100" b="0" dirty="0" err="1"/>
              <a:t>класу</a:t>
            </a:r>
            <a:r>
              <a:rPr lang="ru-RU" sz="2100" b="0" dirty="0"/>
              <a:t>, до </a:t>
            </a:r>
            <a:r>
              <a:rPr lang="ru-RU" sz="2100" b="0" dirty="0" err="1"/>
              <a:t>якого</a:t>
            </a:r>
            <a:r>
              <a:rPr lang="ru-RU" sz="2100" b="0" dirty="0"/>
              <a:t> </a:t>
            </a:r>
            <a:r>
              <a:rPr lang="ru-RU" sz="2100" b="0" dirty="0" err="1"/>
              <a:t>належить</a:t>
            </a:r>
            <a:r>
              <a:rPr lang="ru-RU" sz="2100" b="0" dirty="0"/>
              <a:t> </a:t>
            </a:r>
            <a:r>
              <a:rPr lang="ru-RU" sz="2100" b="0" dirty="0" err="1"/>
              <a:t>об’єкт</a:t>
            </a:r>
            <a:r>
              <a:rPr lang="ru-RU" sz="2100" b="0" dirty="0"/>
              <a:t>:</a:t>
            </a:r>
          </a:p>
          <a:p>
            <a:pPr algn="ctr"/>
            <a:r>
              <a:rPr lang="ru-RU" sz="2100" b="0" dirty="0">
                <a:solidFill>
                  <a:srgbClr val="0000CC"/>
                </a:solidFill>
              </a:rPr>
              <a:t>:&lt;</a:t>
            </a:r>
            <a:r>
              <a:rPr lang="ru-RU" sz="2100" b="0" dirty="0" err="1">
                <a:solidFill>
                  <a:srgbClr val="0000CC"/>
                </a:solidFill>
              </a:rPr>
              <a:t>назва</a:t>
            </a:r>
            <a:r>
              <a:rPr lang="ru-RU" sz="2100" b="0" dirty="0">
                <a:solidFill>
                  <a:srgbClr val="0000CC"/>
                </a:solidFill>
              </a:rPr>
              <a:t> </a:t>
            </a:r>
            <a:r>
              <a:rPr lang="ru-RU" sz="2100" b="0" dirty="0" err="1">
                <a:solidFill>
                  <a:srgbClr val="0000CC"/>
                </a:solidFill>
              </a:rPr>
              <a:t>класу</a:t>
            </a:r>
            <a:r>
              <a:rPr lang="ru-RU" sz="2100" b="0" dirty="0">
                <a:solidFill>
                  <a:srgbClr val="0000CC"/>
                </a:solidFill>
              </a:rPr>
              <a:t>&gt;. </a:t>
            </a:r>
            <a:endParaRPr lang="ru-RU" sz="2100" b="0" dirty="0" smtClean="0">
              <a:solidFill>
                <a:srgbClr val="0000CC"/>
              </a:solidFill>
            </a:endParaRPr>
          </a:p>
          <a:p>
            <a:r>
              <a:rPr lang="ru-RU" sz="2100" b="0" dirty="0" smtClean="0"/>
              <a:t>При </a:t>
            </a:r>
            <a:r>
              <a:rPr lang="ru-RU" sz="2100" b="0" dirty="0" err="1"/>
              <a:t>зображенні</a:t>
            </a:r>
            <a:r>
              <a:rPr lang="ru-RU" sz="2100" b="0" dirty="0"/>
              <a:t> </a:t>
            </a:r>
            <a:r>
              <a:rPr lang="ru-RU" sz="2100" b="0" dirty="0" err="1"/>
              <a:t>об’єктів</a:t>
            </a:r>
            <a:r>
              <a:rPr lang="ru-RU" sz="2100" b="0" dirty="0"/>
              <a:t> </a:t>
            </a:r>
            <a:r>
              <a:rPr lang="ru-RU" sz="2100" b="0" dirty="0" err="1"/>
              <a:t>секції</a:t>
            </a:r>
            <a:r>
              <a:rPr lang="ru-RU" sz="2100" b="0" dirty="0"/>
              <a:t> </a:t>
            </a:r>
            <a:r>
              <a:rPr lang="ru-RU" sz="2100" b="0" dirty="0" err="1"/>
              <a:t>атрибутів</a:t>
            </a:r>
            <a:r>
              <a:rPr lang="ru-RU" sz="2100" b="0" dirty="0"/>
              <a:t> </a:t>
            </a:r>
            <a:r>
              <a:rPr lang="ru-RU" sz="2100" b="0" dirty="0" smtClean="0"/>
              <a:t>та </a:t>
            </a:r>
            <a:r>
              <a:rPr lang="ru-RU" sz="2100" b="0" dirty="0" err="1" smtClean="0"/>
              <a:t>операцій</a:t>
            </a:r>
            <a:r>
              <a:rPr lang="ru-RU" sz="2100" b="0" dirty="0"/>
              <a:t>, </a:t>
            </a:r>
            <a:r>
              <a:rPr lang="ru-RU" sz="2100" b="0" dirty="0" err="1"/>
              <a:t>здебільшого</a:t>
            </a:r>
            <a:r>
              <a:rPr lang="ru-RU" sz="2100" b="0" dirty="0"/>
              <a:t>, </a:t>
            </a:r>
            <a:r>
              <a:rPr lang="ru-RU" sz="2100" b="0" dirty="0" err="1"/>
              <a:t>опускають</a:t>
            </a:r>
            <a:endParaRPr lang="ru-RU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Архітектурний базис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r>
              <a:rPr lang="uk-UA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Архітектурний базис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r>
              <a:rPr lang="uk-UA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94308" y="980728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i="1" dirty="0" err="1">
                <a:solidFill>
                  <a:srgbClr val="0000CC"/>
                </a:solidFill>
              </a:rPr>
              <a:t>Інтерфейс</a:t>
            </a:r>
            <a:r>
              <a:rPr lang="ru-RU" sz="2100" i="1" dirty="0">
                <a:solidFill>
                  <a:srgbClr val="0000CC"/>
                </a:solidFill>
              </a:rPr>
              <a:t> </a:t>
            </a:r>
            <a:r>
              <a:rPr lang="ru-RU" sz="2100" dirty="0">
                <a:solidFill>
                  <a:srgbClr val="0000CC"/>
                </a:solidFill>
              </a:rPr>
              <a:t>(</a:t>
            </a:r>
            <a:r>
              <a:rPr lang="en-US" sz="2100" dirty="0">
                <a:solidFill>
                  <a:srgbClr val="0000CC"/>
                </a:solidFill>
              </a:rPr>
              <a:t>Interface</a:t>
            </a:r>
            <a:r>
              <a:rPr lang="en-US" sz="2100" b="0" dirty="0"/>
              <a:t>) 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dirty="0" err="1"/>
              <a:t>сукупність</a:t>
            </a:r>
            <a:r>
              <a:rPr lang="ru-RU" sz="2100" b="0" dirty="0"/>
              <a:t> </a:t>
            </a:r>
            <a:r>
              <a:rPr lang="ru-RU" sz="2100" b="0" dirty="0" err="1"/>
              <a:t>операцій</a:t>
            </a:r>
            <a:r>
              <a:rPr lang="ru-RU" sz="2100" b="0" dirty="0"/>
              <a:t>, </a:t>
            </a:r>
            <a:r>
              <a:rPr lang="ru-RU" sz="2100" b="0" dirty="0" err="1"/>
              <a:t>що</a:t>
            </a:r>
            <a:r>
              <a:rPr lang="ru-RU" sz="2100" b="0" dirty="0"/>
              <a:t> </a:t>
            </a:r>
            <a:r>
              <a:rPr lang="ru-RU" sz="2100" b="0" dirty="0" err="1" smtClean="0"/>
              <a:t>формують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деякий</a:t>
            </a:r>
            <a:r>
              <a:rPr lang="ru-RU" sz="2100" b="0" dirty="0" smtClean="0"/>
              <a:t> </a:t>
            </a:r>
            <a:r>
              <a:rPr lang="ru-RU" sz="2100" b="0" dirty="0" err="1"/>
              <a:t>сервіс</a:t>
            </a:r>
            <a:r>
              <a:rPr lang="ru-RU" sz="2100" b="0" dirty="0"/>
              <a:t>, </a:t>
            </a:r>
            <a:r>
              <a:rPr lang="ru-RU" sz="2100" b="0" dirty="0" err="1"/>
              <a:t>який</a:t>
            </a:r>
            <a:r>
              <a:rPr lang="ru-RU" sz="2100" b="0" dirty="0"/>
              <a:t> </a:t>
            </a:r>
            <a:r>
              <a:rPr lang="ru-RU" sz="2100" b="0" dirty="0" err="1"/>
              <a:t>надає</a:t>
            </a:r>
            <a:r>
              <a:rPr lang="ru-RU" sz="2100" b="0" dirty="0"/>
              <a:t> </a:t>
            </a:r>
            <a:r>
              <a:rPr lang="ru-RU" sz="2100" b="0" dirty="0" err="1"/>
              <a:t>клас</a:t>
            </a:r>
            <a:r>
              <a:rPr lang="ru-RU" sz="2100" b="0" dirty="0"/>
              <a:t> </a:t>
            </a:r>
            <a:r>
              <a:rPr lang="ru-RU" sz="2100" b="0" dirty="0" err="1"/>
              <a:t>чи</a:t>
            </a:r>
            <a:r>
              <a:rPr lang="ru-RU" sz="2100" b="0" dirty="0"/>
              <a:t> компонент. </a:t>
            </a:r>
            <a:endParaRPr lang="ru-RU" sz="2100" b="0" dirty="0" smtClean="0"/>
          </a:p>
          <a:p>
            <a:r>
              <a:rPr lang="ru-RU" sz="2100" b="0" dirty="0" err="1" smtClean="0"/>
              <a:t>Інтерфейс</a:t>
            </a:r>
            <a:r>
              <a:rPr lang="ru-RU" sz="2100" b="0" dirty="0" smtClean="0"/>
              <a:t> </a:t>
            </a:r>
            <a:r>
              <a:rPr lang="ru-RU" sz="2100" b="0" dirty="0" err="1"/>
              <a:t>лише</a:t>
            </a:r>
            <a:r>
              <a:rPr lang="ru-RU" sz="2100" b="0" dirty="0"/>
              <a:t> </a:t>
            </a:r>
            <a:r>
              <a:rPr lang="ru-RU" sz="2100" b="0" dirty="0" err="1" smtClean="0"/>
              <a:t>декларує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операції</a:t>
            </a:r>
            <a:r>
              <a:rPr lang="ru-RU" sz="2100" b="0" dirty="0"/>
              <a:t>, а </a:t>
            </a:r>
            <a:r>
              <a:rPr lang="ru-RU" sz="2100" b="0" dirty="0" err="1"/>
              <a:t>реалізація</a:t>
            </a:r>
            <a:r>
              <a:rPr lang="ru-RU" sz="2100" b="0" dirty="0"/>
              <a:t> </a:t>
            </a:r>
            <a:r>
              <a:rPr lang="ru-RU" sz="2100" b="0" dirty="0" err="1"/>
              <a:t>операцій</a:t>
            </a:r>
            <a:r>
              <a:rPr lang="ru-RU" sz="2100" b="0" dirty="0"/>
              <a:t> </a:t>
            </a:r>
            <a:r>
              <a:rPr lang="ru-RU" sz="2100" b="0" dirty="0" err="1" smtClean="0"/>
              <a:t>покладається</a:t>
            </a:r>
            <a:r>
              <a:rPr lang="ru-RU" sz="2100" b="0" dirty="0" smtClean="0"/>
              <a:t> </a:t>
            </a:r>
            <a:r>
              <a:rPr lang="ru-RU" sz="2100" b="0" dirty="0"/>
              <a:t>на </a:t>
            </a:r>
            <a:r>
              <a:rPr lang="ru-RU" sz="2100" b="0" dirty="0" err="1"/>
              <a:t>клас</a:t>
            </a:r>
            <a:r>
              <a:rPr lang="ru-RU" sz="2100" b="0" dirty="0"/>
              <a:t> </a:t>
            </a:r>
            <a:r>
              <a:rPr lang="ru-RU" sz="2100" b="0" dirty="0" err="1" smtClean="0"/>
              <a:t>або</a:t>
            </a:r>
            <a:r>
              <a:rPr lang="ru-RU" sz="2100" b="0" dirty="0" smtClean="0"/>
              <a:t> компонент</a:t>
            </a:r>
            <a:r>
              <a:rPr lang="ru-RU" sz="2100" b="0" dirty="0"/>
              <a:t>, </a:t>
            </a:r>
            <a:r>
              <a:rPr lang="ru-RU" sz="2100" b="0" dirty="0" err="1"/>
              <a:t>який</a:t>
            </a:r>
            <a:r>
              <a:rPr lang="ru-RU" sz="2100" b="0" dirty="0"/>
              <a:t> </a:t>
            </a:r>
            <a:r>
              <a:rPr lang="ru-RU" sz="2100" b="0" dirty="0" err="1"/>
              <a:t>підтримує</a:t>
            </a:r>
            <a:r>
              <a:rPr lang="ru-RU" sz="2100" b="0" dirty="0"/>
              <a:t> </a:t>
            </a:r>
            <a:r>
              <a:rPr lang="ru-RU" sz="2100" b="0" dirty="0" err="1"/>
              <a:t>цей</a:t>
            </a:r>
            <a:r>
              <a:rPr lang="ru-RU" sz="2100" b="0" dirty="0"/>
              <a:t> </a:t>
            </a:r>
            <a:r>
              <a:rPr lang="ru-RU" sz="2100" b="0" dirty="0" err="1"/>
              <a:t>інтерфейс</a:t>
            </a:r>
            <a:r>
              <a:rPr lang="ru-RU" sz="2100" b="0" dirty="0"/>
              <a:t>. </a:t>
            </a:r>
            <a:endParaRPr lang="ru-RU" sz="2100" b="0" dirty="0" smtClean="0"/>
          </a:p>
          <a:p>
            <a:r>
              <a:rPr lang="ru-RU" sz="2100" b="0" dirty="0" err="1" smtClean="0"/>
              <a:t>Інтерфейси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зображають</a:t>
            </a:r>
            <a:r>
              <a:rPr lang="ru-RU" sz="2100" b="0" dirty="0" smtClean="0"/>
              <a:t> колом, </a:t>
            </a:r>
            <a:r>
              <a:rPr lang="ru-RU" sz="2100" b="0" dirty="0" err="1" smtClean="0"/>
              <a:t>під</a:t>
            </a:r>
            <a:r>
              <a:rPr lang="ru-RU" sz="2100" b="0" dirty="0" smtClean="0"/>
              <a:t> </a:t>
            </a:r>
            <a:r>
              <a:rPr lang="ru-RU" sz="2100" b="0" dirty="0" err="1"/>
              <a:t>яким</a:t>
            </a:r>
            <a:r>
              <a:rPr lang="ru-RU" sz="2100" b="0" dirty="0"/>
              <a:t> </a:t>
            </a:r>
            <a:r>
              <a:rPr lang="ru-RU" sz="2100" b="0" dirty="0" err="1"/>
              <a:t>вказують</a:t>
            </a:r>
            <a:r>
              <a:rPr lang="ru-RU" sz="2100" b="0" dirty="0"/>
              <a:t> </a:t>
            </a:r>
            <a:r>
              <a:rPr lang="ru-RU" sz="2100" b="0" dirty="0" err="1"/>
              <a:t>назву</a:t>
            </a:r>
            <a:r>
              <a:rPr lang="ru-RU" sz="2100" b="0" dirty="0"/>
              <a:t> </a:t>
            </a:r>
            <a:r>
              <a:rPr lang="ru-RU" sz="2100" b="0" dirty="0" err="1" smtClean="0"/>
              <a:t>інтерфейсу</a:t>
            </a:r>
            <a:r>
              <a:rPr lang="ru-RU" sz="2100" b="0" dirty="0" smtClean="0"/>
              <a:t>.</a:t>
            </a:r>
          </a:p>
          <a:p>
            <a:endParaRPr lang="uk-UA" sz="2100" b="0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16" y="5142110"/>
            <a:ext cx="3117680" cy="116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22" y="2708920"/>
            <a:ext cx="1290094" cy="85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269776" y="3428518"/>
            <a:ext cx="87535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100" i="1" dirty="0">
                <a:solidFill>
                  <a:srgbClr val="0000CC"/>
                </a:solidFill>
              </a:rPr>
              <a:t>Компонент </a:t>
            </a:r>
            <a:r>
              <a:rPr lang="ru-RU" sz="2100" dirty="0">
                <a:solidFill>
                  <a:srgbClr val="0000CC"/>
                </a:solidFill>
              </a:rPr>
              <a:t>(</a:t>
            </a:r>
            <a:r>
              <a:rPr lang="ru-RU" sz="2100" dirty="0" err="1">
                <a:solidFill>
                  <a:srgbClr val="0000CC"/>
                </a:solidFill>
              </a:rPr>
              <a:t>Component</a:t>
            </a:r>
            <a:r>
              <a:rPr lang="ru-RU" sz="2100" dirty="0">
                <a:solidFill>
                  <a:srgbClr val="0000CC"/>
                </a:solidFill>
              </a:rPr>
              <a:t>) </a:t>
            </a:r>
            <a:r>
              <a:rPr lang="ru-RU" sz="2100" b="0" dirty="0">
                <a:solidFill>
                  <a:srgbClr val="000000"/>
                </a:solidFill>
              </a:rPr>
              <a:t>- </a:t>
            </a:r>
            <a:r>
              <a:rPr lang="ru-RU" sz="2100" b="0" dirty="0" err="1">
                <a:solidFill>
                  <a:srgbClr val="000000"/>
                </a:solidFill>
              </a:rPr>
              <a:t>це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фізично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заміщувана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частина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системи</a:t>
            </a:r>
            <a:r>
              <a:rPr lang="ru-RU" sz="2100" b="0" dirty="0">
                <a:solidFill>
                  <a:srgbClr val="000000"/>
                </a:solidFill>
              </a:rPr>
              <a:t>, яка </a:t>
            </a:r>
            <a:r>
              <a:rPr lang="ru-RU" sz="2100" b="0" dirty="0" err="1">
                <a:solidFill>
                  <a:srgbClr val="000000"/>
                </a:solidFill>
              </a:rPr>
              <a:t>відповідає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певному</a:t>
            </a:r>
            <a:r>
              <a:rPr lang="ru-RU" sz="2100" b="0" dirty="0">
                <a:solidFill>
                  <a:srgbClr val="000000"/>
                </a:solidFill>
              </a:rPr>
              <a:t> набору </a:t>
            </a:r>
            <a:r>
              <a:rPr lang="ru-RU" sz="2100" b="0" dirty="0" err="1">
                <a:solidFill>
                  <a:srgbClr val="000000"/>
                </a:solidFill>
              </a:rPr>
              <a:t>інтерфейсів</a:t>
            </a:r>
            <a:r>
              <a:rPr lang="ru-RU" sz="2100" b="0" dirty="0">
                <a:solidFill>
                  <a:srgbClr val="000000"/>
                </a:solidFill>
              </a:rPr>
              <a:t> і/</a:t>
            </a:r>
            <a:r>
              <a:rPr lang="ru-RU" sz="2100" b="0" dirty="0" err="1">
                <a:solidFill>
                  <a:srgbClr val="000000"/>
                </a:solidFill>
              </a:rPr>
              <a:t>або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забезпечує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реалізацію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іншого</a:t>
            </a:r>
            <a:r>
              <a:rPr lang="ru-RU" sz="2100" b="0" dirty="0">
                <a:solidFill>
                  <a:srgbClr val="000000"/>
                </a:solidFill>
              </a:rPr>
              <a:t> набору </a:t>
            </a:r>
            <a:r>
              <a:rPr lang="ru-RU" sz="2100" b="0" dirty="0" err="1">
                <a:solidFill>
                  <a:srgbClr val="000000"/>
                </a:solidFill>
              </a:rPr>
              <a:t>інтерфейсів</a:t>
            </a:r>
            <a:r>
              <a:rPr lang="ru-RU" sz="2100" b="0" dirty="0">
                <a:solidFill>
                  <a:srgbClr val="000000"/>
                </a:solidFill>
              </a:rPr>
              <a:t>. </a:t>
            </a:r>
            <a:r>
              <a:rPr lang="ru-RU" sz="2100" b="0" dirty="0" err="1">
                <a:solidFill>
                  <a:srgbClr val="000000"/>
                </a:solidFill>
              </a:rPr>
              <a:t>Компоненти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фізично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існують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під</a:t>
            </a:r>
            <a:r>
              <a:rPr lang="ru-RU" sz="2100" b="0" dirty="0">
                <a:solidFill>
                  <a:srgbClr val="000000"/>
                </a:solidFill>
              </a:rPr>
              <a:t> час </a:t>
            </a:r>
            <a:r>
              <a:rPr lang="ru-RU" sz="2100" b="0" dirty="0" err="1">
                <a:solidFill>
                  <a:srgbClr val="000000"/>
                </a:solidFill>
              </a:rPr>
              <a:t>виконання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програми</a:t>
            </a:r>
            <a:r>
              <a:rPr lang="ru-RU" sz="2100" b="0" dirty="0">
                <a:solidFill>
                  <a:srgbClr val="000000"/>
                </a:solidFill>
              </a:rPr>
              <a:t>. </a:t>
            </a:r>
            <a:r>
              <a:rPr lang="ru-RU" sz="2100" b="0" dirty="0" err="1">
                <a:solidFill>
                  <a:srgbClr val="000000"/>
                </a:solidFill>
              </a:rPr>
              <a:t>Графічне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зображення</a:t>
            </a:r>
            <a:r>
              <a:rPr lang="ru-RU" sz="2100" b="0" dirty="0">
                <a:solidFill>
                  <a:srgbClr val="000000"/>
                </a:solidFill>
              </a:rPr>
              <a:t> компонента - </a:t>
            </a:r>
            <a:r>
              <a:rPr lang="ru-RU" sz="2100" b="0" dirty="0" err="1">
                <a:solidFill>
                  <a:srgbClr val="000000"/>
                </a:solidFill>
              </a:rPr>
              <a:t>прямокутник</a:t>
            </a:r>
            <a:r>
              <a:rPr lang="ru-RU" sz="2100" b="0" dirty="0">
                <a:solidFill>
                  <a:srgbClr val="000000"/>
                </a:solidFill>
              </a:rPr>
              <a:t> з </a:t>
            </a:r>
            <a:r>
              <a:rPr lang="ru-RU" sz="2100" b="0" dirty="0" err="1">
                <a:solidFill>
                  <a:srgbClr val="000000"/>
                </a:solidFill>
              </a:rPr>
              <a:t>двома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виступами</a:t>
            </a:r>
            <a:r>
              <a:rPr lang="ru-RU" sz="2100" b="0" dirty="0">
                <a:solidFill>
                  <a:srgbClr val="000000"/>
                </a:solidFill>
              </a:rPr>
              <a:t> з </a:t>
            </a:r>
            <a:r>
              <a:rPr lang="ru-RU" sz="2100" b="0" dirty="0" err="1">
                <a:solidFill>
                  <a:srgbClr val="000000"/>
                </a:solidFill>
              </a:rPr>
              <a:t>лівого</a:t>
            </a:r>
            <a:r>
              <a:rPr lang="ru-RU" sz="2100" b="0" dirty="0">
                <a:solidFill>
                  <a:srgbClr val="000000"/>
                </a:solidFill>
              </a:rPr>
              <a:t> боку і </a:t>
            </a:r>
            <a:r>
              <a:rPr lang="ru-RU" sz="2100" b="0" dirty="0" err="1">
                <a:solidFill>
                  <a:srgbClr val="000000"/>
                </a:solidFill>
              </a:rPr>
              <a:t>назвою</a:t>
            </a:r>
            <a:r>
              <a:rPr lang="ru-RU" sz="2100" b="0" dirty="0">
                <a:solidFill>
                  <a:srgbClr val="000000"/>
                </a:solidFill>
              </a:rPr>
              <a:t> </a:t>
            </a:r>
            <a:r>
              <a:rPr lang="ru-RU" sz="2100" b="0" dirty="0" err="1">
                <a:solidFill>
                  <a:srgbClr val="000000"/>
                </a:solidFill>
              </a:rPr>
              <a:t>усередині</a:t>
            </a:r>
            <a:endParaRPr lang="ru-RU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Архітектурний базис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r>
              <a:rPr lang="uk-UA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07504" y="980728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i="1" dirty="0" err="1">
                <a:solidFill>
                  <a:srgbClr val="0000CC"/>
                </a:solidFill>
              </a:rPr>
              <a:t>Вузол</a:t>
            </a:r>
            <a:r>
              <a:rPr lang="ru-RU" sz="2100" i="1" dirty="0">
                <a:solidFill>
                  <a:srgbClr val="0000CC"/>
                </a:solidFill>
              </a:rPr>
              <a:t> </a:t>
            </a:r>
            <a:r>
              <a:rPr lang="ru-RU" sz="2100" dirty="0">
                <a:solidFill>
                  <a:srgbClr val="0000CC"/>
                </a:solidFill>
              </a:rPr>
              <a:t>(</a:t>
            </a:r>
            <a:r>
              <a:rPr lang="ru-RU" sz="2100" dirty="0" err="1">
                <a:solidFill>
                  <a:srgbClr val="0000CC"/>
                </a:solidFill>
              </a:rPr>
              <a:t>Node</a:t>
            </a:r>
            <a:r>
              <a:rPr lang="ru-RU" sz="2100" dirty="0">
                <a:solidFill>
                  <a:srgbClr val="0000CC"/>
                </a:solidFill>
              </a:rPr>
              <a:t>) </a:t>
            </a:r>
            <a:r>
              <a:rPr lang="ru-RU" sz="2100" b="0" dirty="0"/>
              <a:t>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dirty="0" err="1"/>
              <a:t>фізичний</a:t>
            </a:r>
            <a:r>
              <a:rPr lang="ru-RU" sz="2100" b="0" dirty="0"/>
              <a:t> </a:t>
            </a:r>
            <a:r>
              <a:rPr lang="ru-RU" sz="2100" b="0" dirty="0" err="1"/>
              <a:t>елемент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r>
              <a:rPr lang="ru-RU" sz="2100" b="0" dirty="0"/>
              <a:t>, </a:t>
            </a:r>
            <a:r>
              <a:rPr lang="ru-RU" sz="2100" b="0" dirty="0" err="1"/>
              <a:t>який</a:t>
            </a:r>
            <a:r>
              <a:rPr lang="ru-RU" sz="2100" b="0" dirty="0"/>
              <a:t> </a:t>
            </a:r>
            <a:r>
              <a:rPr lang="ru-RU" sz="2100" b="0" dirty="0" err="1"/>
              <a:t>існує</a:t>
            </a:r>
            <a:r>
              <a:rPr lang="ru-RU" sz="2100" b="0" dirty="0"/>
              <a:t> </a:t>
            </a:r>
            <a:r>
              <a:rPr lang="ru-RU" sz="2100" b="0" dirty="0" err="1" smtClean="0"/>
              <a:t>під</a:t>
            </a:r>
            <a:r>
              <a:rPr lang="ru-RU" sz="2100" b="0" dirty="0" smtClean="0"/>
              <a:t> час </a:t>
            </a:r>
            <a:r>
              <a:rPr lang="ru-RU" sz="2100" b="0" dirty="0" err="1"/>
              <a:t>виконання</a:t>
            </a:r>
            <a:r>
              <a:rPr lang="ru-RU" sz="2100" b="0" dirty="0"/>
              <a:t> </a:t>
            </a:r>
            <a:r>
              <a:rPr lang="ru-RU" sz="2100" b="0" dirty="0" err="1"/>
              <a:t>програми</a:t>
            </a:r>
            <a:r>
              <a:rPr lang="ru-RU" sz="2100" b="0" dirty="0"/>
              <a:t> і </a:t>
            </a:r>
            <a:r>
              <a:rPr lang="ru-RU" sz="2100" b="0" dirty="0" err="1"/>
              <a:t>представляє</a:t>
            </a:r>
            <a:r>
              <a:rPr lang="ru-RU" sz="2100" b="0" dirty="0"/>
              <a:t> </a:t>
            </a:r>
            <a:r>
              <a:rPr lang="ru-RU" sz="2100" b="0" dirty="0" err="1"/>
              <a:t>обчислювальний</a:t>
            </a:r>
            <a:r>
              <a:rPr lang="ru-RU" sz="2100" b="0" dirty="0"/>
              <a:t> ресурс</a:t>
            </a:r>
            <a:r>
              <a:rPr lang="ru-RU" sz="2100" b="0" dirty="0" smtClean="0"/>
              <a:t>.</a:t>
            </a:r>
          </a:p>
          <a:p>
            <a:r>
              <a:rPr lang="ru-RU" sz="2100" b="0" dirty="0" err="1" smtClean="0"/>
              <a:t>Вузли</a:t>
            </a:r>
            <a:r>
              <a:rPr lang="ru-RU" sz="2100" b="0" dirty="0" smtClean="0"/>
              <a:t> </a:t>
            </a:r>
            <a:r>
              <a:rPr lang="ru-RU" sz="2100" b="0" dirty="0" err="1"/>
              <a:t>зображають</a:t>
            </a:r>
            <a:r>
              <a:rPr lang="ru-RU" sz="2100" b="0" dirty="0"/>
              <a:t> кубом, в </a:t>
            </a:r>
            <a:r>
              <a:rPr lang="ru-RU" sz="2100" b="0" dirty="0" err="1"/>
              <a:t>якому</a:t>
            </a:r>
            <a:r>
              <a:rPr lang="ru-RU" sz="2100" b="0" dirty="0"/>
              <a:t> </a:t>
            </a:r>
            <a:r>
              <a:rPr lang="ru-RU" sz="2100" b="0" dirty="0" err="1"/>
              <a:t>вказується</a:t>
            </a:r>
            <a:r>
              <a:rPr lang="ru-RU" sz="2100" b="0" dirty="0"/>
              <a:t> </a:t>
            </a:r>
            <a:r>
              <a:rPr lang="ru-RU" sz="2100" b="0" dirty="0" err="1"/>
              <a:t>назва</a:t>
            </a:r>
            <a:r>
              <a:rPr lang="ru-RU" sz="2100" b="0" dirty="0"/>
              <a:t> </a:t>
            </a:r>
            <a:r>
              <a:rPr lang="ru-RU" sz="2100" b="0" dirty="0" err="1" smtClean="0"/>
              <a:t>вузла</a:t>
            </a:r>
            <a:r>
              <a:rPr lang="ru-RU" sz="2100" b="0" dirty="0" smtClean="0"/>
              <a:t>.</a:t>
            </a:r>
            <a:endParaRPr lang="ru-RU" sz="2100" b="0" dirty="0"/>
          </a:p>
          <a:p>
            <a:r>
              <a:rPr lang="ru-RU" sz="2100" b="0" dirty="0" err="1"/>
              <a:t>Вузол</a:t>
            </a:r>
            <a:r>
              <a:rPr lang="ru-RU" sz="2100" b="0" dirty="0"/>
              <a:t> </a:t>
            </a:r>
            <a:r>
              <a:rPr lang="ru-RU" sz="2100" b="0" dirty="0" err="1"/>
              <a:t>володіє</a:t>
            </a:r>
            <a:r>
              <a:rPr lang="ru-RU" sz="2100" b="0" dirty="0"/>
              <a:t> </a:t>
            </a:r>
            <a:r>
              <a:rPr lang="ru-RU" sz="2100" b="0" dirty="0" err="1"/>
              <a:t>певним</a:t>
            </a:r>
            <a:r>
              <a:rPr lang="ru-RU" sz="2100" b="0" dirty="0"/>
              <a:t> </a:t>
            </a:r>
            <a:r>
              <a:rPr lang="ru-RU" sz="2100" b="0" dirty="0" err="1"/>
              <a:t>обсягом</a:t>
            </a:r>
            <a:r>
              <a:rPr lang="ru-RU" sz="2100" b="0" dirty="0"/>
              <a:t> </a:t>
            </a:r>
            <a:r>
              <a:rPr lang="ru-RU" sz="2100" b="0" dirty="0" err="1"/>
              <a:t>пам’яті</a:t>
            </a:r>
            <a:r>
              <a:rPr lang="ru-RU" sz="2100" b="0" dirty="0"/>
              <a:t> і, </a:t>
            </a:r>
            <a:r>
              <a:rPr lang="ru-RU" sz="2100" b="0" dirty="0" err="1"/>
              <a:t>можливо</a:t>
            </a:r>
            <a:r>
              <a:rPr lang="ru-RU" sz="2100" b="0" dirty="0"/>
              <a:t>, </a:t>
            </a:r>
            <a:r>
              <a:rPr lang="ru-RU" sz="2100" b="0" dirty="0" err="1"/>
              <a:t>процесором</a:t>
            </a:r>
            <a:endParaRPr lang="ru-RU" sz="21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2503184"/>
            <a:ext cx="1862882" cy="13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кутник 4"/>
          <p:cNvSpPr/>
          <p:nvPr/>
        </p:nvSpPr>
        <p:spPr>
          <a:xfrm>
            <a:off x="251520" y="4149080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0" dirty="0" err="1"/>
              <a:t>Вузли</a:t>
            </a:r>
            <a:r>
              <a:rPr lang="ru-RU" sz="2100" b="0" dirty="0"/>
              <a:t> </a:t>
            </a:r>
            <a:r>
              <a:rPr lang="ru-RU" sz="2100" b="0" dirty="0" err="1"/>
              <a:t>надають</a:t>
            </a:r>
            <a:r>
              <a:rPr lang="ru-RU" sz="2100" b="0" dirty="0"/>
              <a:t> </a:t>
            </a:r>
            <a:r>
              <a:rPr lang="ru-RU" sz="2100" b="0" dirty="0" err="1"/>
              <a:t>засоби</a:t>
            </a:r>
            <a:r>
              <a:rPr lang="ru-RU" sz="2100" b="0" dirty="0"/>
              <a:t> </a:t>
            </a:r>
            <a:r>
              <a:rPr lang="ru-RU" sz="2100" b="0" dirty="0" err="1"/>
              <a:t>фізичного</a:t>
            </a:r>
            <a:r>
              <a:rPr lang="ru-RU" sz="2100" b="0" dirty="0"/>
              <a:t> </a:t>
            </a:r>
            <a:r>
              <a:rPr lang="ru-RU" sz="2100" b="0" dirty="0" err="1"/>
              <a:t>розгортання</a:t>
            </a:r>
            <a:r>
              <a:rPr lang="ru-RU" sz="2100" b="0" dirty="0"/>
              <a:t> </a:t>
            </a:r>
            <a:r>
              <a:rPr lang="ru-RU" sz="2100" b="0" dirty="0" err="1"/>
              <a:t>компонентів</a:t>
            </a:r>
            <a:r>
              <a:rPr lang="ru-RU" sz="2100" b="0" dirty="0"/>
              <a:t>.</a:t>
            </a:r>
          </a:p>
          <a:p>
            <a:r>
              <a:rPr lang="ru-RU" sz="2100" b="0" dirty="0" err="1"/>
              <a:t>Найпоширеніший</a:t>
            </a:r>
            <a:r>
              <a:rPr lang="ru-RU" sz="2100" b="0" dirty="0"/>
              <a:t> приклад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b="0" dirty="0" err="1"/>
              <a:t>вузлів</a:t>
            </a:r>
            <a:r>
              <a:rPr lang="ru-RU" sz="2100" b="0" dirty="0"/>
              <a:t> - </a:t>
            </a:r>
            <a:r>
              <a:rPr lang="ru-RU" sz="2100" b="0" dirty="0" err="1"/>
              <a:t>це</a:t>
            </a:r>
            <a:r>
              <a:rPr lang="ru-RU" sz="2100" b="0" dirty="0"/>
              <a:t> </a:t>
            </a:r>
            <a:r>
              <a:rPr lang="ru-RU" sz="2100" b="0" dirty="0" err="1" smtClean="0"/>
              <a:t>моделювання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процесорів</a:t>
            </a:r>
            <a:r>
              <a:rPr lang="ru-RU" sz="2100" b="0" dirty="0" smtClean="0"/>
              <a:t> </a:t>
            </a:r>
            <a:r>
              <a:rPr lang="ru-RU" sz="2100" b="0" dirty="0"/>
              <a:t>і </a:t>
            </a:r>
            <a:r>
              <a:rPr lang="ru-RU" sz="2100" b="0" dirty="0" err="1"/>
              <a:t>пристроїв</a:t>
            </a:r>
            <a:r>
              <a:rPr lang="ru-RU" sz="2100" b="0" dirty="0"/>
              <a:t>, </a:t>
            </a:r>
            <a:r>
              <a:rPr lang="ru-RU" sz="2100" b="0" dirty="0" err="1"/>
              <a:t>які</a:t>
            </a:r>
            <a:r>
              <a:rPr lang="ru-RU" sz="2100" b="0" dirty="0"/>
              <a:t> </a:t>
            </a:r>
            <a:r>
              <a:rPr lang="ru-RU" sz="2100" b="0" dirty="0" err="1"/>
              <a:t>утворюють</a:t>
            </a:r>
            <a:r>
              <a:rPr lang="ru-RU" sz="2100" b="0" dirty="0"/>
              <a:t> </a:t>
            </a:r>
            <a:r>
              <a:rPr lang="ru-RU" sz="2100" b="0" dirty="0" err="1"/>
              <a:t>топологію</a:t>
            </a:r>
            <a:r>
              <a:rPr lang="ru-RU" sz="2100" b="0" dirty="0"/>
              <a:t> </a:t>
            </a:r>
            <a:r>
              <a:rPr lang="ru-RU" sz="2100" b="0" dirty="0" err="1"/>
              <a:t>автономної</a:t>
            </a:r>
            <a:r>
              <a:rPr lang="ru-RU" sz="2100" b="0" dirty="0"/>
              <a:t>, </a:t>
            </a:r>
            <a:r>
              <a:rPr lang="ru-RU" sz="2100" b="0" dirty="0" err="1" smtClean="0"/>
              <a:t>вбудованої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клієнт-серверної</a:t>
            </a:r>
            <a:r>
              <a:rPr lang="ru-RU" sz="2100" b="0" dirty="0" smtClean="0"/>
              <a:t> </a:t>
            </a:r>
            <a:r>
              <a:rPr lang="ru-RU" sz="2100" b="0" dirty="0" err="1"/>
              <a:t>чи</a:t>
            </a:r>
            <a:r>
              <a:rPr lang="ru-RU" sz="2100" b="0" dirty="0"/>
              <a:t> </a:t>
            </a:r>
            <a:r>
              <a:rPr lang="ru-RU" sz="2100" b="0" dirty="0" err="1"/>
              <a:t>розподіленої</a:t>
            </a:r>
            <a:r>
              <a:rPr lang="ru-RU" sz="2100" b="0" dirty="0"/>
              <a:t> </a:t>
            </a:r>
            <a:r>
              <a:rPr lang="ru-RU" sz="2100" b="0" dirty="0" err="1"/>
              <a:t>комп’ютерної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7512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179512" y="889844"/>
            <a:ext cx="88569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 err="1">
                <a:solidFill>
                  <a:srgbClr val="0000CC"/>
                </a:solidFill>
              </a:rPr>
              <a:t>Діаграма</a:t>
            </a:r>
            <a:r>
              <a:rPr lang="ru-RU" sz="2200" i="1" dirty="0">
                <a:solidFill>
                  <a:srgbClr val="0000CC"/>
                </a:solidFill>
              </a:rPr>
              <a:t> </a:t>
            </a:r>
            <a:r>
              <a:rPr lang="ru-RU" sz="2200" i="1" dirty="0" err="1">
                <a:solidFill>
                  <a:srgbClr val="0000CC"/>
                </a:solidFill>
              </a:rPr>
              <a:t>прецедентів</a:t>
            </a:r>
            <a:r>
              <a:rPr lang="ru-RU" sz="2200" i="1" dirty="0">
                <a:solidFill>
                  <a:srgbClr val="0000CC"/>
                </a:solidFill>
              </a:rPr>
              <a:t> </a:t>
            </a:r>
            <a:r>
              <a:rPr lang="ru-RU" sz="2200" b="0" dirty="0"/>
              <a:t>- </a:t>
            </a:r>
            <a:r>
              <a:rPr lang="ru-RU" sz="2200" b="0" dirty="0" err="1"/>
              <a:t>це</a:t>
            </a:r>
            <a:r>
              <a:rPr lang="ru-RU" sz="2200" b="0" dirty="0"/>
              <a:t> </a:t>
            </a:r>
            <a:r>
              <a:rPr lang="ru-RU" sz="2200" b="0" dirty="0" err="1"/>
              <a:t>узагальнене</a:t>
            </a:r>
            <a:r>
              <a:rPr lang="ru-RU" sz="2200" b="0" dirty="0"/>
              <a:t> </a:t>
            </a:r>
            <a:r>
              <a:rPr lang="ru-RU" sz="2200" b="0" dirty="0" err="1" smtClean="0"/>
              <a:t>представлення</a:t>
            </a:r>
            <a:r>
              <a:rPr lang="ru-RU" sz="2200" b="0" dirty="0" smtClean="0"/>
              <a:t> </a:t>
            </a:r>
            <a:r>
              <a:rPr lang="ru-RU" sz="2200" b="0" dirty="0" err="1" smtClean="0"/>
              <a:t>функціонального</a:t>
            </a:r>
            <a:r>
              <a:rPr lang="ru-RU" sz="2200" b="0" dirty="0" smtClean="0"/>
              <a:t> </a:t>
            </a:r>
            <a:r>
              <a:rPr lang="ru-RU" sz="2200" b="0" dirty="0" err="1"/>
              <a:t>призначення</a:t>
            </a:r>
            <a:r>
              <a:rPr lang="ru-RU" sz="2200" b="0" dirty="0"/>
              <a:t> </a:t>
            </a:r>
            <a:r>
              <a:rPr lang="ru-RU" sz="2200" b="0" dirty="0" err="1"/>
              <a:t>системи</a:t>
            </a:r>
            <a:r>
              <a:rPr lang="ru-RU" sz="2200" b="0" dirty="0"/>
              <a:t>, яке </a:t>
            </a:r>
            <a:r>
              <a:rPr lang="ru-RU" sz="2200" b="0" dirty="0" err="1"/>
              <a:t>має</a:t>
            </a:r>
            <a:r>
              <a:rPr lang="ru-RU" sz="2200" b="0" dirty="0"/>
              <a:t> </a:t>
            </a:r>
            <a:r>
              <a:rPr lang="ru-RU" sz="2200" b="0" dirty="0" err="1"/>
              <a:t>відповідати</a:t>
            </a:r>
            <a:r>
              <a:rPr lang="ru-RU" sz="2200" b="0" dirty="0"/>
              <a:t> на </a:t>
            </a:r>
            <a:r>
              <a:rPr lang="ru-RU" sz="2200" b="0" dirty="0" smtClean="0"/>
              <a:t>головне </a:t>
            </a:r>
            <a:r>
              <a:rPr lang="ru-RU" sz="2200" b="0" dirty="0" err="1" smtClean="0"/>
              <a:t>питання</a:t>
            </a:r>
            <a:r>
              <a:rPr lang="ru-RU" sz="2200" b="0" dirty="0" smtClean="0"/>
              <a:t> </a:t>
            </a:r>
            <a:r>
              <a:rPr lang="ru-RU" sz="2200" b="0" dirty="0" err="1"/>
              <a:t>моделювання</a:t>
            </a:r>
            <a:r>
              <a:rPr lang="ru-RU" sz="2200" b="0" dirty="0"/>
              <a:t>: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/>
              <a:t>робить</a:t>
            </a:r>
            <a:r>
              <a:rPr lang="ru-RU" sz="2200" dirty="0"/>
              <a:t> система у </a:t>
            </a:r>
            <a:r>
              <a:rPr lang="ru-RU" sz="2200" dirty="0" err="1" smtClean="0"/>
              <a:t>зовнішньому</a:t>
            </a:r>
            <a:r>
              <a:rPr lang="ru-RU" sz="2200" dirty="0" smtClean="0"/>
              <a:t> </a:t>
            </a:r>
            <a:r>
              <a:rPr lang="ru-RU" sz="2200" dirty="0" err="1" smtClean="0"/>
              <a:t>світі</a:t>
            </a:r>
            <a:r>
              <a:rPr lang="ru-RU" sz="2200" dirty="0" smtClean="0"/>
              <a:t>?</a:t>
            </a:r>
          </a:p>
          <a:p>
            <a:endParaRPr lang="ru-RU" sz="2200" dirty="0"/>
          </a:p>
          <a:p>
            <a:r>
              <a:rPr lang="ru-RU" sz="2200" b="0" dirty="0"/>
              <a:t>На </a:t>
            </a:r>
            <a:r>
              <a:rPr lang="ru-RU" sz="2200" b="0" dirty="0" err="1"/>
              <a:t>діаграмі</a:t>
            </a:r>
            <a:r>
              <a:rPr lang="ru-RU" sz="2200" b="0" dirty="0"/>
              <a:t> </a:t>
            </a:r>
            <a:r>
              <a:rPr lang="ru-RU" sz="2200" b="0" dirty="0" err="1"/>
              <a:t>прецедентів</a:t>
            </a:r>
            <a:r>
              <a:rPr lang="ru-RU" sz="2200" b="0" dirty="0"/>
              <a:t> </a:t>
            </a:r>
            <a:r>
              <a:rPr lang="ru-RU" sz="2200" b="0" dirty="0" err="1"/>
              <a:t>застосовують</a:t>
            </a:r>
            <a:r>
              <a:rPr lang="ru-RU" sz="2200" b="0" dirty="0"/>
              <a:t> два </a:t>
            </a:r>
            <a:r>
              <a:rPr lang="ru-RU" sz="2200" b="0" dirty="0" err="1"/>
              <a:t>типи</a:t>
            </a:r>
            <a:r>
              <a:rPr lang="ru-RU" sz="2200" b="0" dirty="0"/>
              <a:t> </a:t>
            </a:r>
            <a:r>
              <a:rPr lang="ru-RU" sz="2200" dirty="0" err="1" smtClean="0"/>
              <a:t>базових</a:t>
            </a:r>
            <a:r>
              <a:rPr lang="ru-RU" sz="2200" dirty="0" smtClean="0"/>
              <a:t> </a:t>
            </a:r>
            <a:r>
              <a:rPr lang="ru-RU" sz="2200" dirty="0" err="1" smtClean="0"/>
              <a:t>сутностей</a:t>
            </a:r>
            <a:r>
              <a:rPr lang="ru-RU" sz="2200" dirty="0"/>
              <a:t>:</a:t>
            </a:r>
            <a:r>
              <a:rPr lang="ru-RU" sz="2200" b="0" dirty="0"/>
              <a:t> </a:t>
            </a:r>
            <a:endParaRPr lang="ru-RU" sz="2200" b="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варіанти</a:t>
            </a:r>
            <a:r>
              <a:rPr lang="ru-RU" sz="2200" b="0" dirty="0" smtClean="0">
                <a:solidFill>
                  <a:srgbClr val="0000CC"/>
                </a:solidFill>
              </a:rPr>
              <a:t> </a:t>
            </a:r>
            <a:r>
              <a:rPr lang="ru-RU" sz="2200" b="0" dirty="0" err="1">
                <a:solidFill>
                  <a:srgbClr val="0000CC"/>
                </a:solidFill>
              </a:rPr>
              <a:t>використання</a:t>
            </a:r>
            <a:r>
              <a:rPr lang="ru-RU" sz="2200" b="0" dirty="0">
                <a:solidFill>
                  <a:srgbClr val="0000CC"/>
                </a:solidFill>
              </a:rPr>
              <a:t> </a:t>
            </a:r>
            <a:r>
              <a:rPr lang="ru-RU" sz="2200" b="0" dirty="0" smtClean="0">
                <a:solidFill>
                  <a:srgbClr val="0000CC"/>
                </a:solidFill>
              </a:rPr>
              <a:t>(</a:t>
            </a:r>
            <a:r>
              <a:rPr lang="ru-RU" sz="2200" b="0" i="1" dirty="0" err="1" smtClean="0">
                <a:solidFill>
                  <a:srgbClr val="0000CC"/>
                </a:solidFill>
              </a:rPr>
              <a:t>прецеденти</a:t>
            </a:r>
            <a:r>
              <a:rPr lang="ru-RU" sz="2200" b="0" dirty="0">
                <a:solidFill>
                  <a:srgbClr val="0000CC"/>
                </a:solidFill>
              </a:rPr>
              <a:t>) </a:t>
            </a:r>
            <a:endParaRPr lang="ru-RU" sz="2200" b="0" dirty="0" smtClean="0">
              <a:solidFill>
                <a:srgbClr val="0000CC"/>
              </a:solidFill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діючі</a:t>
            </a:r>
            <a:r>
              <a:rPr lang="ru-RU" sz="2200" b="0" dirty="0" smtClean="0">
                <a:solidFill>
                  <a:srgbClr val="0000CC"/>
                </a:solidFill>
              </a:rPr>
              <a:t> </a:t>
            </a:r>
            <a:r>
              <a:rPr lang="ru-RU" sz="2200" b="0" dirty="0">
                <a:solidFill>
                  <a:srgbClr val="0000CC"/>
                </a:solidFill>
              </a:rPr>
              <a:t>особи </a:t>
            </a:r>
            <a:r>
              <a:rPr lang="ru-RU" sz="2200" b="0" i="1" dirty="0">
                <a:solidFill>
                  <a:srgbClr val="0000CC"/>
                </a:solidFill>
              </a:rPr>
              <a:t>(</a:t>
            </a:r>
            <a:r>
              <a:rPr lang="ru-RU" sz="2200" b="0" i="1" dirty="0" err="1">
                <a:solidFill>
                  <a:srgbClr val="0000CC"/>
                </a:solidFill>
              </a:rPr>
              <a:t>актори</a:t>
            </a:r>
            <a:r>
              <a:rPr lang="ru-RU" sz="2200" b="0" i="1" dirty="0" smtClean="0">
                <a:solidFill>
                  <a:srgbClr val="0000CC"/>
                </a:solidFill>
              </a:rPr>
              <a:t>), </a:t>
            </a:r>
          </a:p>
          <a:p>
            <a:r>
              <a:rPr lang="ru-RU" sz="2200" b="0" dirty="0" err="1" smtClean="0"/>
              <a:t>між</a:t>
            </a:r>
            <a:r>
              <a:rPr lang="ru-RU" sz="2200" b="0" dirty="0" smtClean="0"/>
              <a:t> </a:t>
            </a:r>
            <a:r>
              <a:rPr lang="ru-RU" sz="2200" b="0" dirty="0" err="1"/>
              <a:t>якими</a:t>
            </a:r>
            <a:r>
              <a:rPr lang="ru-RU" sz="2200" b="0" dirty="0"/>
              <a:t> </a:t>
            </a:r>
            <a:r>
              <a:rPr lang="ru-RU" sz="2200" b="0" dirty="0" err="1"/>
              <a:t>встановлюють</a:t>
            </a:r>
            <a:r>
              <a:rPr lang="ru-RU" sz="2200" b="0" dirty="0"/>
              <a:t> </a:t>
            </a:r>
            <a:r>
              <a:rPr lang="ru-RU" sz="2200" b="0" dirty="0" err="1"/>
              <a:t>такі</a:t>
            </a:r>
            <a:r>
              <a:rPr lang="ru-RU" sz="2200" b="0" dirty="0"/>
              <a:t>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відношень</a:t>
            </a:r>
            <a:r>
              <a:rPr lang="ru-RU" sz="2200" b="0" dirty="0"/>
              <a:t>: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b="0" dirty="0" err="1" smtClean="0">
                <a:solidFill>
                  <a:srgbClr val="990000"/>
                </a:solidFill>
              </a:rPr>
              <a:t>асоціація</a:t>
            </a:r>
            <a:r>
              <a:rPr lang="ru-RU" sz="2200" b="0" dirty="0" smtClean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між</a:t>
            </a:r>
            <a:r>
              <a:rPr lang="ru-RU" sz="2200" b="0" dirty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актором</a:t>
            </a:r>
            <a:r>
              <a:rPr lang="ru-RU" sz="2200" b="0" dirty="0">
                <a:solidFill>
                  <a:srgbClr val="990000"/>
                </a:solidFill>
              </a:rPr>
              <a:t> та прецедентом;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b="0" dirty="0" err="1" smtClean="0">
                <a:solidFill>
                  <a:srgbClr val="990000"/>
                </a:solidFill>
              </a:rPr>
              <a:t>узагальнення</a:t>
            </a:r>
            <a:r>
              <a:rPr lang="ru-RU" sz="2200" b="0" dirty="0" smtClean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між</a:t>
            </a:r>
            <a:r>
              <a:rPr lang="ru-RU" sz="2200" b="0" dirty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акторами</a:t>
            </a:r>
            <a:r>
              <a:rPr lang="ru-RU" sz="2200" b="0" dirty="0">
                <a:solidFill>
                  <a:srgbClr val="990000"/>
                </a:solidFill>
              </a:rPr>
              <a:t>;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b="0" dirty="0" err="1" smtClean="0">
                <a:solidFill>
                  <a:srgbClr val="990000"/>
                </a:solidFill>
              </a:rPr>
              <a:t>узагальнення</a:t>
            </a:r>
            <a:r>
              <a:rPr lang="ru-RU" sz="2200" b="0" dirty="0" smtClean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між</a:t>
            </a:r>
            <a:r>
              <a:rPr lang="ru-RU" sz="2200" b="0" dirty="0">
                <a:solidFill>
                  <a:srgbClr val="990000"/>
                </a:solidFill>
              </a:rPr>
              <a:t> прецедентами;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b="0" dirty="0" err="1" smtClean="0">
                <a:solidFill>
                  <a:srgbClr val="990000"/>
                </a:solidFill>
              </a:rPr>
              <a:t>залежності</a:t>
            </a:r>
            <a:r>
              <a:rPr lang="ru-RU" sz="2200" b="0" dirty="0" smtClean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чи</a:t>
            </a:r>
            <a:r>
              <a:rPr lang="ru-RU" sz="2200" b="0" dirty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асоціації</a:t>
            </a:r>
            <a:r>
              <a:rPr lang="ru-RU" sz="2200" b="0" dirty="0">
                <a:solidFill>
                  <a:srgbClr val="990000"/>
                </a:solidFill>
              </a:rPr>
              <a:t> (</a:t>
            </a:r>
            <a:r>
              <a:rPr lang="ru-RU" sz="2200" b="0" dirty="0" err="1">
                <a:solidFill>
                  <a:srgbClr val="990000"/>
                </a:solidFill>
              </a:rPr>
              <a:t>різних</a:t>
            </a:r>
            <a:r>
              <a:rPr lang="ru-RU" sz="2200" b="0" dirty="0">
                <a:solidFill>
                  <a:srgbClr val="990000"/>
                </a:solidFill>
              </a:rPr>
              <a:t> </a:t>
            </a:r>
            <a:r>
              <a:rPr lang="ru-RU" sz="2200" b="0" dirty="0" err="1">
                <a:solidFill>
                  <a:srgbClr val="990000"/>
                </a:solidFill>
              </a:rPr>
              <a:t>типів</a:t>
            </a:r>
            <a:r>
              <a:rPr lang="ru-RU" sz="2200" b="0" dirty="0">
                <a:solidFill>
                  <a:srgbClr val="990000"/>
                </a:solidFill>
              </a:rPr>
              <a:t>) </a:t>
            </a:r>
            <a:r>
              <a:rPr lang="ru-RU" sz="2200" b="0" dirty="0" err="1">
                <a:solidFill>
                  <a:srgbClr val="990000"/>
                </a:solidFill>
              </a:rPr>
              <a:t>між</a:t>
            </a:r>
            <a:r>
              <a:rPr lang="ru-RU" sz="2200" b="0" dirty="0">
                <a:solidFill>
                  <a:srgbClr val="990000"/>
                </a:solidFill>
              </a:rPr>
              <a:t> </a:t>
            </a:r>
            <a:r>
              <a:rPr lang="ru-RU" sz="2200" b="0" dirty="0" smtClean="0">
                <a:solidFill>
                  <a:srgbClr val="990000"/>
                </a:solidFill>
              </a:rPr>
              <a:t>прецедентами</a:t>
            </a:r>
            <a:r>
              <a:rPr lang="ru-RU" sz="2200" b="0" dirty="0">
                <a:solidFill>
                  <a:srgbClr val="990000"/>
                </a:solidFill>
              </a:rPr>
              <a:t>.</a:t>
            </a:r>
            <a:endParaRPr lang="ru-RU" sz="2200" dirty="0">
              <a:solidFill>
                <a:srgbClr val="99000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2123728" y="50046"/>
            <a:ext cx="5301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</a:rPr>
              <a:t>Діаграма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прецедентів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87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19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775"/>
            <a:ext cx="8820150" cy="2232025"/>
          </a:xfrm>
          <a:noFill/>
        </p:spPr>
        <p:txBody>
          <a:bodyPr/>
          <a:lstStyle/>
          <a:p>
            <a:pPr marL="0" indent="533400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ru-RU" dirty="0" err="1" smtClean="0"/>
              <a:t>Актори</a:t>
            </a:r>
            <a:r>
              <a:rPr lang="ru-RU" dirty="0" smtClean="0"/>
              <a:t> і </a:t>
            </a:r>
            <a:r>
              <a:rPr lang="ru-RU" dirty="0" err="1" smtClean="0"/>
              <a:t>варіанти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спілкуються</a:t>
            </a:r>
            <a:r>
              <a:rPr lang="ru-RU" dirty="0" smtClean="0"/>
              <a:t>     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посилання</a:t>
            </a:r>
            <a:r>
              <a:rPr lang="ru-RU" dirty="0" smtClean="0"/>
              <a:t> </a:t>
            </a:r>
            <a:r>
              <a:rPr lang="ru-RU" dirty="0" err="1" smtClean="0"/>
              <a:t>повідомлень</a:t>
            </a:r>
            <a:r>
              <a:rPr lang="ru-RU" dirty="0" smtClean="0"/>
              <a:t>.</a:t>
            </a:r>
          </a:p>
          <a:p>
            <a:pPr marL="0" indent="533400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ru-RU" dirty="0" err="1" smtClean="0"/>
              <a:t>Повідомлення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йти</a:t>
            </a:r>
            <a:r>
              <a:rPr lang="ru-RU" dirty="0" smtClean="0"/>
              <a:t> в </a:t>
            </a:r>
            <a:r>
              <a:rPr lang="ru-RU" dirty="0" err="1" smtClean="0"/>
              <a:t>обидві</a:t>
            </a:r>
            <a:r>
              <a:rPr lang="ru-RU" dirty="0" smtClean="0"/>
              <a:t> </a:t>
            </a:r>
            <a:r>
              <a:rPr lang="ru-RU" dirty="0" err="1" smtClean="0"/>
              <a:t>сторони</a:t>
            </a:r>
            <a:r>
              <a:rPr lang="ru-RU" dirty="0" smtClean="0"/>
              <a:t>.</a:t>
            </a:r>
          </a:p>
          <a:p>
            <a:pPr marL="0" indent="533400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ru-RU" dirty="0" err="1" smtClean="0"/>
              <a:t>Стрілка</a:t>
            </a:r>
            <a:r>
              <a:rPr lang="ru-RU" dirty="0" smtClean="0"/>
              <a:t> </a:t>
            </a:r>
            <a:r>
              <a:rPr lang="ru-RU" dirty="0" err="1" smtClean="0"/>
              <a:t>показує</a:t>
            </a:r>
            <a:r>
              <a:rPr lang="ru-RU" dirty="0" smtClean="0"/>
              <a:t> </a:t>
            </a:r>
            <a:r>
              <a:rPr lang="ru-RU" dirty="0" err="1" smtClean="0"/>
              <a:t>ініціатора</a:t>
            </a:r>
            <a:r>
              <a:rPr lang="ru-RU" dirty="0" smtClean="0"/>
              <a:t>  </a:t>
            </a:r>
            <a:r>
              <a:rPr lang="ru-RU" dirty="0" err="1" smtClean="0"/>
              <a:t>спілкування</a:t>
            </a:r>
            <a:r>
              <a:rPr lang="ru-RU" dirty="0" smtClean="0"/>
              <a:t>      (</a:t>
            </a:r>
            <a:r>
              <a:rPr lang="ru-RU" dirty="0" err="1" smtClean="0"/>
              <a:t>актор</a:t>
            </a:r>
            <a:r>
              <a:rPr lang="ru-RU" dirty="0" smtClean="0"/>
              <a:t> на </a:t>
            </a:r>
            <a:r>
              <a:rPr lang="ru-RU" dirty="0" err="1" smtClean="0"/>
              <a:t>малюнку</a:t>
            </a:r>
            <a:r>
              <a:rPr lang="ru-RU" dirty="0" smtClean="0"/>
              <a:t>) і </a:t>
            </a:r>
            <a:r>
              <a:rPr lang="ru-RU" dirty="0" err="1" smtClean="0"/>
              <a:t>може</a:t>
            </a:r>
            <a:r>
              <a:rPr lang="ru-RU" dirty="0" smtClean="0"/>
              <a:t> бути  опущена.</a:t>
            </a:r>
          </a:p>
          <a:p>
            <a:pPr marL="0" indent="533400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endParaRPr lang="ru-RU" dirty="0" smtClean="0"/>
          </a:p>
          <a:p>
            <a:pPr marL="0" indent="533400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endParaRPr lang="ru-RU" dirty="0" smtClean="0"/>
          </a:p>
          <a:p>
            <a:pPr marL="0" indent="533400" algn="just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endParaRPr lang="ru-RU" dirty="0" smtClean="0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07504" y="1588"/>
            <a:ext cx="89289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Зв'язок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акторів</a:t>
            </a:r>
            <a:r>
              <a:rPr lang="ru-RU" sz="3200" dirty="0">
                <a:solidFill>
                  <a:schemeClr val="bg1"/>
                </a:solidFill>
              </a:rPr>
              <a:t> і </a:t>
            </a:r>
            <a:r>
              <a:rPr lang="ru-RU" sz="3200" dirty="0" err="1" smtClean="0">
                <a:solidFill>
                  <a:schemeClr val="bg1"/>
                </a:solidFill>
              </a:rPr>
              <a:t>варіантів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використання</a:t>
            </a:r>
            <a:endParaRPr lang="ru-RU" sz="3200" dirty="0">
              <a:solidFill>
                <a:schemeClr val="bg1"/>
              </a:solidFill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1763688" y="4221088"/>
            <a:ext cx="5400600" cy="1368152"/>
            <a:chOff x="539750" y="4005263"/>
            <a:chExt cx="8270875" cy="2168525"/>
          </a:xfrm>
        </p:grpSpPr>
        <p:graphicFrame>
          <p:nvGraphicFramePr>
            <p:cNvPr id="30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3461281"/>
                </p:ext>
              </p:extLst>
            </p:nvPr>
          </p:nvGraphicFramePr>
          <p:xfrm>
            <a:off x="5076825" y="4022725"/>
            <a:ext cx="3733800" cy="190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4" name="Visio" r:id="rId3" imgW="3871874" imgH="1976018" progId="Visio.Drawing.11">
                    <p:embed/>
                  </p:oleObj>
                </mc:Choice>
                <mc:Fallback>
                  <p:oleObj name="Visio" r:id="rId3" imgW="3871874" imgH="197601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4022725"/>
                          <a:ext cx="3733800" cy="190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0798047"/>
                </p:ext>
              </p:extLst>
            </p:nvPr>
          </p:nvGraphicFramePr>
          <p:xfrm>
            <a:off x="539750" y="4005263"/>
            <a:ext cx="901700" cy="216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5" name="Visio" r:id="rId5" imgW="1085760" imgH="3364920" progId="Visio.Drawing.11">
                    <p:embed/>
                  </p:oleObj>
                </mc:Choice>
                <mc:Fallback>
                  <p:oleObj name="Visio" r:id="rId5" imgW="1085760" imgH="33649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4005263"/>
                          <a:ext cx="901700" cy="216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37679"/>
                </p:ext>
              </p:extLst>
            </p:nvPr>
          </p:nvGraphicFramePr>
          <p:xfrm>
            <a:off x="1336675" y="4784725"/>
            <a:ext cx="3657600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6" name="Visio" r:id="rId7" imgW="2110435" imgH="211531" progId="Visio.Drawing.11">
                    <p:embed/>
                  </p:oleObj>
                </mc:Choice>
                <mc:Fallback>
                  <p:oleObj name="Visio" r:id="rId7" imgW="2110435" imgH="21153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4784725"/>
                          <a:ext cx="3657600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55576" y="5304911"/>
            <a:ext cx="73302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uk-UA" sz="2800" dirty="0" smtClean="0">
                <a:solidFill>
                  <a:schemeClr val="bg1"/>
                </a:solidFill>
              </a:rPr>
              <a:t>інформатики НАУКМА</a:t>
            </a:r>
            <a:endParaRPr lang="ru-RU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323911" y="332656"/>
            <a:ext cx="8496176" cy="453600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Лекція</a:t>
            </a:r>
            <a:r>
              <a:rPr lang="ru-RU" sz="3600" kern="10" dirty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8.</a:t>
            </a:r>
            <a:endParaRPr lang="ru-RU" sz="3600" kern="10" dirty="0">
              <a:solidFill>
                <a:srgbClr val="FFFF00"/>
              </a:solidFill>
              <a:effectLst>
                <a:outerShdw dist="45791" dir="2021404" algn="ctr" rotWithShape="0">
                  <a:schemeClr val="tx1">
                    <a:alpha val="79999"/>
                  </a:scheme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Об</a:t>
            </a:r>
            <a:r>
              <a:rPr lang="en-US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’</a:t>
            </a:r>
            <a:r>
              <a:rPr lang="uk-UA" sz="3600" kern="10" dirty="0" err="1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єктно-орієноване</a:t>
            </a:r>
            <a:r>
              <a:rPr lang="uk-UA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 проектування.</a:t>
            </a:r>
          </a:p>
          <a:p>
            <a:pPr algn="ctr"/>
            <a:r>
              <a:rPr lang="ru-RU" sz="3600" kern="10" dirty="0" err="1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Основи</a:t>
            </a:r>
            <a:r>
              <a:rPr lang="ru-RU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UML</a:t>
            </a:r>
            <a:r>
              <a:rPr lang="uk-UA" sz="3600" kern="10" dirty="0" smtClean="0">
                <a:solidFill>
                  <a:srgbClr val="FFFF00"/>
                </a:solidFill>
                <a:effectLst>
                  <a:outerShdw dist="45791" dir="2021404" algn="ctr" rotWithShape="0">
                    <a:schemeClr val="tx1">
                      <a:alpha val="79999"/>
                    </a:schemeClr>
                  </a:outerShdw>
                </a:effectLst>
                <a:latin typeface="Times New Roman"/>
                <a:cs typeface="Times New Roman"/>
              </a:rPr>
              <a:t>. </a:t>
            </a:r>
            <a:endParaRPr lang="en-US" sz="3600" kern="10" dirty="0" smtClean="0">
              <a:solidFill>
                <a:srgbClr val="FFFF00"/>
              </a:solidFill>
              <a:effectLst>
                <a:outerShdw dist="45791" dir="2021404" algn="ctr" rotWithShape="0">
                  <a:schemeClr val="tx1">
                    <a:alpha val="79999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7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20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04415" y="1053793"/>
            <a:ext cx="8964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0" dirty="0" err="1" smtClean="0"/>
              <a:t>Між</a:t>
            </a:r>
            <a:r>
              <a:rPr lang="ru-RU" sz="2200" b="0" dirty="0" smtClean="0"/>
              <a:t> </a:t>
            </a:r>
            <a:r>
              <a:rPr lang="ru-RU" sz="2200" b="0" dirty="0" err="1"/>
              <a:t>елементами</a:t>
            </a:r>
            <a:r>
              <a:rPr lang="ru-RU" sz="2200" b="0" dirty="0"/>
              <a:t> </a:t>
            </a:r>
            <a:r>
              <a:rPr lang="ru-RU" sz="2200" b="0" dirty="0" err="1"/>
              <a:t>діаграми</a:t>
            </a:r>
            <a:r>
              <a:rPr lang="ru-RU" sz="2200" b="0" dirty="0"/>
              <a:t> </a:t>
            </a:r>
            <a:r>
              <a:rPr lang="ru-RU" sz="2200" b="0" dirty="0" err="1"/>
              <a:t>варіантів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 </a:t>
            </a:r>
            <a:r>
              <a:rPr lang="ru-RU" sz="2200" b="0" dirty="0" err="1"/>
              <a:t>можуть</a:t>
            </a:r>
            <a:r>
              <a:rPr lang="ru-RU" sz="2200" b="0" dirty="0"/>
              <a:t> </a:t>
            </a:r>
            <a:r>
              <a:rPr lang="ru-RU" sz="2200" b="0" dirty="0" err="1"/>
              <a:t>існувати</a:t>
            </a:r>
            <a:r>
              <a:rPr lang="ru-RU" sz="2200" b="0" dirty="0"/>
              <a:t> </a:t>
            </a:r>
            <a:r>
              <a:rPr lang="ru-RU" sz="2200" b="0" dirty="0" err="1"/>
              <a:t>різні</a:t>
            </a:r>
            <a:r>
              <a:rPr lang="ru-RU" sz="2200" b="0" dirty="0"/>
              <a:t> </a:t>
            </a:r>
            <a:r>
              <a:rPr lang="ru-RU" sz="2200" b="0" dirty="0" err="1" smtClean="0"/>
              <a:t>відношення</a:t>
            </a:r>
            <a:r>
              <a:rPr lang="ru-RU" sz="2200" b="0" dirty="0" smtClean="0"/>
              <a:t>, </a:t>
            </a:r>
            <a:r>
              <a:rPr lang="ru-RU" sz="2200" b="0" dirty="0" err="1"/>
              <a:t>які</a:t>
            </a:r>
            <a:r>
              <a:rPr lang="ru-RU" sz="2200" b="0" dirty="0"/>
              <a:t> </a:t>
            </a:r>
            <a:r>
              <a:rPr lang="ru-RU" sz="2200" b="0" dirty="0" err="1"/>
              <a:t>описують</a:t>
            </a:r>
            <a:r>
              <a:rPr lang="ru-RU" sz="2200" b="0" dirty="0"/>
              <a:t> </a:t>
            </a:r>
            <a:r>
              <a:rPr lang="ru-RU" sz="2200" b="0" dirty="0" err="1"/>
              <a:t>взаємодію</a:t>
            </a:r>
            <a:r>
              <a:rPr lang="ru-RU" sz="2200" b="0" dirty="0"/>
              <a:t> </a:t>
            </a:r>
            <a:r>
              <a:rPr lang="ru-RU" sz="2200" b="0" dirty="0" err="1"/>
              <a:t>екземплярів</a:t>
            </a:r>
            <a:r>
              <a:rPr lang="ru-RU" sz="2200" b="0" dirty="0"/>
              <a:t> </a:t>
            </a:r>
            <a:r>
              <a:rPr lang="ru-RU" sz="2200" b="0" dirty="0" err="1"/>
              <a:t>акторів</a:t>
            </a:r>
            <a:r>
              <a:rPr lang="ru-RU" sz="2200" b="0" dirty="0"/>
              <a:t> і </a:t>
            </a:r>
            <a:r>
              <a:rPr lang="ru-RU" sz="2200" b="0" dirty="0" err="1"/>
              <a:t>варіантів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. </a:t>
            </a:r>
            <a:endParaRPr lang="ru-RU" sz="2200" b="0" dirty="0" smtClean="0"/>
          </a:p>
          <a:p>
            <a:r>
              <a:rPr lang="ru-RU" sz="2200" b="0" dirty="0" err="1" smtClean="0"/>
              <a:t>Стандартні</a:t>
            </a:r>
            <a:r>
              <a:rPr lang="ru-RU" sz="2200" b="0" dirty="0" smtClean="0"/>
              <a:t> </a:t>
            </a:r>
            <a:r>
              <a:rPr lang="ru-RU" sz="2200" b="0" dirty="0" err="1"/>
              <a:t>види</a:t>
            </a:r>
            <a:r>
              <a:rPr lang="ru-RU" sz="2200" b="0" dirty="0"/>
              <a:t> </a:t>
            </a:r>
            <a:r>
              <a:rPr lang="ru-RU" sz="2200" b="0" dirty="0" err="1" smtClean="0"/>
              <a:t>відношень</a:t>
            </a:r>
            <a:r>
              <a:rPr lang="ru-RU" sz="2200" b="0" dirty="0" smtClean="0"/>
              <a:t> </a:t>
            </a:r>
            <a:r>
              <a:rPr lang="ru-RU" sz="2200" b="0" dirty="0" err="1"/>
              <a:t>між</a:t>
            </a:r>
            <a:r>
              <a:rPr lang="ru-RU" sz="2200" b="0" dirty="0"/>
              <a:t> </a:t>
            </a:r>
            <a:r>
              <a:rPr lang="ru-RU" sz="2200" b="0" dirty="0" err="1"/>
              <a:t>акторами</a:t>
            </a:r>
            <a:r>
              <a:rPr lang="ru-RU" sz="2200" b="0" dirty="0"/>
              <a:t> і </a:t>
            </a:r>
            <a:r>
              <a:rPr lang="ru-RU" sz="2200" b="0" dirty="0" err="1"/>
              <a:t>варіантами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ассоціаціі</a:t>
            </a:r>
            <a:r>
              <a:rPr lang="ru-RU" sz="2200" b="0" dirty="0" smtClean="0">
                <a:solidFill>
                  <a:srgbClr val="0000CC"/>
                </a:solidFill>
              </a:rPr>
              <a:t> </a:t>
            </a:r>
            <a:r>
              <a:rPr lang="ru-RU" sz="2200" b="0" dirty="0">
                <a:solidFill>
                  <a:srgbClr val="0000CC"/>
                </a:solidFill>
              </a:rPr>
              <a:t>(</a:t>
            </a:r>
            <a:r>
              <a:rPr lang="en-US" sz="2200" b="0" dirty="0">
                <a:solidFill>
                  <a:srgbClr val="0000CC"/>
                </a:solidFill>
              </a:rPr>
              <a:t>association relationship);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розширення</a:t>
            </a:r>
            <a:r>
              <a:rPr lang="ru-RU" sz="2200" b="0" dirty="0" smtClean="0">
                <a:solidFill>
                  <a:srgbClr val="0000CC"/>
                </a:solidFill>
              </a:rPr>
              <a:t> </a:t>
            </a:r>
            <a:r>
              <a:rPr lang="ru-RU" sz="2200" b="0" dirty="0">
                <a:solidFill>
                  <a:srgbClr val="0000CC"/>
                </a:solidFill>
              </a:rPr>
              <a:t>(</a:t>
            </a:r>
            <a:r>
              <a:rPr lang="en-US" sz="2200" b="0" dirty="0">
                <a:solidFill>
                  <a:srgbClr val="0000CC"/>
                </a:solidFill>
              </a:rPr>
              <a:t>extend relationship);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узагальнення</a:t>
            </a:r>
            <a:r>
              <a:rPr lang="ru-RU" sz="2200" b="0" dirty="0" smtClean="0">
                <a:solidFill>
                  <a:srgbClr val="0000CC"/>
                </a:solidFill>
              </a:rPr>
              <a:t> </a:t>
            </a:r>
            <a:r>
              <a:rPr lang="ru-RU" sz="2200" b="0" dirty="0">
                <a:solidFill>
                  <a:srgbClr val="0000CC"/>
                </a:solidFill>
              </a:rPr>
              <a:t>(</a:t>
            </a:r>
            <a:r>
              <a:rPr lang="en-US" sz="2200" b="0" dirty="0">
                <a:solidFill>
                  <a:srgbClr val="0000CC"/>
                </a:solidFill>
              </a:rPr>
              <a:t>generalization relationship);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включення</a:t>
            </a:r>
            <a:r>
              <a:rPr lang="ru-RU" sz="2200" b="0" dirty="0" smtClean="0">
                <a:solidFill>
                  <a:srgbClr val="0000CC"/>
                </a:solidFill>
              </a:rPr>
              <a:t> </a:t>
            </a:r>
            <a:r>
              <a:rPr lang="ru-RU" sz="2200" b="0" dirty="0">
                <a:solidFill>
                  <a:srgbClr val="0000CC"/>
                </a:solidFill>
              </a:rPr>
              <a:t>(</a:t>
            </a:r>
            <a:r>
              <a:rPr lang="en-US" sz="2200" b="0" dirty="0">
                <a:solidFill>
                  <a:srgbClr val="0000CC"/>
                </a:solidFill>
              </a:rPr>
              <a:t>include relationship)</a:t>
            </a:r>
            <a:endParaRPr lang="ru-RU" sz="2200" b="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0" y="10734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Відношення на діаграмі прецедентів 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21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07504" y="786184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Асоціація</a:t>
            </a:r>
            <a:r>
              <a:rPr lang="ru-RU" sz="2200" b="0" dirty="0"/>
              <a:t> </a:t>
            </a:r>
            <a:r>
              <a:rPr lang="ru-RU" sz="2200" b="0" dirty="0" err="1"/>
              <a:t>встановлює</a:t>
            </a:r>
            <a:r>
              <a:rPr lang="ru-RU" sz="2200" b="0" dirty="0"/>
              <a:t>, яку </a:t>
            </a:r>
            <a:r>
              <a:rPr lang="ru-RU" sz="2200" b="0" dirty="0" err="1"/>
              <a:t>конкретну</a:t>
            </a:r>
            <a:r>
              <a:rPr lang="ru-RU" sz="2200" b="0" dirty="0"/>
              <a:t> роль </a:t>
            </a:r>
            <a:r>
              <a:rPr lang="ru-RU" sz="2200" b="0" dirty="0" err="1"/>
              <a:t>грає</a:t>
            </a:r>
            <a:r>
              <a:rPr lang="ru-RU" sz="2200" b="0" dirty="0"/>
              <a:t> </a:t>
            </a:r>
            <a:r>
              <a:rPr lang="ru-RU" sz="2200" b="0" dirty="0" err="1"/>
              <a:t>актор</a:t>
            </a:r>
            <a:r>
              <a:rPr lang="ru-RU" sz="2200" b="0" dirty="0"/>
              <a:t> при </a:t>
            </a:r>
            <a:r>
              <a:rPr lang="ru-RU" sz="2200" b="0" dirty="0" err="1"/>
              <a:t>взаємодії</a:t>
            </a:r>
            <a:r>
              <a:rPr lang="ru-RU" sz="2200" b="0" dirty="0"/>
              <a:t> з </a:t>
            </a:r>
            <a:r>
              <a:rPr lang="ru-RU" sz="2200" b="0" dirty="0" err="1"/>
              <a:t>екземпляром</a:t>
            </a:r>
            <a:r>
              <a:rPr lang="ru-RU" sz="2200" b="0" dirty="0"/>
              <a:t> </a:t>
            </a:r>
            <a:r>
              <a:rPr lang="ru-RU" sz="2200" b="0" dirty="0" err="1"/>
              <a:t>варіанту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. </a:t>
            </a:r>
            <a:endParaRPr lang="ru-RU" sz="2200" b="0" dirty="0" smtClean="0"/>
          </a:p>
          <a:p>
            <a:r>
              <a:rPr lang="ru-RU" sz="2200" b="0" dirty="0" err="1" smtClean="0"/>
              <a:t>Позначення</a:t>
            </a:r>
            <a:r>
              <a:rPr lang="ru-RU" sz="2200" b="0" dirty="0" smtClean="0"/>
              <a:t> </a:t>
            </a:r>
            <a:r>
              <a:rPr lang="ru-RU" sz="2200" b="0" dirty="0"/>
              <a:t>- </a:t>
            </a:r>
            <a:r>
              <a:rPr lang="ru-RU" sz="2200" b="0" dirty="0" err="1"/>
              <a:t>суцільна</a:t>
            </a:r>
            <a:r>
              <a:rPr lang="ru-RU" sz="2200" b="0" dirty="0"/>
              <a:t> </a:t>
            </a:r>
            <a:r>
              <a:rPr lang="ru-RU" sz="2200" b="0" dirty="0" err="1"/>
              <a:t>лінія</a:t>
            </a:r>
            <a:r>
              <a:rPr lang="ru-RU" sz="2200" b="0" dirty="0"/>
              <a:t> </a:t>
            </a:r>
            <a:r>
              <a:rPr lang="ru-RU" sz="2200" b="0" dirty="0" err="1"/>
              <a:t>між</a:t>
            </a:r>
            <a:r>
              <a:rPr lang="ru-RU" sz="2200" b="0" dirty="0"/>
              <a:t> </a:t>
            </a:r>
            <a:r>
              <a:rPr lang="ru-RU" sz="2200" b="0" dirty="0" err="1"/>
              <a:t>актором</a:t>
            </a:r>
            <a:r>
              <a:rPr lang="ru-RU" sz="2200" b="0" dirty="0"/>
              <a:t> і </a:t>
            </a:r>
            <a:r>
              <a:rPr lang="ru-RU" sz="2200" b="0" dirty="0" err="1"/>
              <a:t>варіантом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. </a:t>
            </a:r>
            <a:endParaRPr lang="ru-RU" sz="2200" b="0" dirty="0" smtClean="0"/>
          </a:p>
          <a:p>
            <a:r>
              <a:rPr lang="ru-RU" sz="2200" b="0" dirty="0" err="1" smtClean="0"/>
              <a:t>Лінія</a:t>
            </a:r>
            <a:r>
              <a:rPr lang="ru-RU" sz="2200" b="0" dirty="0" smtClean="0"/>
              <a:t> </a:t>
            </a:r>
            <a:r>
              <a:rPr lang="ru-RU" sz="2200" b="0" dirty="0" err="1"/>
              <a:t>може</a:t>
            </a:r>
            <a:r>
              <a:rPr lang="ru-RU" sz="2200" b="0" dirty="0"/>
              <a:t> </a:t>
            </a:r>
            <a:r>
              <a:rPr lang="ru-RU" sz="2200" b="0" dirty="0" err="1"/>
              <a:t>мати</a:t>
            </a:r>
            <a:r>
              <a:rPr lang="ru-RU" sz="2200" b="0" dirty="0"/>
              <a:t> </a:t>
            </a:r>
            <a:r>
              <a:rPr lang="ru-RU" sz="2200" b="0" dirty="0" err="1"/>
              <a:t>умовні</a:t>
            </a:r>
            <a:r>
              <a:rPr lang="ru-RU" sz="2200" b="0" dirty="0"/>
              <a:t> </a:t>
            </a:r>
            <a:r>
              <a:rPr lang="ru-RU" sz="2200" b="0" dirty="0" err="1"/>
              <a:t>позначення</a:t>
            </a:r>
            <a:r>
              <a:rPr lang="ru-RU" sz="2200" b="0" dirty="0"/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імя</a:t>
            </a:r>
            <a:r>
              <a:rPr lang="ru-RU" sz="2200" b="0" dirty="0">
                <a:solidFill>
                  <a:srgbClr val="0000CC"/>
                </a:solidFill>
              </a:rPr>
              <a:t>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b="0" dirty="0" err="1" smtClean="0">
                <a:solidFill>
                  <a:srgbClr val="0000CC"/>
                </a:solidFill>
              </a:rPr>
              <a:t>кратність</a:t>
            </a:r>
            <a:r>
              <a:rPr lang="ru-RU" sz="2200" b="0" dirty="0"/>
              <a:t>. </a:t>
            </a:r>
            <a:endParaRPr lang="ru-RU" sz="2200" b="0" dirty="0" smtClean="0"/>
          </a:p>
          <a:p>
            <a:pPr marL="1257300" lvl="2" indent="-342900">
              <a:buFont typeface="Wingdings" pitchFamily="2" charset="2"/>
              <a:buChar char="Ø"/>
            </a:pPr>
            <a:endParaRPr lang="ru-RU" sz="2200" b="0" dirty="0" smtClean="0"/>
          </a:p>
          <a:p>
            <a:r>
              <a:rPr lang="ru-RU" sz="2200" dirty="0" err="1" smtClean="0"/>
              <a:t>Кратність</a:t>
            </a:r>
            <a:r>
              <a:rPr lang="ru-RU" sz="2200" b="0" dirty="0" smtClean="0"/>
              <a:t> </a:t>
            </a:r>
            <a:r>
              <a:rPr lang="ru-RU" sz="2200" b="0" dirty="0"/>
              <a:t>(</a:t>
            </a:r>
            <a:r>
              <a:rPr lang="en-US" sz="2200" b="0" dirty="0"/>
              <a:t>multiplicity) </a:t>
            </a:r>
            <a:r>
              <a:rPr lang="ru-RU" sz="2200" b="0" dirty="0" err="1"/>
              <a:t>вказується</a:t>
            </a:r>
            <a:r>
              <a:rPr lang="ru-RU" sz="2200" b="0" dirty="0"/>
              <a:t> </a:t>
            </a:r>
            <a:r>
              <a:rPr lang="ru-RU" sz="2200" b="0" dirty="0" err="1"/>
              <a:t>поряд</a:t>
            </a:r>
            <a:r>
              <a:rPr lang="ru-RU" sz="2200" b="0" dirty="0"/>
              <a:t> з </a:t>
            </a:r>
            <a:r>
              <a:rPr lang="ru-RU" sz="2200" b="0" dirty="0" err="1"/>
              <a:t>позначенням</a:t>
            </a:r>
            <a:r>
              <a:rPr lang="ru-RU" sz="2200" b="0" dirty="0"/>
              <a:t> компонента </a:t>
            </a:r>
            <a:r>
              <a:rPr lang="ru-RU" sz="2200" b="0" dirty="0" err="1"/>
              <a:t>діаграми</a:t>
            </a:r>
            <a:r>
              <a:rPr lang="ru-RU" sz="2200" b="0" dirty="0"/>
              <a:t>, </a:t>
            </a:r>
            <a:r>
              <a:rPr lang="ru-RU" sz="2200" b="0" dirty="0" err="1"/>
              <a:t>який</a:t>
            </a:r>
            <a:r>
              <a:rPr lang="ru-RU" sz="2200" b="0" dirty="0"/>
              <a:t> є </a:t>
            </a:r>
            <a:r>
              <a:rPr lang="ru-RU" sz="2200" b="0" dirty="0" err="1"/>
              <a:t>учасником</a:t>
            </a:r>
            <a:r>
              <a:rPr lang="ru-RU" sz="2200" b="0" dirty="0"/>
              <a:t> </a:t>
            </a:r>
            <a:r>
              <a:rPr lang="ru-RU" sz="2200" b="0" dirty="0" err="1"/>
              <a:t>даної</a:t>
            </a:r>
            <a:r>
              <a:rPr lang="ru-RU" sz="2200" b="0" dirty="0"/>
              <a:t> </a:t>
            </a:r>
            <a:r>
              <a:rPr lang="ru-RU" sz="2200" b="0" dirty="0" err="1"/>
              <a:t>асоціації</a:t>
            </a:r>
            <a:r>
              <a:rPr lang="ru-RU" sz="2200" b="0" dirty="0"/>
              <a:t>, і </a:t>
            </a:r>
            <a:r>
              <a:rPr lang="ru-RU" sz="2200" b="0" dirty="0" err="1"/>
              <a:t>характеризує</a:t>
            </a:r>
            <a:r>
              <a:rPr lang="ru-RU" sz="2200" b="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примірників</a:t>
            </a:r>
            <a:r>
              <a:rPr lang="ru-RU" sz="2200" dirty="0"/>
              <a:t> </a:t>
            </a:r>
            <a:r>
              <a:rPr lang="ru-RU" sz="2200" dirty="0" err="1"/>
              <a:t>даного</a:t>
            </a:r>
            <a:r>
              <a:rPr lang="ru-RU" sz="2200" dirty="0"/>
              <a:t> компонента</a:t>
            </a:r>
            <a:r>
              <a:rPr lang="ru-RU" sz="2200" b="0" dirty="0"/>
              <a:t>, </a:t>
            </a:r>
            <a:r>
              <a:rPr lang="ru-RU" sz="2200" b="0" dirty="0" err="1"/>
              <a:t>які</a:t>
            </a:r>
            <a:r>
              <a:rPr lang="ru-RU" sz="2200" b="0" dirty="0"/>
              <a:t> </a:t>
            </a:r>
            <a:r>
              <a:rPr lang="ru-RU" sz="2200" b="0" dirty="0" err="1"/>
              <a:t>можуть</a:t>
            </a:r>
            <a:r>
              <a:rPr lang="ru-RU" sz="2200" b="0" dirty="0"/>
              <a:t> </a:t>
            </a:r>
            <a:r>
              <a:rPr lang="ru-RU" sz="2200" b="0" dirty="0" err="1"/>
              <a:t>виступати</a:t>
            </a:r>
            <a:r>
              <a:rPr lang="ru-RU" sz="2200" b="0" dirty="0"/>
              <a:t> в </a:t>
            </a:r>
            <a:r>
              <a:rPr lang="ru-RU" sz="2200" b="0" dirty="0" err="1"/>
              <a:t>якості</a:t>
            </a:r>
            <a:r>
              <a:rPr lang="ru-RU" sz="2200" b="0" dirty="0"/>
              <a:t> </a:t>
            </a:r>
            <a:r>
              <a:rPr lang="ru-RU" sz="2200" b="0" dirty="0" err="1"/>
              <a:t>елементів</a:t>
            </a:r>
            <a:r>
              <a:rPr lang="ru-RU" sz="2200" b="0" dirty="0"/>
              <a:t> </a:t>
            </a:r>
            <a:r>
              <a:rPr lang="ru-RU" sz="2200" b="0" dirty="0" err="1"/>
              <a:t>даної</a:t>
            </a:r>
            <a:r>
              <a:rPr lang="ru-RU" sz="2200" b="0" dirty="0"/>
              <a:t> </a:t>
            </a:r>
            <a:r>
              <a:rPr lang="ru-RU" sz="2200" b="0" dirty="0" err="1"/>
              <a:t>асоціації</a:t>
            </a:r>
            <a:r>
              <a:rPr lang="ru-RU" sz="2200" b="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0" y="10734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Асоціація на діаграмі прецедентів </a:t>
            </a:r>
            <a:endParaRPr lang="ru-RU" sz="3600" dirty="0">
              <a:solidFill>
                <a:schemeClr val="bg1"/>
              </a:solidFill>
            </a:endParaRPr>
          </a:p>
        </p:txBody>
      </p:sp>
      <p:grpSp>
        <p:nvGrpSpPr>
          <p:cNvPr id="20" name="Групувати 19"/>
          <p:cNvGrpSpPr/>
          <p:nvPr/>
        </p:nvGrpSpPr>
        <p:grpSpPr>
          <a:xfrm>
            <a:off x="2987823" y="5244226"/>
            <a:ext cx="4176465" cy="1281118"/>
            <a:chOff x="2537514" y="4830043"/>
            <a:chExt cx="4332604" cy="1609725"/>
          </a:xfrm>
        </p:grpSpPr>
        <p:grpSp>
          <p:nvGrpSpPr>
            <p:cNvPr id="13" name="Групувати 12"/>
            <p:cNvGrpSpPr/>
            <p:nvPr/>
          </p:nvGrpSpPr>
          <p:grpSpPr>
            <a:xfrm>
              <a:off x="2537514" y="4941168"/>
              <a:ext cx="4332604" cy="1498600"/>
              <a:chOff x="673408" y="1948657"/>
              <a:chExt cx="4332604" cy="1498600"/>
            </a:xfrm>
          </p:grpSpPr>
          <p:sp>
            <p:nvSpPr>
              <p:cNvPr id="8" name="Freeform 11"/>
              <p:cNvSpPr>
                <a:spLocks noEditPoints="1"/>
              </p:cNvSpPr>
              <p:nvPr/>
            </p:nvSpPr>
            <p:spPr bwMode="auto">
              <a:xfrm>
                <a:off x="1186122" y="2088357"/>
                <a:ext cx="521203" cy="1000125"/>
              </a:xfrm>
              <a:custGeom>
                <a:avLst/>
                <a:gdLst>
                  <a:gd name="T0" fmla="*/ 0 w 249"/>
                  <a:gd name="T1" fmla="*/ 62 h 557"/>
                  <a:gd name="T2" fmla="*/ 249 w 249"/>
                  <a:gd name="T3" fmla="*/ 62 h 557"/>
                  <a:gd name="T4" fmla="*/ 125 w 249"/>
                  <a:gd name="T5" fmla="*/ 309 h 557"/>
                  <a:gd name="T6" fmla="*/ 249 w 249"/>
                  <a:gd name="T7" fmla="*/ 557 h 557"/>
                  <a:gd name="T8" fmla="*/ 125 w 249"/>
                  <a:gd name="T9" fmla="*/ 0 h 557"/>
                  <a:gd name="T10" fmla="*/ 125 w 249"/>
                  <a:gd name="T11" fmla="*/ 309 h 557"/>
                  <a:gd name="T12" fmla="*/ 0 w 249"/>
                  <a:gd name="T13" fmla="*/ 557 h 5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"/>
                  <a:gd name="T22" fmla="*/ 0 h 557"/>
                  <a:gd name="T23" fmla="*/ 249 w 249"/>
                  <a:gd name="T24" fmla="*/ 557 h 5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" h="557">
                    <a:moveTo>
                      <a:pt x="0" y="62"/>
                    </a:moveTo>
                    <a:lnTo>
                      <a:pt x="249" y="62"/>
                    </a:lnTo>
                    <a:moveTo>
                      <a:pt x="125" y="309"/>
                    </a:moveTo>
                    <a:lnTo>
                      <a:pt x="249" y="557"/>
                    </a:lnTo>
                    <a:moveTo>
                      <a:pt x="125" y="0"/>
                    </a:moveTo>
                    <a:lnTo>
                      <a:pt x="125" y="309"/>
                    </a:lnTo>
                    <a:lnTo>
                      <a:pt x="0" y="557"/>
                    </a:lnTo>
                  </a:path>
                </a:pathLst>
              </a:custGeom>
              <a:solidFill>
                <a:schemeClr val="bg1"/>
              </a:solidFill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673408" y="3142457"/>
                <a:ext cx="1443069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uk-UA" sz="2000" b="0">
                    <a:solidFill>
                      <a:srgbClr val="000000"/>
                    </a:solidFill>
                  </a:rPr>
                  <a:t>Користувач</a:t>
                </a:r>
                <a:endParaRPr lang="ru-RU" sz="20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2634285" y="1948657"/>
                <a:ext cx="2371727" cy="1017587"/>
              </a:xfrm>
              <a:custGeom>
                <a:avLst/>
                <a:gdLst>
                  <a:gd name="T0" fmla="*/ 0 w 1134"/>
                  <a:gd name="T1" fmla="*/ 283 h 567"/>
                  <a:gd name="T2" fmla="*/ 567 w 1134"/>
                  <a:gd name="T3" fmla="*/ 0 h 567"/>
                  <a:gd name="T4" fmla="*/ 1134 w 1134"/>
                  <a:gd name="T5" fmla="*/ 283 h 567"/>
                  <a:gd name="T6" fmla="*/ 1134 w 1134"/>
                  <a:gd name="T7" fmla="*/ 283 h 567"/>
                  <a:gd name="T8" fmla="*/ 567 w 1134"/>
                  <a:gd name="T9" fmla="*/ 567 h 567"/>
                  <a:gd name="T10" fmla="*/ 0 w 1134"/>
                  <a:gd name="T11" fmla="*/ 283 h 5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4"/>
                  <a:gd name="T19" fmla="*/ 0 h 567"/>
                  <a:gd name="T20" fmla="*/ 1134 w 1134"/>
                  <a:gd name="T21" fmla="*/ 567 h 5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4" h="567">
                    <a:moveTo>
                      <a:pt x="0" y="283"/>
                    </a:moveTo>
                    <a:cubicBezTo>
                      <a:pt x="0" y="127"/>
                      <a:pt x="253" y="0"/>
                      <a:pt x="567" y="0"/>
                    </a:cubicBezTo>
                    <a:cubicBezTo>
                      <a:pt x="880" y="0"/>
                      <a:pt x="1134" y="127"/>
                      <a:pt x="1134" y="283"/>
                    </a:cubicBezTo>
                    <a:cubicBezTo>
                      <a:pt x="1134" y="283"/>
                      <a:pt x="1134" y="283"/>
                      <a:pt x="1134" y="283"/>
                    </a:cubicBezTo>
                    <a:cubicBezTo>
                      <a:pt x="1134" y="440"/>
                      <a:pt x="880" y="567"/>
                      <a:pt x="567" y="567"/>
                    </a:cubicBezTo>
                    <a:cubicBezTo>
                      <a:pt x="253" y="567"/>
                      <a:pt x="0" y="440"/>
                      <a:pt x="0" y="283"/>
                    </a:cubicBezTo>
                  </a:path>
                </a:pathLst>
              </a:custGeom>
              <a:solidFill>
                <a:schemeClr val="bg1"/>
              </a:solidFill>
              <a:ln w="269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25"/>
              <p:cNvSpPr>
                <a:spLocks noChangeArrowheads="1"/>
              </p:cNvSpPr>
              <p:nvPr/>
            </p:nvSpPr>
            <p:spPr bwMode="auto">
              <a:xfrm>
                <a:off x="2971284" y="2088357"/>
                <a:ext cx="1697729" cy="6096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ru-RU" sz="2000" b="0" dirty="0" err="1">
                    <a:solidFill>
                      <a:srgbClr val="000000"/>
                    </a:solidFill>
                  </a:rPr>
                  <a:t>Забронювати</a:t>
                </a:r>
                <a:endParaRPr lang="ru-RU" sz="2000" b="0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ru-RU" sz="2000" b="0" dirty="0">
                    <a:solidFill>
                      <a:srgbClr val="000000"/>
                    </a:solidFill>
                  </a:rPr>
                  <a:t> </a:t>
                </a:r>
                <a:r>
                  <a:rPr lang="ru-RU" sz="2000" b="0" dirty="0" err="1">
                    <a:solidFill>
                      <a:srgbClr val="000000"/>
                    </a:solidFill>
                  </a:rPr>
                  <a:t>білет</a:t>
                </a:r>
                <a:endParaRPr lang="ru-RU" sz="20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33"/>
              <p:cNvSpPr>
                <a:spLocks noChangeShapeType="1"/>
              </p:cNvSpPr>
              <p:nvPr/>
            </p:nvSpPr>
            <p:spPr bwMode="auto">
              <a:xfrm flipH="1" flipV="1">
                <a:off x="1707325" y="2199482"/>
                <a:ext cx="926960" cy="257175"/>
              </a:xfrm>
              <a:prstGeom prst="line">
                <a:avLst/>
              </a:prstGeom>
              <a:noFill/>
              <a:ln w="396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180104" y="4830043"/>
              <a:ext cx="261450" cy="222250"/>
            </a:xfrm>
            <a:custGeom>
              <a:avLst/>
              <a:gdLst>
                <a:gd name="T0" fmla="*/ 0 w 125"/>
                <a:gd name="T1" fmla="*/ 62 h 124"/>
                <a:gd name="T2" fmla="*/ 63 w 125"/>
                <a:gd name="T3" fmla="*/ 0 h 124"/>
                <a:gd name="T4" fmla="*/ 125 w 125"/>
                <a:gd name="T5" fmla="*/ 62 h 124"/>
                <a:gd name="T6" fmla="*/ 125 w 125"/>
                <a:gd name="T7" fmla="*/ 62 h 124"/>
                <a:gd name="T8" fmla="*/ 63 w 125"/>
                <a:gd name="T9" fmla="*/ 124 h 124"/>
                <a:gd name="T10" fmla="*/ 0 w 125"/>
                <a:gd name="T11" fmla="*/ 62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124"/>
                <a:gd name="T20" fmla="*/ 125 w 125"/>
                <a:gd name="T21" fmla="*/ 124 h 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124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6"/>
                    <a:pt x="97" y="124"/>
                    <a:pt x="63" y="124"/>
                  </a:cubicBezTo>
                  <a:cubicBezTo>
                    <a:pt x="28" y="124"/>
                    <a:pt x="0" y="96"/>
                    <a:pt x="0" y="62"/>
                  </a:cubicBezTo>
                </a:path>
              </a:pathLst>
            </a:custGeom>
            <a:solidFill>
              <a:schemeClr val="bg1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7588" y="517206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dirty="0" smtClean="0"/>
              <a:t>1</a:t>
            </a:r>
            <a:endParaRPr lang="ru-RU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638210" y="547387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dirty="0" smtClean="0"/>
              <a:t>*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200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22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31304" y="1052736"/>
            <a:ext cx="8912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100" dirty="0" err="1" smtClean="0">
                <a:solidFill>
                  <a:srgbClr val="0000CC"/>
                </a:solidFill>
              </a:rPr>
              <a:t>Відношення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 err="1" smtClean="0">
                <a:solidFill>
                  <a:srgbClr val="0000CC"/>
                </a:solidFill>
              </a:rPr>
              <a:t>розширення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b="0" dirty="0" smtClean="0"/>
              <a:t>- </a:t>
            </a:r>
            <a:r>
              <a:rPr lang="ru-RU" sz="2100" b="0" dirty="0" err="1"/>
              <a:t>визначає</a:t>
            </a:r>
            <a:r>
              <a:rPr lang="ru-RU" sz="2100" b="0" dirty="0"/>
              <a:t> </a:t>
            </a:r>
            <a:r>
              <a:rPr lang="ru-RU" sz="2100" b="0" dirty="0" err="1"/>
              <a:t>взаємозв'язок</a:t>
            </a:r>
            <a:r>
              <a:rPr lang="ru-RU" sz="2100" b="0" dirty="0"/>
              <a:t> </a:t>
            </a:r>
            <a:r>
              <a:rPr lang="ru-RU" sz="2100" b="0" dirty="0" err="1"/>
              <a:t>екземплярів</a:t>
            </a:r>
            <a:r>
              <a:rPr lang="ru-RU" sz="2100" b="0" dirty="0"/>
              <a:t> </a:t>
            </a:r>
            <a:r>
              <a:rPr lang="ru-RU" sz="2100" b="0" dirty="0" err="1"/>
              <a:t>окремого</a:t>
            </a:r>
            <a:r>
              <a:rPr lang="ru-RU" sz="2100" b="0" dirty="0"/>
              <a:t> </a:t>
            </a:r>
            <a:r>
              <a:rPr lang="ru-RU" sz="2100" b="0" dirty="0" smtClean="0"/>
              <a:t>прецедента з </a:t>
            </a:r>
            <a:r>
              <a:rPr lang="ru-RU" sz="2100" b="0" dirty="0" err="1"/>
              <a:t>більш</a:t>
            </a:r>
            <a:r>
              <a:rPr lang="ru-RU" sz="2100" b="0" dirty="0"/>
              <a:t> </a:t>
            </a:r>
            <a:r>
              <a:rPr lang="ru-RU" sz="2100" b="0" dirty="0" err="1"/>
              <a:t>загальним</a:t>
            </a:r>
            <a:r>
              <a:rPr lang="ru-RU" sz="2100" b="0" dirty="0"/>
              <a:t> </a:t>
            </a:r>
            <a:r>
              <a:rPr lang="ru-RU" sz="2100" b="0" dirty="0" err="1"/>
              <a:t>варіантом</a:t>
            </a:r>
            <a:r>
              <a:rPr lang="ru-RU" sz="2100" b="0" dirty="0"/>
              <a:t>, </a:t>
            </a:r>
            <a:r>
              <a:rPr lang="ru-RU" sz="2100" b="0" dirty="0" err="1"/>
              <a:t>властивості</a:t>
            </a:r>
            <a:r>
              <a:rPr lang="ru-RU" sz="2100" b="0" dirty="0"/>
              <a:t> </a:t>
            </a:r>
            <a:r>
              <a:rPr lang="ru-RU" sz="2100" b="0" dirty="0" err="1"/>
              <a:t>якого</a:t>
            </a:r>
            <a:r>
              <a:rPr lang="ru-RU" sz="2100" b="0" dirty="0"/>
              <a:t> </a:t>
            </a:r>
            <a:r>
              <a:rPr lang="ru-RU" sz="2100" b="0" dirty="0" err="1"/>
              <a:t>визначаються</a:t>
            </a:r>
            <a:r>
              <a:rPr lang="ru-RU" sz="2100" b="0" dirty="0"/>
              <a:t> на </a:t>
            </a:r>
            <a:r>
              <a:rPr lang="ru-RU" sz="2100" b="0" dirty="0" err="1"/>
              <a:t>основі</a:t>
            </a:r>
            <a:r>
              <a:rPr lang="ru-RU" sz="2100" b="0" dirty="0"/>
              <a:t> способу </a:t>
            </a:r>
            <a:r>
              <a:rPr lang="ru-RU" sz="2100" dirty="0" err="1"/>
              <a:t>спільного</a:t>
            </a:r>
            <a:r>
              <a:rPr lang="ru-RU" sz="2100" dirty="0"/>
              <a:t> </a:t>
            </a:r>
            <a:r>
              <a:rPr lang="ru-RU" sz="2100" dirty="0" err="1"/>
              <a:t>об'єднання</a:t>
            </a:r>
            <a:r>
              <a:rPr lang="ru-RU" sz="2100" dirty="0"/>
              <a:t> </a:t>
            </a:r>
            <a:r>
              <a:rPr lang="ru-RU" sz="2100" dirty="0" err="1"/>
              <a:t>даних</a:t>
            </a:r>
            <a:r>
              <a:rPr lang="ru-RU" sz="2100" dirty="0"/>
              <a:t> </a:t>
            </a:r>
            <a:r>
              <a:rPr lang="ru-RU" sz="2100" dirty="0" err="1"/>
              <a:t>екземплярів</a:t>
            </a:r>
            <a:r>
              <a:rPr lang="ru-RU" sz="21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100" b="0" dirty="0" err="1" smtClean="0"/>
              <a:t>Позначення</a:t>
            </a:r>
            <a:r>
              <a:rPr lang="ru-RU" sz="2100" b="0" dirty="0" smtClean="0"/>
              <a:t> - </a:t>
            </a:r>
            <a:r>
              <a:rPr lang="ru-RU" sz="2100" b="0" dirty="0"/>
              <a:t>пунктирна </a:t>
            </a:r>
            <a:r>
              <a:rPr lang="ru-RU" sz="2100" b="0" dirty="0" err="1"/>
              <a:t>лінією</a:t>
            </a:r>
            <a:r>
              <a:rPr lang="ru-RU" sz="2100" b="0" dirty="0"/>
              <a:t> </a:t>
            </a:r>
            <a:r>
              <a:rPr lang="ru-RU" sz="2100" b="0" dirty="0" err="1"/>
              <a:t>зі</a:t>
            </a:r>
            <a:r>
              <a:rPr lang="ru-RU" sz="2100" b="0" dirty="0"/>
              <a:t> </a:t>
            </a:r>
            <a:r>
              <a:rPr lang="ru-RU" sz="2100" b="0" dirty="0" err="1"/>
              <a:t>стрілкою</a:t>
            </a:r>
            <a:r>
              <a:rPr lang="ru-RU" sz="2100" b="0" dirty="0"/>
              <a:t> (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відношення</a:t>
            </a:r>
            <a:r>
              <a:rPr lang="ru-RU" sz="2100" b="0" dirty="0"/>
              <a:t> </a:t>
            </a:r>
            <a:r>
              <a:rPr lang="ru-RU" sz="2100" b="0" dirty="0" err="1"/>
              <a:t>залежності</a:t>
            </a:r>
            <a:r>
              <a:rPr lang="ru-RU" sz="2100" b="0" dirty="0"/>
              <a:t>), </a:t>
            </a:r>
            <a:r>
              <a:rPr lang="ru-RU" sz="2100" b="0" dirty="0" err="1"/>
              <a:t>спрямованої</a:t>
            </a:r>
            <a:r>
              <a:rPr lang="ru-RU" sz="2100" b="0" dirty="0"/>
              <a:t> </a:t>
            </a:r>
            <a:r>
              <a:rPr lang="ru-RU" sz="2100" dirty="0" err="1"/>
              <a:t>від</a:t>
            </a:r>
            <a:r>
              <a:rPr lang="ru-RU" sz="2100" dirty="0"/>
              <a:t> того </a:t>
            </a:r>
            <a:r>
              <a:rPr lang="ru-RU" sz="2100" dirty="0" err="1"/>
              <a:t>варіанту</a:t>
            </a:r>
            <a:r>
              <a:rPr lang="ru-RU" sz="2100" dirty="0"/>
              <a:t> </a:t>
            </a:r>
            <a:r>
              <a:rPr lang="ru-RU" sz="2100" dirty="0" err="1"/>
              <a:t>використання</a:t>
            </a:r>
            <a:r>
              <a:rPr lang="ru-RU" sz="2100" dirty="0"/>
              <a:t>, </a:t>
            </a:r>
            <a:r>
              <a:rPr lang="ru-RU" sz="2100" dirty="0" err="1"/>
              <a:t>який</a:t>
            </a:r>
            <a:r>
              <a:rPr lang="ru-RU" sz="2100" dirty="0"/>
              <a:t> є </a:t>
            </a:r>
            <a:r>
              <a:rPr lang="ru-RU" sz="2100" dirty="0" err="1"/>
              <a:t>розширенням</a:t>
            </a:r>
            <a:r>
              <a:rPr lang="ru-RU" sz="2100" dirty="0"/>
              <a:t> </a:t>
            </a:r>
            <a:r>
              <a:rPr lang="ru-RU" sz="2100" b="0" dirty="0"/>
              <a:t>для початкового </a:t>
            </a:r>
            <a:r>
              <a:rPr lang="ru-RU" sz="2100" b="0" dirty="0" err="1"/>
              <a:t>варіанту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. </a:t>
            </a:r>
            <a:r>
              <a:rPr lang="ru-RU" sz="2100" b="0" dirty="0" err="1"/>
              <a:t>Лінія</a:t>
            </a:r>
            <a:r>
              <a:rPr lang="ru-RU" sz="2100" b="0" dirty="0"/>
              <a:t> </a:t>
            </a:r>
            <a:r>
              <a:rPr lang="ru-RU" sz="2100" b="0" dirty="0" err="1"/>
              <a:t>зі</a:t>
            </a:r>
            <a:r>
              <a:rPr lang="ru-RU" sz="2100" b="0" dirty="0"/>
              <a:t> </a:t>
            </a:r>
            <a:r>
              <a:rPr lang="ru-RU" sz="2100" b="0" dirty="0" err="1"/>
              <a:t>стрілкою</a:t>
            </a:r>
            <a:r>
              <a:rPr lang="ru-RU" sz="2100" b="0" dirty="0"/>
              <a:t> </a:t>
            </a:r>
            <a:r>
              <a:rPr lang="ru-RU" sz="2100" b="0" dirty="0" err="1"/>
              <a:t>позначається</a:t>
            </a:r>
            <a:r>
              <a:rPr lang="ru-RU" sz="2100" b="0" dirty="0"/>
              <a:t> </a:t>
            </a:r>
            <a:r>
              <a:rPr lang="ru-RU" sz="2100" b="0" dirty="0" err="1"/>
              <a:t>ключовим</a:t>
            </a:r>
            <a:r>
              <a:rPr lang="ru-RU" sz="2100" b="0" dirty="0"/>
              <a:t> словом </a:t>
            </a:r>
            <a:r>
              <a:rPr lang="ru-RU" sz="2100" b="0" dirty="0">
                <a:solidFill>
                  <a:srgbClr val="0000CC"/>
                </a:solidFill>
              </a:rPr>
              <a:t>«</a:t>
            </a:r>
            <a:r>
              <a:rPr lang="en-US" sz="2100" b="0" dirty="0">
                <a:solidFill>
                  <a:srgbClr val="0000CC"/>
                </a:solidFill>
              </a:rPr>
              <a:t>extend» (</a:t>
            </a:r>
            <a:r>
              <a:rPr lang="ru-RU" sz="2100" b="0" dirty="0" err="1">
                <a:solidFill>
                  <a:srgbClr val="0000CC"/>
                </a:solidFill>
              </a:rPr>
              <a:t>розширює</a:t>
            </a:r>
            <a:r>
              <a:rPr lang="ru-RU" sz="2100" b="0" dirty="0">
                <a:solidFill>
                  <a:srgbClr val="0000CC"/>
                </a:solidFill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ru-RU" sz="2100" b="0" dirty="0" smtClean="0"/>
              <a:t>Один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b="0" dirty="0" err="1"/>
              <a:t>може</a:t>
            </a:r>
            <a:r>
              <a:rPr lang="ru-RU" sz="2100" b="0" dirty="0"/>
              <a:t> бути </a:t>
            </a:r>
            <a:r>
              <a:rPr lang="ru-RU" sz="2100" b="0" dirty="0" err="1"/>
              <a:t>розширенням</a:t>
            </a:r>
            <a:r>
              <a:rPr lang="ru-RU" sz="2100" b="0" dirty="0"/>
              <a:t> для </a:t>
            </a:r>
            <a:r>
              <a:rPr lang="ru-RU" sz="2100" b="0" dirty="0" err="1"/>
              <a:t>декількох</a:t>
            </a:r>
            <a:r>
              <a:rPr lang="ru-RU" sz="2100" b="0" dirty="0"/>
              <a:t> </a:t>
            </a:r>
            <a:r>
              <a:rPr lang="ru-RU" sz="2100" b="0" dirty="0" err="1"/>
              <a:t>базових</a:t>
            </a:r>
            <a:r>
              <a:rPr lang="ru-RU" sz="2100" b="0" dirty="0"/>
              <a:t> </a:t>
            </a:r>
            <a:r>
              <a:rPr lang="ru-RU" sz="2100" b="0" dirty="0" err="1"/>
              <a:t>варіантів</a:t>
            </a:r>
            <a:r>
              <a:rPr lang="ru-RU" sz="2100" b="0" dirty="0"/>
              <a:t>, а </a:t>
            </a:r>
            <a:r>
              <a:rPr lang="ru-RU" sz="2100" b="0" dirty="0" err="1"/>
              <a:t>також</a:t>
            </a:r>
            <a:r>
              <a:rPr lang="ru-RU" sz="2100" b="0" dirty="0"/>
              <a:t> </a:t>
            </a:r>
            <a:r>
              <a:rPr lang="ru-RU" sz="2100" b="0" dirty="0" err="1"/>
              <a:t>мати</a:t>
            </a:r>
            <a:r>
              <a:rPr lang="ru-RU" sz="2100" b="0" dirty="0"/>
              <a:t> в </a:t>
            </a:r>
            <a:r>
              <a:rPr lang="ru-RU" sz="2100" b="0" dirty="0" err="1"/>
              <a:t>якості</a:t>
            </a:r>
            <a:r>
              <a:rPr lang="ru-RU" sz="2100" b="0" dirty="0"/>
              <a:t> </a:t>
            </a:r>
            <a:r>
              <a:rPr lang="ru-RU" sz="2100" b="0" dirty="0" err="1"/>
              <a:t>власних</a:t>
            </a:r>
            <a:r>
              <a:rPr lang="ru-RU" sz="2100" b="0" dirty="0"/>
              <a:t> </a:t>
            </a:r>
            <a:r>
              <a:rPr lang="ru-RU" sz="2100" b="0" dirty="0" err="1"/>
              <a:t>розширень</a:t>
            </a:r>
            <a:r>
              <a:rPr lang="ru-RU" sz="2100" b="0" dirty="0"/>
              <a:t> </a:t>
            </a:r>
            <a:r>
              <a:rPr lang="ru-RU" sz="2100" b="0" dirty="0" err="1"/>
              <a:t>кілька</a:t>
            </a:r>
            <a:r>
              <a:rPr lang="ru-RU" sz="2100" b="0" dirty="0"/>
              <a:t> </a:t>
            </a:r>
            <a:r>
              <a:rPr lang="ru-RU" sz="2100" b="0" dirty="0" err="1"/>
              <a:t>інших</a:t>
            </a:r>
            <a:r>
              <a:rPr lang="ru-RU" sz="2100" b="0" dirty="0"/>
              <a:t> </a:t>
            </a:r>
            <a:r>
              <a:rPr lang="ru-RU" sz="2100" b="0" dirty="0" err="1"/>
              <a:t>варіантів</a:t>
            </a:r>
            <a:r>
              <a:rPr lang="ru-RU" sz="2100" b="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100" b="0" dirty="0" err="1" smtClean="0"/>
              <a:t>Базовий</a:t>
            </a:r>
            <a:r>
              <a:rPr lang="ru-RU" sz="2100" b="0" dirty="0" smtClean="0"/>
              <a:t>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b="0" dirty="0" err="1"/>
              <a:t>може</a:t>
            </a:r>
            <a:r>
              <a:rPr lang="ru-RU" sz="2100" b="0" dirty="0"/>
              <a:t> </a:t>
            </a:r>
            <a:r>
              <a:rPr lang="ru-RU" sz="2100" b="0" dirty="0" err="1"/>
              <a:t>додатково</a:t>
            </a:r>
            <a:r>
              <a:rPr lang="ru-RU" sz="2100" b="0" dirty="0"/>
              <a:t> </a:t>
            </a:r>
            <a:r>
              <a:rPr lang="ru-RU" sz="2100" b="0" dirty="0" err="1"/>
              <a:t>ніяк</a:t>
            </a:r>
            <a:r>
              <a:rPr lang="ru-RU" sz="2100" b="0" dirty="0"/>
              <a:t> не </a:t>
            </a:r>
            <a:r>
              <a:rPr lang="ru-RU" sz="2100" b="0" dirty="0" err="1"/>
              <a:t>залежати</a:t>
            </a:r>
            <a:r>
              <a:rPr lang="ru-RU" sz="2100" b="0" dirty="0"/>
              <a:t> </a:t>
            </a:r>
            <a:r>
              <a:rPr lang="ru-RU" sz="2100" b="0" dirty="0" err="1"/>
              <a:t>від</a:t>
            </a:r>
            <a:r>
              <a:rPr lang="ru-RU" sz="2100" b="0" dirty="0"/>
              <a:t> </a:t>
            </a:r>
            <a:r>
              <a:rPr lang="ru-RU" sz="2100" b="0" dirty="0" err="1"/>
              <a:t>своїх</a:t>
            </a:r>
            <a:r>
              <a:rPr lang="ru-RU" sz="2100" b="0" dirty="0"/>
              <a:t> </a:t>
            </a:r>
            <a:r>
              <a:rPr lang="ru-RU" sz="2100" b="0" dirty="0" err="1"/>
              <a:t>розширень</a:t>
            </a:r>
            <a:r>
              <a:rPr lang="ru-RU" sz="2100" b="0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31304" y="127556"/>
            <a:ext cx="8733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>
                <a:solidFill>
                  <a:schemeClr val="bg1"/>
                </a:solidFill>
              </a:rPr>
              <a:t>Відношення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розширення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2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23</a:t>
            </a:fld>
            <a:endParaRPr lang="uk-UA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2" y="1426332"/>
            <a:ext cx="7128792" cy="424847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231304" y="127556"/>
            <a:ext cx="8733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>
                <a:solidFill>
                  <a:schemeClr val="bg1"/>
                </a:solidFill>
              </a:rPr>
              <a:t>Відношення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розширення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5" name="Пряма зі стрілкою 4"/>
          <p:cNvCxnSpPr>
            <a:stCxn id="9" idx="2"/>
          </p:cNvCxnSpPr>
          <p:nvPr/>
        </p:nvCxnSpPr>
        <p:spPr bwMode="auto">
          <a:xfrm>
            <a:off x="908466" y="1352352"/>
            <a:ext cx="999238" cy="348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Пряма зі стрілкою 6"/>
          <p:cNvCxnSpPr/>
          <p:nvPr/>
        </p:nvCxnSpPr>
        <p:spPr bwMode="auto">
          <a:xfrm flipH="1">
            <a:off x="5868144" y="1196752"/>
            <a:ext cx="1224136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-18764" y="706021"/>
            <a:ext cx="185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dirty="0" smtClean="0"/>
              <a:t>Прецедент, що розширюється</a:t>
            </a:r>
            <a:endParaRPr lang="ru-RU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316" y="802449"/>
            <a:ext cx="169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dirty="0" smtClean="0"/>
              <a:t>Прецедент, що розширює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946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5028" y="0"/>
            <a:ext cx="911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Відношення включення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5028" y="1052736"/>
            <a:ext cx="907767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100" dirty="0" err="1" smtClean="0">
                <a:solidFill>
                  <a:srgbClr val="0000CC"/>
                </a:solidFill>
              </a:rPr>
              <a:t>Відношення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 err="1" smtClean="0">
                <a:solidFill>
                  <a:srgbClr val="0000CC"/>
                </a:solidFill>
              </a:rPr>
              <a:t>включення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b="0" dirty="0" err="1"/>
              <a:t>між</a:t>
            </a:r>
            <a:r>
              <a:rPr lang="ru-RU" sz="2100" b="0" dirty="0"/>
              <a:t> </a:t>
            </a:r>
            <a:r>
              <a:rPr lang="ru-RU" sz="2100" b="0" dirty="0" err="1"/>
              <a:t>двома</a:t>
            </a:r>
            <a:r>
              <a:rPr lang="ru-RU" sz="2100" b="0" dirty="0"/>
              <a:t> </a:t>
            </a:r>
            <a:r>
              <a:rPr lang="ru-RU" sz="2100" b="0" dirty="0" err="1"/>
              <a:t>варіантами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b="0" dirty="0" err="1"/>
              <a:t>вказує</a:t>
            </a:r>
            <a:r>
              <a:rPr lang="ru-RU" sz="2100" b="0" dirty="0"/>
              <a:t>, </a:t>
            </a:r>
            <a:r>
              <a:rPr lang="ru-RU" sz="2100" b="0" dirty="0" err="1"/>
              <a:t>що</a:t>
            </a:r>
            <a:r>
              <a:rPr lang="ru-RU" sz="2100" b="0" dirty="0"/>
              <a:t> </a:t>
            </a:r>
            <a:r>
              <a:rPr lang="ru-RU" sz="2100" b="0" dirty="0" err="1" smtClean="0"/>
              <a:t>деяка</a:t>
            </a:r>
            <a:r>
              <a:rPr lang="ru-RU" sz="2100" b="0" dirty="0" smtClean="0"/>
              <a:t> задана </a:t>
            </a:r>
            <a:r>
              <a:rPr lang="ru-RU" sz="2100" b="0" dirty="0" err="1"/>
              <a:t>поведінка</a:t>
            </a:r>
            <a:r>
              <a:rPr lang="ru-RU" sz="2100" b="0" dirty="0"/>
              <a:t> для одного </a:t>
            </a:r>
            <a:r>
              <a:rPr lang="ru-RU" sz="2100" b="0" dirty="0" err="1"/>
              <a:t>варіанта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dirty="0" err="1"/>
              <a:t>включається</a:t>
            </a:r>
            <a:r>
              <a:rPr lang="ru-RU" sz="2100" dirty="0"/>
              <a:t> як </a:t>
            </a:r>
            <a:r>
              <a:rPr lang="ru-RU" sz="2100" dirty="0" err="1"/>
              <a:t>складовий</a:t>
            </a:r>
            <a:r>
              <a:rPr lang="ru-RU" sz="2100" dirty="0"/>
              <a:t> компонент в </a:t>
            </a:r>
            <a:r>
              <a:rPr lang="ru-RU" sz="2100" dirty="0" err="1"/>
              <a:t>послідовність</a:t>
            </a:r>
            <a:r>
              <a:rPr lang="ru-RU" sz="2100" dirty="0"/>
              <a:t> </a:t>
            </a:r>
            <a:r>
              <a:rPr lang="ru-RU" sz="2100" dirty="0" err="1"/>
              <a:t>поведінки</a:t>
            </a:r>
            <a:r>
              <a:rPr lang="ru-RU" sz="2100" dirty="0"/>
              <a:t> </a:t>
            </a:r>
            <a:r>
              <a:rPr lang="ru-RU" sz="2100" dirty="0" err="1"/>
              <a:t>іншого</a:t>
            </a:r>
            <a:r>
              <a:rPr lang="ru-RU" sz="2100" dirty="0"/>
              <a:t> </a:t>
            </a:r>
            <a:r>
              <a:rPr lang="ru-RU" sz="2100" b="0" dirty="0" err="1"/>
              <a:t>варіанту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100" b="0" dirty="0" smtClean="0"/>
              <a:t>Один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b="0" dirty="0" err="1"/>
              <a:t>може</a:t>
            </a:r>
            <a:r>
              <a:rPr lang="ru-RU" sz="2100" b="0" dirty="0"/>
              <a:t> бути включений в </a:t>
            </a:r>
            <a:r>
              <a:rPr lang="ru-RU" sz="2100" b="0" dirty="0" err="1"/>
              <a:t>кілька</a:t>
            </a:r>
            <a:r>
              <a:rPr lang="ru-RU" sz="2100" b="0" dirty="0"/>
              <a:t> </a:t>
            </a:r>
            <a:r>
              <a:rPr lang="ru-RU" sz="2100" b="0" dirty="0" err="1"/>
              <a:t>інших</a:t>
            </a:r>
            <a:r>
              <a:rPr lang="ru-RU" sz="2100" b="0" dirty="0"/>
              <a:t> </a:t>
            </a:r>
            <a:r>
              <a:rPr lang="ru-RU" sz="2100" b="0" dirty="0" err="1"/>
              <a:t>варіантів</a:t>
            </a:r>
            <a:r>
              <a:rPr lang="ru-RU" sz="2100" b="0" dirty="0"/>
              <a:t>, а </a:t>
            </a:r>
            <a:r>
              <a:rPr lang="ru-RU" sz="2100" b="0" dirty="0" err="1"/>
              <a:t>також</a:t>
            </a:r>
            <a:r>
              <a:rPr lang="ru-RU" sz="2100" b="0" dirty="0"/>
              <a:t> </a:t>
            </a:r>
            <a:r>
              <a:rPr lang="ru-RU" sz="2100" b="0" dirty="0" err="1"/>
              <a:t>включати</a:t>
            </a:r>
            <a:r>
              <a:rPr lang="ru-RU" sz="2100" b="0" dirty="0"/>
              <a:t> в себе </a:t>
            </a:r>
            <a:r>
              <a:rPr lang="ru-RU" sz="2100" b="0" dirty="0" err="1"/>
              <a:t>інші</a:t>
            </a:r>
            <a:r>
              <a:rPr lang="ru-RU" sz="2100" b="0" dirty="0"/>
              <a:t> </a:t>
            </a:r>
            <a:r>
              <a:rPr lang="ru-RU" sz="2100" b="0" dirty="0" err="1"/>
              <a:t>варіанти</a:t>
            </a:r>
            <a:r>
              <a:rPr lang="ru-RU" sz="2100" b="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100" b="0" dirty="0" err="1" smtClean="0"/>
              <a:t>Варіант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використання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що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включається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може</a:t>
            </a:r>
            <a:r>
              <a:rPr lang="ru-RU" sz="2100" b="0" dirty="0" smtClean="0"/>
              <a:t> </a:t>
            </a:r>
            <a:r>
              <a:rPr lang="ru-RU" sz="2100" b="0" dirty="0"/>
              <a:t>бути </a:t>
            </a:r>
            <a:r>
              <a:rPr lang="ru-RU" sz="2100" b="0" dirty="0" err="1"/>
              <a:t>незалежним</a:t>
            </a:r>
            <a:r>
              <a:rPr lang="ru-RU" sz="2100" b="0" dirty="0"/>
              <a:t> </a:t>
            </a:r>
            <a:r>
              <a:rPr lang="ru-RU" sz="2100" b="0" dirty="0" err="1"/>
              <a:t>від</a:t>
            </a:r>
            <a:r>
              <a:rPr lang="ru-RU" sz="2100" b="0" dirty="0"/>
              <a:t> базового </a:t>
            </a:r>
            <a:r>
              <a:rPr lang="ru-RU" sz="2100" b="0" dirty="0" err="1"/>
              <a:t>варіанту</a:t>
            </a:r>
            <a:r>
              <a:rPr lang="ru-RU" sz="2100" b="0" dirty="0"/>
              <a:t> в тому </a:t>
            </a:r>
            <a:r>
              <a:rPr lang="ru-RU" sz="2100" b="0" dirty="0" err="1"/>
              <a:t>сенсі</a:t>
            </a:r>
            <a:r>
              <a:rPr lang="ru-RU" sz="2100" b="0" dirty="0"/>
              <a:t>, </a:t>
            </a:r>
            <a:r>
              <a:rPr lang="ru-RU" sz="2100" b="0" dirty="0" err="1"/>
              <a:t>що</a:t>
            </a:r>
            <a:r>
              <a:rPr lang="ru-RU" sz="2100" b="0" dirty="0"/>
              <a:t> </a:t>
            </a:r>
            <a:r>
              <a:rPr lang="ru-RU" sz="2100" b="0" dirty="0" err="1"/>
              <a:t>він</a:t>
            </a:r>
            <a:r>
              <a:rPr lang="ru-RU" sz="2100" b="0" dirty="0"/>
              <a:t> </a:t>
            </a:r>
            <a:r>
              <a:rPr lang="ru-RU" sz="2100" b="0" dirty="0" err="1"/>
              <a:t>надає</a:t>
            </a:r>
            <a:r>
              <a:rPr lang="ru-RU" sz="2100" b="0" dirty="0"/>
              <a:t> </a:t>
            </a:r>
            <a:r>
              <a:rPr lang="ru-RU" sz="2100" b="0" dirty="0" err="1"/>
              <a:t>йому</a:t>
            </a:r>
            <a:r>
              <a:rPr lang="ru-RU" sz="2100" b="0" dirty="0"/>
              <a:t> </a:t>
            </a:r>
            <a:r>
              <a:rPr lang="ru-RU" sz="2100" b="0" dirty="0" err="1" smtClean="0"/>
              <a:t>деяку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інкапсульовану</a:t>
            </a:r>
            <a:r>
              <a:rPr lang="ru-RU" sz="2100" b="0" dirty="0" smtClean="0"/>
              <a:t> </a:t>
            </a:r>
            <a:r>
              <a:rPr lang="ru-RU" sz="2100" b="0" dirty="0" err="1"/>
              <a:t>поведінку</a:t>
            </a:r>
            <a:r>
              <a:rPr lang="ru-RU" sz="2100" b="0" dirty="0"/>
              <a:t>, </a:t>
            </a:r>
            <a:r>
              <a:rPr lang="ru-RU" sz="2100" b="0" dirty="0" err="1"/>
              <a:t>деталі</a:t>
            </a:r>
            <a:r>
              <a:rPr lang="ru-RU" sz="2100" b="0" dirty="0"/>
              <a:t> </a:t>
            </a:r>
            <a:r>
              <a:rPr lang="ru-RU" sz="2100" b="0" dirty="0" err="1"/>
              <a:t>реалізації</a:t>
            </a:r>
            <a:r>
              <a:rPr lang="ru-RU" sz="2100" b="0" dirty="0"/>
              <a:t> </a:t>
            </a:r>
            <a:r>
              <a:rPr lang="ru-RU" sz="2100" b="0" dirty="0" err="1" smtClean="0"/>
              <a:t>якої</a:t>
            </a:r>
            <a:r>
              <a:rPr lang="ru-RU" sz="2100" b="0" dirty="0" smtClean="0"/>
              <a:t> </a:t>
            </a:r>
            <a:r>
              <a:rPr lang="ru-RU" sz="2100" b="0" dirty="0" err="1"/>
              <a:t>приховані</a:t>
            </a:r>
            <a:r>
              <a:rPr lang="ru-RU" sz="2100" b="0" dirty="0"/>
              <a:t> і </a:t>
            </a:r>
            <a:r>
              <a:rPr lang="ru-RU" sz="2100" b="0" dirty="0" err="1"/>
              <a:t>можуть</a:t>
            </a:r>
            <a:r>
              <a:rPr lang="ru-RU" sz="2100" b="0" dirty="0"/>
              <a:t> бути </a:t>
            </a:r>
            <a:r>
              <a:rPr lang="ru-RU" sz="2100" b="0" dirty="0" err="1"/>
              <a:t>перерозподілені</a:t>
            </a:r>
            <a:r>
              <a:rPr lang="ru-RU" sz="2100" b="0" dirty="0"/>
              <a:t> </a:t>
            </a:r>
            <a:r>
              <a:rPr lang="ru-RU" sz="2100" b="0" dirty="0" err="1"/>
              <a:t>між</a:t>
            </a:r>
            <a:r>
              <a:rPr lang="ru-RU" sz="2100" b="0" dirty="0"/>
              <a:t> </a:t>
            </a:r>
            <a:r>
              <a:rPr lang="ru-RU" sz="2100" b="0" dirty="0" err="1"/>
              <a:t>декількома</a:t>
            </a:r>
            <a:r>
              <a:rPr lang="ru-RU" sz="2100" b="0" dirty="0"/>
              <a:t> </a:t>
            </a:r>
            <a:r>
              <a:rPr lang="ru-RU" sz="2100" b="0" dirty="0" err="1" smtClean="0"/>
              <a:t>варіантами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використання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що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включаються</a:t>
            </a:r>
            <a:r>
              <a:rPr lang="ru-RU" sz="2100" b="0" dirty="0" smtClean="0"/>
              <a:t>.</a:t>
            </a:r>
            <a:endParaRPr lang="ru-RU" sz="2100" b="0" dirty="0"/>
          </a:p>
          <a:p>
            <a:pPr>
              <a:spcAft>
                <a:spcPts val="600"/>
              </a:spcAft>
            </a:pPr>
            <a:r>
              <a:rPr lang="ru-RU" sz="2100" b="0" dirty="0" err="1" smtClean="0"/>
              <a:t>Базовий</a:t>
            </a:r>
            <a:r>
              <a:rPr lang="ru-RU" sz="2100" b="0" dirty="0" smtClean="0"/>
              <a:t>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може</a:t>
            </a:r>
            <a:r>
              <a:rPr lang="ru-RU" sz="2100" b="0" dirty="0"/>
              <a:t> </a:t>
            </a:r>
            <a:r>
              <a:rPr lang="ru-RU" sz="2100" b="0" dirty="0" err="1"/>
              <a:t>залежати</a:t>
            </a:r>
            <a:r>
              <a:rPr lang="ru-RU" sz="2100" b="0" dirty="0"/>
              <a:t> </a:t>
            </a:r>
            <a:r>
              <a:rPr lang="ru-RU" sz="2100" b="0" dirty="0" err="1"/>
              <a:t>тільки</a:t>
            </a:r>
            <a:r>
              <a:rPr lang="ru-RU" sz="2100" b="0" dirty="0"/>
              <a:t> </a:t>
            </a:r>
            <a:r>
              <a:rPr lang="ru-RU" sz="2100" b="0" dirty="0" err="1"/>
              <a:t>від</a:t>
            </a:r>
            <a:r>
              <a:rPr lang="ru-RU" sz="2100" b="0" dirty="0"/>
              <a:t> </a:t>
            </a:r>
            <a:r>
              <a:rPr lang="ru-RU" sz="2100" b="0" dirty="0" err="1"/>
              <a:t>результатів</a:t>
            </a:r>
            <a:r>
              <a:rPr lang="ru-RU" sz="2100" b="0" dirty="0"/>
              <a:t> </a:t>
            </a:r>
            <a:r>
              <a:rPr lang="ru-RU" sz="2100" b="0" dirty="0" err="1"/>
              <a:t>виконання</a:t>
            </a:r>
            <a:r>
              <a:rPr lang="ru-RU" sz="2100" b="0" dirty="0"/>
              <a:t> </a:t>
            </a:r>
            <a:r>
              <a:rPr lang="ru-RU" sz="2100" b="0" dirty="0" err="1" smtClean="0"/>
              <a:t>поведінки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що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включається</a:t>
            </a:r>
            <a:r>
              <a:rPr lang="ru-RU" sz="2100" b="0" dirty="0" smtClean="0"/>
              <a:t> </a:t>
            </a:r>
            <a:r>
              <a:rPr lang="ru-RU" sz="2100" b="0" dirty="0"/>
              <a:t>в </a:t>
            </a:r>
            <a:r>
              <a:rPr lang="ru-RU" sz="2100" b="0" dirty="0" err="1" smtClean="0"/>
              <a:t>нього</a:t>
            </a:r>
            <a:r>
              <a:rPr lang="ru-RU" sz="2100" b="0" dirty="0" smtClean="0"/>
              <a:t>, </a:t>
            </a:r>
            <a:r>
              <a:rPr lang="ru-RU" sz="2100" b="0" dirty="0"/>
              <a:t>але не </a:t>
            </a:r>
            <a:r>
              <a:rPr lang="ru-RU" sz="2100" b="0" dirty="0" err="1"/>
              <a:t>від</a:t>
            </a:r>
            <a:r>
              <a:rPr lang="ru-RU" sz="2100" b="0" dirty="0"/>
              <a:t> </a:t>
            </a:r>
            <a:r>
              <a:rPr lang="ru-RU" sz="2100" b="0" dirty="0" err="1"/>
              <a:t>структури</a:t>
            </a:r>
            <a:r>
              <a:rPr lang="ru-RU" sz="2100" b="0" dirty="0"/>
              <a:t> </a:t>
            </a:r>
            <a:r>
              <a:rPr lang="ru-RU" sz="2100" b="0" dirty="0" err="1" smtClean="0"/>
              <a:t>варіантів</a:t>
            </a:r>
            <a:r>
              <a:rPr lang="ru-RU" sz="2100" b="0" dirty="0" smtClean="0"/>
              <a:t>, </a:t>
            </a:r>
            <a:r>
              <a:rPr lang="ru-RU" sz="2100" b="0" dirty="0" err="1" smtClean="0"/>
              <a:t>що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включаються</a:t>
            </a:r>
            <a:endParaRPr lang="ru-RU" sz="2100" b="0" dirty="0"/>
          </a:p>
        </p:txBody>
      </p:sp>
    </p:spTree>
    <p:extLst>
      <p:ext uri="{BB962C8B-B14F-4D97-AF65-F5344CB8AC3E}">
        <p14:creationId xmlns:p14="http://schemas.microsoft.com/office/powerpoint/2010/main" val="34594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25</a:t>
            </a:fld>
            <a:endParaRPr lang="uk-UA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69" y="3382429"/>
            <a:ext cx="5719387" cy="26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28" y="0"/>
            <a:ext cx="911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Відношення включення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51520" y="908720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 smtClean="0">
                <a:solidFill>
                  <a:srgbClr val="0000CC"/>
                </a:solidFill>
              </a:rPr>
              <a:t>Відношення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 err="1" smtClean="0">
                <a:solidFill>
                  <a:srgbClr val="0000CC"/>
                </a:solidFill>
              </a:rPr>
              <a:t>включення</a:t>
            </a:r>
            <a:r>
              <a:rPr lang="ru-RU" sz="2100" b="0" dirty="0"/>
              <a:t>, </a:t>
            </a:r>
            <a:r>
              <a:rPr lang="ru-RU" sz="2100" b="0" dirty="0" err="1"/>
              <a:t>спрямоване</a:t>
            </a:r>
            <a:r>
              <a:rPr lang="ru-RU" sz="2100" b="0" dirty="0"/>
              <a:t> </a:t>
            </a:r>
            <a:r>
              <a:rPr lang="ru-RU" sz="2100" b="0" dirty="0" err="1"/>
              <a:t>від</a:t>
            </a:r>
            <a:r>
              <a:rPr lang="ru-RU" sz="2100" b="0" dirty="0"/>
              <a:t> </a:t>
            </a:r>
            <a:r>
              <a:rPr lang="ru-RU" sz="2100" b="0" dirty="0" err="1"/>
              <a:t>варіанту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А до </a:t>
            </a:r>
            <a:r>
              <a:rPr lang="ru-RU" sz="2100" b="0" dirty="0" err="1"/>
              <a:t>варіанту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В, </a:t>
            </a:r>
            <a:r>
              <a:rPr lang="ru-RU" sz="2100" b="0" dirty="0" err="1"/>
              <a:t>вказує</a:t>
            </a:r>
            <a:r>
              <a:rPr lang="ru-RU" sz="2100" b="0" dirty="0"/>
              <a:t>, </a:t>
            </a:r>
            <a:r>
              <a:rPr lang="ru-RU" sz="2100" b="0" dirty="0" err="1"/>
              <a:t>що</a:t>
            </a:r>
            <a:r>
              <a:rPr lang="ru-RU" sz="2100" b="0" dirty="0"/>
              <a:t> </a:t>
            </a:r>
            <a:r>
              <a:rPr lang="ru-RU" sz="2100" b="0" dirty="0" err="1"/>
              <a:t>кожен</a:t>
            </a:r>
            <a:r>
              <a:rPr lang="ru-RU" sz="2100" b="0" dirty="0"/>
              <a:t> </a:t>
            </a:r>
            <a:r>
              <a:rPr lang="ru-RU" sz="2100" b="0" dirty="0" err="1"/>
              <a:t>екземпляр</a:t>
            </a:r>
            <a:r>
              <a:rPr lang="ru-RU" sz="2100" b="0" dirty="0"/>
              <a:t> </a:t>
            </a:r>
            <a:r>
              <a:rPr lang="ru-RU" sz="2100" b="0" dirty="0" err="1"/>
              <a:t>варіанту</a:t>
            </a:r>
            <a:r>
              <a:rPr lang="ru-RU" sz="2100" b="0" dirty="0"/>
              <a:t> А </a:t>
            </a:r>
            <a:r>
              <a:rPr lang="ru-RU" sz="2100" b="0" dirty="0" err="1"/>
              <a:t>включає</a:t>
            </a:r>
            <a:r>
              <a:rPr lang="ru-RU" sz="2100" b="0" dirty="0"/>
              <a:t> в себе </a:t>
            </a:r>
            <a:r>
              <a:rPr lang="ru-RU" sz="2100" b="0" dirty="0" err="1"/>
              <a:t>функціональні</a:t>
            </a:r>
            <a:r>
              <a:rPr lang="ru-RU" sz="2100" b="0" dirty="0"/>
              <a:t> </a:t>
            </a:r>
            <a:r>
              <a:rPr lang="ru-RU" sz="2100" b="0" dirty="0" err="1"/>
              <a:t>властивості</a:t>
            </a:r>
            <a:r>
              <a:rPr lang="ru-RU" sz="2100" b="0" dirty="0"/>
              <a:t>, </a:t>
            </a:r>
            <a:r>
              <a:rPr lang="ru-RU" sz="2100" b="0" dirty="0" err="1"/>
              <a:t>задані</a:t>
            </a:r>
            <a:r>
              <a:rPr lang="ru-RU" sz="2100" b="0" dirty="0"/>
              <a:t> для </a:t>
            </a:r>
            <a:r>
              <a:rPr lang="ru-RU" sz="2100" b="0" dirty="0" err="1"/>
              <a:t>варіанту</a:t>
            </a:r>
            <a:r>
              <a:rPr lang="ru-RU" sz="2100" b="0" dirty="0"/>
              <a:t> В.</a:t>
            </a:r>
          </a:p>
          <a:p>
            <a:r>
              <a:rPr lang="ru-RU" sz="2100" dirty="0" err="1" smtClean="0"/>
              <a:t>Графічне</a:t>
            </a:r>
            <a:r>
              <a:rPr lang="ru-RU" sz="2100" dirty="0" smtClean="0"/>
              <a:t> </a:t>
            </a:r>
            <a:r>
              <a:rPr lang="ru-RU" sz="2100" dirty="0" err="1"/>
              <a:t>позначення</a:t>
            </a:r>
            <a:r>
              <a:rPr lang="ru-RU" sz="2100" dirty="0"/>
              <a:t> </a:t>
            </a:r>
            <a:r>
              <a:rPr lang="ru-RU" sz="2100" b="0" dirty="0"/>
              <a:t>- пунктирна </a:t>
            </a:r>
            <a:r>
              <a:rPr lang="ru-RU" sz="2100" b="0" dirty="0" err="1"/>
              <a:t>лінія</a:t>
            </a:r>
            <a:r>
              <a:rPr lang="ru-RU" sz="2100" b="0" dirty="0"/>
              <a:t> </a:t>
            </a:r>
            <a:r>
              <a:rPr lang="ru-RU" sz="2100" b="0" dirty="0" err="1"/>
              <a:t>зі</a:t>
            </a:r>
            <a:r>
              <a:rPr lang="ru-RU" sz="2100" b="0" dirty="0"/>
              <a:t> </a:t>
            </a:r>
            <a:r>
              <a:rPr lang="ru-RU" sz="2100" b="0" dirty="0" err="1"/>
              <a:t>стрілкою</a:t>
            </a:r>
            <a:r>
              <a:rPr lang="ru-RU" sz="2100" b="0" dirty="0"/>
              <a:t>, яка </a:t>
            </a:r>
            <a:r>
              <a:rPr lang="ru-RU" sz="2100" b="0" dirty="0" err="1"/>
              <a:t>позначається</a:t>
            </a:r>
            <a:r>
              <a:rPr lang="ru-RU" sz="2100" b="0" dirty="0"/>
              <a:t> </a:t>
            </a:r>
            <a:r>
              <a:rPr lang="ru-RU" sz="2100" b="0" dirty="0" err="1"/>
              <a:t>ключовим</a:t>
            </a:r>
            <a:r>
              <a:rPr lang="ru-RU" sz="2100" b="0" dirty="0"/>
              <a:t> словом </a:t>
            </a:r>
            <a:r>
              <a:rPr lang="ru-RU" sz="2100" b="0" dirty="0">
                <a:solidFill>
                  <a:srgbClr val="0000CC"/>
                </a:solidFill>
              </a:rPr>
              <a:t>«</a:t>
            </a:r>
            <a:r>
              <a:rPr lang="en-US" sz="2100" b="0" dirty="0">
                <a:solidFill>
                  <a:srgbClr val="0000CC"/>
                </a:solidFill>
              </a:rPr>
              <a:t>include» (</a:t>
            </a:r>
            <a:r>
              <a:rPr lang="ru-RU" sz="2100" b="0" dirty="0" err="1">
                <a:solidFill>
                  <a:srgbClr val="0000CC"/>
                </a:solidFill>
              </a:rPr>
              <a:t>включає</a:t>
            </a:r>
            <a:r>
              <a:rPr lang="ru-RU" sz="2100" b="0" dirty="0">
                <a:solidFill>
                  <a:srgbClr val="0000CC"/>
                </a:solidFill>
              </a:rPr>
              <a:t>).</a:t>
            </a:r>
          </a:p>
        </p:txBody>
      </p:sp>
      <p:cxnSp>
        <p:nvCxnSpPr>
          <p:cNvPr id="6" name="Пряма зі стрілкою 5"/>
          <p:cNvCxnSpPr/>
          <p:nvPr/>
        </p:nvCxnSpPr>
        <p:spPr bwMode="auto">
          <a:xfrm>
            <a:off x="1907704" y="3284984"/>
            <a:ext cx="648072" cy="600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Пряма зі стрілкою 7"/>
          <p:cNvCxnSpPr/>
          <p:nvPr/>
        </p:nvCxnSpPr>
        <p:spPr bwMode="auto">
          <a:xfrm flipH="1">
            <a:off x="5652120" y="3717032"/>
            <a:ext cx="9361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983760" y="340324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dirty="0" smtClean="0"/>
              <a:t>Прецедент, що включається</a:t>
            </a:r>
            <a:endParaRPr lang="ru-RU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41831" y="2984901"/>
            <a:ext cx="173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dirty="0" smtClean="0"/>
              <a:t>Прецедент, в який включається інший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9120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8600" y="847415"/>
            <a:ext cx="535029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 smtClean="0">
                <a:solidFill>
                  <a:srgbClr val="0000CC"/>
                </a:solidFill>
              </a:rPr>
              <a:t>Відношення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dirty="0" err="1" smtClean="0">
                <a:solidFill>
                  <a:srgbClr val="0000CC"/>
                </a:solidFill>
              </a:rPr>
              <a:t>узагальнення</a:t>
            </a:r>
            <a:r>
              <a:rPr lang="ru-RU" sz="2100" dirty="0" smtClean="0">
                <a:solidFill>
                  <a:srgbClr val="0000CC"/>
                </a:solidFill>
              </a:rPr>
              <a:t> </a:t>
            </a:r>
            <a:r>
              <a:rPr lang="ru-RU" sz="2100" b="0" dirty="0"/>
              <a:t>служить для </a:t>
            </a:r>
            <a:r>
              <a:rPr lang="ru-RU" sz="2100" b="0" dirty="0" err="1"/>
              <a:t>вказівки</a:t>
            </a:r>
            <a:r>
              <a:rPr lang="ru-RU" sz="2100" b="0" dirty="0"/>
              <a:t> того факту, </a:t>
            </a:r>
            <a:r>
              <a:rPr lang="ru-RU" sz="2100" b="0" dirty="0" err="1"/>
              <a:t>що</a:t>
            </a:r>
            <a:r>
              <a:rPr lang="ru-RU" sz="2100" b="0" dirty="0"/>
              <a:t> </a:t>
            </a:r>
            <a:r>
              <a:rPr lang="ru-RU" sz="2100" b="0" dirty="0" err="1"/>
              <a:t>деякий</a:t>
            </a:r>
            <a:r>
              <a:rPr lang="ru-RU" sz="2100" b="0" dirty="0"/>
              <a:t>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А </a:t>
            </a:r>
            <a:r>
              <a:rPr lang="ru-RU" sz="2100" b="0" dirty="0" err="1"/>
              <a:t>може</a:t>
            </a:r>
            <a:r>
              <a:rPr lang="ru-RU" sz="2100" b="0" dirty="0"/>
              <a:t> бути </a:t>
            </a:r>
            <a:r>
              <a:rPr lang="ru-RU" sz="2100" b="0" dirty="0" err="1" smtClean="0"/>
              <a:t>узагальнений</a:t>
            </a:r>
            <a:r>
              <a:rPr lang="ru-RU" sz="2100" b="0" dirty="0" smtClean="0"/>
              <a:t> </a:t>
            </a:r>
            <a:r>
              <a:rPr lang="ru-RU" sz="2100" b="0" dirty="0"/>
              <a:t>до </a:t>
            </a:r>
            <a:r>
              <a:rPr lang="ru-RU" sz="2100" b="0" dirty="0" err="1"/>
              <a:t>варіанту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В.</a:t>
            </a:r>
          </a:p>
          <a:p>
            <a:r>
              <a:rPr lang="ru-RU" sz="2100" b="0" dirty="0"/>
              <a:t>У </a:t>
            </a:r>
            <a:r>
              <a:rPr lang="ru-RU" sz="2100" b="0" dirty="0" err="1"/>
              <a:t>цьому</a:t>
            </a:r>
            <a:r>
              <a:rPr lang="ru-RU" sz="2100" b="0" dirty="0"/>
              <a:t> </a:t>
            </a:r>
            <a:r>
              <a:rPr lang="ru-RU" sz="2100" b="0" dirty="0" err="1"/>
              <a:t>випадку</a:t>
            </a:r>
            <a:r>
              <a:rPr lang="ru-RU" sz="2100" b="0" dirty="0"/>
              <a:t>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smtClean="0"/>
              <a:t>А є </a:t>
            </a:r>
            <a:r>
              <a:rPr lang="ru-RU" sz="2100" b="0" dirty="0" err="1"/>
              <a:t>спеціалізацією</a:t>
            </a:r>
            <a:r>
              <a:rPr lang="ru-RU" sz="2100" b="0" dirty="0"/>
              <a:t> </a:t>
            </a:r>
            <a:r>
              <a:rPr lang="ru-RU" sz="2100" b="0" dirty="0" err="1"/>
              <a:t>варіанту</a:t>
            </a:r>
            <a:r>
              <a:rPr lang="ru-RU" sz="2100" b="0" dirty="0"/>
              <a:t> В.</a:t>
            </a:r>
          </a:p>
          <a:p>
            <a:r>
              <a:rPr lang="ru-RU" sz="2100" b="0" dirty="0"/>
              <a:t>В - предок </a:t>
            </a:r>
            <a:r>
              <a:rPr lang="ru-RU" sz="2100" b="0" dirty="0" err="1"/>
              <a:t>або</a:t>
            </a:r>
            <a:r>
              <a:rPr lang="ru-RU" sz="2100" b="0" dirty="0"/>
              <a:t> </a:t>
            </a:r>
            <a:r>
              <a:rPr lang="ru-RU" sz="2100" b="0" dirty="0" err="1"/>
              <a:t>батько</a:t>
            </a:r>
            <a:r>
              <a:rPr lang="ru-RU" sz="2100" b="0" dirty="0"/>
              <a:t> по </a:t>
            </a:r>
            <a:r>
              <a:rPr lang="ru-RU" sz="2100" b="0" dirty="0" err="1"/>
              <a:t>відношенню</a:t>
            </a:r>
            <a:r>
              <a:rPr lang="ru-RU" sz="2100" b="0" dirty="0"/>
              <a:t> А, а </a:t>
            </a:r>
            <a:r>
              <a:rPr lang="ru-RU" sz="2100" b="0" dirty="0" err="1"/>
              <a:t>варіант</a:t>
            </a:r>
            <a:r>
              <a:rPr lang="ru-RU" sz="2100" b="0" dirty="0"/>
              <a:t> А - </a:t>
            </a:r>
            <a:r>
              <a:rPr lang="ru-RU" sz="2100" b="0" dirty="0" err="1"/>
              <a:t>нащадок</a:t>
            </a:r>
            <a:r>
              <a:rPr lang="ru-RU" sz="2100" b="0" dirty="0"/>
              <a:t> по </a:t>
            </a:r>
            <a:r>
              <a:rPr lang="ru-RU" sz="2100" b="0" dirty="0" err="1"/>
              <a:t>відношенню</a:t>
            </a:r>
            <a:r>
              <a:rPr lang="ru-RU" sz="2100" b="0" dirty="0"/>
              <a:t> до </a:t>
            </a:r>
            <a:r>
              <a:rPr lang="ru-RU" sz="2100" b="0" dirty="0" err="1"/>
              <a:t>варіанту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В.</a:t>
            </a:r>
          </a:p>
          <a:p>
            <a:r>
              <a:rPr lang="ru-RU" sz="2100" dirty="0" err="1">
                <a:solidFill>
                  <a:srgbClr val="0000CC"/>
                </a:solidFill>
              </a:rPr>
              <a:t>Нащадок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успадковує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всі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властивості</a:t>
            </a:r>
            <a:r>
              <a:rPr lang="ru-RU" sz="2100" dirty="0">
                <a:solidFill>
                  <a:srgbClr val="0000CC"/>
                </a:solidFill>
              </a:rPr>
              <a:t> і </a:t>
            </a:r>
            <a:r>
              <a:rPr lang="ru-RU" sz="2100" dirty="0" err="1">
                <a:solidFill>
                  <a:srgbClr val="0000CC"/>
                </a:solidFill>
              </a:rPr>
              <a:t>поведінку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свого</a:t>
            </a:r>
            <a:r>
              <a:rPr lang="ru-RU" sz="2100" dirty="0">
                <a:solidFill>
                  <a:srgbClr val="0000CC"/>
                </a:solidFill>
              </a:rPr>
              <a:t> батька, </a:t>
            </a:r>
            <a:r>
              <a:rPr lang="ru-RU" sz="2100" dirty="0" err="1">
                <a:solidFill>
                  <a:srgbClr val="0000CC"/>
                </a:solidFill>
              </a:rPr>
              <a:t>може</a:t>
            </a:r>
            <a:r>
              <a:rPr lang="ru-RU" sz="2100" dirty="0">
                <a:solidFill>
                  <a:srgbClr val="0000CC"/>
                </a:solidFill>
              </a:rPr>
              <a:t> бути </a:t>
            </a:r>
            <a:r>
              <a:rPr lang="ru-RU" sz="2100" dirty="0" err="1">
                <a:solidFill>
                  <a:srgbClr val="0000CC"/>
                </a:solidFill>
              </a:rPr>
              <a:t>доповнений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новими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властивостями</a:t>
            </a:r>
            <a:r>
              <a:rPr lang="ru-RU" sz="2100" dirty="0">
                <a:solidFill>
                  <a:srgbClr val="0000CC"/>
                </a:solidFill>
              </a:rPr>
              <a:t> і </a:t>
            </a:r>
            <a:r>
              <a:rPr lang="ru-RU" sz="2100" dirty="0" err="1">
                <a:solidFill>
                  <a:srgbClr val="0000CC"/>
                </a:solidFill>
              </a:rPr>
              <a:t>особливостями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поведінки</a:t>
            </a:r>
            <a:r>
              <a:rPr lang="ru-RU" sz="2100" b="0" dirty="0">
                <a:solidFill>
                  <a:srgbClr val="0000CC"/>
                </a:solidFill>
              </a:rPr>
              <a:t>. </a:t>
            </a:r>
            <a:endParaRPr lang="en-US" sz="2100" b="0" dirty="0" smtClean="0">
              <a:solidFill>
                <a:srgbClr val="0000CC"/>
              </a:solidFill>
            </a:endParaRPr>
          </a:p>
          <a:p>
            <a:r>
              <a:rPr lang="ru-RU" sz="2100" b="0" dirty="0" err="1" smtClean="0"/>
              <a:t>Графічне</a:t>
            </a:r>
            <a:r>
              <a:rPr lang="ru-RU" sz="2100" b="0" dirty="0" smtClean="0"/>
              <a:t> </a:t>
            </a:r>
            <a:r>
              <a:rPr lang="ru-RU" sz="2100" b="0" dirty="0" err="1"/>
              <a:t>позначення</a:t>
            </a:r>
            <a:r>
              <a:rPr lang="ru-RU" sz="2100" b="0" dirty="0"/>
              <a:t> - </a:t>
            </a:r>
            <a:r>
              <a:rPr lang="ru-RU" sz="2100" b="0" dirty="0" err="1"/>
              <a:t>суцільна</a:t>
            </a:r>
            <a:r>
              <a:rPr lang="ru-RU" sz="2100" b="0" dirty="0"/>
              <a:t> </a:t>
            </a:r>
            <a:r>
              <a:rPr lang="ru-RU" sz="2100" b="0" dirty="0" err="1"/>
              <a:t>лінія</a:t>
            </a:r>
            <a:r>
              <a:rPr lang="ru-RU" sz="2100" b="0" dirty="0"/>
              <a:t> </a:t>
            </a:r>
            <a:r>
              <a:rPr lang="ru-RU" sz="2100" b="0" dirty="0" err="1"/>
              <a:t>зі</a:t>
            </a:r>
            <a:r>
              <a:rPr lang="ru-RU" sz="2100" b="0" dirty="0"/>
              <a:t> </a:t>
            </a:r>
            <a:r>
              <a:rPr lang="ru-RU" sz="2100" b="0" dirty="0" err="1"/>
              <a:t>стрілкою</a:t>
            </a:r>
            <a:r>
              <a:rPr lang="ru-RU" sz="2100" b="0" dirty="0"/>
              <a:t> в </a:t>
            </a:r>
            <a:r>
              <a:rPr lang="ru-RU" sz="2100" b="0" dirty="0" err="1"/>
              <a:t>формі</a:t>
            </a:r>
            <a:r>
              <a:rPr lang="ru-RU" sz="2100" b="0" dirty="0"/>
              <a:t> </a:t>
            </a:r>
            <a:r>
              <a:rPr lang="ru-RU" sz="2100" b="0" dirty="0" err="1"/>
              <a:t>незафарбовані</a:t>
            </a:r>
            <a:r>
              <a:rPr lang="ru-RU" sz="2100" b="0" dirty="0"/>
              <a:t> </a:t>
            </a:r>
            <a:r>
              <a:rPr lang="ru-RU" sz="2100" b="0" dirty="0" err="1"/>
              <a:t>трикутника</a:t>
            </a:r>
            <a:r>
              <a:rPr lang="ru-RU" sz="2100" b="0" dirty="0"/>
              <a:t>, яка </a:t>
            </a:r>
            <a:r>
              <a:rPr lang="ru-RU" sz="2100" b="0" dirty="0" err="1"/>
              <a:t>вказує</a:t>
            </a:r>
            <a:r>
              <a:rPr lang="ru-RU" sz="2100" b="0" dirty="0"/>
              <a:t> на </a:t>
            </a:r>
            <a:r>
              <a:rPr lang="ru-RU" sz="2100" b="0" dirty="0" err="1"/>
              <a:t>батьківський</a:t>
            </a:r>
            <a:r>
              <a:rPr lang="ru-RU" sz="2100" b="0" dirty="0"/>
              <a:t> </a:t>
            </a:r>
            <a:r>
              <a:rPr lang="ru-RU" sz="2100" b="0" dirty="0" err="1"/>
              <a:t>варіант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11663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err="1" smtClean="0">
                <a:solidFill>
                  <a:schemeClr val="bg1"/>
                </a:solidFill>
              </a:rPr>
              <a:t>Відношення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узагальнення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40" y="892898"/>
            <a:ext cx="3232956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40488"/>
            <a:ext cx="3240360" cy="237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5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3528" y="1028343"/>
            <a:ext cx="84969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0" dirty="0" smtClean="0"/>
              <a:t>Один </a:t>
            </a:r>
            <a:r>
              <a:rPr lang="ru-RU" sz="2200" b="0" dirty="0" err="1"/>
              <a:t>варіант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 </a:t>
            </a:r>
            <a:r>
              <a:rPr lang="ru-RU" sz="2200" b="0" dirty="0" err="1"/>
              <a:t>може</a:t>
            </a:r>
            <a:r>
              <a:rPr lang="ru-RU" sz="2200" b="0" dirty="0"/>
              <a:t> </a:t>
            </a:r>
            <a:r>
              <a:rPr lang="ru-RU" sz="2200" b="0" dirty="0" err="1"/>
              <a:t>мати</a:t>
            </a:r>
            <a:r>
              <a:rPr lang="ru-RU" sz="2200" b="0" dirty="0"/>
              <a:t> </a:t>
            </a:r>
            <a:r>
              <a:rPr lang="ru-RU" sz="2200" b="0" dirty="0" err="1"/>
              <a:t>кілька</a:t>
            </a:r>
            <a:r>
              <a:rPr lang="ru-RU" sz="2200" b="0" dirty="0"/>
              <a:t> </a:t>
            </a:r>
            <a:r>
              <a:rPr lang="ru-RU" sz="2200" b="0" dirty="0" err="1"/>
              <a:t>батьківських</a:t>
            </a:r>
            <a:r>
              <a:rPr lang="ru-RU" sz="2200" b="0" dirty="0"/>
              <a:t> </a:t>
            </a:r>
            <a:r>
              <a:rPr lang="ru-RU" sz="2200" b="0" dirty="0" err="1"/>
              <a:t>варіантів</a:t>
            </a:r>
            <a:r>
              <a:rPr lang="ru-RU" sz="2200" b="0" dirty="0"/>
              <a:t>. </a:t>
            </a:r>
            <a:endParaRPr lang="ru-RU" sz="2200" b="0" dirty="0" smtClean="0"/>
          </a:p>
          <a:p>
            <a:r>
              <a:rPr lang="ru-RU" sz="2200" b="0" dirty="0" smtClean="0"/>
              <a:t>В </a:t>
            </a:r>
            <a:r>
              <a:rPr lang="ru-RU" sz="2200" b="0" dirty="0" err="1"/>
              <a:t>цьому</a:t>
            </a:r>
            <a:r>
              <a:rPr lang="ru-RU" sz="2200" b="0" dirty="0"/>
              <a:t> </a:t>
            </a:r>
            <a:r>
              <a:rPr lang="ru-RU" sz="2200" b="0" dirty="0" err="1"/>
              <a:t>випадку</a:t>
            </a:r>
            <a:r>
              <a:rPr lang="ru-RU" sz="2200" b="0" dirty="0"/>
              <a:t> </a:t>
            </a:r>
            <a:r>
              <a:rPr lang="ru-RU" sz="2200" b="0" dirty="0" err="1"/>
              <a:t>реалізується</a:t>
            </a:r>
            <a:r>
              <a:rPr lang="ru-RU" sz="2200" b="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множинне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успадкування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b="0" dirty="0" err="1"/>
              <a:t>властивостей</a:t>
            </a:r>
            <a:r>
              <a:rPr lang="ru-RU" sz="2200" b="0" dirty="0"/>
              <a:t> і </a:t>
            </a:r>
            <a:r>
              <a:rPr lang="ru-RU" sz="2200" b="0" dirty="0" err="1"/>
              <a:t>поведінки</a:t>
            </a:r>
            <a:r>
              <a:rPr lang="ru-RU" sz="2200" b="0" dirty="0"/>
              <a:t> </a:t>
            </a:r>
            <a:r>
              <a:rPr lang="ru-RU" sz="2200" b="0" dirty="0" err="1" smtClean="0"/>
              <a:t>предків</a:t>
            </a:r>
            <a:r>
              <a:rPr lang="ru-RU" sz="2200" b="0" dirty="0"/>
              <a:t>.</a:t>
            </a:r>
          </a:p>
          <a:p>
            <a:r>
              <a:rPr lang="ru-RU" sz="2200" b="0" dirty="0"/>
              <a:t>Один </a:t>
            </a:r>
            <a:r>
              <a:rPr lang="ru-RU" sz="2200" b="0" dirty="0" err="1"/>
              <a:t>варіант</a:t>
            </a:r>
            <a:r>
              <a:rPr lang="ru-RU" sz="2200" b="0" dirty="0"/>
              <a:t> </a:t>
            </a:r>
            <a:r>
              <a:rPr lang="ru-RU" sz="2200" b="0" dirty="0" err="1"/>
              <a:t>використання</a:t>
            </a:r>
            <a:r>
              <a:rPr lang="ru-RU" sz="2200" b="0" dirty="0"/>
              <a:t> </a:t>
            </a:r>
            <a:r>
              <a:rPr lang="ru-RU" sz="2200" b="0" dirty="0" err="1"/>
              <a:t>може</a:t>
            </a:r>
            <a:r>
              <a:rPr lang="ru-RU" sz="2200" b="0" dirty="0"/>
              <a:t> бути предком для </a:t>
            </a:r>
            <a:r>
              <a:rPr lang="ru-RU" sz="2200" b="0" dirty="0" err="1"/>
              <a:t>декількох</a:t>
            </a:r>
            <a:r>
              <a:rPr lang="ru-RU" sz="2200" b="0" dirty="0"/>
              <a:t> </a:t>
            </a:r>
            <a:r>
              <a:rPr lang="ru-RU" sz="2200" b="0" dirty="0" err="1"/>
              <a:t>дочірніх</a:t>
            </a:r>
            <a:r>
              <a:rPr lang="ru-RU" sz="2200" b="0" dirty="0"/>
              <a:t> </a:t>
            </a:r>
            <a:r>
              <a:rPr lang="ru-RU" sz="2200" b="0" dirty="0" err="1"/>
              <a:t>варіантів</a:t>
            </a:r>
            <a:r>
              <a:rPr lang="ru-RU" sz="2200" b="0" dirty="0"/>
              <a:t>, </a:t>
            </a:r>
            <a:r>
              <a:rPr lang="ru-RU" sz="2200" b="0" dirty="0" err="1"/>
              <a:t>що</a:t>
            </a:r>
            <a:r>
              <a:rPr lang="ru-RU" sz="2200" b="0" dirty="0"/>
              <a:t> </a:t>
            </a:r>
            <a:r>
              <a:rPr lang="ru-RU" sz="2200" b="0" dirty="0" err="1"/>
              <a:t>відповідає</a:t>
            </a:r>
            <a:r>
              <a:rPr lang="ru-RU" sz="2200" b="0" dirty="0"/>
              <a:t> таксономическому характеру </a:t>
            </a:r>
            <a:r>
              <a:rPr lang="ru-RU" sz="2200" b="0" dirty="0" err="1" smtClean="0"/>
              <a:t>відно</a:t>
            </a:r>
            <a:r>
              <a:rPr lang="uk-UA" sz="2200" b="0" dirty="0" err="1" smtClean="0"/>
              <a:t>шення</a:t>
            </a:r>
            <a:r>
              <a:rPr lang="ru-RU" sz="2200" b="0" dirty="0" smtClean="0"/>
              <a:t> </a:t>
            </a:r>
            <a:r>
              <a:rPr lang="ru-RU" sz="2200" b="0" dirty="0" err="1"/>
              <a:t>узагальнення</a:t>
            </a:r>
            <a:r>
              <a:rPr lang="ru-RU" sz="2200" b="0" dirty="0"/>
              <a:t>.</a:t>
            </a:r>
          </a:p>
          <a:p>
            <a:r>
              <a:rPr lang="ru-RU" sz="2200" b="0" dirty="0" err="1"/>
              <a:t>Між</a:t>
            </a:r>
            <a:r>
              <a:rPr lang="ru-RU" sz="2200" b="0" dirty="0"/>
              <a:t> </a:t>
            </a:r>
            <a:r>
              <a:rPr lang="ru-RU" sz="2200" b="0" dirty="0" err="1"/>
              <a:t>окремими</a:t>
            </a:r>
            <a:r>
              <a:rPr lang="ru-RU" sz="2200" b="0" dirty="0"/>
              <a:t> </a:t>
            </a:r>
            <a:r>
              <a:rPr lang="ru-RU" sz="2200" b="0" dirty="0" err="1"/>
              <a:t>акторами</a:t>
            </a:r>
            <a:r>
              <a:rPr lang="ru-RU" sz="2200" b="0" dirty="0"/>
              <a:t> </a:t>
            </a:r>
            <a:r>
              <a:rPr lang="ru-RU" sz="2200" b="0" dirty="0" err="1"/>
              <a:t>також</a:t>
            </a:r>
            <a:r>
              <a:rPr lang="ru-RU" sz="2200" b="0" dirty="0"/>
              <a:t> </a:t>
            </a:r>
            <a:r>
              <a:rPr lang="ru-RU" sz="2200" b="0" dirty="0" err="1"/>
              <a:t>може</a:t>
            </a:r>
            <a:r>
              <a:rPr lang="ru-RU" sz="2200" b="0" dirty="0"/>
              <a:t> </a:t>
            </a:r>
            <a:r>
              <a:rPr lang="ru-RU" sz="2200" b="0" dirty="0" err="1"/>
              <a:t>існувати</a:t>
            </a:r>
            <a:r>
              <a:rPr lang="ru-RU" sz="2200" b="0" dirty="0"/>
              <a:t> </a:t>
            </a:r>
            <a:r>
              <a:rPr lang="ru-RU" sz="2200" b="0" dirty="0" err="1"/>
              <a:t>відношення</a:t>
            </a:r>
            <a:r>
              <a:rPr lang="ru-RU" sz="2200" b="0" dirty="0"/>
              <a:t> </a:t>
            </a:r>
            <a:r>
              <a:rPr lang="ru-RU" sz="2200" b="0" dirty="0" err="1"/>
              <a:t>узагальнення</a:t>
            </a:r>
            <a:r>
              <a:rPr lang="ru-RU" sz="2200" b="0" dirty="0"/>
              <a:t>. </a:t>
            </a:r>
            <a:endParaRPr lang="ru-RU" sz="2200" b="0" dirty="0" smtClean="0"/>
          </a:p>
          <a:p>
            <a:r>
              <a:rPr lang="ru-RU" sz="2200" dirty="0" smtClean="0"/>
              <a:t>Дане </a:t>
            </a:r>
            <a:r>
              <a:rPr lang="ru-RU" sz="2200" dirty="0" err="1"/>
              <a:t>відношення</a:t>
            </a:r>
            <a:r>
              <a:rPr lang="ru-RU" sz="2200" dirty="0"/>
              <a:t> - </a:t>
            </a:r>
            <a:r>
              <a:rPr lang="ru-RU" sz="2200" dirty="0" err="1"/>
              <a:t>спрямоване</a:t>
            </a:r>
            <a:r>
              <a:rPr lang="ru-RU" sz="2200" dirty="0"/>
              <a:t> і </a:t>
            </a:r>
            <a:r>
              <a:rPr lang="ru-RU" sz="2200" dirty="0" err="1"/>
              <a:t>вказує</a:t>
            </a:r>
            <a:r>
              <a:rPr lang="ru-RU" sz="2200" dirty="0"/>
              <a:t> на факт </a:t>
            </a:r>
            <a:r>
              <a:rPr lang="ru-RU" sz="2200" dirty="0" err="1"/>
              <a:t>спеціалізації</a:t>
            </a:r>
            <a:r>
              <a:rPr lang="ru-RU" sz="2200" dirty="0"/>
              <a:t> одних </a:t>
            </a:r>
            <a:r>
              <a:rPr lang="ru-RU" sz="2200" dirty="0" err="1"/>
              <a:t>акторів</a:t>
            </a:r>
            <a:r>
              <a:rPr lang="ru-RU" sz="2200" dirty="0"/>
              <a:t> </a:t>
            </a:r>
            <a:r>
              <a:rPr lang="ru-RU" sz="2200" dirty="0" err="1"/>
              <a:t>щодо</a:t>
            </a:r>
            <a:r>
              <a:rPr lang="ru-RU" sz="2200" dirty="0"/>
              <a:t> </a:t>
            </a:r>
            <a:r>
              <a:rPr lang="ru-RU" sz="2200" dirty="0" err="1"/>
              <a:t>інших</a:t>
            </a:r>
            <a:r>
              <a:rPr lang="ru-RU" sz="2200" b="0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11663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err="1" smtClean="0">
                <a:solidFill>
                  <a:schemeClr val="bg1"/>
                </a:solidFill>
              </a:rPr>
              <a:t>Відношення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узагальнення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7888" y="188639"/>
            <a:ext cx="8964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? </a:t>
            </a:r>
            <a:r>
              <a:rPr lang="ru-RU" sz="3600" dirty="0" err="1" smtClean="0">
                <a:solidFill>
                  <a:schemeClr val="bg1"/>
                </a:solidFill>
              </a:rPr>
              <a:t>Діаграма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варіантів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використання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6412" name="Rectangle 32"/>
          <p:cNvSpPr>
            <a:spLocks noChangeArrowheads="1"/>
          </p:cNvSpPr>
          <p:nvPr/>
        </p:nvSpPr>
        <p:spPr bwMode="auto">
          <a:xfrm>
            <a:off x="6538913" y="5554663"/>
            <a:ext cx="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ru-RU" b="0">
              <a:solidFill>
                <a:srgbClr val="000000"/>
              </a:solidFill>
            </a:endParaRPr>
          </a:p>
        </p:txBody>
      </p: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473076" y="1408907"/>
            <a:ext cx="8240775" cy="4370387"/>
            <a:chOff x="385" y="1207"/>
            <a:chExt cx="4854" cy="2753"/>
          </a:xfrm>
        </p:grpSpPr>
        <p:sp>
          <p:nvSpPr>
            <p:cNvPr id="16388" name="AutoShape 7"/>
            <p:cNvSpPr>
              <a:spLocks noChangeAspect="1" noChangeArrowheads="1" noTextEdit="1"/>
            </p:cNvSpPr>
            <p:nvPr/>
          </p:nvSpPr>
          <p:spPr bwMode="auto">
            <a:xfrm>
              <a:off x="385" y="1207"/>
              <a:ext cx="4854" cy="2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6389" name="Freeform 9"/>
            <p:cNvSpPr>
              <a:spLocks/>
            </p:cNvSpPr>
            <p:nvPr/>
          </p:nvSpPr>
          <p:spPr bwMode="auto">
            <a:xfrm>
              <a:off x="882" y="1495"/>
              <a:ext cx="154" cy="140"/>
            </a:xfrm>
            <a:custGeom>
              <a:avLst/>
              <a:gdLst>
                <a:gd name="T0" fmla="*/ 0 w 333"/>
                <a:gd name="T1" fmla="*/ 165 h 330"/>
                <a:gd name="T2" fmla="*/ 167 w 333"/>
                <a:gd name="T3" fmla="*/ 0 h 330"/>
                <a:gd name="T4" fmla="*/ 333 w 333"/>
                <a:gd name="T5" fmla="*/ 165 h 330"/>
                <a:gd name="T6" fmla="*/ 333 w 333"/>
                <a:gd name="T7" fmla="*/ 165 h 330"/>
                <a:gd name="T8" fmla="*/ 167 w 333"/>
                <a:gd name="T9" fmla="*/ 330 h 330"/>
                <a:gd name="T10" fmla="*/ 0 w 333"/>
                <a:gd name="T11" fmla="*/ 165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"/>
                <a:gd name="T19" fmla="*/ 0 h 330"/>
                <a:gd name="T20" fmla="*/ 333 w 333"/>
                <a:gd name="T21" fmla="*/ 330 h 3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" h="330">
                  <a:moveTo>
                    <a:pt x="0" y="165"/>
                  </a:moveTo>
                  <a:cubicBezTo>
                    <a:pt x="0" y="74"/>
                    <a:pt x="75" y="0"/>
                    <a:pt x="167" y="0"/>
                  </a:cubicBezTo>
                  <a:cubicBezTo>
                    <a:pt x="259" y="0"/>
                    <a:pt x="333" y="74"/>
                    <a:pt x="333" y="165"/>
                  </a:cubicBezTo>
                  <a:cubicBezTo>
                    <a:pt x="333" y="165"/>
                    <a:pt x="333" y="165"/>
                    <a:pt x="333" y="165"/>
                  </a:cubicBezTo>
                  <a:cubicBezTo>
                    <a:pt x="333" y="256"/>
                    <a:pt x="259" y="330"/>
                    <a:pt x="167" y="330"/>
                  </a:cubicBezTo>
                  <a:cubicBezTo>
                    <a:pt x="75" y="330"/>
                    <a:pt x="0" y="256"/>
                    <a:pt x="0" y="165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0" name="Freeform 10"/>
            <p:cNvSpPr>
              <a:spLocks/>
            </p:cNvSpPr>
            <p:nvPr/>
          </p:nvSpPr>
          <p:spPr bwMode="auto">
            <a:xfrm>
              <a:off x="882" y="1495"/>
              <a:ext cx="154" cy="140"/>
            </a:xfrm>
            <a:custGeom>
              <a:avLst/>
              <a:gdLst>
                <a:gd name="T0" fmla="*/ 0 w 125"/>
                <a:gd name="T1" fmla="*/ 62 h 124"/>
                <a:gd name="T2" fmla="*/ 63 w 125"/>
                <a:gd name="T3" fmla="*/ 0 h 124"/>
                <a:gd name="T4" fmla="*/ 125 w 125"/>
                <a:gd name="T5" fmla="*/ 62 h 124"/>
                <a:gd name="T6" fmla="*/ 125 w 125"/>
                <a:gd name="T7" fmla="*/ 62 h 124"/>
                <a:gd name="T8" fmla="*/ 63 w 125"/>
                <a:gd name="T9" fmla="*/ 124 h 124"/>
                <a:gd name="T10" fmla="*/ 0 w 125"/>
                <a:gd name="T11" fmla="*/ 62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124"/>
                <a:gd name="T20" fmla="*/ 125 w 125"/>
                <a:gd name="T21" fmla="*/ 124 h 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124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6"/>
                    <a:pt x="97" y="124"/>
                    <a:pt x="63" y="124"/>
                  </a:cubicBezTo>
                  <a:cubicBezTo>
                    <a:pt x="28" y="124"/>
                    <a:pt x="0" y="96"/>
                    <a:pt x="0" y="62"/>
                  </a:cubicBezTo>
                </a:path>
              </a:pathLst>
            </a:custGeom>
            <a:solidFill>
              <a:schemeClr val="bg1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1" name="Freeform 11"/>
            <p:cNvSpPr>
              <a:spLocks noEditPoints="1"/>
            </p:cNvSpPr>
            <p:nvPr/>
          </p:nvSpPr>
          <p:spPr bwMode="auto">
            <a:xfrm>
              <a:off x="805" y="1635"/>
              <a:ext cx="307" cy="630"/>
            </a:xfrm>
            <a:custGeom>
              <a:avLst/>
              <a:gdLst>
                <a:gd name="T0" fmla="*/ 0 w 249"/>
                <a:gd name="T1" fmla="*/ 62 h 557"/>
                <a:gd name="T2" fmla="*/ 249 w 249"/>
                <a:gd name="T3" fmla="*/ 62 h 557"/>
                <a:gd name="T4" fmla="*/ 125 w 249"/>
                <a:gd name="T5" fmla="*/ 309 h 557"/>
                <a:gd name="T6" fmla="*/ 249 w 249"/>
                <a:gd name="T7" fmla="*/ 557 h 557"/>
                <a:gd name="T8" fmla="*/ 125 w 249"/>
                <a:gd name="T9" fmla="*/ 0 h 557"/>
                <a:gd name="T10" fmla="*/ 125 w 249"/>
                <a:gd name="T11" fmla="*/ 309 h 557"/>
                <a:gd name="T12" fmla="*/ 0 w 249"/>
                <a:gd name="T13" fmla="*/ 557 h 5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"/>
                <a:gd name="T22" fmla="*/ 0 h 557"/>
                <a:gd name="T23" fmla="*/ 249 w 249"/>
                <a:gd name="T24" fmla="*/ 557 h 5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" h="557">
                  <a:moveTo>
                    <a:pt x="0" y="62"/>
                  </a:moveTo>
                  <a:lnTo>
                    <a:pt x="249" y="62"/>
                  </a:lnTo>
                  <a:moveTo>
                    <a:pt x="125" y="309"/>
                  </a:moveTo>
                  <a:lnTo>
                    <a:pt x="249" y="557"/>
                  </a:lnTo>
                  <a:moveTo>
                    <a:pt x="125" y="0"/>
                  </a:moveTo>
                  <a:lnTo>
                    <a:pt x="125" y="309"/>
                  </a:lnTo>
                  <a:lnTo>
                    <a:pt x="0" y="557"/>
                  </a:lnTo>
                </a:path>
              </a:pathLst>
            </a:custGeom>
            <a:solidFill>
              <a:schemeClr val="bg1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503" y="2299"/>
              <a:ext cx="85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uk-UA" sz="2000" b="0">
                  <a:solidFill>
                    <a:srgbClr val="000000"/>
                  </a:solidFill>
                </a:rPr>
                <a:t>Користувач</a:t>
              </a:r>
              <a:endParaRPr lang="ru-RU" sz="2000" b="0">
                <a:solidFill>
                  <a:srgbClr val="000000"/>
                </a:solidFill>
              </a:endParaRPr>
            </a:p>
          </p:txBody>
        </p:sp>
        <p:sp>
          <p:nvSpPr>
            <p:cNvPr id="16393" name="Freeform 13"/>
            <p:cNvSpPr>
              <a:spLocks/>
            </p:cNvSpPr>
            <p:nvPr/>
          </p:nvSpPr>
          <p:spPr bwMode="auto">
            <a:xfrm>
              <a:off x="882" y="2956"/>
              <a:ext cx="154" cy="141"/>
            </a:xfrm>
            <a:custGeom>
              <a:avLst/>
              <a:gdLst>
                <a:gd name="T0" fmla="*/ 0 w 333"/>
                <a:gd name="T1" fmla="*/ 165 h 329"/>
                <a:gd name="T2" fmla="*/ 167 w 333"/>
                <a:gd name="T3" fmla="*/ 0 h 329"/>
                <a:gd name="T4" fmla="*/ 333 w 333"/>
                <a:gd name="T5" fmla="*/ 165 h 329"/>
                <a:gd name="T6" fmla="*/ 333 w 333"/>
                <a:gd name="T7" fmla="*/ 165 h 329"/>
                <a:gd name="T8" fmla="*/ 167 w 333"/>
                <a:gd name="T9" fmla="*/ 329 h 329"/>
                <a:gd name="T10" fmla="*/ 0 w 333"/>
                <a:gd name="T11" fmla="*/ 165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"/>
                <a:gd name="T19" fmla="*/ 0 h 329"/>
                <a:gd name="T20" fmla="*/ 333 w 333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" h="329">
                  <a:moveTo>
                    <a:pt x="0" y="165"/>
                  </a:moveTo>
                  <a:cubicBezTo>
                    <a:pt x="0" y="73"/>
                    <a:pt x="75" y="0"/>
                    <a:pt x="167" y="0"/>
                  </a:cubicBezTo>
                  <a:cubicBezTo>
                    <a:pt x="259" y="0"/>
                    <a:pt x="333" y="73"/>
                    <a:pt x="333" y="165"/>
                  </a:cubicBezTo>
                  <a:cubicBezTo>
                    <a:pt x="333" y="165"/>
                    <a:pt x="333" y="165"/>
                    <a:pt x="333" y="165"/>
                  </a:cubicBezTo>
                  <a:cubicBezTo>
                    <a:pt x="333" y="256"/>
                    <a:pt x="259" y="329"/>
                    <a:pt x="167" y="329"/>
                  </a:cubicBezTo>
                  <a:cubicBezTo>
                    <a:pt x="75" y="329"/>
                    <a:pt x="0" y="256"/>
                    <a:pt x="0" y="165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4" name="Freeform 14"/>
            <p:cNvSpPr>
              <a:spLocks/>
            </p:cNvSpPr>
            <p:nvPr/>
          </p:nvSpPr>
          <p:spPr bwMode="auto">
            <a:xfrm>
              <a:off x="882" y="2956"/>
              <a:ext cx="154" cy="141"/>
            </a:xfrm>
            <a:custGeom>
              <a:avLst/>
              <a:gdLst>
                <a:gd name="T0" fmla="*/ 0 w 125"/>
                <a:gd name="T1" fmla="*/ 62 h 124"/>
                <a:gd name="T2" fmla="*/ 63 w 125"/>
                <a:gd name="T3" fmla="*/ 0 h 124"/>
                <a:gd name="T4" fmla="*/ 125 w 125"/>
                <a:gd name="T5" fmla="*/ 62 h 124"/>
                <a:gd name="T6" fmla="*/ 125 w 125"/>
                <a:gd name="T7" fmla="*/ 62 h 124"/>
                <a:gd name="T8" fmla="*/ 63 w 125"/>
                <a:gd name="T9" fmla="*/ 124 h 124"/>
                <a:gd name="T10" fmla="*/ 0 w 125"/>
                <a:gd name="T11" fmla="*/ 62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124"/>
                <a:gd name="T20" fmla="*/ 125 w 125"/>
                <a:gd name="T21" fmla="*/ 124 h 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124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6"/>
                    <a:pt x="97" y="124"/>
                    <a:pt x="63" y="124"/>
                  </a:cubicBezTo>
                  <a:cubicBezTo>
                    <a:pt x="28" y="124"/>
                    <a:pt x="0" y="96"/>
                    <a:pt x="0" y="62"/>
                  </a:cubicBezTo>
                </a:path>
              </a:pathLst>
            </a:custGeom>
            <a:solidFill>
              <a:schemeClr val="bg1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5" name="Freeform 15"/>
            <p:cNvSpPr>
              <a:spLocks noEditPoints="1"/>
            </p:cNvSpPr>
            <p:nvPr/>
          </p:nvSpPr>
          <p:spPr bwMode="auto">
            <a:xfrm>
              <a:off x="805" y="3097"/>
              <a:ext cx="307" cy="629"/>
            </a:xfrm>
            <a:custGeom>
              <a:avLst/>
              <a:gdLst>
                <a:gd name="T0" fmla="*/ 0 w 249"/>
                <a:gd name="T1" fmla="*/ 62 h 557"/>
                <a:gd name="T2" fmla="*/ 249 w 249"/>
                <a:gd name="T3" fmla="*/ 62 h 557"/>
                <a:gd name="T4" fmla="*/ 125 w 249"/>
                <a:gd name="T5" fmla="*/ 309 h 557"/>
                <a:gd name="T6" fmla="*/ 249 w 249"/>
                <a:gd name="T7" fmla="*/ 557 h 557"/>
                <a:gd name="T8" fmla="*/ 125 w 249"/>
                <a:gd name="T9" fmla="*/ 0 h 557"/>
                <a:gd name="T10" fmla="*/ 125 w 249"/>
                <a:gd name="T11" fmla="*/ 309 h 557"/>
                <a:gd name="T12" fmla="*/ 0 w 249"/>
                <a:gd name="T13" fmla="*/ 557 h 5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"/>
                <a:gd name="T22" fmla="*/ 0 h 557"/>
                <a:gd name="T23" fmla="*/ 249 w 249"/>
                <a:gd name="T24" fmla="*/ 557 h 5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" h="557">
                  <a:moveTo>
                    <a:pt x="0" y="62"/>
                  </a:moveTo>
                  <a:lnTo>
                    <a:pt x="249" y="62"/>
                  </a:lnTo>
                  <a:moveTo>
                    <a:pt x="125" y="309"/>
                  </a:moveTo>
                  <a:lnTo>
                    <a:pt x="249" y="557"/>
                  </a:lnTo>
                  <a:moveTo>
                    <a:pt x="125" y="0"/>
                  </a:moveTo>
                  <a:lnTo>
                    <a:pt x="125" y="309"/>
                  </a:lnTo>
                  <a:lnTo>
                    <a:pt x="0" y="557"/>
                  </a:lnTo>
                </a:path>
              </a:pathLst>
            </a:custGeom>
            <a:solidFill>
              <a:schemeClr val="bg1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6" name="Rectangle 16"/>
            <p:cNvSpPr>
              <a:spLocks noChangeArrowheads="1"/>
            </p:cNvSpPr>
            <p:nvPr/>
          </p:nvSpPr>
          <p:spPr bwMode="auto">
            <a:xfrm>
              <a:off x="459" y="3757"/>
              <a:ext cx="105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000" b="0">
                  <a:solidFill>
                    <a:srgbClr val="000000"/>
                  </a:solidFill>
                </a:rPr>
                <a:t>Адміністратор</a:t>
              </a:r>
            </a:p>
          </p:txBody>
        </p:sp>
        <p:sp>
          <p:nvSpPr>
            <p:cNvPr id="16397" name="Freeform 17"/>
            <p:cNvSpPr>
              <a:spLocks/>
            </p:cNvSpPr>
            <p:nvPr/>
          </p:nvSpPr>
          <p:spPr bwMode="auto">
            <a:xfrm>
              <a:off x="3754" y="1238"/>
              <a:ext cx="1398" cy="639"/>
            </a:xfrm>
            <a:custGeom>
              <a:avLst/>
              <a:gdLst>
                <a:gd name="T0" fmla="*/ 0 w 3024"/>
                <a:gd name="T1" fmla="*/ 755 h 1511"/>
                <a:gd name="T2" fmla="*/ 1512 w 3024"/>
                <a:gd name="T3" fmla="*/ 0 h 1511"/>
                <a:gd name="T4" fmla="*/ 3024 w 3024"/>
                <a:gd name="T5" fmla="*/ 755 h 1511"/>
                <a:gd name="T6" fmla="*/ 3024 w 3024"/>
                <a:gd name="T7" fmla="*/ 755 h 1511"/>
                <a:gd name="T8" fmla="*/ 1512 w 3024"/>
                <a:gd name="T9" fmla="*/ 1511 h 1511"/>
                <a:gd name="T10" fmla="*/ 0 w 3024"/>
                <a:gd name="T11" fmla="*/ 755 h 1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24"/>
                <a:gd name="T19" fmla="*/ 0 h 1511"/>
                <a:gd name="T20" fmla="*/ 3024 w 3024"/>
                <a:gd name="T21" fmla="*/ 1511 h 15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24" h="1511">
                  <a:moveTo>
                    <a:pt x="0" y="755"/>
                  </a:moveTo>
                  <a:cubicBezTo>
                    <a:pt x="0" y="338"/>
                    <a:pt x="677" y="0"/>
                    <a:pt x="1512" y="0"/>
                  </a:cubicBezTo>
                  <a:cubicBezTo>
                    <a:pt x="2347" y="0"/>
                    <a:pt x="3024" y="338"/>
                    <a:pt x="3024" y="755"/>
                  </a:cubicBezTo>
                  <a:cubicBezTo>
                    <a:pt x="3024" y="755"/>
                    <a:pt x="3024" y="755"/>
                    <a:pt x="3024" y="755"/>
                  </a:cubicBezTo>
                  <a:cubicBezTo>
                    <a:pt x="3024" y="1173"/>
                    <a:pt x="2347" y="1511"/>
                    <a:pt x="1512" y="1511"/>
                  </a:cubicBezTo>
                  <a:cubicBezTo>
                    <a:pt x="677" y="1511"/>
                    <a:pt x="0" y="1173"/>
                    <a:pt x="0" y="755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8" name="Freeform 18"/>
            <p:cNvSpPr>
              <a:spLocks/>
            </p:cNvSpPr>
            <p:nvPr/>
          </p:nvSpPr>
          <p:spPr bwMode="auto">
            <a:xfrm>
              <a:off x="3754" y="1238"/>
              <a:ext cx="1398" cy="639"/>
            </a:xfrm>
            <a:custGeom>
              <a:avLst/>
              <a:gdLst>
                <a:gd name="T0" fmla="*/ 0 w 1134"/>
                <a:gd name="T1" fmla="*/ 283 h 566"/>
                <a:gd name="T2" fmla="*/ 567 w 1134"/>
                <a:gd name="T3" fmla="*/ 0 h 566"/>
                <a:gd name="T4" fmla="*/ 1134 w 1134"/>
                <a:gd name="T5" fmla="*/ 283 h 566"/>
                <a:gd name="T6" fmla="*/ 1134 w 1134"/>
                <a:gd name="T7" fmla="*/ 283 h 566"/>
                <a:gd name="T8" fmla="*/ 567 w 1134"/>
                <a:gd name="T9" fmla="*/ 566 h 566"/>
                <a:gd name="T10" fmla="*/ 0 w 1134"/>
                <a:gd name="T11" fmla="*/ 283 h 5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4"/>
                <a:gd name="T19" fmla="*/ 0 h 566"/>
                <a:gd name="T20" fmla="*/ 1134 w 1134"/>
                <a:gd name="T21" fmla="*/ 566 h 5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4" h="566">
                  <a:moveTo>
                    <a:pt x="0" y="283"/>
                  </a:moveTo>
                  <a:cubicBezTo>
                    <a:pt x="0" y="126"/>
                    <a:pt x="253" y="0"/>
                    <a:pt x="567" y="0"/>
                  </a:cubicBezTo>
                  <a:cubicBezTo>
                    <a:pt x="880" y="0"/>
                    <a:pt x="1134" y="126"/>
                    <a:pt x="1134" y="283"/>
                  </a:cubicBezTo>
                  <a:cubicBezTo>
                    <a:pt x="1134" y="283"/>
                    <a:pt x="1134" y="283"/>
                    <a:pt x="1134" y="283"/>
                  </a:cubicBezTo>
                  <a:cubicBezTo>
                    <a:pt x="1134" y="440"/>
                    <a:pt x="880" y="566"/>
                    <a:pt x="567" y="566"/>
                  </a:cubicBezTo>
                  <a:cubicBezTo>
                    <a:pt x="253" y="566"/>
                    <a:pt x="0" y="440"/>
                    <a:pt x="0" y="283"/>
                  </a:cubicBezTo>
                </a:path>
              </a:pathLst>
            </a:custGeom>
            <a:solidFill>
              <a:schemeClr val="bg1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399" name="Rectangle 19"/>
            <p:cNvSpPr>
              <a:spLocks noChangeArrowheads="1"/>
            </p:cNvSpPr>
            <p:nvPr/>
          </p:nvSpPr>
          <p:spPr bwMode="auto">
            <a:xfrm>
              <a:off x="3934" y="1478"/>
              <a:ext cx="101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000" b="0">
                  <a:solidFill>
                    <a:srgbClr val="000000"/>
                  </a:solidFill>
                </a:rPr>
                <a:t>Вибрати рейс</a:t>
              </a:r>
            </a:p>
          </p:txBody>
        </p:sp>
        <p:sp>
          <p:nvSpPr>
            <p:cNvPr id="16400" name="Freeform 20"/>
            <p:cNvSpPr>
              <a:spLocks/>
            </p:cNvSpPr>
            <p:nvPr/>
          </p:nvSpPr>
          <p:spPr bwMode="auto">
            <a:xfrm>
              <a:off x="1664" y="2829"/>
              <a:ext cx="1391" cy="637"/>
            </a:xfrm>
            <a:custGeom>
              <a:avLst/>
              <a:gdLst>
                <a:gd name="T0" fmla="*/ 0 w 3010"/>
                <a:gd name="T1" fmla="*/ 753 h 1505"/>
                <a:gd name="T2" fmla="*/ 1505 w 3010"/>
                <a:gd name="T3" fmla="*/ 0 h 1505"/>
                <a:gd name="T4" fmla="*/ 3010 w 3010"/>
                <a:gd name="T5" fmla="*/ 753 h 1505"/>
                <a:gd name="T6" fmla="*/ 3010 w 3010"/>
                <a:gd name="T7" fmla="*/ 753 h 1505"/>
                <a:gd name="T8" fmla="*/ 1505 w 3010"/>
                <a:gd name="T9" fmla="*/ 1505 h 1505"/>
                <a:gd name="T10" fmla="*/ 0 w 3010"/>
                <a:gd name="T11" fmla="*/ 753 h 15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10"/>
                <a:gd name="T19" fmla="*/ 0 h 1505"/>
                <a:gd name="T20" fmla="*/ 3010 w 3010"/>
                <a:gd name="T21" fmla="*/ 1505 h 15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10" h="1505">
                  <a:moveTo>
                    <a:pt x="0" y="753"/>
                  </a:moveTo>
                  <a:cubicBezTo>
                    <a:pt x="0" y="337"/>
                    <a:pt x="674" y="0"/>
                    <a:pt x="1505" y="0"/>
                  </a:cubicBezTo>
                  <a:cubicBezTo>
                    <a:pt x="2336" y="0"/>
                    <a:pt x="3010" y="337"/>
                    <a:pt x="3010" y="753"/>
                  </a:cubicBezTo>
                  <a:cubicBezTo>
                    <a:pt x="3010" y="753"/>
                    <a:pt x="3010" y="753"/>
                    <a:pt x="3010" y="753"/>
                  </a:cubicBezTo>
                  <a:cubicBezTo>
                    <a:pt x="3010" y="1168"/>
                    <a:pt x="2336" y="1505"/>
                    <a:pt x="1505" y="1505"/>
                  </a:cubicBezTo>
                  <a:cubicBezTo>
                    <a:pt x="674" y="1505"/>
                    <a:pt x="0" y="1168"/>
                    <a:pt x="0" y="753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01" name="Freeform 21"/>
            <p:cNvSpPr>
              <a:spLocks/>
            </p:cNvSpPr>
            <p:nvPr/>
          </p:nvSpPr>
          <p:spPr bwMode="auto">
            <a:xfrm>
              <a:off x="1664" y="2829"/>
              <a:ext cx="1391" cy="637"/>
            </a:xfrm>
            <a:custGeom>
              <a:avLst/>
              <a:gdLst>
                <a:gd name="T0" fmla="*/ 0 w 1129"/>
                <a:gd name="T1" fmla="*/ 282 h 564"/>
                <a:gd name="T2" fmla="*/ 564 w 1129"/>
                <a:gd name="T3" fmla="*/ 0 h 564"/>
                <a:gd name="T4" fmla="*/ 1129 w 1129"/>
                <a:gd name="T5" fmla="*/ 282 h 564"/>
                <a:gd name="T6" fmla="*/ 1129 w 1129"/>
                <a:gd name="T7" fmla="*/ 282 h 564"/>
                <a:gd name="T8" fmla="*/ 564 w 1129"/>
                <a:gd name="T9" fmla="*/ 564 h 564"/>
                <a:gd name="T10" fmla="*/ 0 w 1129"/>
                <a:gd name="T11" fmla="*/ 282 h 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9"/>
                <a:gd name="T19" fmla="*/ 0 h 564"/>
                <a:gd name="T20" fmla="*/ 1129 w 1129"/>
                <a:gd name="T21" fmla="*/ 564 h 5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9" h="564">
                  <a:moveTo>
                    <a:pt x="0" y="282"/>
                  </a:moveTo>
                  <a:cubicBezTo>
                    <a:pt x="0" y="126"/>
                    <a:pt x="252" y="0"/>
                    <a:pt x="564" y="0"/>
                  </a:cubicBezTo>
                  <a:cubicBezTo>
                    <a:pt x="876" y="0"/>
                    <a:pt x="1129" y="126"/>
                    <a:pt x="1129" y="282"/>
                  </a:cubicBezTo>
                  <a:cubicBezTo>
                    <a:pt x="1129" y="282"/>
                    <a:pt x="1129" y="282"/>
                    <a:pt x="1129" y="282"/>
                  </a:cubicBezTo>
                  <a:cubicBezTo>
                    <a:pt x="1129" y="438"/>
                    <a:pt x="876" y="564"/>
                    <a:pt x="564" y="564"/>
                  </a:cubicBezTo>
                  <a:cubicBezTo>
                    <a:pt x="252" y="564"/>
                    <a:pt x="0" y="438"/>
                    <a:pt x="0" y="282"/>
                  </a:cubicBezTo>
                </a:path>
              </a:pathLst>
            </a:custGeom>
            <a:solidFill>
              <a:schemeClr val="bg1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02" name="Rectangle 22"/>
            <p:cNvSpPr>
              <a:spLocks noChangeArrowheads="1"/>
            </p:cNvSpPr>
            <p:nvPr/>
          </p:nvSpPr>
          <p:spPr bwMode="auto">
            <a:xfrm>
              <a:off x="2018" y="2976"/>
              <a:ext cx="83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000" b="0">
                  <a:solidFill>
                    <a:srgbClr val="000000"/>
                  </a:solidFill>
                </a:rPr>
                <a:t>Управляти </a:t>
              </a:r>
            </a:p>
            <a:p>
              <a:r>
                <a:rPr lang="ru-RU" sz="2000" b="0">
                  <a:solidFill>
                    <a:srgbClr val="000000"/>
                  </a:solidFill>
                </a:rPr>
                <a:t>рейсами</a:t>
              </a:r>
            </a:p>
          </p:txBody>
        </p:sp>
        <p:sp>
          <p:nvSpPr>
            <p:cNvPr id="16403" name="Freeform 23"/>
            <p:cNvSpPr>
              <a:spLocks/>
            </p:cNvSpPr>
            <p:nvPr/>
          </p:nvSpPr>
          <p:spPr bwMode="auto">
            <a:xfrm>
              <a:off x="1658" y="1547"/>
              <a:ext cx="1397" cy="641"/>
            </a:xfrm>
            <a:custGeom>
              <a:avLst/>
              <a:gdLst>
                <a:gd name="T0" fmla="*/ 0 w 3023"/>
                <a:gd name="T1" fmla="*/ 756 h 1511"/>
                <a:gd name="T2" fmla="*/ 1511 w 3023"/>
                <a:gd name="T3" fmla="*/ 0 h 1511"/>
                <a:gd name="T4" fmla="*/ 3023 w 3023"/>
                <a:gd name="T5" fmla="*/ 756 h 1511"/>
                <a:gd name="T6" fmla="*/ 3023 w 3023"/>
                <a:gd name="T7" fmla="*/ 756 h 1511"/>
                <a:gd name="T8" fmla="*/ 1511 w 3023"/>
                <a:gd name="T9" fmla="*/ 1511 h 1511"/>
                <a:gd name="T10" fmla="*/ 0 w 3023"/>
                <a:gd name="T11" fmla="*/ 756 h 1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23"/>
                <a:gd name="T19" fmla="*/ 0 h 1511"/>
                <a:gd name="T20" fmla="*/ 3023 w 3023"/>
                <a:gd name="T21" fmla="*/ 1511 h 15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23" h="1511">
                  <a:moveTo>
                    <a:pt x="0" y="756"/>
                  </a:moveTo>
                  <a:cubicBezTo>
                    <a:pt x="0" y="338"/>
                    <a:pt x="676" y="0"/>
                    <a:pt x="1511" y="0"/>
                  </a:cubicBezTo>
                  <a:cubicBezTo>
                    <a:pt x="2346" y="0"/>
                    <a:pt x="3023" y="338"/>
                    <a:pt x="3023" y="756"/>
                  </a:cubicBezTo>
                  <a:cubicBezTo>
                    <a:pt x="3023" y="756"/>
                    <a:pt x="3023" y="756"/>
                    <a:pt x="3023" y="756"/>
                  </a:cubicBezTo>
                  <a:cubicBezTo>
                    <a:pt x="3023" y="1173"/>
                    <a:pt x="2346" y="1511"/>
                    <a:pt x="1511" y="1511"/>
                  </a:cubicBezTo>
                  <a:cubicBezTo>
                    <a:pt x="676" y="1511"/>
                    <a:pt x="0" y="1173"/>
                    <a:pt x="0" y="756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04" name="Freeform 24"/>
            <p:cNvSpPr>
              <a:spLocks/>
            </p:cNvSpPr>
            <p:nvPr/>
          </p:nvSpPr>
          <p:spPr bwMode="auto">
            <a:xfrm>
              <a:off x="1658" y="1547"/>
              <a:ext cx="1397" cy="641"/>
            </a:xfrm>
            <a:custGeom>
              <a:avLst/>
              <a:gdLst>
                <a:gd name="T0" fmla="*/ 0 w 1134"/>
                <a:gd name="T1" fmla="*/ 283 h 567"/>
                <a:gd name="T2" fmla="*/ 567 w 1134"/>
                <a:gd name="T3" fmla="*/ 0 h 567"/>
                <a:gd name="T4" fmla="*/ 1134 w 1134"/>
                <a:gd name="T5" fmla="*/ 283 h 567"/>
                <a:gd name="T6" fmla="*/ 1134 w 1134"/>
                <a:gd name="T7" fmla="*/ 283 h 567"/>
                <a:gd name="T8" fmla="*/ 567 w 1134"/>
                <a:gd name="T9" fmla="*/ 567 h 567"/>
                <a:gd name="T10" fmla="*/ 0 w 1134"/>
                <a:gd name="T11" fmla="*/ 283 h 5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4"/>
                <a:gd name="T19" fmla="*/ 0 h 567"/>
                <a:gd name="T20" fmla="*/ 1134 w 1134"/>
                <a:gd name="T21" fmla="*/ 567 h 5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4" h="567">
                  <a:moveTo>
                    <a:pt x="0" y="283"/>
                  </a:moveTo>
                  <a:cubicBezTo>
                    <a:pt x="0" y="127"/>
                    <a:pt x="253" y="0"/>
                    <a:pt x="567" y="0"/>
                  </a:cubicBezTo>
                  <a:cubicBezTo>
                    <a:pt x="880" y="0"/>
                    <a:pt x="1134" y="127"/>
                    <a:pt x="1134" y="283"/>
                  </a:cubicBezTo>
                  <a:cubicBezTo>
                    <a:pt x="1134" y="283"/>
                    <a:pt x="1134" y="283"/>
                    <a:pt x="1134" y="283"/>
                  </a:cubicBezTo>
                  <a:cubicBezTo>
                    <a:pt x="1134" y="440"/>
                    <a:pt x="880" y="567"/>
                    <a:pt x="567" y="567"/>
                  </a:cubicBezTo>
                  <a:cubicBezTo>
                    <a:pt x="253" y="567"/>
                    <a:pt x="0" y="440"/>
                    <a:pt x="0" y="283"/>
                  </a:cubicBezTo>
                </a:path>
              </a:pathLst>
            </a:custGeom>
            <a:solidFill>
              <a:schemeClr val="bg1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05" name="Rectangle 25"/>
            <p:cNvSpPr>
              <a:spLocks noChangeArrowheads="1"/>
            </p:cNvSpPr>
            <p:nvPr/>
          </p:nvSpPr>
          <p:spPr bwMode="auto">
            <a:xfrm>
              <a:off x="1877" y="1706"/>
              <a:ext cx="100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2000" b="0" dirty="0" err="1">
                  <a:solidFill>
                    <a:srgbClr val="000000"/>
                  </a:solidFill>
                </a:rPr>
                <a:t>Забронювати</a:t>
              </a:r>
              <a:endParaRPr lang="ru-RU" sz="2000" b="0" dirty="0">
                <a:solidFill>
                  <a:srgbClr val="000000"/>
                </a:solidFill>
              </a:endParaRPr>
            </a:p>
            <a:p>
              <a:pPr algn="ctr"/>
              <a:r>
                <a:rPr lang="ru-RU" sz="2000" b="0" dirty="0">
                  <a:solidFill>
                    <a:srgbClr val="000000"/>
                  </a:solidFill>
                </a:rPr>
                <a:t> </a:t>
              </a:r>
              <a:r>
                <a:rPr lang="ru-RU" sz="2000" b="0" dirty="0" err="1">
                  <a:solidFill>
                    <a:srgbClr val="000000"/>
                  </a:solidFill>
                </a:rPr>
                <a:t>білет</a:t>
              </a:r>
              <a:endParaRPr lang="ru-RU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16406" name="Freeform 26"/>
            <p:cNvSpPr>
              <a:spLocks/>
            </p:cNvSpPr>
            <p:nvPr/>
          </p:nvSpPr>
          <p:spPr bwMode="auto">
            <a:xfrm>
              <a:off x="3727" y="2162"/>
              <a:ext cx="1450" cy="666"/>
            </a:xfrm>
            <a:custGeom>
              <a:avLst/>
              <a:gdLst>
                <a:gd name="T0" fmla="*/ 0 w 3140"/>
                <a:gd name="T1" fmla="*/ 785 h 1570"/>
                <a:gd name="T2" fmla="*/ 1570 w 3140"/>
                <a:gd name="T3" fmla="*/ 0 h 1570"/>
                <a:gd name="T4" fmla="*/ 3140 w 3140"/>
                <a:gd name="T5" fmla="*/ 785 h 1570"/>
                <a:gd name="T6" fmla="*/ 3140 w 3140"/>
                <a:gd name="T7" fmla="*/ 785 h 1570"/>
                <a:gd name="T8" fmla="*/ 1570 w 3140"/>
                <a:gd name="T9" fmla="*/ 1570 h 1570"/>
                <a:gd name="T10" fmla="*/ 0 w 3140"/>
                <a:gd name="T11" fmla="*/ 785 h 1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40"/>
                <a:gd name="T19" fmla="*/ 0 h 1570"/>
                <a:gd name="T20" fmla="*/ 3140 w 3140"/>
                <a:gd name="T21" fmla="*/ 1570 h 1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40" h="1570">
                  <a:moveTo>
                    <a:pt x="0" y="785"/>
                  </a:moveTo>
                  <a:cubicBezTo>
                    <a:pt x="0" y="351"/>
                    <a:pt x="703" y="0"/>
                    <a:pt x="1570" y="0"/>
                  </a:cubicBezTo>
                  <a:cubicBezTo>
                    <a:pt x="2437" y="0"/>
                    <a:pt x="3140" y="351"/>
                    <a:pt x="3140" y="785"/>
                  </a:cubicBezTo>
                  <a:cubicBezTo>
                    <a:pt x="3140" y="785"/>
                    <a:pt x="3140" y="785"/>
                    <a:pt x="3140" y="785"/>
                  </a:cubicBezTo>
                  <a:cubicBezTo>
                    <a:pt x="3140" y="1218"/>
                    <a:pt x="2437" y="1570"/>
                    <a:pt x="1570" y="1570"/>
                  </a:cubicBezTo>
                  <a:cubicBezTo>
                    <a:pt x="703" y="1570"/>
                    <a:pt x="0" y="1218"/>
                    <a:pt x="0" y="785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07" name="Freeform 27"/>
            <p:cNvSpPr>
              <a:spLocks/>
            </p:cNvSpPr>
            <p:nvPr/>
          </p:nvSpPr>
          <p:spPr bwMode="auto">
            <a:xfrm>
              <a:off x="3727" y="2162"/>
              <a:ext cx="1450" cy="666"/>
            </a:xfrm>
            <a:custGeom>
              <a:avLst/>
              <a:gdLst>
                <a:gd name="T0" fmla="*/ 0 w 1177"/>
                <a:gd name="T1" fmla="*/ 294 h 589"/>
                <a:gd name="T2" fmla="*/ 589 w 1177"/>
                <a:gd name="T3" fmla="*/ 0 h 589"/>
                <a:gd name="T4" fmla="*/ 1177 w 1177"/>
                <a:gd name="T5" fmla="*/ 294 h 589"/>
                <a:gd name="T6" fmla="*/ 1177 w 1177"/>
                <a:gd name="T7" fmla="*/ 294 h 589"/>
                <a:gd name="T8" fmla="*/ 589 w 1177"/>
                <a:gd name="T9" fmla="*/ 589 h 589"/>
                <a:gd name="T10" fmla="*/ 0 w 1177"/>
                <a:gd name="T11" fmla="*/ 294 h 5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7"/>
                <a:gd name="T19" fmla="*/ 0 h 589"/>
                <a:gd name="T20" fmla="*/ 1177 w 1177"/>
                <a:gd name="T21" fmla="*/ 589 h 5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7" h="589">
                  <a:moveTo>
                    <a:pt x="0" y="294"/>
                  </a:moveTo>
                  <a:cubicBezTo>
                    <a:pt x="0" y="132"/>
                    <a:pt x="263" y="0"/>
                    <a:pt x="589" y="0"/>
                  </a:cubicBezTo>
                  <a:cubicBezTo>
                    <a:pt x="914" y="0"/>
                    <a:pt x="1177" y="132"/>
                    <a:pt x="1177" y="294"/>
                  </a:cubicBezTo>
                  <a:cubicBezTo>
                    <a:pt x="1177" y="294"/>
                    <a:pt x="1177" y="294"/>
                    <a:pt x="1177" y="294"/>
                  </a:cubicBezTo>
                  <a:cubicBezTo>
                    <a:pt x="1177" y="457"/>
                    <a:pt x="914" y="589"/>
                    <a:pt x="589" y="589"/>
                  </a:cubicBezTo>
                  <a:cubicBezTo>
                    <a:pt x="263" y="589"/>
                    <a:pt x="0" y="457"/>
                    <a:pt x="0" y="294"/>
                  </a:cubicBezTo>
                </a:path>
              </a:pathLst>
            </a:custGeom>
            <a:solidFill>
              <a:schemeClr val="bg1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08" name="Rectangle 28"/>
            <p:cNvSpPr>
              <a:spLocks noChangeArrowheads="1"/>
            </p:cNvSpPr>
            <p:nvPr/>
          </p:nvSpPr>
          <p:spPr bwMode="auto">
            <a:xfrm>
              <a:off x="4012" y="2341"/>
              <a:ext cx="95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2000" b="0">
                  <a:solidFill>
                    <a:srgbClr val="000000"/>
                  </a:solidFill>
                </a:rPr>
                <a:t>Працювати з</a:t>
              </a:r>
            </a:p>
            <a:p>
              <a:pPr algn="ctr"/>
              <a:r>
                <a:rPr lang="ru-RU" sz="2000" b="0">
                  <a:solidFill>
                    <a:srgbClr val="000000"/>
                  </a:solidFill>
                </a:rPr>
                <a:t> даними</a:t>
              </a:r>
            </a:p>
          </p:txBody>
        </p:sp>
        <p:sp>
          <p:nvSpPr>
            <p:cNvPr id="16409" name="Freeform 29"/>
            <p:cNvSpPr>
              <a:spLocks/>
            </p:cNvSpPr>
            <p:nvPr/>
          </p:nvSpPr>
          <p:spPr bwMode="auto">
            <a:xfrm>
              <a:off x="3697" y="3155"/>
              <a:ext cx="1510" cy="692"/>
            </a:xfrm>
            <a:custGeom>
              <a:avLst/>
              <a:gdLst>
                <a:gd name="T0" fmla="*/ 0 w 3266"/>
                <a:gd name="T1" fmla="*/ 817 h 1633"/>
                <a:gd name="T2" fmla="*/ 1633 w 3266"/>
                <a:gd name="T3" fmla="*/ 0 h 1633"/>
                <a:gd name="T4" fmla="*/ 3266 w 3266"/>
                <a:gd name="T5" fmla="*/ 817 h 1633"/>
                <a:gd name="T6" fmla="*/ 3266 w 3266"/>
                <a:gd name="T7" fmla="*/ 817 h 1633"/>
                <a:gd name="T8" fmla="*/ 1633 w 3266"/>
                <a:gd name="T9" fmla="*/ 1633 h 1633"/>
                <a:gd name="T10" fmla="*/ 0 w 3266"/>
                <a:gd name="T11" fmla="*/ 817 h 16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66"/>
                <a:gd name="T19" fmla="*/ 0 h 1633"/>
                <a:gd name="T20" fmla="*/ 3266 w 3266"/>
                <a:gd name="T21" fmla="*/ 1633 h 16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66" h="1633">
                  <a:moveTo>
                    <a:pt x="0" y="817"/>
                  </a:moveTo>
                  <a:cubicBezTo>
                    <a:pt x="0" y="366"/>
                    <a:pt x="731" y="0"/>
                    <a:pt x="1633" y="0"/>
                  </a:cubicBezTo>
                  <a:cubicBezTo>
                    <a:pt x="2534" y="0"/>
                    <a:pt x="3266" y="366"/>
                    <a:pt x="3266" y="817"/>
                  </a:cubicBezTo>
                  <a:cubicBezTo>
                    <a:pt x="3266" y="817"/>
                    <a:pt x="3266" y="817"/>
                    <a:pt x="3266" y="817"/>
                  </a:cubicBezTo>
                  <a:cubicBezTo>
                    <a:pt x="3266" y="1268"/>
                    <a:pt x="2534" y="1633"/>
                    <a:pt x="1633" y="1633"/>
                  </a:cubicBezTo>
                  <a:cubicBezTo>
                    <a:pt x="731" y="1633"/>
                    <a:pt x="0" y="1268"/>
                    <a:pt x="0" y="817"/>
                  </a:cubicBezTo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0" name="Freeform 30"/>
            <p:cNvSpPr>
              <a:spLocks/>
            </p:cNvSpPr>
            <p:nvPr/>
          </p:nvSpPr>
          <p:spPr bwMode="auto">
            <a:xfrm>
              <a:off x="3697" y="3155"/>
              <a:ext cx="1510" cy="692"/>
            </a:xfrm>
            <a:custGeom>
              <a:avLst/>
              <a:gdLst>
                <a:gd name="T0" fmla="*/ 0 w 1225"/>
                <a:gd name="T1" fmla="*/ 306 h 612"/>
                <a:gd name="T2" fmla="*/ 613 w 1225"/>
                <a:gd name="T3" fmla="*/ 0 h 612"/>
                <a:gd name="T4" fmla="*/ 1225 w 1225"/>
                <a:gd name="T5" fmla="*/ 306 h 612"/>
                <a:gd name="T6" fmla="*/ 1225 w 1225"/>
                <a:gd name="T7" fmla="*/ 306 h 612"/>
                <a:gd name="T8" fmla="*/ 613 w 1225"/>
                <a:gd name="T9" fmla="*/ 612 h 612"/>
                <a:gd name="T10" fmla="*/ 0 w 1225"/>
                <a:gd name="T11" fmla="*/ 306 h 6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5"/>
                <a:gd name="T19" fmla="*/ 0 h 612"/>
                <a:gd name="T20" fmla="*/ 1225 w 1225"/>
                <a:gd name="T21" fmla="*/ 612 h 6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5" h="612">
                  <a:moveTo>
                    <a:pt x="0" y="306"/>
                  </a:moveTo>
                  <a:cubicBezTo>
                    <a:pt x="0" y="137"/>
                    <a:pt x="274" y="0"/>
                    <a:pt x="613" y="0"/>
                  </a:cubicBezTo>
                  <a:cubicBezTo>
                    <a:pt x="951" y="0"/>
                    <a:pt x="1225" y="137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475"/>
                    <a:pt x="951" y="612"/>
                    <a:pt x="613" y="612"/>
                  </a:cubicBezTo>
                  <a:cubicBezTo>
                    <a:pt x="274" y="612"/>
                    <a:pt x="0" y="475"/>
                    <a:pt x="0" y="306"/>
                  </a:cubicBezTo>
                </a:path>
              </a:pathLst>
            </a:custGeom>
            <a:solidFill>
              <a:schemeClr val="bg1"/>
            </a:solidFill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1" name="Rectangle 31"/>
            <p:cNvSpPr>
              <a:spLocks noChangeArrowheads="1"/>
            </p:cNvSpPr>
            <p:nvPr/>
          </p:nvSpPr>
          <p:spPr bwMode="auto">
            <a:xfrm>
              <a:off x="3822" y="3309"/>
              <a:ext cx="1259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2000" b="0" dirty="0" err="1">
                  <a:solidFill>
                    <a:srgbClr val="000000"/>
                  </a:solidFill>
                </a:rPr>
                <a:t>Працювати</a:t>
              </a:r>
              <a:r>
                <a:rPr lang="ru-RU" sz="2000" b="0" dirty="0">
                  <a:solidFill>
                    <a:srgbClr val="000000"/>
                  </a:solidFill>
                </a:rPr>
                <a:t> з БД </a:t>
              </a:r>
            </a:p>
            <a:p>
              <a:pPr algn="ctr"/>
              <a:r>
                <a:rPr lang="ru-RU" sz="2000" b="0" dirty="0" err="1">
                  <a:solidFill>
                    <a:srgbClr val="000000"/>
                  </a:solidFill>
                </a:rPr>
                <a:t>аеропорта</a:t>
              </a:r>
              <a:r>
                <a:rPr lang="ru-RU" sz="2000" b="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13" name="Line 33"/>
            <p:cNvSpPr>
              <a:spLocks noChangeShapeType="1"/>
            </p:cNvSpPr>
            <p:nvPr/>
          </p:nvSpPr>
          <p:spPr bwMode="auto">
            <a:xfrm flipH="1" flipV="1">
              <a:off x="1112" y="1705"/>
              <a:ext cx="546" cy="162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4" name="Freeform 34"/>
            <p:cNvSpPr>
              <a:spLocks/>
            </p:cNvSpPr>
            <p:nvPr/>
          </p:nvSpPr>
          <p:spPr bwMode="auto">
            <a:xfrm>
              <a:off x="1535" y="1787"/>
              <a:ext cx="123" cy="97"/>
            </a:xfrm>
            <a:custGeom>
              <a:avLst/>
              <a:gdLst>
                <a:gd name="T0" fmla="*/ 0 w 100"/>
                <a:gd name="T1" fmla="*/ 86 h 86"/>
                <a:gd name="T2" fmla="*/ 100 w 100"/>
                <a:gd name="T3" fmla="*/ 71 h 86"/>
                <a:gd name="T4" fmla="*/ 28 w 100"/>
                <a:gd name="T5" fmla="*/ 0 h 86"/>
                <a:gd name="T6" fmla="*/ 0 60000 65536"/>
                <a:gd name="T7" fmla="*/ 0 60000 65536"/>
                <a:gd name="T8" fmla="*/ 0 60000 65536"/>
                <a:gd name="T9" fmla="*/ 0 w 100"/>
                <a:gd name="T10" fmla="*/ 0 h 86"/>
                <a:gd name="T11" fmla="*/ 100 w 100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86">
                  <a:moveTo>
                    <a:pt x="0" y="86"/>
                  </a:moveTo>
                  <a:lnTo>
                    <a:pt x="100" y="71"/>
                  </a:lnTo>
                  <a:lnTo>
                    <a:pt x="28" y="0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5" name="Line 35"/>
            <p:cNvSpPr>
              <a:spLocks noChangeShapeType="1"/>
            </p:cNvSpPr>
            <p:nvPr/>
          </p:nvSpPr>
          <p:spPr bwMode="auto">
            <a:xfrm flipH="1">
              <a:off x="1112" y="3147"/>
              <a:ext cx="552" cy="20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6" name="Freeform 36"/>
            <p:cNvSpPr>
              <a:spLocks/>
            </p:cNvSpPr>
            <p:nvPr/>
          </p:nvSpPr>
          <p:spPr bwMode="auto">
            <a:xfrm>
              <a:off x="1551" y="3100"/>
              <a:ext cx="113" cy="102"/>
            </a:xfrm>
            <a:custGeom>
              <a:avLst/>
              <a:gdLst>
                <a:gd name="T0" fmla="*/ 3 w 92"/>
                <a:gd name="T1" fmla="*/ 90 h 90"/>
                <a:gd name="T2" fmla="*/ 92 w 92"/>
                <a:gd name="T3" fmla="*/ 42 h 90"/>
                <a:gd name="T4" fmla="*/ 0 w 92"/>
                <a:gd name="T5" fmla="*/ 0 h 90"/>
                <a:gd name="T6" fmla="*/ 0 60000 65536"/>
                <a:gd name="T7" fmla="*/ 0 60000 65536"/>
                <a:gd name="T8" fmla="*/ 0 60000 65536"/>
                <a:gd name="T9" fmla="*/ 0 w 92"/>
                <a:gd name="T10" fmla="*/ 0 h 90"/>
                <a:gd name="T11" fmla="*/ 92 w 9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90">
                  <a:moveTo>
                    <a:pt x="3" y="90"/>
                  </a:moveTo>
                  <a:lnTo>
                    <a:pt x="92" y="42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7" name="Line 37"/>
            <p:cNvSpPr>
              <a:spLocks noChangeShapeType="1"/>
            </p:cNvSpPr>
            <p:nvPr/>
          </p:nvSpPr>
          <p:spPr bwMode="auto">
            <a:xfrm flipH="1">
              <a:off x="3055" y="1557"/>
              <a:ext cx="699" cy="310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8" name="Freeform 38"/>
            <p:cNvSpPr>
              <a:spLocks/>
            </p:cNvSpPr>
            <p:nvPr/>
          </p:nvSpPr>
          <p:spPr bwMode="auto">
            <a:xfrm>
              <a:off x="3630" y="1556"/>
              <a:ext cx="124" cy="92"/>
            </a:xfrm>
            <a:custGeom>
              <a:avLst/>
              <a:gdLst>
                <a:gd name="T0" fmla="*/ 39 w 101"/>
                <a:gd name="T1" fmla="*/ 81 h 81"/>
                <a:gd name="T2" fmla="*/ 101 w 101"/>
                <a:gd name="T3" fmla="*/ 1 h 81"/>
                <a:gd name="T4" fmla="*/ 0 w 101"/>
                <a:gd name="T5" fmla="*/ 0 h 81"/>
                <a:gd name="T6" fmla="*/ 0 60000 65536"/>
                <a:gd name="T7" fmla="*/ 0 60000 65536"/>
                <a:gd name="T8" fmla="*/ 0 60000 65536"/>
                <a:gd name="T9" fmla="*/ 0 w 101"/>
                <a:gd name="T10" fmla="*/ 0 h 81"/>
                <a:gd name="T11" fmla="*/ 101 w 101"/>
                <a:gd name="T12" fmla="*/ 81 h 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1">
                  <a:moveTo>
                    <a:pt x="39" y="81"/>
                  </a:moveTo>
                  <a:lnTo>
                    <a:pt x="101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19" name="Line 39"/>
            <p:cNvSpPr>
              <a:spLocks noChangeShapeType="1"/>
            </p:cNvSpPr>
            <p:nvPr/>
          </p:nvSpPr>
          <p:spPr bwMode="auto">
            <a:xfrm flipH="1" flipV="1">
              <a:off x="3075" y="1858"/>
              <a:ext cx="652" cy="636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0" name="Freeform 40"/>
            <p:cNvSpPr>
              <a:spLocks/>
            </p:cNvSpPr>
            <p:nvPr/>
          </p:nvSpPr>
          <p:spPr bwMode="auto">
            <a:xfrm>
              <a:off x="3610" y="2386"/>
              <a:ext cx="117" cy="108"/>
            </a:xfrm>
            <a:custGeom>
              <a:avLst/>
              <a:gdLst>
                <a:gd name="T0" fmla="*/ 0 w 95"/>
                <a:gd name="T1" fmla="*/ 62 h 96"/>
                <a:gd name="T2" fmla="*/ 95 w 95"/>
                <a:gd name="T3" fmla="*/ 96 h 96"/>
                <a:gd name="T4" fmla="*/ 66 w 95"/>
                <a:gd name="T5" fmla="*/ 0 h 96"/>
                <a:gd name="T6" fmla="*/ 0 60000 65536"/>
                <a:gd name="T7" fmla="*/ 0 60000 65536"/>
                <a:gd name="T8" fmla="*/ 0 60000 65536"/>
                <a:gd name="T9" fmla="*/ 0 w 95"/>
                <a:gd name="T10" fmla="*/ 0 h 96"/>
                <a:gd name="T11" fmla="*/ 95 w 95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96">
                  <a:moveTo>
                    <a:pt x="0" y="62"/>
                  </a:moveTo>
                  <a:lnTo>
                    <a:pt x="95" y="96"/>
                  </a:lnTo>
                  <a:lnTo>
                    <a:pt x="66" y="0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1" name="Line 41"/>
            <p:cNvSpPr>
              <a:spLocks noChangeShapeType="1"/>
            </p:cNvSpPr>
            <p:nvPr/>
          </p:nvSpPr>
          <p:spPr bwMode="auto">
            <a:xfrm flipV="1">
              <a:off x="4453" y="1877"/>
              <a:ext cx="1" cy="285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2" name="Freeform 42"/>
            <p:cNvSpPr>
              <a:spLocks/>
            </p:cNvSpPr>
            <p:nvPr/>
          </p:nvSpPr>
          <p:spPr bwMode="auto">
            <a:xfrm>
              <a:off x="4396" y="2060"/>
              <a:ext cx="112" cy="102"/>
            </a:xfrm>
            <a:custGeom>
              <a:avLst/>
              <a:gdLst>
                <a:gd name="T0" fmla="*/ 0 w 91"/>
                <a:gd name="T1" fmla="*/ 0 h 90"/>
                <a:gd name="T2" fmla="*/ 46 w 91"/>
                <a:gd name="T3" fmla="*/ 90 h 90"/>
                <a:gd name="T4" fmla="*/ 91 w 91"/>
                <a:gd name="T5" fmla="*/ 0 h 90"/>
                <a:gd name="T6" fmla="*/ 0 60000 65536"/>
                <a:gd name="T7" fmla="*/ 0 60000 65536"/>
                <a:gd name="T8" fmla="*/ 0 60000 65536"/>
                <a:gd name="T9" fmla="*/ 0 w 91"/>
                <a:gd name="T10" fmla="*/ 0 h 90"/>
                <a:gd name="T11" fmla="*/ 91 w 91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90">
                  <a:moveTo>
                    <a:pt x="0" y="0"/>
                  </a:moveTo>
                  <a:lnTo>
                    <a:pt x="46" y="90"/>
                  </a:lnTo>
                  <a:lnTo>
                    <a:pt x="91" y="0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3" name="Line 43"/>
            <p:cNvSpPr>
              <a:spLocks noChangeShapeType="1"/>
            </p:cNvSpPr>
            <p:nvPr/>
          </p:nvSpPr>
          <p:spPr bwMode="auto">
            <a:xfrm flipH="1">
              <a:off x="3055" y="2494"/>
              <a:ext cx="672" cy="653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4" name="Freeform 44"/>
            <p:cNvSpPr>
              <a:spLocks/>
            </p:cNvSpPr>
            <p:nvPr/>
          </p:nvSpPr>
          <p:spPr bwMode="auto">
            <a:xfrm>
              <a:off x="3610" y="2494"/>
              <a:ext cx="117" cy="110"/>
            </a:xfrm>
            <a:custGeom>
              <a:avLst/>
              <a:gdLst>
                <a:gd name="T0" fmla="*/ 66 w 95"/>
                <a:gd name="T1" fmla="*/ 97 h 97"/>
                <a:gd name="T2" fmla="*/ 95 w 95"/>
                <a:gd name="T3" fmla="*/ 0 h 97"/>
                <a:gd name="T4" fmla="*/ 0 w 95"/>
                <a:gd name="T5" fmla="*/ 35 h 97"/>
                <a:gd name="T6" fmla="*/ 0 60000 65536"/>
                <a:gd name="T7" fmla="*/ 0 60000 65536"/>
                <a:gd name="T8" fmla="*/ 0 60000 65536"/>
                <a:gd name="T9" fmla="*/ 0 w 95"/>
                <a:gd name="T10" fmla="*/ 0 h 97"/>
                <a:gd name="T11" fmla="*/ 95 w 9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" h="97">
                  <a:moveTo>
                    <a:pt x="66" y="97"/>
                  </a:moveTo>
                  <a:lnTo>
                    <a:pt x="95" y="0"/>
                  </a:lnTo>
                  <a:lnTo>
                    <a:pt x="0" y="35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5" name="Line 45"/>
            <p:cNvSpPr>
              <a:spLocks noChangeShapeType="1"/>
            </p:cNvSpPr>
            <p:nvPr/>
          </p:nvSpPr>
          <p:spPr bwMode="auto">
            <a:xfrm flipV="1">
              <a:off x="4453" y="2828"/>
              <a:ext cx="1" cy="327"/>
            </a:xfrm>
            <a:prstGeom prst="line">
              <a:avLst/>
            </a:prstGeom>
            <a:noFill/>
            <a:ln w="39688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6426" name="Freeform 46"/>
            <p:cNvSpPr>
              <a:spLocks/>
            </p:cNvSpPr>
            <p:nvPr/>
          </p:nvSpPr>
          <p:spPr bwMode="auto">
            <a:xfrm>
              <a:off x="4396" y="3054"/>
              <a:ext cx="112" cy="101"/>
            </a:xfrm>
            <a:custGeom>
              <a:avLst/>
              <a:gdLst>
                <a:gd name="T0" fmla="*/ 0 w 91"/>
                <a:gd name="T1" fmla="*/ 0 h 90"/>
                <a:gd name="T2" fmla="*/ 46 w 91"/>
                <a:gd name="T3" fmla="*/ 90 h 90"/>
                <a:gd name="T4" fmla="*/ 91 w 91"/>
                <a:gd name="T5" fmla="*/ 0 h 90"/>
                <a:gd name="T6" fmla="*/ 0 60000 65536"/>
                <a:gd name="T7" fmla="*/ 0 60000 65536"/>
                <a:gd name="T8" fmla="*/ 0 60000 65536"/>
                <a:gd name="T9" fmla="*/ 0 w 91"/>
                <a:gd name="T10" fmla="*/ 0 h 90"/>
                <a:gd name="T11" fmla="*/ 91 w 91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90">
                  <a:moveTo>
                    <a:pt x="0" y="0"/>
                  </a:moveTo>
                  <a:lnTo>
                    <a:pt x="46" y="90"/>
                  </a:lnTo>
                  <a:lnTo>
                    <a:pt x="91" y="0"/>
                  </a:lnTo>
                </a:path>
              </a:pathLst>
            </a:custGeom>
            <a:solidFill>
              <a:schemeClr val="bg1"/>
            </a:solidFill>
            <a:ln w="3968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28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088787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Чи є правильною  є </a:t>
            </a:r>
            <a:r>
              <a:rPr lang="en-US" dirty="0" smtClean="0">
                <a:solidFill>
                  <a:srgbClr val="0000CC"/>
                </a:solidFill>
              </a:rPr>
              <a:t>Use case diagram?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29</a:t>
            </a:fld>
            <a:endParaRPr lang="uk-UA" dirty="0"/>
          </a:p>
        </p:txBody>
      </p:sp>
      <p:pic>
        <p:nvPicPr>
          <p:cNvPr id="3" name="Рисунок 2" descr="16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669674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251520" y="116632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Узагальнення, включення й розширення</a:t>
            </a:r>
          </a:p>
        </p:txBody>
      </p:sp>
    </p:spTree>
    <p:extLst>
      <p:ext uri="{BB962C8B-B14F-4D97-AF65-F5344CB8AC3E}">
        <p14:creationId xmlns:p14="http://schemas.microsoft.com/office/powerpoint/2010/main" val="38027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3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8964488" cy="4525962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v"/>
            </a:pPr>
            <a:r>
              <a:rPr lang="uk-UA" dirty="0" smtClean="0"/>
              <a:t>Для аналізу, візуального моделювання та проектування програмного забезпечення потрібна спеціальна нотація або мова.</a:t>
            </a:r>
          </a:p>
          <a:p>
            <a:pPr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v"/>
            </a:pPr>
            <a:r>
              <a:rPr lang="uk-UA" dirty="0" smtClean="0"/>
              <a:t>UML (</a:t>
            </a:r>
            <a:r>
              <a:rPr lang="uk-UA" dirty="0" err="1" smtClean="0"/>
              <a:t>Unified</a:t>
            </a:r>
            <a:r>
              <a:rPr lang="uk-UA" dirty="0" smtClean="0"/>
              <a:t> </a:t>
            </a:r>
            <a:r>
              <a:rPr lang="uk-UA" dirty="0" err="1" smtClean="0"/>
              <a:t>Modeling</a:t>
            </a:r>
            <a:r>
              <a:rPr lang="uk-UA" dirty="0" smtClean="0"/>
              <a:t> </a:t>
            </a:r>
            <a:r>
              <a:rPr lang="uk-UA" dirty="0" err="1" smtClean="0"/>
              <a:t>Language</a:t>
            </a:r>
            <a:r>
              <a:rPr lang="uk-UA" dirty="0" smtClean="0"/>
              <a:t>) - це мова для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uk-UA" sz="2400" dirty="0" smtClean="0"/>
              <a:t>візуалізації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uk-UA" sz="2400" dirty="0" smtClean="0"/>
              <a:t>специфікації,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uk-UA" sz="2400" dirty="0" smtClean="0"/>
              <a:t>конструювання,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uk-UA" sz="2400" dirty="0" smtClean="0"/>
              <a:t>документування</a:t>
            </a:r>
          </a:p>
          <a:p>
            <a:pPr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uk-UA" dirty="0" smtClean="0"/>
              <a:t>     елементів програмних систем.</a:t>
            </a:r>
          </a:p>
          <a:p>
            <a:pPr>
              <a:lnSpc>
                <a:spcPct val="90000"/>
              </a:lnSpc>
              <a:buClr>
                <a:srgbClr val="0000CC"/>
              </a:buClr>
              <a:buFont typeface="Wingdings" pitchFamily="2" charset="2"/>
              <a:buChar char="v"/>
            </a:pPr>
            <a:r>
              <a:rPr lang="uk-UA" dirty="0" smtClean="0"/>
              <a:t>UML - мова загального призначення для об'єктного моделювання.</a:t>
            </a:r>
            <a:endParaRPr lang="ru-RU" dirty="0" smtClean="0"/>
          </a:p>
        </p:txBody>
      </p:sp>
      <p:sp>
        <p:nvSpPr>
          <p:cNvPr id="11268" name="WordArt 6"/>
          <p:cNvSpPr>
            <a:spLocks noChangeArrowheads="1" noChangeShapeType="1" noTextEdit="1"/>
          </p:cNvSpPr>
          <p:nvPr/>
        </p:nvSpPr>
        <p:spPr bwMode="auto">
          <a:xfrm>
            <a:off x="2987675" y="287337"/>
            <a:ext cx="244792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solidFill>
                  <a:srgbClr val="FFFF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UML</a:t>
            </a:r>
            <a:endParaRPr lang="ru-RU" sz="3600" kern="10" dirty="0">
              <a:solidFill>
                <a:srgbClr val="FFFF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8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30</a:t>
            </a:fld>
            <a:endParaRPr lang="uk-UA" dirty="0"/>
          </a:p>
        </p:txBody>
      </p:sp>
      <p:pic>
        <p:nvPicPr>
          <p:cNvPr id="3" name="Рисунок 2" descr="16-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3822541" cy="29819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82630" y="116632"/>
            <a:ext cx="772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Моделювання поводження елемента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08720"/>
            <a:ext cx="4464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0" dirty="0"/>
              <a:t>Моделювання поводження елемента здійснюється в такий спосіб: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b="0" dirty="0"/>
              <a:t>Ідентифікувати акторів, що взаємодіють з даним елементом.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b="0" dirty="0"/>
              <a:t>Організувати акторів, виділивши загальні й спеціалізовані ролі. 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b="0" dirty="0"/>
              <a:t>Для кожного актора розглянути основні шляхи його взаємодії з елементами. 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b="0" dirty="0"/>
              <a:t>Розглянути альтернативні (виняткові) способи взаємодії акторів з елементом. </a:t>
            </a:r>
          </a:p>
          <a:p>
            <a:pPr marL="342900" indent="-342900">
              <a:buFont typeface="+mj-lt"/>
              <a:buAutoNum type="arabicPeriod"/>
            </a:pPr>
            <a:r>
              <a:rPr lang="uk-UA" b="0" dirty="0"/>
              <a:t>Організувати виявлене поводження у вигляді прецедентів, застосовуючи відношення включення й розширення для виділення загального й виняткового поводження</a:t>
            </a:r>
          </a:p>
        </p:txBody>
      </p:sp>
    </p:spTree>
    <p:extLst>
      <p:ext uri="{BB962C8B-B14F-4D97-AF65-F5344CB8AC3E}">
        <p14:creationId xmlns:p14="http://schemas.microsoft.com/office/powerpoint/2010/main" val="2073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850" y="928400"/>
            <a:ext cx="864235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9875" algn="ctr"/>
            <a:r>
              <a:rPr lang="uk-UA" sz="2200" b="0" dirty="0"/>
              <a:t>Основні </a:t>
            </a:r>
            <a:r>
              <a:rPr lang="uk-UA" sz="2200" dirty="0">
                <a:solidFill>
                  <a:srgbClr val="0000CC"/>
                </a:solidFill>
              </a:rPr>
              <a:t>події</a:t>
            </a:r>
            <a:r>
              <a:rPr lang="uk-UA" sz="2200" b="0" dirty="0"/>
              <a:t>, що відбуваються під час роботи Internet- магазину, такі</a:t>
            </a:r>
            <a:r>
              <a:rPr lang="ru-RU" sz="2200" b="0" dirty="0"/>
              <a:t>:</a:t>
            </a:r>
          </a:p>
          <a:p>
            <a:pPr marL="342900" indent="-342900">
              <a:buClr>
                <a:srgbClr val="0000CC"/>
              </a:buClr>
              <a:buFont typeface="Wingdings" pitchFamily="2" charset="2"/>
              <a:buChar char="q"/>
            </a:pPr>
            <a:r>
              <a:rPr lang="uk-UA" sz="2200" dirty="0" smtClean="0"/>
              <a:t>Системний </a:t>
            </a:r>
            <a:r>
              <a:rPr lang="uk-UA" sz="2200" dirty="0"/>
              <a:t>адміністратор </a:t>
            </a:r>
            <a:r>
              <a:rPr lang="uk-UA" sz="2200" b="0" dirty="0"/>
              <a:t>торгової фірми розміщує на web-сайтах дані про товари та їх ціни. Дані оновлюються періодично;</a:t>
            </a:r>
            <a:endParaRPr lang="ru-RU" sz="2200" b="0" dirty="0"/>
          </a:p>
          <a:p>
            <a:pPr marL="342900" indent="-342900">
              <a:buClr>
                <a:srgbClr val="0000CC"/>
              </a:buClr>
              <a:buFont typeface="Wingdings" pitchFamily="2" charset="2"/>
              <a:buChar char="q"/>
            </a:pPr>
            <a:r>
              <a:rPr lang="uk-UA" sz="2200" dirty="0" smtClean="0"/>
              <a:t>Замовник</a:t>
            </a:r>
            <a:r>
              <a:rPr lang="uk-UA" sz="2200" b="0" dirty="0" smtClean="0"/>
              <a:t> </a:t>
            </a:r>
            <a:r>
              <a:rPr lang="uk-UA" sz="2200" b="0" dirty="0"/>
              <a:t>по web-сайтах здійснює пошук товару, ціна та функціональні параметри якого задовольняють його;</a:t>
            </a:r>
            <a:endParaRPr lang="ru-RU" sz="2200" b="0" dirty="0"/>
          </a:p>
          <a:p>
            <a:pPr marL="342900" indent="-342900">
              <a:buClr>
                <a:srgbClr val="0000CC"/>
              </a:buClr>
              <a:buFont typeface="Wingdings" pitchFamily="2" charset="2"/>
              <a:buChar char="q"/>
            </a:pPr>
            <a:r>
              <a:rPr lang="uk-UA" sz="2200" dirty="0" smtClean="0"/>
              <a:t>Замовлення </a:t>
            </a:r>
            <a:r>
              <a:rPr lang="uk-UA" sz="2200" dirty="0"/>
              <a:t>на поставку </a:t>
            </a:r>
            <a:r>
              <a:rPr lang="uk-UA" sz="2200" b="0" dirty="0"/>
              <a:t>певного </a:t>
            </a:r>
            <a:r>
              <a:rPr lang="uk-UA" sz="2200" dirty="0"/>
              <a:t>товару</a:t>
            </a:r>
            <a:r>
              <a:rPr lang="uk-UA" sz="2200" b="0" dirty="0"/>
              <a:t> та дата його доставки оформлюється замовником дистанційно згідно з можливостями web-сайта;</a:t>
            </a:r>
            <a:endParaRPr lang="ru-RU" sz="2200" b="0" dirty="0"/>
          </a:p>
          <a:p>
            <a:pPr marL="342900" indent="-342900">
              <a:buClr>
                <a:srgbClr val="0000CC"/>
              </a:buClr>
              <a:buFont typeface="Wingdings" pitchFamily="2" charset="2"/>
              <a:buChar char="q"/>
            </a:pPr>
            <a:r>
              <a:rPr lang="uk-UA" sz="2200" dirty="0" smtClean="0"/>
              <a:t>Оплата </a:t>
            </a:r>
            <a:r>
              <a:rPr lang="uk-UA" sz="2200" dirty="0"/>
              <a:t>товару </a:t>
            </a:r>
            <a:r>
              <a:rPr lang="uk-UA" sz="2200" b="0" dirty="0"/>
              <a:t>може здійснюватися готівкою та по платіжним карткам через банки замовника та </a:t>
            </a:r>
            <a:r>
              <a:rPr lang="uk-UA" sz="2200" b="0" dirty="0" err="1"/>
              <a:t>Інтернет-магазину</a:t>
            </a:r>
            <a:r>
              <a:rPr lang="uk-UA" sz="2200" b="0" dirty="0"/>
              <a:t>;</a:t>
            </a:r>
          </a:p>
          <a:p>
            <a:pPr marL="342900" indent="-342900">
              <a:buClr>
                <a:srgbClr val="0000CC"/>
              </a:buClr>
              <a:buFont typeface="Wingdings" pitchFamily="2" charset="2"/>
              <a:buChar char="q"/>
            </a:pPr>
            <a:r>
              <a:rPr lang="uk-UA" sz="2200" dirty="0"/>
              <a:t>Системний адміністратор </a:t>
            </a:r>
            <a:r>
              <a:rPr lang="uk-UA" sz="2200" b="0" dirty="0" err="1"/>
              <a:t>Інтернет-магазину</a:t>
            </a:r>
            <a:r>
              <a:rPr lang="uk-UA" sz="2200" b="0" dirty="0"/>
              <a:t> веде облік покупців і нараховує їм пільги під час оплати товару, якщо замовник придбав товару на суму, розмір якої більше за такий, що генерований планувальником програми.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32869" y="135163"/>
            <a:ext cx="81111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3200" dirty="0" smtClean="0">
                <a:solidFill>
                  <a:schemeClr val="bg1"/>
                </a:solidFill>
              </a:rPr>
              <a:t>Приклад.  Опис </a:t>
            </a:r>
            <a:r>
              <a:rPr lang="uk-UA" sz="3200" dirty="0">
                <a:solidFill>
                  <a:schemeClr val="bg1"/>
                </a:solidFill>
              </a:rPr>
              <a:t>бізнес-логіки системи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31</a:t>
            </a:fld>
            <a:endParaRPr lang="uk-UA" dirty="0"/>
          </a:p>
        </p:txBody>
      </p:sp>
      <p:pic>
        <p:nvPicPr>
          <p:cNvPr id="26628" name="Picture 4" descr="Интернет-магазины Украины. Каталог магазинов. Рейтинг магазинов. Поиск по магазинам.">
            <a:hlinkClick r:id="rId2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5164"/>
            <a:ext cx="1104900" cy="83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50825" y="1535659"/>
            <a:ext cx="86423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b="0" dirty="0"/>
              <a:t> Якщо </a:t>
            </a:r>
            <a:r>
              <a:rPr lang="uk-UA" sz="2200" dirty="0"/>
              <a:t>замовник оплату здійснює по банківській картці</a:t>
            </a:r>
            <a:r>
              <a:rPr lang="uk-UA" sz="2200" b="0" dirty="0"/>
              <a:t>, то під час оформлення замовлення покупець вказує відповідні банківські реквізити: </a:t>
            </a:r>
          </a:p>
          <a:p>
            <a:pPr marL="1257300" lvl="2" indent="-342900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200" b="0" dirty="0"/>
              <a:t>номер картки, </a:t>
            </a:r>
          </a:p>
          <a:p>
            <a:pPr marL="1257300" lvl="2" indent="-342900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200" b="0" dirty="0"/>
              <a:t>назву банка, </a:t>
            </a:r>
          </a:p>
          <a:p>
            <a:pPr marL="1257300" lvl="2" indent="-342900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200" b="0" dirty="0"/>
              <a:t>своє прізвище </a:t>
            </a:r>
          </a:p>
          <a:p>
            <a:pPr marL="1257300" lvl="2" indent="-342900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200" b="0" dirty="0"/>
              <a:t>тощо. </a:t>
            </a:r>
          </a:p>
          <a:p>
            <a:pPr marL="342900" indent="-34290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b="0" dirty="0"/>
              <a:t>Якщо </a:t>
            </a:r>
            <a:r>
              <a:rPr lang="uk-UA" sz="2200" dirty="0"/>
              <a:t>замовник буде оплачувати вартість товару готівкою</a:t>
            </a:r>
            <a:r>
              <a:rPr lang="uk-UA" sz="2200" b="0" dirty="0"/>
              <a:t>, то в призначений термін торгова фірма відправляє йому товар з платіжними документами. </a:t>
            </a:r>
          </a:p>
          <a:p>
            <a:pPr marL="342900" indent="-34290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/>
              <a:t>Покупець</a:t>
            </a:r>
            <a:r>
              <a:rPr lang="uk-UA" sz="2200" b="0" dirty="0"/>
              <a:t> розраховується готівкою за придбаний товар з його постачальниками. 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979712" y="90487"/>
            <a:ext cx="596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3200" i="1" dirty="0">
                <a:solidFill>
                  <a:schemeClr val="bg1"/>
                </a:solidFill>
              </a:rPr>
              <a:t>Опис бізнес-логіки системи</a:t>
            </a:r>
            <a:endParaRPr lang="ru-RU" sz="3200" i="1" dirty="0">
              <a:solidFill>
                <a:schemeClr val="bg1"/>
              </a:solidFill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32</a:t>
            </a:fld>
            <a:endParaRPr lang="uk-UA" dirty="0"/>
          </a:p>
        </p:txBody>
      </p:sp>
      <p:pic>
        <p:nvPicPr>
          <p:cNvPr id="27652" name="Picture 6" descr="Интернет-магазины Украины. Каталог магазинов. Рейтинг магазинов. Поиск по магазинам.">
            <a:hlinkClick r:id="rId2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912"/>
            <a:ext cx="1104900" cy="83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918592"/>
            <a:ext cx="9036495" cy="563231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indent="269875" algn="just"/>
            <a:r>
              <a:rPr lang="uk-UA" sz="2000" b="0" dirty="0"/>
              <a:t>Під час оформлення замовлення, спілкуванню по e-</a:t>
            </a:r>
            <a:r>
              <a:rPr lang="uk-UA" sz="2000" b="0" dirty="0" err="1"/>
              <a:t>mail</a:t>
            </a:r>
            <a:r>
              <a:rPr lang="uk-UA" sz="2000" b="0" dirty="0"/>
              <a:t> з </a:t>
            </a:r>
            <a:r>
              <a:rPr lang="uk-UA" sz="2000" b="0" dirty="0" err="1"/>
              <a:t>Інтернет-магазином</a:t>
            </a:r>
            <a:r>
              <a:rPr lang="uk-UA" sz="2000" b="0" dirty="0"/>
              <a:t>, доставки товару може виникнути </a:t>
            </a:r>
            <a:r>
              <a:rPr lang="uk-UA" sz="2000" dirty="0" smtClean="0">
                <a:solidFill>
                  <a:srgbClr val="0000CC"/>
                </a:solidFill>
              </a:rPr>
              <a:t>критичні (виключні) </a:t>
            </a:r>
            <a:r>
              <a:rPr lang="uk-UA" sz="2000" dirty="0">
                <a:solidFill>
                  <a:srgbClr val="0000CC"/>
                </a:solidFill>
              </a:rPr>
              <a:t>ситуації:  </a:t>
            </a:r>
          </a:p>
          <a:p>
            <a:pPr marL="457200" indent="-457200" algn="just">
              <a:buClr>
                <a:srgbClr val="0000CC"/>
              </a:buClr>
              <a:buFont typeface="+mj-lt"/>
              <a:buAutoNum type="arabicPeriod"/>
            </a:pPr>
            <a:r>
              <a:rPr lang="uk-UA" sz="2000" b="0" dirty="0">
                <a:solidFill>
                  <a:srgbClr val="0000CC"/>
                </a:solidFill>
              </a:rPr>
              <a:t>товар є в каталозі, але замовлення не приймають через відсутність його на складі</a:t>
            </a:r>
            <a:r>
              <a:rPr lang="uk-UA" sz="2000" b="0" dirty="0"/>
              <a:t>; </a:t>
            </a:r>
          </a:p>
          <a:p>
            <a:pPr marL="457200" indent="-457200" algn="just">
              <a:buClr>
                <a:srgbClr val="0000CC"/>
              </a:buClr>
              <a:buFont typeface="+mj-lt"/>
              <a:buAutoNum type="arabicPeriod"/>
            </a:pPr>
            <a:r>
              <a:rPr lang="uk-UA" sz="2000" b="0" dirty="0">
                <a:solidFill>
                  <a:srgbClr val="990000"/>
                </a:solidFill>
              </a:rPr>
              <a:t>товар </a:t>
            </a:r>
            <a:r>
              <a:rPr lang="uk-UA" sz="2000" b="0" dirty="0" smtClean="0">
                <a:solidFill>
                  <a:srgbClr val="990000"/>
                </a:solidFill>
              </a:rPr>
              <a:t>замовлений, </a:t>
            </a:r>
            <a:r>
              <a:rPr lang="uk-UA" sz="2000" b="0" dirty="0">
                <a:solidFill>
                  <a:srgbClr val="990000"/>
                </a:solidFill>
              </a:rPr>
              <a:t>гроші перераховано, але замовнику доставили товар іншого асортименту.</a:t>
            </a:r>
            <a:r>
              <a:rPr lang="uk-UA" sz="2000" b="0" dirty="0"/>
              <a:t> </a:t>
            </a:r>
            <a:endParaRPr lang="uk-UA" sz="2000" b="0" dirty="0" smtClean="0"/>
          </a:p>
          <a:p>
            <a:pPr marL="457200" indent="-457200" algn="just">
              <a:buClr>
                <a:srgbClr val="0000CC"/>
              </a:buClr>
              <a:buFont typeface="+mj-lt"/>
              <a:buAutoNum type="arabicPeriod"/>
            </a:pPr>
            <a:r>
              <a:rPr lang="uk-UA" sz="2000" b="0" dirty="0" smtClean="0"/>
              <a:t>Товар замовлений, гроші не перераховані, доставка товару замовнику здійснена</a:t>
            </a:r>
          </a:p>
          <a:p>
            <a:pPr marL="457200" indent="-457200" algn="just">
              <a:buClr>
                <a:srgbClr val="0000CC"/>
              </a:buClr>
              <a:buFont typeface="+mj-lt"/>
              <a:buAutoNum type="arabicPeriod"/>
            </a:pPr>
            <a:r>
              <a:rPr lang="uk-UA" sz="2000" b="0" dirty="0" smtClean="0"/>
              <a:t>Товар замовлений, гроші перераховані, доставка не здійснена</a:t>
            </a:r>
          </a:p>
          <a:p>
            <a:pPr indent="269875" algn="just">
              <a:buClr>
                <a:srgbClr val="0000CC"/>
              </a:buClr>
              <a:buFont typeface="Wingdings" pitchFamily="2" charset="2"/>
              <a:buChar char="v"/>
            </a:pPr>
            <a:endParaRPr lang="uk-UA" sz="2000" b="0" dirty="0"/>
          </a:p>
          <a:p>
            <a:pPr indent="269875" algn="just"/>
            <a:r>
              <a:rPr lang="uk-UA" sz="2000" b="0" dirty="0"/>
              <a:t>В </a:t>
            </a:r>
            <a:r>
              <a:rPr lang="uk-UA" sz="2000" b="0" dirty="0">
                <a:solidFill>
                  <a:srgbClr val="0000CC"/>
                </a:solidFill>
              </a:rPr>
              <a:t>першому випадку магазин пропонує заміну товару йому рівнозначним. Замовник може погодитися або відмовитися від придбання товару. </a:t>
            </a:r>
          </a:p>
          <a:p>
            <a:pPr indent="269875" algn="just"/>
            <a:r>
              <a:rPr lang="uk-UA" sz="2000" b="0" dirty="0">
                <a:solidFill>
                  <a:srgbClr val="990000"/>
                </a:solidFill>
              </a:rPr>
              <a:t>В другому випадку замовник вимагає повернути </a:t>
            </a:r>
            <a:r>
              <a:rPr lang="uk-UA" sz="2000" b="0" dirty="0" smtClean="0">
                <a:solidFill>
                  <a:srgbClr val="990000"/>
                </a:solidFill>
              </a:rPr>
              <a:t>гроші і відмовляється від товару</a:t>
            </a:r>
            <a:r>
              <a:rPr lang="uk-UA" sz="2000" b="0" dirty="0" smtClean="0"/>
              <a:t>.</a:t>
            </a:r>
          </a:p>
          <a:p>
            <a:pPr indent="269875" algn="just"/>
            <a:r>
              <a:rPr lang="uk-UA" sz="2000" b="0" dirty="0" smtClean="0"/>
              <a:t>В третьому випадку виплачуються після доставки товару</a:t>
            </a:r>
          </a:p>
          <a:p>
            <a:pPr indent="269875" algn="just"/>
            <a:r>
              <a:rPr lang="uk-UA" sz="2000" b="0" dirty="0" smtClean="0"/>
              <a:t>В четвертому випадку замовник розшукує товар , зв’язавшись з адміністратором магазину.  </a:t>
            </a:r>
            <a:endParaRPr lang="uk-UA" sz="2000" b="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19672" y="90487"/>
            <a:ext cx="596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3200" i="1" dirty="0">
                <a:solidFill>
                  <a:schemeClr val="bg1"/>
                </a:solidFill>
              </a:rPr>
              <a:t>Опис бізнес-логіки системи</a:t>
            </a:r>
            <a:endParaRPr lang="ru-RU" sz="3200" i="1" dirty="0">
              <a:solidFill>
                <a:schemeClr val="bg1"/>
              </a:solidFill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33</a:t>
            </a:fld>
            <a:endParaRPr lang="uk-UA" dirty="0"/>
          </a:p>
        </p:txBody>
      </p:sp>
      <p:pic>
        <p:nvPicPr>
          <p:cNvPr id="28676" name="Picture 5" descr="Интернет-магазины Украины. Каталог магазинов. Рейтинг магазинов. Поиск по магазинам.">
            <a:hlinkClick r:id="rId2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52" y="114399"/>
            <a:ext cx="1104900" cy="83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34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>
          <a:xfrm>
            <a:off x="31552" y="816868"/>
            <a:ext cx="9144000" cy="5780484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b="1" dirty="0" smtClean="0"/>
              <a:t>Адміністратор системи </a:t>
            </a:r>
            <a:r>
              <a:rPr lang="uk-UA" sz="2000" dirty="0" smtClean="0"/>
              <a:t>заповнює базу даних сайта даними про товар, що знаходиться на складі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b="1" dirty="0" smtClean="0"/>
              <a:t>Покупець</a:t>
            </a:r>
            <a:r>
              <a:rPr lang="uk-UA" sz="2000" dirty="0" smtClean="0"/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завантажує</a:t>
            </a:r>
            <a:r>
              <a:rPr lang="uk-UA" sz="2000" dirty="0" smtClean="0"/>
              <a:t> сайт </a:t>
            </a:r>
            <a:r>
              <a:rPr lang="uk-UA" sz="2000" dirty="0" err="1" smtClean="0"/>
              <a:t>Інтернет-магазину</a:t>
            </a:r>
            <a:endParaRPr lang="uk-UA" sz="200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вибирає</a:t>
            </a:r>
            <a:r>
              <a:rPr lang="uk-UA" sz="2000" dirty="0" smtClean="0"/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каталог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переглядає</a:t>
            </a:r>
            <a:r>
              <a:rPr lang="uk-UA" sz="2000" dirty="0" smtClean="0"/>
              <a:t> вміст каталогу представленої продукції,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вибирає товар </a:t>
            </a:r>
            <a:r>
              <a:rPr lang="uk-UA" sz="2000" dirty="0" smtClean="0"/>
              <a:t>із вибраного каталогу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відправляє</a:t>
            </a:r>
            <a:r>
              <a:rPr lang="uk-UA" sz="2000" dirty="0" smtClean="0"/>
              <a:t> товар в корзину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оформлює замовлення</a:t>
            </a:r>
            <a:r>
              <a:rPr lang="uk-UA" sz="2000" dirty="0" smtClean="0"/>
              <a:t>, вказуючи адресу для поставки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вибирає варіант оплати </a:t>
            </a:r>
            <a:r>
              <a:rPr lang="uk-UA" sz="2000" dirty="0" smtClean="0"/>
              <a:t>товару  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Покупець </a:t>
            </a:r>
            <a:r>
              <a:rPr lang="uk-UA" sz="2000" dirty="0" smtClean="0">
                <a:solidFill>
                  <a:srgbClr val="0000CC"/>
                </a:solidFill>
              </a:rPr>
              <a:t>оплачує товар, </a:t>
            </a:r>
            <a:r>
              <a:rPr lang="uk-UA" sz="2000" dirty="0" smtClean="0"/>
              <a:t>вибравши режим оплати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b="1" dirty="0" smtClean="0"/>
              <a:t>Банк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приймає</a:t>
            </a:r>
            <a:r>
              <a:rPr lang="ru-RU" sz="2000" dirty="0" smtClean="0"/>
              <a:t> оплату,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вибраний</a:t>
            </a:r>
            <a:r>
              <a:rPr lang="ru-RU" sz="2000" dirty="0" smtClean="0"/>
              <a:t> режим оплата </a:t>
            </a:r>
            <a:r>
              <a:rPr lang="ru-RU" sz="2000" dirty="0" err="1" smtClean="0"/>
              <a:t>банківською</a:t>
            </a:r>
            <a:r>
              <a:rPr lang="ru-RU" sz="2000" dirty="0" smtClean="0"/>
              <a:t> </a:t>
            </a:r>
            <a:r>
              <a:rPr lang="ru-RU" sz="2000" dirty="0" err="1" smtClean="0"/>
              <a:t>карткою</a:t>
            </a:r>
            <a:r>
              <a:rPr lang="ru-RU" sz="2000" dirty="0" smtClean="0"/>
              <a:t>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 err="1" smtClean="0"/>
              <a:t>Адміністратор</a:t>
            </a:r>
            <a:r>
              <a:rPr lang="ru-RU" sz="2000" dirty="0" smtClean="0"/>
              <a:t> </a:t>
            </a:r>
            <a:r>
              <a:rPr lang="ru-RU" sz="2000" dirty="0" err="1" smtClean="0"/>
              <a:t>системи</a:t>
            </a:r>
            <a:r>
              <a:rPr lang="ru-RU" sz="2000" dirty="0" smtClean="0"/>
              <a:t> (сайту) в </a:t>
            </a:r>
            <a:r>
              <a:rPr lang="ru-RU" sz="2000" dirty="0" err="1" smtClean="0"/>
              <a:t>цей</a:t>
            </a:r>
            <a:r>
              <a:rPr lang="ru-RU" sz="2000" dirty="0" smtClean="0"/>
              <a:t> </a:t>
            </a:r>
            <a:r>
              <a:rPr lang="ru-RU" sz="2000" dirty="0" err="1" smtClean="0"/>
              <a:t>самий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редагувати</a:t>
            </a:r>
            <a:r>
              <a:rPr lang="ru-RU" sz="2000" dirty="0" smtClean="0">
                <a:solidFill>
                  <a:srgbClr val="0000CC"/>
                </a:solidFill>
              </a:rPr>
              <a:t> каталог</a:t>
            </a:r>
            <a:r>
              <a:rPr lang="ru-RU" sz="2000" dirty="0" smtClean="0"/>
              <a:t> з </a:t>
            </a:r>
            <a:r>
              <a:rPr lang="uk-UA" sz="2000" dirty="0" smtClean="0"/>
              <a:t>продукцією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Адміністратор системи може</a:t>
            </a:r>
            <a:r>
              <a:rPr lang="ru-RU" sz="2000" dirty="0" smtClean="0"/>
              <a:t> </a:t>
            </a:r>
            <a:r>
              <a:rPr lang="uk-UA" sz="2000" dirty="0" smtClean="0"/>
              <a:t>узгоджувати</a:t>
            </a:r>
            <a:r>
              <a:rPr lang="ru-RU" sz="2000" dirty="0" smtClean="0"/>
              <a:t> з </a:t>
            </a:r>
            <a:r>
              <a:rPr lang="uk-UA" sz="2000" dirty="0" smtClean="0"/>
              <a:t>покупцем умови придбання та оплати товару (в телефонному або </a:t>
            </a:r>
            <a:r>
              <a:rPr lang="en-US" sz="2000" dirty="0" smtClean="0"/>
              <a:t>online</a:t>
            </a:r>
            <a:r>
              <a:rPr lang="uk-UA" sz="2000" dirty="0" smtClean="0"/>
              <a:t> режимі), визначає </a:t>
            </a:r>
            <a:r>
              <a:rPr lang="uk-UA" sz="2000" dirty="0" err="1" smtClean="0"/>
              <a:t>пильги</a:t>
            </a:r>
            <a:r>
              <a:rPr lang="uk-UA" sz="2000" dirty="0" smtClean="0"/>
              <a:t>, знижки та бонуси для постійних клієнтів. 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b="1" dirty="0" smtClean="0"/>
              <a:t>Кур’єр</a:t>
            </a:r>
            <a:r>
              <a:rPr lang="uk-UA" sz="2000" dirty="0" smtClean="0"/>
              <a:t> доставляє товар покупцеві.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000" dirty="0" smtClean="0"/>
              <a:t>Здійснюється аналіз виключних ситуацій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 smtClean="0"/>
              <a:t>Оскільки магазин паралельно працює з багатьма покупцями, але принцип його роботи один і той самий, то  можемо розглядати систему як таку, в якій </a:t>
            </a:r>
            <a:r>
              <a:rPr lang="uk-UA" sz="1800" dirty="0" err="1" smtClean="0"/>
              <a:t>Інтернет-магазин</a:t>
            </a:r>
            <a:r>
              <a:rPr lang="uk-UA" sz="1800" dirty="0" smtClean="0"/>
              <a:t> обслуговує лише  одного покупця</a:t>
            </a:r>
            <a:r>
              <a:rPr lang="uk-UA" sz="2000" dirty="0" smtClean="0"/>
              <a:t>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uk-UA" sz="2000" dirty="0" smtClean="0">
              <a:solidFill>
                <a:srgbClr val="0000CC"/>
              </a:solidFill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691680" y="186531"/>
            <a:ext cx="563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rgbClr val="FFFFFF"/>
                </a:solidFill>
              </a:rPr>
              <a:t>Сценарій роботи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uk-UA" sz="3200" dirty="0">
                <a:solidFill>
                  <a:srgbClr val="FFFFFF"/>
                </a:solidFill>
              </a:rPr>
              <a:t>програми</a:t>
            </a:r>
            <a:endParaRPr lang="ru-RU" sz="3200" dirty="0">
              <a:solidFill>
                <a:srgbClr val="FFFFFF"/>
              </a:solidFill>
            </a:endParaRPr>
          </a:p>
        </p:txBody>
      </p:sp>
      <p:pic>
        <p:nvPicPr>
          <p:cNvPr id="5" name="Picture 5" descr="Интернет-магазины Украины. Каталог магазинов. Рейтинг магазинов. Поиск по магазинам.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" y="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9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Визначення акторів за сценарієм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8680" y="1225689"/>
            <a:ext cx="27954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uk-UA" sz="3600" dirty="0" smtClean="0"/>
          </a:p>
          <a:p>
            <a:pPr algn="ctr"/>
            <a:r>
              <a:rPr lang="uk-UA" sz="3600" dirty="0" smtClean="0"/>
              <a:t>Програмна система</a:t>
            </a:r>
          </a:p>
          <a:p>
            <a:pPr algn="ctr"/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22608" y="3256742"/>
            <a:ext cx="1409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Клієнт=</a:t>
            </a:r>
            <a:endParaRPr lang="uk-UA" dirty="0" smtClean="0"/>
          </a:p>
          <a:p>
            <a:r>
              <a:rPr lang="uk-UA" dirty="0" err="1" smtClean="0"/>
              <a:t>замовник=</a:t>
            </a:r>
            <a:endParaRPr lang="uk-UA" dirty="0" smtClean="0"/>
          </a:p>
          <a:p>
            <a:r>
              <a:rPr lang="uk-UA" dirty="0" smtClean="0"/>
              <a:t>покупець</a:t>
            </a:r>
            <a:endParaRPr lang="ru-RU" dirty="0"/>
          </a:p>
        </p:txBody>
      </p:sp>
      <p:cxnSp>
        <p:nvCxnSpPr>
          <p:cNvPr id="10" name="Пряма сполучна лінія 9"/>
          <p:cNvCxnSpPr/>
          <p:nvPr/>
        </p:nvCxnSpPr>
        <p:spPr bwMode="auto">
          <a:xfrm>
            <a:off x="1780871" y="2503067"/>
            <a:ext cx="15078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999781" y="3776463"/>
            <a:ext cx="189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Адміністратор </a:t>
            </a:r>
            <a:r>
              <a:rPr lang="uk-UA" dirty="0" err="1" smtClean="0"/>
              <a:t>системи=</a:t>
            </a:r>
            <a:endParaRPr lang="uk-UA" dirty="0" smtClean="0"/>
          </a:p>
          <a:p>
            <a:r>
              <a:rPr lang="uk-UA" dirty="0" err="1" smtClean="0"/>
              <a:t>менеджер=</a:t>
            </a:r>
            <a:endParaRPr lang="uk-UA" dirty="0" smtClean="0"/>
          </a:p>
          <a:p>
            <a:endParaRPr lang="ru-RU" dirty="0"/>
          </a:p>
        </p:txBody>
      </p:sp>
      <p:cxnSp>
        <p:nvCxnSpPr>
          <p:cNvPr id="16" name="Пряма сполучна лінія 15"/>
          <p:cNvCxnSpPr/>
          <p:nvPr/>
        </p:nvCxnSpPr>
        <p:spPr bwMode="auto">
          <a:xfrm flipH="1">
            <a:off x="6084168" y="2404009"/>
            <a:ext cx="12773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366010" y="5589240"/>
            <a:ext cx="85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Банк </a:t>
            </a:r>
          </a:p>
          <a:p>
            <a:endParaRPr lang="ru-RU" dirty="0"/>
          </a:p>
        </p:txBody>
      </p:sp>
      <p:pic>
        <p:nvPicPr>
          <p:cNvPr id="66562" name="Picture 2" descr="Результат пошуку зображень за запитом &quot;беліе человеч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3" y="1566801"/>
            <a:ext cx="1864497" cy="16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27" y="4178697"/>
            <a:ext cx="1476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Пряма сполучна лінія 22"/>
          <p:cNvCxnSpPr>
            <a:stCxn id="66563" idx="0"/>
          </p:cNvCxnSpPr>
          <p:nvPr/>
        </p:nvCxnSpPr>
        <p:spPr bwMode="auto">
          <a:xfrm flipV="1">
            <a:off x="4792315" y="3534013"/>
            <a:ext cx="0" cy="644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517896"/>
            <a:ext cx="1708826" cy="170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Пряма сполучна лінія 24"/>
          <p:cNvCxnSpPr/>
          <p:nvPr/>
        </p:nvCxnSpPr>
        <p:spPr bwMode="auto">
          <a:xfrm>
            <a:off x="3779912" y="4178697"/>
            <a:ext cx="2592288" cy="1352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5" descr="Интернет-магазины Украины. Каталог магазинов. Рейтинг магазинов. Поиск по магазинам.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" y="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0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36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45263"/>
            <a:ext cx="585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Визначення прецедентів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113335" y="1842774"/>
            <a:ext cx="6318448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Завантажує</a:t>
            </a:r>
            <a:r>
              <a:rPr lang="uk-UA" sz="2200" b="0" dirty="0" smtClean="0"/>
              <a:t> сайт </a:t>
            </a:r>
            <a:r>
              <a:rPr lang="uk-UA" sz="2200" b="0" dirty="0" err="1"/>
              <a:t>Інтернет-магазину</a:t>
            </a:r>
            <a:endParaRPr lang="uk-UA" sz="2200" b="0" dirty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вибирає</a:t>
            </a:r>
            <a:r>
              <a:rPr lang="uk-UA" sz="2200" b="0" dirty="0" smtClean="0"/>
              <a:t> </a:t>
            </a:r>
            <a:r>
              <a:rPr lang="uk-UA" sz="2200" b="0" dirty="0"/>
              <a:t>каталог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переглядає</a:t>
            </a:r>
            <a:r>
              <a:rPr lang="uk-UA" sz="2200" b="0" dirty="0" smtClean="0"/>
              <a:t> </a:t>
            </a:r>
            <a:r>
              <a:rPr lang="uk-UA" sz="2200" b="0" dirty="0"/>
              <a:t>вміст </a:t>
            </a:r>
            <a:r>
              <a:rPr lang="uk-UA" sz="2200" b="0" dirty="0" smtClean="0"/>
              <a:t>каталогу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вибирає</a:t>
            </a:r>
            <a:r>
              <a:rPr lang="uk-UA" sz="2200" b="0" dirty="0" smtClean="0"/>
              <a:t> </a:t>
            </a:r>
            <a:r>
              <a:rPr lang="uk-UA" sz="2200" b="0" dirty="0"/>
              <a:t>товар із вибраного каталогу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відправляє</a:t>
            </a:r>
            <a:r>
              <a:rPr lang="uk-UA" sz="2200" b="0" dirty="0" smtClean="0"/>
              <a:t> </a:t>
            </a:r>
            <a:r>
              <a:rPr lang="uk-UA" sz="2200" b="0" dirty="0"/>
              <a:t>товар в корзину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оформлює</a:t>
            </a:r>
            <a:r>
              <a:rPr lang="uk-UA" sz="2200" b="0" dirty="0" smtClean="0"/>
              <a:t> </a:t>
            </a:r>
            <a:r>
              <a:rPr lang="uk-UA" sz="2200" b="0" dirty="0"/>
              <a:t>замовлення, </a:t>
            </a:r>
            <a:endParaRPr lang="uk-UA" sz="2200" b="0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вибирає</a:t>
            </a:r>
            <a:r>
              <a:rPr lang="uk-UA" sz="2200" b="0" dirty="0" smtClean="0"/>
              <a:t> </a:t>
            </a:r>
            <a:r>
              <a:rPr lang="uk-UA" sz="2200" b="0" dirty="0"/>
              <a:t>варіант оплати товару  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оплачує</a:t>
            </a:r>
            <a:r>
              <a:rPr lang="uk-UA" sz="2200" b="0" dirty="0" smtClean="0"/>
              <a:t> </a:t>
            </a:r>
            <a:r>
              <a:rPr lang="uk-UA" sz="2200" b="0" dirty="0"/>
              <a:t>товар</a:t>
            </a:r>
            <a:r>
              <a:rPr lang="uk-UA" sz="2200" b="0" dirty="0" smtClean="0"/>
              <a:t>,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2200" b="0" dirty="0" smtClean="0">
                <a:solidFill>
                  <a:srgbClr val="0000CC"/>
                </a:solidFill>
              </a:rPr>
              <a:t>отримує</a:t>
            </a:r>
            <a:r>
              <a:rPr lang="uk-UA" sz="2200" b="0" dirty="0" smtClean="0"/>
              <a:t> товар</a:t>
            </a:r>
            <a:r>
              <a:rPr lang="ru-RU" sz="2200" b="0" dirty="0" smtClean="0"/>
              <a:t>.</a:t>
            </a:r>
            <a:endParaRPr lang="ru-RU" sz="2200" b="0" dirty="0"/>
          </a:p>
        </p:txBody>
      </p:sp>
      <p:pic>
        <p:nvPicPr>
          <p:cNvPr id="5" name="Picture 2" descr="Результат пошуку зображень за запитом &quot;беліе человеч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2" y="2132856"/>
            <a:ext cx="1864497" cy="16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7902" y="1084094"/>
            <a:ext cx="6453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Прецеденти або варіанти використання  покупця</a:t>
            </a:r>
            <a:endParaRPr lang="ru-RU" sz="2000" dirty="0"/>
          </a:p>
        </p:txBody>
      </p:sp>
      <p:pic>
        <p:nvPicPr>
          <p:cNvPr id="7" name="Picture 5" descr="Интернет-магазины Украины. Каталог магазинов. Рейтинг магазинов. Поиск по магазинам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" y="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37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45263"/>
            <a:ext cx="585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Визначення прецедентів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4071" y="911004"/>
            <a:ext cx="7346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Прецеденти або варіанти використання  адміністратора</a:t>
            </a:r>
            <a:endParaRPr lang="ru-RU" sz="20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2176370" y="1556792"/>
            <a:ext cx="671611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b="0" dirty="0" smtClean="0"/>
              <a:t>супроводжує сайт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b="0" dirty="0" smtClean="0"/>
              <a:t>заповнює базу даних товарів (ведення БД товарів)</a:t>
            </a:r>
            <a:endParaRPr lang="uk-UA" sz="2000" b="0" dirty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b="0" dirty="0" err="1" smtClean="0"/>
              <a:t>редагує</a:t>
            </a:r>
            <a:r>
              <a:rPr lang="ru-RU" sz="2000" b="0" dirty="0" smtClean="0"/>
              <a:t> </a:t>
            </a:r>
            <a:r>
              <a:rPr lang="ru-RU" sz="2000" b="0" dirty="0"/>
              <a:t>каталог з </a:t>
            </a:r>
            <a:r>
              <a:rPr lang="uk-UA" sz="2000" b="0" dirty="0"/>
              <a:t>продукцією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b="0" dirty="0" smtClean="0"/>
              <a:t>узгоджує</a:t>
            </a:r>
            <a:r>
              <a:rPr lang="ru-RU" sz="2000" b="0" dirty="0" smtClean="0"/>
              <a:t> </a:t>
            </a:r>
            <a:r>
              <a:rPr lang="ru-RU" sz="2000" b="0" dirty="0"/>
              <a:t>з </a:t>
            </a:r>
            <a:r>
              <a:rPr lang="uk-UA" sz="2000" b="0" dirty="0"/>
              <a:t>покупцем умови </a:t>
            </a:r>
            <a:r>
              <a:rPr lang="uk-UA" sz="2000" b="0" dirty="0" smtClean="0"/>
              <a:t>придбання </a:t>
            </a:r>
            <a:r>
              <a:rPr lang="uk-UA" sz="2000" b="0" dirty="0"/>
              <a:t>товару</a:t>
            </a:r>
            <a:r>
              <a:rPr lang="uk-UA" sz="2000" b="0" dirty="0" smtClean="0"/>
              <a:t> </a:t>
            </a:r>
            <a:endParaRPr lang="uk-UA" sz="2000" b="0" dirty="0"/>
          </a:p>
          <a:p>
            <a:pPr marL="457200" indent="-457200">
              <a:buFont typeface="+mj-lt"/>
              <a:buAutoNum type="arabicPeriod"/>
            </a:pPr>
            <a:r>
              <a:rPr lang="uk-UA" sz="2000" b="0" dirty="0"/>
              <a:t>узгоджує</a:t>
            </a:r>
            <a:r>
              <a:rPr lang="ru-RU" sz="2000" b="0" dirty="0"/>
              <a:t> з </a:t>
            </a:r>
            <a:r>
              <a:rPr lang="uk-UA" sz="2000" b="0" dirty="0"/>
              <a:t>покупцем </a:t>
            </a:r>
            <a:r>
              <a:rPr lang="uk-UA" sz="2000" b="0" dirty="0" smtClean="0"/>
              <a:t>режими оплати </a:t>
            </a:r>
            <a:r>
              <a:rPr lang="uk-UA" sz="2000" b="0" dirty="0"/>
              <a:t>товару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b="0" dirty="0"/>
              <a:t>визначає </a:t>
            </a:r>
            <a:r>
              <a:rPr lang="uk-UA" sz="2000" b="0" dirty="0" smtClean="0"/>
              <a:t>пільги (ведення БД клієнтів)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b="0" dirty="0" smtClean="0"/>
              <a:t>контролює доставку</a:t>
            </a:r>
            <a:endParaRPr lang="ru-RU" sz="2000" b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6181"/>
            <a:ext cx="1708826" cy="170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Интернет-магазины Украины. Каталог магазинов. Рейтинг магазинов. Поиск по магазинам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" y="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0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sz="2800" dirty="0">
                <a:solidFill>
                  <a:srgbClr val="FFFFFF"/>
                </a:solidFill>
              </a:rPr>
              <a:t>Проектування в середовищі </a:t>
            </a:r>
            <a:r>
              <a:rPr lang="en-US" sz="2800" dirty="0">
                <a:solidFill>
                  <a:srgbClr val="FFFFFF"/>
                </a:solidFill>
              </a:rPr>
              <a:t>Sybase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  <a:r>
              <a:rPr lang="uk-UA" sz="2800" dirty="0" err="1">
                <a:solidFill>
                  <a:srgbClr val="FFFFFF"/>
                </a:solidFill>
              </a:rPr>
              <a:t>Power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  <a:r>
              <a:rPr lang="uk-UA" sz="2800" dirty="0" err="1">
                <a:solidFill>
                  <a:srgbClr val="FFFFFF"/>
                </a:solidFill>
              </a:rPr>
              <a:t>Designer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3347864" y="962025"/>
            <a:ext cx="2178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uk-UA" b="0" i="1" dirty="0" err="1">
                <a:solidFill>
                  <a:srgbClr val="000000"/>
                </a:solidFill>
              </a:rPr>
              <a:t>File</a:t>
            </a:r>
            <a:r>
              <a:rPr lang="uk-UA" b="0" i="1" dirty="0">
                <a:solidFill>
                  <a:srgbClr val="000000"/>
                </a:solidFill>
              </a:rPr>
              <a:t> -&gt; </a:t>
            </a:r>
            <a:r>
              <a:rPr lang="uk-UA" b="0" i="1" dirty="0" err="1" smtClean="0">
                <a:solidFill>
                  <a:srgbClr val="000000"/>
                </a:solidFill>
              </a:rPr>
              <a:t>New</a:t>
            </a:r>
            <a:r>
              <a:rPr lang="uk-UA" b="0" i="1" dirty="0" smtClean="0">
                <a:solidFill>
                  <a:srgbClr val="000000"/>
                </a:solidFill>
              </a:rPr>
              <a:t>  </a:t>
            </a:r>
            <a:r>
              <a:rPr lang="en-US" b="0" i="1" dirty="0" smtClean="0">
                <a:solidFill>
                  <a:srgbClr val="000000"/>
                </a:solidFill>
              </a:rPr>
              <a:t>Model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4311"/>
            <a:ext cx="8064896" cy="479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38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" name="Овал 2"/>
          <p:cNvSpPr/>
          <p:nvPr/>
        </p:nvSpPr>
        <p:spPr bwMode="auto">
          <a:xfrm>
            <a:off x="7236296" y="1988840"/>
            <a:ext cx="1080120" cy="100811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9551" y="0"/>
            <a:ext cx="8425061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uk-UA" sz="2800" dirty="0">
                <a:solidFill>
                  <a:srgbClr val="FFFFFF"/>
                </a:solidFill>
              </a:rPr>
              <a:t>Проектування в середовищі </a:t>
            </a:r>
            <a:r>
              <a:rPr lang="en-US" sz="2800" dirty="0">
                <a:solidFill>
                  <a:srgbClr val="FFFFFF"/>
                </a:solidFill>
              </a:rPr>
              <a:t>Sybase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  <a:r>
              <a:rPr lang="uk-UA" sz="2800" dirty="0" err="1">
                <a:solidFill>
                  <a:srgbClr val="FFFFFF"/>
                </a:solidFill>
              </a:rPr>
              <a:t>Power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  <a:r>
              <a:rPr lang="uk-UA" sz="2800" dirty="0" err="1">
                <a:solidFill>
                  <a:srgbClr val="FFFFFF"/>
                </a:solidFill>
              </a:rPr>
              <a:t>Designer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537243" y="1236207"/>
            <a:ext cx="599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</a:rPr>
              <a:t>View</a:t>
            </a:r>
            <a:r>
              <a:rPr lang="ru-RU" b="0" i="1" dirty="0">
                <a:solidFill>
                  <a:srgbClr val="000000"/>
                </a:solidFill>
              </a:rPr>
              <a:t> -&gt; </a:t>
            </a:r>
            <a:r>
              <a:rPr lang="en-US" b="0" i="1" dirty="0">
                <a:solidFill>
                  <a:srgbClr val="000000"/>
                </a:solidFill>
              </a:rPr>
              <a:t>Diagram</a:t>
            </a:r>
            <a:r>
              <a:rPr lang="ru-RU" b="0" i="1" dirty="0">
                <a:solidFill>
                  <a:srgbClr val="000000"/>
                </a:solidFill>
              </a:rPr>
              <a:t> -&gt; </a:t>
            </a:r>
            <a:r>
              <a:rPr lang="en-US" b="0" i="1" dirty="0">
                <a:solidFill>
                  <a:srgbClr val="000000"/>
                </a:solidFill>
              </a:rPr>
              <a:t>New Diagram</a:t>
            </a:r>
            <a:r>
              <a:rPr lang="ru-RU" b="0" i="1" dirty="0">
                <a:solidFill>
                  <a:srgbClr val="000000"/>
                </a:solidFill>
              </a:rPr>
              <a:t> -&gt; </a:t>
            </a:r>
            <a:r>
              <a:rPr lang="en-US" b="0" i="1" dirty="0">
                <a:solidFill>
                  <a:srgbClr val="000000"/>
                </a:solidFill>
              </a:rPr>
              <a:t>Use Case Diagram</a:t>
            </a:r>
            <a:r>
              <a:rPr lang="uk-UA" b="0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1019"/>
            <a:ext cx="8352928" cy="47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39</a:t>
            </a:fld>
            <a:endParaRPr lang="uk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48954" y="1124744"/>
            <a:ext cx="849694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000" b="0" i="1" dirty="0" err="1"/>
              <a:t>Специфікація</a:t>
            </a:r>
            <a:r>
              <a:rPr lang="ru-RU" sz="2000" b="0" i="1" dirty="0"/>
              <a:t> </a:t>
            </a:r>
            <a:r>
              <a:rPr lang="ru-RU" sz="2000" b="0" dirty="0"/>
              <a:t>- </a:t>
            </a:r>
            <a:r>
              <a:rPr lang="ru-RU" sz="2000" b="0" dirty="0" err="1"/>
              <a:t>це</a:t>
            </a:r>
            <a:r>
              <a:rPr lang="ru-RU" sz="2000" b="0" dirty="0"/>
              <a:t> </a:t>
            </a:r>
            <a:r>
              <a:rPr lang="ru-RU" sz="2000" b="0" dirty="0" err="1"/>
              <a:t>декларативний</a:t>
            </a:r>
            <a:r>
              <a:rPr lang="ru-RU" sz="2000" b="0" dirty="0"/>
              <a:t> </a:t>
            </a:r>
            <a:r>
              <a:rPr lang="ru-RU" sz="2000" b="0" dirty="0" err="1"/>
              <a:t>опис</a:t>
            </a:r>
            <a:r>
              <a:rPr lang="ru-RU" sz="2000" b="0" dirty="0"/>
              <a:t> того, як усе </a:t>
            </a:r>
            <a:r>
              <a:rPr lang="ru-RU" sz="2000" b="0" dirty="0" smtClean="0"/>
              <a:t>по</a:t>
            </a:r>
            <a:r>
              <a:rPr lang="uk-UA" sz="2000" b="0" dirty="0"/>
              <a:t>б</a:t>
            </a:r>
            <a:r>
              <a:rPr lang="ru-RU" sz="2000" b="0" dirty="0" err="1" smtClean="0"/>
              <a:t>удоване</a:t>
            </a:r>
            <a:r>
              <a:rPr lang="en-US" sz="2000" b="0" dirty="0" smtClean="0"/>
              <a:t> </a:t>
            </a:r>
            <a:r>
              <a:rPr lang="ru-RU" sz="2000" b="0" dirty="0" err="1" smtClean="0"/>
              <a:t>або</a:t>
            </a:r>
            <a:r>
              <a:rPr lang="ru-RU" sz="2000" b="0" dirty="0" smtClean="0"/>
              <a:t> </a:t>
            </a:r>
            <a:r>
              <a:rPr lang="ru-RU" sz="2000" b="0" dirty="0" err="1"/>
              <a:t>працює</a:t>
            </a:r>
            <a:r>
              <a:rPr lang="ru-RU" sz="2000" b="0" dirty="0"/>
              <a:t>. </a:t>
            </a:r>
            <a:r>
              <a:rPr lang="en-US" sz="2000" b="0" dirty="0" smtClean="0"/>
              <a:t>UML</a:t>
            </a:r>
            <a:r>
              <a:rPr lang="ru-RU" sz="2000" b="0" dirty="0" smtClean="0"/>
              <a:t> </a:t>
            </a:r>
            <a:r>
              <a:rPr lang="ru-RU" sz="2000" b="0" dirty="0" err="1"/>
              <a:t>надає</a:t>
            </a:r>
            <a:r>
              <a:rPr lang="ru-RU" sz="2000" b="0" dirty="0"/>
              <a:t> </a:t>
            </a:r>
            <a:r>
              <a:rPr lang="uk-UA" sz="2000" b="0" dirty="0"/>
              <a:t>ф</a:t>
            </a:r>
            <a:r>
              <a:rPr lang="ru-RU" sz="2000" b="0" dirty="0" err="1" smtClean="0"/>
              <a:t>ормальні</a:t>
            </a:r>
            <a:r>
              <a:rPr lang="ru-RU" sz="2000" b="0" dirty="0" smtClean="0"/>
              <a:t> </a:t>
            </a:r>
            <a:r>
              <a:rPr lang="ru-RU" sz="2000" b="0" dirty="0"/>
              <a:t>та </a:t>
            </a:r>
            <a:r>
              <a:rPr lang="ru-RU" sz="2000" b="0" dirty="0" err="1" smtClean="0"/>
              <a:t>універсальні</a:t>
            </a:r>
            <a:r>
              <a:rPr lang="en-US" sz="2000" b="0" dirty="0" smtClean="0"/>
              <a:t> </a:t>
            </a:r>
            <a:r>
              <a:rPr lang="ru-RU" sz="2000" b="0" dirty="0" err="1" smtClean="0"/>
              <a:t>засоби</a:t>
            </a:r>
            <a:r>
              <a:rPr lang="ru-RU" sz="2000" b="0" dirty="0" smtClean="0"/>
              <a:t> для </a:t>
            </a:r>
            <a:r>
              <a:rPr lang="ru-RU" sz="2000" b="0" dirty="0" err="1"/>
              <a:t>специфікації</a:t>
            </a:r>
            <a:r>
              <a:rPr lang="ru-RU" sz="2000" b="0" dirty="0"/>
              <a:t> </a:t>
            </a:r>
            <a:r>
              <a:rPr lang="ru-RU" sz="2000" b="0" dirty="0" err="1"/>
              <a:t>усіх</a:t>
            </a:r>
            <a:r>
              <a:rPr lang="ru-RU" sz="2000" b="0" dirty="0"/>
              <a:t> </a:t>
            </a:r>
            <a:r>
              <a:rPr lang="ru-RU" sz="2000" b="0" dirty="0" err="1"/>
              <a:t>можливих</a:t>
            </a:r>
            <a:r>
              <a:rPr lang="ru-RU" sz="2000" b="0" dirty="0"/>
              <a:t> </a:t>
            </a:r>
            <a:r>
              <a:rPr lang="ru-RU" sz="2000" b="0" dirty="0" err="1"/>
              <a:t>артефактів</a:t>
            </a:r>
            <a:r>
              <a:rPr lang="ru-RU" sz="2000" b="0" dirty="0"/>
              <a:t>, </a:t>
            </a:r>
            <a:r>
              <a:rPr lang="ru-RU" sz="2000" b="0" dirty="0" err="1"/>
              <a:t>що</a:t>
            </a:r>
            <a:r>
              <a:rPr lang="ru-RU" sz="2000" b="0" dirty="0"/>
              <a:t> </a:t>
            </a:r>
            <a:r>
              <a:rPr lang="ru-RU" sz="2000" b="0" dirty="0" err="1"/>
              <a:t>дає</a:t>
            </a:r>
            <a:r>
              <a:rPr lang="ru-RU" sz="2000" b="0" dirty="0"/>
              <a:t> </a:t>
            </a:r>
            <a:r>
              <a:rPr lang="ru-RU" sz="2000" b="0" dirty="0" err="1" smtClean="0"/>
              <a:t>змогу</a:t>
            </a:r>
            <a:r>
              <a:rPr lang="en-US" sz="2000" b="0" dirty="0" smtClean="0"/>
              <a:t> </a:t>
            </a:r>
            <a:r>
              <a:rPr lang="ru-RU" sz="2000" b="0" dirty="0" err="1" smtClean="0"/>
              <a:t>знизити</a:t>
            </a:r>
            <a:r>
              <a:rPr lang="ru-RU" sz="2000" b="0" dirty="0" smtClean="0"/>
              <a:t> </a:t>
            </a:r>
            <a:r>
              <a:rPr lang="ru-RU" sz="2000" b="0" dirty="0" err="1"/>
              <a:t>ризик</a:t>
            </a:r>
            <a:r>
              <a:rPr lang="ru-RU" sz="2000" b="0" dirty="0"/>
              <a:t> неоднозначного </a:t>
            </a:r>
            <a:r>
              <a:rPr lang="ru-RU" sz="2000" b="0" dirty="0" err="1"/>
              <a:t>сприйняття</a:t>
            </a:r>
            <a:r>
              <a:rPr lang="ru-RU" sz="2000" b="0" dirty="0"/>
              <a:t> </a:t>
            </a:r>
            <a:r>
              <a:rPr lang="ru-RU" sz="2000" b="0" dirty="0" err="1"/>
              <a:t>специфікації</a:t>
            </a:r>
            <a:r>
              <a:rPr lang="ru-RU" sz="2000" b="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000" b="0" i="1" dirty="0" err="1" smtClean="0"/>
              <a:t>Візуалізація</a:t>
            </a:r>
            <a:r>
              <a:rPr lang="ru-RU" sz="2000" b="0" i="1" dirty="0" smtClean="0"/>
              <a:t> </a:t>
            </a:r>
            <a:r>
              <a:rPr lang="ru-RU" sz="2000" b="0" dirty="0"/>
              <a:t>- </a:t>
            </a:r>
            <a:r>
              <a:rPr lang="ru-RU" sz="2000" b="0" dirty="0" err="1"/>
              <a:t>представлення</a:t>
            </a:r>
            <a:r>
              <a:rPr lang="ru-RU" sz="2000" b="0" dirty="0"/>
              <a:t> </a:t>
            </a:r>
            <a:r>
              <a:rPr lang="ru-RU" sz="2000" b="0" dirty="0" err="1"/>
              <a:t>інформації</a:t>
            </a:r>
            <a:r>
              <a:rPr lang="ru-RU" sz="2000" b="0" dirty="0"/>
              <a:t> у </a:t>
            </a:r>
            <a:r>
              <a:rPr lang="ru-RU" sz="2000" b="0" dirty="0" err="1"/>
              <a:t>графічній</a:t>
            </a:r>
            <a:r>
              <a:rPr lang="ru-RU" sz="2000" b="0" dirty="0"/>
              <a:t> </a:t>
            </a:r>
            <a:r>
              <a:rPr lang="ru-RU" sz="2000" b="0" dirty="0" err="1" smtClean="0"/>
              <a:t>формі</a:t>
            </a:r>
            <a:r>
              <a:rPr lang="ru-RU" sz="2000" b="0" dirty="0" smtClean="0"/>
              <a:t>, </a:t>
            </a:r>
            <a:r>
              <a:rPr lang="ru-RU" sz="2000" b="0" dirty="0" err="1" smtClean="0"/>
              <a:t>придатній</a:t>
            </a:r>
            <a:r>
              <a:rPr lang="ru-RU" sz="2000" b="0" dirty="0" smtClean="0"/>
              <a:t> </a:t>
            </a:r>
            <a:r>
              <a:rPr lang="ru-RU" sz="2000" b="0" dirty="0"/>
              <a:t>для </a:t>
            </a:r>
            <a:r>
              <a:rPr lang="ru-RU" sz="2000" b="0" dirty="0" err="1"/>
              <a:t>сприйняття</a:t>
            </a:r>
            <a:r>
              <a:rPr lang="ru-RU" sz="2000" b="0" dirty="0"/>
              <a:t> </a:t>
            </a:r>
            <a:r>
              <a:rPr lang="ru-RU" sz="2000" b="0" dirty="0" err="1"/>
              <a:t>людиною</a:t>
            </a:r>
            <a:r>
              <a:rPr lang="ru-RU" sz="2000" b="0" dirty="0"/>
              <a:t>. Часто </a:t>
            </a:r>
            <a:r>
              <a:rPr lang="ru-RU" sz="2000" b="0" dirty="0" err="1"/>
              <a:t>моделювання</a:t>
            </a:r>
            <a:r>
              <a:rPr lang="ru-RU" sz="2000" b="0" dirty="0"/>
              <a:t> є </a:t>
            </a:r>
            <a:r>
              <a:rPr lang="ru-RU" sz="2000" b="0" dirty="0" err="1" smtClean="0"/>
              <a:t>єдиним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засобом</a:t>
            </a:r>
            <a:r>
              <a:rPr lang="ru-RU" sz="2000" b="0" dirty="0"/>
              <a:t>, </a:t>
            </a:r>
            <a:r>
              <a:rPr lang="ru-RU" sz="2000" b="0" dirty="0" err="1"/>
              <a:t>який</a:t>
            </a:r>
            <a:r>
              <a:rPr lang="ru-RU" sz="2000" b="0" dirty="0"/>
              <a:t> </a:t>
            </a:r>
            <a:r>
              <a:rPr lang="ru-RU" sz="2000" b="0" dirty="0" err="1"/>
              <a:t>дає</a:t>
            </a:r>
            <a:r>
              <a:rPr lang="ru-RU" sz="2000" b="0" dirty="0"/>
              <a:t> </a:t>
            </a:r>
            <a:r>
              <a:rPr lang="ru-RU" sz="2000" b="0" dirty="0" err="1"/>
              <a:t>змогу</a:t>
            </a:r>
            <a:r>
              <a:rPr lang="ru-RU" sz="2000" b="0" dirty="0"/>
              <a:t> </a:t>
            </a:r>
            <a:r>
              <a:rPr lang="ru-RU" sz="2000" b="0" dirty="0" err="1"/>
              <a:t>уявити</a:t>
            </a:r>
            <a:r>
              <a:rPr lang="ru-RU" sz="2000" b="0" dirty="0"/>
              <a:t> систему </a:t>
            </a:r>
            <a:r>
              <a:rPr lang="ru-RU" sz="2000" b="0" dirty="0" err="1"/>
              <a:t>загалом</a:t>
            </a:r>
            <a:r>
              <a:rPr lang="ru-RU" sz="2000" b="0" dirty="0"/>
              <a:t> як </a:t>
            </a:r>
            <a:r>
              <a:rPr lang="ru-RU" sz="2000" b="0" dirty="0" err="1" smtClean="0"/>
              <a:t>одне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ціле</a:t>
            </a:r>
            <a:r>
              <a:rPr lang="ru-RU" sz="2000" b="0" dirty="0"/>
              <a:t>. Проблема </a:t>
            </a:r>
            <a:r>
              <a:rPr lang="ru-RU" sz="2000" b="0" dirty="0" err="1"/>
              <a:t>полягає</a:t>
            </a:r>
            <a:r>
              <a:rPr lang="ru-RU" sz="2000" b="0" dirty="0"/>
              <a:t> в </a:t>
            </a:r>
            <a:r>
              <a:rPr lang="ru-RU" sz="2000" b="0" dirty="0" err="1"/>
              <a:t>обмеженому</a:t>
            </a:r>
            <a:r>
              <a:rPr lang="ru-RU" sz="2000" b="0" dirty="0"/>
              <a:t> </a:t>
            </a:r>
            <a:r>
              <a:rPr lang="ru-RU" sz="2000" b="0" dirty="0" err="1"/>
              <a:t>сприйнятті</a:t>
            </a:r>
            <a:r>
              <a:rPr lang="ru-RU" sz="2000" b="0" dirty="0"/>
              <a:t> </a:t>
            </a:r>
            <a:r>
              <a:rPr lang="ru-RU" sz="2000" b="0" dirty="0" err="1" smtClean="0"/>
              <a:t>людиною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складних</a:t>
            </a:r>
            <a:r>
              <a:rPr lang="ru-RU" sz="2000" b="0" dirty="0" smtClean="0"/>
              <a:t> </a:t>
            </a:r>
            <a:r>
              <a:rPr lang="ru-RU" sz="2000" b="0" dirty="0" err="1"/>
              <a:t>сутностей</a:t>
            </a:r>
            <a:r>
              <a:rPr lang="ru-RU" sz="2000" b="0" dirty="0"/>
              <a:t>. </a:t>
            </a:r>
            <a:endParaRPr lang="ru-RU" sz="2000" b="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000" b="0" i="1" dirty="0" err="1" smtClean="0"/>
              <a:t>Моделювання</a:t>
            </a:r>
            <a:r>
              <a:rPr lang="ru-RU" sz="2000" b="0" dirty="0" smtClean="0"/>
              <a:t> </a:t>
            </a:r>
            <a:r>
              <a:rPr lang="ru-RU" sz="2000" b="0" dirty="0" err="1"/>
              <a:t>передбачає</a:t>
            </a:r>
            <a:r>
              <a:rPr lang="ru-RU" sz="2000" b="0" dirty="0"/>
              <a:t> </a:t>
            </a:r>
            <a:r>
              <a:rPr lang="ru-RU" sz="2000" b="0" dirty="0" err="1" smtClean="0"/>
              <a:t>розділення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складної</a:t>
            </a:r>
            <a:r>
              <a:rPr lang="ru-RU" sz="2000" b="0" dirty="0" smtClean="0"/>
              <a:t> </a:t>
            </a:r>
            <a:r>
              <a:rPr lang="ru-RU" sz="2000" b="0" dirty="0" err="1"/>
              <a:t>системи</a:t>
            </a:r>
            <a:r>
              <a:rPr lang="ru-RU" sz="2000" b="0" dirty="0"/>
              <a:t> на </a:t>
            </a:r>
            <a:r>
              <a:rPr lang="ru-RU" sz="2000" b="0" dirty="0" err="1" smtClean="0"/>
              <a:t>простіші</a:t>
            </a:r>
            <a:r>
              <a:rPr lang="ru-RU" sz="2000" b="0" dirty="0" smtClean="0"/>
              <a:t> </a:t>
            </a:r>
            <a:r>
              <a:rPr lang="ru-RU" sz="2000" b="0" dirty="0" err="1"/>
              <a:t>складові</a:t>
            </a:r>
            <a:r>
              <a:rPr lang="ru-RU" sz="2000" b="0" dirty="0"/>
              <a:t> та </a:t>
            </a:r>
            <a:r>
              <a:rPr lang="ru-RU" sz="2000" b="0" dirty="0" err="1"/>
              <a:t>окремо</a:t>
            </a:r>
            <a:r>
              <a:rPr lang="ru-RU" sz="2000" b="0" dirty="0"/>
              <a:t> </a:t>
            </a:r>
            <a:r>
              <a:rPr lang="ru-RU" sz="2000" b="0" dirty="0" err="1" smtClean="0"/>
              <a:t>розглядає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кожну</a:t>
            </a:r>
            <a:r>
              <a:rPr lang="ru-RU" sz="2000" b="0" dirty="0" smtClean="0"/>
              <a:t> </a:t>
            </a:r>
            <a:r>
              <a:rPr lang="ru-RU" sz="2000" b="0" dirty="0"/>
              <a:t>з </a:t>
            </a:r>
            <a:r>
              <a:rPr lang="ru-RU" sz="2000" b="0" dirty="0" err="1"/>
              <a:t>цих</a:t>
            </a:r>
            <a:r>
              <a:rPr lang="ru-RU" sz="2000" b="0" dirty="0"/>
              <a:t> </a:t>
            </a:r>
            <a:r>
              <a:rPr lang="ru-RU" sz="2000" b="0" dirty="0" err="1"/>
              <a:t>складових</a:t>
            </a:r>
            <a:r>
              <a:rPr lang="ru-RU" sz="2000" b="0" dirty="0"/>
              <a:t>. </a:t>
            </a:r>
            <a:r>
              <a:rPr lang="ru-RU" sz="2000" b="0" dirty="0" err="1"/>
              <a:t>Також</a:t>
            </a:r>
            <a:r>
              <a:rPr lang="ru-RU" sz="2000" b="0" dirty="0"/>
              <a:t> </a:t>
            </a:r>
            <a:r>
              <a:rPr lang="ru-RU" sz="2000" b="0" dirty="0" err="1"/>
              <a:t>моделювання</a:t>
            </a:r>
            <a:r>
              <a:rPr lang="ru-RU" sz="2000" b="0" dirty="0"/>
              <a:t> </a:t>
            </a:r>
            <a:r>
              <a:rPr lang="ru-RU" sz="2000" b="0" dirty="0" err="1"/>
              <a:t>дає</a:t>
            </a:r>
            <a:r>
              <a:rPr lang="ru-RU" sz="2000" b="0" dirty="0"/>
              <a:t> </a:t>
            </a:r>
            <a:r>
              <a:rPr lang="ru-RU" sz="2000" b="0" dirty="0" err="1" smtClean="0"/>
              <a:t>змогу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створювати</a:t>
            </a:r>
            <a:r>
              <a:rPr lang="ru-RU" sz="2000" b="0" dirty="0" smtClean="0"/>
              <a:t> </a:t>
            </a:r>
            <a:r>
              <a:rPr lang="ru-RU" sz="2000" b="0" dirty="0" err="1"/>
              <a:t>високорівневі</a:t>
            </a:r>
            <a:r>
              <a:rPr lang="ru-RU" sz="2000" b="0" dirty="0"/>
              <a:t> </a:t>
            </a:r>
            <a:r>
              <a:rPr lang="ru-RU" sz="2000" b="0" dirty="0" err="1"/>
              <a:t>моделі</a:t>
            </a:r>
            <a:r>
              <a:rPr lang="ru-RU" sz="2000" b="0" dirty="0"/>
              <a:t> </a:t>
            </a:r>
            <a:r>
              <a:rPr lang="ru-RU" sz="2000" b="0" dirty="0" err="1"/>
              <a:t>всієї</a:t>
            </a:r>
            <a:r>
              <a:rPr lang="ru-RU" sz="2000" b="0" dirty="0"/>
              <a:t> </a:t>
            </a:r>
            <a:r>
              <a:rPr lang="ru-RU" sz="2000" b="0" dirty="0" err="1"/>
              <a:t>системи</a:t>
            </a:r>
            <a:r>
              <a:rPr lang="ru-RU" sz="2000" b="0" dirty="0"/>
              <a:t>, </a:t>
            </a:r>
            <a:r>
              <a:rPr lang="ru-RU" sz="2000" b="0" dirty="0" err="1" smtClean="0"/>
              <a:t>відкидаючи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деталі</a:t>
            </a:r>
            <a:r>
              <a:rPr lang="ru-RU" sz="2000" b="0" dirty="0"/>
              <a:t>, </a:t>
            </a:r>
            <a:r>
              <a:rPr lang="ru-RU" sz="2000" b="0" dirty="0" err="1"/>
              <a:t>несуттєві</a:t>
            </a:r>
            <a:r>
              <a:rPr lang="ru-RU" sz="2000" b="0" dirty="0"/>
              <a:t> для </a:t>
            </a:r>
            <a:r>
              <a:rPr lang="ru-RU" sz="2000" b="0" dirty="0" err="1"/>
              <a:t>цього</a:t>
            </a:r>
            <a:r>
              <a:rPr lang="ru-RU" sz="2000" b="0" dirty="0"/>
              <a:t> </a:t>
            </a:r>
            <a:r>
              <a:rPr lang="ru-RU" sz="2000" b="0" dirty="0" err="1"/>
              <a:t>рівня</a:t>
            </a:r>
            <a:r>
              <a:rPr lang="ru-RU" sz="2000" b="0" dirty="0"/>
              <a:t> </a:t>
            </a:r>
            <a:r>
              <a:rPr lang="ru-RU" sz="2000" b="0" dirty="0" err="1"/>
              <a:t>абстракції</a:t>
            </a:r>
            <a:r>
              <a:rPr lang="ru-RU" sz="2000" b="0" dirty="0" smtClean="0"/>
              <a:t>.</a:t>
            </a:r>
            <a:endParaRPr lang="ru-RU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40462"/>
            <a:ext cx="431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Призначення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907704" y="25854"/>
            <a:ext cx="5938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800" dirty="0">
                <a:solidFill>
                  <a:srgbClr val="FFFFFF"/>
                </a:solidFill>
              </a:rPr>
              <a:t>Проектування в середовищі </a:t>
            </a:r>
            <a:r>
              <a:rPr lang="en-US" sz="2800" dirty="0">
                <a:solidFill>
                  <a:srgbClr val="FFFFFF"/>
                </a:solidFill>
              </a:rPr>
              <a:t>Sybase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  <a:r>
              <a:rPr lang="uk-UA" sz="2800" dirty="0" err="1">
                <a:solidFill>
                  <a:srgbClr val="FFFFFF"/>
                </a:solidFill>
              </a:rPr>
              <a:t>Power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  <a:r>
              <a:rPr lang="uk-UA" sz="2800" dirty="0" err="1">
                <a:solidFill>
                  <a:srgbClr val="FFFFFF"/>
                </a:solidFill>
              </a:rPr>
              <a:t>Designer</a:t>
            </a:r>
            <a:r>
              <a:rPr lang="uk-UA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40</a:t>
            </a:fld>
            <a:endParaRPr lang="uk-UA" dirty="0">
              <a:solidFill>
                <a:srgbClr val="FFFFFF"/>
              </a:solidFill>
            </a:endParaRPr>
          </a:p>
        </p:txBody>
      </p:sp>
      <p:pic>
        <p:nvPicPr>
          <p:cNvPr id="64516" name="Рисунок 3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6" y="1556792"/>
            <a:ext cx="8621713" cy="4772025"/>
          </a:xfr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19672" y="1037315"/>
            <a:ext cx="599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</a:rPr>
              <a:t>View</a:t>
            </a:r>
            <a:r>
              <a:rPr lang="ru-RU" b="0" i="1" dirty="0">
                <a:solidFill>
                  <a:srgbClr val="000000"/>
                </a:solidFill>
              </a:rPr>
              <a:t> -&gt; </a:t>
            </a:r>
            <a:r>
              <a:rPr lang="en-US" b="0" i="1" dirty="0">
                <a:solidFill>
                  <a:srgbClr val="000000"/>
                </a:solidFill>
              </a:rPr>
              <a:t>Diagram</a:t>
            </a:r>
            <a:r>
              <a:rPr lang="ru-RU" b="0" i="1" dirty="0">
                <a:solidFill>
                  <a:srgbClr val="000000"/>
                </a:solidFill>
              </a:rPr>
              <a:t> -&gt; </a:t>
            </a:r>
            <a:r>
              <a:rPr lang="en-US" b="0" i="1" dirty="0">
                <a:solidFill>
                  <a:srgbClr val="000000"/>
                </a:solidFill>
              </a:rPr>
              <a:t>New Diagram</a:t>
            </a:r>
            <a:r>
              <a:rPr lang="ru-RU" b="0" i="1" dirty="0">
                <a:solidFill>
                  <a:srgbClr val="000000"/>
                </a:solidFill>
              </a:rPr>
              <a:t> -&gt; </a:t>
            </a:r>
            <a:r>
              <a:rPr lang="en-US" b="0" i="1" dirty="0">
                <a:solidFill>
                  <a:srgbClr val="000000"/>
                </a:solidFill>
              </a:rPr>
              <a:t>Use Case Diagram</a:t>
            </a:r>
            <a:r>
              <a:rPr lang="uk-UA" b="0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41</a:t>
            </a:fld>
            <a:endParaRPr lang="uk-UA" dirty="0">
              <a:solidFill>
                <a:srgbClr val="FFFFFF"/>
              </a:solidFill>
            </a:endParaRPr>
          </a:p>
        </p:txBody>
      </p:sp>
      <p:pic>
        <p:nvPicPr>
          <p:cNvPr id="35842" name="Рисунок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836712"/>
            <a:ext cx="9144000" cy="5516562"/>
          </a:xfrm>
        </p:spPr>
      </p:pic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1331640" y="116632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k-UA" sz="2800" dirty="0">
                <a:solidFill>
                  <a:schemeClr val="bg1"/>
                </a:solidFill>
              </a:rPr>
              <a:t>Приклад діаграми прецедентів. Версія 1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1478816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Контекст </a:t>
            </a:r>
            <a:endParaRPr lang="ru-RU" dirty="0"/>
          </a:p>
        </p:txBody>
      </p:sp>
      <p:cxnSp>
        <p:nvCxnSpPr>
          <p:cNvPr id="5" name="Пряма зі стрілкою 4"/>
          <p:cNvCxnSpPr/>
          <p:nvPr/>
        </p:nvCxnSpPr>
        <p:spPr bwMode="auto">
          <a:xfrm flipH="1">
            <a:off x="6516216" y="1772816"/>
            <a:ext cx="93610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01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42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116632"/>
            <a:ext cx="889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k-UA" sz="2800" dirty="0">
                <a:solidFill>
                  <a:schemeClr val="bg1"/>
                </a:solidFill>
              </a:rPr>
              <a:t>Приклад діаграми прецедентів. Версія 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836712"/>
            <a:ext cx="8905875" cy="570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2267744" y="13342"/>
            <a:ext cx="6061075" cy="912812"/>
          </a:xfrm>
        </p:spPr>
        <p:txBody>
          <a:bodyPr/>
          <a:lstStyle/>
          <a:p>
            <a:r>
              <a:rPr lang="ru-RU" sz="3200" i="0" dirty="0" smtClean="0">
                <a:solidFill>
                  <a:schemeClr val="bg1"/>
                </a:solidFill>
              </a:rPr>
              <a:t>Приклад </a:t>
            </a:r>
            <a:r>
              <a:rPr lang="en-US" sz="3200" i="0" dirty="0" smtClean="0">
                <a:solidFill>
                  <a:schemeClr val="bg1"/>
                </a:solidFill>
              </a:rPr>
              <a:t>package diagram</a:t>
            </a:r>
          </a:p>
        </p:txBody>
      </p:sp>
      <p:pic>
        <p:nvPicPr>
          <p:cNvPr id="19459" name="Picture 3" descr="p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1760" y="926708"/>
            <a:ext cx="7543800" cy="5486400"/>
          </a:xfrm>
          <a:noFill/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67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979712" y="-609"/>
            <a:ext cx="4978400" cy="1143000"/>
          </a:xfrm>
        </p:spPr>
        <p:txBody>
          <a:bodyPr/>
          <a:lstStyle/>
          <a:p>
            <a:r>
              <a:rPr lang="ru-RU" sz="3200" i="0" dirty="0" smtClean="0">
                <a:solidFill>
                  <a:schemeClr val="bg1"/>
                </a:solidFill>
              </a:rPr>
              <a:t>Приклад </a:t>
            </a:r>
            <a:r>
              <a:rPr lang="en-US" sz="3200" i="0" dirty="0" smtClean="0">
                <a:solidFill>
                  <a:schemeClr val="bg1"/>
                </a:solidFill>
              </a:rPr>
              <a:t>class diagram </a:t>
            </a:r>
          </a:p>
        </p:txBody>
      </p:sp>
      <p:pic>
        <p:nvPicPr>
          <p:cNvPr id="21507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736"/>
            <a:ext cx="8351838" cy="5229225"/>
          </a:xfrm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44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55892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</a:t>
            </a:r>
            <a:r>
              <a:rPr lang="uk-UA" b="0" dirty="0" err="1" smtClean="0"/>
              <a:t>hat</a:t>
            </a:r>
            <a:r>
              <a:rPr lang="uk-UA" b="0" dirty="0" smtClean="0"/>
              <a:t> </a:t>
            </a:r>
            <a:r>
              <a:rPr lang="en-US" b="0" dirty="0" smtClean="0"/>
              <a:t>error </a:t>
            </a:r>
            <a:r>
              <a:rPr lang="en-US" b="0" dirty="0"/>
              <a:t>do you </a:t>
            </a:r>
            <a:r>
              <a:rPr lang="en-US" b="0" dirty="0" smtClean="0"/>
              <a:t>find</a:t>
            </a:r>
            <a:r>
              <a:rPr lang="uk-UA" b="0" dirty="0" smtClean="0"/>
              <a:t>?</a:t>
            </a:r>
            <a:endParaRPr lang="uk-UA" b="0" dirty="0"/>
          </a:p>
        </p:txBody>
      </p:sp>
    </p:spTree>
    <p:extLst>
      <p:ext uri="{BB962C8B-B14F-4D97-AF65-F5344CB8AC3E}">
        <p14:creationId xmlns:p14="http://schemas.microsoft.com/office/powerpoint/2010/main" val="1546516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 bwMode="auto">
          <a:xfrm>
            <a:off x="1835696" y="-609"/>
            <a:ext cx="497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3200" i="0" smtClean="0">
                <a:solidFill>
                  <a:schemeClr val="bg1"/>
                </a:solidFill>
              </a:rPr>
              <a:t>Приклад </a:t>
            </a:r>
            <a:r>
              <a:rPr lang="en-US" sz="3200" i="0" smtClean="0">
                <a:solidFill>
                  <a:schemeClr val="bg1"/>
                </a:solidFill>
              </a:rPr>
              <a:t>class diagram </a:t>
            </a:r>
            <a:endParaRPr lang="en-US" sz="3200" i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2123728" y="0"/>
            <a:ext cx="6061075" cy="912812"/>
          </a:xfrm>
        </p:spPr>
        <p:txBody>
          <a:bodyPr/>
          <a:lstStyle/>
          <a:p>
            <a:r>
              <a:rPr lang="ru-RU" sz="3200" i="0" dirty="0" smtClean="0">
                <a:solidFill>
                  <a:schemeClr val="bg1"/>
                </a:solidFill>
              </a:rPr>
              <a:t>Приклад </a:t>
            </a:r>
            <a:r>
              <a:rPr lang="en-US" sz="3200" i="0" dirty="0" smtClean="0">
                <a:solidFill>
                  <a:schemeClr val="bg1"/>
                </a:solidFill>
              </a:rPr>
              <a:t>deployment diagram</a:t>
            </a:r>
          </a:p>
        </p:txBody>
      </p:sp>
      <p:pic>
        <p:nvPicPr>
          <p:cNvPr id="23555" name="Picture 3" descr="d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3768" y="1052736"/>
            <a:ext cx="4600575" cy="5181600"/>
          </a:xfrm>
          <a:solidFill>
            <a:schemeClr val="bg1"/>
          </a:solidFill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805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47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611560" y="1340768"/>
            <a:ext cx="8388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0" dirty="0"/>
              <a:t>Дж. </a:t>
            </a:r>
            <a:r>
              <a:rPr lang="ru-RU" b="0" dirty="0" err="1"/>
              <a:t>Рамбо</a:t>
            </a:r>
            <a:r>
              <a:rPr lang="ru-RU" b="0" dirty="0"/>
              <a:t>, М. </a:t>
            </a:r>
            <a:r>
              <a:rPr lang="ru-RU" b="0" dirty="0" err="1" smtClean="0"/>
              <a:t>Блаха</a:t>
            </a:r>
            <a:r>
              <a:rPr lang="ru-RU" b="0" dirty="0" smtClean="0"/>
              <a:t>. </a:t>
            </a:r>
            <a:r>
              <a:rPr lang="ru-RU" b="0" dirty="0"/>
              <a:t>UML 2.0. Объектно-ориентированное моделирование и </a:t>
            </a:r>
            <a:r>
              <a:rPr lang="ru-RU" b="0" dirty="0" smtClean="0"/>
              <a:t>разработка. 2-е </a:t>
            </a:r>
            <a:r>
              <a:rPr lang="ru-RU" b="0" dirty="0"/>
              <a:t>изд. — СПб.: Питер, 2007. — 544 </a:t>
            </a:r>
            <a:r>
              <a:rPr lang="ru-RU" b="0" dirty="0" smtClean="0"/>
              <a:t>с</a:t>
            </a:r>
          </a:p>
          <a:p>
            <a:pPr marL="342900" indent="-342900">
              <a:buFont typeface="+mj-lt"/>
              <a:buAutoNum type="arabicPeriod"/>
            </a:pPr>
            <a:r>
              <a:rPr lang="uk-UA" b="0" dirty="0" err="1" smtClean="0"/>
              <a:t>Йордон</a:t>
            </a:r>
            <a:r>
              <a:rPr lang="uk-UA" b="0" dirty="0" smtClean="0"/>
              <a:t> Э., </a:t>
            </a:r>
            <a:r>
              <a:rPr lang="uk-UA" b="0" dirty="0" err="1" smtClean="0"/>
              <a:t>Аргила</a:t>
            </a:r>
            <a:r>
              <a:rPr lang="uk-UA" b="0" dirty="0" smtClean="0"/>
              <a:t> К. </a:t>
            </a:r>
            <a:r>
              <a:rPr lang="uk-UA" b="0" dirty="0" err="1" smtClean="0"/>
              <a:t>Объектно-ориентированный</a:t>
            </a:r>
            <a:r>
              <a:rPr lang="uk-UA" b="0" dirty="0" smtClean="0"/>
              <a:t> </a:t>
            </a:r>
            <a:r>
              <a:rPr lang="uk-UA" b="0" dirty="0" err="1" smtClean="0"/>
              <a:t>анализ</a:t>
            </a:r>
            <a:r>
              <a:rPr lang="uk-UA" b="0" dirty="0" smtClean="0"/>
              <a:t> и </a:t>
            </a:r>
            <a:r>
              <a:rPr lang="uk-UA" b="0" dirty="0" err="1" smtClean="0"/>
              <a:t>проектирование</a:t>
            </a:r>
            <a:r>
              <a:rPr lang="uk-UA" b="0" dirty="0" smtClean="0"/>
              <a:t> систем. </a:t>
            </a:r>
            <a:r>
              <a:rPr lang="uk-UA" b="0" dirty="0" err="1" smtClean="0"/>
              <a:t>Издательство</a:t>
            </a:r>
            <a:r>
              <a:rPr lang="uk-UA" b="0" dirty="0" smtClean="0"/>
              <a:t> «Лори». 2007. – 284 с.</a:t>
            </a:r>
          </a:p>
          <a:p>
            <a:pPr marL="342900" indent="-342900">
              <a:buFont typeface="+mj-lt"/>
              <a:buAutoNum type="arabicPeriod"/>
            </a:pPr>
            <a:r>
              <a:rPr lang="uk-UA" b="0" dirty="0" smtClean="0"/>
              <a:t>Г. Буч. Об</a:t>
            </a:r>
            <a:r>
              <a:rPr lang="ru-RU" b="0" dirty="0" err="1" smtClean="0"/>
              <a:t>ъектно</a:t>
            </a:r>
            <a:r>
              <a:rPr lang="ru-RU" b="0" smtClean="0"/>
              <a:t>-ориентированное проектирование </a:t>
            </a:r>
            <a:r>
              <a:rPr lang="ru-RU" b="0" dirty="0" smtClean="0"/>
              <a:t>с примерами на С++</a:t>
            </a:r>
            <a:endParaRPr lang="uk-UA" b="0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16632"/>
            <a:ext cx="268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Література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04292" y="1124744"/>
            <a:ext cx="849694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100" b="0" i="1" dirty="0" err="1" smtClean="0"/>
              <a:t>Конструювання</a:t>
            </a:r>
            <a:r>
              <a:rPr lang="ru-RU" sz="2100" b="0" i="1" dirty="0" smtClean="0"/>
              <a:t> </a:t>
            </a:r>
            <a:r>
              <a:rPr lang="ru-RU" sz="2100" b="0" dirty="0"/>
              <a:t>- </a:t>
            </a:r>
            <a:r>
              <a:rPr lang="ru-RU" sz="2100" b="0" dirty="0" err="1"/>
              <a:t>отримання</a:t>
            </a:r>
            <a:r>
              <a:rPr lang="ru-RU" sz="2100" b="0" dirty="0"/>
              <a:t> набору </a:t>
            </a:r>
            <a:r>
              <a:rPr lang="ru-RU" sz="2100" b="0" dirty="0" err="1"/>
              <a:t>програмних</a:t>
            </a:r>
            <a:r>
              <a:rPr lang="ru-RU" sz="2100" b="0" dirty="0"/>
              <a:t> </a:t>
            </a:r>
            <a:r>
              <a:rPr lang="ru-RU" sz="2100" b="0" dirty="0" err="1"/>
              <a:t>модулів</a:t>
            </a:r>
            <a:r>
              <a:rPr lang="ru-RU" sz="2100" b="0" dirty="0"/>
              <a:t>, </a:t>
            </a:r>
            <a:r>
              <a:rPr lang="ru-RU" sz="2100" b="0" dirty="0" err="1" smtClean="0"/>
              <a:t>які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утворюють</a:t>
            </a:r>
            <a:r>
              <a:rPr lang="ru-RU" sz="2100" b="0" dirty="0" smtClean="0"/>
              <a:t> </a:t>
            </a:r>
            <a:r>
              <a:rPr lang="ru-RU" sz="2100" b="0" dirty="0" err="1"/>
              <a:t>застосування</a:t>
            </a:r>
            <a:r>
              <a:rPr lang="ru-RU" sz="2100" b="0" dirty="0"/>
              <a:t> </a:t>
            </a:r>
            <a:r>
              <a:rPr lang="ru-RU" sz="2100" b="0" dirty="0" err="1"/>
              <a:t>або</a:t>
            </a:r>
            <a:r>
              <a:rPr lang="ru-RU" sz="2100" b="0" dirty="0"/>
              <a:t> </a:t>
            </a:r>
            <a:r>
              <a:rPr lang="ru-RU" sz="2100" b="0" dirty="0" err="1"/>
              <a:t>його</a:t>
            </a:r>
            <a:r>
              <a:rPr lang="ru-RU" sz="2100" b="0" dirty="0"/>
              <a:t> компонент. </a:t>
            </a:r>
            <a:r>
              <a:rPr lang="ru-RU" sz="2100" b="0" dirty="0" err="1"/>
              <a:t>Розроблені</a:t>
            </a:r>
            <a:r>
              <a:rPr lang="ru-RU" sz="2100" b="0" dirty="0"/>
              <a:t> </a:t>
            </a:r>
            <a:r>
              <a:rPr lang="ru-RU" sz="2100" b="0" dirty="0" err="1" smtClean="0"/>
              <a:t>моделі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системи</a:t>
            </a:r>
            <a:r>
              <a:rPr lang="ru-RU" sz="2100" b="0" dirty="0" smtClean="0"/>
              <a:t> </a:t>
            </a:r>
            <a:r>
              <a:rPr lang="ru-RU" sz="2100" b="0" dirty="0" err="1"/>
              <a:t>утворюють</a:t>
            </a:r>
            <a:r>
              <a:rPr lang="ru-RU" sz="2100" b="0" dirty="0"/>
              <a:t> </a:t>
            </a:r>
            <a:r>
              <a:rPr lang="ru-RU" sz="2100" b="0" dirty="0" err="1"/>
              <a:t>деякий</a:t>
            </a:r>
            <a:r>
              <a:rPr lang="ru-RU" sz="2100" b="0" dirty="0"/>
              <a:t> </a:t>
            </a:r>
            <a:r>
              <a:rPr lang="ru-RU" sz="2100" b="0" dirty="0" err="1"/>
              <a:t>базовий</a:t>
            </a:r>
            <a:r>
              <a:rPr lang="ru-RU" sz="2100" b="0" dirty="0"/>
              <a:t> каркас, на </a:t>
            </a:r>
            <a:r>
              <a:rPr lang="ru-RU" sz="2100" b="0" dirty="0" err="1"/>
              <a:t>основі</a:t>
            </a:r>
            <a:r>
              <a:rPr lang="ru-RU" sz="2100" b="0" dirty="0"/>
              <a:t> </a:t>
            </a:r>
            <a:r>
              <a:rPr lang="ru-RU" sz="2100" b="0" dirty="0" err="1" smtClean="0"/>
              <a:t>якого</a:t>
            </a:r>
            <a:r>
              <a:rPr lang="ru-RU" sz="2100" b="0" dirty="0" smtClean="0"/>
              <a:t> </a:t>
            </a:r>
            <a:r>
              <a:rPr lang="ru-RU" sz="2100" b="0" dirty="0" err="1" smtClean="0"/>
              <a:t>можна</a:t>
            </a:r>
            <a:r>
              <a:rPr lang="ru-RU" sz="2100" b="0" dirty="0" smtClean="0"/>
              <a:t> </a:t>
            </a:r>
            <a:r>
              <a:rPr lang="ru-RU" sz="2100" b="0" dirty="0" err="1"/>
              <a:t>будувати</a:t>
            </a:r>
            <a:r>
              <a:rPr lang="ru-RU" sz="2100" b="0" dirty="0"/>
              <a:t> систему. </a:t>
            </a:r>
            <a:r>
              <a:rPr lang="ru-RU" sz="2100" b="0" dirty="0" err="1" smtClean="0"/>
              <a:t>Сучасні</a:t>
            </a:r>
            <a:r>
              <a:rPr lang="ru-RU" sz="2100" b="0" dirty="0" smtClean="0"/>
              <a:t> СА</a:t>
            </a:r>
            <a:r>
              <a:rPr lang="en-US" sz="2100" b="0" dirty="0" smtClean="0"/>
              <a:t>S</a:t>
            </a:r>
            <a:r>
              <a:rPr lang="ru-RU" sz="2100" b="0" dirty="0" smtClean="0"/>
              <a:t>Е-</a:t>
            </a:r>
            <a:r>
              <a:rPr lang="ru-RU" sz="2100" b="0" dirty="0" err="1" smtClean="0"/>
              <a:t>засоби</a:t>
            </a:r>
            <a:r>
              <a:rPr lang="ru-RU" sz="2100" b="0" dirty="0" smtClean="0"/>
              <a:t> </a:t>
            </a:r>
            <a:r>
              <a:rPr lang="ru-RU" sz="2100" b="0" dirty="0" err="1"/>
              <a:t>дають</a:t>
            </a:r>
            <a:r>
              <a:rPr lang="ru-RU" sz="2100" b="0" dirty="0"/>
              <a:t> </a:t>
            </a:r>
            <a:r>
              <a:rPr lang="ru-RU" sz="2100" b="0" dirty="0" err="1" smtClean="0"/>
              <a:t>змогу</a:t>
            </a:r>
            <a:r>
              <a:rPr lang="en-US" sz="2100" b="0" dirty="0" smtClean="0"/>
              <a:t> </a:t>
            </a:r>
            <a:r>
              <a:rPr lang="ru-RU" sz="2100" b="0" dirty="0" err="1" smtClean="0"/>
              <a:t>деякою</a:t>
            </a:r>
            <a:r>
              <a:rPr lang="ru-RU" sz="2100" b="0" dirty="0" smtClean="0"/>
              <a:t> </a:t>
            </a:r>
            <a:r>
              <a:rPr lang="ru-RU" sz="2100" b="0" dirty="0" err="1"/>
              <a:t>мірою</a:t>
            </a:r>
            <a:r>
              <a:rPr lang="ru-RU" sz="2100" b="0" dirty="0"/>
              <a:t> </a:t>
            </a:r>
            <a:r>
              <a:rPr lang="ru-RU" sz="2100" b="0" dirty="0" err="1"/>
              <a:t>автоматизувати</a:t>
            </a:r>
            <a:r>
              <a:rPr lang="ru-RU" sz="2100" b="0" dirty="0"/>
              <a:t> </a:t>
            </a:r>
            <a:r>
              <a:rPr lang="ru-RU" sz="2100" b="0" dirty="0" err="1"/>
              <a:t>конструювання</a:t>
            </a:r>
            <a:r>
              <a:rPr lang="ru-RU" sz="2100" b="0" dirty="0"/>
              <a:t> </a:t>
            </a:r>
            <a:r>
              <a:rPr lang="ru-RU" sz="2100" b="0" dirty="0" err="1"/>
              <a:t>програмного</a:t>
            </a:r>
            <a:r>
              <a:rPr lang="ru-RU" sz="2100" b="0" dirty="0"/>
              <a:t> </a:t>
            </a:r>
            <a:r>
              <a:rPr lang="ru-RU" sz="2100" b="0" dirty="0" smtClean="0"/>
              <a:t>коду</a:t>
            </a:r>
            <a:r>
              <a:rPr lang="en-US" sz="2100" b="0" dirty="0" smtClean="0"/>
              <a:t> </a:t>
            </a:r>
            <a:r>
              <a:rPr lang="ru-RU" sz="2100" b="0" dirty="0" smtClean="0"/>
              <a:t>на </a:t>
            </a:r>
            <a:r>
              <a:rPr lang="ru-RU" sz="2100" b="0" dirty="0" err="1"/>
              <a:t>підставі</a:t>
            </a:r>
            <a:r>
              <a:rPr lang="ru-RU" sz="2100" b="0" dirty="0"/>
              <a:t> </a:t>
            </a:r>
            <a:r>
              <a:rPr lang="ru-RU" sz="2100" b="0" dirty="0" err="1"/>
              <a:t>розроблених</a:t>
            </a:r>
            <a:r>
              <a:rPr lang="ru-RU" sz="2100" b="0" dirty="0"/>
              <a:t> моделей</a:t>
            </a:r>
            <a:r>
              <a:rPr lang="ru-RU" sz="2100" b="0" dirty="0" smtClean="0"/>
              <a:t>.</a:t>
            </a:r>
            <a:endParaRPr lang="en-US" sz="2100" b="0" dirty="0" smtClean="0"/>
          </a:p>
          <a:p>
            <a:pPr>
              <a:spcBef>
                <a:spcPts val="600"/>
              </a:spcBef>
            </a:pPr>
            <a:endParaRPr lang="ru-RU" sz="2100" b="0" dirty="0"/>
          </a:p>
          <a:p>
            <a:pPr>
              <a:spcBef>
                <a:spcPts val="600"/>
              </a:spcBef>
            </a:pPr>
            <a:r>
              <a:rPr lang="ru-RU" sz="2100" b="0" i="1" dirty="0" err="1"/>
              <a:t>Документування</a:t>
            </a:r>
            <a:r>
              <a:rPr lang="ru-RU" sz="2100" b="0" i="1" dirty="0"/>
              <a:t> </a:t>
            </a:r>
            <a:r>
              <a:rPr lang="ru-RU" sz="2100" b="0" i="1" dirty="0" err="1"/>
              <a:t>проектних</a:t>
            </a:r>
            <a:r>
              <a:rPr lang="ru-RU" sz="2100" b="0" i="1" dirty="0"/>
              <a:t> </a:t>
            </a:r>
            <a:r>
              <a:rPr lang="ru-RU" sz="2100" b="0" i="1" dirty="0" err="1"/>
              <a:t>рішень</a:t>
            </a:r>
            <a:r>
              <a:rPr lang="ru-RU" sz="2100" b="0" i="1" dirty="0"/>
              <a:t>. </a:t>
            </a:r>
            <a:r>
              <a:rPr lang="ru-RU" sz="2100" b="0" dirty="0"/>
              <a:t>Для </a:t>
            </a:r>
            <a:r>
              <a:rPr lang="ru-RU" sz="2100" b="0" dirty="0" err="1"/>
              <a:t>підтримки</a:t>
            </a:r>
            <a:r>
              <a:rPr lang="ru-RU" sz="2100" b="0" dirty="0"/>
              <a:t> та </a:t>
            </a:r>
            <a:r>
              <a:rPr lang="ru-RU" sz="2100" b="0" dirty="0" err="1" smtClean="0"/>
              <a:t>розвитку</a:t>
            </a:r>
            <a:r>
              <a:rPr lang="en-US" sz="2100" b="0" dirty="0" smtClean="0"/>
              <a:t> </a:t>
            </a:r>
            <a:r>
              <a:rPr lang="ru-RU" sz="2100" b="0" dirty="0" err="1" smtClean="0"/>
              <a:t>програмних</a:t>
            </a:r>
            <a:r>
              <a:rPr lang="ru-RU" sz="2100" b="0" dirty="0" smtClean="0"/>
              <a:t> </a:t>
            </a:r>
            <a:r>
              <a:rPr lang="ru-RU" sz="2100" b="0" dirty="0" err="1"/>
              <a:t>продуктів</a:t>
            </a:r>
            <a:r>
              <a:rPr lang="ru-RU" sz="2100" b="0" dirty="0"/>
              <a:t> </a:t>
            </a:r>
            <a:r>
              <a:rPr lang="ru-RU" sz="2100" b="0" dirty="0" err="1"/>
              <a:t>потрібна</a:t>
            </a:r>
            <a:r>
              <a:rPr lang="ru-RU" sz="2100" b="0" dirty="0"/>
              <a:t> </a:t>
            </a:r>
            <a:r>
              <a:rPr lang="ru-RU" sz="2100" b="0" dirty="0" err="1"/>
              <a:t>вичерпна</a:t>
            </a:r>
            <a:r>
              <a:rPr lang="ru-RU" sz="2100" b="0" dirty="0"/>
              <a:t> та </a:t>
            </a:r>
            <a:r>
              <a:rPr lang="ru-RU" sz="2100" b="0" dirty="0" err="1"/>
              <a:t>якісна</a:t>
            </a:r>
            <a:r>
              <a:rPr lang="ru-RU" sz="2100" b="0" dirty="0"/>
              <a:t> </a:t>
            </a:r>
            <a:r>
              <a:rPr lang="ru-RU" sz="2100" b="0" dirty="0" err="1" smtClean="0"/>
              <a:t>документація</a:t>
            </a:r>
            <a:r>
              <a:rPr lang="ru-RU" sz="2100" b="0" dirty="0" smtClean="0"/>
              <a:t>.</a:t>
            </a:r>
            <a:r>
              <a:rPr lang="en-US" sz="2100" b="0" dirty="0" smtClean="0"/>
              <a:t> </a:t>
            </a:r>
            <a:r>
              <a:rPr lang="ru-RU" sz="2100" b="0" dirty="0" err="1" smtClean="0"/>
              <a:t>Моделювання</a:t>
            </a:r>
            <a:r>
              <a:rPr lang="ru-RU" sz="2100" b="0" dirty="0" smtClean="0"/>
              <a:t> </a:t>
            </a:r>
            <a:r>
              <a:rPr lang="ru-RU" sz="2100" b="0" dirty="0" err="1"/>
              <a:t>дає</a:t>
            </a:r>
            <a:r>
              <a:rPr lang="ru-RU" sz="2100" b="0" dirty="0"/>
              <a:t> </a:t>
            </a:r>
            <a:r>
              <a:rPr lang="ru-RU" sz="2100" b="0" dirty="0" err="1"/>
              <a:t>змогу</a:t>
            </a:r>
            <a:r>
              <a:rPr lang="ru-RU" sz="2100" b="0" dirty="0"/>
              <a:t> </a:t>
            </a:r>
            <a:r>
              <a:rPr lang="ru-RU" sz="2100" b="0" dirty="0" err="1"/>
              <a:t>одержати</a:t>
            </a:r>
            <a:r>
              <a:rPr lang="ru-RU" sz="2100" b="0" dirty="0"/>
              <a:t> </a:t>
            </a:r>
            <a:r>
              <a:rPr lang="ru-RU" sz="2100" b="0" dirty="0" err="1"/>
              <a:t>документи</a:t>
            </a:r>
            <a:r>
              <a:rPr lang="ru-RU" sz="2100" b="0" dirty="0"/>
              <a:t>, </a:t>
            </a:r>
            <a:r>
              <a:rPr lang="ru-RU" sz="2100" b="0" dirty="0" err="1"/>
              <a:t>які</a:t>
            </a:r>
            <a:r>
              <a:rPr lang="ru-RU" sz="2100" b="0" dirty="0"/>
              <a:t> </a:t>
            </a:r>
            <a:r>
              <a:rPr lang="ru-RU" sz="2100" b="0" dirty="0" err="1" smtClean="0"/>
              <a:t>визначають</a:t>
            </a:r>
            <a:r>
              <a:rPr lang="en-US" sz="2100" b="0" dirty="0" smtClean="0"/>
              <a:t> </a:t>
            </a:r>
            <a:r>
              <a:rPr lang="ru-RU" sz="2100" b="0" dirty="0" err="1" smtClean="0"/>
              <a:t>високорівневу</a:t>
            </a:r>
            <a:r>
              <a:rPr lang="ru-RU" sz="2100" b="0" dirty="0" smtClean="0"/>
              <a:t> </a:t>
            </a:r>
            <a:r>
              <a:rPr lang="ru-RU" sz="2100" b="0" dirty="0" err="1"/>
              <a:t>організацію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r>
              <a:rPr lang="ru-RU" sz="2100" b="0" dirty="0"/>
              <a:t>. </a:t>
            </a:r>
            <a:r>
              <a:rPr lang="ru-RU" sz="2100" b="0" dirty="0" err="1"/>
              <a:t>Такі</a:t>
            </a:r>
            <a:r>
              <a:rPr lang="ru-RU" sz="2100" b="0" dirty="0"/>
              <a:t> </a:t>
            </a:r>
            <a:r>
              <a:rPr lang="ru-RU" sz="2100" b="0" dirty="0" err="1"/>
              <a:t>документи</a:t>
            </a:r>
            <a:r>
              <a:rPr lang="ru-RU" sz="2100" b="0" dirty="0"/>
              <a:t> </a:t>
            </a:r>
            <a:r>
              <a:rPr lang="ru-RU" sz="2100" b="0" dirty="0" err="1" smtClean="0"/>
              <a:t>необхідні</a:t>
            </a:r>
            <a:r>
              <a:rPr lang="en-US" sz="2100" b="0" dirty="0" smtClean="0"/>
              <a:t> </a:t>
            </a:r>
            <a:r>
              <a:rPr lang="ru-RU" sz="2100" b="0" dirty="0" smtClean="0"/>
              <a:t>для </a:t>
            </a:r>
            <a:r>
              <a:rPr lang="ru-RU" sz="2100" b="0" dirty="0"/>
              <a:t>початкового </a:t>
            </a:r>
            <a:r>
              <a:rPr lang="ru-RU" sz="2100" b="0" dirty="0" err="1"/>
              <a:t>ознайомлення</a:t>
            </a:r>
            <a:r>
              <a:rPr lang="ru-RU" sz="2100" b="0" dirty="0"/>
              <a:t> з системою.</a:t>
            </a:r>
            <a:endParaRPr lang="ru-RU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40462"/>
            <a:ext cx="431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Призначення </a:t>
            </a:r>
            <a:r>
              <a:rPr lang="en-US" sz="3600" dirty="0" smtClean="0">
                <a:solidFill>
                  <a:schemeClr val="bg1"/>
                </a:solidFill>
              </a:rPr>
              <a:t>UML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979712" y="5454848"/>
            <a:ext cx="4223692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b="0" dirty="0" smtClean="0">
                <a:solidFill>
                  <a:srgbClr val="0000CC"/>
                </a:solidFill>
              </a:rPr>
              <a:t>Полное </a:t>
            </a:r>
            <a:r>
              <a:rPr lang="ru-RU" sz="2000" b="0" dirty="0">
                <a:solidFill>
                  <a:srgbClr val="0000CC"/>
                </a:solidFill>
              </a:rPr>
              <a:t>описание </a:t>
            </a:r>
            <a:r>
              <a:rPr lang="en-US" sz="2000" b="0" dirty="0">
                <a:solidFill>
                  <a:srgbClr val="0000CC"/>
                </a:solidFill>
              </a:rPr>
              <a:t>UML: </a:t>
            </a:r>
          </a:p>
          <a:p>
            <a:r>
              <a:rPr lang="en-US" sz="2000" b="0" dirty="0" smtClean="0">
                <a:solidFill>
                  <a:srgbClr val="0000CC"/>
                </a:solidFill>
              </a:rPr>
              <a:t>http</a:t>
            </a:r>
            <a:r>
              <a:rPr lang="en-US" sz="2000" b="0" dirty="0">
                <a:solidFill>
                  <a:srgbClr val="0000CC"/>
                </a:solidFill>
              </a:rPr>
              <a:t>://www.omg.org </a:t>
            </a:r>
          </a:p>
          <a:p>
            <a:r>
              <a:rPr lang="en-US" sz="2000" b="0" dirty="0" smtClean="0">
                <a:solidFill>
                  <a:srgbClr val="0000CC"/>
                </a:solidFill>
              </a:rPr>
              <a:t>http</a:t>
            </a:r>
            <a:r>
              <a:rPr lang="en-US" sz="2000" b="0" dirty="0">
                <a:solidFill>
                  <a:srgbClr val="0000CC"/>
                </a:solidFill>
              </a:rPr>
              <a:t>://www.rational.com. </a:t>
            </a:r>
          </a:p>
        </p:txBody>
      </p:sp>
      <p:pic>
        <p:nvPicPr>
          <p:cNvPr id="59394" name="Picture 2" descr="Результат пошуку зображень за запитом &quot;белые человечки для презентаци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1" y="5363156"/>
            <a:ext cx="801235" cy="11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6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0" y="7144"/>
            <a:ext cx="9144000" cy="912812"/>
          </a:xfrm>
        </p:spPr>
        <p:txBody>
          <a:bodyPr/>
          <a:lstStyle/>
          <a:p>
            <a:r>
              <a:rPr lang="uk-UA" sz="3600" i="0" dirty="0" smtClean="0">
                <a:solidFill>
                  <a:schemeClr val="bg1"/>
                </a:solidFill>
              </a:rPr>
              <a:t>Типи моделей </a:t>
            </a:r>
            <a:r>
              <a:rPr lang="en-US" sz="3600" i="0" dirty="0" smtClean="0">
                <a:solidFill>
                  <a:schemeClr val="bg1"/>
                </a:solidFill>
              </a:rPr>
              <a:t>UML</a:t>
            </a:r>
            <a:endParaRPr lang="ru-RU" sz="3600" i="0" dirty="0" smtClean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4525962"/>
          </a:xfrm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 smtClean="0"/>
              <a:t>UML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описувати</a:t>
            </a:r>
            <a:r>
              <a:rPr lang="ru-RU" dirty="0" smtClean="0"/>
              <a:t> систему такими моделями: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ru-RU" dirty="0" smtClean="0"/>
              <a:t>	</a:t>
            </a:r>
            <a:r>
              <a:rPr lang="ru-RU" dirty="0" smtClean="0">
                <a:solidFill>
                  <a:srgbClr val="0000CC"/>
                </a:solidFill>
              </a:rPr>
              <a:t>Модель </a:t>
            </a:r>
            <a:r>
              <a:rPr lang="ru-RU" dirty="0" err="1" smtClean="0">
                <a:solidFill>
                  <a:srgbClr val="0000CC"/>
                </a:solidFill>
              </a:rPr>
              <a:t>функціонування</a:t>
            </a:r>
            <a:endParaRPr lang="ru-RU" dirty="0" smtClean="0">
              <a:solidFill>
                <a:srgbClr val="0000CC"/>
              </a:solidFill>
            </a:endParaRPr>
          </a:p>
          <a:p>
            <a:pPr>
              <a:buFont typeface="Arial" charset="0"/>
              <a:buNone/>
            </a:pPr>
            <a:r>
              <a:rPr lang="ru-RU" dirty="0" smtClean="0"/>
              <a:t>	</a:t>
            </a:r>
            <a:r>
              <a:rPr lang="uk-UA" sz="2200" dirty="0"/>
              <a:t>М</a:t>
            </a:r>
            <a:r>
              <a:rPr lang="uk-UA" sz="2200" dirty="0" smtClean="0"/>
              <a:t>одель визначає, я</a:t>
            </a:r>
            <a:r>
              <a:rPr lang="ru-RU" sz="2200" dirty="0" smtClean="0"/>
              <a:t>к </a:t>
            </a:r>
            <a:r>
              <a:rPr lang="ru-RU" sz="2200" dirty="0" err="1" smtClean="0"/>
              <a:t>описується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функціональність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системи</a:t>
            </a:r>
            <a:r>
              <a:rPr lang="ru-RU" sz="2200" dirty="0" smtClean="0"/>
              <a:t> з точки </a:t>
            </a:r>
            <a:r>
              <a:rPr lang="ru-RU" sz="2200" dirty="0" err="1" smtClean="0"/>
              <a:t>зору</a:t>
            </a:r>
            <a:r>
              <a:rPr lang="ru-RU" sz="2200" dirty="0" smtClean="0"/>
              <a:t> </a:t>
            </a:r>
            <a:r>
              <a:rPr lang="ru-RU" sz="2200" dirty="0" err="1" smtClean="0"/>
              <a:t>користувача</a:t>
            </a:r>
            <a:r>
              <a:rPr lang="ru-RU" sz="22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0000CC"/>
                </a:solidFill>
              </a:rPr>
              <a:t>	</a:t>
            </a:r>
            <a:r>
              <a:rPr lang="ru-RU" dirty="0" err="1" smtClean="0">
                <a:solidFill>
                  <a:srgbClr val="0000CC"/>
                </a:solidFill>
              </a:rPr>
              <a:t>Об'єктна</a:t>
            </a:r>
            <a:r>
              <a:rPr lang="ru-RU" dirty="0" smtClean="0">
                <a:solidFill>
                  <a:srgbClr val="0000CC"/>
                </a:solidFill>
              </a:rPr>
              <a:t> модель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uk-UA" sz="2200" dirty="0"/>
              <a:t> Модель визначає, я</a:t>
            </a:r>
            <a:r>
              <a:rPr lang="ru-RU" sz="2200" dirty="0"/>
              <a:t>к </a:t>
            </a:r>
            <a:r>
              <a:rPr lang="ru-RU" sz="2200" dirty="0" smtClean="0"/>
              <a:t> </a:t>
            </a:r>
            <a:r>
              <a:rPr lang="ru-RU" sz="2200" dirty="0" err="1" smtClean="0"/>
              <a:t>виглядає</a:t>
            </a:r>
            <a:r>
              <a:rPr lang="ru-RU" sz="2200" dirty="0" smtClean="0"/>
              <a:t> проект </a:t>
            </a:r>
            <a:r>
              <a:rPr lang="ru-RU" sz="2200" dirty="0" err="1" smtClean="0"/>
              <a:t>системи</a:t>
            </a:r>
            <a:r>
              <a:rPr lang="ru-RU" sz="2200" dirty="0" smtClean="0"/>
              <a:t> з точки </a:t>
            </a:r>
            <a:r>
              <a:rPr lang="ru-RU" sz="2200" dirty="0" err="1" smtClean="0"/>
              <a:t>зору</a:t>
            </a:r>
            <a:r>
              <a:rPr lang="ru-RU" sz="2200" dirty="0" smtClean="0"/>
              <a:t> </a:t>
            </a:r>
            <a:r>
              <a:rPr lang="ru-RU" sz="2200" dirty="0" err="1" smtClean="0"/>
              <a:t>об'єктного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підходу</a:t>
            </a:r>
            <a:r>
              <a:rPr lang="ru-RU" sz="2200" dirty="0" smtClean="0"/>
              <a:t>.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ru-RU" dirty="0" smtClean="0"/>
              <a:t>	</a:t>
            </a:r>
            <a:r>
              <a:rPr lang="ru-RU" dirty="0" err="1" smtClean="0">
                <a:solidFill>
                  <a:srgbClr val="0000CC"/>
                </a:solidFill>
              </a:rPr>
              <a:t>Динамічна</a:t>
            </a:r>
            <a:r>
              <a:rPr lang="ru-RU" dirty="0" smtClean="0">
                <a:solidFill>
                  <a:srgbClr val="0000CC"/>
                </a:solidFill>
              </a:rPr>
              <a:t> модель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uk-UA" sz="2200" dirty="0"/>
              <a:t> Модель визначає, я</a:t>
            </a:r>
            <a:r>
              <a:rPr lang="ru-RU" sz="2200" dirty="0"/>
              <a:t>к </a:t>
            </a:r>
            <a:r>
              <a:rPr lang="ru-RU" sz="2200" dirty="0" err="1" smtClean="0"/>
              <a:t>взаємодіють</a:t>
            </a:r>
            <a:r>
              <a:rPr lang="ru-RU" sz="2200" dirty="0" smtClean="0"/>
              <a:t> один з одним </a:t>
            </a:r>
            <a:r>
              <a:rPr lang="ru-RU" sz="2200" dirty="0" err="1" smtClean="0"/>
              <a:t>компоненти</a:t>
            </a:r>
            <a:r>
              <a:rPr lang="ru-RU" sz="2200" dirty="0" smtClean="0"/>
              <a:t> </a:t>
            </a:r>
            <a:r>
              <a:rPr lang="ru-RU" sz="2200" dirty="0" err="1" smtClean="0"/>
              <a:t>системи</a:t>
            </a:r>
            <a:r>
              <a:rPr lang="ru-RU" sz="2200" dirty="0" smtClean="0"/>
              <a:t> в </a:t>
            </a:r>
            <a:r>
              <a:rPr lang="ru-RU" sz="2200" dirty="0" err="1" smtClean="0"/>
              <a:t>динаміці</a:t>
            </a:r>
            <a:r>
              <a:rPr lang="ru-RU" sz="2200" dirty="0" smtClean="0"/>
              <a:t>, з часом,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 smtClean="0"/>
              <a:t>процеси</a:t>
            </a:r>
            <a:r>
              <a:rPr lang="ru-RU" sz="2200" dirty="0" smtClean="0"/>
              <a:t> </a:t>
            </a:r>
            <a:r>
              <a:rPr lang="ru-RU" sz="2200" dirty="0" err="1" smtClean="0"/>
              <a:t>відбуваються</a:t>
            </a:r>
            <a:r>
              <a:rPr lang="ru-RU" sz="2200" dirty="0" smtClean="0"/>
              <a:t> в </a:t>
            </a:r>
            <a:r>
              <a:rPr lang="ru-RU" sz="2200" dirty="0" err="1" smtClean="0"/>
              <a:t>системі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6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7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647700"/>
          </a:xfrm>
        </p:spPr>
        <p:txBody>
          <a:bodyPr/>
          <a:lstStyle/>
          <a:p>
            <a:r>
              <a:rPr lang="uk-UA" sz="3600" i="0" dirty="0" smtClean="0">
                <a:solidFill>
                  <a:schemeClr val="bg1"/>
                </a:solidFill>
              </a:rPr>
              <a:t>Типи діаграм </a:t>
            </a:r>
            <a:r>
              <a:rPr lang="en-US" sz="3600" i="0" dirty="0" smtClean="0">
                <a:solidFill>
                  <a:schemeClr val="bg1"/>
                </a:solidFill>
              </a:rPr>
              <a:t>UML</a:t>
            </a:r>
            <a:endParaRPr lang="ru-RU" sz="3600" i="0" dirty="0" smtClean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68413"/>
            <a:ext cx="8229600" cy="4525962"/>
          </a:xfrm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uk-UA" dirty="0" smtClean="0"/>
              <a:t>	Діаграми UML призначені для візуального відображення моделей та їх компонентів.</a:t>
            </a:r>
          </a:p>
          <a:p>
            <a:pPr>
              <a:buFont typeface="Arial" charset="0"/>
              <a:buNone/>
            </a:pPr>
            <a:r>
              <a:rPr lang="uk-UA" dirty="0" smtClean="0"/>
              <a:t>	UML 2.0 має 14 типів діаграм: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400" dirty="0" smtClean="0"/>
              <a:t>Структурні діаграми (6)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400" dirty="0" smtClean="0"/>
              <a:t>Діаграми поведінки (4)</a:t>
            </a:r>
            <a:endParaRPr lang="uk-UA" altLang="ko-KR" sz="2400" dirty="0" smtClean="0"/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altLang="ko-KR" sz="2400" dirty="0" smtClean="0"/>
              <a:t>Діаграми взаємодії (4)</a:t>
            </a:r>
            <a:r>
              <a:rPr lang="uk-UA" altLang="ko-KR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04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8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0" y="1196752"/>
            <a:ext cx="90364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0" dirty="0" smtClean="0"/>
              <a:t>1</a:t>
            </a:r>
            <a:r>
              <a:rPr lang="en-US" sz="2100" b="0" dirty="0"/>
              <a:t>) </a:t>
            </a:r>
            <a:r>
              <a:rPr lang="ru-RU" sz="2100" dirty="0" err="1">
                <a:solidFill>
                  <a:srgbClr val="0000CC"/>
                </a:solidFill>
              </a:rPr>
              <a:t>Структурні</a:t>
            </a:r>
            <a:r>
              <a:rPr lang="ru-RU" sz="2100" dirty="0">
                <a:solidFill>
                  <a:srgbClr val="0000CC"/>
                </a:solidFill>
              </a:rPr>
              <a:t> (</a:t>
            </a:r>
            <a:r>
              <a:rPr lang="en-US" sz="2100" dirty="0">
                <a:solidFill>
                  <a:srgbClr val="0000CC"/>
                </a:solidFill>
              </a:rPr>
              <a:t>structural) </a:t>
            </a:r>
            <a:r>
              <a:rPr lang="ru-RU" sz="2100" dirty="0" err="1">
                <a:solidFill>
                  <a:srgbClr val="0000CC"/>
                </a:solidFill>
              </a:rPr>
              <a:t>моделі</a:t>
            </a:r>
            <a:r>
              <a:rPr lang="ru-RU" sz="2100" dirty="0">
                <a:solidFill>
                  <a:srgbClr val="0000CC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діаграмма</a:t>
            </a:r>
            <a:r>
              <a:rPr lang="ru-RU" sz="2100" b="0" dirty="0" smtClean="0"/>
              <a:t> </a:t>
            </a:r>
            <a:r>
              <a:rPr lang="ru-RU" sz="2100" b="0" dirty="0" err="1"/>
              <a:t>класів</a:t>
            </a:r>
            <a:r>
              <a:rPr lang="ru-RU" sz="2100" b="0" dirty="0"/>
              <a:t> (</a:t>
            </a:r>
            <a:r>
              <a:rPr lang="en-US" sz="2100" dirty="0"/>
              <a:t>class diagram</a:t>
            </a:r>
            <a:r>
              <a:rPr lang="en-US" sz="2100" b="0" dirty="0"/>
              <a:t>) - </a:t>
            </a:r>
            <a:r>
              <a:rPr lang="ru-RU" sz="2100" b="0" dirty="0"/>
              <a:t>для </a:t>
            </a:r>
            <a:r>
              <a:rPr lang="ru-RU" sz="2100" b="0" dirty="0" err="1"/>
              <a:t>моделювання</a:t>
            </a:r>
            <a:r>
              <a:rPr lang="ru-RU" sz="2100" b="0" dirty="0"/>
              <a:t> </a:t>
            </a:r>
            <a:r>
              <a:rPr lang="ru-RU" sz="2100" b="0" dirty="0" err="1"/>
              <a:t>статичної</a:t>
            </a:r>
            <a:r>
              <a:rPr lang="ru-RU" sz="2100" b="0" dirty="0"/>
              <a:t> </a:t>
            </a:r>
            <a:r>
              <a:rPr lang="ru-RU" sz="2100" b="0" dirty="0" err="1"/>
              <a:t>структури</a:t>
            </a:r>
            <a:r>
              <a:rPr lang="ru-RU" sz="2100" b="0" dirty="0"/>
              <a:t> </a:t>
            </a:r>
            <a:r>
              <a:rPr lang="ru-RU" sz="2100" b="0" dirty="0" err="1"/>
              <a:t>класів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r>
              <a:rPr lang="ru-RU" sz="2100" b="0" dirty="0"/>
              <a:t> і </a:t>
            </a:r>
            <a:r>
              <a:rPr lang="ru-RU" sz="2100" b="0" dirty="0" err="1"/>
              <a:t>зв'язків</a:t>
            </a:r>
            <a:r>
              <a:rPr lang="ru-RU" sz="2100" b="0" dirty="0"/>
              <a:t> </a:t>
            </a:r>
            <a:r>
              <a:rPr lang="ru-RU" sz="2100" b="0" dirty="0" err="1"/>
              <a:t>між</a:t>
            </a:r>
            <a:r>
              <a:rPr lang="ru-RU" sz="2100" b="0" dirty="0"/>
              <a:t> ними;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діаграмма</a:t>
            </a:r>
            <a:r>
              <a:rPr lang="ru-RU" sz="2100" b="0" dirty="0" smtClean="0"/>
              <a:t> </a:t>
            </a:r>
            <a:r>
              <a:rPr lang="ru-RU" sz="2100" b="0" dirty="0" err="1"/>
              <a:t>об'єктів</a:t>
            </a:r>
            <a:r>
              <a:rPr lang="ru-RU" sz="2100" b="0" dirty="0"/>
              <a:t> (</a:t>
            </a:r>
            <a:r>
              <a:rPr lang="en-US" sz="2100" dirty="0"/>
              <a:t>object diagram</a:t>
            </a:r>
            <a:r>
              <a:rPr lang="en-US" sz="2100" b="0" dirty="0"/>
              <a:t>) - </a:t>
            </a:r>
            <a:r>
              <a:rPr lang="ru-RU" sz="2100" b="0" dirty="0" err="1"/>
              <a:t>показує</a:t>
            </a:r>
            <a:r>
              <a:rPr lang="ru-RU" sz="2100" b="0" dirty="0"/>
              <a:t> </a:t>
            </a:r>
            <a:r>
              <a:rPr lang="ru-RU" sz="2100" b="0" dirty="0" err="1"/>
              <a:t>екземпляри</a:t>
            </a:r>
            <a:r>
              <a:rPr lang="ru-RU" sz="2100" b="0" dirty="0"/>
              <a:t> </a:t>
            </a:r>
            <a:r>
              <a:rPr lang="ru-RU" sz="2100" b="0" dirty="0" err="1"/>
              <a:t>класів</a:t>
            </a:r>
            <a:r>
              <a:rPr lang="ru-RU" sz="2100" b="0" dirty="0"/>
              <a:t> і </a:t>
            </a:r>
            <a:r>
              <a:rPr lang="ru-RU" sz="2100" b="0" dirty="0" err="1"/>
              <a:t>зв'язку</a:t>
            </a:r>
            <a:r>
              <a:rPr lang="ru-RU" sz="2100" b="0" dirty="0"/>
              <a:t> </a:t>
            </a:r>
            <a:r>
              <a:rPr lang="ru-RU" sz="2100" b="0" dirty="0" err="1"/>
              <a:t>між</a:t>
            </a:r>
            <a:r>
              <a:rPr lang="ru-RU" sz="2100" b="0" dirty="0"/>
              <a:t> ними;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діаграмма</a:t>
            </a:r>
            <a:r>
              <a:rPr lang="ru-RU" sz="2100" b="0" dirty="0" smtClean="0"/>
              <a:t> </a:t>
            </a:r>
            <a:r>
              <a:rPr lang="ru-RU" sz="2100" b="0" dirty="0" err="1"/>
              <a:t>пакетів</a:t>
            </a:r>
            <a:r>
              <a:rPr lang="ru-RU" sz="2100" b="0" dirty="0"/>
              <a:t> (</a:t>
            </a:r>
            <a:r>
              <a:rPr lang="en-US" sz="2100" dirty="0"/>
              <a:t>package diagr</a:t>
            </a:r>
            <a:r>
              <a:rPr lang="en-US" sz="2100" b="0" dirty="0"/>
              <a:t>am) - </a:t>
            </a:r>
            <a:r>
              <a:rPr lang="ru-RU" sz="2100" b="0" dirty="0" err="1"/>
              <a:t>показує</a:t>
            </a:r>
            <a:r>
              <a:rPr lang="ru-RU" sz="2100" b="0" dirty="0"/>
              <a:t> </a:t>
            </a:r>
            <a:r>
              <a:rPr lang="ru-RU" sz="2100" b="0" dirty="0" err="1"/>
              <a:t>пакети</a:t>
            </a:r>
            <a:r>
              <a:rPr lang="ru-RU" sz="2100" b="0" dirty="0"/>
              <a:t> і </a:t>
            </a:r>
            <a:r>
              <a:rPr lang="ru-RU" sz="2100" b="0" dirty="0" err="1"/>
              <a:t>зв'язку</a:t>
            </a:r>
            <a:r>
              <a:rPr lang="ru-RU" sz="2100" b="0" dirty="0"/>
              <a:t> </a:t>
            </a:r>
            <a:r>
              <a:rPr lang="ru-RU" sz="2100" b="0" dirty="0" err="1"/>
              <a:t>між</a:t>
            </a:r>
            <a:r>
              <a:rPr lang="ru-RU" sz="2100" b="0" dirty="0"/>
              <a:t> пакетами.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діаграмми</a:t>
            </a:r>
            <a:r>
              <a:rPr lang="ru-RU" sz="2100" b="0" dirty="0" smtClean="0"/>
              <a:t> </a:t>
            </a:r>
            <a:r>
              <a:rPr lang="ru-RU" sz="2100" b="0" dirty="0" err="1"/>
              <a:t>компонентів</a:t>
            </a:r>
            <a:r>
              <a:rPr lang="ru-RU" sz="2100" b="0" dirty="0"/>
              <a:t> (</a:t>
            </a:r>
            <a:r>
              <a:rPr lang="en-US" sz="2100" dirty="0"/>
              <a:t>component diagrams</a:t>
            </a:r>
            <a:r>
              <a:rPr lang="en-US" sz="2100" b="0" dirty="0"/>
              <a:t>) - </a:t>
            </a:r>
            <a:r>
              <a:rPr lang="ru-RU" sz="2100" b="0" dirty="0"/>
              <a:t>для </a:t>
            </a:r>
            <a:r>
              <a:rPr lang="ru-RU" sz="2100" b="0" dirty="0" err="1"/>
              <a:t>моделювання</a:t>
            </a:r>
            <a:r>
              <a:rPr lang="ru-RU" sz="2100" b="0" dirty="0"/>
              <a:t> </a:t>
            </a:r>
            <a:r>
              <a:rPr lang="ru-RU" sz="2100" b="0" dirty="0" err="1"/>
              <a:t>ієрархії</a:t>
            </a:r>
            <a:r>
              <a:rPr lang="ru-RU" sz="2100" b="0" dirty="0"/>
              <a:t> </a:t>
            </a:r>
            <a:r>
              <a:rPr lang="ru-RU" sz="2100" b="0" dirty="0" err="1"/>
              <a:t>компонентів</a:t>
            </a:r>
            <a:r>
              <a:rPr lang="ru-RU" sz="2100" b="0" dirty="0"/>
              <a:t> (</a:t>
            </a:r>
            <a:r>
              <a:rPr lang="ru-RU" sz="2100" b="0" dirty="0" err="1"/>
              <a:t>підсистем</a:t>
            </a:r>
            <a:r>
              <a:rPr lang="ru-RU" sz="2100" b="0" dirty="0"/>
              <a:t>) </a:t>
            </a:r>
            <a:r>
              <a:rPr lang="ru-RU" sz="2100" b="0" dirty="0" err="1"/>
              <a:t>системи</a:t>
            </a:r>
            <a:r>
              <a:rPr lang="ru-RU" sz="2100" b="0" dirty="0"/>
              <a:t>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діаграмма</a:t>
            </a:r>
            <a:r>
              <a:rPr lang="ru-RU" sz="2100" b="0" dirty="0" smtClean="0"/>
              <a:t> </a:t>
            </a:r>
            <a:r>
              <a:rPr lang="ru-RU" sz="2100" b="0" dirty="0" err="1"/>
              <a:t>складовою</a:t>
            </a:r>
            <a:r>
              <a:rPr lang="ru-RU" sz="2100" b="0" dirty="0"/>
              <a:t> </a:t>
            </a:r>
            <a:r>
              <a:rPr lang="ru-RU" sz="2100" b="0" dirty="0" err="1"/>
              <a:t>структури</a:t>
            </a:r>
            <a:r>
              <a:rPr lang="ru-RU" sz="2100" b="0" dirty="0"/>
              <a:t> (</a:t>
            </a:r>
            <a:r>
              <a:rPr lang="en-US" sz="2100" dirty="0"/>
              <a:t>composite structure diagram</a:t>
            </a:r>
            <a:r>
              <a:rPr lang="en-US" sz="2100" b="0" dirty="0"/>
              <a:t>) - </a:t>
            </a:r>
            <a:r>
              <a:rPr lang="ru-RU" sz="2100" b="0" dirty="0" err="1"/>
              <a:t>показує</a:t>
            </a:r>
            <a:r>
              <a:rPr lang="ru-RU" sz="2100" b="0" dirty="0"/>
              <a:t> </a:t>
            </a:r>
            <a:r>
              <a:rPr lang="ru-RU" sz="2100" b="0" dirty="0" err="1"/>
              <a:t>внутрішню</a:t>
            </a:r>
            <a:r>
              <a:rPr lang="ru-RU" sz="2100" b="0" dirty="0"/>
              <a:t> структуру </a:t>
            </a:r>
            <a:r>
              <a:rPr lang="ru-RU" sz="2100" b="0" dirty="0" err="1"/>
              <a:t>класу</a:t>
            </a:r>
            <a:r>
              <a:rPr lang="ru-RU" sz="2100" b="0" dirty="0"/>
              <a:t> і </a:t>
            </a:r>
            <a:r>
              <a:rPr lang="ru-RU" sz="2100" b="0" dirty="0" err="1"/>
              <a:t>взаємодія</a:t>
            </a:r>
            <a:r>
              <a:rPr lang="ru-RU" sz="2100" b="0" dirty="0"/>
              <a:t> </a:t>
            </a:r>
            <a:r>
              <a:rPr lang="ru-RU" sz="2100" b="0" dirty="0" err="1"/>
              <a:t>елементів</a:t>
            </a:r>
            <a:r>
              <a:rPr lang="ru-RU" sz="2100" b="0" dirty="0"/>
              <a:t> </a:t>
            </a:r>
            <a:r>
              <a:rPr lang="ru-RU" sz="2100" b="0" dirty="0" err="1"/>
              <a:t>внутрішньої</a:t>
            </a:r>
            <a:r>
              <a:rPr lang="ru-RU" sz="2100" b="0" dirty="0"/>
              <a:t> </a:t>
            </a:r>
            <a:r>
              <a:rPr lang="ru-RU" sz="2100" b="0" dirty="0" err="1"/>
              <a:t>структури</a:t>
            </a:r>
            <a:r>
              <a:rPr lang="ru-RU" sz="2100" b="0" dirty="0"/>
              <a:t> </a:t>
            </a:r>
            <a:r>
              <a:rPr lang="ru-RU" sz="2100" b="0" dirty="0" err="1"/>
              <a:t>класу</a:t>
            </a:r>
            <a:r>
              <a:rPr lang="ru-RU" sz="2100" b="0" dirty="0"/>
              <a:t>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діаграмми</a:t>
            </a:r>
            <a:r>
              <a:rPr lang="ru-RU" sz="2100" b="0" dirty="0" smtClean="0"/>
              <a:t> </a:t>
            </a:r>
            <a:r>
              <a:rPr lang="ru-RU" sz="2100" b="0" dirty="0" err="1"/>
              <a:t>розміщення</a:t>
            </a:r>
            <a:r>
              <a:rPr lang="ru-RU" sz="2100" b="0" dirty="0"/>
              <a:t> (</a:t>
            </a:r>
            <a:r>
              <a:rPr lang="en-US" sz="2100" dirty="0"/>
              <a:t>deployment diagrams</a:t>
            </a:r>
            <a:r>
              <a:rPr lang="en-US" sz="2100" b="0" dirty="0"/>
              <a:t>) - </a:t>
            </a:r>
            <a:r>
              <a:rPr lang="ru-RU" sz="2100" b="0" dirty="0"/>
              <a:t>для </a:t>
            </a:r>
            <a:r>
              <a:rPr lang="ru-RU" sz="2100" b="0" dirty="0" err="1"/>
              <a:t>моделювання</a:t>
            </a:r>
            <a:r>
              <a:rPr lang="ru-RU" sz="2100" b="0" dirty="0"/>
              <a:t> </a:t>
            </a:r>
            <a:r>
              <a:rPr lang="ru-RU" sz="2100" b="0" dirty="0" err="1"/>
              <a:t>фізичної</a:t>
            </a:r>
            <a:r>
              <a:rPr lang="ru-RU" sz="2100" b="0" dirty="0"/>
              <a:t> </a:t>
            </a:r>
            <a:r>
              <a:rPr lang="ru-RU" sz="2100" b="0" dirty="0" err="1"/>
              <a:t>архітектури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endParaRPr lang="ru-RU" sz="2100" b="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188640"/>
            <a:ext cx="90364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uk-UA" sz="3600" i="0" dirty="0" smtClean="0">
                <a:solidFill>
                  <a:schemeClr val="bg1"/>
                </a:solidFill>
              </a:rPr>
              <a:t>Типи діаграм </a:t>
            </a:r>
            <a:r>
              <a:rPr lang="en-US" sz="3600" i="0" dirty="0" smtClean="0">
                <a:solidFill>
                  <a:schemeClr val="bg1"/>
                </a:solidFill>
              </a:rPr>
              <a:t>UML</a:t>
            </a:r>
            <a:endParaRPr lang="ru-RU" sz="3600" i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3" name="Rectangle 2"/>
          <p:cNvSpPr txBox="1">
            <a:spLocks/>
          </p:cNvSpPr>
          <p:nvPr/>
        </p:nvSpPr>
        <p:spPr bwMode="auto">
          <a:xfrm>
            <a:off x="0" y="188640"/>
            <a:ext cx="90364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uk-UA" sz="3600" i="0" dirty="0" smtClean="0">
                <a:solidFill>
                  <a:schemeClr val="bg1"/>
                </a:solidFill>
              </a:rPr>
              <a:t>Типи діаграм </a:t>
            </a:r>
            <a:r>
              <a:rPr lang="en-US" sz="3600" i="0" dirty="0" smtClean="0">
                <a:solidFill>
                  <a:schemeClr val="bg1"/>
                </a:solidFill>
              </a:rPr>
              <a:t>UML</a:t>
            </a:r>
            <a:endParaRPr lang="ru-RU" sz="3600" i="0" dirty="0" smtClean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79512" y="1305342"/>
            <a:ext cx="87849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solidFill>
                  <a:srgbClr val="0000CC"/>
                </a:solidFill>
              </a:rPr>
              <a:t>2) </a:t>
            </a:r>
            <a:r>
              <a:rPr lang="ru-RU" sz="2100" dirty="0" err="1">
                <a:solidFill>
                  <a:srgbClr val="0000CC"/>
                </a:solidFill>
              </a:rPr>
              <a:t>Моделі</a:t>
            </a:r>
            <a:r>
              <a:rPr lang="ru-RU" sz="2100" dirty="0">
                <a:solidFill>
                  <a:srgbClr val="0000CC"/>
                </a:solidFill>
              </a:rPr>
              <a:t> </a:t>
            </a:r>
            <a:r>
              <a:rPr lang="ru-RU" sz="2100" dirty="0" err="1">
                <a:solidFill>
                  <a:srgbClr val="0000CC"/>
                </a:solidFill>
              </a:rPr>
              <a:t>поведінки</a:t>
            </a:r>
            <a:r>
              <a:rPr lang="ru-RU" sz="2100" dirty="0">
                <a:solidFill>
                  <a:srgbClr val="0000CC"/>
                </a:solidFill>
              </a:rPr>
              <a:t> (</a:t>
            </a:r>
            <a:r>
              <a:rPr lang="en-US" sz="2100" dirty="0">
                <a:solidFill>
                  <a:srgbClr val="0000CC"/>
                </a:solidFill>
              </a:rPr>
              <a:t>behavioral):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діаграмма</a:t>
            </a:r>
            <a:r>
              <a:rPr lang="ru-RU" sz="2100" b="0" dirty="0" smtClean="0"/>
              <a:t> </a:t>
            </a:r>
            <a:r>
              <a:rPr lang="ru-RU" sz="2100" b="0" dirty="0" err="1"/>
              <a:t>синхронізації</a:t>
            </a:r>
            <a:r>
              <a:rPr lang="ru-RU" sz="2100" b="0" dirty="0"/>
              <a:t> (</a:t>
            </a:r>
            <a:r>
              <a:rPr lang="en-US" sz="2100" dirty="0"/>
              <a:t>timing diagram) </a:t>
            </a:r>
            <a:r>
              <a:rPr lang="en-US" sz="2100" b="0" dirty="0"/>
              <a:t>- </a:t>
            </a:r>
            <a:r>
              <a:rPr lang="ru-RU" sz="2100" b="0" dirty="0" err="1"/>
              <a:t>альтернативне</a:t>
            </a:r>
            <a:r>
              <a:rPr lang="ru-RU" sz="2100" b="0" dirty="0"/>
              <a:t> </a:t>
            </a:r>
            <a:r>
              <a:rPr lang="ru-RU" sz="2100" b="0" dirty="0" err="1"/>
              <a:t>подання</a:t>
            </a:r>
            <a:r>
              <a:rPr lang="ru-RU" sz="2100" b="0" dirty="0"/>
              <a:t> </a:t>
            </a:r>
            <a:r>
              <a:rPr lang="ru-RU" sz="2100" b="0" dirty="0" err="1"/>
              <a:t>діаграми</a:t>
            </a:r>
            <a:r>
              <a:rPr lang="ru-RU" sz="2100" b="0" dirty="0"/>
              <a:t> </a:t>
            </a:r>
            <a:r>
              <a:rPr lang="ru-RU" sz="2100" b="0" dirty="0" err="1"/>
              <a:t>послідовності</a:t>
            </a:r>
            <a:r>
              <a:rPr lang="ru-RU" sz="2100" b="0" dirty="0"/>
              <a:t>, явно </a:t>
            </a:r>
            <a:r>
              <a:rPr lang="ru-RU" sz="2100" b="0" dirty="0" err="1"/>
              <a:t>показує</a:t>
            </a:r>
            <a:r>
              <a:rPr lang="ru-RU" sz="2100" b="0" dirty="0"/>
              <a:t> </a:t>
            </a:r>
            <a:r>
              <a:rPr lang="ru-RU" sz="2100" b="0" dirty="0" err="1"/>
              <a:t>зміни</a:t>
            </a:r>
            <a:r>
              <a:rPr lang="ru-RU" sz="2100" b="0" dirty="0"/>
              <a:t> стану на </a:t>
            </a:r>
            <a:r>
              <a:rPr lang="ru-RU" sz="2100" b="0" dirty="0" err="1"/>
              <a:t>лінії</a:t>
            </a:r>
            <a:r>
              <a:rPr lang="ru-RU" sz="2100" b="0" dirty="0"/>
              <a:t> </a:t>
            </a:r>
            <a:r>
              <a:rPr lang="ru-RU" sz="2100" b="0" dirty="0" err="1"/>
              <a:t>життя</a:t>
            </a:r>
            <a:r>
              <a:rPr lang="ru-RU" sz="2100" b="0" dirty="0"/>
              <a:t> </a:t>
            </a:r>
            <a:r>
              <a:rPr lang="ru-RU" sz="2100" b="0" dirty="0" err="1"/>
              <a:t>із</a:t>
            </a:r>
            <a:r>
              <a:rPr lang="ru-RU" sz="2100" b="0" dirty="0"/>
              <a:t> </a:t>
            </a:r>
            <a:r>
              <a:rPr lang="ru-RU" sz="2100" b="0" dirty="0" err="1"/>
              <a:t>заданою</a:t>
            </a:r>
            <a:r>
              <a:rPr lang="ru-RU" sz="2100" b="0" dirty="0"/>
              <a:t> шкалою часу;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діаграмми</a:t>
            </a:r>
            <a:r>
              <a:rPr lang="ru-RU" sz="2100" b="0" dirty="0" smtClean="0"/>
              <a:t> </a:t>
            </a:r>
            <a:r>
              <a:rPr lang="ru-RU" sz="2100" b="0" dirty="0" err="1"/>
              <a:t>станів</a:t>
            </a:r>
            <a:r>
              <a:rPr lang="ru-RU" sz="2100" b="0" dirty="0"/>
              <a:t> (</a:t>
            </a:r>
            <a:r>
              <a:rPr lang="en-US" sz="2100" dirty="0" err="1"/>
              <a:t>statechart</a:t>
            </a:r>
            <a:r>
              <a:rPr lang="en-US" sz="2100" dirty="0"/>
              <a:t> diagrams</a:t>
            </a:r>
            <a:r>
              <a:rPr lang="en-US" sz="2100" b="0" dirty="0"/>
              <a:t>) - </a:t>
            </a:r>
            <a:r>
              <a:rPr lang="ru-RU" sz="2100" b="0" dirty="0"/>
              <a:t>для </a:t>
            </a:r>
            <a:r>
              <a:rPr lang="ru-RU" sz="2100" b="0" dirty="0" err="1"/>
              <a:t>моделювання</a:t>
            </a:r>
            <a:r>
              <a:rPr lang="ru-RU" sz="2100" b="0" dirty="0"/>
              <a:t> </a:t>
            </a:r>
            <a:r>
              <a:rPr lang="ru-RU" sz="2100" b="0" dirty="0" err="1"/>
              <a:t>поведінки</a:t>
            </a:r>
            <a:r>
              <a:rPr lang="ru-RU" sz="2100" b="0" dirty="0"/>
              <a:t> </a:t>
            </a:r>
            <a:r>
              <a:rPr lang="ru-RU" sz="2100" b="0" dirty="0" err="1"/>
              <a:t>об'єктів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r>
              <a:rPr lang="ru-RU" sz="2100" b="0" dirty="0"/>
              <a:t> при </a:t>
            </a:r>
            <a:r>
              <a:rPr lang="ru-RU" sz="2100" b="0" dirty="0" err="1"/>
              <a:t>переході</a:t>
            </a:r>
            <a:r>
              <a:rPr lang="ru-RU" sz="2100" b="0" dirty="0"/>
              <a:t> з одного стану в </a:t>
            </a:r>
            <a:r>
              <a:rPr lang="ru-RU" sz="2100" b="0" dirty="0" err="1"/>
              <a:t>інший</a:t>
            </a:r>
            <a:r>
              <a:rPr lang="ru-RU" sz="2100" b="0" dirty="0"/>
              <a:t>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100" b="0" dirty="0" err="1" smtClean="0"/>
              <a:t>діаграмми</a:t>
            </a:r>
            <a:r>
              <a:rPr lang="ru-RU" sz="2100" b="0" dirty="0" smtClean="0"/>
              <a:t> </a:t>
            </a:r>
            <a:r>
              <a:rPr lang="ru-RU" sz="2100" b="0" dirty="0" err="1"/>
              <a:t>діяльності</a:t>
            </a:r>
            <a:r>
              <a:rPr lang="ru-RU" sz="2100" b="0" dirty="0"/>
              <a:t> (</a:t>
            </a:r>
            <a:r>
              <a:rPr lang="en-US" sz="2100" dirty="0"/>
              <a:t>activity diagrams</a:t>
            </a:r>
            <a:r>
              <a:rPr lang="en-US" sz="2100" b="0" dirty="0"/>
              <a:t>) - </a:t>
            </a:r>
            <a:r>
              <a:rPr lang="ru-RU" sz="2100" b="0" dirty="0"/>
              <a:t>для </a:t>
            </a:r>
            <a:r>
              <a:rPr lang="ru-RU" sz="2100" b="0" dirty="0" err="1"/>
              <a:t>моделювання</a:t>
            </a:r>
            <a:r>
              <a:rPr lang="ru-RU" sz="2100" b="0" dirty="0"/>
              <a:t> </a:t>
            </a:r>
            <a:r>
              <a:rPr lang="ru-RU" sz="2100" b="0" dirty="0" err="1"/>
              <a:t>поведінки</a:t>
            </a:r>
            <a:r>
              <a:rPr lang="ru-RU" sz="2100" b="0" dirty="0"/>
              <a:t> </a:t>
            </a:r>
            <a:r>
              <a:rPr lang="ru-RU" sz="2100" b="0" dirty="0" err="1"/>
              <a:t>системи</a:t>
            </a:r>
            <a:r>
              <a:rPr lang="ru-RU" sz="2100" b="0" dirty="0"/>
              <a:t> в рамках </a:t>
            </a:r>
            <a:r>
              <a:rPr lang="ru-RU" sz="2100" b="0" dirty="0" err="1"/>
              <a:t>різних</a:t>
            </a:r>
            <a:r>
              <a:rPr lang="ru-RU" sz="2100" b="0" dirty="0"/>
              <a:t> </a:t>
            </a:r>
            <a:r>
              <a:rPr lang="ru-RU" sz="2100" b="0" dirty="0" err="1"/>
              <a:t>варіантів</a:t>
            </a:r>
            <a:r>
              <a:rPr lang="ru-RU" sz="2100" b="0" dirty="0"/>
              <a:t> </a:t>
            </a:r>
            <a:r>
              <a:rPr lang="ru-RU" sz="2100" b="0" dirty="0" err="1"/>
              <a:t>використання</a:t>
            </a:r>
            <a:r>
              <a:rPr lang="ru-RU" sz="2100" b="0" dirty="0"/>
              <a:t> </a:t>
            </a:r>
            <a:r>
              <a:rPr lang="ru-RU" sz="2100" b="0" dirty="0" smtClean="0"/>
              <a:t> </a:t>
            </a:r>
            <a:r>
              <a:rPr lang="ru-RU" sz="2100" b="0" dirty="0" err="1"/>
              <a:t>або</a:t>
            </a:r>
            <a:r>
              <a:rPr lang="ru-RU" sz="2100" b="0" dirty="0"/>
              <a:t> </a:t>
            </a:r>
            <a:r>
              <a:rPr lang="ru-RU" sz="2100" b="0" dirty="0" err="1"/>
              <a:t>потоків</a:t>
            </a:r>
            <a:r>
              <a:rPr lang="ru-RU" sz="2100" b="0" dirty="0"/>
              <a:t> </a:t>
            </a:r>
            <a:r>
              <a:rPr lang="ru-RU" sz="2100" b="0" dirty="0" err="1"/>
              <a:t>управління</a:t>
            </a:r>
            <a:r>
              <a:rPr lang="ru-RU" sz="2100" b="0" dirty="0"/>
              <a:t>.</a:t>
            </a:r>
          </a:p>
        </p:txBody>
      </p:sp>
      <p:pic>
        <p:nvPicPr>
          <p:cNvPr id="5" name="Picture 4" descr="BS0017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25144"/>
            <a:ext cx="1401087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ua1">
  <a:themeElements>
    <a:clrScheme name="1_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2505</Words>
  <Application>Microsoft Office PowerPoint</Application>
  <PresentationFormat>Экран (4:3)</PresentationFormat>
  <Paragraphs>327</Paragraphs>
  <Slides>47</Slides>
  <Notes>0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2_ua1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Типи моделей UML</vt:lpstr>
      <vt:lpstr>Типи діаграм UML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 package diagram</vt:lpstr>
      <vt:lpstr>Приклад class diagram </vt:lpstr>
      <vt:lpstr>Презентация PowerPoint</vt:lpstr>
      <vt:lpstr>Приклад deployment diagram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216</cp:revision>
  <dcterms:created xsi:type="dcterms:W3CDTF">2006-10-03T17:51:44Z</dcterms:created>
  <dcterms:modified xsi:type="dcterms:W3CDTF">2020-10-16T05:33:59Z</dcterms:modified>
</cp:coreProperties>
</file>