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5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633968"/>
            <a:ext cx="777327" cy="20376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620688"/>
            <a:ext cx="9163777" cy="6048016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2627784" y="6597352"/>
            <a:ext cx="391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</a:rPr>
              <a:t>Т.В. Ковалюк об’єктно-орієнтоване проектування ПЗ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1927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1983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51645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77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7230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679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 userDrawn="1"/>
        </p:nvSpPr>
        <p:spPr>
          <a:xfrm>
            <a:off x="0" y="548680"/>
            <a:ext cx="9144000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840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5141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197311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2335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6333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633968"/>
            <a:ext cx="777327" cy="20376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178F59-CF44-477D-AF85-0D45C1C1D1D3}" type="slidenum">
              <a:rPr lang="uk-UA" b="1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uk-UA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620688"/>
            <a:ext cx="9163777" cy="6048016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627784" y="6597352"/>
            <a:ext cx="391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200" b="1" dirty="0">
                <a:solidFill>
                  <a:srgbClr val="FFFFFF"/>
                </a:solidFill>
                <a:cs typeface="Arial" charset="0"/>
              </a:rPr>
              <a:t>Т.В. Ковалюк об’єктно-орієнтоване проектування ПЗ</a:t>
            </a:r>
            <a:endParaRPr lang="ru-RU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5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6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9669-B902-4383-9F4E-6AF13E5AF88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5DC1-F1A4-420C-BEDD-5D00B1E86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79388" y="692150"/>
            <a:ext cx="8785225" cy="5832475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B88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 userDrawn="1"/>
        </p:nvSpPr>
        <p:spPr bwMode="auto">
          <a:xfrm>
            <a:off x="3871913" y="6553200"/>
            <a:ext cx="527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1400">
                <a:solidFill>
                  <a:srgbClr val="000000"/>
                </a:solidFill>
                <a:cs typeface="Arial" charset="0"/>
              </a:rPr>
              <a:t>Об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’</a:t>
            </a:r>
            <a:r>
              <a:rPr lang="uk-UA" sz="1400">
                <a:solidFill>
                  <a:srgbClr val="000000"/>
                </a:solidFill>
                <a:cs typeface="Arial" charset="0"/>
              </a:rPr>
              <a:t>єктно-орієнтоване програмування. Ковалюк Т.В. НТУУ КПІ</a:t>
            </a:r>
            <a:endParaRPr lang="ru-RU" sz="1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409389.aspx" TargetMode="External"/><Relationship Id="rId7" Type="http://schemas.openxmlformats.org/officeDocument/2006/relationships/hyperlink" Target="https://halllowelt.wordpress.com/2010/03/25/automatically-generating-states-with-vs2010-uml-tools-and-t4/" TargetMode="External"/><Relationship Id="rId2" Type="http://schemas.openxmlformats.org/officeDocument/2006/relationships/hyperlink" Target="https://msdn.microsoft.com/en-us/library/dd409427.asp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sdn.microsoft.com/en-us/library/dd409360.aspx" TargetMode="External"/><Relationship Id="rId5" Type="http://schemas.openxmlformats.org/officeDocument/2006/relationships/hyperlink" Target="https://msdn.microsoft.com/en-us/library/dd409390.aspx" TargetMode="External"/><Relationship Id="rId4" Type="http://schemas.openxmlformats.org/officeDocument/2006/relationships/hyperlink" Target="https://msdn.microsoft.com/en-us/library/dd409437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88843" y="5473005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srgbClr val="FFFFFF"/>
                </a:solidFill>
                <a:cs typeface="Arial" charset="0"/>
              </a:rPr>
              <a:t>Лектор Ковалюк </a:t>
            </a:r>
            <a:r>
              <a:rPr lang="ru-RU" sz="2800" b="1" dirty="0">
                <a:solidFill>
                  <a:srgbClr val="FFFFFF"/>
                </a:solidFill>
                <a:cs typeface="Arial" charset="0"/>
              </a:rPr>
              <a:t>Т.В.</a:t>
            </a:r>
            <a:r>
              <a:rPr lang="en-US" sz="2800" b="1" dirty="0">
                <a:solidFill>
                  <a:srgbClr val="FFFFFF"/>
                </a:solidFill>
                <a:cs typeface="Arial" charset="0"/>
              </a:rPr>
              <a:t>,</a:t>
            </a:r>
            <a:r>
              <a:rPr lang="ru-RU" sz="2800" b="1" dirty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srgbClr val="FFFFFF"/>
                </a:solidFill>
                <a:cs typeface="Arial" charset="0"/>
              </a:rPr>
              <a:t>д</a:t>
            </a:r>
            <a:r>
              <a:rPr lang="ru-RU" sz="2800" b="1" dirty="0" err="1">
                <a:solidFill>
                  <a:srgbClr val="FFFFFF"/>
                </a:solidFill>
                <a:cs typeface="Arial" charset="0"/>
              </a:rPr>
              <a:t>оцент</a:t>
            </a:r>
            <a:r>
              <a:rPr lang="ru-RU" sz="28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ru-RU" sz="2800" b="1" dirty="0" err="1">
                <a:solidFill>
                  <a:srgbClr val="FFFFFF"/>
                </a:solidFill>
                <a:cs typeface="Arial" charset="0"/>
              </a:rPr>
              <a:t>кафедри</a:t>
            </a:r>
            <a:r>
              <a:rPr lang="ru-RU" sz="2800" b="1" dirty="0">
                <a:solidFill>
                  <a:srgbClr val="FFFFFF"/>
                </a:solidFill>
                <a:cs typeface="Arial" charset="0"/>
              </a:rPr>
              <a:t> АСОІУ НТУУ «КПІ»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FFFF"/>
                </a:solidFill>
                <a:cs typeface="Arial" charset="0"/>
              </a:rPr>
              <a:t>tkovalyuk@ukr.net</a:t>
            </a:r>
            <a:endParaRPr lang="ru-RU" sz="28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286232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6000" b="1" dirty="0" err="1" smtClean="0">
                <a:solidFill>
                  <a:srgbClr val="FFFF00"/>
                </a:solidFill>
                <a:cs typeface="Arial" charset="0"/>
              </a:rPr>
              <a:t>Проектування</a:t>
            </a:r>
            <a:r>
              <a:rPr lang="ru-RU" sz="6000" b="1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ru-RU" sz="6000" b="1" dirty="0" err="1" smtClean="0">
                <a:solidFill>
                  <a:srgbClr val="FFFF00"/>
                </a:solidFill>
                <a:cs typeface="Arial" charset="0"/>
              </a:rPr>
              <a:t>програмного</a:t>
            </a:r>
            <a:r>
              <a:rPr lang="ru-RU" sz="6000" b="1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ru-RU" sz="6000" b="1" dirty="0" err="1" smtClean="0">
                <a:solidFill>
                  <a:srgbClr val="FFFF00"/>
                </a:solidFill>
                <a:cs typeface="Arial" charset="0"/>
              </a:rPr>
              <a:t>забезпечення</a:t>
            </a:r>
            <a:endParaRPr lang="ru-RU" sz="60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1</a:t>
            </a:fld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15978"/>
              </p:ext>
            </p:extLst>
          </p:nvPr>
        </p:nvGraphicFramePr>
        <p:xfrm>
          <a:off x="0" y="836712"/>
          <a:ext cx="9144000" cy="46743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9693"/>
                <a:gridCol w="1484923"/>
                <a:gridCol w="6799384"/>
              </a:tblGrid>
              <a:tr h="91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Фігура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Елемент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Описання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Повідомлення зворотного виклику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що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повертається</a:t>
                      </a:r>
                      <a:r>
                        <a:rPr lang="ru-RU" sz="1800" dirty="0">
                          <a:effectLst/>
                        </a:rPr>
                        <a:t> назад </a:t>
                      </a:r>
                      <a:r>
                        <a:rPr lang="ru-RU" sz="1800" dirty="0" err="1">
                          <a:effectLst/>
                        </a:rPr>
                        <a:t>учасникові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який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чекає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повернення</a:t>
                      </a:r>
                      <a:r>
                        <a:rPr lang="ru-RU" sz="1800" dirty="0">
                          <a:effectLst/>
                        </a:rPr>
                        <a:t> з </a:t>
                      </a:r>
                      <a:r>
                        <a:rPr lang="ru-RU" sz="1800" dirty="0" err="1">
                          <a:effectLst/>
                        </a:rPr>
                        <a:t>попереднього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виклику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Результуюче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входження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виконання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відображується</a:t>
                      </a:r>
                      <a:r>
                        <a:rPr lang="ru-RU" sz="1800" dirty="0">
                          <a:effectLst/>
                        </a:rPr>
                        <a:t> поверх </a:t>
                      </a:r>
                      <a:r>
                        <a:rPr lang="ru-RU" sz="1800" dirty="0" err="1">
                          <a:effectLst/>
                        </a:rPr>
                        <a:t>існуючого</a:t>
                      </a:r>
                      <a:r>
                        <a:rPr lang="ru-RU" sz="1800" dirty="0">
                          <a:effectLst/>
                        </a:rPr>
                        <a:t>. 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236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Повідомлення самому собі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учасника</a:t>
                      </a:r>
                      <a:r>
                        <a:rPr lang="ru-RU" sz="1800" dirty="0">
                          <a:effectLst/>
                        </a:rPr>
                        <a:t> самому </a:t>
                      </a:r>
                      <a:r>
                        <a:rPr lang="ru-RU" sz="1800" dirty="0" err="1">
                          <a:effectLst/>
                        </a:rPr>
                        <a:t>собі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Результуюче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входження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виконання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відображується</a:t>
                      </a:r>
                      <a:r>
                        <a:rPr lang="ru-RU" sz="1800" dirty="0">
                          <a:effectLst/>
                        </a:rPr>
                        <a:t> поверх </a:t>
                      </a:r>
                      <a:r>
                        <a:rPr lang="ru-RU" sz="1800" dirty="0" err="1">
                          <a:effectLst/>
                        </a:rPr>
                        <a:t>відправляючого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виконання</a:t>
                      </a:r>
                      <a:r>
                        <a:rPr lang="ru-RU" sz="1800" dirty="0">
                          <a:effectLst/>
                        </a:rPr>
                        <a:t>. 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236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Повідомлення про створення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що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створює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учасника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Якщо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учасник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отримує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 про </a:t>
                      </a:r>
                      <a:r>
                        <a:rPr lang="ru-RU" sz="1800" dirty="0" err="1">
                          <a:effectLst/>
                        </a:rPr>
                        <a:t>створення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він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має</a:t>
                      </a:r>
                      <a:r>
                        <a:rPr lang="ru-RU" sz="1800" dirty="0">
                          <a:effectLst/>
                        </a:rPr>
                        <a:t> бути першим, </a:t>
                      </a:r>
                      <a:r>
                        <a:rPr lang="ru-RU" sz="1800" dirty="0" err="1">
                          <a:effectLst/>
                        </a:rPr>
                        <a:t>хто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його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отримує</a:t>
                      </a:r>
                      <a:r>
                        <a:rPr lang="ru-RU" sz="1800" dirty="0">
                          <a:effectLst/>
                        </a:rPr>
                        <a:t>. 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139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Знайдене повідомлення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Асинхронне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невідомого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або</a:t>
                      </a:r>
                      <a:r>
                        <a:rPr lang="ru-RU" sz="1800" dirty="0">
                          <a:effectLst/>
                        </a:rPr>
                        <a:t> не </a:t>
                      </a:r>
                      <a:r>
                        <a:rPr lang="ru-RU" sz="1800" dirty="0" err="1">
                          <a:effectLst/>
                        </a:rPr>
                        <a:t>вказаного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учасника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139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Загублене повідомлення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Асинхронне повідомлення невідомого або не вказаного учасника.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139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Коментар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Коментар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можна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приєднати</a:t>
                      </a:r>
                      <a:r>
                        <a:rPr lang="ru-RU" sz="1800" dirty="0">
                          <a:effectLst/>
                        </a:rPr>
                        <a:t> до будь-</a:t>
                      </a:r>
                      <a:r>
                        <a:rPr lang="ru-RU" sz="1800" dirty="0" err="1">
                          <a:effectLst/>
                        </a:rPr>
                        <a:t>якої</a:t>
                      </a:r>
                      <a:r>
                        <a:rPr lang="ru-RU" sz="1800" dirty="0">
                          <a:effectLst/>
                        </a:rPr>
                        <a:t> точки </a:t>
                      </a:r>
                      <a:r>
                        <a:rPr lang="ru-RU" sz="1800" dirty="0" err="1">
                          <a:effectLst/>
                        </a:rPr>
                        <a:t>лінії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життя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0"/>
            <a:ext cx="482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Діаграма послідовностей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54529"/>
              </p:ext>
            </p:extLst>
          </p:nvPr>
        </p:nvGraphicFramePr>
        <p:xfrm>
          <a:off x="13021" y="612879"/>
          <a:ext cx="9117957" cy="63505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7245"/>
                <a:gridCol w="1480694"/>
                <a:gridCol w="6780018"/>
              </a:tblGrid>
              <a:tr h="52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Фігура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Елемент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Опис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>
                    <a:solidFill>
                      <a:schemeClr val="accent6"/>
                    </a:solidFill>
                  </a:tcPr>
                </a:tc>
              </a:tr>
              <a:tr h="380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12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Використання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взаємодії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33" marR="14733" marT="18416" marB="18416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Укладає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себе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послідовність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які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визначені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іншій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схемі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Щоб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створити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використання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взаємодії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клацніть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інструмент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і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виконаєте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перетягання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поверх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ліній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життя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які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треба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включити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нього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4733" marR="14733" marT="18416" marB="18416">
                    <a:solidFill>
                      <a:srgbClr val="E7E7FF"/>
                    </a:solidFill>
                  </a:tcPr>
                </a:tc>
              </a:tr>
              <a:tr h="621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Об'єднаний фрагмент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Колекція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фрагментів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Кожен</a:t>
                      </a:r>
                      <a:r>
                        <a:rPr lang="ru-RU" sz="1800" dirty="0">
                          <a:effectLst/>
                        </a:rPr>
                        <a:t> фрагмент </a:t>
                      </a:r>
                      <a:r>
                        <a:rPr lang="ru-RU" sz="1800" dirty="0" err="1">
                          <a:effectLst/>
                        </a:rPr>
                        <a:t>може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включати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одне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або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декілька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повідомлень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Існує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декілька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видів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об'єднаних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фрагментів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Детальніше</a:t>
                      </a:r>
                      <a:r>
                        <a:rPr lang="ru-RU" sz="1800" dirty="0">
                          <a:effectLst/>
                        </a:rPr>
                        <a:t> за см в </a:t>
                      </a:r>
                      <a:r>
                        <a:rPr lang="ru-RU" sz="1800" dirty="0" err="1">
                          <a:effectLst/>
                        </a:rPr>
                        <a:t>розділі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Опис</a:t>
                      </a:r>
                      <a:r>
                        <a:rPr lang="ru-RU" sz="1800" dirty="0">
                          <a:effectLst/>
                        </a:rPr>
                        <a:t> потоку </a:t>
                      </a:r>
                      <a:r>
                        <a:rPr lang="ru-RU" sz="1800" dirty="0" err="1">
                          <a:effectLst/>
                        </a:rPr>
                        <a:t>управління</a:t>
                      </a:r>
                      <a:r>
                        <a:rPr lang="ru-RU" sz="1800" dirty="0">
                          <a:effectLst/>
                        </a:rPr>
                        <a:t> з </a:t>
                      </a:r>
                      <a:r>
                        <a:rPr lang="ru-RU" sz="1800" dirty="0" err="1">
                          <a:effectLst/>
                        </a:rPr>
                        <a:t>використанням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фрагментів</a:t>
                      </a:r>
                      <a:r>
                        <a:rPr lang="ru-RU" sz="1800" dirty="0">
                          <a:effectLst/>
                        </a:rPr>
                        <a:t> на схемах </a:t>
                      </a:r>
                      <a:r>
                        <a:rPr lang="ru-RU" sz="1800" dirty="0" err="1">
                          <a:effectLst/>
                        </a:rPr>
                        <a:t>послідовностей</a:t>
                      </a:r>
                      <a:r>
                        <a:rPr lang="ru-RU" sz="1800" dirty="0">
                          <a:effectLst/>
                        </a:rPr>
                        <a:t> UML.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Щоб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створити</a:t>
                      </a:r>
                      <a:r>
                        <a:rPr lang="ru-RU" sz="1800" dirty="0">
                          <a:effectLst/>
                        </a:rPr>
                        <a:t> фрагмент, </a:t>
                      </a:r>
                      <a:r>
                        <a:rPr lang="ru-RU" sz="1800" dirty="0" err="1">
                          <a:effectLst/>
                        </a:rPr>
                        <a:t>клацніть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повідомлення</a:t>
                      </a:r>
                      <a:r>
                        <a:rPr lang="ru-RU" sz="1800" dirty="0">
                          <a:effectLst/>
                        </a:rPr>
                        <a:t> правою </a:t>
                      </a:r>
                      <a:r>
                        <a:rPr lang="ru-RU" sz="1800" dirty="0" err="1">
                          <a:effectLst/>
                        </a:rPr>
                        <a:t>кнопкою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миші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наведіть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покажчик</a:t>
                      </a:r>
                      <a:r>
                        <a:rPr lang="ru-RU" sz="1800" dirty="0">
                          <a:effectLst/>
                        </a:rPr>
                        <a:t> на пункт </a:t>
                      </a:r>
                      <a:r>
                        <a:rPr lang="ru-RU" sz="1800" dirty="0" err="1">
                          <a:effectLst/>
                        </a:rPr>
                        <a:t>Розмістити</a:t>
                      </a:r>
                      <a:r>
                        <a:rPr lang="ru-RU" sz="1800" dirty="0">
                          <a:effectLst/>
                        </a:rPr>
                        <a:t> у </a:t>
                      </a:r>
                      <a:r>
                        <a:rPr lang="ru-RU" sz="1800" dirty="0" err="1">
                          <a:effectLst/>
                        </a:rPr>
                        <a:t>фрагменті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після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чого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виберіть</a:t>
                      </a:r>
                      <a:r>
                        <a:rPr lang="ru-RU" sz="1800" dirty="0">
                          <a:effectLst/>
                        </a:rPr>
                        <a:t> тип фрагмента.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Умова</a:t>
                      </a:r>
                      <a:r>
                        <a:rPr lang="ru-RU" sz="1800" dirty="0">
                          <a:effectLst/>
                        </a:rPr>
                        <a:t> фрагмента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Може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використовуватися</a:t>
                      </a:r>
                      <a:r>
                        <a:rPr lang="ru-RU" sz="1800" dirty="0">
                          <a:effectLst/>
                        </a:rPr>
                        <a:t> для установки </a:t>
                      </a:r>
                      <a:r>
                        <a:rPr lang="ru-RU" sz="1800" dirty="0" err="1">
                          <a:effectLst/>
                        </a:rPr>
                        <a:t>умови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залежної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того, </a:t>
                      </a:r>
                      <a:r>
                        <a:rPr lang="ru-RU" sz="1800" dirty="0" err="1">
                          <a:effectLst/>
                        </a:rPr>
                        <a:t>чи</a:t>
                      </a:r>
                      <a:r>
                        <a:rPr lang="ru-RU" sz="1800" dirty="0">
                          <a:effectLst/>
                        </a:rPr>
                        <a:t> буде </a:t>
                      </a:r>
                      <a:r>
                        <a:rPr lang="ru-RU" sz="1800" dirty="0" err="1">
                          <a:effectLst/>
                        </a:rPr>
                        <a:t>знайдений</a:t>
                      </a:r>
                      <a:r>
                        <a:rPr lang="ru-RU" sz="1800" dirty="0">
                          <a:effectLst/>
                        </a:rPr>
                        <a:t> фрагмент.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Щоб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задати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умову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виберіть</a:t>
                      </a:r>
                      <a:r>
                        <a:rPr lang="ru-RU" sz="1800" dirty="0">
                          <a:effectLst/>
                        </a:rPr>
                        <a:t> фрагмент, </a:t>
                      </a:r>
                      <a:r>
                        <a:rPr lang="ru-RU" sz="1800" dirty="0" err="1">
                          <a:effectLst/>
                        </a:rPr>
                        <a:t>виберіть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умову</a:t>
                      </a:r>
                      <a:r>
                        <a:rPr lang="ru-RU" sz="1800" dirty="0">
                          <a:effectLst/>
                        </a:rPr>
                        <a:t> і </a:t>
                      </a:r>
                      <a:r>
                        <a:rPr lang="ru-RU" sz="1800" dirty="0" err="1">
                          <a:effectLst/>
                        </a:rPr>
                        <a:t>введіть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значення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236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Подія знищення</a:t>
                      </a:r>
                      <a:endParaRPr lang="ru-RU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Представляє</a:t>
                      </a:r>
                      <a:r>
                        <a:rPr lang="ru-RU" sz="1800" dirty="0">
                          <a:effectLst/>
                        </a:rPr>
                        <a:t> точку, в </a:t>
                      </a:r>
                      <a:r>
                        <a:rPr lang="ru-RU" sz="1800" dirty="0" err="1">
                          <a:effectLst/>
                        </a:rPr>
                        <a:t>якій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об'єкт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видалений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або</a:t>
                      </a:r>
                      <a:r>
                        <a:rPr lang="ru-RU" sz="1800" dirty="0">
                          <a:effectLst/>
                        </a:rPr>
                        <a:t> не </a:t>
                      </a:r>
                      <a:r>
                        <a:rPr lang="ru-RU" sz="1800" dirty="0" err="1">
                          <a:effectLst/>
                        </a:rPr>
                        <a:t>доступніший</a:t>
                      </a:r>
                      <a:r>
                        <a:rPr lang="ru-RU" sz="1800" dirty="0">
                          <a:effectLst/>
                        </a:rPr>
                        <a:t>.  </a:t>
                      </a:r>
                      <a:r>
                        <a:rPr lang="ru-RU" sz="1800" dirty="0" err="1">
                          <a:effectLst/>
                        </a:rPr>
                        <a:t>Відображується</a:t>
                      </a:r>
                      <a:r>
                        <a:rPr lang="ru-RU" sz="1800" dirty="0">
                          <a:effectLst/>
                        </a:rPr>
                        <a:t> в </a:t>
                      </a:r>
                      <a:r>
                        <a:rPr lang="ru-RU" sz="1800" dirty="0" err="1">
                          <a:effectLst/>
                        </a:rPr>
                        <a:t>нижній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частині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кожної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лінії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життя</a:t>
                      </a:r>
                      <a:r>
                        <a:rPr lang="ru-RU" sz="1800" dirty="0">
                          <a:effectLst/>
                        </a:rPr>
                        <a:t>. </a:t>
                      </a:r>
                      <a:endParaRPr lang="ru-RU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998788"/>
            <a:ext cx="5114925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0"/>
            <a:ext cx="482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Діаграма послідовностей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29726" y="76470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Автомат</a:t>
            </a:r>
            <a:r>
              <a:rPr lang="uk-UA" sz="2000" b="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State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machine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описує поводження в термінах послідовності станів, через які проходить об'єкт протягом свого життєвого циклу, відповідаючи на різні події, а також його реакцій на ці події.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Стан</a:t>
            </a:r>
            <a:r>
              <a:rPr lang="uk-UA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State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– це ситуація в житті об'єкта, протягом якої він задовольняє деякій умові, виконує певну діяльність або очікує якоїсь події.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Подія</a:t>
            </a:r>
            <a:r>
              <a:rPr lang="uk-UA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Event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– це специфікація істотного факту, що має місце в просторі й у часі. У контексті автоматів подія – це якийсь стимул, що ініціює перехід з одного стану в інше.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Перехід</a:t>
            </a:r>
            <a:r>
              <a:rPr lang="uk-UA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Transition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– це відношення між двома станами. Перехід показує, що об'єкт, який перебуває в першому стані, повинен виконати певні дії й перейти в другий стан, як тільки відбудеться зазначена подія й будуть задоволені певні умови.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Діяльність</a:t>
            </a:r>
            <a:r>
              <a:rPr lang="uk-UA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Activity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– це неатомарне обчислення усередині автомата, що протікає в часі.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Дія</a:t>
            </a:r>
            <a:r>
              <a:rPr lang="uk-UA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(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Action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) – це атомарне обчислення, що приводить до зміни стану моделі або поверненню значення.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35046"/>
            <a:ext cx="8503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uk-UA" sz="2800" b="1" dirty="0">
                <a:solidFill>
                  <a:schemeClr val="bg1"/>
                </a:solidFill>
              </a:rPr>
              <a:t>Діаграма станів та </a:t>
            </a:r>
            <a:r>
              <a:rPr lang="uk-UA" sz="2800" b="1" dirty="0" smtClean="0">
                <a:solidFill>
                  <a:schemeClr val="bg1"/>
                </a:solidFill>
              </a:rPr>
              <a:t>переходів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r>
              <a:rPr lang="uk-UA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Терміни й </a:t>
            </a:r>
            <a:r>
              <a:rPr lang="uk-U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поняття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0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" y="0"/>
            <a:ext cx="8964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Statechart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diagram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станів та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переходів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50825" y="765175"/>
            <a:ext cx="8713788" cy="5883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539750" algn="l"/>
              </a:tabLst>
            </a:pPr>
            <a:r>
              <a:rPr lang="uk-UA" sz="2000" b="0" dirty="0">
                <a:latin typeface="Arial" pitchFamily="34" charset="0"/>
                <a:cs typeface="Arial" pitchFamily="34" charset="0"/>
              </a:rPr>
              <a:t>Перехід визначається п'ятьма елементами: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вихідний стан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– 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стан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, з якого відбувається перехід.;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подія-тригер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– це подія, при одержанні якої може спрацювати перехід при виконанні сторожової умови;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сторожова умова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– 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булівський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вираз, що обчислюється при одержанні події-тригера.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дія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– атомарне обчислення, що може безпосередньо впливати на об'єкт, що перебуває в області видимості;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цільовий стан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– 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стан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, що стає активним після завершення переходу. </a:t>
            </a:r>
            <a:endParaRPr lang="ru-RU" sz="2000" b="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dirty="0">
                <a:latin typeface="Arial" pitchFamily="34" charset="0"/>
                <a:cs typeface="Arial" pitchFamily="34" charset="0"/>
              </a:rPr>
              <a:t>Перехід називається </a:t>
            </a:r>
            <a:r>
              <a:rPr lang="uk-UA" sz="2000" b="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тригерним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, якщо його специфікує тригер-подія, пов'язана із зовнішніми умовами стосовно розглянутого стану. У цьому випадку поруч зі стрілкою тригерного переходу обов'язково вказується ім'я події. Найчастіше задають імена функцій, що викликаються об'єктами системи. </a:t>
            </a:r>
          </a:p>
          <a:p>
            <a:pPr>
              <a:tabLst>
                <a:tab pos="228600" algn="l"/>
                <a:tab pos="539750" algn="l"/>
              </a:tabLst>
            </a:pPr>
            <a:r>
              <a:rPr lang="uk-UA" sz="2000" b="0" dirty="0">
                <a:latin typeface="Arial" pitchFamily="34" charset="0"/>
                <a:cs typeface="Arial" pitchFamily="34" charset="0"/>
              </a:rPr>
              <a:t>Перехід називається </a:t>
            </a:r>
            <a:r>
              <a:rPr lang="uk-UA" sz="2000" b="0" i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нетригерним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, якщо він відбувається по завершенні виконання діяльності в даному стані. Для них поруч зі стрілкою переходу не вказується жодного імені події, а у вихідному стані повинна бути описана внутрішня діяльність, по закінченні якої відбудеться той або інший </a:t>
            </a:r>
            <a:r>
              <a:rPr lang="uk-UA" sz="2000" b="0" dirty="0" err="1">
                <a:latin typeface="Arial" pitchFamily="34" charset="0"/>
                <a:cs typeface="Arial" pitchFamily="34" charset="0"/>
              </a:rPr>
              <a:t>нетригерний</a:t>
            </a:r>
            <a:r>
              <a:rPr lang="uk-UA" sz="2000" b="0" dirty="0">
                <a:latin typeface="Arial" pitchFamily="34" charset="0"/>
                <a:cs typeface="Arial" pitchFamily="34" charset="0"/>
              </a:rPr>
              <a:t> перехід.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54235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358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Графічні позначення на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statechart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diagram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Групувати 9"/>
          <p:cNvGrpSpPr/>
          <p:nvPr/>
        </p:nvGrpSpPr>
        <p:grpSpPr>
          <a:xfrm>
            <a:off x="4777092" y="904191"/>
            <a:ext cx="2714966" cy="1516697"/>
            <a:chOff x="714106" y="887524"/>
            <a:chExt cx="3024336" cy="1800200"/>
          </a:xfrm>
        </p:grpSpPr>
        <p:sp>
          <p:nvSpPr>
            <p:cNvPr id="3" name="Округлений прямокутник 2"/>
            <p:cNvSpPr/>
            <p:nvPr/>
          </p:nvSpPr>
          <p:spPr>
            <a:xfrm>
              <a:off x="714106" y="887524"/>
              <a:ext cx="3024336" cy="1800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 сполучна лінія 4"/>
            <p:cNvCxnSpPr/>
            <p:nvPr/>
          </p:nvCxnSpPr>
          <p:spPr>
            <a:xfrm>
              <a:off x="714106" y="1557763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51687" y="1095127"/>
              <a:ext cx="2210690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0" dirty="0" smtClean="0"/>
                <a:t>Назва стану</a:t>
              </a:r>
              <a:endParaRPr lang="ru-RU" b="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1687" y="1681892"/>
              <a:ext cx="25491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0" dirty="0" smtClean="0"/>
                <a:t>Внутрішні дії в даному стані</a:t>
              </a:r>
              <a:endParaRPr lang="ru-RU" b="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9132" y="1468878"/>
            <a:ext cx="199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Стан об’єкта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99316" y="3190761"/>
            <a:ext cx="308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Перехід </a:t>
            </a:r>
            <a:r>
              <a:rPr lang="uk-UA" dirty="0" err="1" smtClean="0"/>
              <a:t>нетригірний</a:t>
            </a:r>
            <a:endParaRPr lang="ru-RU" dirty="0"/>
          </a:p>
        </p:txBody>
      </p:sp>
      <p:grpSp>
        <p:nvGrpSpPr>
          <p:cNvPr id="25" name="Групувати 24"/>
          <p:cNvGrpSpPr/>
          <p:nvPr/>
        </p:nvGrpSpPr>
        <p:grpSpPr>
          <a:xfrm>
            <a:off x="3779912" y="2673930"/>
            <a:ext cx="4919839" cy="1222105"/>
            <a:chOff x="3779912" y="2998983"/>
            <a:chExt cx="4919839" cy="1222105"/>
          </a:xfrm>
        </p:grpSpPr>
        <p:sp>
          <p:nvSpPr>
            <p:cNvPr id="12" name="Округлений прямокутник 11"/>
            <p:cNvSpPr/>
            <p:nvPr/>
          </p:nvSpPr>
          <p:spPr>
            <a:xfrm>
              <a:off x="3779912" y="3284983"/>
              <a:ext cx="1584176" cy="9361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круглений прямокутник 14"/>
            <p:cNvSpPr/>
            <p:nvPr/>
          </p:nvSpPr>
          <p:spPr>
            <a:xfrm>
              <a:off x="7009340" y="3278595"/>
              <a:ext cx="1584176" cy="9361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 зі стрілкою 15"/>
            <p:cNvCxnSpPr>
              <a:stCxn id="12" idx="3"/>
              <a:endCxn id="15" idx="1"/>
            </p:cNvCxnSpPr>
            <p:nvPr/>
          </p:nvCxnSpPr>
          <p:spPr>
            <a:xfrm flipV="1">
              <a:off x="5364088" y="3746648"/>
              <a:ext cx="1645252" cy="63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98931" y="3395899"/>
              <a:ext cx="13461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b="0" dirty="0" smtClean="0"/>
                <a:t>Перевірка </a:t>
              </a:r>
            </a:p>
            <a:p>
              <a:r>
                <a:rPr lang="uk-UA" sz="2000" b="0" dirty="0" smtClean="0"/>
                <a:t>пін коду</a:t>
              </a:r>
              <a:endParaRPr lang="ru-RU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8359" y="3399093"/>
              <a:ext cx="1571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b="0" dirty="0" smtClean="0"/>
                <a:t>Повернення </a:t>
              </a:r>
            </a:p>
            <a:p>
              <a:r>
                <a:rPr lang="uk-UA" sz="2000" b="0" dirty="0" smtClean="0"/>
                <a:t>карточки</a:t>
              </a:r>
              <a:endParaRPr lang="ru-RU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3645" y="2998983"/>
              <a:ext cx="12986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b="0" dirty="0" smtClean="0"/>
                <a:t>Відміна </a:t>
              </a:r>
            </a:p>
            <a:p>
              <a:r>
                <a:rPr lang="uk-UA" sz="2000" b="0" dirty="0" smtClean="0"/>
                <a:t>транзакції</a:t>
              </a:r>
              <a:endParaRPr lang="ru-RU" sz="2000" b="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6411" y="4700800"/>
            <a:ext cx="276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Перехід </a:t>
            </a:r>
            <a:r>
              <a:rPr lang="uk-UA" dirty="0" err="1" smtClean="0"/>
              <a:t>тригірний</a:t>
            </a:r>
            <a:endParaRPr lang="uk-UA" dirty="0" smtClean="0"/>
          </a:p>
          <a:p>
            <a:r>
              <a:rPr lang="uk-UA" dirty="0"/>
              <a:t>і</a:t>
            </a:r>
            <a:r>
              <a:rPr lang="uk-UA" dirty="0" smtClean="0"/>
              <a:t>з сторожовою </a:t>
            </a:r>
          </a:p>
          <a:p>
            <a:r>
              <a:rPr lang="uk-UA" dirty="0" smtClean="0"/>
              <a:t>умовою</a:t>
            </a:r>
            <a:endParaRPr lang="ru-RU" dirty="0"/>
          </a:p>
        </p:txBody>
      </p:sp>
      <p:sp>
        <p:nvSpPr>
          <p:cNvPr id="26" name="Округлений прямокутник 25"/>
          <p:cNvSpPr/>
          <p:nvPr/>
        </p:nvSpPr>
        <p:spPr>
          <a:xfrm>
            <a:off x="3406194" y="4790764"/>
            <a:ext cx="1584176" cy="936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525213" y="4904874"/>
            <a:ext cx="13461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sz="2000" b="0" dirty="0" smtClean="0"/>
              <a:t>Перевірка </a:t>
            </a:r>
          </a:p>
          <a:p>
            <a:r>
              <a:rPr lang="uk-UA" sz="2000" b="0" dirty="0" smtClean="0"/>
              <a:t>пін коду</a:t>
            </a:r>
            <a:endParaRPr lang="ru-RU" sz="2000" b="0" dirty="0"/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6433204" y="4240716"/>
            <a:ext cx="2117708" cy="936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6643504" y="4354826"/>
            <a:ext cx="19986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sz="2000" b="0" dirty="0" smtClean="0"/>
              <a:t>Очікування</a:t>
            </a:r>
          </a:p>
          <a:p>
            <a:r>
              <a:rPr lang="uk-UA" sz="2000" b="0" dirty="0" smtClean="0"/>
              <a:t>вибору команди </a:t>
            </a:r>
            <a:endParaRPr lang="ru-RU" sz="2000" b="0" dirty="0"/>
          </a:p>
        </p:txBody>
      </p:sp>
      <p:sp>
        <p:nvSpPr>
          <p:cNvPr id="30" name="Округлений прямокутник 29"/>
          <p:cNvSpPr/>
          <p:nvPr/>
        </p:nvSpPr>
        <p:spPr>
          <a:xfrm>
            <a:off x="6515624" y="5433077"/>
            <a:ext cx="2085954" cy="936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6793781" y="5579973"/>
            <a:ext cx="15585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sz="2000" b="0" dirty="0" smtClean="0"/>
              <a:t>Завершення </a:t>
            </a:r>
          </a:p>
          <a:p>
            <a:r>
              <a:rPr lang="uk-UA" sz="2000" b="0" dirty="0" smtClean="0"/>
              <a:t>роботи</a:t>
            </a:r>
            <a:endParaRPr lang="ru-RU" sz="2000" b="0" dirty="0"/>
          </a:p>
        </p:txBody>
      </p:sp>
      <p:cxnSp>
        <p:nvCxnSpPr>
          <p:cNvPr id="80897" name="Пряма зі стрілкою 80896"/>
          <p:cNvCxnSpPr>
            <a:stCxn id="26" idx="3"/>
            <a:endCxn id="28" idx="1"/>
          </p:cNvCxnSpPr>
          <p:nvPr/>
        </p:nvCxnSpPr>
        <p:spPr>
          <a:xfrm flipV="1">
            <a:off x="4990370" y="4708769"/>
            <a:ext cx="1442834" cy="550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00" name="Пряма зі стрілкою 80899"/>
          <p:cNvCxnSpPr>
            <a:stCxn id="26" idx="3"/>
            <a:endCxn id="30" idx="1"/>
          </p:cNvCxnSpPr>
          <p:nvPr/>
        </p:nvCxnSpPr>
        <p:spPr>
          <a:xfrm>
            <a:off x="4990370" y="5258817"/>
            <a:ext cx="1525254" cy="642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1" name="TextBox 80900"/>
          <p:cNvSpPr txBox="1"/>
          <p:nvPr/>
        </p:nvSpPr>
        <p:spPr>
          <a:xfrm>
            <a:off x="4817429" y="4326317"/>
            <a:ext cx="156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[</a:t>
            </a:r>
            <a:r>
              <a:rPr lang="uk-UA" sz="2000" b="0" dirty="0" smtClean="0"/>
              <a:t>Код вірний</a:t>
            </a:r>
            <a:r>
              <a:rPr lang="en-US" sz="2000" b="0" dirty="0" smtClean="0"/>
              <a:t>]</a:t>
            </a:r>
            <a:endParaRPr lang="ru-RU" sz="2000" b="0" dirty="0"/>
          </a:p>
        </p:txBody>
      </p:sp>
      <p:sp>
        <p:nvSpPr>
          <p:cNvPr id="42" name="TextBox 41"/>
          <p:cNvSpPr txBox="1"/>
          <p:nvPr/>
        </p:nvSpPr>
        <p:spPr>
          <a:xfrm>
            <a:off x="4732469" y="5887749"/>
            <a:ext cx="181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[</a:t>
            </a:r>
            <a:r>
              <a:rPr lang="uk-UA" sz="2000" b="0" dirty="0" smtClean="0"/>
              <a:t>Код невірний</a:t>
            </a:r>
            <a:r>
              <a:rPr lang="en-US" sz="2000" b="0" dirty="0" smtClean="0"/>
              <a:t>]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31842344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358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Графічні позначення на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statechart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diagram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Пример составного состояния с двумя вложенными последовательными подсостояниям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95" y="2636912"/>
            <a:ext cx="6264696" cy="26824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кутник 3"/>
          <p:cNvSpPr/>
          <p:nvPr/>
        </p:nvSpPr>
        <p:spPr>
          <a:xfrm>
            <a:off x="899591" y="716503"/>
            <a:ext cx="6674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Приклад складеного стану із двома вкладеними послідовними </a:t>
            </a:r>
            <a:r>
              <a:rPr lang="uk-UA" dirty="0" err="1" smtClean="0"/>
              <a:t>підстанами</a:t>
            </a:r>
            <a:r>
              <a:rPr lang="uk-UA" dirty="0" smtClean="0"/>
              <a:t>, циклом, сторожовою умовою, виразом дії </a:t>
            </a:r>
            <a:endParaRPr lang="ru-RU" dirty="0"/>
          </a:p>
        </p:txBody>
      </p:sp>
      <p:cxnSp>
        <p:nvCxnSpPr>
          <p:cNvPr id="6" name="Пряма зі стрілкою 5"/>
          <p:cNvCxnSpPr/>
          <p:nvPr/>
        </p:nvCxnSpPr>
        <p:spPr>
          <a:xfrm flipH="1">
            <a:off x="6156176" y="1916832"/>
            <a:ext cx="21602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зі стрілкою 7"/>
          <p:cNvCxnSpPr/>
          <p:nvPr/>
        </p:nvCxnSpPr>
        <p:spPr>
          <a:xfrm>
            <a:off x="3995936" y="1916832"/>
            <a:ext cx="226825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/>
          <p:nvPr/>
        </p:nvCxnSpPr>
        <p:spPr>
          <a:xfrm>
            <a:off x="2195736" y="1916832"/>
            <a:ext cx="293432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6492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9588" y="14514"/>
            <a:ext cx="66641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StateChart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Інтернет магазину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734"/>
            <a:ext cx="9036496" cy="63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97641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908720"/>
            <a:ext cx="8763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tabLst>
                <a:tab pos="228600" algn="l"/>
                <a:tab pos="539750" algn="l"/>
              </a:tabLst>
            </a:pPr>
            <a:r>
              <a:rPr lang="uk-UA" sz="2000" dirty="0">
                <a:solidFill>
                  <a:prstClr val="black"/>
                </a:solidFill>
              </a:rPr>
              <a:t>На діаграмі кооперації розміщаються:</a:t>
            </a:r>
            <a:endParaRPr lang="ru-RU" sz="20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  <a:tabLst>
                <a:tab pos="228600" algn="l"/>
                <a:tab pos="539750" algn="l"/>
              </a:tabLst>
            </a:pPr>
            <a:r>
              <a:rPr lang="uk-UA" sz="2000" dirty="0">
                <a:solidFill>
                  <a:prstClr val="black"/>
                </a:solidFill>
              </a:rPr>
              <a:t>об'єкти (екземпляри класів), </a:t>
            </a:r>
            <a:endParaRPr lang="ru-RU" sz="20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  <a:tabLst>
                <a:tab pos="228600" algn="l"/>
                <a:tab pos="539750" algn="l"/>
              </a:tabLst>
            </a:pPr>
            <a:r>
              <a:rPr lang="uk-UA" sz="2000" dirty="0">
                <a:solidFill>
                  <a:prstClr val="black"/>
                </a:solidFill>
              </a:rPr>
              <a:t>зв'язки між ними (екземпляри асоціацій)</a:t>
            </a:r>
            <a:endParaRPr lang="ru-RU" sz="20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  <a:tabLst>
                <a:tab pos="228600" algn="l"/>
                <a:tab pos="539750" algn="l"/>
              </a:tabLst>
            </a:pPr>
            <a:r>
              <a:rPr lang="uk-UA" sz="2000" dirty="0">
                <a:solidFill>
                  <a:prstClr val="black"/>
                </a:solidFill>
              </a:rPr>
              <a:t>повідомлення. </a:t>
            </a:r>
            <a:endParaRPr lang="uk-UA" sz="2000" i="1" dirty="0">
              <a:solidFill>
                <a:prstClr val="black"/>
              </a:solidFill>
            </a:endParaRPr>
          </a:p>
          <a:p>
            <a:pPr lvl="0">
              <a:spcAft>
                <a:spcPts val="1200"/>
              </a:spcAft>
              <a:tabLst>
                <a:tab pos="228600" algn="l"/>
                <a:tab pos="539750" algn="l"/>
              </a:tabLst>
            </a:pPr>
            <a:r>
              <a:rPr lang="uk-UA" sz="2000" i="1" dirty="0">
                <a:solidFill>
                  <a:srgbClr val="0000CC"/>
                </a:solidFill>
              </a:rPr>
              <a:t>Зв'язки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доповнюються стрілками повідомлень, при цьому показуються тільки ті об'єкти, які беруть участь у реалізації кооперації. </a:t>
            </a:r>
          </a:p>
          <a:p>
            <a:pPr lvl="0">
              <a:spcAft>
                <a:spcPts val="1200"/>
              </a:spcAft>
              <a:tabLst>
                <a:tab pos="228600" algn="l"/>
                <a:tab pos="539750" algn="l"/>
              </a:tabLst>
            </a:pPr>
            <a:r>
              <a:rPr lang="uk-UA" sz="2000" i="1" dirty="0">
                <a:solidFill>
                  <a:srgbClr val="0000CC"/>
                </a:solidFill>
              </a:rPr>
              <a:t>Структурні відносини між об'єктами</a:t>
            </a:r>
            <a:r>
              <a:rPr lang="uk-UA" sz="2000" dirty="0">
                <a:solidFill>
                  <a:prstClr val="black"/>
                </a:solidFill>
              </a:rPr>
              <a:t> показують у вигляді різних сполучних ліній. </a:t>
            </a:r>
          </a:p>
          <a:p>
            <a:pPr lvl="0">
              <a:spcAft>
                <a:spcPts val="1200"/>
              </a:spcAft>
              <a:tabLst>
                <a:tab pos="228600" algn="l"/>
                <a:tab pos="539750" algn="l"/>
              </a:tabLst>
            </a:pPr>
            <a:r>
              <a:rPr lang="uk-UA" sz="2000" dirty="0">
                <a:solidFill>
                  <a:prstClr val="black"/>
                </a:solidFill>
              </a:rPr>
              <a:t>Зв'язки можуть доповнюватися </a:t>
            </a:r>
            <a:r>
              <a:rPr lang="uk-UA" sz="2000" dirty="0">
                <a:solidFill>
                  <a:srgbClr val="0000CC"/>
                </a:solidFill>
              </a:rPr>
              <a:t>іменами ролей</a:t>
            </a:r>
            <a:r>
              <a:rPr lang="uk-UA" sz="2000" dirty="0">
                <a:solidFill>
                  <a:prstClr val="black"/>
                </a:solidFill>
              </a:rPr>
              <a:t>, які грають об'єкти в даному взаємозв'язку. </a:t>
            </a:r>
          </a:p>
          <a:p>
            <a:pPr lvl="0">
              <a:spcAft>
                <a:spcPts val="1200"/>
              </a:spcAft>
              <a:tabLst>
                <a:tab pos="228600" algn="l"/>
                <a:tab pos="539750" algn="l"/>
              </a:tabLst>
            </a:pPr>
            <a:r>
              <a:rPr lang="uk-UA" sz="2000" i="1" dirty="0">
                <a:solidFill>
                  <a:srgbClr val="0000CC"/>
                </a:solidFill>
              </a:rPr>
              <a:t>Динамічні взаємозв'язки</a:t>
            </a:r>
            <a:r>
              <a:rPr lang="uk-UA" sz="2000" dirty="0">
                <a:solidFill>
                  <a:prstClr val="black"/>
                </a:solidFill>
              </a:rPr>
              <a:t>  показують потоки повідомлень у формі стрілок із вказівкою напрямку поруч зі сполучними лініями між об'єктами, при цьому задаються імена повідомлень й їхні порядкові номери в загальній послідовності повідомлень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11413" y="0"/>
            <a:ext cx="3845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diagram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251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370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none">
            <a:spAutoFit/>
          </a:bodyPr>
          <a:lstStyle/>
          <a:p>
            <a:r>
              <a:rPr lang="uk-UA" sz="2800"/>
              <a:t>Діаграма кооперації</a:t>
            </a:r>
            <a:endParaRPr lang="ru-RU" sz="2800"/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0" y="633413"/>
          <a:ext cx="9144000" cy="62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Точечный рисунок" r:id="rId3" imgW="5923810" imgH="5590476" progId="Paint.Picture">
                  <p:embed/>
                </p:oleObj>
              </mc:Choice>
              <mc:Fallback>
                <p:oleObj name="Точечный рисунок" r:id="rId3" imgW="5923810" imgH="55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413"/>
                        <a:ext cx="9144000" cy="62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11413" y="0"/>
            <a:ext cx="3845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diagram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9881" name="Picture 9" descr="internet-magazi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0"/>
            <a:ext cx="1657350" cy="1398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47909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0" y="0"/>
            <a:ext cx="9108439" cy="6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Communication diagram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ru-RU" sz="2400" dirty="0" err="1" smtClean="0">
                <a:solidFill>
                  <a:schemeClr val="bg1"/>
                </a:solidFill>
              </a:rPr>
              <a:t>взаємодії</a:t>
            </a:r>
            <a:r>
              <a:rPr lang="ru-RU" sz="2400" dirty="0" smtClean="0">
                <a:solidFill>
                  <a:schemeClr val="bg1"/>
                </a:solidFill>
              </a:rPr>
              <a:t> об</a:t>
            </a:r>
            <a:r>
              <a:rPr lang="en-US" sz="2400" dirty="0" smtClean="0">
                <a:solidFill>
                  <a:schemeClr val="bg1"/>
                </a:solidFill>
              </a:rPr>
              <a:t>’</a:t>
            </a:r>
            <a:r>
              <a:rPr lang="uk-UA" sz="2400" dirty="0" err="1" smtClean="0">
                <a:solidFill>
                  <a:schemeClr val="bg1"/>
                </a:solidFill>
              </a:rPr>
              <a:t>єктів</a:t>
            </a:r>
            <a:r>
              <a:rPr lang="uk-UA" sz="2400" dirty="0" smtClean="0">
                <a:solidFill>
                  <a:schemeClr val="bg1"/>
                </a:solidFill>
              </a:rPr>
              <a:t>: ліфт, пасажир поверхи, кнопки виклику ліфта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765175"/>
            <a:ext cx="8569325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ANd9GcRBwSBZr8-Zj8JapRSYicUXEVg3Ys9wkP8Zv5wbkctKGWv0Q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9238" y="1124744"/>
            <a:ext cx="1274762" cy="1800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1575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2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27088" y="1052513"/>
            <a:ext cx="7559675" cy="333533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cs typeface="Times New Roman"/>
              </a:rPr>
              <a:t>Лекція </a:t>
            </a:r>
            <a:r>
              <a:rPr lang="ru-RU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cs typeface="Times New Roman"/>
              </a:rPr>
              <a:t>9</a:t>
            </a:r>
            <a:endParaRPr lang="uk-UA" sz="3600" b="1" kern="10" dirty="0">
              <a:ln w="9525">
                <a:noFill/>
                <a:round/>
                <a:headEnd/>
                <a:tailEnd/>
              </a:ln>
              <a:solidFill>
                <a:srgbClr val="FFFF00"/>
              </a:solidFill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cs typeface="Times New Roman"/>
              </a:rPr>
              <a:t>Динамічні діаграми </a:t>
            </a:r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cs typeface="Times New Roman"/>
              </a:rPr>
              <a:t>UML</a:t>
            </a:r>
            <a:endParaRPr lang="uk-UA" sz="3600" b="1" kern="10" dirty="0">
              <a:ln w="9525">
                <a:noFill/>
                <a:round/>
                <a:headEnd/>
                <a:tailEnd/>
              </a:ln>
              <a:solidFill>
                <a:srgbClr val="FFFF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9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2385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Корисні посилання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196752"/>
            <a:ext cx="658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Раджу скористатись довідкою </a:t>
            </a:r>
            <a:r>
              <a:rPr lang="en-US" dirty="0" smtClean="0"/>
              <a:t> MSDN (</a:t>
            </a:r>
            <a:r>
              <a:rPr lang="uk-UA" dirty="0" smtClean="0"/>
              <a:t>стисло, коротко, доступно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280" y="1772816"/>
            <a:ext cx="795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msdn.microsoft.com/en-us/library/dd409427.aspx</a:t>
            </a:r>
            <a:r>
              <a:rPr lang="en-US" dirty="0"/>
              <a:t> </a:t>
            </a:r>
            <a:r>
              <a:rPr lang="en-US" dirty="0" smtClean="0"/>
              <a:t>		Use case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653" y="2276872"/>
            <a:ext cx="8277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msdn.microsoft.com/en-us/library/dd409389.aspx</a:t>
            </a:r>
            <a:r>
              <a:rPr lang="en-US" dirty="0" smtClean="0"/>
              <a:t> 		Sequence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5048" y="2736503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msdn.microsoft.com/en-us/library/dd409437.aspx</a:t>
            </a:r>
            <a:r>
              <a:rPr lang="en-US" dirty="0" smtClean="0"/>
              <a:t> 		class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1840" y="3212976"/>
            <a:ext cx="808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msdn.microsoft.com/en-us/library/dd409390.aspx</a:t>
            </a:r>
            <a:r>
              <a:rPr lang="en-US" dirty="0" smtClean="0"/>
              <a:t>		component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5323" y="3752166"/>
            <a:ext cx="8201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msdn.microsoft.com/en-us/library/dd409360.aspx</a:t>
            </a:r>
            <a:r>
              <a:rPr lang="en-US" dirty="0" smtClean="0"/>
              <a:t>		</a:t>
            </a:r>
            <a:r>
              <a:rPr lang="en-US" dirty="0"/>
              <a:t>a</a:t>
            </a:r>
            <a:r>
              <a:rPr lang="en-US" dirty="0" smtClean="0"/>
              <a:t>ctivity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422108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https://halllowelt.wordpress.com/2010/03/25/automatically-generating-states-with-vs2010-uml-tools-and-t4</a:t>
            </a:r>
            <a:r>
              <a:rPr lang="en-US" smtClean="0">
                <a:hlinkClick r:id="rId7"/>
              </a:rPr>
              <a:t>/</a:t>
            </a:r>
            <a:r>
              <a:rPr lang="en-US" smtClean="0"/>
              <a:t> 				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80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28092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395536" y="0"/>
            <a:ext cx="8148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активностей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(activity diagram)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708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66763"/>
            <a:ext cx="73247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395536" y="0"/>
            <a:ext cx="8148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активностей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(activity diagram)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814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-10683" y="764704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Процес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активностей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описати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таких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>
                <a:latin typeface="Arial" pitchFamily="34" charset="0"/>
                <a:cs typeface="Arial" pitchFamily="34" charset="0"/>
              </a:rPr>
              <a:t>Складання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переліку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діяльностей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системі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Як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вихідні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цієї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добре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підходить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список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прецедентів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список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операцій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Доповнюватися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діаграмою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активності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сценарій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спробувати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описати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зв'язок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ними.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Ухвалення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про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необхідність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діяльностей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залежностей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між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діяльностями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активності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потрібно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знайти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активності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безпосередньо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передують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(і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наступні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за нею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теж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тобто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активності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без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яких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потік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перейти до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даної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діяльності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Виділення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паралельних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діяльностей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Виділіть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активності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мають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спільних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попередників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умов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переходів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Сформулюйте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вирази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приймати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два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- "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істинно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хибно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відповідні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альтернативним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потокам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Уточніть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складні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діяльності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0683" y="22574"/>
            <a:ext cx="913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Поради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щодо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діаграм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активностей</a:t>
            </a:r>
          </a:p>
        </p:txBody>
      </p:sp>
    </p:spTree>
    <p:extLst>
      <p:ext uri="{BB962C8B-B14F-4D97-AF65-F5344CB8AC3E}">
        <p14:creationId xmlns:p14="http://schemas.microsoft.com/office/powerpoint/2010/main" val="18740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72" y="1124744"/>
            <a:ext cx="55911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2046784" y="165245"/>
            <a:ext cx="415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Опис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потока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даних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4188867" cy="534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кутник 15"/>
          <p:cNvSpPr/>
          <p:nvPr/>
        </p:nvSpPr>
        <p:spPr>
          <a:xfrm>
            <a:off x="2051720" y="0"/>
            <a:ext cx="4047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Паралельн</a:t>
            </a:r>
            <a:r>
              <a:rPr lang="uk-U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потоки</a:t>
            </a:r>
          </a:p>
        </p:txBody>
      </p:sp>
    </p:spTree>
    <p:extLst>
      <p:ext uri="{BB962C8B-B14F-4D97-AF65-F5344CB8AC3E}">
        <p14:creationId xmlns:p14="http://schemas.microsoft.com/office/powerpoint/2010/main" val="11492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011" y="0"/>
            <a:ext cx="482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Діаграма послідовностей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Parts of a 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980728"/>
            <a:ext cx="53721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66447"/>
              </p:ext>
            </p:extLst>
          </p:nvPr>
        </p:nvGraphicFramePr>
        <p:xfrm>
          <a:off x="0" y="692696"/>
          <a:ext cx="9144000" cy="61097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9694"/>
                <a:gridCol w="1484923"/>
                <a:gridCol w="6799383"/>
              </a:tblGrid>
              <a:tr h="97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Фігура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Елемент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 anchor="ctr"/>
                </a:tc>
              </a:tr>
              <a:tr h="35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Лінія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життя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Вертикальна </a:t>
                      </a:r>
                      <a:r>
                        <a:rPr lang="ru-RU" sz="1600" dirty="0" err="1">
                          <a:effectLst/>
                        </a:rPr>
                        <a:t>лінія</a:t>
                      </a:r>
                      <a:r>
                        <a:rPr lang="ru-RU" sz="1600" dirty="0">
                          <a:effectLst/>
                        </a:rPr>
                        <a:t>, яка </a:t>
                      </a:r>
                      <a:r>
                        <a:rPr lang="ru-RU" sz="1600" dirty="0" err="1">
                          <a:effectLst/>
                        </a:rPr>
                        <a:t>представляє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послідовність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подій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відбуваються</a:t>
                      </a:r>
                      <a:r>
                        <a:rPr lang="ru-RU" sz="1600" dirty="0">
                          <a:effectLst/>
                        </a:rPr>
                        <a:t> в </a:t>
                      </a:r>
                      <a:r>
                        <a:rPr lang="ru-RU" sz="1600" dirty="0" err="1">
                          <a:effectLst/>
                        </a:rPr>
                        <a:t>учаснику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під</a:t>
                      </a:r>
                      <a:r>
                        <a:rPr lang="ru-RU" sz="1600" dirty="0">
                          <a:effectLst/>
                        </a:rPr>
                        <a:t> час </a:t>
                      </a:r>
                      <a:r>
                        <a:rPr lang="ru-RU" sz="1600" dirty="0" err="1">
                          <a:effectLst/>
                        </a:rPr>
                        <a:t>взаємодії</a:t>
                      </a:r>
                      <a:r>
                        <a:rPr lang="ru-RU" sz="1600" dirty="0">
                          <a:effectLst/>
                        </a:rPr>
                        <a:t>, коли час </a:t>
                      </a:r>
                      <a:r>
                        <a:rPr lang="ru-RU" sz="1600" dirty="0" err="1">
                          <a:effectLst/>
                        </a:rPr>
                        <a:t>спрямований</a:t>
                      </a:r>
                      <a:r>
                        <a:rPr lang="ru-RU" sz="1600" dirty="0">
                          <a:effectLst/>
                        </a:rPr>
                        <a:t> вниз по </a:t>
                      </a:r>
                      <a:r>
                        <a:rPr lang="ru-RU" sz="1600" dirty="0" err="1">
                          <a:effectLst/>
                        </a:rPr>
                        <a:t>цій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лінії</a:t>
                      </a:r>
                      <a:r>
                        <a:rPr lang="ru-RU" sz="1600" dirty="0">
                          <a:effectLst/>
                        </a:rPr>
                        <a:t>.  </a:t>
                      </a:r>
                      <a:r>
                        <a:rPr lang="ru-RU" sz="1600" dirty="0" err="1">
                          <a:effectLst/>
                        </a:rPr>
                        <a:t>Цей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учасник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може</a:t>
                      </a:r>
                      <a:r>
                        <a:rPr lang="ru-RU" sz="1600" dirty="0">
                          <a:effectLst/>
                        </a:rPr>
                        <a:t> бути </a:t>
                      </a:r>
                      <a:r>
                        <a:rPr lang="ru-RU" sz="1600" dirty="0" err="1">
                          <a:effectLst/>
                        </a:rPr>
                        <a:t>екземпляром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класу</a:t>
                      </a:r>
                      <a:r>
                        <a:rPr lang="ru-RU" sz="1600" dirty="0">
                          <a:effectLst/>
                        </a:rPr>
                        <a:t>, компонента </a:t>
                      </a:r>
                      <a:r>
                        <a:rPr lang="ru-RU" sz="1600" dirty="0" err="1">
                          <a:effectLst/>
                        </a:rPr>
                        <a:t>або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суб'єкта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445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Actor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Учасник, що є зовнішнім по відношенню до системи, що розробляється.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Можна зробити так, щоб символ суб'єкта відображувався у верхній частині лінії життя, задавши її властивість Суб'єкт.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5328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Синхронне повідомлення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Відправник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чекає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відповіді</a:t>
                      </a:r>
                      <a:r>
                        <a:rPr lang="ru-RU" sz="1600" dirty="0">
                          <a:effectLst/>
                        </a:rPr>
                        <a:t> на </a:t>
                      </a:r>
                      <a:r>
                        <a:rPr lang="ru-RU" sz="1600" dirty="0" err="1">
                          <a:effectLst/>
                        </a:rPr>
                        <a:t>синхронне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 перед </a:t>
                      </a:r>
                      <a:r>
                        <a:rPr lang="ru-RU" sz="1600" dirty="0" err="1">
                          <a:effectLst/>
                        </a:rPr>
                        <a:t>тим</a:t>
                      </a:r>
                      <a:r>
                        <a:rPr lang="ru-RU" sz="1600" dirty="0">
                          <a:effectLst/>
                        </a:rPr>
                        <a:t>, як </a:t>
                      </a:r>
                      <a:r>
                        <a:rPr lang="ru-RU" sz="1600" dirty="0" err="1">
                          <a:effectLst/>
                        </a:rPr>
                        <a:t>продовжити</a:t>
                      </a:r>
                      <a:r>
                        <a:rPr lang="ru-RU" sz="1600" dirty="0">
                          <a:effectLst/>
                        </a:rPr>
                        <a:t> роботу.  На </a:t>
                      </a:r>
                      <a:r>
                        <a:rPr lang="ru-RU" sz="1600" dirty="0" err="1">
                          <a:effectLst/>
                        </a:rPr>
                        <a:t>схемі</a:t>
                      </a:r>
                      <a:r>
                        <a:rPr lang="ru-RU" sz="1600" dirty="0">
                          <a:effectLst/>
                        </a:rPr>
                        <a:t> показаний і </a:t>
                      </a:r>
                      <a:r>
                        <a:rPr lang="ru-RU" sz="1600" dirty="0" err="1">
                          <a:effectLst/>
                        </a:rPr>
                        <a:t>виклик</a:t>
                      </a:r>
                      <a:r>
                        <a:rPr lang="ru-RU" sz="1600" dirty="0">
                          <a:effectLst/>
                        </a:rPr>
                        <a:t>, і </a:t>
                      </a:r>
                      <a:r>
                        <a:rPr lang="ru-RU" sz="1600" dirty="0" err="1">
                          <a:effectLst/>
                        </a:rPr>
                        <a:t>повернення</a:t>
                      </a:r>
                      <a:r>
                        <a:rPr lang="ru-RU" sz="1600" dirty="0">
                          <a:effectLst/>
                        </a:rPr>
                        <a:t>.  </a:t>
                      </a:r>
                      <a:r>
                        <a:rPr lang="ru-RU" sz="1600" dirty="0" err="1">
                          <a:effectLst/>
                        </a:rPr>
                        <a:t>Синхронні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використовуються</a:t>
                      </a:r>
                      <a:r>
                        <a:rPr lang="ru-RU" sz="1600" dirty="0">
                          <a:effectLst/>
                        </a:rPr>
                        <a:t> для </a:t>
                      </a:r>
                      <a:r>
                        <a:rPr lang="ru-RU" sz="1600" dirty="0" err="1">
                          <a:effectLst/>
                        </a:rPr>
                        <a:t>представлення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звичайних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викликів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функцій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усередині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програми</a:t>
                      </a:r>
                      <a:r>
                        <a:rPr lang="ru-RU" sz="1600" dirty="0">
                          <a:effectLst/>
                        </a:rPr>
                        <a:t>, а </a:t>
                      </a:r>
                      <a:r>
                        <a:rPr lang="ru-RU" sz="1600" dirty="0" err="1">
                          <a:effectLst/>
                        </a:rPr>
                        <a:t>також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інших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видів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повідомлень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які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застосовуються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аналогічним</a:t>
                      </a:r>
                      <a:r>
                        <a:rPr lang="ru-RU" sz="1600" dirty="0">
                          <a:effectLst/>
                        </a:rPr>
                        <a:t> чином. 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445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Асинхронне повідомлення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не </a:t>
                      </a:r>
                      <a:r>
                        <a:rPr lang="ru-RU" sz="1600" dirty="0" err="1">
                          <a:effectLst/>
                        </a:rPr>
                        <a:t>вимагає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відповіді</a:t>
                      </a:r>
                      <a:r>
                        <a:rPr lang="ru-RU" sz="1600" dirty="0">
                          <a:effectLst/>
                        </a:rPr>
                        <a:t> перед </a:t>
                      </a:r>
                      <a:r>
                        <a:rPr lang="ru-RU" sz="1600" dirty="0" err="1">
                          <a:effectLst/>
                        </a:rPr>
                        <a:t>продовженням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роботи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відправника</a:t>
                      </a:r>
                      <a:r>
                        <a:rPr lang="ru-RU" sz="1600" dirty="0">
                          <a:effectLst/>
                        </a:rPr>
                        <a:t>.  </a:t>
                      </a:r>
                      <a:r>
                        <a:rPr lang="ru-RU" sz="1600" dirty="0" err="1">
                          <a:effectLst/>
                        </a:rPr>
                        <a:t>Асинхронне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показує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тільки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виклик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відправника</a:t>
                      </a:r>
                      <a:r>
                        <a:rPr lang="ru-RU" sz="1600" dirty="0">
                          <a:effectLst/>
                        </a:rPr>
                        <a:t>.  </a:t>
                      </a:r>
                      <a:r>
                        <a:rPr lang="ru-RU" sz="1600" dirty="0" err="1">
                          <a:effectLst/>
                        </a:rPr>
                        <a:t>Використовується</a:t>
                      </a:r>
                      <a:r>
                        <a:rPr lang="ru-RU" sz="1600" dirty="0">
                          <a:effectLst/>
                        </a:rPr>
                        <a:t> для </a:t>
                      </a:r>
                      <a:r>
                        <a:rPr lang="ru-RU" sz="1600" dirty="0" err="1">
                          <a:effectLst/>
                        </a:rPr>
                        <a:t>представлення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взаємодії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між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окремими</a:t>
                      </a:r>
                      <a:r>
                        <a:rPr lang="ru-RU" sz="1600" dirty="0">
                          <a:effectLst/>
                        </a:rPr>
                        <a:t> потоками </a:t>
                      </a:r>
                      <a:r>
                        <a:rPr lang="ru-RU" sz="1600" dirty="0" err="1">
                          <a:effectLst/>
                        </a:rPr>
                        <a:t>або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створення</a:t>
                      </a:r>
                      <a:r>
                        <a:rPr lang="ru-RU" sz="1600" dirty="0">
                          <a:effectLst/>
                        </a:rPr>
                        <a:t> нового потоку. 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  <a:tr h="619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Входження виконання</a:t>
                      </a:r>
                      <a:endParaRPr lang="ru-RU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Вертикальний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затінений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прямокутник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який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з'являється</a:t>
                      </a:r>
                      <a:r>
                        <a:rPr lang="ru-RU" sz="1600" dirty="0">
                          <a:effectLst/>
                        </a:rPr>
                        <a:t> на </a:t>
                      </a:r>
                      <a:r>
                        <a:rPr lang="ru-RU" sz="1600" dirty="0" err="1">
                          <a:effectLst/>
                        </a:rPr>
                        <a:t>лінії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життя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учасника</a:t>
                      </a:r>
                      <a:r>
                        <a:rPr lang="ru-RU" sz="1600" dirty="0">
                          <a:effectLst/>
                        </a:rPr>
                        <a:t> і </a:t>
                      </a:r>
                      <a:r>
                        <a:rPr lang="ru-RU" sz="1600" dirty="0" err="1">
                          <a:effectLst/>
                        </a:rPr>
                        <a:t>представляє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період</a:t>
                      </a:r>
                      <a:r>
                        <a:rPr lang="ru-RU" sz="1600" dirty="0">
                          <a:effectLst/>
                        </a:rPr>
                        <a:t>, коли </a:t>
                      </a:r>
                      <a:r>
                        <a:rPr lang="ru-RU" sz="1600" dirty="0" err="1">
                          <a:effectLst/>
                        </a:rPr>
                        <a:t>учасник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виконує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операцію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Виконання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починається</a:t>
                      </a:r>
                      <a:r>
                        <a:rPr lang="ru-RU" sz="1600" dirty="0">
                          <a:effectLst/>
                        </a:rPr>
                        <a:t>, коли </a:t>
                      </a:r>
                      <a:r>
                        <a:rPr lang="ru-RU" sz="1600" dirty="0" err="1">
                          <a:effectLst/>
                        </a:rPr>
                        <a:t>учасник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отримує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.  </a:t>
                      </a:r>
                      <a:r>
                        <a:rPr lang="ru-RU" sz="1600" dirty="0" err="1">
                          <a:effectLst/>
                        </a:rPr>
                        <a:t>Якщо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повідомлення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ініціює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було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синхронним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виконання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закінчується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стрілкою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повернення</a:t>
                      </a:r>
                      <a:r>
                        <a:rPr lang="ru-RU" sz="1600" dirty="0">
                          <a:effectLst/>
                        </a:rPr>
                        <a:t> до </a:t>
                      </a:r>
                      <a:r>
                        <a:rPr lang="ru-RU" sz="1600" dirty="0" err="1">
                          <a:effectLst/>
                        </a:rPr>
                        <a:t>відправника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4733" marR="14733" marT="18416" marB="18416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0"/>
            <a:ext cx="482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Діаграма послідовностей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oud_skipper">
  <a:themeElements>
    <a:clrScheme name="1_cloud_skipper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990000"/>
      </a:folHlink>
    </a:clrScheme>
    <a:fontScheme name="1_cloud_skipp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loud_skipp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ud_skipp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ud_skipper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1224</Words>
  <Application>Microsoft Office PowerPoint</Application>
  <PresentationFormat>Экран (4:3)</PresentationFormat>
  <Paragraphs>149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Тема Office</vt:lpstr>
      <vt:lpstr>1_cloud_skipper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Администратор</dc:creator>
  <cp:lastModifiedBy>Tetyana Kovalyuk</cp:lastModifiedBy>
  <cp:revision>16</cp:revision>
  <dcterms:created xsi:type="dcterms:W3CDTF">2016-11-14T20:42:03Z</dcterms:created>
  <dcterms:modified xsi:type="dcterms:W3CDTF">2020-11-20T06:12:54Z</dcterms:modified>
</cp:coreProperties>
</file>