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  <p:sldId id="425" r:id="rId3"/>
    <p:sldId id="388" r:id="rId4"/>
    <p:sldId id="390" r:id="rId5"/>
    <p:sldId id="399" r:id="rId6"/>
    <p:sldId id="391" r:id="rId7"/>
    <p:sldId id="389" r:id="rId8"/>
    <p:sldId id="400" r:id="rId9"/>
    <p:sldId id="401" r:id="rId10"/>
    <p:sldId id="402" r:id="rId11"/>
    <p:sldId id="403" r:id="rId12"/>
    <p:sldId id="404" r:id="rId13"/>
    <p:sldId id="405" r:id="rId14"/>
    <p:sldId id="406" r:id="rId15"/>
    <p:sldId id="392" r:id="rId16"/>
    <p:sldId id="407" r:id="rId17"/>
    <p:sldId id="393" r:id="rId18"/>
    <p:sldId id="426" r:id="rId19"/>
    <p:sldId id="428" r:id="rId20"/>
    <p:sldId id="427" r:id="rId21"/>
    <p:sldId id="429" r:id="rId22"/>
    <p:sldId id="420" r:id="rId23"/>
    <p:sldId id="422" r:id="rId24"/>
    <p:sldId id="423" r:id="rId25"/>
    <p:sldId id="424" r:id="rId26"/>
    <p:sldId id="394" r:id="rId27"/>
    <p:sldId id="395" r:id="rId28"/>
    <p:sldId id="396" r:id="rId29"/>
    <p:sldId id="408" r:id="rId30"/>
    <p:sldId id="409" r:id="rId31"/>
    <p:sldId id="397" r:id="rId32"/>
    <p:sldId id="410" r:id="rId33"/>
    <p:sldId id="398" r:id="rId34"/>
    <p:sldId id="411" r:id="rId35"/>
    <p:sldId id="413" r:id="rId36"/>
    <p:sldId id="414" r:id="rId37"/>
    <p:sldId id="412" r:id="rId38"/>
    <p:sldId id="415" r:id="rId39"/>
    <p:sldId id="416" r:id="rId40"/>
    <p:sldId id="417" r:id="rId41"/>
    <p:sldId id="418" r:id="rId42"/>
    <p:sldId id="419" r:id="rId4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00"/>
    <a:srgbClr val="A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7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0863" y="6605337"/>
            <a:ext cx="433137" cy="252663"/>
          </a:xfrm>
        </p:spPr>
        <p:txBody>
          <a:bodyPr/>
          <a:lstStyle>
            <a:lvl1pPr>
              <a:defRPr sz="1400"/>
            </a:lvl1pPr>
          </a:lstStyle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08" y="6447613"/>
            <a:ext cx="7627292" cy="8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842384"/>
            <a:ext cx="9144000" cy="10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051720" y="6536717"/>
            <a:ext cx="7092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prstClr val="black"/>
                </a:solidFill>
              </a:rPr>
              <a:t>Kovaliuk</a:t>
            </a:r>
            <a:r>
              <a:rPr lang="en-US" sz="1200" dirty="0">
                <a:solidFill>
                  <a:prstClr val="black"/>
                </a:solidFill>
              </a:rPr>
              <a:t> Tetiana. </a:t>
            </a:r>
            <a:r>
              <a:rPr lang="en-US" sz="1200" dirty="0" smtClean="0">
                <a:solidFill>
                  <a:prstClr val="black"/>
                </a:solidFill>
              </a:rPr>
              <a:t>”Software Architecture”. 2019</a:t>
            </a:r>
            <a:endParaRPr lang="ru-RU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75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0863" y="6605337"/>
            <a:ext cx="433137" cy="252663"/>
          </a:xfrm>
        </p:spPr>
        <p:txBody>
          <a:bodyPr/>
          <a:lstStyle>
            <a:lvl1pPr>
              <a:defRPr sz="1400"/>
            </a:lvl1pPr>
          </a:lstStyle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08" y="6447613"/>
            <a:ext cx="7627292" cy="8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842384"/>
            <a:ext cx="9144000" cy="10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2167544" y="6562134"/>
            <a:ext cx="7092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prstClr val="black"/>
                </a:solidFill>
              </a:rPr>
              <a:t>Kovaliuk</a:t>
            </a:r>
            <a:r>
              <a:rPr lang="en-US" sz="1200" dirty="0">
                <a:solidFill>
                  <a:prstClr val="black"/>
                </a:solidFill>
              </a:rPr>
              <a:t> Tetiana. </a:t>
            </a:r>
            <a:r>
              <a:rPr lang="en-US" sz="1200" dirty="0" smtClean="0">
                <a:solidFill>
                  <a:prstClr val="black"/>
                </a:solidFill>
              </a:rPr>
              <a:t>”Software Architecture”. 2019</a:t>
            </a:r>
            <a:endParaRPr lang="ru-RU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93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61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F4ED6-3F30-4627-B51D-EDB47AD75CB8}" type="datetimeFigureOut">
              <a:rPr lang="ru-RU" smtClean="0"/>
              <a:t>06.11.2020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76E70-B96E-4ED2-9A44-5B811E4EF3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2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ru/design-patterns/" TargetMode="External"/><Relationship Id="rId2" Type="http://schemas.openxmlformats.org/officeDocument/2006/relationships/hyperlink" Target="http://travelscode.com/shabloni-proektuvannya-pochatok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illside.net/patterns/books" TargetMode="External"/><Relationship Id="rId4" Type="http://schemas.openxmlformats.org/officeDocument/2006/relationships/hyperlink" Target="https://habr.com/ru/post/210288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refactoring.guru/ru/design-patterns/catalo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ru/design-patterns/factory-method/csharp/example" TargetMode="External"/><Relationship Id="rId2" Type="http://schemas.openxmlformats.org/officeDocument/2006/relationships/hyperlink" Target="https://refactoring.guru/ru/design-patterns/exampl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34981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23385" y="1224540"/>
            <a:ext cx="8497228" cy="4678204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600" b="1" dirty="0" smtClean="0">
                <a:ln/>
                <a:solidFill>
                  <a:srgbClr val="FFFF00"/>
                </a:solidFill>
              </a:rPr>
              <a:t>Lecture</a:t>
            </a:r>
            <a:r>
              <a:rPr lang="uk-UA" sz="6600" b="1" cap="none" spc="0" dirty="0" smtClean="0">
                <a:ln/>
                <a:solidFill>
                  <a:srgbClr val="FFFF00"/>
                </a:solidFill>
                <a:effectLst/>
              </a:rPr>
              <a:t> </a:t>
            </a:r>
            <a:r>
              <a:rPr lang="en-US" sz="6600" b="1" cap="none" spc="0" dirty="0" smtClean="0">
                <a:ln/>
                <a:solidFill>
                  <a:srgbClr val="FFFF00"/>
                </a:solidFill>
                <a:effectLst/>
              </a:rPr>
              <a:t>12</a:t>
            </a:r>
            <a:endParaRPr lang="uk-UA" sz="6600" b="1" cap="none" spc="0" dirty="0" smtClean="0">
              <a:ln/>
              <a:solidFill>
                <a:srgbClr val="FFFF00"/>
              </a:solidFill>
              <a:effectLst/>
            </a:endParaRPr>
          </a:p>
          <a:p>
            <a:pPr algn="ctr"/>
            <a:r>
              <a:rPr lang="en-US" sz="6600" b="1" dirty="0" smtClean="0">
                <a:ln/>
                <a:solidFill>
                  <a:srgbClr val="FFFF00"/>
                </a:solidFill>
              </a:rPr>
              <a:t>Design Patterns</a:t>
            </a:r>
          </a:p>
          <a:p>
            <a:pPr algn="ctr"/>
            <a:endParaRPr lang="en-US" sz="6600" b="1" dirty="0" smtClean="0">
              <a:ln/>
              <a:solidFill>
                <a:srgbClr val="FFFF00"/>
              </a:solidFill>
            </a:endParaRPr>
          </a:p>
          <a:p>
            <a:pPr algn="ctr"/>
            <a:endParaRPr lang="en-US" sz="2000" b="1" dirty="0" smtClean="0">
              <a:ln/>
              <a:solidFill>
                <a:srgbClr val="FFFF00"/>
              </a:solidFill>
            </a:endParaRPr>
          </a:p>
          <a:p>
            <a:pPr algn="ctr"/>
            <a:r>
              <a:rPr lang="en-US" sz="4000" b="1" dirty="0" smtClean="0">
                <a:ln/>
                <a:solidFill>
                  <a:srgbClr val="FFFF00"/>
                </a:solidFill>
              </a:rPr>
              <a:t>Lecturer T. </a:t>
            </a:r>
            <a:r>
              <a:rPr lang="en-US" sz="4000" b="1" dirty="0" err="1" smtClean="0">
                <a:ln/>
                <a:solidFill>
                  <a:srgbClr val="FFFF00"/>
                </a:solidFill>
              </a:rPr>
              <a:t>Kovaliuk</a:t>
            </a:r>
            <a:endParaRPr lang="en-US" sz="4000" b="1" dirty="0" smtClean="0">
              <a:ln/>
              <a:solidFill>
                <a:srgbClr val="FFFF00"/>
              </a:solidFill>
            </a:endParaRPr>
          </a:p>
          <a:p>
            <a:pPr algn="ctr"/>
            <a:r>
              <a:rPr lang="en-US" sz="4000" b="1" cap="none" spc="0" dirty="0" smtClean="0">
                <a:ln/>
                <a:solidFill>
                  <a:srgbClr val="FFFF00"/>
                </a:solidFill>
                <a:effectLst/>
              </a:rPr>
              <a:t>tkovalyuk@uke.net</a:t>
            </a:r>
            <a:endParaRPr lang="ru-RU" sz="4000" b="1" cap="none" spc="0" dirty="0">
              <a:ln/>
              <a:solidFill>
                <a:srgbClr val="FFFF00"/>
              </a:solidFill>
              <a:effectLst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876693" y="6165702"/>
            <a:ext cx="32673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900" dirty="0">
                <a:solidFill>
                  <a:schemeClr val="bg1">
                    <a:lumMod val="85000"/>
                  </a:schemeClr>
                </a:solidFill>
              </a:rPr>
              <a:t>https://www.cfin.ru/itm/EA_ArchiMate-lecture_5.pdf</a:t>
            </a:r>
          </a:p>
        </p:txBody>
      </p:sp>
    </p:spTree>
    <p:extLst>
      <p:ext uri="{BB962C8B-B14F-4D97-AF65-F5344CB8AC3E}">
        <p14:creationId xmlns:p14="http://schemas.microsoft.com/office/powerpoint/2010/main" val="268902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2151" y="1192989"/>
            <a:ext cx="8783568" cy="488187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spcAft>
                <a:spcPts val="600"/>
              </a:spcAft>
            </a:pPr>
            <a:r>
              <a:rPr lang="uk" sz="2200" dirty="0">
                <a:solidFill>
                  <a:prstClr val="black"/>
                </a:solidFill>
              </a:rPr>
              <a:t>Шаблони архітектури ПЗ є шаблонами </a:t>
            </a:r>
            <a:r>
              <a:rPr lang="uk" sz="2200" b="1" dirty="0">
                <a:solidFill>
                  <a:prstClr val="black"/>
                </a:solidFill>
              </a:rPr>
              <a:t>самого високого рівня </a:t>
            </a:r>
            <a:r>
              <a:rPr lang="uk" sz="2200" dirty="0">
                <a:solidFill>
                  <a:prstClr val="black"/>
                </a:solidFill>
              </a:rPr>
              <a:t>в системі шаблонів ПЗ.</a:t>
            </a:r>
          </a:p>
          <a:p>
            <a:pPr>
              <a:spcAft>
                <a:spcPts val="600"/>
              </a:spcAft>
            </a:pPr>
            <a:r>
              <a:rPr lang="uk" sz="2200" dirty="0">
                <a:solidFill>
                  <a:prstClr val="black"/>
                </a:solidFill>
              </a:rPr>
              <a:t>Вони допомагають визначити </a:t>
            </a:r>
            <a:r>
              <a:rPr lang="uk" sz="2200" b="1" dirty="0">
                <a:solidFill>
                  <a:prstClr val="black"/>
                </a:solidFill>
              </a:rPr>
              <a:t>базову структуру програмної системи</a:t>
            </a:r>
            <a:r>
              <a:rPr lang="uk" sz="2200" dirty="0">
                <a:solidFill>
                  <a:prstClr val="black"/>
                </a:solidFill>
              </a:rPr>
              <a:t>.</a:t>
            </a:r>
          </a:p>
          <a:p>
            <a:pPr>
              <a:spcAft>
                <a:spcPts val="600"/>
              </a:spcAft>
            </a:pPr>
            <a:r>
              <a:rPr lang="uk" sz="2200" dirty="0">
                <a:solidFill>
                  <a:prstClr val="black"/>
                </a:solidFill>
              </a:rPr>
              <a:t>Кожна робота по розробці ПЗ управляється її структурою:</a:t>
            </a:r>
          </a:p>
          <a:p>
            <a:pPr lvl="1" algn="just">
              <a:spcAft>
                <a:spcPts val="600"/>
              </a:spcAft>
            </a:pPr>
            <a:r>
              <a:rPr lang="uk" sz="2200" dirty="0">
                <a:solidFill>
                  <a:prstClr val="black"/>
                </a:solidFill>
              </a:rPr>
              <a:t>-    детальний опис підсистем;</a:t>
            </a:r>
          </a:p>
          <a:p>
            <a:pPr lvl="1" algn="just">
              <a:spcAft>
                <a:spcPts val="600"/>
              </a:spcAft>
            </a:pPr>
            <a:r>
              <a:rPr lang="uk" sz="2200" dirty="0">
                <a:solidFill>
                  <a:prstClr val="black"/>
                </a:solidFill>
              </a:rPr>
              <a:t>-    комунікація і взаємодія між різними частинами системи</a:t>
            </a:r>
          </a:p>
          <a:p>
            <a:pPr lvl="1" algn="just">
              <a:spcAft>
                <a:spcPts val="600"/>
              </a:spcAft>
            </a:pPr>
            <a:r>
              <a:rPr lang="uk" sz="2200" dirty="0">
                <a:solidFill>
                  <a:prstClr val="black"/>
                </a:solidFill>
              </a:rPr>
              <a:t>-    їх наступне розширення.</a:t>
            </a:r>
          </a:p>
          <a:p>
            <a:pPr>
              <a:spcAft>
                <a:spcPts val="600"/>
              </a:spcAft>
            </a:pPr>
            <a:r>
              <a:rPr lang="uk" sz="2200" dirty="0">
                <a:solidFill>
                  <a:prstClr val="black"/>
                </a:solidFill>
              </a:rPr>
              <a:t>Кожен архітектурний шаблон допомагає розробнику досягти деякої глобальної властивості системи, що розробляється.</a:t>
            </a:r>
          </a:p>
          <a:p>
            <a:pPr lvl="1" algn="just">
              <a:spcAft>
                <a:spcPts val="600"/>
              </a:spcAft>
            </a:pPr>
            <a:r>
              <a:rPr lang="uk" sz="2200" dirty="0">
                <a:solidFill>
                  <a:prstClr val="black"/>
                </a:solidFill>
              </a:rPr>
              <a:t>-    Наприклад, адаптованість інтерфейса.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94561" y="159568"/>
            <a:ext cx="5457443" cy="49041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>
              <a:spcAft>
                <a:spcPts val="2938"/>
              </a:spcAft>
            </a:pPr>
            <a:r>
              <a:rPr lang="uk" sz="3697" b="1" dirty="0">
                <a:solidFill>
                  <a:prstClr val="black"/>
                </a:solidFill>
              </a:rPr>
              <a:t>Шаблони архітектури ПЗ</a:t>
            </a:r>
          </a:p>
        </p:txBody>
      </p:sp>
    </p:spTree>
    <p:extLst>
      <p:ext uri="{BB962C8B-B14F-4D97-AF65-F5344CB8AC3E}">
        <p14:creationId xmlns:p14="http://schemas.microsoft.com/office/powerpoint/2010/main" val="130890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2422" y="1014434"/>
            <a:ext cx="8674443" cy="516897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just">
              <a:spcAft>
                <a:spcPts val="1049"/>
              </a:spcAft>
            </a:pPr>
            <a:r>
              <a:rPr lang="uk" sz="2698" dirty="0" smtClean="0">
                <a:solidFill>
                  <a:prstClr val="black"/>
                </a:solidFill>
              </a:rPr>
              <a:t>1</a:t>
            </a:r>
            <a:r>
              <a:rPr lang="uk" sz="2698" dirty="0">
                <a:solidFill>
                  <a:prstClr val="black"/>
                </a:solidFill>
              </a:rPr>
              <a:t>.    </a:t>
            </a:r>
            <a:r>
              <a:rPr lang="en-US" sz="2698" dirty="0">
                <a:solidFill>
                  <a:prstClr val="black"/>
                </a:solidFill>
              </a:rPr>
              <a:t>Layers </a:t>
            </a:r>
            <a:r>
              <a:rPr lang="uk" sz="2698" dirty="0">
                <a:solidFill>
                  <a:prstClr val="black"/>
                </a:solidFill>
              </a:rPr>
              <a:t>(</a:t>
            </a:r>
            <a:r>
              <a:rPr lang="uk" sz="2698" dirty="0">
                <a:solidFill>
                  <a:srgbClr val="0000CC"/>
                </a:solidFill>
              </a:rPr>
              <a:t>рівні</a:t>
            </a:r>
            <a:r>
              <a:rPr lang="uk" sz="2698" dirty="0">
                <a:solidFill>
                  <a:prstClr val="black"/>
                </a:solidFill>
              </a:rPr>
              <a:t>),</a:t>
            </a:r>
          </a:p>
          <a:p>
            <a:pPr algn="just">
              <a:spcAft>
                <a:spcPts val="1049"/>
              </a:spcAft>
            </a:pPr>
            <a:r>
              <a:rPr lang="uk" sz="2698" dirty="0">
                <a:solidFill>
                  <a:prstClr val="black"/>
                </a:solidFill>
              </a:rPr>
              <a:t>2.    </a:t>
            </a:r>
            <a:r>
              <a:rPr lang="en-US" sz="2698" dirty="0">
                <a:solidFill>
                  <a:prstClr val="black"/>
                </a:solidFill>
              </a:rPr>
              <a:t>Pipes and Filters </a:t>
            </a:r>
            <a:r>
              <a:rPr lang="uk" sz="2698" dirty="0">
                <a:solidFill>
                  <a:prstClr val="black"/>
                </a:solidFill>
              </a:rPr>
              <a:t>(</a:t>
            </a:r>
            <a:r>
              <a:rPr lang="uk" sz="2698" dirty="0">
                <a:solidFill>
                  <a:srgbClr val="0000CC"/>
                </a:solidFill>
              </a:rPr>
              <a:t>канали і фільтри</a:t>
            </a:r>
            <a:r>
              <a:rPr lang="uk" sz="2698" dirty="0">
                <a:solidFill>
                  <a:prstClr val="black"/>
                </a:solidFill>
              </a:rPr>
              <a:t>),</a:t>
            </a:r>
          </a:p>
          <a:p>
            <a:pPr algn="just">
              <a:spcAft>
                <a:spcPts val="1049"/>
              </a:spcAft>
            </a:pPr>
            <a:r>
              <a:rPr lang="uk" sz="2698" dirty="0">
                <a:solidFill>
                  <a:prstClr val="black"/>
                </a:solidFill>
              </a:rPr>
              <a:t>3.    </a:t>
            </a:r>
            <a:r>
              <a:rPr lang="en-US" sz="2698" dirty="0">
                <a:solidFill>
                  <a:prstClr val="black"/>
                </a:solidFill>
              </a:rPr>
              <a:t>Blackboard </a:t>
            </a:r>
            <a:r>
              <a:rPr lang="uk" sz="2698" dirty="0">
                <a:solidFill>
                  <a:prstClr val="black"/>
                </a:solidFill>
              </a:rPr>
              <a:t>(</a:t>
            </a:r>
            <a:r>
              <a:rPr lang="uk" sz="2698" dirty="0">
                <a:solidFill>
                  <a:srgbClr val="0000CC"/>
                </a:solidFill>
              </a:rPr>
              <a:t>інформаційна "дошка</a:t>
            </a:r>
            <a:r>
              <a:rPr lang="uk" sz="2698" dirty="0">
                <a:solidFill>
                  <a:prstClr val="black"/>
                </a:solidFill>
              </a:rPr>
              <a:t>"),</a:t>
            </a:r>
          </a:p>
          <a:p>
            <a:pPr algn="just">
              <a:spcAft>
                <a:spcPts val="1049"/>
              </a:spcAft>
            </a:pPr>
            <a:r>
              <a:rPr lang="uk" sz="2698" dirty="0">
                <a:solidFill>
                  <a:prstClr val="black"/>
                </a:solidFill>
              </a:rPr>
              <a:t>4.    </a:t>
            </a:r>
            <a:r>
              <a:rPr lang="en-US" sz="2698" dirty="0">
                <a:solidFill>
                  <a:prstClr val="black"/>
                </a:solidFill>
              </a:rPr>
              <a:t>Broker </a:t>
            </a:r>
            <a:r>
              <a:rPr lang="uk" sz="2698" dirty="0">
                <a:solidFill>
                  <a:prstClr val="black"/>
                </a:solidFill>
              </a:rPr>
              <a:t>(</a:t>
            </a:r>
            <a:r>
              <a:rPr lang="uk" sz="2698" dirty="0">
                <a:solidFill>
                  <a:srgbClr val="0000CC"/>
                </a:solidFill>
              </a:rPr>
              <a:t>брокер</a:t>
            </a:r>
            <a:r>
              <a:rPr lang="uk" sz="2698" dirty="0">
                <a:solidFill>
                  <a:prstClr val="black"/>
                </a:solidFill>
              </a:rPr>
              <a:t>),</a:t>
            </a:r>
          </a:p>
          <a:p>
            <a:pPr marL="477960" indent="-456880">
              <a:lnSpc>
                <a:spcPts val="3018"/>
              </a:lnSpc>
              <a:spcAft>
                <a:spcPts val="210"/>
              </a:spcAft>
            </a:pPr>
            <a:r>
              <a:rPr lang="uk" sz="2698" dirty="0">
                <a:solidFill>
                  <a:prstClr val="black"/>
                </a:solidFill>
              </a:rPr>
              <a:t>5.    </a:t>
            </a:r>
            <a:r>
              <a:rPr lang="en-US" sz="2698" dirty="0">
                <a:solidFill>
                  <a:prstClr val="black"/>
                </a:solidFill>
              </a:rPr>
              <a:t>Model-View-Controller </a:t>
            </a:r>
            <a:r>
              <a:rPr lang="uk" sz="2698" dirty="0">
                <a:solidFill>
                  <a:prstClr val="black"/>
                </a:solidFill>
              </a:rPr>
              <a:t>(</a:t>
            </a:r>
            <a:r>
              <a:rPr lang="uk" sz="2698" dirty="0">
                <a:solidFill>
                  <a:srgbClr val="0000CC"/>
                </a:solidFill>
              </a:rPr>
              <a:t>Модель-Представлення-Контролер</a:t>
            </a:r>
            <a:r>
              <a:rPr lang="uk" sz="2698" dirty="0">
                <a:solidFill>
                  <a:prstClr val="black"/>
                </a:solidFill>
              </a:rPr>
              <a:t>),</a:t>
            </a:r>
          </a:p>
          <a:p>
            <a:pPr marL="477960" indent="-456880">
              <a:lnSpc>
                <a:spcPts val="2957"/>
              </a:lnSpc>
              <a:spcAft>
                <a:spcPts val="210"/>
              </a:spcAft>
            </a:pPr>
            <a:r>
              <a:rPr lang="uk" sz="2698" dirty="0">
                <a:solidFill>
                  <a:prstClr val="black"/>
                </a:solidFill>
              </a:rPr>
              <a:t>6.    </a:t>
            </a:r>
            <a:r>
              <a:rPr lang="en-US" sz="2698" dirty="0">
                <a:solidFill>
                  <a:prstClr val="black"/>
                </a:solidFill>
              </a:rPr>
              <a:t>Presentation-Abstraction-Control </a:t>
            </a:r>
            <a:r>
              <a:rPr lang="uk" sz="2698" dirty="0">
                <a:solidFill>
                  <a:prstClr val="black"/>
                </a:solidFill>
              </a:rPr>
              <a:t>(П</a:t>
            </a:r>
            <a:r>
              <a:rPr lang="uk" sz="2698" dirty="0">
                <a:solidFill>
                  <a:srgbClr val="0000CC"/>
                </a:solidFill>
              </a:rPr>
              <a:t>редставлення-Абстракція-Контроле</a:t>
            </a:r>
            <a:r>
              <a:rPr lang="uk" sz="2698" dirty="0">
                <a:solidFill>
                  <a:prstClr val="black"/>
                </a:solidFill>
              </a:rPr>
              <a:t>р),</a:t>
            </a:r>
          </a:p>
          <a:p>
            <a:pPr algn="just">
              <a:spcAft>
                <a:spcPts val="1049"/>
              </a:spcAft>
            </a:pPr>
            <a:r>
              <a:rPr lang="uk" sz="2698" dirty="0">
                <a:solidFill>
                  <a:prstClr val="black"/>
                </a:solidFill>
              </a:rPr>
              <a:t>7.    </a:t>
            </a:r>
            <a:r>
              <a:rPr lang="en-US" sz="2698" dirty="0">
                <a:solidFill>
                  <a:prstClr val="black"/>
                </a:solidFill>
              </a:rPr>
              <a:t>Microkernel </a:t>
            </a:r>
            <a:r>
              <a:rPr lang="uk" sz="2698" dirty="0">
                <a:solidFill>
                  <a:prstClr val="black"/>
                </a:solidFill>
              </a:rPr>
              <a:t>(</a:t>
            </a:r>
            <a:r>
              <a:rPr lang="uk" sz="2698" dirty="0">
                <a:solidFill>
                  <a:srgbClr val="0000CC"/>
                </a:solidFill>
              </a:rPr>
              <a:t>мікроядро</a:t>
            </a:r>
            <a:r>
              <a:rPr lang="uk" sz="2698" dirty="0">
                <a:solidFill>
                  <a:prstClr val="black"/>
                </a:solidFill>
              </a:rPr>
              <a:t>),</a:t>
            </a:r>
          </a:p>
          <a:p>
            <a:pPr algn="just"/>
            <a:r>
              <a:rPr lang="uk" sz="2698" dirty="0">
                <a:solidFill>
                  <a:prstClr val="black"/>
                </a:solidFill>
              </a:rPr>
              <a:t>8.    </a:t>
            </a:r>
            <a:r>
              <a:rPr lang="en-US" sz="2698" dirty="0">
                <a:solidFill>
                  <a:prstClr val="black"/>
                </a:solidFill>
              </a:rPr>
              <a:t>Reflection </a:t>
            </a:r>
            <a:r>
              <a:rPr lang="uk" sz="2698" dirty="0">
                <a:solidFill>
                  <a:prstClr val="black"/>
                </a:solidFill>
              </a:rPr>
              <a:t>(</a:t>
            </a:r>
            <a:r>
              <a:rPr lang="uk" sz="2698" dirty="0">
                <a:solidFill>
                  <a:srgbClr val="0000CC"/>
                </a:solidFill>
              </a:rPr>
              <a:t>відображення</a:t>
            </a:r>
            <a:r>
              <a:rPr lang="uk" sz="2698" dirty="0">
                <a:solidFill>
                  <a:prstClr val="black"/>
                </a:solidFill>
              </a:rPr>
              <a:t>).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276950" y="0"/>
            <a:ext cx="61332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2308"/>
              </a:spcAft>
            </a:pPr>
            <a:r>
              <a:rPr lang="uk" sz="3600" b="1" dirty="0">
                <a:solidFill>
                  <a:prstClr val="black"/>
                </a:solidFill>
              </a:rPr>
              <a:t>Види архітектурних шаблонів</a:t>
            </a:r>
          </a:p>
        </p:txBody>
      </p:sp>
    </p:spTree>
    <p:extLst>
      <p:ext uri="{BB962C8B-B14F-4D97-AF65-F5344CB8AC3E}">
        <p14:creationId xmlns:p14="http://schemas.microsoft.com/office/powerpoint/2010/main" val="1593972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82708" y="1408258"/>
            <a:ext cx="6005486" cy="1032510"/>
          </a:xfrm>
          <a:prstGeom prst="rect">
            <a:avLst/>
          </a:prstGeom>
          <a:effectLst>
            <a:outerShdw blurRad="50800" dist="50800" dir="5400000" algn="ctr" rotWithShape="0">
              <a:srgbClr val="FFC000"/>
            </a:outerShdw>
          </a:effectLst>
        </p:spPr>
        <p:txBody>
          <a:bodyPr lIns="0" tIns="0" rIns="0" bIns="0">
            <a:noAutofit/>
          </a:bodyPr>
          <a:lstStyle/>
          <a:p>
            <a:pPr indent="0" algn="ctr">
              <a:lnSpc>
                <a:spcPts val="4500"/>
              </a:lnSpc>
            </a:pPr>
            <a:r>
              <a:rPr lang="uk" sz="3700" b="1" spc="-5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Шаблони (патерни) проектування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40259" y="3105835"/>
            <a:ext cx="80936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http://travelscode.com/shabloni-proektuvannya-pochatok</a:t>
            </a:r>
            <a:r>
              <a:rPr lang="en-GB" dirty="0" smtClean="0">
                <a:hlinkClick r:id="rId2"/>
              </a:rPr>
              <a:t>/</a:t>
            </a:r>
            <a:endParaRPr lang="uk-UA" dirty="0" smtClean="0"/>
          </a:p>
          <a:p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refactoring.guru/ru/design-patterns/</a:t>
            </a:r>
            <a:endParaRPr lang="uk-UA" dirty="0" smtClean="0"/>
          </a:p>
          <a:p>
            <a:r>
              <a:rPr lang="en-GB" dirty="0">
                <a:hlinkClick r:id="rId4"/>
              </a:rPr>
              <a:t>https://habr.com/ru/post/210288</a:t>
            </a:r>
            <a:r>
              <a:rPr lang="en-GB" dirty="0" smtClean="0">
                <a:hlinkClick r:id="rId4"/>
              </a:rPr>
              <a:t>/</a:t>
            </a:r>
            <a:endParaRPr lang="uk-UA" dirty="0" smtClean="0"/>
          </a:p>
          <a:p>
            <a:r>
              <a:rPr lang="en-GB" dirty="0">
                <a:hlinkClick r:id="rId5"/>
              </a:rPr>
              <a:t>https://hillside.net/patterns/books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1256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21275" y="1267158"/>
            <a:ext cx="8365524" cy="355820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342900" indent="-342900">
              <a:lnSpc>
                <a:spcPts val="3381"/>
              </a:lnSpc>
              <a:spcBef>
                <a:spcPts val="2730"/>
              </a:spcBef>
              <a:spcAft>
                <a:spcPts val="420"/>
              </a:spcAft>
              <a:buFont typeface="Wingdings" panose="05000000000000000000" pitchFamily="2" charset="2"/>
              <a:buChar char="Ø"/>
            </a:pPr>
            <a:r>
              <a:rPr lang="uk" sz="2200" dirty="0">
                <a:latin typeface="Calibri"/>
              </a:rPr>
              <a:t>Шаблони проектування це шаблони середнього рівня.</a:t>
            </a:r>
          </a:p>
          <a:p>
            <a:pPr marL="342900" indent="-342900" algn="just">
              <a:spcAft>
                <a:spcPts val="420"/>
              </a:spcAft>
              <a:buFont typeface="Wingdings" panose="05000000000000000000" pitchFamily="2" charset="2"/>
              <a:buChar char="Ø"/>
            </a:pPr>
            <a:r>
              <a:rPr lang="uk" sz="2200" dirty="0">
                <a:latin typeface="Calibri"/>
              </a:rPr>
              <a:t>Вони менше за масштабом, ніж шаблони архітектури, але знаходяться на вищому рівні, ніж специфічні для мов програмування ідіоми.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uk" sz="2200" dirty="0" smtClean="0">
                <a:latin typeface="Calibri"/>
              </a:rPr>
              <a:t>Застосування шаблонів проектування не впливає на базову структуру ПЗ, </a:t>
            </a:r>
            <a:r>
              <a:rPr lang="uk" sz="2200" dirty="0">
                <a:latin typeface="Calibri"/>
              </a:rPr>
              <a:t>але може сильно вплинути на архітектуру підсистем.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2962" y="106748"/>
            <a:ext cx="8259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b="1" dirty="0" smtClean="0"/>
              <a:t>Характеристика шаблонів проектування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2690720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9875" y="1193093"/>
            <a:ext cx="8621130" cy="486372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77301">
              <a:spcAft>
                <a:spcPts val="420"/>
              </a:spcAft>
            </a:pPr>
            <a:r>
              <a:rPr lang="uk" sz="2200" dirty="0" smtClean="0">
                <a:solidFill>
                  <a:prstClr val="black"/>
                </a:solidFill>
              </a:rPr>
              <a:t>Патерни </a:t>
            </a:r>
            <a:r>
              <a:rPr lang="uk" sz="2200" dirty="0">
                <a:solidFill>
                  <a:prstClr val="black"/>
                </a:solidFill>
              </a:rPr>
              <a:t>проектування дозволяють різними способами розв'язувати багато задач, з якими постійно зіштовхуються проектувальники </a:t>
            </a:r>
            <a:r>
              <a:rPr lang="uk" sz="2200" dirty="0" smtClean="0">
                <a:solidFill>
                  <a:prstClr val="black"/>
                </a:solidFill>
              </a:rPr>
              <a:t> </a:t>
            </a:r>
            <a:r>
              <a:rPr lang="uk" sz="2200" dirty="0">
                <a:solidFill>
                  <a:prstClr val="black"/>
                </a:solidFill>
              </a:rPr>
              <a:t>додатків.</a:t>
            </a:r>
          </a:p>
          <a:p>
            <a:pPr marL="77301">
              <a:spcAft>
                <a:spcPts val="1259"/>
              </a:spcAft>
            </a:pPr>
            <a:r>
              <a:rPr lang="uk" sz="2200" dirty="0">
                <a:solidFill>
                  <a:prstClr val="black"/>
                </a:solidFill>
              </a:rPr>
              <a:t>Задачі, що найчастіше зустрічаються :</a:t>
            </a:r>
          </a:p>
          <a:p>
            <a:pPr marL="77301" algn="just">
              <a:lnSpc>
                <a:spcPts val="3761"/>
              </a:lnSpc>
            </a:pPr>
            <a:r>
              <a:rPr lang="uk" sz="2200" dirty="0">
                <a:solidFill>
                  <a:prstClr val="black"/>
                </a:solidFill>
              </a:rPr>
              <a:t>-    </a:t>
            </a:r>
            <a:r>
              <a:rPr lang="uk" sz="2200" b="1" i="1" dirty="0">
                <a:solidFill>
                  <a:prstClr val="black"/>
                </a:solidFill>
              </a:rPr>
              <a:t>Пошук підходящих об'єктів</a:t>
            </a:r>
          </a:p>
          <a:p>
            <a:pPr marL="77301" algn="just">
              <a:lnSpc>
                <a:spcPts val="3761"/>
              </a:lnSpc>
            </a:pPr>
            <a:r>
              <a:rPr lang="uk" sz="2200" b="1" i="1" dirty="0">
                <a:solidFill>
                  <a:prstClr val="black"/>
                </a:solidFill>
              </a:rPr>
              <a:t>-    Визначення ступеня деталізації об'єкта</a:t>
            </a:r>
          </a:p>
          <a:p>
            <a:pPr marL="77301" algn="just">
              <a:lnSpc>
                <a:spcPts val="3761"/>
              </a:lnSpc>
            </a:pPr>
            <a:r>
              <a:rPr lang="uk" sz="2200" b="1" i="1" dirty="0">
                <a:solidFill>
                  <a:prstClr val="black"/>
                </a:solidFill>
              </a:rPr>
              <a:t>-    Опис інтерфейсів об'єкта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15096" y="37560"/>
            <a:ext cx="9028903" cy="890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uk" sz="3200" b="1" dirty="0">
                <a:solidFill>
                  <a:prstClr val="black"/>
                </a:solidFill>
              </a:rPr>
              <a:t>Як задачі проектування розв'язуються </a:t>
            </a:r>
            <a:r>
              <a:rPr lang="uk" sz="3200" b="1" dirty="0" smtClean="0">
                <a:solidFill>
                  <a:prstClr val="black"/>
                </a:solidFill>
              </a:rPr>
              <a:t>за допомогою </a:t>
            </a:r>
            <a:r>
              <a:rPr lang="uk" sz="3200" b="1" dirty="0">
                <a:solidFill>
                  <a:prstClr val="black"/>
                </a:solidFill>
              </a:rPr>
              <a:t>патернів</a:t>
            </a:r>
          </a:p>
        </p:txBody>
      </p:sp>
    </p:spTree>
    <p:extLst>
      <p:ext uri="{BB962C8B-B14F-4D97-AF65-F5344CB8AC3E}">
        <p14:creationId xmlns:p14="http://schemas.microsoft.com/office/powerpoint/2010/main" val="1849711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948690"/>
            <a:ext cx="9057503" cy="609397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000" dirty="0" err="1" smtClean="0"/>
              <a:t>Патерни</a:t>
            </a:r>
            <a:r>
              <a:rPr lang="ru-RU" sz="2000" dirty="0" smtClean="0"/>
              <a:t> </a:t>
            </a:r>
            <a:r>
              <a:rPr lang="ru-RU" sz="2000" dirty="0" err="1"/>
              <a:t>відрізняються</a:t>
            </a:r>
            <a:r>
              <a:rPr lang="ru-RU" sz="2000" dirty="0"/>
              <a:t> за </a:t>
            </a:r>
            <a:r>
              <a:rPr lang="ru-RU" sz="2000" dirty="0" err="1"/>
              <a:t>рівнем</a:t>
            </a:r>
            <a:r>
              <a:rPr lang="ru-RU" sz="2000" dirty="0"/>
              <a:t> </a:t>
            </a:r>
            <a:r>
              <a:rPr lang="ru-RU" sz="2000" dirty="0" err="1"/>
              <a:t>складності</a:t>
            </a:r>
            <a:r>
              <a:rPr lang="ru-RU" sz="2000" dirty="0"/>
              <a:t>, </a:t>
            </a:r>
            <a:r>
              <a:rPr lang="ru-RU" sz="2000" dirty="0" err="1"/>
              <a:t>деталізації</a:t>
            </a:r>
            <a:r>
              <a:rPr lang="ru-RU" sz="2000" dirty="0"/>
              <a:t> і </a:t>
            </a:r>
            <a:r>
              <a:rPr lang="ru-RU" sz="2000" dirty="0" err="1"/>
              <a:t>охоплення</a:t>
            </a:r>
            <a:r>
              <a:rPr lang="ru-RU" sz="2000" dirty="0"/>
              <a:t> </a:t>
            </a:r>
            <a:r>
              <a:rPr lang="ru-RU" sz="2000" dirty="0" err="1"/>
              <a:t>проектованої</a:t>
            </a:r>
            <a:r>
              <a:rPr lang="ru-RU" sz="2000" dirty="0"/>
              <a:t> </a:t>
            </a:r>
            <a:r>
              <a:rPr lang="ru-RU" sz="2000" dirty="0" err="1"/>
              <a:t>системи</a:t>
            </a:r>
            <a:r>
              <a:rPr lang="ru-RU" sz="2000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ru-RU" sz="2000" b="1" dirty="0" err="1" smtClean="0"/>
              <a:t>Самі</a:t>
            </a:r>
            <a:r>
              <a:rPr lang="ru-RU" sz="2000" b="1" dirty="0" smtClean="0"/>
              <a:t> </a:t>
            </a:r>
            <a:r>
              <a:rPr lang="ru-RU" sz="2000" b="1" dirty="0" err="1"/>
              <a:t>низькорівневі</a:t>
            </a:r>
            <a:r>
              <a:rPr lang="ru-RU" sz="2000" b="1" dirty="0"/>
              <a:t> і </a:t>
            </a:r>
            <a:r>
              <a:rPr lang="ru-RU" sz="2000" b="1" dirty="0" err="1"/>
              <a:t>прості</a:t>
            </a:r>
            <a:r>
              <a:rPr lang="ru-RU" sz="2000" b="1" dirty="0"/>
              <a:t> </a:t>
            </a:r>
            <a:r>
              <a:rPr lang="ru-RU" sz="2000" b="1" dirty="0" err="1"/>
              <a:t>патерни</a:t>
            </a:r>
            <a:r>
              <a:rPr lang="ru-RU" sz="2000" b="1" dirty="0"/>
              <a:t> - </a:t>
            </a:r>
            <a:r>
              <a:rPr lang="ru-RU" sz="2000" b="1" dirty="0" err="1"/>
              <a:t>ідіоми</a:t>
            </a:r>
            <a:r>
              <a:rPr lang="ru-RU" sz="2000" b="1" dirty="0"/>
              <a:t>. </a:t>
            </a:r>
            <a:endParaRPr lang="ru-RU" sz="2000" b="1" dirty="0" smtClean="0"/>
          </a:p>
          <a:p>
            <a:pPr>
              <a:spcAft>
                <a:spcPts val="600"/>
              </a:spcAft>
            </a:pPr>
            <a:r>
              <a:rPr lang="ru-RU" sz="2000" dirty="0" smtClean="0"/>
              <a:t>Вони </a:t>
            </a:r>
            <a:r>
              <a:rPr lang="ru-RU" sz="2000" dirty="0"/>
              <a:t>не </a:t>
            </a:r>
            <a:r>
              <a:rPr lang="ru-RU" sz="2000" dirty="0" err="1"/>
              <a:t>універсальні</a:t>
            </a:r>
            <a:r>
              <a:rPr lang="ru-RU" sz="2000" dirty="0"/>
              <a:t>, </a:t>
            </a:r>
            <a:r>
              <a:rPr lang="ru-RU" sz="2000" dirty="0" err="1"/>
              <a:t>оскільки</a:t>
            </a:r>
            <a:r>
              <a:rPr lang="ru-RU" sz="2000" dirty="0"/>
              <a:t> </a:t>
            </a:r>
            <a:r>
              <a:rPr lang="ru-RU" sz="2000" dirty="0" err="1"/>
              <a:t>застосовні</a:t>
            </a:r>
            <a:r>
              <a:rPr lang="ru-RU" sz="2000" dirty="0"/>
              <a:t> </a:t>
            </a:r>
            <a:r>
              <a:rPr lang="ru-RU" sz="2000" dirty="0" err="1"/>
              <a:t>тільки</a:t>
            </a:r>
            <a:r>
              <a:rPr lang="ru-RU" sz="2000" dirty="0"/>
              <a:t> в рамках </a:t>
            </a:r>
            <a:r>
              <a:rPr lang="ru-RU" sz="2000" dirty="0" err="1"/>
              <a:t>однієї</a:t>
            </a:r>
            <a:r>
              <a:rPr lang="ru-RU" sz="2000" dirty="0"/>
              <a:t> </a:t>
            </a:r>
            <a:r>
              <a:rPr lang="ru-RU" sz="2000" dirty="0" err="1"/>
              <a:t>мови</a:t>
            </a:r>
            <a:r>
              <a:rPr lang="ru-RU" sz="2000" dirty="0"/>
              <a:t> </a:t>
            </a:r>
            <a:r>
              <a:rPr lang="ru-RU" sz="2000" dirty="0" err="1"/>
              <a:t>програмування</a:t>
            </a:r>
            <a:r>
              <a:rPr lang="ru-RU" sz="2000" dirty="0"/>
              <a:t>.</a:t>
            </a:r>
          </a:p>
          <a:p>
            <a:pPr>
              <a:spcAft>
                <a:spcPts val="600"/>
              </a:spcAft>
            </a:pPr>
            <a:r>
              <a:rPr lang="ru-RU" sz="2000" b="1" dirty="0" err="1" smtClean="0"/>
              <a:t>Самі</a:t>
            </a:r>
            <a:r>
              <a:rPr lang="ru-RU" sz="2000" b="1" dirty="0" smtClean="0"/>
              <a:t> </a:t>
            </a:r>
            <a:r>
              <a:rPr lang="ru-RU" sz="2000" b="1" dirty="0" err="1"/>
              <a:t>універсальні</a:t>
            </a:r>
            <a:r>
              <a:rPr lang="ru-RU" sz="2000" b="1" dirty="0"/>
              <a:t> - </a:t>
            </a:r>
            <a:r>
              <a:rPr lang="ru-RU" sz="2000" b="1" dirty="0" err="1"/>
              <a:t>архітектурні</a:t>
            </a:r>
            <a:r>
              <a:rPr lang="ru-RU" sz="2000" b="1" dirty="0"/>
              <a:t> </a:t>
            </a:r>
            <a:r>
              <a:rPr lang="ru-RU" sz="2000" b="1" dirty="0" err="1" smtClean="0"/>
              <a:t>патерни</a:t>
            </a:r>
            <a:r>
              <a:rPr lang="ru-RU" sz="2000" b="1" dirty="0"/>
              <a:t>.</a:t>
            </a:r>
            <a:endParaRPr lang="ru-RU" sz="2000" b="1" dirty="0" smtClean="0"/>
          </a:p>
          <a:p>
            <a:pPr>
              <a:spcAft>
                <a:spcPts val="600"/>
              </a:spcAft>
            </a:pPr>
            <a:r>
              <a:rPr lang="ru-RU" sz="2000" dirty="0" err="1" smtClean="0"/>
              <a:t>Їх</a:t>
            </a:r>
            <a:r>
              <a:rPr lang="ru-RU" sz="2000" dirty="0" smtClean="0"/>
              <a:t> </a:t>
            </a:r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/>
              <a:t>реалізувати</a:t>
            </a:r>
            <a:r>
              <a:rPr lang="ru-RU" sz="2000" dirty="0"/>
              <a:t> практично на будь-</a:t>
            </a:r>
            <a:r>
              <a:rPr lang="ru-RU" sz="2000" dirty="0" err="1"/>
              <a:t>якій</a:t>
            </a:r>
            <a:r>
              <a:rPr lang="ru-RU" sz="2000" dirty="0"/>
              <a:t> </a:t>
            </a:r>
            <a:r>
              <a:rPr lang="ru-RU" sz="2000" dirty="0" err="1"/>
              <a:t>мові</a:t>
            </a:r>
            <a:r>
              <a:rPr lang="ru-RU" sz="2000" dirty="0"/>
              <a:t>. Вони </a:t>
            </a:r>
            <a:r>
              <a:rPr lang="ru-RU" sz="2000" dirty="0" err="1"/>
              <a:t>потрібні</a:t>
            </a:r>
            <a:r>
              <a:rPr lang="ru-RU" sz="2000" dirty="0"/>
              <a:t> для </a:t>
            </a:r>
            <a:r>
              <a:rPr lang="ru-RU" sz="2000" dirty="0" err="1"/>
              <a:t>проектування</a:t>
            </a:r>
            <a:r>
              <a:rPr lang="ru-RU" sz="2000" dirty="0"/>
              <a:t> </a:t>
            </a:r>
            <a:r>
              <a:rPr lang="ru-RU" sz="2000" dirty="0" err="1"/>
              <a:t>всієї</a:t>
            </a:r>
            <a:r>
              <a:rPr lang="ru-RU" sz="2000" dirty="0"/>
              <a:t> </a:t>
            </a:r>
            <a:r>
              <a:rPr lang="ru-RU" sz="2000" dirty="0" err="1"/>
              <a:t>програми</a:t>
            </a:r>
            <a:r>
              <a:rPr lang="ru-RU" sz="2000" dirty="0"/>
              <a:t>, а не </a:t>
            </a:r>
            <a:r>
              <a:rPr lang="ru-RU" sz="2000" dirty="0" err="1"/>
              <a:t>окремих</a:t>
            </a:r>
            <a:r>
              <a:rPr lang="ru-RU" sz="2000" dirty="0"/>
              <a:t> </a:t>
            </a:r>
            <a:r>
              <a:rPr lang="ru-RU" sz="2000" dirty="0" err="1"/>
              <a:t>її</a:t>
            </a:r>
            <a:r>
              <a:rPr lang="ru-RU" sz="2000" dirty="0"/>
              <a:t> </a:t>
            </a:r>
            <a:r>
              <a:rPr lang="ru-RU" sz="2000" dirty="0" err="1"/>
              <a:t>елементів</a:t>
            </a:r>
            <a:r>
              <a:rPr lang="ru-RU" sz="2000" dirty="0"/>
              <a:t>.</a:t>
            </a:r>
          </a:p>
          <a:p>
            <a:pPr>
              <a:spcAft>
                <a:spcPts val="600"/>
              </a:spcAft>
            </a:pPr>
            <a:r>
              <a:rPr lang="ru-RU" sz="2000" dirty="0" err="1" smtClean="0"/>
              <a:t>Патерни</a:t>
            </a:r>
            <a:r>
              <a:rPr lang="ru-RU" sz="2000" dirty="0" smtClean="0"/>
              <a:t> </a:t>
            </a:r>
            <a:r>
              <a:rPr lang="ru-RU" sz="2000" dirty="0" err="1"/>
              <a:t>відрізняються</a:t>
            </a:r>
            <a:r>
              <a:rPr lang="ru-RU" sz="2000" dirty="0"/>
              <a:t> і </a:t>
            </a:r>
            <a:r>
              <a:rPr lang="ru-RU" sz="2000" dirty="0" err="1"/>
              <a:t>призначенням</a:t>
            </a:r>
            <a:r>
              <a:rPr lang="ru-RU" sz="2000" dirty="0"/>
              <a:t>. </a:t>
            </a:r>
            <a:endParaRPr lang="ru-RU" sz="2000" dirty="0" smtClean="0"/>
          </a:p>
          <a:p>
            <a:pPr algn="ctr">
              <a:spcAft>
                <a:spcPts val="600"/>
              </a:spcAft>
            </a:pPr>
            <a:r>
              <a:rPr lang="uk-UA" sz="2000" b="1" dirty="0" smtClean="0">
                <a:solidFill>
                  <a:srgbClr val="FF0000"/>
                </a:solidFill>
              </a:rPr>
              <a:t>Розрізняють</a:t>
            </a:r>
            <a:r>
              <a:rPr lang="uk-UA" sz="2000" dirty="0" smtClean="0"/>
              <a:t>:</a:t>
            </a:r>
            <a:endParaRPr lang="ru-RU" sz="2000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2000" b="1" dirty="0" err="1" smtClean="0">
                <a:solidFill>
                  <a:srgbClr val="0000CC"/>
                </a:solidFill>
              </a:rPr>
              <a:t>Патерни</a:t>
            </a:r>
            <a:r>
              <a:rPr lang="ru-RU" sz="2000" b="1" dirty="0" smtClean="0">
                <a:solidFill>
                  <a:srgbClr val="0000CC"/>
                </a:solidFill>
              </a:rPr>
              <a:t>, </a:t>
            </a:r>
            <a:r>
              <a:rPr lang="ru-RU" sz="2000" b="1" dirty="0" err="1" smtClean="0">
                <a:solidFill>
                  <a:srgbClr val="0000CC"/>
                </a:solidFill>
              </a:rPr>
              <a:t>що</a:t>
            </a:r>
            <a:r>
              <a:rPr lang="ru-RU" sz="2000" b="1" dirty="0" smtClean="0">
                <a:solidFill>
                  <a:srgbClr val="0000CC"/>
                </a:solidFill>
              </a:rPr>
              <a:t> </a:t>
            </a:r>
            <a:r>
              <a:rPr lang="ru-RU" sz="2000" b="1" dirty="0" err="1" smtClean="0">
                <a:solidFill>
                  <a:srgbClr val="0000CC"/>
                </a:solidFill>
              </a:rPr>
              <a:t>породжують</a:t>
            </a:r>
            <a:r>
              <a:rPr lang="ru-RU" sz="2000" b="1" dirty="0" smtClean="0">
                <a:solidFill>
                  <a:srgbClr val="0000CC"/>
                </a:solidFill>
              </a:rPr>
              <a:t> ,</a:t>
            </a:r>
            <a:r>
              <a:rPr lang="en-GB" sz="2000" b="1" dirty="0" smtClean="0">
                <a:solidFill>
                  <a:srgbClr val="C00000"/>
                </a:solidFill>
              </a:rPr>
              <a:t>Creational</a:t>
            </a:r>
            <a:endParaRPr lang="ru-RU" sz="2000" b="1" dirty="0" smtClean="0">
              <a:solidFill>
                <a:srgbClr val="C00000"/>
              </a:solidFill>
            </a:endParaRPr>
          </a:p>
          <a:p>
            <a:pPr>
              <a:spcAft>
                <a:spcPts val="600"/>
              </a:spcAft>
            </a:pPr>
            <a:r>
              <a:rPr lang="ru-RU" sz="2000" dirty="0" smtClean="0"/>
              <a:t>Вони  </a:t>
            </a:r>
            <a:r>
              <a:rPr lang="ru-RU" sz="2000" dirty="0" err="1"/>
              <a:t>турбуються</a:t>
            </a:r>
            <a:r>
              <a:rPr lang="ru-RU" sz="2000" dirty="0"/>
              <a:t> про </a:t>
            </a:r>
            <a:r>
              <a:rPr lang="ru-RU" sz="2000" dirty="0" err="1"/>
              <a:t>гнучкий</a:t>
            </a:r>
            <a:r>
              <a:rPr lang="ru-RU" sz="2000" dirty="0"/>
              <a:t> </a:t>
            </a:r>
            <a:r>
              <a:rPr lang="ru-RU" sz="2000" dirty="0" err="1"/>
              <a:t>створенні</a:t>
            </a:r>
            <a:r>
              <a:rPr lang="ru-RU" sz="2000" dirty="0"/>
              <a:t> </a:t>
            </a:r>
            <a:r>
              <a:rPr lang="ru-RU" sz="2000" dirty="0" err="1"/>
              <a:t>об'єктів</a:t>
            </a:r>
            <a:r>
              <a:rPr lang="ru-RU" sz="2000" dirty="0"/>
              <a:t> без </a:t>
            </a:r>
            <a:r>
              <a:rPr lang="ru-RU" sz="2000" dirty="0" err="1"/>
              <a:t>внесення</a:t>
            </a:r>
            <a:r>
              <a:rPr lang="ru-RU" sz="2000" dirty="0"/>
              <a:t> в </a:t>
            </a:r>
            <a:r>
              <a:rPr lang="ru-RU" sz="2000" dirty="0" err="1"/>
              <a:t>програму</a:t>
            </a:r>
            <a:r>
              <a:rPr lang="ru-RU" sz="2000" dirty="0"/>
              <a:t> </a:t>
            </a:r>
            <a:r>
              <a:rPr lang="ru-RU" sz="2000" dirty="0" err="1"/>
              <a:t>зайвих</a:t>
            </a:r>
            <a:r>
              <a:rPr lang="ru-RU" sz="2000" dirty="0"/>
              <a:t> залежностей.</a:t>
            </a:r>
          </a:p>
          <a:p>
            <a:pPr>
              <a:spcAft>
                <a:spcPts val="600"/>
              </a:spcAft>
            </a:pPr>
            <a:r>
              <a:rPr lang="ru-RU" sz="2000" b="1" dirty="0" smtClean="0">
                <a:solidFill>
                  <a:srgbClr val="0000CC"/>
                </a:solidFill>
              </a:rPr>
              <a:t>2. </a:t>
            </a:r>
            <a:r>
              <a:rPr lang="ru-RU" sz="2000" b="1" dirty="0" err="1" smtClean="0">
                <a:solidFill>
                  <a:srgbClr val="0000CC"/>
                </a:solidFill>
              </a:rPr>
              <a:t>Структурні</a:t>
            </a:r>
            <a:r>
              <a:rPr lang="ru-RU" sz="2000" b="1" dirty="0" smtClean="0">
                <a:solidFill>
                  <a:srgbClr val="0000CC"/>
                </a:solidFill>
              </a:rPr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патерни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  <a:r>
              <a:rPr lang="en-GB" sz="2000" b="1" dirty="0">
                <a:solidFill>
                  <a:srgbClr val="C00000"/>
                </a:solidFill>
              </a:rPr>
              <a:t>Structural</a:t>
            </a:r>
            <a:r>
              <a:rPr lang="en-GB" sz="2000" b="1" dirty="0"/>
              <a:t> </a:t>
            </a:r>
            <a:r>
              <a:rPr lang="ru-RU" sz="2000" dirty="0" err="1" smtClean="0"/>
              <a:t>показують</a:t>
            </a:r>
            <a:r>
              <a:rPr lang="ru-RU" sz="2000" dirty="0" smtClean="0"/>
              <a:t> </a:t>
            </a:r>
            <a:r>
              <a:rPr lang="ru-RU" sz="2000" dirty="0" err="1"/>
              <a:t>різні</a:t>
            </a:r>
            <a:r>
              <a:rPr lang="ru-RU" sz="2000" dirty="0"/>
              <a:t> </a:t>
            </a:r>
            <a:r>
              <a:rPr lang="ru-RU" sz="2000" dirty="0" err="1"/>
              <a:t>способи</a:t>
            </a:r>
            <a:r>
              <a:rPr lang="ru-RU" sz="2000" dirty="0"/>
              <a:t> </a:t>
            </a:r>
            <a:r>
              <a:rPr lang="ru-RU" sz="2000" dirty="0" err="1"/>
              <a:t>побудови</a:t>
            </a:r>
            <a:r>
              <a:rPr lang="ru-RU" sz="2000" dirty="0"/>
              <a:t> зв'язків </a:t>
            </a:r>
            <a:r>
              <a:rPr lang="ru-RU" sz="2000" dirty="0" err="1"/>
              <a:t>між</a:t>
            </a:r>
            <a:r>
              <a:rPr lang="ru-RU" sz="2000" dirty="0"/>
              <a:t> </a:t>
            </a:r>
            <a:r>
              <a:rPr lang="ru-RU" sz="2000" dirty="0" err="1"/>
              <a:t>об'єктами</a:t>
            </a:r>
            <a:r>
              <a:rPr lang="ru-RU" sz="2000" dirty="0"/>
              <a:t>.</a:t>
            </a:r>
          </a:p>
          <a:p>
            <a:pPr>
              <a:spcAft>
                <a:spcPts val="600"/>
              </a:spcAft>
            </a:pPr>
            <a:r>
              <a:rPr lang="ru-RU" sz="2000" b="1" dirty="0" smtClean="0">
                <a:solidFill>
                  <a:srgbClr val="0000CC"/>
                </a:solidFill>
              </a:rPr>
              <a:t>3. </a:t>
            </a:r>
            <a:r>
              <a:rPr lang="ru-RU" sz="2000" b="1" dirty="0" err="1" smtClean="0">
                <a:solidFill>
                  <a:srgbClr val="0000CC"/>
                </a:solidFill>
              </a:rPr>
              <a:t>Поведінкові</a:t>
            </a:r>
            <a:r>
              <a:rPr lang="ru-RU" sz="2000" b="1" dirty="0" smtClean="0">
                <a:solidFill>
                  <a:srgbClr val="0000CC"/>
                </a:solidFill>
              </a:rPr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патерни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  <a:r>
              <a:rPr lang="en-GB" sz="2000" b="1" dirty="0" err="1">
                <a:solidFill>
                  <a:srgbClr val="C00000"/>
                </a:solidFill>
              </a:rPr>
              <a:t>Behavioral</a:t>
            </a:r>
            <a:r>
              <a:rPr lang="en-GB" sz="2000" b="1" dirty="0">
                <a:solidFill>
                  <a:srgbClr val="C00000"/>
                </a:solidFill>
              </a:rPr>
              <a:t> </a:t>
            </a:r>
            <a:r>
              <a:rPr lang="ru-RU" sz="2000" dirty="0" err="1" smtClean="0"/>
              <a:t>піклуються</a:t>
            </a:r>
            <a:r>
              <a:rPr lang="ru-RU" sz="2000" dirty="0" smtClean="0"/>
              <a:t> </a:t>
            </a:r>
            <a:r>
              <a:rPr lang="ru-RU" sz="2000" dirty="0"/>
              <a:t>про </a:t>
            </a:r>
            <a:r>
              <a:rPr lang="ru-RU" sz="2000" dirty="0" err="1"/>
              <a:t>ефективної</a:t>
            </a:r>
            <a:r>
              <a:rPr lang="ru-RU" sz="2000" dirty="0"/>
              <a:t> </a:t>
            </a:r>
            <a:r>
              <a:rPr lang="ru-RU" sz="2000" dirty="0" err="1"/>
              <a:t>комунікації</a:t>
            </a:r>
            <a:r>
              <a:rPr lang="ru-RU" sz="2000" dirty="0"/>
              <a:t> </a:t>
            </a:r>
            <a:r>
              <a:rPr lang="ru-RU" sz="2000" dirty="0" err="1"/>
              <a:t>між</a:t>
            </a:r>
            <a:r>
              <a:rPr lang="ru-RU" sz="2000" dirty="0"/>
              <a:t> </a:t>
            </a:r>
            <a:r>
              <a:rPr lang="ru-RU" sz="2000" dirty="0" err="1"/>
              <a:t>об'єктами</a:t>
            </a:r>
            <a:r>
              <a:rPr lang="ru-RU" sz="2000" dirty="0"/>
              <a:t>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14447" y="0"/>
            <a:ext cx="51712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err="1"/>
              <a:t>Класифікація</a:t>
            </a:r>
            <a:r>
              <a:rPr lang="ru-RU" sz="4000" b="1" dirty="0"/>
              <a:t> </a:t>
            </a:r>
            <a:r>
              <a:rPr lang="ru-RU" sz="4000" b="1" dirty="0" err="1"/>
              <a:t>патернів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412820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13381" y="0"/>
            <a:ext cx="7468112" cy="439803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>
              <a:spcAft>
                <a:spcPts val="5666"/>
              </a:spcAft>
            </a:pPr>
            <a:r>
              <a:rPr lang="uk" sz="3697" b="1" dirty="0">
                <a:solidFill>
                  <a:prstClr val="black"/>
                </a:solidFill>
              </a:rPr>
              <a:t>Класифікація патернів проектування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105999"/>
              </p:ext>
            </p:extLst>
          </p:nvPr>
        </p:nvGraphicFramePr>
        <p:xfrm>
          <a:off x="488525" y="1285782"/>
          <a:ext cx="8317824" cy="1247439"/>
        </p:xfrm>
        <a:graphic>
          <a:graphicData uri="http://schemas.openxmlformats.org/drawingml/2006/table">
            <a:tbl>
              <a:tblPr/>
              <a:tblGrid>
                <a:gridCol w="1498745"/>
                <a:gridCol w="1887309"/>
                <a:gridCol w="2468020"/>
                <a:gridCol w="2463750"/>
              </a:tblGrid>
              <a:tr h="619330">
                <a:tc>
                  <a:txBody>
                    <a:bodyPr/>
                    <a:lstStyle/>
                    <a:p>
                      <a:pPr marR="101600" indent="0" algn="ctr">
                        <a:spcAft>
                          <a:spcPts val="420"/>
                        </a:spcAft>
                      </a:pPr>
                      <a:r>
                        <a:rPr lang="uk" sz="1700" b="1" dirty="0">
                          <a:solidFill>
                            <a:srgbClr val="FFFFFF"/>
                          </a:solidFill>
                          <a:latin typeface="Calibri"/>
                        </a:rPr>
                        <a:t>Мета</a:t>
                      </a:r>
                    </a:p>
                    <a:p>
                      <a:pPr marL="101600" indent="0" algn="ctr"/>
                      <a:r>
                        <a:rPr lang="uk" sz="1700" b="1" dirty="0">
                          <a:solidFill>
                            <a:srgbClr val="FFFFFF"/>
                          </a:solidFill>
                          <a:latin typeface="Calibri"/>
                        </a:rPr>
                        <a:t>Рівень</a:t>
                      </a:r>
                    </a:p>
                  </a:txBody>
                  <a:tcPr marL="0" marR="0" marT="0" marB="0" anchor="b">
                    <a:solidFill>
                      <a:srgbClr val="5181BB"/>
                    </a:solidFill>
                  </a:tcPr>
                </a:tc>
                <a:tc>
                  <a:txBody>
                    <a:bodyPr/>
                    <a:lstStyle/>
                    <a:p>
                      <a:pPr marL="101600" indent="0" algn="ctr">
                        <a:spcAft>
                          <a:spcPts val="840"/>
                        </a:spcAft>
                      </a:pPr>
                      <a:r>
                        <a:rPr lang="uk" sz="1700" b="1" dirty="0">
                          <a:solidFill>
                            <a:srgbClr val="FFFFFF"/>
                          </a:solidFill>
                          <a:latin typeface="Calibri"/>
                        </a:rPr>
                        <a:t>Породжуючі</a:t>
                      </a:r>
                    </a:p>
                    <a:p>
                      <a:pPr marL="101600" indent="0" algn="ctr"/>
                      <a:r>
                        <a:rPr lang="uk" sz="1700" b="1" dirty="0">
                          <a:solidFill>
                            <a:srgbClr val="FFFFFF"/>
                          </a:solidFill>
                          <a:latin typeface="Calibri"/>
                        </a:rPr>
                        <a:t>патерни</a:t>
                      </a:r>
                    </a:p>
                  </a:txBody>
                  <a:tcPr marL="0" marR="0" marT="0" marB="0" anchor="b">
                    <a:solidFill>
                      <a:srgbClr val="5181BB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0" algn="ctr"/>
                      <a:r>
                        <a:rPr lang="uk" sz="1700" b="1" dirty="0">
                          <a:solidFill>
                            <a:srgbClr val="FFFFFF"/>
                          </a:solidFill>
                          <a:latin typeface="Calibri"/>
                        </a:rPr>
                        <a:t>Структурні патерни</a:t>
                      </a:r>
                    </a:p>
                  </a:txBody>
                  <a:tcPr marL="0" marR="0" marT="0" marB="0">
                    <a:solidFill>
                      <a:srgbClr val="5181BB"/>
                    </a:solidFill>
                  </a:tcPr>
                </a:tc>
                <a:tc>
                  <a:txBody>
                    <a:bodyPr/>
                    <a:lstStyle/>
                    <a:p>
                      <a:pPr marL="101600" indent="0" algn="ctr"/>
                      <a:r>
                        <a:rPr lang="uk" sz="1700" b="1" dirty="0">
                          <a:solidFill>
                            <a:srgbClr val="FFFFFF"/>
                          </a:solidFill>
                          <a:latin typeface="Calibri"/>
                        </a:rPr>
                        <a:t>Патерни поведінки</a:t>
                      </a:r>
                    </a:p>
                  </a:txBody>
                  <a:tcPr marL="0" marR="0" marT="0" marB="0">
                    <a:solidFill>
                      <a:srgbClr val="5181BB"/>
                    </a:solidFill>
                  </a:tcPr>
                </a:tc>
              </a:tr>
              <a:tr h="627679">
                <a:tc>
                  <a:txBody>
                    <a:bodyPr/>
                    <a:lstStyle/>
                    <a:p>
                      <a:pPr marL="101600" indent="0" algn="l"/>
                      <a:r>
                        <a:rPr lang="uk" sz="1700" b="1">
                          <a:latin typeface="Calibri"/>
                        </a:rPr>
                        <a:t>Клас</a:t>
                      </a:r>
                    </a:p>
                  </a:txBody>
                  <a:tcPr marL="0" marR="0" marT="0" marB="0"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101600" indent="0" algn="l"/>
                      <a:r>
                        <a:rPr lang="en-US" sz="1700" b="1">
                          <a:latin typeface="Calibri"/>
                        </a:rPr>
                        <a:t>Factory Method</a:t>
                      </a:r>
                    </a:p>
                  </a:txBody>
                  <a:tcPr marL="0" marR="0" marT="0" marB="0"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0" algn="l"/>
                      <a:r>
                        <a:rPr lang="en-US" sz="1700" b="1">
                          <a:latin typeface="Calibri"/>
                        </a:rPr>
                        <a:t>Adapter </a:t>
                      </a:r>
                      <a:r>
                        <a:rPr lang="uk" sz="1700">
                          <a:latin typeface="Calibri"/>
                        </a:rPr>
                        <a:t>(класу)</a:t>
                      </a:r>
                    </a:p>
                  </a:txBody>
                  <a:tcPr marL="0" marR="0" marT="0" marB="0"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558800" indent="0" algn="l">
                        <a:lnSpc>
                          <a:spcPts val="2052"/>
                        </a:lnSpc>
                      </a:pPr>
                      <a:r>
                        <a:rPr lang="en-US" sz="1700" b="1" dirty="0">
                          <a:latin typeface="Calibri"/>
                        </a:rPr>
                        <a:t>Interpreter Template Method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pSp>
        <p:nvGrpSpPr>
          <p:cNvPr id="8" name="Группа 7"/>
          <p:cNvGrpSpPr/>
          <p:nvPr/>
        </p:nvGrpSpPr>
        <p:grpSpPr>
          <a:xfrm>
            <a:off x="661455" y="2867593"/>
            <a:ext cx="7971963" cy="2339923"/>
            <a:chOff x="711981" y="3633712"/>
            <a:chExt cx="7971963" cy="2339923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711981" y="3637982"/>
              <a:ext cx="666109" cy="200687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uk" sz="1699" b="1" dirty="0">
                  <a:solidFill>
                    <a:prstClr val="black"/>
                  </a:solidFill>
                </a:rPr>
                <a:t>Об'єкт</a:t>
              </a:r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2206457" y="3633712"/>
              <a:ext cx="1532906" cy="994894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/>
            <a:p>
              <a:pPr>
                <a:lnSpc>
                  <a:spcPts val="2051"/>
                </a:lnSpc>
              </a:pPr>
              <a:r>
                <a:rPr lang="en-US" sz="1699" b="1" dirty="0">
                  <a:solidFill>
                    <a:prstClr val="black"/>
                  </a:solidFill>
                </a:rPr>
                <a:t>Abstract Factory Singleton Prototype Builder</a:t>
              </a: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089497" y="3633713"/>
              <a:ext cx="1575605" cy="1776291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/>
            <a:p>
              <a:pPr>
                <a:lnSpc>
                  <a:spcPts val="2051"/>
                </a:lnSpc>
              </a:pPr>
              <a:r>
                <a:rPr lang="en-US" sz="1699" b="1">
                  <a:solidFill>
                    <a:prstClr val="black"/>
                  </a:solidFill>
                </a:rPr>
                <a:t>Adapter </a:t>
              </a:r>
              <a:r>
                <a:rPr lang="uk" sz="1699">
                  <a:solidFill>
                    <a:prstClr val="black"/>
                  </a:solidFill>
                </a:rPr>
                <a:t>(обєкту)</a:t>
              </a:r>
            </a:p>
            <a:p>
              <a:pPr>
                <a:lnSpc>
                  <a:spcPts val="2051"/>
                </a:lnSpc>
              </a:pPr>
              <a:r>
                <a:rPr lang="en-US" sz="1699" b="1">
                  <a:solidFill>
                    <a:prstClr val="black"/>
                  </a:solidFill>
                </a:rPr>
                <a:t>Decorator</a:t>
              </a:r>
            </a:p>
            <a:p>
              <a:pPr>
                <a:lnSpc>
                  <a:spcPts val="2051"/>
                </a:lnSpc>
              </a:pPr>
              <a:r>
                <a:rPr lang="en-US" sz="1699" b="1">
                  <a:solidFill>
                    <a:prstClr val="black"/>
                  </a:solidFill>
                </a:rPr>
                <a:t>Proxy</a:t>
              </a:r>
            </a:p>
            <a:p>
              <a:pPr>
                <a:lnSpc>
                  <a:spcPts val="2051"/>
                </a:lnSpc>
              </a:pPr>
              <a:r>
                <a:rPr lang="en-US" sz="1699" b="1">
                  <a:solidFill>
                    <a:prstClr val="black"/>
                  </a:solidFill>
                </a:rPr>
                <a:t>Composite</a:t>
              </a:r>
            </a:p>
            <a:p>
              <a:pPr>
                <a:lnSpc>
                  <a:spcPts val="2051"/>
                </a:lnSpc>
              </a:pPr>
              <a:r>
                <a:rPr lang="en-US" sz="1699" b="1">
                  <a:solidFill>
                    <a:prstClr val="black"/>
                  </a:solidFill>
                </a:rPr>
                <a:t>Bridge</a:t>
              </a:r>
            </a:p>
            <a:p>
              <a:pPr>
                <a:lnSpc>
                  <a:spcPts val="2051"/>
                </a:lnSpc>
              </a:pPr>
              <a:r>
                <a:rPr lang="en-US" sz="1699" b="1">
                  <a:solidFill>
                    <a:prstClr val="black"/>
                  </a:solidFill>
                </a:rPr>
                <a:t>Flyweight</a:t>
              </a:r>
            </a:p>
            <a:p>
              <a:pPr>
                <a:lnSpc>
                  <a:spcPts val="2051"/>
                </a:lnSpc>
              </a:pPr>
              <a:r>
                <a:rPr lang="en-US" sz="1699" b="1">
                  <a:solidFill>
                    <a:prstClr val="black"/>
                  </a:solidFill>
                </a:rPr>
                <a:t>Facade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6561788" y="3650792"/>
              <a:ext cx="2122156" cy="2322843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/>
            <a:p>
              <a:pPr>
                <a:lnSpc>
                  <a:spcPts val="2051"/>
                </a:lnSpc>
              </a:pPr>
              <a:r>
                <a:rPr lang="en-US" sz="1699" b="1">
                  <a:solidFill>
                    <a:prstClr val="black"/>
                  </a:solidFill>
                </a:rPr>
                <a:t>Iterator</a:t>
              </a:r>
            </a:p>
            <a:p>
              <a:pPr>
                <a:lnSpc>
                  <a:spcPts val="2051"/>
                </a:lnSpc>
              </a:pPr>
              <a:r>
                <a:rPr lang="en-US" sz="1699" b="1">
                  <a:solidFill>
                    <a:prstClr val="black"/>
                  </a:solidFill>
                </a:rPr>
                <a:t>Command</a:t>
              </a:r>
            </a:p>
            <a:p>
              <a:pPr>
                <a:lnSpc>
                  <a:spcPts val="2051"/>
                </a:lnSpc>
              </a:pPr>
              <a:r>
                <a:rPr lang="en-US" sz="1699" b="1">
                  <a:solidFill>
                    <a:prstClr val="black"/>
                  </a:solidFill>
                </a:rPr>
                <a:t>Observer</a:t>
              </a:r>
            </a:p>
            <a:p>
              <a:pPr>
                <a:lnSpc>
                  <a:spcPts val="2051"/>
                </a:lnSpc>
              </a:pPr>
              <a:r>
                <a:rPr lang="en-US" sz="1699" b="1">
                  <a:solidFill>
                    <a:prstClr val="black"/>
                  </a:solidFill>
                </a:rPr>
                <a:t>Visitor</a:t>
              </a:r>
            </a:p>
            <a:p>
              <a:pPr>
                <a:lnSpc>
                  <a:spcPts val="2051"/>
                </a:lnSpc>
              </a:pPr>
              <a:r>
                <a:rPr lang="en-US" sz="1699" b="1">
                  <a:solidFill>
                    <a:prstClr val="black"/>
                  </a:solidFill>
                </a:rPr>
                <a:t>Mediator</a:t>
              </a:r>
            </a:p>
            <a:p>
              <a:pPr>
                <a:lnSpc>
                  <a:spcPts val="2051"/>
                </a:lnSpc>
              </a:pPr>
              <a:r>
                <a:rPr lang="en-US" sz="1699" b="1">
                  <a:solidFill>
                    <a:prstClr val="black"/>
                  </a:solidFill>
                </a:rPr>
                <a:t>State</a:t>
              </a:r>
            </a:p>
            <a:p>
              <a:pPr>
                <a:lnSpc>
                  <a:spcPts val="2051"/>
                </a:lnSpc>
              </a:pPr>
              <a:r>
                <a:rPr lang="en-US" sz="1699" b="1">
                  <a:solidFill>
                    <a:prstClr val="black"/>
                  </a:solidFill>
                </a:rPr>
                <a:t>Strategy</a:t>
              </a:r>
            </a:p>
            <a:p>
              <a:pPr>
                <a:lnSpc>
                  <a:spcPts val="2051"/>
                </a:lnSpc>
              </a:pPr>
              <a:r>
                <a:rPr lang="en-US" sz="1699" b="1">
                  <a:solidFill>
                    <a:prstClr val="black"/>
                  </a:solidFill>
                </a:rPr>
                <a:t>Memento</a:t>
              </a:r>
            </a:p>
            <a:p>
              <a:pPr>
                <a:lnSpc>
                  <a:spcPts val="2051"/>
                </a:lnSpc>
              </a:pPr>
              <a:r>
                <a:rPr lang="en-US" sz="1699" b="1">
                  <a:solidFill>
                    <a:prstClr val="black"/>
                  </a:solidFill>
                </a:rPr>
                <a:t>Chain of Responsibility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8939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92259" y="0"/>
            <a:ext cx="64515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rgbClr val="444444"/>
                </a:solidFill>
              </a:rPr>
              <a:t>Каталог </a:t>
            </a:r>
            <a:r>
              <a:rPr lang="ru-RU" sz="3600" b="1" dirty="0" err="1" smtClean="0">
                <a:solidFill>
                  <a:srgbClr val="444444"/>
                </a:solidFill>
              </a:rPr>
              <a:t>патернів</a:t>
            </a:r>
            <a:r>
              <a:rPr lang="ru-RU" sz="3600" b="1" dirty="0" smtClean="0">
                <a:solidFill>
                  <a:srgbClr val="444444"/>
                </a:solidFill>
              </a:rPr>
              <a:t> </a:t>
            </a:r>
            <a:r>
              <a:rPr lang="ru-RU" sz="3600" b="1" dirty="0" err="1" smtClean="0">
                <a:solidFill>
                  <a:srgbClr val="444444"/>
                </a:solidFill>
              </a:rPr>
              <a:t>проектування</a:t>
            </a:r>
            <a:endParaRPr lang="ru-RU" sz="3600" b="1" i="0" dirty="0">
              <a:solidFill>
                <a:srgbClr val="444444"/>
              </a:solidFill>
              <a:effectLst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45990" y="1091684"/>
            <a:ext cx="86991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https://refactoring.guru/ru/design-patterns/catalog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0199"/>
            <a:ext cx="9045146" cy="485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128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92769" cy="631234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 rot="16200000">
            <a:off x="4904510" y="3084560"/>
            <a:ext cx="65076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http://www.mcdonaldland.info/files/designpatterns/designpatternscard.pdf</a:t>
            </a:r>
          </a:p>
        </p:txBody>
      </p:sp>
    </p:spTree>
    <p:extLst>
      <p:ext uri="{BB962C8B-B14F-4D97-AF65-F5344CB8AC3E}">
        <p14:creationId xmlns:p14="http://schemas.microsoft.com/office/powerpoint/2010/main" val="2500439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7787"/>
            <a:ext cx="91440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13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9"/>
            <a:ext cx="7184572" cy="678445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 rot="16200000">
            <a:off x="6350780" y="3310097"/>
            <a:ext cx="45532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https://refactoring.guru/ru/design-patterns</a:t>
            </a:r>
          </a:p>
        </p:txBody>
      </p:sp>
    </p:spTree>
    <p:extLst>
      <p:ext uri="{BB962C8B-B14F-4D97-AF65-F5344CB8AC3E}">
        <p14:creationId xmlns:p14="http://schemas.microsoft.com/office/powerpoint/2010/main" val="4207380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08" y="367831"/>
            <a:ext cx="6491349" cy="570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163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53" y="290512"/>
            <a:ext cx="9277659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40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2422" y="1025172"/>
            <a:ext cx="892157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ru-RU" b="1" dirty="0" smtClean="0">
                <a:solidFill>
                  <a:srgbClr val="222222"/>
                </a:solidFill>
                <a:latin typeface="Roboto"/>
              </a:rPr>
              <a:t>Абстрактна </a:t>
            </a:r>
            <a:r>
              <a:rPr lang="ru-RU" b="1" dirty="0">
                <a:solidFill>
                  <a:srgbClr val="222222"/>
                </a:solidFill>
                <a:latin typeface="Roboto"/>
              </a:rPr>
              <a:t>Фабрика (</a:t>
            </a:r>
            <a:r>
              <a:rPr lang="en-GB" b="1" dirty="0">
                <a:solidFill>
                  <a:srgbClr val="222222"/>
                </a:solidFill>
                <a:latin typeface="Roboto"/>
              </a:rPr>
              <a:t>Abstract Factory) </a:t>
            </a:r>
            <a:r>
              <a:rPr lang="en-GB" dirty="0">
                <a:solidFill>
                  <a:srgbClr val="222222"/>
                </a:solidFill>
                <a:latin typeface="Roboto"/>
              </a:rPr>
              <a:t>– 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надає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простии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̆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інтерфейс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для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створення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об’єктів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,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які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належать до того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чи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іншого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сімейства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ru-RU" b="1" dirty="0" err="1">
                <a:solidFill>
                  <a:srgbClr val="222222"/>
                </a:solidFill>
                <a:latin typeface="Roboto"/>
              </a:rPr>
              <a:t>Будівельник</a:t>
            </a:r>
            <a:r>
              <a:rPr lang="ru-RU" b="1" dirty="0">
                <a:solidFill>
                  <a:srgbClr val="222222"/>
                </a:solidFill>
                <a:latin typeface="Roboto"/>
              </a:rPr>
              <a:t> (</a:t>
            </a:r>
            <a:r>
              <a:rPr lang="en-GB" b="1" dirty="0">
                <a:solidFill>
                  <a:srgbClr val="222222"/>
                </a:solidFill>
                <a:latin typeface="Roboto"/>
              </a:rPr>
              <a:t>Builder)</a:t>
            </a:r>
            <a:r>
              <a:rPr lang="en-GB" dirty="0">
                <a:solidFill>
                  <a:srgbClr val="222222"/>
                </a:solidFill>
                <a:latin typeface="Roboto"/>
              </a:rPr>
              <a:t> – 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вимальовує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стандартнии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̆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процес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створення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складного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об’єкта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,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відділяючи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логіку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будування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об’єкта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від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його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представлення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ru-RU" b="1" dirty="0" err="1">
                <a:solidFill>
                  <a:srgbClr val="222222"/>
                </a:solidFill>
                <a:latin typeface="Roboto"/>
              </a:rPr>
              <a:t>Фабричнии</a:t>
            </a:r>
            <a:r>
              <a:rPr lang="ru-RU" b="1" dirty="0">
                <a:solidFill>
                  <a:srgbClr val="222222"/>
                </a:solidFill>
                <a:latin typeface="Roboto"/>
              </a:rPr>
              <a:t>̆ Метод (</a:t>
            </a:r>
            <a:r>
              <a:rPr lang="en-GB" b="1" dirty="0">
                <a:solidFill>
                  <a:srgbClr val="222222"/>
                </a:solidFill>
                <a:latin typeface="Roboto"/>
              </a:rPr>
              <a:t>Factory Method) </a:t>
            </a:r>
            <a:r>
              <a:rPr lang="en-GB" dirty="0">
                <a:solidFill>
                  <a:srgbClr val="222222"/>
                </a:solidFill>
                <a:latin typeface="Roboto"/>
              </a:rPr>
              <a:t>–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вирішує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, яку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реалізацію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інстанціювати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.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Вирішують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або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нащадки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Фабричного Методу,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або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він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сам,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приймаючи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якийсь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параметр;</a:t>
            </a:r>
          </a:p>
          <a:p>
            <a:pPr>
              <a:buFont typeface="+mj-lt"/>
              <a:buAutoNum type="arabicPeriod"/>
            </a:pPr>
            <a:r>
              <a:rPr lang="ru-RU" b="1" dirty="0">
                <a:solidFill>
                  <a:srgbClr val="222222"/>
                </a:solidFill>
                <a:latin typeface="Roboto"/>
              </a:rPr>
              <a:t>Прототип (</a:t>
            </a:r>
            <a:r>
              <a:rPr lang="en-GB" b="1" dirty="0">
                <a:solidFill>
                  <a:srgbClr val="222222"/>
                </a:solidFill>
                <a:latin typeface="Roboto"/>
              </a:rPr>
              <a:t>Prototype)</a:t>
            </a:r>
            <a:r>
              <a:rPr lang="en-GB" dirty="0">
                <a:solidFill>
                  <a:srgbClr val="222222"/>
                </a:solidFill>
                <a:latin typeface="Roboto"/>
              </a:rPr>
              <a:t> –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дозволяє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нам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створювати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копіі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̈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об’єктів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,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що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уже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визначені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на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стадіі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̈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дизайну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(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наприклад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, список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можливих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типів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зустрічеи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̆)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або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ж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визначаються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під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час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виконання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програми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(«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п’ятнична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вечірка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»), таким чином,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відпадає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необхідність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заповнювати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всі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елементи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об’єкту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від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А до Я. Уже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створені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або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визначені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екземпляри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об’єкту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називаються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прототипічними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екземплярами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(</a:t>
            </a:r>
            <a:r>
              <a:rPr lang="en-GB" dirty="0">
                <a:solidFill>
                  <a:srgbClr val="222222"/>
                </a:solidFill>
                <a:latin typeface="Roboto"/>
              </a:rPr>
              <a:t>prototypical instances).;</a:t>
            </a:r>
          </a:p>
          <a:p>
            <a:pPr>
              <a:buFont typeface="+mj-lt"/>
              <a:buAutoNum type="arabicPeriod"/>
            </a:pPr>
            <a:r>
              <a:rPr lang="ru-RU" b="1" dirty="0" err="1">
                <a:solidFill>
                  <a:srgbClr val="222222"/>
                </a:solidFill>
                <a:latin typeface="Roboto"/>
              </a:rPr>
              <a:t>Одинак</a:t>
            </a:r>
            <a:r>
              <a:rPr lang="ru-RU" b="1" dirty="0">
                <a:solidFill>
                  <a:srgbClr val="222222"/>
                </a:solidFill>
                <a:latin typeface="Roboto"/>
              </a:rPr>
              <a:t> (</a:t>
            </a:r>
            <a:r>
              <a:rPr lang="en-GB" b="1" dirty="0">
                <a:solidFill>
                  <a:srgbClr val="222222"/>
                </a:solidFill>
                <a:latin typeface="Roboto"/>
              </a:rPr>
              <a:t>Singleton)</a:t>
            </a:r>
            <a:r>
              <a:rPr lang="en-GB" dirty="0">
                <a:solidFill>
                  <a:srgbClr val="222222"/>
                </a:solidFill>
                <a:latin typeface="Roboto"/>
              </a:rPr>
              <a:t> – 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забезпечує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існування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єдиного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екземпляру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класу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та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єдиного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доступу до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нього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.</a:t>
            </a:r>
          </a:p>
          <a:p>
            <a:endParaRPr lang="ru-RU" b="0" i="0" dirty="0">
              <a:solidFill>
                <a:srgbClr val="222222"/>
              </a:solidFill>
              <a:effectLst/>
              <a:latin typeface="Roboto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99219" y="123223"/>
            <a:ext cx="614142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err="1">
                <a:solidFill>
                  <a:srgbClr val="C00000"/>
                </a:solidFill>
                <a:latin typeface="Roboto"/>
              </a:rPr>
              <a:t>Породжуючі</a:t>
            </a:r>
            <a:r>
              <a:rPr lang="ru-RU" sz="2800" b="1" dirty="0">
                <a:solidFill>
                  <a:srgbClr val="C00000"/>
                </a:solidFill>
                <a:latin typeface="Roboto"/>
              </a:rPr>
              <a:t> </a:t>
            </a:r>
            <a:r>
              <a:rPr lang="ru-RU" sz="2800" b="1" dirty="0" err="1" smtClean="0">
                <a:solidFill>
                  <a:srgbClr val="C00000"/>
                </a:solidFill>
                <a:latin typeface="Roboto"/>
              </a:rPr>
              <a:t>патерни</a:t>
            </a:r>
            <a:r>
              <a:rPr lang="ru-RU" sz="2800" b="1" dirty="0" smtClean="0">
                <a:solidFill>
                  <a:srgbClr val="C00000"/>
                </a:solidFill>
                <a:latin typeface="Roboto"/>
              </a:rPr>
              <a:t> </a:t>
            </a:r>
            <a:r>
              <a:rPr lang="ru-RU" sz="2800" b="1" dirty="0">
                <a:solidFill>
                  <a:srgbClr val="C00000"/>
                </a:solidFill>
                <a:latin typeface="Roboto"/>
              </a:rPr>
              <a:t>5 </a:t>
            </a:r>
            <a:r>
              <a:rPr lang="ru-RU" sz="2800" b="1" dirty="0" err="1">
                <a:solidFill>
                  <a:srgbClr val="C00000"/>
                </a:solidFill>
                <a:latin typeface="Roboto"/>
              </a:rPr>
              <a:t>шаблонів</a:t>
            </a:r>
            <a:r>
              <a:rPr lang="ru-RU" sz="2800" b="1" dirty="0">
                <a:solidFill>
                  <a:srgbClr val="C00000"/>
                </a:solidFill>
                <a:latin typeface="Roboto"/>
              </a:rPr>
              <a:t>:</a:t>
            </a:r>
          </a:p>
          <a:p>
            <a:endParaRPr lang="ru-RU" sz="2800" b="1" dirty="0">
              <a:solidFill>
                <a:srgbClr val="C0000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52751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2422" y="1025172"/>
            <a:ext cx="892157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ru-RU" b="1" dirty="0" smtClean="0">
                <a:solidFill>
                  <a:srgbClr val="222222"/>
                </a:solidFill>
                <a:latin typeface="Roboto"/>
              </a:rPr>
              <a:t>Адаптер </a:t>
            </a:r>
            <a:r>
              <a:rPr lang="ru-RU" b="1" dirty="0">
                <a:solidFill>
                  <a:srgbClr val="222222"/>
                </a:solidFill>
                <a:latin typeface="Roboto"/>
              </a:rPr>
              <a:t>(</a:t>
            </a:r>
            <a:r>
              <a:rPr lang="en-GB" b="1" dirty="0">
                <a:solidFill>
                  <a:srgbClr val="222222"/>
                </a:solidFill>
                <a:latin typeface="Roboto"/>
              </a:rPr>
              <a:t>Adapter)</a:t>
            </a:r>
            <a:r>
              <a:rPr lang="en-GB" dirty="0">
                <a:solidFill>
                  <a:srgbClr val="222222"/>
                </a:solidFill>
                <a:latin typeface="Roboto"/>
              </a:rPr>
              <a:t> –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надає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можливість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користуватися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об’єктом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,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якии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̆ не є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прийнятним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у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нашіи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̆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системі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і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якии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̆ не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можна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змінити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. Ми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адаптуємо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його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функціональність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через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іншии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̆,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відомии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̆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нашіи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̆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системі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,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інтерфейс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ru-RU" b="1" dirty="0" err="1">
                <a:solidFill>
                  <a:srgbClr val="222222"/>
                </a:solidFill>
                <a:latin typeface="Roboto"/>
              </a:rPr>
              <a:t>Міст</a:t>
            </a:r>
            <a:r>
              <a:rPr lang="ru-RU" b="1" dirty="0">
                <a:solidFill>
                  <a:srgbClr val="222222"/>
                </a:solidFill>
                <a:latin typeface="Roboto"/>
              </a:rPr>
              <a:t> (</a:t>
            </a:r>
            <a:r>
              <a:rPr lang="en-GB" b="1" dirty="0">
                <a:solidFill>
                  <a:srgbClr val="222222"/>
                </a:solidFill>
                <a:latin typeface="Roboto"/>
              </a:rPr>
              <a:t>Bridge)</a:t>
            </a:r>
            <a:r>
              <a:rPr lang="en-GB" dirty="0">
                <a:solidFill>
                  <a:srgbClr val="222222"/>
                </a:solidFill>
                <a:latin typeface="Roboto"/>
              </a:rPr>
              <a:t> –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дозволяє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розділити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імплементацію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від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їі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̈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абстракціі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̈, таким чином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реалізація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може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бути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змінена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окремо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від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абстракціі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̈,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оскільки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вона не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наслідується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від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неі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̈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напряму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ru-RU" b="1" dirty="0" err="1">
                <a:solidFill>
                  <a:srgbClr val="222222"/>
                </a:solidFill>
                <a:latin typeface="Roboto"/>
              </a:rPr>
              <a:t>Компонувальник</a:t>
            </a:r>
            <a:r>
              <a:rPr lang="ru-RU" b="1" dirty="0">
                <a:solidFill>
                  <a:srgbClr val="222222"/>
                </a:solidFill>
                <a:latin typeface="Roboto"/>
              </a:rPr>
              <a:t> (</a:t>
            </a:r>
            <a:r>
              <a:rPr lang="en-GB" b="1" dirty="0">
                <a:solidFill>
                  <a:srgbClr val="222222"/>
                </a:solidFill>
                <a:latin typeface="Roboto"/>
              </a:rPr>
              <a:t>Composite)</a:t>
            </a:r>
            <a:r>
              <a:rPr lang="en-GB" dirty="0">
                <a:solidFill>
                  <a:srgbClr val="222222"/>
                </a:solidFill>
                <a:latin typeface="Roboto"/>
              </a:rPr>
              <a:t> –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дозволяє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нам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зберігати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деревовидну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структуру і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працювати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однаково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із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батьками та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дітьми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в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дереві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ru-RU" b="1" dirty="0">
                <a:solidFill>
                  <a:srgbClr val="222222"/>
                </a:solidFill>
                <a:latin typeface="Roboto"/>
              </a:rPr>
              <a:t>Декоратор (</a:t>
            </a:r>
            <a:r>
              <a:rPr lang="en-GB" b="1" dirty="0">
                <a:solidFill>
                  <a:srgbClr val="222222"/>
                </a:solidFill>
                <a:latin typeface="Roboto"/>
              </a:rPr>
              <a:t>Decorator)</a:t>
            </a:r>
            <a:r>
              <a:rPr lang="en-GB" dirty="0">
                <a:solidFill>
                  <a:srgbClr val="222222"/>
                </a:solidFill>
                <a:latin typeface="Roboto"/>
              </a:rPr>
              <a:t> – 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використовується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для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надання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деякоі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̈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додатковоі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̈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функціональності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нашим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об’єктам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ru-RU" b="1" dirty="0">
                <a:solidFill>
                  <a:srgbClr val="222222"/>
                </a:solidFill>
                <a:latin typeface="Roboto"/>
              </a:rPr>
              <a:t>Фасад (</a:t>
            </a:r>
            <a:r>
              <a:rPr lang="en-GB" b="1" dirty="0">
                <a:solidFill>
                  <a:srgbClr val="222222"/>
                </a:solidFill>
                <a:latin typeface="Roboto"/>
              </a:rPr>
              <a:t>Facade)</a:t>
            </a:r>
            <a:r>
              <a:rPr lang="en-GB" dirty="0">
                <a:solidFill>
                  <a:srgbClr val="222222"/>
                </a:solidFill>
                <a:latin typeface="Roboto"/>
              </a:rPr>
              <a:t> – 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надає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єдину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«точку доступу» до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підсистеми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,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тим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самим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спрощуючи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їі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̈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використання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та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розуміння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ru-RU" b="1" dirty="0" err="1">
                <a:solidFill>
                  <a:srgbClr val="222222"/>
                </a:solidFill>
                <a:latin typeface="Roboto"/>
              </a:rPr>
              <a:t>Легковаговик</a:t>
            </a:r>
            <a:r>
              <a:rPr lang="ru-RU" b="1" dirty="0">
                <a:solidFill>
                  <a:srgbClr val="222222"/>
                </a:solidFill>
                <a:latin typeface="Roboto"/>
              </a:rPr>
              <a:t> (</a:t>
            </a:r>
            <a:r>
              <a:rPr lang="en-GB" b="1" dirty="0">
                <a:solidFill>
                  <a:srgbClr val="222222"/>
                </a:solidFill>
                <a:latin typeface="Roboto"/>
              </a:rPr>
              <a:t>Flyweight)</a:t>
            </a:r>
            <a:r>
              <a:rPr lang="en-GB" dirty="0">
                <a:solidFill>
                  <a:srgbClr val="222222"/>
                </a:solidFill>
                <a:latin typeface="Roboto"/>
              </a:rPr>
              <a:t> –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забезпечує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підтримку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великоі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̈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кількості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об’єктів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шляхом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виокремлення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спільноі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̈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інформаціі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̈ для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збереження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в одному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екземплярі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ru-RU" b="1" dirty="0" err="1">
                <a:solidFill>
                  <a:srgbClr val="222222"/>
                </a:solidFill>
                <a:latin typeface="Roboto"/>
              </a:rPr>
              <a:t>Проксі</a:t>
            </a:r>
            <a:r>
              <a:rPr lang="ru-RU" b="1" dirty="0">
                <a:solidFill>
                  <a:srgbClr val="222222"/>
                </a:solidFill>
                <a:latin typeface="Roboto"/>
              </a:rPr>
              <a:t> (</a:t>
            </a:r>
            <a:r>
              <a:rPr lang="en-GB" b="1" dirty="0">
                <a:solidFill>
                  <a:srgbClr val="222222"/>
                </a:solidFill>
                <a:latin typeface="Roboto"/>
              </a:rPr>
              <a:t>Proxy)</a:t>
            </a:r>
            <a:r>
              <a:rPr lang="en-GB" dirty="0">
                <a:solidFill>
                  <a:srgbClr val="222222"/>
                </a:solidFill>
                <a:latin typeface="Roboto"/>
              </a:rPr>
              <a:t> –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підміняє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реальнии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̆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об’єкт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та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надсилає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запити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до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нього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тоді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, коли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це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потрібно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.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Проксі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також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може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ініціалізувати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реальнии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̆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об’єкт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,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якщо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він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до того не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існував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99219" y="123223"/>
            <a:ext cx="589315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err="1" smtClean="0">
                <a:solidFill>
                  <a:srgbClr val="C00000"/>
                </a:solidFill>
                <a:latin typeface="Roboto"/>
              </a:rPr>
              <a:t>Структурні</a:t>
            </a:r>
            <a:r>
              <a:rPr lang="ru-RU" sz="2800" b="1" dirty="0" smtClean="0">
                <a:solidFill>
                  <a:srgbClr val="C00000"/>
                </a:solidFill>
                <a:latin typeface="Roboto"/>
              </a:rPr>
              <a:t> </a:t>
            </a:r>
            <a:r>
              <a:rPr lang="ru-RU" sz="2800" b="1" dirty="0" err="1" smtClean="0">
                <a:solidFill>
                  <a:srgbClr val="C00000"/>
                </a:solidFill>
                <a:latin typeface="Roboto"/>
              </a:rPr>
              <a:t>патерни</a:t>
            </a:r>
            <a:r>
              <a:rPr lang="ru-RU" sz="2800" b="1" dirty="0" smtClean="0">
                <a:solidFill>
                  <a:srgbClr val="C00000"/>
                </a:solidFill>
                <a:latin typeface="Roboto"/>
              </a:rPr>
              <a:t> 7 </a:t>
            </a:r>
            <a:r>
              <a:rPr lang="ru-RU" sz="2800" b="1" dirty="0" err="1">
                <a:solidFill>
                  <a:srgbClr val="C00000"/>
                </a:solidFill>
                <a:latin typeface="Roboto"/>
              </a:rPr>
              <a:t>шаблонів</a:t>
            </a:r>
            <a:r>
              <a:rPr lang="ru-RU" sz="2800" b="1" dirty="0">
                <a:solidFill>
                  <a:srgbClr val="C00000"/>
                </a:solidFill>
                <a:latin typeface="Roboto"/>
              </a:rPr>
              <a:t>:</a:t>
            </a:r>
          </a:p>
          <a:p>
            <a:endParaRPr lang="ru-RU" sz="2800" b="1" dirty="0">
              <a:solidFill>
                <a:srgbClr val="C0000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32626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6497" y="1025172"/>
            <a:ext cx="905750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ru-RU" b="1" dirty="0" err="1" smtClean="0">
                <a:solidFill>
                  <a:srgbClr val="222222"/>
                </a:solidFill>
                <a:latin typeface="Roboto"/>
              </a:rPr>
              <a:t>Ланцюжок</a:t>
            </a:r>
            <a:r>
              <a:rPr lang="ru-RU" b="1" dirty="0" smtClean="0">
                <a:solidFill>
                  <a:srgbClr val="222222"/>
                </a:solidFill>
                <a:latin typeface="Roboto"/>
              </a:rPr>
              <a:t> </a:t>
            </a:r>
            <a:r>
              <a:rPr lang="ru-RU" b="1" dirty="0" err="1" smtClean="0">
                <a:solidFill>
                  <a:srgbClr val="222222"/>
                </a:solidFill>
                <a:latin typeface="Roboto"/>
              </a:rPr>
              <a:t>Відповідальностеи</a:t>
            </a:r>
            <a:r>
              <a:rPr lang="ru-RU" b="1" dirty="0" smtClean="0">
                <a:solidFill>
                  <a:srgbClr val="222222"/>
                </a:solidFill>
                <a:latin typeface="Roboto"/>
              </a:rPr>
              <a:t>̆ (</a:t>
            </a:r>
            <a:r>
              <a:rPr lang="en-GB" b="1" dirty="0" smtClean="0">
                <a:solidFill>
                  <a:srgbClr val="222222"/>
                </a:solidFill>
                <a:latin typeface="Roboto"/>
              </a:rPr>
              <a:t>Chain of Responsibility)</a:t>
            </a:r>
            <a:r>
              <a:rPr lang="en-GB" dirty="0" smtClean="0">
                <a:solidFill>
                  <a:srgbClr val="222222"/>
                </a:solidFill>
                <a:latin typeface="Roboto"/>
              </a:rPr>
              <a:t> –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забезпечує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обробку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об’єкта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шляхом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передачі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його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по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ланцюжку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доти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, доки не буде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здійснена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обробка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якоюсь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із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ланок;</a:t>
            </a:r>
          </a:p>
          <a:p>
            <a:pPr>
              <a:buFont typeface="+mj-lt"/>
              <a:buAutoNum type="arabicPeriod"/>
            </a:pPr>
            <a:r>
              <a:rPr lang="ru-RU" b="1" dirty="0" smtClean="0">
                <a:solidFill>
                  <a:srgbClr val="222222"/>
                </a:solidFill>
                <a:latin typeface="Roboto"/>
              </a:rPr>
              <a:t>Команда (</a:t>
            </a:r>
            <a:r>
              <a:rPr lang="en-GB" b="1" dirty="0" smtClean="0">
                <a:solidFill>
                  <a:srgbClr val="222222"/>
                </a:solidFill>
                <a:latin typeface="Roboto"/>
              </a:rPr>
              <a:t>Command)</a:t>
            </a:r>
            <a:r>
              <a:rPr lang="en-GB" dirty="0" smtClean="0">
                <a:solidFill>
                  <a:srgbClr val="222222"/>
                </a:solidFill>
                <a:latin typeface="Roboto"/>
              </a:rPr>
              <a:t> –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дозволяє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інкапсулювати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всю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інформацію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,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необхідну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для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виконання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певних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операціи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̆,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які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можуть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бути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виконані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пізніше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,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використавши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об’єкт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команди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ru-RU" b="1" dirty="0" err="1" smtClean="0">
                <a:solidFill>
                  <a:srgbClr val="222222"/>
                </a:solidFill>
                <a:latin typeface="Roboto"/>
              </a:rPr>
              <a:t>Інтерпретер</a:t>
            </a:r>
            <a:r>
              <a:rPr lang="ru-RU" b="1" dirty="0" smtClean="0">
                <a:solidFill>
                  <a:srgbClr val="222222"/>
                </a:solidFill>
                <a:latin typeface="Roboto"/>
              </a:rPr>
              <a:t> (</a:t>
            </a:r>
            <a:r>
              <a:rPr lang="en-GB" b="1" dirty="0" smtClean="0">
                <a:solidFill>
                  <a:srgbClr val="222222"/>
                </a:solidFill>
                <a:latin typeface="Roboto"/>
              </a:rPr>
              <a:t>Interpreter)</a:t>
            </a:r>
            <a:r>
              <a:rPr lang="en-GB" dirty="0" smtClean="0">
                <a:solidFill>
                  <a:srgbClr val="222222"/>
                </a:solidFill>
                <a:latin typeface="Roboto"/>
              </a:rPr>
              <a:t> –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дозволяє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описати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граматику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певноі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̈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мови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, за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допомогою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чого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можна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записати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речення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на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ціи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̆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мові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та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інтерпретувати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його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значення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ru-RU" b="1" dirty="0" err="1" smtClean="0">
                <a:solidFill>
                  <a:srgbClr val="222222"/>
                </a:solidFill>
                <a:latin typeface="Roboto"/>
              </a:rPr>
              <a:t>Ітератор</a:t>
            </a:r>
            <a:r>
              <a:rPr lang="ru-RU" b="1" dirty="0" smtClean="0">
                <a:solidFill>
                  <a:srgbClr val="222222"/>
                </a:solidFill>
                <a:latin typeface="Roboto"/>
              </a:rPr>
              <a:t> (</a:t>
            </a:r>
            <a:r>
              <a:rPr lang="en-GB" b="1" dirty="0" smtClean="0">
                <a:solidFill>
                  <a:srgbClr val="222222"/>
                </a:solidFill>
                <a:latin typeface="Roboto"/>
              </a:rPr>
              <a:t>Iterator)</a:t>
            </a:r>
            <a:r>
              <a:rPr lang="en-GB" dirty="0" smtClean="0">
                <a:solidFill>
                  <a:srgbClr val="222222"/>
                </a:solidFill>
                <a:latin typeface="Roboto"/>
              </a:rPr>
              <a:t> – 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дозволяє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доступатися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почергово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до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елементів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будь-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якоі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̈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колекціі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̈ без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вникання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в суть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їі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̈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імплементаціі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̈;</a:t>
            </a:r>
          </a:p>
          <a:p>
            <a:pPr>
              <a:buFont typeface="+mj-lt"/>
              <a:buAutoNum type="arabicPeriod"/>
            </a:pPr>
            <a:r>
              <a:rPr lang="ru-RU" b="1" dirty="0" err="1" smtClean="0">
                <a:solidFill>
                  <a:srgbClr val="222222"/>
                </a:solidFill>
                <a:latin typeface="Roboto"/>
              </a:rPr>
              <a:t>Медіатор</a:t>
            </a:r>
            <a:r>
              <a:rPr lang="ru-RU" b="1" dirty="0" smtClean="0">
                <a:solidFill>
                  <a:srgbClr val="222222"/>
                </a:solidFill>
                <a:latin typeface="Roboto"/>
              </a:rPr>
              <a:t> (</a:t>
            </a:r>
            <a:r>
              <a:rPr lang="en-GB" b="1" dirty="0" smtClean="0">
                <a:solidFill>
                  <a:srgbClr val="222222"/>
                </a:solidFill>
                <a:latin typeface="Roboto"/>
              </a:rPr>
              <a:t>Mediator)</a:t>
            </a:r>
            <a:r>
              <a:rPr lang="en-GB" dirty="0" smtClean="0">
                <a:solidFill>
                  <a:srgbClr val="222222"/>
                </a:solidFill>
                <a:latin typeface="Roboto"/>
              </a:rPr>
              <a:t> – 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централізує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взаємодію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між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компонентами, таким чином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послаблюючи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їхню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зв’язність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ru-RU" b="1" dirty="0" smtClean="0">
                <a:solidFill>
                  <a:srgbClr val="222222"/>
                </a:solidFill>
                <a:latin typeface="Roboto"/>
              </a:rPr>
              <a:t>Хранитель (</a:t>
            </a:r>
            <a:r>
              <a:rPr lang="en-GB" b="1" dirty="0" smtClean="0">
                <a:solidFill>
                  <a:srgbClr val="222222"/>
                </a:solidFill>
                <a:latin typeface="Roboto"/>
              </a:rPr>
              <a:t>Memento)</a:t>
            </a:r>
            <a:r>
              <a:rPr lang="en-GB" dirty="0" smtClean="0">
                <a:solidFill>
                  <a:srgbClr val="222222"/>
                </a:solidFill>
                <a:latin typeface="Roboto"/>
              </a:rPr>
              <a:t> –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використовується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тоді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, коли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ви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хочете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скасовувати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операціі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̈ без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відображення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внутрішньоі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̈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структури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Хазяїна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(</a:t>
            </a:r>
            <a:r>
              <a:rPr lang="en-GB" dirty="0" smtClean="0">
                <a:solidFill>
                  <a:srgbClr val="222222"/>
                </a:solidFill>
                <a:latin typeface="Roboto"/>
              </a:rPr>
              <a:t>Originator).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Координація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операціи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̆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здійснюється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Опікуном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(</a:t>
            </a:r>
            <a:r>
              <a:rPr lang="en-GB" dirty="0" smtClean="0">
                <a:solidFill>
                  <a:srgbClr val="222222"/>
                </a:solidFill>
                <a:latin typeface="Roboto"/>
              </a:rPr>
              <a:t>Caretaker),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якии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̆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надає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можливість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простого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збереження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миттєвих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станів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системи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без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уявлення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про те,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чим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ці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стани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є;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99219" y="123223"/>
            <a:ext cx="596535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err="1" smtClean="0">
                <a:solidFill>
                  <a:srgbClr val="C00000"/>
                </a:solidFill>
                <a:latin typeface="Roboto"/>
              </a:rPr>
              <a:t>Патерни</a:t>
            </a:r>
            <a:r>
              <a:rPr lang="ru-RU" sz="2800" b="1" dirty="0" smtClean="0">
                <a:solidFill>
                  <a:srgbClr val="C00000"/>
                </a:solidFill>
                <a:latin typeface="Roboto"/>
              </a:rPr>
              <a:t> </a:t>
            </a:r>
            <a:r>
              <a:rPr lang="ru-RU" sz="2800" b="1" dirty="0" err="1" smtClean="0">
                <a:solidFill>
                  <a:srgbClr val="C00000"/>
                </a:solidFill>
                <a:latin typeface="Roboto"/>
              </a:rPr>
              <a:t>поведінки</a:t>
            </a:r>
            <a:r>
              <a:rPr lang="ru-RU" sz="2800" b="1" dirty="0" smtClean="0">
                <a:solidFill>
                  <a:srgbClr val="C00000"/>
                </a:solidFill>
                <a:latin typeface="Roboto"/>
              </a:rPr>
              <a:t> 11 </a:t>
            </a:r>
            <a:r>
              <a:rPr lang="ru-RU" sz="2800" b="1" dirty="0" err="1" smtClean="0">
                <a:solidFill>
                  <a:srgbClr val="C00000"/>
                </a:solidFill>
                <a:latin typeface="Roboto"/>
              </a:rPr>
              <a:t>шаблонів</a:t>
            </a:r>
            <a:r>
              <a:rPr lang="ru-RU" sz="2800" b="1" dirty="0">
                <a:solidFill>
                  <a:srgbClr val="C00000"/>
                </a:solidFill>
                <a:latin typeface="Roboto"/>
              </a:rPr>
              <a:t>:</a:t>
            </a:r>
          </a:p>
          <a:p>
            <a:endParaRPr lang="ru-RU" sz="2800" b="1" dirty="0">
              <a:solidFill>
                <a:srgbClr val="C0000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32741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6497" y="1408232"/>
            <a:ext cx="905750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ru-RU" b="1" dirty="0" err="1" smtClean="0">
                <a:solidFill>
                  <a:srgbClr val="222222"/>
                </a:solidFill>
                <a:latin typeface="Roboto"/>
              </a:rPr>
              <a:t>Спостерігач</a:t>
            </a:r>
            <a:r>
              <a:rPr lang="ru-RU" b="1" dirty="0" smtClean="0">
                <a:solidFill>
                  <a:srgbClr val="222222"/>
                </a:solidFill>
                <a:latin typeface="Roboto"/>
              </a:rPr>
              <a:t> (</a:t>
            </a:r>
            <a:r>
              <a:rPr lang="en-GB" b="1" dirty="0" smtClean="0">
                <a:solidFill>
                  <a:srgbClr val="222222"/>
                </a:solidFill>
                <a:latin typeface="Roboto"/>
              </a:rPr>
              <a:t>Observer)</a:t>
            </a:r>
            <a:r>
              <a:rPr lang="en-GB" dirty="0" smtClean="0">
                <a:solidFill>
                  <a:srgbClr val="222222"/>
                </a:solidFill>
                <a:latin typeface="Roboto"/>
              </a:rPr>
              <a:t> – 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дозволяє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автоматично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реагувати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багатьом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об’єктам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на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зміну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стану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певного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іншого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об’єкта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;</a:t>
            </a:r>
          </a:p>
          <a:p>
            <a:pPr>
              <a:buFont typeface="+mj-lt"/>
              <a:buAutoNum type="arabicPeriod" startAt="7"/>
            </a:pPr>
            <a:r>
              <a:rPr lang="ru-RU" b="1" dirty="0" smtClean="0">
                <a:solidFill>
                  <a:srgbClr val="222222"/>
                </a:solidFill>
                <a:latin typeface="Roboto"/>
              </a:rPr>
              <a:t>Стан (</a:t>
            </a:r>
            <a:r>
              <a:rPr lang="en-GB" b="1" dirty="0" smtClean="0">
                <a:solidFill>
                  <a:srgbClr val="222222"/>
                </a:solidFill>
                <a:latin typeface="Roboto"/>
              </a:rPr>
              <a:t>State)</a:t>
            </a:r>
            <a:r>
              <a:rPr lang="en-GB" dirty="0" smtClean="0">
                <a:solidFill>
                  <a:srgbClr val="222222"/>
                </a:solidFill>
                <a:latin typeface="Roboto"/>
              </a:rPr>
              <a:t> – 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дозволяє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винести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логіку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визначення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стану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об’єкту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та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його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поведінку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,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характерну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для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цього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стану, в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інші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класи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;</a:t>
            </a:r>
          </a:p>
          <a:p>
            <a:pPr>
              <a:buFont typeface="+mj-lt"/>
              <a:buAutoNum type="arabicPeriod" startAt="7"/>
            </a:pPr>
            <a:r>
              <a:rPr lang="ru-RU" b="1" dirty="0" err="1" smtClean="0">
                <a:solidFill>
                  <a:srgbClr val="222222"/>
                </a:solidFill>
                <a:latin typeface="Roboto"/>
              </a:rPr>
              <a:t>Стратегія</a:t>
            </a:r>
            <a:r>
              <a:rPr lang="ru-RU" b="1" dirty="0" smtClean="0">
                <a:solidFill>
                  <a:srgbClr val="222222"/>
                </a:solidFill>
                <a:latin typeface="Roboto"/>
              </a:rPr>
              <a:t> (</a:t>
            </a:r>
            <a:r>
              <a:rPr lang="en-GB" b="1" dirty="0" smtClean="0">
                <a:solidFill>
                  <a:srgbClr val="222222"/>
                </a:solidFill>
                <a:latin typeface="Roboto"/>
              </a:rPr>
              <a:t>Strategy)</a:t>
            </a:r>
            <a:r>
              <a:rPr lang="en-GB" dirty="0" smtClean="0">
                <a:solidFill>
                  <a:srgbClr val="222222"/>
                </a:solidFill>
                <a:latin typeface="Roboto"/>
              </a:rPr>
              <a:t> – 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зберігає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сім’ю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алгоритмів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і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дозволяє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змінювати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їх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незалежно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та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переключатися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між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ними;</a:t>
            </a:r>
          </a:p>
          <a:p>
            <a:pPr>
              <a:buFont typeface="+mj-lt"/>
              <a:buAutoNum type="arabicPeriod" startAt="7"/>
            </a:pPr>
            <a:r>
              <a:rPr lang="ru-RU" b="1" dirty="0" err="1" smtClean="0">
                <a:solidFill>
                  <a:srgbClr val="222222"/>
                </a:solidFill>
                <a:latin typeface="Roboto"/>
              </a:rPr>
              <a:t>Шаблоннии</a:t>
            </a:r>
            <a:r>
              <a:rPr lang="ru-RU" b="1" dirty="0" smtClean="0">
                <a:solidFill>
                  <a:srgbClr val="222222"/>
                </a:solidFill>
                <a:latin typeface="Roboto"/>
              </a:rPr>
              <a:t>̆ Метод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 </a:t>
            </a:r>
            <a:r>
              <a:rPr lang="ru-RU" b="1" dirty="0" smtClean="0">
                <a:solidFill>
                  <a:srgbClr val="222222"/>
                </a:solidFill>
                <a:latin typeface="Roboto"/>
              </a:rPr>
              <a:t>(</a:t>
            </a:r>
            <a:r>
              <a:rPr lang="en-GB" b="1" dirty="0" smtClean="0">
                <a:solidFill>
                  <a:srgbClr val="222222"/>
                </a:solidFill>
                <a:latin typeface="Roboto"/>
              </a:rPr>
              <a:t>Template Method)</a:t>
            </a:r>
            <a:r>
              <a:rPr lang="en-GB" dirty="0" smtClean="0">
                <a:solidFill>
                  <a:srgbClr val="222222"/>
                </a:solidFill>
                <a:latin typeface="Roboto"/>
              </a:rPr>
              <a:t> – 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задає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покроковии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̆ алгоритм, а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елементи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алгоритму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можуть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бути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довизначені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в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похідних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класах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;</a:t>
            </a:r>
          </a:p>
          <a:p>
            <a:pPr>
              <a:buFont typeface="+mj-lt"/>
              <a:buAutoNum type="arabicPeriod" startAt="7"/>
            </a:pPr>
            <a:r>
              <a:rPr lang="ru-RU" b="1" dirty="0" err="1" smtClean="0">
                <a:solidFill>
                  <a:srgbClr val="222222"/>
                </a:solidFill>
                <a:latin typeface="Roboto"/>
              </a:rPr>
              <a:t>Відвідувач</a:t>
            </a:r>
            <a:r>
              <a:rPr lang="ru-RU" b="1" dirty="0" smtClean="0">
                <a:solidFill>
                  <a:srgbClr val="222222"/>
                </a:solidFill>
                <a:latin typeface="Roboto"/>
              </a:rPr>
              <a:t> (</a:t>
            </a:r>
            <a:r>
              <a:rPr lang="en-GB" b="1" dirty="0" smtClean="0">
                <a:solidFill>
                  <a:srgbClr val="222222"/>
                </a:solidFill>
                <a:latin typeface="Roboto"/>
              </a:rPr>
              <a:t>Visitor)</a:t>
            </a:r>
            <a:r>
              <a:rPr lang="en-GB" dirty="0" smtClean="0">
                <a:solidFill>
                  <a:srgbClr val="222222"/>
                </a:solidFill>
                <a:latin typeface="Roboto"/>
              </a:rPr>
              <a:t> –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дозволяє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відділити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певнии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̆ алгоритм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від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елементів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, на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яких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алгоритм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має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бути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виконании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̆, таким чином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дозволяючи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легко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додати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або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ж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змінити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алгоритм без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зміни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елементів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latin typeface="Roboto"/>
              </a:rPr>
              <a:t>системи</a:t>
            </a:r>
            <a:r>
              <a:rPr lang="ru-RU" dirty="0" smtClean="0">
                <a:solidFill>
                  <a:srgbClr val="222222"/>
                </a:solidFill>
                <a:latin typeface="Roboto"/>
              </a:rPr>
              <a:t>.</a:t>
            </a:r>
            <a:endParaRPr lang="ru-RU" b="0" i="0" dirty="0">
              <a:solidFill>
                <a:srgbClr val="222222"/>
              </a:solidFill>
              <a:effectLst/>
              <a:latin typeface="Roboto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99219" y="123223"/>
            <a:ext cx="596535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err="1" smtClean="0">
                <a:solidFill>
                  <a:srgbClr val="C00000"/>
                </a:solidFill>
                <a:latin typeface="Roboto"/>
              </a:rPr>
              <a:t>Патерни</a:t>
            </a:r>
            <a:r>
              <a:rPr lang="ru-RU" sz="2800" b="1" dirty="0" smtClean="0">
                <a:solidFill>
                  <a:srgbClr val="C00000"/>
                </a:solidFill>
                <a:latin typeface="Roboto"/>
              </a:rPr>
              <a:t> </a:t>
            </a:r>
            <a:r>
              <a:rPr lang="ru-RU" sz="2800" b="1" dirty="0" err="1" smtClean="0">
                <a:solidFill>
                  <a:srgbClr val="C00000"/>
                </a:solidFill>
                <a:latin typeface="Roboto"/>
              </a:rPr>
              <a:t>поведінки</a:t>
            </a:r>
            <a:r>
              <a:rPr lang="ru-RU" sz="2800" b="1" dirty="0" smtClean="0">
                <a:solidFill>
                  <a:srgbClr val="C00000"/>
                </a:solidFill>
                <a:latin typeface="Roboto"/>
              </a:rPr>
              <a:t> 11 </a:t>
            </a:r>
            <a:r>
              <a:rPr lang="ru-RU" sz="2800" b="1" dirty="0" err="1" smtClean="0">
                <a:solidFill>
                  <a:srgbClr val="C00000"/>
                </a:solidFill>
                <a:latin typeface="Roboto"/>
              </a:rPr>
              <a:t>шаблонів</a:t>
            </a:r>
            <a:r>
              <a:rPr lang="ru-RU" sz="2800" b="1" dirty="0">
                <a:solidFill>
                  <a:srgbClr val="C00000"/>
                </a:solidFill>
                <a:latin typeface="Roboto"/>
              </a:rPr>
              <a:t>:</a:t>
            </a:r>
          </a:p>
          <a:p>
            <a:endParaRPr lang="ru-RU" sz="2800" b="1" dirty="0">
              <a:solidFill>
                <a:srgbClr val="C0000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33468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7389" y="1565738"/>
            <a:ext cx="890922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 </a:t>
            </a:r>
            <a:r>
              <a:rPr lang="ru-RU" sz="2000" dirty="0" err="1" smtClean="0"/>
              <a:t>Фабричний</a:t>
            </a:r>
            <a:r>
              <a:rPr lang="ru-RU" sz="2000" dirty="0" smtClean="0"/>
              <a:t> </a:t>
            </a:r>
            <a:r>
              <a:rPr lang="ru-RU" sz="2000" dirty="0"/>
              <a:t>метод - </a:t>
            </a:r>
            <a:r>
              <a:rPr lang="ru-RU" sz="2000" dirty="0" err="1"/>
              <a:t>це</a:t>
            </a:r>
            <a:r>
              <a:rPr lang="ru-RU" sz="2000" dirty="0"/>
              <a:t> </a:t>
            </a:r>
            <a:r>
              <a:rPr lang="ru-RU" sz="2000" dirty="0" err="1" smtClean="0"/>
              <a:t>патерн</a:t>
            </a:r>
            <a:r>
              <a:rPr lang="ru-RU" sz="2000" dirty="0" smtClean="0"/>
              <a:t> </a:t>
            </a:r>
            <a:r>
              <a:rPr lang="ru-RU" sz="2000" dirty="0" err="1"/>
              <a:t>проектування</a:t>
            </a:r>
            <a:r>
              <a:rPr lang="ru-RU" sz="2000" dirty="0"/>
              <a:t>, </a:t>
            </a:r>
            <a:r>
              <a:rPr lang="ru-RU" sz="2000" dirty="0" err="1" smtClean="0"/>
              <a:t>що</a:t>
            </a:r>
            <a:r>
              <a:rPr lang="ru-RU" sz="2000" dirty="0" smtClean="0"/>
              <a:t> </a:t>
            </a:r>
            <a:r>
              <a:rPr lang="ru-RU" sz="2000" dirty="0" err="1" smtClean="0"/>
              <a:t>породжує</a:t>
            </a:r>
            <a:r>
              <a:rPr lang="ru-RU" sz="2000" dirty="0"/>
              <a:t> (порождающий паттерн </a:t>
            </a:r>
            <a:r>
              <a:rPr lang="ru-RU" sz="2000" dirty="0" smtClean="0"/>
              <a:t>проектирования) , </a:t>
            </a:r>
            <a:r>
              <a:rPr lang="ru-RU" sz="2000" dirty="0" err="1" smtClean="0"/>
              <a:t>який</a:t>
            </a:r>
            <a:r>
              <a:rPr lang="ru-RU" sz="2000" dirty="0" smtClean="0"/>
              <a:t> </a:t>
            </a:r>
            <a:r>
              <a:rPr lang="ru-RU" sz="2000" dirty="0" err="1"/>
              <a:t>визначає</a:t>
            </a:r>
            <a:r>
              <a:rPr lang="ru-RU" sz="2000" dirty="0"/>
              <a:t> </a:t>
            </a:r>
            <a:r>
              <a:rPr lang="ru-RU" sz="2000" dirty="0" err="1"/>
              <a:t>загальний</a:t>
            </a:r>
            <a:r>
              <a:rPr lang="ru-RU" sz="2000" dirty="0"/>
              <a:t> </a:t>
            </a:r>
            <a:r>
              <a:rPr lang="ru-RU" sz="2000" dirty="0" err="1"/>
              <a:t>інтерфейс</a:t>
            </a:r>
            <a:r>
              <a:rPr lang="ru-RU" sz="2000" dirty="0"/>
              <a:t> для </a:t>
            </a:r>
            <a:r>
              <a:rPr lang="ru-RU" sz="2000" dirty="0" err="1"/>
              <a:t>створення</a:t>
            </a:r>
            <a:r>
              <a:rPr lang="ru-RU" sz="2000" dirty="0"/>
              <a:t> </a:t>
            </a:r>
            <a:r>
              <a:rPr lang="ru-RU" sz="2000" dirty="0" err="1"/>
              <a:t>об'єктів</a:t>
            </a:r>
            <a:r>
              <a:rPr lang="ru-RU" sz="2000" dirty="0"/>
              <a:t> в </a:t>
            </a:r>
            <a:r>
              <a:rPr lang="ru-RU" sz="2000" dirty="0" err="1"/>
              <a:t>суперкласі</a:t>
            </a:r>
            <a:r>
              <a:rPr lang="ru-RU" sz="2000" dirty="0"/>
              <a:t>, </a:t>
            </a:r>
            <a:r>
              <a:rPr lang="ru-RU" sz="2000" dirty="0" err="1"/>
              <a:t>дозволяючи</a:t>
            </a:r>
            <a:r>
              <a:rPr lang="ru-RU" sz="2000" dirty="0"/>
              <a:t> подклассам </a:t>
            </a:r>
            <a:r>
              <a:rPr lang="ru-RU" sz="2000" dirty="0" err="1"/>
              <a:t>змінювати</a:t>
            </a:r>
            <a:r>
              <a:rPr lang="ru-RU" sz="2000" dirty="0"/>
              <a:t> тип </a:t>
            </a:r>
            <a:r>
              <a:rPr lang="ru-RU" sz="2000" dirty="0" err="1"/>
              <a:t>створюваних</a:t>
            </a:r>
            <a:r>
              <a:rPr lang="ru-RU" sz="2000" dirty="0"/>
              <a:t> </a:t>
            </a:r>
            <a:r>
              <a:rPr lang="ru-RU" sz="2000" dirty="0" err="1"/>
              <a:t>об'єктів</a:t>
            </a:r>
            <a:r>
              <a:rPr lang="ru-RU" sz="2000" dirty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76311" y="134576"/>
            <a:ext cx="68225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 smtClean="0">
                <a:solidFill>
                  <a:srgbClr val="C00000"/>
                </a:solidFill>
              </a:rPr>
              <a:t>Фабричний</a:t>
            </a:r>
            <a:r>
              <a:rPr lang="ru-RU" sz="3600" b="1" dirty="0" smtClean="0">
                <a:solidFill>
                  <a:srgbClr val="C00000"/>
                </a:solidFill>
              </a:rPr>
              <a:t> метод. </a:t>
            </a:r>
            <a:r>
              <a:rPr lang="ru-RU" sz="3600" b="1" dirty="0">
                <a:solidFill>
                  <a:srgbClr val="C00000"/>
                </a:solidFill>
              </a:rPr>
              <a:t>Суть </a:t>
            </a:r>
            <a:r>
              <a:rPr lang="ru-RU" sz="3600" b="1" dirty="0" smtClean="0">
                <a:solidFill>
                  <a:srgbClr val="C00000"/>
                </a:solidFill>
              </a:rPr>
              <a:t>паттерна</a:t>
            </a:r>
            <a:endParaRPr lang="ru-RU" sz="3600" b="1" dirty="0">
              <a:solidFill>
                <a:srgbClr val="C0000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5978" y="2977978"/>
            <a:ext cx="6096000" cy="321457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776310" y="1054614"/>
            <a:ext cx="7515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solidFill>
                  <a:srgbClr val="0000CC"/>
                </a:solidFill>
                <a:latin typeface="PT Sans"/>
              </a:rPr>
              <a:t>Виртуальный конструктор, </a:t>
            </a:r>
            <a:r>
              <a:rPr lang="en-GB" b="1" i="1" dirty="0">
                <a:solidFill>
                  <a:srgbClr val="0000CC"/>
                </a:solidFill>
                <a:latin typeface="PT Sans"/>
              </a:rPr>
              <a:t>Factory Method</a:t>
            </a:r>
            <a:endParaRPr lang="ru-RU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809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60243" y="2874617"/>
            <a:ext cx="3575627" cy="233362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604214" y="111510"/>
            <a:ext cx="6112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 smtClean="0">
                <a:solidFill>
                  <a:srgbClr val="C00000"/>
                </a:solidFill>
              </a:rPr>
              <a:t>Фабричний</a:t>
            </a:r>
            <a:r>
              <a:rPr lang="ru-RU" sz="3600" b="1" dirty="0" smtClean="0">
                <a:solidFill>
                  <a:srgbClr val="C00000"/>
                </a:solidFill>
              </a:rPr>
              <a:t> метод. Проблема</a:t>
            </a:r>
            <a:endParaRPr lang="ru-RU" sz="3600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656008" y="5097030"/>
            <a:ext cx="4572000" cy="120032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r>
              <a:rPr lang="ru-RU" dirty="0" smtClean="0">
                <a:solidFill>
                  <a:srgbClr val="0000CC"/>
                </a:solidFill>
              </a:rPr>
              <a:t>У </a:t>
            </a:r>
            <a:r>
              <a:rPr lang="ru-RU" dirty="0" err="1">
                <a:solidFill>
                  <a:srgbClr val="0000CC"/>
                </a:solidFill>
              </a:rPr>
              <a:t>підсумку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ви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отримаєте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страхітливий</a:t>
            </a:r>
            <a:r>
              <a:rPr lang="ru-RU" dirty="0">
                <a:solidFill>
                  <a:srgbClr val="0000CC"/>
                </a:solidFill>
              </a:rPr>
              <a:t> код, </a:t>
            </a:r>
            <a:r>
              <a:rPr lang="ru-RU" dirty="0" err="1">
                <a:solidFill>
                  <a:srgbClr val="0000CC"/>
                </a:solidFill>
              </a:rPr>
              <a:t>наповнений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умовними</a:t>
            </a:r>
            <a:r>
              <a:rPr lang="ru-RU" dirty="0">
                <a:solidFill>
                  <a:srgbClr val="0000CC"/>
                </a:solidFill>
              </a:rPr>
              <a:t> операторами, </a:t>
            </a:r>
            <a:r>
              <a:rPr lang="ru-RU" dirty="0" err="1">
                <a:solidFill>
                  <a:srgbClr val="0000CC"/>
                </a:solidFill>
              </a:rPr>
              <a:t>які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виконують</a:t>
            </a:r>
            <a:r>
              <a:rPr lang="ru-RU" dirty="0">
                <a:solidFill>
                  <a:srgbClr val="0000CC"/>
                </a:solidFill>
              </a:rPr>
              <a:t> ту </a:t>
            </a:r>
            <a:r>
              <a:rPr lang="ru-RU" dirty="0" err="1">
                <a:solidFill>
                  <a:srgbClr val="0000CC"/>
                </a:solidFill>
              </a:rPr>
              <a:t>чи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іншу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дію</a:t>
            </a:r>
            <a:r>
              <a:rPr lang="ru-RU" dirty="0">
                <a:solidFill>
                  <a:srgbClr val="0000CC"/>
                </a:solidFill>
              </a:rPr>
              <a:t>, </a:t>
            </a:r>
            <a:r>
              <a:rPr lang="ru-RU" dirty="0" err="1">
                <a:solidFill>
                  <a:srgbClr val="0000CC"/>
                </a:solidFill>
              </a:rPr>
              <a:t>залежно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від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класу</a:t>
            </a:r>
            <a:r>
              <a:rPr lang="ru-RU" dirty="0">
                <a:solidFill>
                  <a:srgbClr val="0000CC"/>
                </a:solidFill>
              </a:rPr>
              <a:t> транспорт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942008" y="1077565"/>
            <a:ext cx="4150481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dirty="0"/>
              <a:t>У </a:t>
            </a:r>
            <a:r>
              <a:rPr lang="ru-RU" dirty="0" err="1"/>
              <a:t>якийсь</a:t>
            </a:r>
            <a:r>
              <a:rPr lang="ru-RU" dirty="0"/>
              <a:t> момент ваша </a:t>
            </a:r>
            <a:r>
              <a:rPr lang="ru-RU" dirty="0" err="1"/>
              <a:t>програма</a:t>
            </a:r>
            <a:r>
              <a:rPr lang="ru-RU" dirty="0"/>
              <a:t> </a:t>
            </a:r>
            <a:r>
              <a:rPr lang="ru-RU" dirty="0" err="1"/>
              <a:t>стає</a:t>
            </a:r>
            <a:r>
              <a:rPr lang="ru-RU" dirty="0"/>
              <a:t> </a:t>
            </a:r>
            <a:r>
              <a:rPr lang="ru-RU" dirty="0" err="1"/>
              <a:t>настільки</a:t>
            </a:r>
            <a:r>
              <a:rPr lang="ru-RU" dirty="0"/>
              <a:t> </a:t>
            </a:r>
            <a:r>
              <a:rPr lang="ru-RU" dirty="0" err="1"/>
              <a:t>відомою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морські</a:t>
            </a:r>
            <a:r>
              <a:rPr lang="ru-RU" dirty="0"/>
              <a:t> </a:t>
            </a:r>
            <a:r>
              <a:rPr lang="ru-RU" dirty="0" err="1"/>
              <a:t>перевізники</a:t>
            </a:r>
            <a:r>
              <a:rPr lang="ru-RU" dirty="0"/>
              <a:t> </a:t>
            </a:r>
            <a:r>
              <a:rPr lang="ru-RU" dirty="0" err="1"/>
              <a:t>шикуються</a:t>
            </a:r>
            <a:r>
              <a:rPr lang="ru-RU" dirty="0"/>
              <a:t> в </a:t>
            </a:r>
            <a:r>
              <a:rPr lang="ru-RU" dirty="0" err="1"/>
              <a:t>чергу</a:t>
            </a:r>
            <a:r>
              <a:rPr lang="ru-RU" dirty="0"/>
              <a:t> і </a:t>
            </a:r>
            <a:r>
              <a:rPr lang="ru-RU" dirty="0" err="1"/>
              <a:t>просять</a:t>
            </a:r>
            <a:r>
              <a:rPr lang="ru-RU" dirty="0"/>
              <a:t> </a:t>
            </a:r>
            <a:r>
              <a:rPr lang="ru-RU" dirty="0" err="1"/>
              <a:t>додати</a:t>
            </a:r>
            <a:r>
              <a:rPr lang="ru-RU" dirty="0"/>
              <a:t> </a:t>
            </a:r>
            <a:r>
              <a:rPr lang="ru-RU" dirty="0" err="1"/>
              <a:t>підтримку</a:t>
            </a:r>
            <a:r>
              <a:rPr lang="ru-RU" dirty="0"/>
              <a:t> </a:t>
            </a:r>
            <a:r>
              <a:rPr lang="ru-RU" dirty="0" err="1"/>
              <a:t>морської</a:t>
            </a:r>
            <a:r>
              <a:rPr lang="ru-RU" dirty="0"/>
              <a:t> </a:t>
            </a:r>
            <a:r>
              <a:rPr lang="ru-RU" dirty="0" err="1"/>
              <a:t>логістики</a:t>
            </a:r>
            <a:r>
              <a:rPr lang="ru-RU" dirty="0"/>
              <a:t> в </a:t>
            </a:r>
            <a:r>
              <a:rPr lang="ru-RU" dirty="0" err="1" smtClean="0"/>
              <a:t>програму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59248" y="1077565"/>
            <a:ext cx="4572001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ru-RU" dirty="0" err="1" smtClean="0"/>
              <a:t>Наприклад</a:t>
            </a:r>
            <a:r>
              <a:rPr lang="ru-RU" dirty="0"/>
              <a:t>,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створити</a:t>
            </a:r>
            <a:r>
              <a:rPr lang="ru-RU" dirty="0"/>
              <a:t> </a:t>
            </a:r>
            <a:r>
              <a:rPr lang="ru-RU" dirty="0" err="1"/>
              <a:t>програму</a:t>
            </a:r>
            <a:r>
              <a:rPr lang="ru-RU" dirty="0"/>
              <a:t> </a:t>
            </a:r>
            <a:r>
              <a:rPr lang="ru-RU" b="1" dirty="0" err="1"/>
              <a:t>управління</a:t>
            </a:r>
            <a:r>
              <a:rPr lang="ru-RU" b="1" dirty="0"/>
              <a:t> </a:t>
            </a:r>
            <a:r>
              <a:rPr lang="ru-RU" b="1" dirty="0" err="1"/>
              <a:t>вантажними</a:t>
            </a:r>
            <a:r>
              <a:rPr lang="ru-RU" b="1" dirty="0"/>
              <a:t> </a:t>
            </a:r>
            <a:r>
              <a:rPr lang="ru-RU" b="1" dirty="0" err="1"/>
              <a:t>перевезеннями</a:t>
            </a:r>
            <a:r>
              <a:rPr lang="ru-RU" dirty="0"/>
              <a:t>. </a:t>
            </a:r>
            <a:r>
              <a:rPr lang="ru-RU" dirty="0" err="1"/>
              <a:t>Спершу</a:t>
            </a:r>
            <a:r>
              <a:rPr lang="ru-RU" dirty="0"/>
              <a:t> </a:t>
            </a:r>
            <a:r>
              <a:rPr lang="ru-RU" dirty="0" err="1"/>
              <a:t>ви</a:t>
            </a:r>
            <a:r>
              <a:rPr lang="ru-RU" dirty="0"/>
              <a:t> </a:t>
            </a:r>
            <a:r>
              <a:rPr lang="ru-RU" dirty="0" err="1"/>
              <a:t>розраховуєте</a:t>
            </a:r>
            <a:r>
              <a:rPr lang="ru-RU" dirty="0"/>
              <a:t> </a:t>
            </a:r>
            <a:r>
              <a:rPr lang="ru-RU" dirty="0" err="1"/>
              <a:t>перевозити</a:t>
            </a:r>
            <a:r>
              <a:rPr lang="ru-RU" dirty="0"/>
              <a:t> </a:t>
            </a:r>
            <a:r>
              <a:rPr lang="ru-RU" dirty="0" err="1"/>
              <a:t>товари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на </a:t>
            </a:r>
            <a:r>
              <a:rPr lang="ru-RU" dirty="0" err="1"/>
              <a:t>автомобілях</a:t>
            </a:r>
            <a:r>
              <a:rPr lang="ru-RU" dirty="0"/>
              <a:t>. Тому весь ваш код </a:t>
            </a:r>
            <a:r>
              <a:rPr lang="ru-RU" dirty="0" err="1"/>
              <a:t>працює</a:t>
            </a:r>
            <a:r>
              <a:rPr lang="ru-RU" dirty="0"/>
              <a:t> з </a:t>
            </a:r>
            <a:r>
              <a:rPr lang="ru-RU" dirty="0" err="1"/>
              <a:t>об'єктами</a:t>
            </a:r>
            <a:r>
              <a:rPr lang="ru-RU" dirty="0"/>
              <a:t> </a:t>
            </a:r>
            <a:r>
              <a:rPr lang="ru-RU" dirty="0" err="1"/>
              <a:t>класу</a:t>
            </a:r>
            <a:r>
              <a:rPr lang="ru-RU" dirty="0"/>
              <a:t> </a:t>
            </a:r>
            <a:r>
              <a:rPr lang="ru-RU" b="1" dirty="0" err="1"/>
              <a:t>Вантажівка</a:t>
            </a:r>
            <a:r>
              <a:rPr lang="ru-RU" dirty="0"/>
              <a:t>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59248" y="2610268"/>
            <a:ext cx="4323304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dirty="0"/>
              <a:t>Але </a:t>
            </a:r>
            <a:r>
              <a:rPr lang="ru-RU" dirty="0" smtClean="0"/>
              <a:t>велика </a:t>
            </a:r>
            <a:r>
              <a:rPr lang="ru-RU" dirty="0" err="1"/>
              <a:t>частина</a:t>
            </a:r>
            <a:r>
              <a:rPr lang="ru-RU" dirty="0"/>
              <a:t> </a:t>
            </a:r>
            <a:r>
              <a:rPr lang="ru-RU" dirty="0" err="1"/>
              <a:t>існуючого</a:t>
            </a:r>
            <a:r>
              <a:rPr lang="ru-RU" dirty="0"/>
              <a:t> коду </a:t>
            </a:r>
            <a:r>
              <a:rPr lang="ru-RU" dirty="0" err="1"/>
              <a:t>жорстко</a:t>
            </a:r>
            <a:r>
              <a:rPr lang="ru-RU" dirty="0"/>
              <a:t> </a:t>
            </a:r>
            <a:r>
              <a:rPr lang="ru-RU" dirty="0" err="1"/>
              <a:t>прив'язана</a:t>
            </a:r>
            <a:r>
              <a:rPr lang="ru-RU" dirty="0"/>
              <a:t> до </a:t>
            </a:r>
            <a:r>
              <a:rPr lang="ru-RU" dirty="0" err="1"/>
              <a:t>класів</a:t>
            </a:r>
            <a:r>
              <a:rPr lang="ru-RU" dirty="0"/>
              <a:t> </a:t>
            </a:r>
            <a:r>
              <a:rPr lang="ru-RU" b="1" dirty="0" err="1" smtClean="0"/>
              <a:t>Вантажівок</a:t>
            </a:r>
            <a:r>
              <a:rPr lang="ru-RU" dirty="0" smtClean="0"/>
              <a:t>.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додати</a:t>
            </a:r>
            <a:r>
              <a:rPr lang="ru-RU" dirty="0"/>
              <a:t> в </a:t>
            </a:r>
            <a:r>
              <a:rPr lang="ru-RU" dirty="0" err="1"/>
              <a:t>програму</a:t>
            </a:r>
            <a:r>
              <a:rPr lang="ru-RU" dirty="0"/>
              <a:t> </a:t>
            </a:r>
            <a:r>
              <a:rPr lang="ru-RU" dirty="0" err="1"/>
              <a:t>класи</a:t>
            </a:r>
            <a:r>
              <a:rPr lang="ru-RU" dirty="0"/>
              <a:t> </a:t>
            </a:r>
            <a:r>
              <a:rPr lang="ru-RU" b="1" dirty="0" err="1" smtClean="0"/>
              <a:t>Морських</a:t>
            </a:r>
            <a:r>
              <a:rPr lang="ru-RU" b="1" dirty="0" smtClean="0"/>
              <a:t> </a:t>
            </a:r>
            <a:r>
              <a:rPr lang="ru-RU" b="1" dirty="0" err="1"/>
              <a:t>Судів</a:t>
            </a:r>
            <a:r>
              <a:rPr lang="ru-RU" dirty="0"/>
              <a:t>, </a:t>
            </a:r>
            <a:r>
              <a:rPr lang="ru-RU" dirty="0" err="1"/>
              <a:t>знадобиться</a:t>
            </a:r>
            <a:r>
              <a:rPr lang="ru-RU" dirty="0"/>
              <a:t> </a:t>
            </a:r>
            <a:r>
              <a:rPr lang="ru-RU" dirty="0" err="1"/>
              <a:t>перелопатити</a:t>
            </a:r>
            <a:r>
              <a:rPr lang="ru-RU" dirty="0"/>
              <a:t> всю </a:t>
            </a:r>
            <a:r>
              <a:rPr lang="ru-RU" dirty="0" err="1"/>
              <a:t>програму</a:t>
            </a:r>
            <a:r>
              <a:rPr lang="ru-RU" dirty="0"/>
              <a:t>. </a:t>
            </a:r>
            <a:r>
              <a:rPr lang="ru-RU" dirty="0" err="1"/>
              <a:t>Більш</a:t>
            </a:r>
            <a:r>
              <a:rPr lang="ru-RU" dirty="0"/>
              <a:t> того,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 smtClean="0"/>
              <a:t>потім</a:t>
            </a:r>
            <a:r>
              <a:rPr lang="ru-RU" dirty="0" smtClean="0"/>
              <a:t> </a:t>
            </a:r>
            <a:r>
              <a:rPr lang="ru-RU" dirty="0" err="1" smtClean="0"/>
              <a:t>вирішити</a:t>
            </a:r>
            <a:r>
              <a:rPr lang="ru-RU" dirty="0" smtClean="0"/>
              <a:t> </a:t>
            </a:r>
            <a:r>
              <a:rPr lang="ru-RU" dirty="0" err="1"/>
              <a:t>додати</a:t>
            </a:r>
            <a:r>
              <a:rPr lang="ru-RU" dirty="0"/>
              <a:t> в </a:t>
            </a:r>
            <a:r>
              <a:rPr lang="ru-RU" dirty="0" err="1"/>
              <a:t>програму</a:t>
            </a:r>
            <a:r>
              <a:rPr lang="ru-RU" dirty="0"/>
              <a:t> </a:t>
            </a:r>
            <a:r>
              <a:rPr lang="ru-RU" dirty="0" err="1"/>
              <a:t>ще</a:t>
            </a:r>
            <a:r>
              <a:rPr lang="ru-RU" dirty="0"/>
              <a:t> один вид транспорту, то всю </a:t>
            </a:r>
            <a:r>
              <a:rPr lang="ru-RU" dirty="0" err="1"/>
              <a:t>цю</a:t>
            </a:r>
            <a:r>
              <a:rPr lang="ru-RU" dirty="0"/>
              <a:t> роботу </a:t>
            </a:r>
            <a:r>
              <a:rPr lang="ru-RU" dirty="0" err="1"/>
              <a:t>доведеться</a:t>
            </a:r>
            <a:r>
              <a:rPr lang="ru-RU" dirty="0"/>
              <a:t> </a:t>
            </a:r>
            <a:r>
              <a:rPr lang="ru-RU" dirty="0" err="1"/>
              <a:t>повторити</a:t>
            </a:r>
            <a:r>
              <a:rPr lang="ru-RU" dirty="0"/>
              <a:t>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108" y="5080855"/>
            <a:ext cx="1333140" cy="121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13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04214" y="111510"/>
            <a:ext cx="57370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 smtClean="0">
                <a:solidFill>
                  <a:srgbClr val="C00000"/>
                </a:solidFill>
              </a:rPr>
              <a:t>Фабричний</a:t>
            </a:r>
            <a:r>
              <a:rPr lang="ru-RU" sz="3600" b="1" dirty="0" smtClean="0">
                <a:solidFill>
                  <a:srgbClr val="C00000"/>
                </a:solidFill>
              </a:rPr>
              <a:t> метод. </a:t>
            </a:r>
            <a:r>
              <a:rPr lang="ru-RU" sz="3600" b="1" dirty="0" err="1" smtClean="0">
                <a:solidFill>
                  <a:srgbClr val="C00000"/>
                </a:solidFill>
              </a:rPr>
              <a:t>Рішення</a:t>
            </a:r>
            <a:endParaRPr lang="ru-RU" sz="3600" b="1" dirty="0">
              <a:solidFill>
                <a:srgbClr val="C0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3835" y="3304660"/>
            <a:ext cx="5905500" cy="257175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48280" y="1020784"/>
            <a:ext cx="89957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Патерн</a:t>
            </a:r>
            <a:r>
              <a:rPr lang="ru-RU" dirty="0"/>
              <a:t> </a:t>
            </a:r>
            <a:r>
              <a:rPr lang="ru-RU" b="1" dirty="0" err="1"/>
              <a:t>Фабричний</a:t>
            </a:r>
            <a:r>
              <a:rPr lang="ru-RU" dirty="0"/>
              <a:t> метод </a:t>
            </a:r>
            <a:r>
              <a:rPr lang="ru-RU" dirty="0" err="1"/>
              <a:t>пропонує</a:t>
            </a:r>
            <a:r>
              <a:rPr lang="ru-RU" dirty="0"/>
              <a:t> </a:t>
            </a:r>
            <a:r>
              <a:rPr lang="ru-RU" dirty="0" err="1"/>
              <a:t>створювати</a:t>
            </a:r>
            <a:r>
              <a:rPr lang="ru-RU" dirty="0"/>
              <a:t> </a:t>
            </a:r>
            <a:r>
              <a:rPr lang="ru-RU" dirty="0" err="1"/>
              <a:t>об'єкти</a:t>
            </a:r>
            <a:r>
              <a:rPr lang="ru-RU" dirty="0"/>
              <a:t> не </a:t>
            </a:r>
            <a:r>
              <a:rPr lang="ru-RU" dirty="0" err="1"/>
              <a:t>безпосередньо</a:t>
            </a:r>
            <a:r>
              <a:rPr lang="ru-RU" dirty="0"/>
              <a:t>, </a:t>
            </a:r>
            <a:r>
              <a:rPr lang="ru-RU" dirty="0" err="1"/>
              <a:t>використовуючи</a:t>
            </a:r>
            <a:r>
              <a:rPr lang="ru-RU" dirty="0"/>
              <a:t> оператор </a:t>
            </a:r>
            <a:r>
              <a:rPr lang="ru-RU" b="1" dirty="0" err="1"/>
              <a:t>new</a:t>
            </a:r>
            <a:r>
              <a:rPr lang="ru-RU" dirty="0"/>
              <a:t>, а через </a:t>
            </a:r>
            <a:r>
              <a:rPr lang="ru-RU" b="1" dirty="0" err="1">
                <a:solidFill>
                  <a:srgbClr val="0000CC"/>
                </a:solidFill>
              </a:rPr>
              <a:t>виклик</a:t>
            </a:r>
            <a:r>
              <a:rPr lang="ru-RU" b="1" dirty="0">
                <a:solidFill>
                  <a:srgbClr val="0000CC"/>
                </a:solidFill>
              </a:rPr>
              <a:t> особливого фабричного методу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err="1" smtClean="0"/>
              <a:t>Об'єкти</a:t>
            </a:r>
            <a:r>
              <a:rPr lang="ru-RU" dirty="0" smtClean="0"/>
              <a:t> </a:t>
            </a:r>
            <a:r>
              <a:rPr lang="ru-RU" dirty="0"/>
              <a:t>все одно </a:t>
            </a:r>
            <a:r>
              <a:rPr lang="ru-RU" dirty="0" err="1"/>
              <a:t>будуть</a:t>
            </a:r>
            <a:r>
              <a:rPr lang="ru-RU" dirty="0"/>
              <a:t> </a:t>
            </a:r>
            <a:r>
              <a:rPr lang="ru-RU" dirty="0" err="1"/>
              <a:t>створюватися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b="1" dirty="0" err="1"/>
              <a:t>new</a:t>
            </a:r>
            <a:r>
              <a:rPr lang="ru-RU" dirty="0"/>
              <a:t>, але </a:t>
            </a:r>
            <a:r>
              <a:rPr lang="ru-RU" b="1" dirty="0" err="1">
                <a:solidFill>
                  <a:srgbClr val="0000CC"/>
                </a:solidFill>
              </a:rPr>
              <a:t>робити</a:t>
            </a:r>
            <a:r>
              <a:rPr lang="ru-RU" b="1" dirty="0">
                <a:solidFill>
                  <a:srgbClr val="0000CC"/>
                </a:solidFill>
              </a:rPr>
              <a:t> </a:t>
            </a:r>
            <a:r>
              <a:rPr lang="ru-RU" b="1" dirty="0" err="1">
                <a:solidFill>
                  <a:srgbClr val="0000CC"/>
                </a:solidFill>
              </a:rPr>
              <a:t>це</a:t>
            </a:r>
            <a:r>
              <a:rPr lang="ru-RU" b="1" dirty="0">
                <a:solidFill>
                  <a:srgbClr val="0000CC"/>
                </a:solidFill>
              </a:rPr>
              <a:t> буде </a:t>
            </a:r>
            <a:r>
              <a:rPr lang="ru-RU" b="1" dirty="0" err="1">
                <a:solidFill>
                  <a:srgbClr val="0000CC"/>
                </a:solidFill>
              </a:rPr>
              <a:t>фабричний</a:t>
            </a:r>
            <a:r>
              <a:rPr lang="ru-RU" b="1" dirty="0">
                <a:solidFill>
                  <a:srgbClr val="0000CC"/>
                </a:solidFill>
              </a:rPr>
              <a:t> метод.</a:t>
            </a:r>
          </a:p>
          <a:p>
            <a:r>
              <a:rPr lang="ru-RU" dirty="0" err="1" smtClean="0"/>
              <a:t>Тепер</a:t>
            </a:r>
            <a:r>
              <a:rPr lang="ru-RU" dirty="0" smtClean="0"/>
              <a:t>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b="1" dirty="0" err="1">
                <a:solidFill>
                  <a:srgbClr val="0000CC"/>
                </a:solidFill>
              </a:rPr>
              <a:t>перевизначити</a:t>
            </a:r>
            <a:r>
              <a:rPr lang="ru-RU" b="1" dirty="0">
                <a:solidFill>
                  <a:srgbClr val="0000CC"/>
                </a:solidFill>
              </a:rPr>
              <a:t> </a:t>
            </a:r>
            <a:r>
              <a:rPr lang="ru-RU" b="1" dirty="0" err="1">
                <a:solidFill>
                  <a:srgbClr val="0000CC"/>
                </a:solidFill>
              </a:rPr>
              <a:t>фабричний</a:t>
            </a:r>
            <a:r>
              <a:rPr lang="ru-RU" b="1" dirty="0">
                <a:solidFill>
                  <a:srgbClr val="0000CC"/>
                </a:solidFill>
              </a:rPr>
              <a:t> метод в </a:t>
            </a:r>
            <a:r>
              <a:rPr lang="ru-RU" b="1" dirty="0" err="1">
                <a:solidFill>
                  <a:srgbClr val="0000CC"/>
                </a:solidFill>
              </a:rPr>
              <a:t>підкласі</a:t>
            </a:r>
            <a:r>
              <a:rPr lang="ru-RU" b="1" dirty="0">
                <a:solidFill>
                  <a:srgbClr val="0000CC"/>
                </a:solidFill>
              </a:rPr>
              <a:t>, </a:t>
            </a:r>
            <a:r>
              <a:rPr lang="ru-RU" b="1" dirty="0" err="1">
                <a:solidFill>
                  <a:srgbClr val="0000CC"/>
                </a:solidFill>
              </a:rPr>
              <a:t>щоб</a:t>
            </a:r>
            <a:r>
              <a:rPr lang="ru-RU" b="1" dirty="0">
                <a:solidFill>
                  <a:srgbClr val="0000CC"/>
                </a:solidFill>
              </a:rPr>
              <a:t> </a:t>
            </a:r>
            <a:r>
              <a:rPr lang="ru-RU" b="1" dirty="0" err="1">
                <a:solidFill>
                  <a:srgbClr val="0000CC"/>
                </a:solidFill>
              </a:rPr>
              <a:t>змінити</a:t>
            </a:r>
            <a:r>
              <a:rPr lang="ru-RU" b="1" dirty="0">
                <a:solidFill>
                  <a:srgbClr val="0000CC"/>
                </a:solidFill>
              </a:rPr>
              <a:t> тип </a:t>
            </a:r>
            <a:r>
              <a:rPr lang="ru-RU" b="1" dirty="0" err="1">
                <a:solidFill>
                  <a:srgbClr val="0000CC"/>
                </a:solidFill>
              </a:rPr>
              <a:t>створюваного</a:t>
            </a:r>
            <a:r>
              <a:rPr lang="ru-RU" b="1" dirty="0">
                <a:solidFill>
                  <a:srgbClr val="0000CC"/>
                </a:solidFill>
              </a:rPr>
              <a:t> продукту.</a:t>
            </a:r>
          </a:p>
        </p:txBody>
      </p:sp>
    </p:spTree>
    <p:extLst>
      <p:ext uri="{BB962C8B-B14F-4D97-AF65-F5344CB8AC3E}">
        <p14:creationId xmlns:p14="http://schemas.microsoft.com/office/powerpoint/2010/main" val="2765807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04214" y="111510"/>
            <a:ext cx="57370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 smtClean="0">
                <a:solidFill>
                  <a:srgbClr val="C00000"/>
                </a:solidFill>
              </a:rPr>
              <a:t>Фабричний</a:t>
            </a:r>
            <a:r>
              <a:rPr lang="ru-RU" sz="3600" b="1" dirty="0" smtClean="0">
                <a:solidFill>
                  <a:srgbClr val="C00000"/>
                </a:solidFill>
              </a:rPr>
              <a:t> метод. </a:t>
            </a:r>
            <a:r>
              <a:rPr lang="ru-RU" sz="3600" b="1" dirty="0" err="1" smtClean="0">
                <a:solidFill>
                  <a:srgbClr val="C00000"/>
                </a:solidFill>
              </a:rPr>
              <a:t>Рішення</a:t>
            </a:r>
            <a:endParaRPr lang="ru-RU" sz="3600" b="1" dirty="0">
              <a:solidFill>
                <a:srgbClr val="C0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44995" y="1015275"/>
            <a:ext cx="4100641" cy="2092164"/>
          </a:xfrm>
          <a:prstGeom prst="rect">
            <a:avLst/>
          </a:prstGeom>
          <a:ln>
            <a:solidFill>
              <a:srgbClr val="0000CC"/>
            </a:solidFill>
          </a:ln>
        </p:spPr>
      </p:pic>
      <p:sp>
        <p:nvSpPr>
          <p:cNvPr id="6" name="Прямоугольник 5"/>
          <p:cNvSpPr/>
          <p:nvPr/>
        </p:nvSpPr>
        <p:spPr>
          <a:xfrm>
            <a:off x="172995" y="1045497"/>
            <a:ext cx="3891005" cy="175432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ця</a:t>
            </a:r>
            <a:r>
              <a:rPr lang="ru-RU" dirty="0"/>
              <a:t> система </a:t>
            </a:r>
            <a:r>
              <a:rPr lang="ru-RU" dirty="0" err="1"/>
              <a:t>запрацювала</a:t>
            </a:r>
            <a:r>
              <a:rPr lang="ru-RU" dirty="0"/>
              <a:t>, </a:t>
            </a:r>
            <a:r>
              <a:rPr lang="ru-RU" dirty="0" err="1" smtClean="0"/>
              <a:t>всі</a:t>
            </a:r>
            <a:r>
              <a:rPr lang="ru-RU" dirty="0" smtClean="0"/>
              <a:t> </a:t>
            </a:r>
            <a:r>
              <a:rPr lang="ru-RU" dirty="0" err="1" smtClean="0"/>
              <a:t>об'єкти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повертаються</a:t>
            </a:r>
            <a:r>
              <a:rPr lang="ru-RU" dirty="0" smtClean="0"/>
              <a:t>, </a:t>
            </a:r>
            <a:r>
              <a:rPr lang="ru-RU" dirty="0" err="1" smtClean="0"/>
              <a:t>повинні</a:t>
            </a:r>
            <a:r>
              <a:rPr lang="ru-RU" dirty="0" smtClean="0"/>
              <a:t> </a:t>
            </a:r>
            <a:r>
              <a:rPr lang="ru-RU" dirty="0" err="1"/>
              <a:t>мати</a:t>
            </a:r>
            <a:r>
              <a:rPr lang="ru-RU" dirty="0"/>
              <a:t> </a:t>
            </a:r>
            <a:r>
              <a:rPr lang="ru-RU" dirty="0" err="1"/>
              <a:t>загальний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err="1" smtClean="0"/>
              <a:t>Підкласи</a:t>
            </a:r>
            <a:r>
              <a:rPr lang="ru-RU" dirty="0" smtClean="0"/>
              <a:t> </a:t>
            </a:r>
            <a:r>
              <a:rPr lang="ru-RU" dirty="0" err="1"/>
              <a:t>зможуть</a:t>
            </a:r>
            <a:r>
              <a:rPr lang="ru-RU" dirty="0"/>
              <a:t> </a:t>
            </a:r>
            <a:r>
              <a:rPr lang="ru-RU" dirty="0" err="1"/>
              <a:t>виробляти</a:t>
            </a:r>
            <a:r>
              <a:rPr lang="ru-RU" dirty="0"/>
              <a:t> </a:t>
            </a:r>
            <a:r>
              <a:rPr lang="ru-RU" dirty="0" err="1"/>
              <a:t>об'єкти</a:t>
            </a:r>
            <a:r>
              <a:rPr lang="ru-RU" dirty="0"/>
              <a:t>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, </a:t>
            </a:r>
            <a:r>
              <a:rPr lang="ru-RU" dirty="0" err="1"/>
              <a:t>наступних</a:t>
            </a:r>
            <a:r>
              <a:rPr lang="ru-RU" dirty="0"/>
              <a:t> одному і тому ж </a:t>
            </a:r>
            <a:r>
              <a:rPr lang="ru-RU" dirty="0" err="1"/>
              <a:t>інтерфейсу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3300913"/>
            <a:ext cx="3904735" cy="313932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>
                <a:solidFill>
                  <a:srgbClr val="0000CC"/>
                </a:solidFill>
              </a:rPr>
              <a:t>класи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b="1" dirty="0" err="1"/>
              <a:t>Вантажівка</a:t>
            </a:r>
            <a:r>
              <a:rPr lang="ru-RU" dirty="0"/>
              <a:t> і </a:t>
            </a:r>
            <a:r>
              <a:rPr lang="ru-RU" b="1" dirty="0"/>
              <a:t>Судно</a:t>
            </a:r>
            <a:r>
              <a:rPr lang="ru-RU" dirty="0"/>
              <a:t> </a:t>
            </a:r>
            <a:r>
              <a:rPr lang="ru-RU" dirty="0" err="1"/>
              <a:t>реалізують</a:t>
            </a:r>
            <a:r>
              <a:rPr lang="ru-RU" dirty="0"/>
              <a:t> </a:t>
            </a:r>
            <a:r>
              <a:rPr lang="ru-RU" dirty="0" err="1">
                <a:solidFill>
                  <a:srgbClr val="0000CC"/>
                </a:solidFill>
              </a:rPr>
              <a:t>інтерфейс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b="1" dirty="0"/>
              <a:t>Транспорт</a:t>
            </a:r>
            <a:r>
              <a:rPr lang="ru-RU" dirty="0"/>
              <a:t> з методом </a:t>
            </a:r>
            <a:r>
              <a:rPr lang="ru-RU" dirty="0" err="1"/>
              <a:t>Д</a:t>
            </a:r>
            <a:r>
              <a:rPr lang="ru-RU" b="1" dirty="0" err="1"/>
              <a:t>оставити</a:t>
            </a:r>
            <a:r>
              <a:rPr lang="ru-RU" dirty="0"/>
              <a:t>. </a:t>
            </a:r>
          </a:p>
          <a:p>
            <a:r>
              <a:rPr lang="ru-RU" dirty="0" err="1"/>
              <a:t>Кожен</a:t>
            </a:r>
            <a:r>
              <a:rPr lang="ru-RU" dirty="0"/>
              <a:t> з </a:t>
            </a:r>
            <a:r>
              <a:rPr lang="ru-RU" dirty="0" err="1"/>
              <a:t>цих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 </a:t>
            </a:r>
            <a:r>
              <a:rPr lang="ru-RU" dirty="0" err="1"/>
              <a:t>реалізує</a:t>
            </a:r>
            <a:r>
              <a:rPr lang="ru-RU" dirty="0"/>
              <a:t> метод </a:t>
            </a:r>
            <a:r>
              <a:rPr lang="ru-RU" dirty="0" err="1"/>
              <a:t>по-своєму</a:t>
            </a:r>
            <a:r>
              <a:rPr lang="ru-RU" dirty="0"/>
              <a:t>: </a:t>
            </a:r>
            <a:r>
              <a:rPr lang="ru-RU" dirty="0" err="1"/>
              <a:t>вантажівки</a:t>
            </a:r>
            <a:r>
              <a:rPr lang="ru-RU" dirty="0"/>
              <a:t> </a:t>
            </a:r>
            <a:r>
              <a:rPr lang="ru-RU" dirty="0" err="1"/>
              <a:t>везуть</a:t>
            </a:r>
            <a:r>
              <a:rPr lang="ru-RU" dirty="0"/>
              <a:t> </a:t>
            </a:r>
            <a:r>
              <a:rPr lang="ru-RU" dirty="0" err="1"/>
              <a:t>вантажі</a:t>
            </a:r>
            <a:r>
              <a:rPr lang="ru-RU" dirty="0"/>
              <a:t> по </a:t>
            </a:r>
            <a:r>
              <a:rPr lang="ru-RU" dirty="0" err="1"/>
              <a:t>землі</a:t>
            </a:r>
            <a:r>
              <a:rPr lang="ru-RU" dirty="0"/>
              <a:t>, а суду - по морю. </a:t>
            </a:r>
          </a:p>
          <a:p>
            <a:r>
              <a:rPr lang="ru-RU" b="1" dirty="0" err="1">
                <a:solidFill>
                  <a:srgbClr val="0000CC"/>
                </a:solidFill>
              </a:rPr>
              <a:t>Фабричний</a:t>
            </a:r>
            <a:r>
              <a:rPr lang="ru-RU" b="1" dirty="0">
                <a:solidFill>
                  <a:srgbClr val="0000CC"/>
                </a:solidFill>
              </a:rPr>
              <a:t> метод </a:t>
            </a:r>
            <a:r>
              <a:rPr lang="ru-RU" dirty="0"/>
              <a:t>в </a:t>
            </a:r>
            <a:r>
              <a:rPr lang="ru-RU" dirty="0" err="1"/>
              <a:t>класі</a:t>
            </a:r>
            <a:r>
              <a:rPr lang="ru-RU" dirty="0"/>
              <a:t>  </a:t>
            </a:r>
            <a:r>
              <a:rPr lang="ru-RU" b="1" dirty="0" err="1"/>
              <a:t>ДорожноїЛогістики</a:t>
            </a:r>
            <a:r>
              <a:rPr lang="ru-RU" b="1" dirty="0"/>
              <a:t> </a:t>
            </a:r>
            <a:r>
              <a:rPr lang="ru-RU" dirty="0" err="1"/>
              <a:t>поверне</a:t>
            </a:r>
            <a:r>
              <a:rPr lang="ru-RU" dirty="0"/>
              <a:t> </a:t>
            </a:r>
            <a:r>
              <a:rPr lang="ru-RU" b="1" dirty="0" err="1"/>
              <a:t>об'єкт-вантажівка</a:t>
            </a:r>
            <a:r>
              <a:rPr lang="ru-RU" dirty="0"/>
              <a:t>, а </a:t>
            </a:r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ru-RU" b="1" dirty="0" err="1"/>
              <a:t>МорскоїЛогістики</a:t>
            </a:r>
            <a:r>
              <a:rPr lang="ru-RU" dirty="0"/>
              <a:t> - </a:t>
            </a:r>
            <a:r>
              <a:rPr lang="ru-RU" b="1" dirty="0" err="1"/>
              <a:t>об'єкт</a:t>
            </a:r>
            <a:r>
              <a:rPr lang="ru-RU" b="1" dirty="0"/>
              <a:t>-судно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04950" y="3300913"/>
            <a:ext cx="5142448" cy="304513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88561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66755" y="0"/>
            <a:ext cx="6325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b="1" dirty="0" smtClean="0"/>
              <a:t>Поняття шаблоні проектування ПЗ</a:t>
            </a:r>
            <a:endParaRPr lang="uk-UA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1430" y="1070044"/>
            <a:ext cx="8736227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000" b="1" dirty="0">
                <a:solidFill>
                  <a:srgbClr val="222222"/>
                </a:solidFill>
              </a:rPr>
              <a:t>Шаблон </a:t>
            </a:r>
            <a:r>
              <a:rPr lang="ru-RU" sz="2000" b="1" dirty="0" err="1">
                <a:solidFill>
                  <a:srgbClr val="222222"/>
                </a:solidFill>
              </a:rPr>
              <a:t>проектування</a:t>
            </a:r>
            <a:r>
              <a:rPr lang="ru-RU" sz="2000" b="1" dirty="0">
                <a:solidFill>
                  <a:srgbClr val="222222"/>
                </a:solidFill>
              </a:rPr>
              <a:t> </a:t>
            </a:r>
            <a:r>
              <a:rPr lang="ru-RU" sz="2000" dirty="0">
                <a:solidFill>
                  <a:srgbClr val="222222"/>
                </a:solidFill>
              </a:rPr>
              <a:t>– </a:t>
            </a:r>
            <a:r>
              <a:rPr lang="ru-RU" sz="2000" dirty="0" err="1">
                <a:solidFill>
                  <a:srgbClr val="222222"/>
                </a:solidFill>
              </a:rPr>
              <a:t>це</a:t>
            </a:r>
            <a:r>
              <a:rPr lang="ru-RU" sz="2000" dirty="0">
                <a:solidFill>
                  <a:srgbClr val="222222"/>
                </a:solidFill>
              </a:rPr>
              <a:t> </a:t>
            </a:r>
            <a:r>
              <a:rPr lang="ru-RU" sz="2000" dirty="0" err="1">
                <a:solidFill>
                  <a:srgbClr val="222222"/>
                </a:solidFill>
              </a:rPr>
              <a:t>рішення</a:t>
            </a:r>
            <a:r>
              <a:rPr lang="ru-RU" sz="2000" dirty="0">
                <a:solidFill>
                  <a:srgbClr val="222222"/>
                </a:solidFill>
              </a:rPr>
              <a:t> проблем </a:t>
            </a:r>
            <a:r>
              <a:rPr lang="ru-RU" sz="2000" dirty="0" err="1">
                <a:solidFill>
                  <a:srgbClr val="222222"/>
                </a:solidFill>
              </a:rPr>
              <a:t>які</a:t>
            </a:r>
            <a:r>
              <a:rPr lang="ru-RU" sz="2000" dirty="0">
                <a:solidFill>
                  <a:srgbClr val="222222"/>
                </a:solidFill>
              </a:rPr>
              <a:t> часто </a:t>
            </a:r>
            <a:r>
              <a:rPr lang="ru-RU" sz="2000" dirty="0" err="1">
                <a:solidFill>
                  <a:srgbClr val="222222"/>
                </a:solidFill>
              </a:rPr>
              <a:t>зустрічаються</a:t>
            </a:r>
            <a:r>
              <a:rPr lang="ru-RU" sz="2000" dirty="0">
                <a:solidFill>
                  <a:srgbClr val="222222"/>
                </a:solidFill>
              </a:rPr>
              <a:t> в </a:t>
            </a:r>
            <a:r>
              <a:rPr lang="ru-RU" sz="2000" dirty="0" err="1">
                <a:solidFill>
                  <a:srgbClr val="222222"/>
                </a:solidFill>
              </a:rPr>
              <a:t>розробці</a:t>
            </a:r>
            <a:r>
              <a:rPr lang="ru-RU" sz="2000" dirty="0">
                <a:solidFill>
                  <a:srgbClr val="222222"/>
                </a:solidFill>
              </a:rPr>
              <a:t> ПЗ. </a:t>
            </a:r>
            <a:endParaRPr lang="ru-RU" sz="2000" dirty="0" smtClean="0">
              <a:solidFill>
                <a:srgbClr val="222222"/>
              </a:solidFill>
            </a:endParaRPr>
          </a:p>
          <a:p>
            <a:pPr>
              <a:spcAft>
                <a:spcPts val="600"/>
              </a:spcAft>
            </a:pPr>
            <a:r>
              <a:rPr lang="ru-RU" sz="2000" dirty="0" err="1" smtClean="0">
                <a:solidFill>
                  <a:srgbClr val="222222"/>
                </a:solidFill>
              </a:rPr>
              <a:t>Проектування</a:t>
            </a:r>
            <a:r>
              <a:rPr lang="ru-RU" sz="2000" dirty="0" smtClean="0">
                <a:solidFill>
                  <a:srgbClr val="222222"/>
                </a:solidFill>
              </a:rPr>
              <a:t> </a:t>
            </a:r>
            <a:r>
              <a:rPr lang="ru-RU" sz="2000" dirty="0">
                <a:solidFill>
                  <a:srgbClr val="222222"/>
                </a:solidFill>
              </a:rPr>
              <a:t>не є </a:t>
            </a:r>
            <a:r>
              <a:rPr lang="ru-RU" sz="2000" dirty="0" err="1">
                <a:solidFill>
                  <a:srgbClr val="222222"/>
                </a:solidFill>
              </a:rPr>
              <a:t>готовими</a:t>
            </a:r>
            <a:r>
              <a:rPr lang="ru-RU" sz="2000" dirty="0">
                <a:solidFill>
                  <a:srgbClr val="222222"/>
                </a:solidFill>
              </a:rPr>
              <a:t> </a:t>
            </a:r>
            <a:r>
              <a:rPr lang="ru-RU" sz="2000" dirty="0" err="1">
                <a:solidFill>
                  <a:srgbClr val="222222"/>
                </a:solidFill>
              </a:rPr>
              <a:t>рішеннями</a:t>
            </a:r>
            <a:r>
              <a:rPr lang="ru-RU" sz="2000" dirty="0">
                <a:solidFill>
                  <a:srgbClr val="222222"/>
                </a:solidFill>
              </a:rPr>
              <a:t>, </a:t>
            </a:r>
            <a:r>
              <a:rPr lang="ru-RU" sz="2000" dirty="0" err="1">
                <a:solidFill>
                  <a:srgbClr val="222222"/>
                </a:solidFill>
              </a:rPr>
              <a:t>які</a:t>
            </a:r>
            <a:r>
              <a:rPr lang="ru-RU" sz="2000" dirty="0">
                <a:solidFill>
                  <a:srgbClr val="222222"/>
                </a:solidFill>
              </a:rPr>
              <a:t> </a:t>
            </a:r>
            <a:r>
              <a:rPr lang="ru-RU" sz="2000" dirty="0" err="1">
                <a:solidFill>
                  <a:srgbClr val="222222"/>
                </a:solidFill>
              </a:rPr>
              <a:t>можна</a:t>
            </a:r>
            <a:r>
              <a:rPr lang="ru-RU" sz="2000" dirty="0">
                <a:solidFill>
                  <a:srgbClr val="222222"/>
                </a:solidFill>
              </a:rPr>
              <a:t> </a:t>
            </a:r>
            <a:r>
              <a:rPr lang="ru-RU" sz="2000" dirty="0" err="1">
                <a:solidFill>
                  <a:srgbClr val="222222"/>
                </a:solidFill>
              </a:rPr>
              <a:t>трансформувати</a:t>
            </a:r>
            <a:r>
              <a:rPr lang="ru-RU" sz="2000" dirty="0">
                <a:solidFill>
                  <a:srgbClr val="222222"/>
                </a:solidFill>
              </a:rPr>
              <a:t> </a:t>
            </a:r>
            <a:r>
              <a:rPr lang="ru-RU" sz="2000" dirty="0" err="1">
                <a:solidFill>
                  <a:srgbClr val="222222"/>
                </a:solidFill>
              </a:rPr>
              <a:t>безпосередньо</a:t>
            </a:r>
            <a:r>
              <a:rPr lang="ru-RU" sz="2000" dirty="0">
                <a:solidFill>
                  <a:srgbClr val="222222"/>
                </a:solidFill>
              </a:rPr>
              <a:t> в код, а </a:t>
            </a:r>
            <a:r>
              <a:rPr lang="ru-RU" sz="2000" dirty="0" err="1">
                <a:solidFill>
                  <a:srgbClr val="222222"/>
                </a:solidFill>
              </a:rPr>
              <a:t>представляють</a:t>
            </a:r>
            <a:r>
              <a:rPr lang="ru-RU" sz="2000" dirty="0">
                <a:solidFill>
                  <a:srgbClr val="222222"/>
                </a:solidFill>
              </a:rPr>
              <a:t> </a:t>
            </a:r>
            <a:r>
              <a:rPr lang="ru-RU" sz="2000" dirty="0" err="1">
                <a:solidFill>
                  <a:srgbClr val="222222"/>
                </a:solidFill>
              </a:rPr>
              <a:t>загальний</a:t>
            </a:r>
            <a:r>
              <a:rPr lang="ru-RU" sz="2000" dirty="0">
                <a:solidFill>
                  <a:srgbClr val="222222"/>
                </a:solidFill>
              </a:rPr>
              <a:t> </a:t>
            </a:r>
            <a:r>
              <a:rPr lang="ru-RU" sz="2000" dirty="0" err="1">
                <a:solidFill>
                  <a:srgbClr val="222222"/>
                </a:solidFill>
              </a:rPr>
              <a:t>опис</a:t>
            </a:r>
            <a:r>
              <a:rPr lang="ru-RU" sz="2000" dirty="0">
                <a:solidFill>
                  <a:srgbClr val="222222"/>
                </a:solidFill>
              </a:rPr>
              <a:t> </a:t>
            </a:r>
            <a:r>
              <a:rPr lang="ru-RU" sz="2000" dirty="0" err="1">
                <a:solidFill>
                  <a:srgbClr val="222222"/>
                </a:solidFill>
              </a:rPr>
              <a:t>вирішення</a:t>
            </a:r>
            <a:r>
              <a:rPr lang="ru-RU" sz="2000" dirty="0">
                <a:solidFill>
                  <a:srgbClr val="222222"/>
                </a:solidFill>
              </a:rPr>
              <a:t> </a:t>
            </a:r>
            <a:r>
              <a:rPr lang="ru-RU" sz="2000" dirty="0" err="1">
                <a:solidFill>
                  <a:srgbClr val="222222"/>
                </a:solidFill>
              </a:rPr>
              <a:t>проблеми</a:t>
            </a:r>
            <a:r>
              <a:rPr lang="ru-RU" sz="2000" dirty="0">
                <a:solidFill>
                  <a:srgbClr val="222222"/>
                </a:solidFill>
              </a:rPr>
              <a:t>, яке </a:t>
            </a:r>
            <a:r>
              <a:rPr lang="ru-RU" sz="2000" dirty="0" err="1">
                <a:solidFill>
                  <a:srgbClr val="222222"/>
                </a:solidFill>
              </a:rPr>
              <a:t>можна</a:t>
            </a:r>
            <a:r>
              <a:rPr lang="ru-RU" sz="2000" dirty="0">
                <a:solidFill>
                  <a:srgbClr val="222222"/>
                </a:solidFill>
              </a:rPr>
              <a:t> </a:t>
            </a:r>
            <a:r>
              <a:rPr lang="ru-RU" sz="2000" dirty="0" err="1">
                <a:solidFill>
                  <a:srgbClr val="222222"/>
                </a:solidFill>
              </a:rPr>
              <a:t>використовувати</a:t>
            </a:r>
            <a:r>
              <a:rPr lang="ru-RU" sz="2000" dirty="0">
                <a:solidFill>
                  <a:srgbClr val="222222"/>
                </a:solidFill>
              </a:rPr>
              <a:t> в </a:t>
            </a:r>
            <a:r>
              <a:rPr lang="ru-RU" sz="2000" dirty="0" err="1">
                <a:solidFill>
                  <a:srgbClr val="222222"/>
                </a:solidFill>
              </a:rPr>
              <a:t>різних</a:t>
            </a:r>
            <a:r>
              <a:rPr lang="ru-RU" sz="2000" dirty="0">
                <a:solidFill>
                  <a:srgbClr val="222222"/>
                </a:solidFill>
              </a:rPr>
              <a:t> </a:t>
            </a:r>
            <a:r>
              <a:rPr lang="ru-RU" sz="2000" dirty="0" err="1">
                <a:solidFill>
                  <a:srgbClr val="222222"/>
                </a:solidFill>
              </a:rPr>
              <a:t>ситуаціях</a:t>
            </a:r>
            <a:r>
              <a:rPr lang="ru-RU" sz="2000" dirty="0" smtClean="0">
                <a:solidFill>
                  <a:srgbClr val="222222"/>
                </a:solidFill>
              </a:rPr>
              <a:t>.</a:t>
            </a:r>
            <a:endParaRPr lang="ru-RU" sz="2000" dirty="0">
              <a:solidFill>
                <a:srgbClr val="222222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10147" y="2850278"/>
            <a:ext cx="8638792" cy="294504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Bef>
                <a:spcPts val="2520"/>
              </a:spcBef>
              <a:spcAft>
                <a:spcPts val="210"/>
              </a:spcAft>
            </a:pPr>
            <a:r>
              <a:rPr lang="uk" sz="2000" dirty="0">
                <a:latin typeface="Calibri"/>
              </a:rPr>
              <a:t>У розробці ПЗ часто зустрічаються проблеми, які вже розв'язувалися раніше в інших проектах.</a:t>
            </a:r>
          </a:p>
          <a:p>
            <a:pPr indent="0">
              <a:spcAft>
                <a:spcPts val="210"/>
              </a:spcAft>
            </a:pPr>
            <a:r>
              <a:rPr lang="uk" sz="2000" dirty="0">
                <a:latin typeface="Calibri"/>
              </a:rPr>
              <a:t>У зв'язку з тим, що контексти, в яких дана проблема розв'язувалась, можуть різнитися</a:t>
            </a:r>
          </a:p>
          <a:p>
            <a:pPr marL="381000" indent="-381000">
              <a:spcAft>
                <a:spcPts val="210"/>
              </a:spcAft>
              <a:buFont typeface="Wingdings" panose="05000000000000000000" pitchFamily="2" charset="2"/>
              <a:buChar char="q"/>
            </a:pPr>
            <a:r>
              <a:rPr lang="uk" sz="2000" dirty="0" smtClean="0">
                <a:latin typeface="Calibri"/>
              </a:rPr>
              <a:t>інший </a:t>
            </a:r>
            <a:r>
              <a:rPr lang="uk" sz="2000" dirty="0">
                <a:latin typeface="Calibri"/>
              </a:rPr>
              <a:t>тип додатку, інша платформа або інша мова </a:t>
            </a:r>
            <a:r>
              <a:rPr lang="uk" sz="2000" dirty="0" smtClean="0">
                <a:latin typeface="Calibri"/>
              </a:rPr>
              <a:t>програмування,</a:t>
            </a:r>
            <a:endParaRPr lang="uk" sz="2000" dirty="0">
              <a:latin typeface="Calibri"/>
            </a:endParaRPr>
          </a:p>
          <a:p>
            <a:pPr marL="381000" indent="-381000">
              <a:spcAft>
                <a:spcPts val="210"/>
              </a:spcAft>
              <a:buFont typeface="Wingdings" panose="05000000000000000000" pitchFamily="2" charset="2"/>
              <a:buChar char="q"/>
            </a:pPr>
            <a:r>
              <a:rPr lang="uk" sz="2000" dirty="0" smtClean="0">
                <a:latin typeface="Calibri"/>
              </a:rPr>
              <a:t>все </a:t>
            </a:r>
            <a:r>
              <a:rPr lang="uk" sz="2000" dirty="0">
                <a:latin typeface="Calibri"/>
              </a:rPr>
              <a:t>зазвичай закінчується повторенням проектування і реалізації даного розв'язку,</a:t>
            </a:r>
          </a:p>
          <a:p>
            <a:pPr marL="381000" indent="-381000">
              <a:buFont typeface="Wingdings" panose="05000000000000000000" pitchFamily="2" charset="2"/>
              <a:buChar char="q"/>
            </a:pPr>
            <a:r>
              <a:rPr lang="uk" sz="2000" dirty="0" smtClean="0">
                <a:latin typeface="Calibri"/>
              </a:rPr>
              <a:t>самим </a:t>
            </a:r>
            <a:r>
              <a:rPr lang="uk" sz="2000" dirty="0">
                <a:latin typeface="Calibri"/>
              </a:rPr>
              <a:t>виникає ситуація «повторного винаходу колеса».</a:t>
            </a:r>
          </a:p>
        </p:txBody>
      </p:sp>
    </p:spTree>
    <p:extLst>
      <p:ext uri="{BB962C8B-B14F-4D97-AF65-F5344CB8AC3E}">
        <p14:creationId xmlns:p14="http://schemas.microsoft.com/office/powerpoint/2010/main" val="4238575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04214" y="111510"/>
            <a:ext cx="57370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 smtClean="0">
                <a:solidFill>
                  <a:srgbClr val="C00000"/>
                </a:solidFill>
              </a:rPr>
              <a:t>Фабричний</a:t>
            </a:r>
            <a:r>
              <a:rPr lang="ru-RU" sz="3600" b="1" dirty="0" smtClean="0">
                <a:solidFill>
                  <a:srgbClr val="C00000"/>
                </a:solidFill>
              </a:rPr>
              <a:t> метод. </a:t>
            </a:r>
            <a:r>
              <a:rPr lang="ru-RU" sz="3600" b="1" dirty="0" err="1" smtClean="0">
                <a:solidFill>
                  <a:srgbClr val="C00000"/>
                </a:solidFill>
              </a:rPr>
              <a:t>Рішення</a:t>
            </a:r>
            <a:endParaRPr lang="ru-RU" sz="3600" b="1" dirty="0">
              <a:solidFill>
                <a:srgbClr val="C00000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3254" y="2582563"/>
            <a:ext cx="5791203" cy="342930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</p:pic>
      <p:sp>
        <p:nvSpPr>
          <p:cNvPr id="3" name="Прямоугольник 2"/>
          <p:cNvSpPr/>
          <p:nvPr/>
        </p:nvSpPr>
        <p:spPr>
          <a:xfrm>
            <a:off x="284205" y="1266734"/>
            <a:ext cx="80195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</a:t>
            </a:r>
            <a:r>
              <a:rPr lang="ru-RU" dirty="0" err="1"/>
              <a:t>клієнта</a:t>
            </a:r>
            <a:r>
              <a:rPr lang="ru-RU" dirty="0"/>
              <a:t> фабричного методу </a:t>
            </a:r>
            <a:r>
              <a:rPr lang="ru-RU" dirty="0" err="1"/>
              <a:t>немає</a:t>
            </a:r>
            <a:r>
              <a:rPr lang="ru-RU" dirty="0"/>
              <a:t> </a:t>
            </a:r>
            <a:r>
              <a:rPr lang="ru-RU" dirty="0" err="1"/>
              <a:t>різниці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цими</a:t>
            </a:r>
            <a:r>
              <a:rPr lang="ru-RU" dirty="0"/>
              <a:t> </a:t>
            </a:r>
            <a:r>
              <a:rPr lang="ru-RU" dirty="0" err="1"/>
              <a:t>об'єктами</a:t>
            </a:r>
            <a:r>
              <a:rPr lang="ru-RU" dirty="0"/>
              <a:t>, так як </a:t>
            </a:r>
            <a:r>
              <a:rPr lang="ru-RU" dirty="0" err="1"/>
              <a:t>він</a:t>
            </a:r>
            <a:r>
              <a:rPr lang="ru-RU" dirty="0"/>
              <a:t> буде </a:t>
            </a:r>
            <a:r>
              <a:rPr lang="ru-RU" dirty="0" err="1"/>
              <a:t>трактувати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як </a:t>
            </a:r>
            <a:r>
              <a:rPr lang="ru-RU" dirty="0" err="1"/>
              <a:t>якийсь</a:t>
            </a:r>
            <a:r>
              <a:rPr lang="ru-RU" dirty="0"/>
              <a:t> </a:t>
            </a:r>
            <a:r>
              <a:rPr lang="ru-RU" dirty="0" err="1"/>
              <a:t>абстрактний</a:t>
            </a:r>
            <a:r>
              <a:rPr lang="ru-RU" dirty="0"/>
              <a:t> </a:t>
            </a:r>
            <a:r>
              <a:rPr lang="ru-RU" b="1" dirty="0"/>
              <a:t>Транспорт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Для </a:t>
            </a:r>
            <a:r>
              <a:rPr lang="ru-RU" dirty="0" err="1"/>
              <a:t>нього</a:t>
            </a:r>
            <a:r>
              <a:rPr lang="ru-RU" dirty="0"/>
              <a:t> буде </a:t>
            </a:r>
            <a:r>
              <a:rPr lang="ru-RU" dirty="0" err="1"/>
              <a:t>важливо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 </a:t>
            </a:r>
            <a:r>
              <a:rPr lang="ru-RU" dirty="0" err="1"/>
              <a:t>мав</a:t>
            </a:r>
            <a:r>
              <a:rPr lang="ru-RU" dirty="0"/>
              <a:t> метод </a:t>
            </a:r>
            <a:r>
              <a:rPr lang="ru-RU" b="1" dirty="0" err="1" smtClean="0"/>
              <a:t>Доставити</a:t>
            </a:r>
            <a:r>
              <a:rPr lang="ru-RU" dirty="0"/>
              <a:t>, а як конкретно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працює</a:t>
            </a:r>
            <a:r>
              <a:rPr lang="ru-RU" dirty="0"/>
              <a:t> - </a:t>
            </a:r>
            <a:r>
              <a:rPr lang="ru-RU" b="1" dirty="0"/>
              <a:t>не </a:t>
            </a:r>
            <a:r>
              <a:rPr lang="ru-RU" b="1" dirty="0" err="1"/>
              <a:t>важливо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57012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016486"/>
            <a:ext cx="4176584" cy="4278094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b="1" dirty="0">
                <a:solidFill>
                  <a:srgbClr val="0000CC"/>
                </a:solidFill>
              </a:rPr>
              <a:t>Продукт</a:t>
            </a:r>
            <a:r>
              <a:rPr lang="ru-RU" dirty="0"/>
              <a:t> </a:t>
            </a:r>
            <a:r>
              <a:rPr lang="ru-RU" dirty="0" err="1"/>
              <a:t>визначає</a:t>
            </a:r>
            <a:r>
              <a:rPr lang="ru-RU" dirty="0"/>
              <a:t> </a:t>
            </a:r>
            <a:r>
              <a:rPr lang="ru-RU" b="1" dirty="0" err="1"/>
              <a:t>загальний</a:t>
            </a:r>
            <a:r>
              <a:rPr lang="ru-RU" b="1" dirty="0"/>
              <a:t> </a:t>
            </a:r>
            <a:r>
              <a:rPr lang="ru-RU" b="1" dirty="0" err="1"/>
              <a:t>інтерфейс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зробити</a:t>
            </a:r>
            <a:r>
              <a:rPr lang="ru-RU" dirty="0"/>
              <a:t> </a:t>
            </a:r>
            <a:r>
              <a:rPr lang="ru-RU" dirty="0" err="1" smtClean="0"/>
              <a:t>розробник</a:t>
            </a:r>
            <a:r>
              <a:rPr lang="ru-RU" dirty="0" smtClean="0"/>
              <a:t> і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підкласи</a:t>
            </a:r>
            <a:r>
              <a:rPr lang="ru-RU" dirty="0" smtClean="0"/>
              <a:t>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b="1" dirty="0" err="1" smtClean="0">
                <a:solidFill>
                  <a:srgbClr val="0000CC"/>
                </a:solidFill>
              </a:rPr>
              <a:t>Конкретні</a:t>
            </a:r>
            <a:r>
              <a:rPr lang="ru-RU" b="1" dirty="0" smtClean="0">
                <a:solidFill>
                  <a:srgbClr val="0000CC"/>
                </a:solidFill>
              </a:rPr>
              <a:t> </a:t>
            </a:r>
            <a:r>
              <a:rPr lang="ru-RU" b="1" dirty="0" err="1" smtClean="0">
                <a:solidFill>
                  <a:srgbClr val="0000CC"/>
                </a:solidFill>
              </a:rPr>
              <a:t>продукти</a:t>
            </a:r>
            <a:r>
              <a:rPr lang="ru-RU" b="1" dirty="0" smtClean="0">
                <a:solidFill>
                  <a:srgbClr val="0000CC"/>
                </a:solidFill>
              </a:rPr>
              <a:t> </a:t>
            </a:r>
            <a:r>
              <a:rPr lang="ru-RU" dirty="0" err="1" smtClean="0"/>
              <a:t>містять</a:t>
            </a:r>
            <a:r>
              <a:rPr lang="ru-RU" dirty="0" smtClean="0"/>
              <a:t> код </a:t>
            </a:r>
            <a:r>
              <a:rPr lang="ru-RU" dirty="0" err="1" smtClean="0"/>
              <a:t>різних</a:t>
            </a:r>
            <a:r>
              <a:rPr lang="ru-RU" dirty="0" smtClean="0"/>
              <a:t> </a:t>
            </a:r>
            <a:r>
              <a:rPr lang="ru-RU" dirty="0" err="1" smtClean="0"/>
              <a:t>продуктів</a:t>
            </a:r>
            <a:r>
              <a:rPr lang="ru-RU" dirty="0" smtClean="0"/>
              <a:t>. </a:t>
            </a:r>
            <a:r>
              <a:rPr lang="ru-RU" dirty="0" err="1" smtClean="0"/>
              <a:t>Продукти</a:t>
            </a:r>
            <a:r>
              <a:rPr lang="ru-RU" dirty="0" smtClean="0"/>
              <a:t> </a:t>
            </a:r>
            <a:r>
              <a:rPr lang="ru-RU" dirty="0" err="1" smtClean="0"/>
              <a:t>будуть</a:t>
            </a:r>
            <a:r>
              <a:rPr lang="ru-RU" dirty="0" smtClean="0"/>
              <a:t> </a:t>
            </a:r>
            <a:r>
              <a:rPr lang="ru-RU" dirty="0" err="1" smtClean="0"/>
              <a:t>відрізнятися</a:t>
            </a:r>
            <a:r>
              <a:rPr lang="ru-RU" dirty="0" smtClean="0"/>
              <a:t> </a:t>
            </a:r>
            <a:r>
              <a:rPr lang="ru-RU" dirty="0" err="1" smtClean="0"/>
              <a:t>реалізацією</a:t>
            </a:r>
            <a:r>
              <a:rPr lang="ru-RU" dirty="0" smtClean="0"/>
              <a:t>, але </a:t>
            </a:r>
            <a:r>
              <a:rPr lang="ru-RU" dirty="0" err="1" smtClean="0"/>
              <a:t>інтерфейс</a:t>
            </a:r>
            <a:r>
              <a:rPr lang="ru-RU" dirty="0" smtClean="0"/>
              <a:t> у них буде </a:t>
            </a:r>
            <a:r>
              <a:rPr lang="ru-RU" dirty="0" err="1" smtClean="0"/>
              <a:t>спільний</a:t>
            </a:r>
            <a:r>
              <a:rPr lang="ru-RU" dirty="0" smtClean="0"/>
              <a:t>.</a:t>
            </a:r>
            <a:endParaRPr lang="ru-RU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b="1" dirty="0" err="1" smtClean="0">
                <a:solidFill>
                  <a:srgbClr val="0000CC"/>
                </a:solidFill>
              </a:rPr>
              <a:t>Розробник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 err="1" smtClean="0"/>
              <a:t>оголошує</a:t>
            </a:r>
            <a:r>
              <a:rPr lang="ru-RU" dirty="0" smtClean="0"/>
              <a:t> </a:t>
            </a:r>
            <a:r>
              <a:rPr lang="ru-RU" dirty="0" err="1"/>
              <a:t>фабричний</a:t>
            </a:r>
            <a:r>
              <a:rPr lang="ru-RU" dirty="0"/>
              <a:t> метод, </a:t>
            </a:r>
            <a:r>
              <a:rPr lang="ru-RU" dirty="0" err="1"/>
              <a:t>який</a:t>
            </a:r>
            <a:r>
              <a:rPr lang="ru-RU" dirty="0"/>
              <a:t> повинен </a:t>
            </a:r>
            <a:r>
              <a:rPr lang="ru-RU" dirty="0" err="1"/>
              <a:t>повертати</a:t>
            </a:r>
            <a:r>
              <a:rPr lang="ru-RU" dirty="0"/>
              <a:t> </a:t>
            </a:r>
            <a:r>
              <a:rPr lang="ru-RU" dirty="0" err="1"/>
              <a:t>нові</a:t>
            </a:r>
            <a:r>
              <a:rPr lang="ru-RU" dirty="0"/>
              <a:t> </a:t>
            </a:r>
            <a:r>
              <a:rPr lang="ru-RU" dirty="0" err="1"/>
              <a:t>об'єкти</a:t>
            </a:r>
            <a:r>
              <a:rPr lang="ru-RU" dirty="0"/>
              <a:t> </a:t>
            </a:r>
            <a:r>
              <a:rPr lang="ru-RU" dirty="0" err="1"/>
              <a:t>продуктів</a:t>
            </a:r>
            <a:r>
              <a:rPr lang="ru-RU" dirty="0"/>
              <a:t>. </a:t>
            </a:r>
            <a:r>
              <a:rPr lang="ru-RU" dirty="0" err="1"/>
              <a:t>Важливо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тип результату </a:t>
            </a:r>
            <a:r>
              <a:rPr lang="ru-RU" dirty="0" err="1"/>
              <a:t>збігався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загальним</a:t>
            </a:r>
            <a:r>
              <a:rPr lang="ru-RU" dirty="0"/>
              <a:t> </a:t>
            </a:r>
            <a:r>
              <a:rPr lang="ru-RU" dirty="0" err="1"/>
              <a:t>інтерфейсом</a:t>
            </a:r>
            <a:r>
              <a:rPr lang="ru-RU" dirty="0"/>
              <a:t> </a:t>
            </a:r>
            <a:r>
              <a:rPr lang="ru-RU" dirty="0" err="1"/>
              <a:t>продуктів</a:t>
            </a:r>
            <a:r>
              <a:rPr lang="ru-RU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ru-RU" dirty="0" smtClean="0"/>
              <a:t>.</a:t>
            </a:r>
          </a:p>
          <a:p>
            <a:pPr>
              <a:spcAft>
                <a:spcPts val="600"/>
              </a:spcAft>
            </a:pPr>
            <a:endParaRPr lang="ru-RU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222" y="1552400"/>
            <a:ext cx="4806778" cy="3206266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604214" y="111510"/>
            <a:ext cx="60464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 smtClean="0">
                <a:solidFill>
                  <a:srgbClr val="C00000"/>
                </a:solidFill>
              </a:rPr>
              <a:t>Фабричний</a:t>
            </a:r>
            <a:r>
              <a:rPr lang="ru-RU" sz="3600" b="1" dirty="0" smtClean="0">
                <a:solidFill>
                  <a:srgbClr val="C00000"/>
                </a:solidFill>
              </a:rPr>
              <a:t> метод. Структура</a:t>
            </a:r>
            <a:endParaRPr lang="ru-RU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5413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58218" y="1767016"/>
            <a:ext cx="4105672" cy="279211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5445" y="967059"/>
            <a:ext cx="4887258" cy="5663089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dirty="0" smtClean="0"/>
              <a:t>4. </a:t>
            </a:r>
            <a:r>
              <a:rPr lang="ru-RU" dirty="0" err="1" smtClean="0"/>
              <a:t>Найчастіше</a:t>
            </a:r>
            <a:r>
              <a:rPr lang="ru-RU" dirty="0" smtClean="0"/>
              <a:t> </a:t>
            </a:r>
            <a:r>
              <a:rPr lang="ru-RU" dirty="0" err="1"/>
              <a:t>фабричний</a:t>
            </a:r>
            <a:r>
              <a:rPr lang="ru-RU" dirty="0"/>
              <a:t> метод </a:t>
            </a:r>
            <a:r>
              <a:rPr lang="ru-RU" dirty="0" err="1"/>
              <a:t>оголошують</a:t>
            </a:r>
            <a:r>
              <a:rPr lang="ru-RU" dirty="0"/>
              <a:t> </a:t>
            </a:r>
            <a:r>
              <a:rPr lang="ru-RU" b="1" dirty="0" err="1">
                <a:solidFill>
                  <a:srgbClr val="0000CC"/>
                </a:solidFill>
              </a:rPr>
              <a:t>абстрактним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змусити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підкласи</a:t>
            </a:r>
            <a:r>
              <a:rPr lang="ru-RU" dirty="0"/>
              <a:t> </a:t>
            </a:r>
            <a:r>
              <a:rPr lang="ru-RU" dirty="0" err="1"/>
              <a:t>реалізувати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по-своєму</a:t>
            </a:r>
            <a:r>
              <a:rPr lang="ru-RU" dirty="0"/>
              <a:t>. Але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повертати</a:t>
            </a:r>
            <a:r>
              <a:rPr lang="ru-RU" dirty="0"/>
              <a:t> і </a:t>
            </a:r>
            <a:r>
              <a:rPr lang="ru-RU" dirty="0" err="1"/>
              <a:t>якийсь</a:t>
            </a:r>
            <a:r>
              <a:rPr lang="ru-RU" dirty="0"/>
              <a:t> </a:t>
            </a:r>
            <a:r>
              <a:rPr lang="ru-RU" dirty="0" err="1"/>
              <a:t>стандартний</a:t>
            </a:r>
            <a:r>
              <a:rPr lang="ru-RU" dirty="0"/>
              <a:t> продукт.</a:t>
            </a:r>
          </a:p>
          <a:p>
            <a:pPr>
              <a:spcAft>
                <a:spcPts val="600"/>
              </a:spcAft>
            </a:pPr>
            <a:r>
              <a:rPr lang="ru-RU" dirty="0" smtClean="0"/>
              <a:t>5. </a:t>
            </a:r>
            <a:r>
              <a:rPr lang="ru-RU" dirty="0" err="1" smtClean="0"/>
              <a:t>Незважаючи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dirty="0" err="1"/>
              <a:t>назву</a:t>
            </a:r>
            <a:r>
              <a:rPr lang="ru-RU" dirty="0"/>
              <a:t>, </a:t>
            </a:r>
            <a:r>
              <a:rPr lang="ru-RU" dirty="0" err="1"/>
              <a:t>важливо</a:t>
            </a:r>
            <a:r>
              <a:rPr lang="ru-RU" dirty="0"/>
              <a:t> </a:t>
            </a:r>
            <a:r>
              <a:rPr lang="ru-RU" dirty="0" err="1"/>
              <a:t>розуміти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виробництво</a:t>
            </a:r>
            <a:r>
              <a:rPr lang="ru-RU" dirty="0"/>
              <a:t> </a:t>
            </a:r>
            <a:r>
              <a:rPr lang="ru-RU" dirty="0" err="1"/>
              <a:t>товарів</a:t>
            </a:r>
            <a:r>
              <a:rPr lang="ru-RU" dirty="0"/>
              <a:t> </a:t>
            </a:r>
            <a:r>
              <a:rPr lang="ru-RU" b="1" dirty="0">
                <a:solidFill>
                  <a:srgbClr val="0000CC"/>
                </a:solidFill>
              </a:rPr>
              <a:t>не є </a:t>
            </a:r>
            <a:r>
              <a:rPr lang="ru-RU" b="1" dirty="0" err="1">
                <a:solidFill>
                  <a:srgbClr val="0000CC"/>
                </a:solidFill>
              </a:rPr>
              <a:t>єдиною</a:t>
            </a:r>
            <a:r>
              <a:rPr lang="ru-RU" b="1" dirty="0">
                <a:solidFill>
                  <a:srgbClr val="0000CC"/>
                </a:solidFill>
              </a:rPr>
              <a:t> </a:t>
            </a:r>
            <a:r>
              <a:rPr lang="ru-RU" dirty="0" err="1"/>
              <a:t>функцією</a:t>
            </a:r>
            <a:r>
              <a:rPr lang="ru-RU" dirty="0"/>
              <a:t> </a:t>
            </a:r>
            <a:r>
              <a:rPr lang="ru-RU" dirty="0" err="1"/>
              <a:t>творця</a:t>
            </a:r>
            <a:r>
              <a:rPr lang="ru-RU" dirty="0"/>
              <a:t>. </a:t>
            </a:r>
            <a:r>
              <a:rPr lang="ru-RU" dirty="0" err="1"/>
              <a:t>Зазвичай</a:t>
            </a:r>
            <a:r>
              <a:rPr lang="ru-RU" dirty="0"/>
              <a:t>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містить</a:t>
            </a:r>
            <a:r>
              <a:rPr lang="ru-RU" dirty="0"/>
              <a:t> і </a:t>
            </a:r>
            <a:r>
              <a:rPr lang="ru-RU" dirty="0" err="1"/>
              <a:t>інший</a:t>
            </a:r>
            <a:r>
              <a:rPr lang="ru-RU" dirty="0"/>
              <a:t> </a:t>
            </a:r>
            <a:r>
              <a:rPr lang="ru-RU" dirty="0" err="1"/>
              <a:t>корисний</a:t>
            </a:r>
            <a:r>
              <a:rPr lang="ru-RU" dirty="0"/>
              <a:t> код </a:t>
            </a:r>
            <a:r>
              <a:rPr lang="ru-RU" dirty="0" err="1"/>
              <a:t>роботи</a:t>
            </a:r>
            <a:r>
              <a:rPr lang="ru-RU" dirty="0"/>
              <a:t> з продуктом. </a:t>
            </a:r>
            <a:endParaRPr lang="ru-RU" dirty="0" smtClean="0"/>
          </a:p>
          <a:p>
            <a:pPr>
              <a:spcAft>
                <a:spcPts val="600"/>
              </a:spcAft>
            </a:pPr>
            <a:r>
              <a:rPr lang="ru-RU" dirty="0" err="1" smtClean="0">
                <a:solidFill>
                  <a:srgbClr val="C00000"/>
                </a:solidFill>
              </a:rPr>
              <a:t>Аналогія</a:t>
            </a:r>
            <a:r>
              <a:rPr lang="ru-RU" dirty="0">
                <a:solidFill>
                  <a:srgbClr val="C00000"/>
                </a:solidFill>
              </a:rPr>
              <a:t>: велика </a:t>
            </a:r>
            <a:r>
              <a:rPr lang="ru-RU" dirty="0" err="1">
                <a:solidFill>
                  <a:srgbClr val="C00000"/>
                </a:solidFill>
              </a:rPr>
              <a:t>софтверна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компанія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може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мати</a:t>
            </a:r>
            <a:r>
              <a:rPr lang="ru-RU" dirty="0">
                <a:solidFill>
                  <a:srgbClr val="C00000"/>
                </a:solidFill>
              </a:rPr>
              <a:t> центр </a:t>
            </a:r>
            <a:r>
              <a:rPr lang="ru-RU" dirty="0" err="1">
                <a:solidFill>
                  <a:srgbClr val="C00000"/>
                </a:solidFill>
              </a:rPr>
              <a:t>підготовки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програмістів</a:t>
            </a:r>
            <a:r>
              <a:rPr lang="ru-RU" dirty="0">
                <a:solidFill>
                  <a:srgbClr val="C00000"/>
                </a:solidFill>
              </a:rPr>
              <a:t>, але </a:t>
            </a:r>
            <a:r>
              <a:rPr lang="ru-RU" dirty="0" err="1">
                <a:solidFill>
                  <a:srgbClr val="C00000"/>
                </a:solidFill>
              </a:rPr>
              <a:t>основне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завдання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компанії</a:t>
            </a:r>
            <a:r>
              <a:rPr lang="ru-RU" dirty="0">
                <a:solidFill>
                  <a:srgbClr val="C00000"/>
                </a:solidFill>
              </a:rPr>
              <a:t> - </a:t>
            </a:r>
            <a:r>
              <a:rPr lang="ru-RU" dirty="0" err="1">
                <a:solidFill>
                  <a:srgbClr val="C00000"/>
                </a:solidFill>
              </a:rPr>
              <a:t>створювати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програмні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продукти</a:t>
            </a:r>
            <a:r>
              <a:rPr lang="ru-RU" dirty="0">
                <a:solidFill>
                  <a:srgbClr val="C00000"/>
                </a:solidFill>
              </a:rPr>
              <a:t>, а не </a:t>
            </a:r>
            <a:r>
              <a:rPr lang="ru-RU" dirty="0" err="1">
                <a:solidFill>
                  <a:srgbClr val="C00000"/>
                </a:solidFill>
              </a:rPr>
              <a:t>готувати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програмістів</a:t>
            </a:r>
            <a:r>
              <a:rPr lang="ru-RU" dirty="0">
                <a:solidFill>
                  <a:srgbClr val="006600"/>
                </a:solidFill>
              </a:rPr>
              <a:t>.</a:t>
            </a:r>
          </a:p>
          <a:p>
            <a:pPr>
              <a:spcAft>
                <a:spcPts val="600"/>
              </a:spcAft>
            </a:pPr>
            <a:r>
              <a:rPr lang="ru-RU" dirty="0" smtClean="0"/>
              <a:t>6. </a:t>
            </a:r>
            <a:r>
              <a:rPr lang="ru-RU" b="1" dirty="0" err="1" smtClean="0">
                <a:solidFill>
                  <a:srgbClr val="0000CC"/>
                </a:solidFill>
              </a:rPr>
              <a:t>Конкретні</a:t>
            </a:r>
            <a:r>
              <a:rPr lang="ru-RU" b="1" dirty="0" smtClean="0">
                <a:solidFill>
                  <a:srgbClr val="0000CC"/>
                </a:solidFill>
              </a:rPr>
              <a:t> </a:t>
            </a:r>
            <a:r>
              <a:rPr lang="ru-RU" b="1" dirty="0" err="1">
                <a:solidFill>
                  <a:srgbClr val="0000CC"/>
                </a:solidFill>
              </a:rPr>
              <a:t>творці</a:t>
            </a:r>
            <a:r>
              <a:rPr lang="ru-RU" b="1" dirty="0">
                <a:solidFill>
                  <a:srgbClr val="0000CC"/>
                </a:solidFill>
              </a:rPr>
              <a:t> </a:t>
            </a:r>
            <a:r>
              <a:rPr lang="ru-RU" dirty="0" err="1"/>
              <a:t>по-своєму</a:t>
            </a:r>
            <a:r>
              <a:rPr lang="ru-RU" dirty="0"/>
              <a:t> </a:t>
            </a:r>
            <a:r>
              <a:rPr lang="ru-RU" dirty="0" err="1"/>
              <a:t>реалізують</a:t>
            </a:r>
            <a:r>
              <a:rPr lang="ru-RU" dirty="0"/>
              <a:t> </a:t>
            </a:r>
            <a:r>
              <a:rPr lang="ru-RU" dirty="0" err="1"/>
              <a:t>фабричний</a:t>
            </a:r>
            <a:r>
              <a:rPr lang="ru-RU" dirty="0"/>
              <a:t> метод, </a:t>
            </a:r>
            <a:r>
              <a:rPr lang="ru-RU" dirty="0" err="1"/>
              <a:t>виробляючи</a:t>
            </a:r>
            <a:r>
              <a:rPr lang="ru-RU" dirty="0"/>
              <a:t> </a:t>
            </a:r>
            <a:r>
              <a:rPr lang="ru-RU" dirty="0" err="1"/>
              <a:t>ті</a:t>
            </a:r>
            <a:r>
              <a:rPr lang="ru-RU" dirty="0"/>
              <a:t>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інші</a:t>
            </a:r>
            <a:r>
              <a:rPr lang="ru-RU" dirty="0"/>
              <a:t> </a:t>
            </a:r>
            <a:r>
              <a:rPr lang="ru-RU" dirty="0" err="1"/>
              <a:t>конкретні</a:t>
            </a:r>
            <a:r>
              <a:rPr lang="ru-RU" dirty="0"/>
              <a:t> </a:t>
            </a:r>
            <a:r>
              <a:rPr lang="ru-RU" dirty="0" err="1"/>
              <a:t>продукти</a:t>
            </a:r>
            <a:r>
              <a:rPr lang="ru-RU" dirty="0"/>
              <a:t>.</a:t>
            </a:r>
          </a:p>
          <a:p>
            <a:pPr>
              <a:spcAft>
                <a:spcPts val="600"/>
              </a:spcAft>
            </a:pPr>
            <a:r>
              <a:rPr lang="ru-RU" dirty="0" smtClean="0"/>
              <a:t>7. </a:t>
            </a:r>
            <a:r>
              <a:rPr lang="ru-RU" b="1" dirty="0" err="1" smtClean="0">
                <a:solidFill>
                  <a:srgbClr val="0000CC"/>
                </a:solidFill>
              </a:rPr>
              <a:t>Фабричний</a:t>
            </a:r>
            <a:r>
              <a:rPr lang="ru-RU" b="1" dirty="0" smtClean="0">
                <a:solidFill>
                  <a:srgbClr val="0000CC"/>
                </a:solidFill>
              </a:rPr>
              <a:t> </a:t>
            </a:r>
            <a:r>
              <a:rPr lang="ru-RU" b="1" dirty="0">
                <a:solidFill>
                  <a:srgbClr val="0000CC"/>
                </a:solidFill>
              </a:rPr>
              <a:t>метод </a:t>
            </a:r>
            <a:r>
              <a:rPr lang="ru-RU" dirty="0"/>
              <a:t>не </a:t>
            </a:r>
            <a:r>
              <a:rPr lang="ru-RU" dirty="0" err="1"/>
              <a:t>зобов'язаний</a:t>
            </a:r>
            <a:r>
              <a:rPr lang="ru-RU" dirty="0"/>
              <a:t> весь час </a:t>
            </a:r>
            <a:r>
              <a:rPr lang="ru-RU" dirty="0" err="1"/>
              <a:t>створювати</a:t>
            </a:r>
            <a:r>
              <a:rPr lang="ru-RU" dirty="0"/>
              <a:t> </a:t>
            </a:r>
            <a:r>
              <a:rPr lang="ru-RU" dirty="0" err="1"/>
              <a:t>нові</a:t>
            </a:r>
            <a:r>
              <a:rPr lang="ru-RU" dirty="0"/>
              <a:t> </a:t>
            </a:r>
            <a:r>
              <a:rPr lang="ru-RU" dirty="0" err="1"/>
              <a:t>об'єкти</a:t>
            </a:r>
            <a:r>
              <a:rPr lang="ru-RU" dirty="0"/>
              <a:t>.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переписати</a:t>
            </a:r>
            <a:r>
              <a:rPr lang="ru-RU" dirty="0"/>
              <a:t> так,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повертати</a:t>
            </a:r>
            <a:r>
              <a:rPr lang="ru-RU" dirty="0"/>
              <a:t> </a:t>
            </a:r>
            <a:r>
              <a:rPr lang="ru-RU" dirty="0" err="1"/>
              <a:t>існуючі</a:t>
            </a:r>
            <a:r>
              <a:rPr lang="ru-RU" dirty="0"/>
              <a:t> </a:t>
            </a:r>
            <a:r>
              <a:rPr lang="ru-RU" dirty="0" err="1"/>
              <a:t>об'єкти</a:t>
            </a:r>
            <a:r>
              <a:rPr lang="ru-RU" dirty="0"/>
              <a:t> з </a:t>
            </a:r>
            <a:r>
              <a:rPr lang="ru-RU" dirty="0" err="1"/>
              <a:t>якогось</a:t>
            </a:r>
            <a:r>
              <a:rPr lang="ru-RU" dirty="0"/>
              <a:t> </a:t>
            </a:r>
            <a:r>
              <a:rPr lang="ru-RU" dirty="0" err="1"/>
              <a:t>сховища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кеша</a:t>
            </a:r>
            <a:r>
              <a:rPr lang="ru-RU" dirty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604214" y="111510"/>
            <a:ext cx="60464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 smtClean="0">
                <a:solidFill>
                  <a:srgbClr val="C00000"/>
                </a:solidFill>
              </a:rPr>
              <a:t>Фабричний</a:t>
            </a:r>
            <a:r>
              <a:rPr lang="ru-RU" sz="3600" b="1" dirty="0" smtClean="0">
                <a:solidFill>
                  <a:srgbClr val="C00000"/>
                </a:solidFill>
              </a:rPr>
              <a:t> метод. Структура</a:t>
            </a:r>
            <a:endParaRPr lang="ru-RU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1344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04214" y="111510"/>
            <a:ext cx="62412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 smtClean="0">
                <a:solidFill>
                  <a:srgbClr val="C00000"/>
                </a:solidFill>
              </a:rPr>
              <a:t>Фабричний</a:t>
            </a:r>
            <a:r>
              <a:rPr lang="ru-RU" sz="3600" b="1" dirty="0" smtClean="0">
                <a:solidFill>
                  <a:srgbClr val="C00000"/>
                </a:solidFill>
              </a:rPr>
              <a:t> метод. Псевдокод</a:t>
            </a:r>
            <a:endParaRPr lang="ru-RU" sz="3600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8281" y="1037601"/>
            <a:ext cx="87485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У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прикладі</a:t>
            </a:r>
            <a:r>
              <a:rPr lang="ru-RU" dirty="0"/>
              <a:t> </a:t>
            </a:r>
            <a:r>
              <a:rPr lang="ru-RU" b="1" dirty="0" err="1">
                <a:solidFill>
                  <a:srgbClr val="0000CC"/>
                </a:solidFill>
              </a:rPr>
              <a:t>Фабричний</a:t>
            </a:r>
            <a:r>
              <a:rPr lang="ru-RU" b="1" dirty="0">
                <a:solidFill>
                  <a:srgbClr val="0000CC"/>
                </a:solidFill>
              </a:rPr>
              <a:t> метод </a:t>
            </a:r>
            <a:r>
              <a:rPr lang="ru-RU" dirty="0" err="1"/>
              <a:t>допомагає</a:t>
            </a:r>
            <a:r>
              <a:rPr lang="ru-RU" dirty="0"/>
              <a:t> </a:t>
            </a:r>
            <a:r>
              <a:rPr lang="ru-RU" dirty="0" err="1"/>
              <a:t>створювати</a:t>
            </a:r>
            <a:r>
              <a:rPr lang="ru-RU" dirty="0"/>
              <a:t> </a:t>
            </a:r>
            <a:r>
              <a:rPr lang="ru-RU" dirty="0" err="1"/>
              <a:t>крос-платформні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не </a:t>
            </a:r>
            <a:r>
              <a:rPr lang="ru-RU" dirty="0" err="1"/>
              <a:t>прив'язуючи</a:t>
            </a:r>
            <a:r>
              <a:rPr lang="ru-RU" dirty="0"/>
              <a:t> </a:t>
            </a:r>
            <a:r>
              <a:rPr lang="ru-RU" dirty="0" err="1"/>
              <a:t>основний</a:t>
            </a:r>
            <a:r>
              <a:rPr lang="ru-RU" dirty="0"/>
              <a:t> код </a:t>
            </a:r>
            <a:r>
              <a:rPr lang="ru-RU" dirty="0" err="1"/>
              <a:t>програми</a:t>
            </a:r>
            <a:r>
              <a:rPr lang="ru-RU" dirty="0"/>
              <a:t> до </a:t>
            </a:r>
            <a:r>
              <a:rPr lang="ru-RU" dirty="0" err="1"/>
              <a:t>конкретних</a:t>
            </a:r>
            <a:r>
              <a:rPr lang="ru-RU" dirty="0"/>
              <a:t> </a:t>
            </a:r>
            <a:r>
              <a:rPr lang="ru-RU" dirty="0" err="1"/>
              <a:t>класах</a:t>
            </a:r>
            <a:r>
              <a:rPr lang="ru-RU" dirty="0"/>
              <a:t> </a:t>
            </a:r>
            <a:r>
              <a:rPr lang="ru-RU" dirty="0" err="1"/>
              <a:t>елементів</a:t>
            </a:r>
            <a:r>
              <a:rPr lang="ru-RU" dirty="0"/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8281" y="2092410"/>
            <a:ext cx="4102443" cy="352991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250724" y="1681518"/>
            <a:ext cx="4893276" cy="50629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ru-RU" sz="1700" b="1" dirty="0" err="1">
                <a:solidFill>
                  <a:srgbClr val="0000CC"/>
                </a:solidFill>
              </a:rPr>
              <a:t>Фабричний</a:t>
            </a:r>
            <a:r>
              <a:rPr lang="ru-RU" sz="1700" b="1" dirty="0">
                <a:solidFill>
                  <a:srgbClr val="0000CC"/>
                </a:solidFill>
              </a:rPr>
              <a:t> метод </a:t>
            </a:r>
            <a:r>
              <a:rPr lang="ru-RU" sz="1700" dirty="0" err="1"/>
              <a:t>оголошений</a:t>
            </a:r>
            <a:r>
              <a:rPr lang="ru-RU" sz="1700" dirty="0"/>
              <a:t> в </a:t>
            </a:r>
            <a:r>
              <a:rPr lang="ru-RU" sz="1700" dirty="0" err="1"/>
              <a:t>класі</a:t>
            </a:r>
            <a:r>
              <a:rPr lang="ru-RU" sz="1700" dirty="0"/>
              <a:t> </a:t>
            </a:r>
            <a:r>
              <a:rPr lang="ru-RU" sz="1700" b="1" dirty="0" err="1">
                <a:solidFill>
                  <a:srgbClr val="0000CC"/>
                </a:solidFill>
              </a:rPr>
              <a:t>діалогів</a:t>
            </a:r>
            <a:r>
              <a:rPr lang="ru-RU" sz="1700" dirty="0" smtClean="0"/>
              <a:t>. </a:t>
            </a:r>
            <a:r>
              <a:rPr lang="ru-RU" sz="1700" dirty="0" err="1"/>
              <a:t>Його</a:t>
            </a:r>
            <a:r>
              <a:rPr lang="ru-RU" sz="1700" dirty="0"/>
              <a:t> </a:t>
            </a:r>
            <a:r>
              <a:rPr lang="ru-RU" sz="1700" b="1" dirty="0" err="1">
                <a:solidFill>
                  <a:srgbClr val="0000CC"/>
                </a:solidFill>
              </a:rPr>
              <a:t>підкласи</a:t>
            </a:r>
            <a:r>
              <a:rPr lang="ru-RU" sz="1700" dirty="0">
                <a:solidFill>
                  <a:srgbClr val="0000CC"/>
                </a:solidFill>
              </a:rPr>
              <a:t> </a:t>
            </a:r>
            <a:r>
              <a:rPr lang="ru-RU" sz="1700" dirty="0" err="1"/>
              <a:t>відносяться</a:t>
            </a:r>
            <a:r>
              <a:rPr lang="ru-RU" sz="1700" dirty="0"/>
              <a:t> до </a:t>
            </a:r>
            <a:r>
              <a:rPr lang="ru-RU" sz="1700" dirty="0" err="1"/>
              <a:t>різних</a:t>
            </a:r>
            <a:r>
              <a:rPr lang="ru-RU" sz="1700" dirty="0"/>
              <a:t> </a:t>
            </a:r>
            <a:r>
              <a:rPr lang="ru-RU" sz="1700" dirty="0" err="1"/>
              <a:t>операційних</a:t>
            </a:r>
            <a:r>
              <a:rPr lang="ru-RU" sz="1700" dirty="0"/>
              <a:t> систем. </a:t>
            </a:r>
            <a:r>
              <a:rPr lang="ru-RU" sz="1700" dirty="0" err="1"/>
              <a:t>Завдяки</a:t>
            </a:r>
            <a:r>
              <a:rPr lang="ru-RU" sz="1700" dirty="0"/>
              <a:t> фабричному методу, </a:t>
            </a:r>
            <a:r>
              <a:rPr lang="ru-RU" sz="1700" dirty="0" smtClean="0"/>
              <a:t>не </a:t>
            </a:r>
            <a:r>
              <a:rPr lang="ru-RU" sz="1700" dirty="0" err="1"/>
              <a:t>потрібно</a:t>
            </a:r>
            <a:r>
              <a:rPr lang="ru-RU" sz="1700" dirty="0"/>
              <a:t> </a:t>
            </a:r>
            <a:r>
              <a:rPr lang="ru-RU" sz="1700" dirty="0" err="1"/>
              <a:t>переписувати</a:t>
            </a:r>
            <a:r>
              <a:rPr lang="ru-RU" sz="1700" dirty="0"/>
              <a:t> </a:t>
            </a:r>
            <a:r>
              <a:rPr lang="ru-RU" sz="1700" dirty="0" err="1"/>
              <a:t>логіку</a:t>
            </a:r>
            <a:r>
              <a:rPr lang="ru-RU" sz="1700" dirty="0"/>
              <a:t> </a:t>
            </a:r>
            <a:r>
              <a:rPr lang="ru-RU" sz="1700" dirty="0" err="1"/>
              <a:t>діалогів</a:t>
            </a:r>
            <a:r>
              <a:rPr lang="ru-RU" sz="1700" dirty="0"/>
              <a:t> </a:t>
            </a:r>
            <a:r>
              <a:rPr lang="ru-RU" sz="1700" dirty="0" err="1"/>
              <a:t>під</a:t>
            </a:r>
            <a:r>
              <a:rPr lang="ru-RU" sz="1700" dirty="0"/>
              <a:t> </a:t>
            </a:r>
            <a:r>
              <a:rPr lang="ru-RU" sz="1700" dirty="0" err="1"/>
              <a:t>кожну</a:t>
            </a:r>
            <a:r>
              <a:rPr lang="ru-RU" sz="1700" dirty="0"/>
              <a:t> систему. </a:t>
            </a:r>
            <a:r>
              <a:rPr lang="ru-RU" sz="1700" dirty="0" err="1"/>
              <a:t>Підкласи</a:t>
            </a:r>
            <a:r>
              <a:rPr lang="ru-RU" sz="1700" dirty="0"/>
              <a:t> </a:t>
            </a:r>
            <a:r>
              <a:rPr lang="ru-RU" sz="1700" dirty="0" err="1"/>
              <a:t>можуть</a:t>
            </a:r>
            <a:r>
              <a:rPr lang="ru-RU" sz="1700" dirty="0"/>
              <a:t> </a:t>
            </a:r>
            <a:r>
              <a:rPr lang="ru-RU" sz="1700" dirty="0" err="1"/>
              <a:t>успадковувати</a:t>
            </a:r>
            <a:r>
              <a:rPr lang="ru-RU" sz="1700" dirty="0"/>
              <a:t> </a:t>
            </a:r>
            <a:r>
              <a:rPr lang="ru-RU" sz="1700" dirty="0" err="1"/>
              <a:t>майже</a:t>
            </a:r>
            <a:r>
              <a:rPr lang="ru-RU" sz="1700" dirty="0"/>
              <a:t> весь код з базового </a:t>
            </a:r>
            <a:r>
              <a:rPr lang="ru-RU" sz="1700" dirty="0" err="1"/>
              <a:t>діалогу</a:t>
            </a:r>
            <a:r>
              <a:rPr lang="ru-RU" sz="1700" dirty="0"/>
              <a:t>, </a:t>
            </a:r>
            <a:r>
              <a:rPr lang="ru-RU" sz="1700" dirty="0" err="1"/>
              <a:t>змінюючи</a:t>
            </a:r>
            <a:r>
              <a:rPr lang="ru-RU" sz="1700" dirty="0"/>
              <a:t> </a:t>
            </a:r>
            <a:r>
              <a:rPr lang="ru-RU" sz="1700" dirty="0" err="1"/>
              <a:t>типи</a:t>
            </a:r>
            <a:r>
              <a:rPr lang="ru-RU" sz="1700" dirty="0"/>
              <a:t> кнопок і </a:t>
            </a:r>
            <a:r>
              <a:rPr lang="ru-RU" sz="1700" dirty="0" err="1"/>
              <a:t>інших</a:t>
            </a:r>
            <a:r>
              <a:rPr lang="ru-RU" sz="1700" dirty="0"/>
              <a:t> </a:t>
            </a:r>
            <a:r>
              <a:rPr lang="ru-RU" sz="1700" dirty="0" err="1"/>
              <a:t>елементів</a:t>
            </a:r>
            <a:r>
              <a:rPr lang="ru-RU" sz="1700" dirty="0"/>
              <a:t>, з </a:t>
            </a:r>
            <a:r>
              <a:rPr lang="ru-RU" sz="1700" dirty="0" err="1"/>
              <a:t>яких</a:t>
            </a:r>
            <a:r>
              <a:rPr lang="ru-RU" sz="1700" dirty="0"/>
              <a:t> </a:t>
            </a:r>
            <a:r>
              <a:rPr lang="ru-RU" sz="1700" dirty="0" err="1"/>
              <a:t>базовий</a:t>
            </a:r>
            <a:r>
              <a:rPr lang="ru-RU" sz="1700" dirty="0"/>
              <a:t> код </a:t>
            </a:r>
            <a:r>
              <a:rPr lang="ru-RU" sz="1700" dirty="0" err="1"/>
              <a:t>будує</a:t>
            </a:r>
            <a:r>
              <a:rPr lang="ru-RU" sz="1700" dirty="0"/>
              <a:t> </a:t>
            </a:r>
            <a:r>
              <a:rPr lang="ru-RU" sz="1700" dirty="0" err="1"/>
              <a:t>вікна</a:t>
            </a:r>
            <a:r>
              <a:rPr lang="ru-RU" sz="1700" dirty="0"/>
              <a:t> </a:t>
            </a:r>
            <a:r>
              <a:rPr lang="ru-RU" sz="1700" dirty="0" err="1"/>
              <a:t>графічного</a:t>
            </a:r>
            <a:r>
              <a:rPr lang="ru-RU" sz="1700" dirty="0"/>
              <a:t> </a:t>
            </a:r>
            <a:r>
              <a:rPr lang="ru-RU" sz="1700" dirty="0" err="1"/>
              <a:t>інтерфейсу</a:t>
            </a:r>
            <a:r>
              <a:rPr lang="ru-RU" sz="1700" dirty="0"/>
              <a:t> </a:t>
            </a:r>
            <a:r>
              <a:rPr lang="ru-RU" sz="1700" dirty="0" err="1"/>
              <a:t>користувача</a:t>
            </a:r>
            <a:r>
              <a:rPr lang="ru-RU" sz="1700" dirty="0"/>
              <a:t>.</a:t>
            </a:r>
          </a:p>
          <a:p>
            <a:pPr>
              <a:buFont typeface="+mj-lt"/>
              <a:buAutoNum type="arabicPeriod"/>
            </a:pPr>
            <a:r>
              <a:rPr lang="ru-RU" sz="1700" b="1" dirty="0" err="1" smtClean="0">
                <a:solidFill>
                  <a:srgbClr val="0000CC"/>
                </a:solidFill>
              </a:rPr>
              <a:t>Базовий</a:t>
            </a:r>
            <a:r>
              <a:rPr lang="ru-RU" sz="1700" b="1" dirty="0" smtClean="0">
                <a:solidFill>
                  <a:srgbClr val="0000CC"/>
                </a:solidFill>
              </a:rPr>
              <a:t> </a:t>
            </a:r>
            <a:r>
              <a:rPr lang="ru-RU" sz="1700" b="1" dirty="0" err="1">
                <a:solidFill>
                  <a:srgbClr val="0000CC"/>
                </a:solidFill>
              </a:rPr>
              <a:t>клас</a:t>
            </a:r>
            <a:r>
              <a:rPr lang="ru-RU" sz="1700" b="1" dirty="0">
                <a:solidFill>
                  <a:srgbClr val="0000CC"/>
                </a:solidFill>
              </a:rPr>
              <a:t> </a:t>
            </a:r>
            <a:r>
              <a:rPr lang="ru-RU" sz="1700" b="1" dirty="0" err="1">
                <a:solidFill>
                  <a:srgbClr val="0000CC"/>
                </a:solidFill>
              </a:rPr>
              <a:t>діалогів</a:t>
            </a:r>
            <a:r>
              <a:rPr lang="ru-RU" sz="1700" b="1" dirty="0">
                <a:solidFill>
                  <a:srgbClr val="0000CC"/>
                </a:solidFill>
              </a:rPr>
              <a:t> </a:t>
            </a:r>
            <a:r>
              <a:rPr lang="ru-RU" sz="1700" dirty="0" err="1"/>
              <a:t>працює</a:t>
            </a:r>
            <a:r>
              <a:rPr lang="ru-RU" sz="1700" dirty="0"/>
              <a:t> з кнопками через </a:t>
            </a:r>
            <a:r>
              <a:rPr lang="ru-RU" sz="1700" dirty="0" err="1"/>
              <a:t>їх</a:t>
            </a:r>
            <a:r>
              <a:rPr lang="ru-RU" sz="1700" dirty="0"/>
              <a:t> </a:t>
            </a:r>
            <a:r>
              <a:rPr lang="ru-RU" sz="1700" dirty="0" err="1"/>
              <a:t>загальний</a:t>
            </a:r>
            <a:r>
              <a:rPr lang="ru-RU" sz="1700" dirty="0"/>
              <a:t> </a:t>
            </a:r>
            <a:r>
              <a:rPr lang="ru-RU" sz="1700" dirty="0" err="1"/>
              <a:t>програмний</a:t>
            </a:r>
            <a:r>
              <a:rPr lang="ru-RU" sz="1700" dirty="0"/>
              <a:t> </a:t>
            </a:r>
            <a:r>
              <a:rPr lang="ru-RU" sz="1700" dirty="0" err="1"/>
              <a:t>інтерфейс</a:t>
            </a:r>
            <a:r>
              <a:rPr lang="ru-RU" sz="1700" dirty="0"/>
              <a:t>. Тому, яку </a:t>
            </a:r>
            <a:r>
              <a:rPr lang="ru-RU" sz="1700" dirty="0" err="1"/>
              <a:t>варіацію</a:t>
            </a:r>
            <a:r>
              <a:rPr lang="ru-RU" sz="1700" dirty="0"/>
              <a:t> кнопок б не повернув </a:t>
            </a:r>
            <a:r>
              <a:rPr lang="ru-RU" sz="1700" dirty="0" err="1"/>
              <a:t>фабричний</a:t>
            </a:r>
            <a:r>
              <a:rPr lang="ru-RU" sz="1700" dirty="0"/>
              <a:t> метод, </a:t>
            </a:r>
            <a:r>
              <a:rPr lang="ru-RU" sz="1700" dirty="0" err="1"/>
              <a:t>діалог</a:t>
            </a:r>
            <a:r>
              <a:rPr lang="ru-RU" sz="1700" dirty="0"/>
              <a:t> </a:t>
            </a:r>
            <a:r>
              <a:rPr lang="ru-RU" sz="1700" dirty="0" err="1"/>
              <a:t>залишиться</a:t>
            </a:r>
            <a:r>
              <a:rPr lang="ru-RU" sz="1700" dirty="0"/>
              <a:t> </a:t>
            </a:r>
            <a:r>
              <a:rPr lang="ru-RU" sz="1700" dirty="0" err="1"/>
              <a:t>робочим</a:t>
            </a:r>
            <a:r>
              <a:rPr lang="ru-RU" sz="1700" dirty="0"/>
              <a:t>. </a:t>
            </a:r>
            <a:r>
              <a:rPr lang="ru-RU" sz="1700" dirty="0" err="1"/>
              <a:t>Базовий</a:t>
            </a:r>
            <a:r>
              <a:rPr lang="ru-RU" sz="1700" dirty="0"/>
              <a:t> </a:t>
            </a:r>
            <a:r>
              <a:rPr lang="ru-RU" sz="1700" dirty="0" err="1"/>
              <a:t>клас</a:t>
            </a:r>
            <a:r>
              <a:rPr lang="ru-RU" sz="1700" dirty="0"/>
              <a:t> не </a:t>
            </a:r>
            <a:r>
              <a:rPr lang="ru-RU" sz="1700" dirty="0" err="1"/>
              <a:t>залежить</a:t>
            </a:r>
            <a:r>
              <a:rPr lang="ru-RU" sz="1700" dirty="0"/>
              <a:t> </a:t>
            </a:r>
            <a:r>
              <a:rPr lang="ru-RU" sz="1700" dirty="0" err="1"/>
              <a:t>від</a:t>
            </a:r>
            <a:r>
              <a:rPr lang="ru-RU" sz="1700" dirty="0"/>
              <a:t> </a:t>
            </a:r>
            <a:r>
              <a:rPr lang="ru-RU" sz="1700" dirty="0" err="1"/>
              <a:t>конкретних</a:t>
            </a:r>
            <a:r>
              <a:rPr lang="ru-RU" sz="1700" dirty="0"/>
              <a:t> </a:t>
            </a:r>
            <a:r>
              <a:rPr lang="ru-RU" sz="1700" dirty="0" err="1"/>
              <a:t>класів</a:t>
            </a:r>
            <a:r>
              <a:rPr lang="ru-RU" sz="1700" dirty="0"/>
              <a:t> кнопок, </a:t>
            </a:r>
            <a:r>
              <a:rPr lang="ru-RU" sz="1700" dirty="0" err="1"/>
              <a:t>залишаючи</a:t>
            </a:r>
            <a:r>
              <a:rPr lang="ru-RU" sz="1700" dirty="0"/>
              <a:t> подклассам </a:t>
            </a:r>
            <a:r>
              <a:rPr lang="ru-RU" sz="1700" dirty="0" err="1"/>
              <a:t>рішення</a:t>
            </a:r>
            <a:r>
              <a:rPr lang="ru-RU" sz="1700" dirty="0"/>
              <a:t> про те, </a:t>
            </a:r>
            <a:r>
              <a:rPr lang="ru-RU" sz="1700" dirty="0" err="1"/>
              <a:t>який</a:t>
            </a:r>
            <a:r>
              <a:rPr lang="ru-RU" sz="1700" dirty="0"/>
              <a:t> тип кнопок </a:t>
            </a:r>
            <a:r>
              <a:rPr lang="ru-RU" sz="1700" dirty="0" err="1"/>
              <a:t>створювати</a:t>
            </a:r>
            <a:r>
              <a:rPr lang="ru-RU" sz="1700" dirty="0"/>
              <a:t>.</a:t>
            </a:r>
          </a:p>
          <a:p>
            <a:pPr>
              <a:buFont typeface="+mj-lt"/>
              <a:buAutoNum type="arabicPeriod"/>
            </a:pPr>
            <a:r>
              <a:rPr lang="ru-RU" sz="1700" dirty="0" err="1" smtClean="0"/>
              <a:t>Такий</a:t>
            </a:r>
            <a:r>
              <a:rPr lang="ru-RU" sz="1700" dirty="0" smtClean="0"/>
              <a:t> </a:t>
            </a:r>
            <a:r>
              <a:rPr lang="ru-RU" sz="1700" dirty="0" err="1"/>
              <a:t>підхід</a:t>
            </a:r>
            <a:r>
              <a:rPr lang="ru-RU" sz="1700" dirty="0"/>
              <a:t> </a:t>
            </a:r>
            <a:r>
              <a:rPr lang="ru-RU" sz="1700" dirty="0" err="1"/>
              <a:t>можна</a:t>
            </a:r>
            <a:r>
              <a:rPr lang="ru-RU" sz="1700" dirty="0"/>
              <a:t> </a:t>
            </a:r>
            <a:r>
              <a:rPr lang="ru-RU" sz="1700" dirty="0" err="1"/>
              <a:t>застосувати</a:t>
            </a:r>
            <a:r>
              <a:rPr lang="ru-RU" sz="1700" dirty="0"/>
              <a:t> і для </a:t>
            </a:r>
            <a:r>
              <a:rPr lang="ru-RU" sz="1700" dirty="0" err="1"/>
              <a:t>створення</a:t>
            </a:r>
            <a:r>
              <a:rPr lang="ru-RU" sz="1700" dirty="0"/>
              <a:t> </a:t>
            </a:r>
            <a:r>
              <a:rPr lang="ru-RU" sz="1700" dirty="0" err="1"/>
              <a:t>інших</a:t>
            </a:r>
            <a:r>
              <a:rPr lang="ru-RU" sz="1700" dirty="0"/>
              <a:t> </a:t>
            </a:r>
            <a:r>
              <a:rPr lang="ru-RU" sz="1700" dirty="0" err="1"/>
              <a:t>елементів</a:t>
            </a:r>
            <a:r>
              <a:rPr lang="ru-RU" sz="1700" dirty="0"/>
              <a:t> </a:t>
            </a:r>
            <a:r>
              <a:rPr lang="ru-RU" sz="1700" dirty="0" err="1"/>
              <a:t>інтерфейсу</a:t>
            </a:r>
            <a:r>
              <a:rPr lang="ru-RU" sz="1700" dirty="0"/>
              <a:t>. </a:t>
            </a:r>
            <a:r>
              <a:rPr lang="ru-RU" sz="1700" dirty="0" err="1"/>
              <a:t>Хоча</a:t>
            </a:r>
            <a:r>
              <a:rPr lang="ru-RU" sz="1700" dirty="0"/>
              <a:t> </a:t>
            </a:r>
            <a:r>
              <a:rPr lang="ru-RU" sz="1700" dirty="0" err="1"/>
              <a:t>кожен</a:t>
            </a:r>
            <a:r>
              <a:rPr lang="ru-RU" sz="1700" dirty="0"/>
              <a:t> </a:t>
            </a:r>
            <a:r>
              <a:rPr lang="ru-RU" sz="1700" dirty="0" err="1"/>
              <a:t>новий</a:t>
            </a:r>
            <a:r>
              <a:rPr lang="ru-RU" sz="1700" dirty="0"/>
              <a:t> тип </a:t>
            </a:r>
            <a:r>
              <a:rPr lang="ru-RU" sz="1700" dirty="0" err="1"/>
              <a:t>елементів</a:t>
            </a:r>
            <a:r>
              <a:rPr lang="ru-RU" sz="1700" dirty="0"/>
              <a:t> </a:t>
            </a:r>
            <a:r>
              <a:rPr lang="ru-RU" sz="1700" dirty="0" err="1"/>
              <a:t>наближатиме</a:t>
            </a:r>
            <a:r>
              <a:rPr lang="ru-RU" sz="1700" dirty="0"/>
              <a:t> вас до </a:t>
            </a:r>
            <a:r>
              <a:rPr lang="ru-RU" sz="1700" b="1" dirty="0" err="1">
                <a:solidFill>
                  <a:srgbClr val="0000CC"/>
                </a:solidFill>
              </a:rPr>
              <a:t>Абстрактної</a:t>
            </a:r>
            <a:r>
              <a:rPr lang="ru-RU" sz="1700" b="1" dirty="0">
                <a:solidFill>
                  <a:srgbClr val="0000CC"/>
                </a:solidFill>
              </a:rPr>
              <a:t> </a:t>
            </a:r>
            <a:r>
              <a:rPr lang="ru-RU" sz="1700" b="1" dirty="0" err="1">
                <a:solidFill>
                  <a:srgbClr val="0000CC"/>
                </a:solidFill>
              </a:rPr>
              <a:t>фабриці</a:t>
            </a:r>
            <a:r>
              <a:rPr lang="ru-RU" sz="1700" b="1" dirty="0">
                <a:solidFill>
                  <a:srgbClr val="0000CC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05615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23568" y="1470810"/>
            <a:ext cx="91440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6600"/>
                </a:solidFill>
              </a:rPr>
              <a:t>// Паттерн Фабричный метод применим тогда, когда в </a:t>
            </a:r>
            <a:r>
              <a:rPr lang="ru-RU" sz="1600" dirty="0" smtClean="0">
                <a:solidFill>
                  <a:srgbClr val="006600"/>
                </a:solidFill>
              </a:rPr>
              <a:t>программе </a:t>
            </a:r>
            <a:r>
              <a:rPr lang="ru-RU" sz="1600" dirty="0">
                <a:solidFill>
                  <a:srgbClr val="006600"/>
                </a:solidFill>
              </a:rPr>
              <a:t>есть иерархия классов продуктов</a:t>
            </a:r>
            <a:r>
              <a:rPr lang="ru-RU" sz="1600" dirty="0"/>
              <a:t>.</a:t>
            </a:r>
          </a:p>
          <a:p>
            <a:r>
              <a:rPr lang="en-GB" sz="1600" dirty="0"/>
              <a:t>interface Button is</a:t>
            </a:r>
          </a:p>
          <a:p>
            <a:r>
              <a:rPr lang="en-GB" sz="1600" dirty="0"/>
              <a:t>    method render()</a:t>
            </a:r>
          </a:p>
          <a:p>
            <a:r>
              <a:rPr lang="en-GB" sz="1600" dirty="0"/>
              <a:t>    method </a:t>
            </a:r>
            <a:r>
              <a:rPr lang="en-GB" sz="1600" dirty="0" err="1"/>
              <a:t>onClick</a:t>
            </a:r>
            <a:r>
              <a:rPr lang="en-GB" sz="1600" dirty="0"/>
              <a:t>(f)</a:t>
            </a:r>
          </a:p>
          <a:p>
            <a:endParaRPr lang="en-GB" sz="1600" dirty="0"/>
          </a:p>
          <a:p>
            <a:r>
              <a:rPr lang="en-GB" sz="1600" dirty="0"/>
              <a:t>class </a:t>
            </a:r>
            <a:r>
              <a:rPr lang="en-GB" sz="1600" dirty="0" err="1"/>
              <a:t>WindowsButton</a:t>
            </a:r>
            <a:r>
              <a:rPr lang="en-GB" sz="1600" dirty="0"/>
              <a:t> implements Button is</a:t>
            </a:r>
          </a:p>
          <a:p>
            <a:r>
              <a:rPr lang="en-GB" sz="1600" dirty="0"/>
              <a:t>    method render(a, b) is</a:t>
            </a:r>
          </a:p>
          <a:p>
            <a:r>
              <a:rPr lang="en-GB" sz="1600" dirty="0">
                <a:solidFill>
                  <a:srgbClr val="006600"/>
                </a:solidFill>
              </a:rPr>
              <a:t>        // </a:t>
            </a:r>
            <a:r>
              <a:rPr lang="ru-RU" sz="1600" dirty="0" err="1">
                <a:solidFill>
                  <a:srgbClr val="006600"/>
                </a:solidFill>
              </a:rPr>
              <a:t>Отрисовать</a:t>
            </a:r>
            <a:r>
              <a:rPr lang="ru-RU" sz="1600" dirty="0">
                <a:solidFill>
                  <a:srgbClr val="006600"/>
                </a:solidFill>
              </a:rPr>
              <a:t> кнопку в стиле </a:t>
            </a:r>
            <a:r>
              <a:rPr lang="en-GB" sz="1600" dirty="0">
                <a:solidFill>
                  <a:srgbClr val="006600"/>
                </a:solidFill>
              </a:rPr>
              <a:t>Windows.</a:t>
            </a:r>
          </a:p>
          <a:p>
            <a:r>
              <a:rPr lang="en-GB" sz="1600" dirty="0"/>
              <a:t>    method </a:t>
            </a:r>
            <a:r>
              <a:rPr lang="en-GB" sz="1600" dirty="0" err="1"/>
              <a:t>onClick</a:t>
            </a:r>
            <a:r>
              <a:rPr lang="en-GB" sz="1600" dirty="0"/>
              <a:t>(f) is</a:t>
            </a:r>
          </a:p>
          <a:p>
            <a:r>
              <a:rPr lang="en-GB" sz="1600" dirty="0">
                <a:solidFill>
                  <a:srgbClr val="006600"/>
                </a:solidFill>
              </a:rPr>
              <a:t>        // </a:t>
            </a:r>
            <a:r>
              <a:rPr lang="ru-RU" sz="1600" dirty="0">
                <a:solidFill>
                  <a:srgbClr val="006600"/>
                </a:solidFill>
              </a:rPr>
              <a:t>Навесить на кнопку обработчик событий </a:t>
            </a:r>
            <a:r>
              <a:rPr lang="en-GB" sz="1600" dirty="0">
                <a:solidFill>
                  <a:srgbClr val="006600"/>
                </a:solidFill>
              </a:rPr>
              <a:t>Windows.</a:t>
            </a:r>
          </a:p>
          <a:p>
            <a:endParaRPr lang="en-GB" sz="1600" dirty="0"/>
          </a:p>
          <a:p>
            <a:r>
              <a:rPr lang="en-GB" sz="1600" dirty="0"/>
              <a:t>class </a:t>
            </a:r>
            <a:r>
              <a:rPr lang="en-GB" sz="1600" dirty="0" err="1"/>
              <a:t>HTMLButton</a:t>
            </a:r>
            <a:r>
              <a:rPr lang="en-GB" sz="1600" dirty="0"/>
              <a:t> implements Button is</a:t>
            </a:r>
          </a:p>
          <a:p>
            <a:r>
              <a:rPr lang="en-GB" sz="1600" dirty="0"/>
              <a:t>    method render(a, b) is</a:t>
            </a:r>
          </a:p>
          <a:p>
            <a:r>
              <a:rPr lang="en-GB" sz="1600" dirty="0">
                <a:solidFill>
                  <a:srgbClr val="006600"/>
                </a:solidFill>
              </a:rPr>
              <a:t>        // </a:t>
            </a:r>
            <a:r>
              <a:rPr lang="ru-RU" sz="1600" dirty="0">
                <a:solidFill>
                  <a:srgbClr val="006600"/>
                </a:solidFill>
              </a:rPr>
              <a:t>Вернуть </a:t>
            </a:r>
            <a:r>
              <a:rPr lang="en-GB" sz="1600" dirty="0">
                <a:solidFill>
                  <a:srgbClr val="006600"/>
                </a:solidFill>
              </a:rPr>
              <a:t>HTML-</a:t>
            </a:r>
            <a:r>
              <a:rPr lang="ru-RU" sz="1600" dirty="0">
                <a:solidFill>
                  <a:srgbClr val="006600"/>
                </a:solidFill>
              </a:rPr>
              <a:t>код кнопки.</a:t>
            </a:r>
          </a:p>
          <a:p>
            <a:r>
              <a:rPr lang="ru-RU" sz="1600" dirty="0"/>
              <a:t>    </a:t>
            </a:r>
            <a:r>
              <a:rPr lang="en-GB" sz="1600" dirty="0"/>
              <a:t>method </a:t>
            </a:r>
            <a:r>
              <a:rPr lang="en-GB" sz="1600" dirty="0" err="1"/>
              <a:t>onClick</a:t>
            </a:r>
            <a:r>
              <a:rPr lang="en-GB" sz="1600" dirty="0"/>
              <a:t>(f) is</a:t>
            </a:r>
          </a:p>
          <a:p>
            <a:r>
              <a:rPr lang="en-GB" sz="1600" dirty="0">
                <a:solidFill>
                  <a:srgbClr val="006600"/>
                </a:solidFill>
              </a:rPr>
              <a:t>        // </a:t>
            </a:r>
            <a:r>
              <a:rPr lang="ru-RU" sz="1600" dirty="0">
                <a:solidFill>
                  <a:srgbClr val="006600"/>
                </a:solidFill>
              </a:rPr>
              <a:t>Навесить на кнопку обработчик события браузера</a:t>
            </a:r>
            <a:r>
              <a:rPr lang="ru-RU" sz="1600" dirty="0" smtClean="0">
                <a:solidFill>
                  <a:srgbClr val="006600"/>
                </a:solidFill>
              </a:rPr>
              <a:t>.</a:t>
            </a:r>
            <a:endParaRPr lang="ru-RU" sz="1600" dirty="0">
              <a:solidFill>
                <a:srgbClr val="006600"/>
              </a:solidFill>
            </a:endParaRPr>
          </a:p>
          <a:p>
            <a:endParaRPr lang="ru-RU" sz="16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604214" y="111510"/>
            <a:ext cx="62412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 smtClean="0">
                <a:solidFill>
                  <a:srgbClr val="C00000"/>
                </a:solidFill>
              </a:rPr>
              <a:t>Фабричний</a:t>
            </a:r>
            <a:r>
              <a:rPr lang="ru-RU" sz="3600" b="1" dirty="0" smtClean="0">
                <a:solidFill>
                  <a:srgbClr val="C00000"/>
                </a:solidFill>
              </a:rPr>
              <a:t> метод. Псевдокод</a:t>
            </a:r>
            <a:endParaRPr lang="ru-RU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460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939470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rgbClr val="006600"/>
                </a:solidFill>
              </a:rPr>
              <a:t>// </a:t>
            </a:r>
            <a:r>
              <a:rPr lang="ru-RU" sz="1600" dirty="0">
                <a:solidFill>
                  <a:srgbClr val="006600"/>
                </a:solidFill>
              </a:rPr>
              <a:t>Базовый класс фабрики. </a:t>
            </a:r>
            <a:r>
              <a:rPr lang="ru-RU" sz="1600" dirty="0" smtClean="0">
                <a:solidFill>
                  <a:srgbClr val="006600"/>
                </a:solidFill>
              </a:rPr>
              <a:t>"</a:t>
            </a:r>
            <a:r>
              <a:rPr lang="ru-RU" sz="1600" dirty="0">
                <a:solidFill>
                  <a:srgbClr val="006600"/>
                </a:solidFill>
              </a:rPr>
              <a:t>фабрика" — это </a:t>
            </a:r>
            <a:r>
              <a:rPr lang="ru-RU" sz="1600" dirty="0" smtClean="0">
                <a:solidFill>
                  <a:srgbClr val="006600"/>
                </a:solidFill>
              </a:rPr>
              <a:t>всего  </a:t>
            </a:r>
            <a:r>
              <a:rPr lang="ru-RU" sz="1600" dirty="0">
                <a:solidFill>
                  <a:srgbClr val="006600"/>
                </a:solidFill>
              </a:rPr>
              <a:t>лишь дополнительная роль для класса. </a:t>
            </a:r>
            <a:endParaRPr lang="ru-RU" sz="1600" dirty="0" smtClean="0">
              <a:solidFill>
                <a:srgbClr val="006600"/>
              </a:solidFill>
            </a:endParaRPr>
          </a:p>
          <a:p>
            <a:r>
              <a:rPr lang="ru-RU" sz="1600" dirty="0" smtClean="0">
                <a:solidFill>
                  <a:srgbClr val="006600"/>
                </a:solidFill>
              </a:rPr>
              <a:t>//Скорее </a:t>
            </a:r>
            <a:r>
              <a:rPr lang="ru-RU" sz="1600" dirty="0">
                <a:solidFill>
                  <a:srgbClr val="006600"/>
                </a:solidFill>
              </a:rPr>
              <a:t>всего, он </a:t>
            </a:r>
            <a:r>
              <a:rPr lang="ru-RU" sz="1600" dirty="0" smtClean="0">
                <a:solidFill>
                  <a:srgbClr val="006600"/>
                </a:solidFill>
              </a:rPr>
              <a:t>уже </a:t>
            </a:r>
            <a:r>
              <a:rPr lang="ru-RU" sz="1600" dirty="0">
                <a:solidFill>
                  <a:srgbClr val="006600"/>
                </a:solidFill>
              </a:rPr>
              <a:t>имеет какую-то бизнес-логику, в которой требуется </a:t>
            </a:r>
            <a:r>
              <a:rPr lang="ru-RU" sz="1600" dirty="0" smtClean="0">
                <a:solidFill>
                  <a:srgbClr val="006600"/>
                </a:solidFill>
              </a:rPr>
              <a:t>создание </a:t>
            </a:r>
            <a:r>
              <a:rPr lang="ru-RU" sz="1600" dirty="0">
                <a:solidFill>
                  <a:srgbClr val="006600"/>
                </a:solidFill>
              </a:rPr>
              <a:t>разнообразных </a:t>
            </a:r>
            <a:r>
              <a:rPr lang="ru-RU" sz="1600" dirty="0" smtClean="0">
                <a:solidFill>
                  <a:srgbClr val="006600"/>
                </a:solidFill>
              </a:rPr>
              <a:t>//продуктов</a:t>
            </a:r>
            <a:r>
              <a:rPr lang="ru-RU" sz="1600" dirty="0">
                <a:solidFill>
                  <a:srgbClr val="006600"/>
                </a:solidFill>
              </a:rPr>
              <a:t>.</a:t>
            </a:r>
          </a:p>
          <a:p>
            <a:r>
              <a:rPr lang="en-GB" sz="1600" dirty="0"/>
              <a:t>class Dialog is</a:t>
            </a:r>
          </a:p>
          <a:p>
            <a:r>
              <a:rPr lang="en-GB" sz="1600" dirty="0"/>
              <a:t>    method render() is</a:t>
            </a:r>
          </a:p>
          <a:p>
            <a:r>
              <a:rPr lang="en-GB" sz="1600" dirty="0">
                <a:solidFill>
                  <a:srgbClr val="006600"/>
                </a:solidFill>
              </a:rPr>
              <a:t>       </a:t>
            </a:r>
            <a:r>
              <a:rPr lang="en-GB" sz="1600" dirty="0" smtClean="0">
                <a:solidFill>
                  <a:srgbClr val="006600"/>
                </a:solidFill>
              </a:rPr>
              <a:t>// </a:t>
            </a:r>
            <a:r>
              <a:rPr lang="ru-RU" sz="1600" dirty="0">
                <a:solidFill>
                  <a:srgbClr val="006600"/>
                </a:solidFill>
              </a:rPr>
              <a:t>Чтобы использовать фабричный метод, вы </a:t>
            </a:r>
            <a:r>
              <a:rPr lang="ru-RU" sz="1600" dirty="0" smtClean="0">
                <a:solidFill>
                  <a:srgbClr val="006600"/>
                </a:solidFill>
              </a:rPr>
              <a:t>должны </a:t>
            </a:r>
            <a:r>
              <a:rPr lang="ru-RU" sz="1600" dirty="0">
                <a:solidFill>
                  <a:srgbClr val="006600"/>
                </a:solidFill>
              </a:rPr>
              <a:t>убедиться в том, что эта бизнес-логика </a:t>
            </a:r>
            <a:endParaRPr lang="ru-RU" sz="1600" dirty="0" smtClean="0">
              <a:solidFill>
                <a:srgbClr val="006600"/>
              </a:solidFill>
            </a:endParaRPr>
          </a:p>
          <a:p>
            <a:r>
              <a:rPr lang="ru-RU" sz="1600" dirty="0" smtClean="0">
                <a:solidFill>
                  <a:srgbClr val="006600"/>
                </a:solidFill>
              </a:rPr>
              <a:t>//не </a:t>
            </a:r>
            <a:r>
              <a:rPr lang="ru-RU" sz="1600" dirty="0">
                <a:solidFill>
                  <a:srgbClr val="006600"/>
                </a:solidFill>
              </a:rPr>
              <a:t>зависит </a:t>
            </a:r>
            <a:r>
              <a:rPr lang="ru-RU" sz="1600" dirty="0" smtClean="0">
                <a:solidFill>
                  <a:srgbClr val="006600"/>
                </a:solidFill>
              </a:rPr>
              <a:t>от </a:t>
            </a:r>
            <a:r>
              <a:rPr lang="ru-RU" sz="1600" dirty="0">
                <a:solidFill>
                  <a:srgbClr val="006600"/>
                </a:solidFill>
              </a:rPr>
              <a:t>конкретных классов продуктов. </a:t>
            </a:r>
            <a:r>
              <a:rPr lang="en-GB" sz="1600" dirty="0">
                <a:solidFill>
                  <a:srgbClr val="006600"/>
                </a:solidFill>
              </a:rPr>
              <a:t>Button — </a:t>
            </a:r>
            <a:r>
              <a:rPr lang="ru-RU" sz="1600" dirty="0">
                <a:solidFill>
                  <a:srgbClr val="006600"/>
                </a:solidFill>
              </a:rPr>
              <a:t>это </a:t>
            </a:r>
            <a:r>
              <a:rPr lang="ru-RU" sz="1600" dirty="0" smtClean="0">
                <a:solidFill>
                  <a:srgbClr val="006600"/>
                </a:solidFill>
              </a:rPr>
              <a:t>общий </a:t>
            </a:r>
            <a:r>
              <a:rPr lang="ru-RU" sz="1600" dirty="0">
                <a:solidFill>
                  <a:srgbClr val="006600"/>
                </a:solidFill>
              </a:rPr>
              <a:t>интерфейс кнопок, поэтому все </a:t>
            </a:r>
            <a:r>
              <a:rPr lang="ru-RU" sz="1600" dirty="0" smtClean="0">
                <a:solidFill>
                  <a:srgbClr val="006600"/>
                </a:solidFill>
              </a:rPr>
              <a:t>//хорошо</a:t>
            </a:r>
            <a:r>
              <a:rPr lang="ru-RU" sz="1600" dirty="0">
                <a:solidFill>
                  <a:srgbClr val="006600"/>
                </a:solidFill>
              </a:rPr>
              <a:t>.</a:t>
            </a:r>
          </a:p>
          <a:p>
            <a:r>
              <a:rPr lang="ru-RU" sz="1600" dirty="0"/>
              <a:t>        </a:t>
            </a:r>
            <a:r>
              <a:rPr lang="en-GB" sz="1600" dirty="0"/>
              <a:t>Button </a:t>
            </a:r>
            <a:r>
              <a:rPr lang="en-GB" sz="1600" dirty="0" err="1"/>
              <a:t>okButton</a:t>
            </a:r>
            <a:r>
              <a:rPr lang="en-GB" sz="1600" dirty="0"/>
              <a:t> = </a:t>
            </a:r>
            <a:r>
              <a:rPr lang="en-GB" sz="1600" dirty="0" err="1"/>
              <a:t>createButton</a:t>
            </a:r>
            <a:r>
              <a:rPr lang="en-GB" sz="1600" dirty="0"/>
              <a:t>()</a:t>
            </a:r>
          </a:p>
          <a:p>
            <a:r>
              <a:rPr lang="en-GB" sz="1600" dirty="0"/>
              <a:t>        </a:t>
            </a:r>
            <a:r>
              <a:rPr lang="en-GB" sz="1600" dirty="0" err="1"/>
              <a:t>okButton.onClick</a:t>
            </a:r>
            <a:r>
              <a:rPr lang="en-GB" sz="1600" dirty="0"/>
              <a:t>(</a:t>
            </a:r>
            <a:r>
              <a:rPr lang="en-GB" sz="1600" dirty="0" err="1"/>
              <a:t>closeDialog</a:t>
            </a:r>
            <a:r>
              <a:rPr lang="en-GB" sz="1600" dirty="0"/>
              <a:t>)</a:t>
            </a:r>
          </a:p>
          <a:p>
            <a:r>
              <a:rPr lang="en-GB" sz="1600" dirty="0"/>
              <a:t>        </a:t>
            </a:r>
            <a:r>
              <a:rPr lang="en-GB" sz="1600" dirty="0" err="1"/>
              <a:t>okButton.render</a:t>
            </a:r>
            <a:r>
              <a:rPr lang="en-GB" sz="1600" dirty="0"/>
              <a:t>()</a:t>
            </a:r>
          </a:p>
          <a:p>
            <a:endParaRPr lang="en-GB" sz="1600" dirty="0"/>
          </a:p>
          <a:p>
            <a:r>
              <a:rPr lang="en-GB" sz="1600" dirty="0"/>
              <a:t>    </a:t>
            </a:r>
            <a:r>
              <a:rPr lang="en-GB" sz="1600" dirty="0">
                <a:solidFill>
                  <a:srgbClr val="006600"/>
                </a:solidFill>
              </a:rPr>
              <a:t>// </a:t>
            </a:r>
            <a:r>
              <a:rPr lang="ru-RU" sz="1600" dirty="0" smtClean="0">
                <a:solidFill>
                  <a:srgbClr val="006600"/>
                </a:solidFill>
              </a:rPr>
              <a:t>код </a:t>
            </a:r>
            <a:r>
              <a:rPr lang="ru-RU" sz="1600" dirty="0">
                <a:solidFill>
                  <a:srgbClr val="006600"/>
                </a:solidFill>
              </a:rPr>
              <a:t>создания </a:t>
            </a:r>
            <a:r>
              <a:rPr lang="ru-RU" sz="1600" dirty="0" smtClean="0">
                <a:solidFill>
                  <a:srgbClr val="006600"/>
                </a:solidFill>
              </a:rPr>
              <a:t>продуктов вынесли в </a:t>
            </a:r>
            <a:r>
              <a:rPr lang="ru-RU" sz="1600" dirty="0">
                <a:solidFill>
                  <a:srgbClr val="006600"/>
                </a:solidFill>
              </a:rPr>
              <a:t>особый метод</a:t>
            </a:r>
            <a:r>
              <a:rPr lang="ru-RU" sz="1600" dirty="0" smtClean="0">
                <a:solidFill>
                  <a:srgbClr val="006600"/>
                </a:solidFill>
              </a:rPr>
              <a:t>, </a:t>
            </a:r>
            <a:r>
              <a:rPr lang="ru-RU" sz="1600" dirty="0">
                <a:solidFill>
                  <a:srgbClr val="006600"/>
                </a:solidFill>
              </a:rPr>
              <a:t>который </a:t>
            </a:r>
            <a:r>
              <a:rPr lang="ru-RU" sz="1600" dirty="0" smtClean="0">
                <a:solidFill>
                  <a:srgbClr val="006600"/>
                </a:solidFill>
              </a:rPr>
              <a:t>называют </a:t>
            </a:r>
            <a:r>
              <a:rPr lang="ru-RU" sz="1600" dirty="0">
                <a:solidFill>
                  <a:srgbClr val="006600"/>
                </a:solidFill>
              </a:rPr>
              <a:t>"фабричным".</a:t>
            </a:r>
          </a:p>
          <a:p>
            <a:r>
              <a:rPr lang="ru-RU" sz="1600" dirty="0"/>
              <a:t>    </a:t>
            </a:r>
            <a:r>
              <a:rPr lang="en-GB" sz="1600" dirty="0"/>
              <a:t>abstract method </a:t>
            </a:r>
            <a:r>
              <a:rPr lang="en-GB" sz="1600" dirty="0" err="1"/>
              <a:t>createButton</a:t>
            </a:r>
            <a:r>
              <a:rPr lang="en-GB" sz="1600" dirty="0"/>
              <a:t>()</a:t>
            </a:r>
          </a:p>
          <a:p>
            <a:endParaRPr lang="en-GB" sz="1600" dirty="0"/>
          </a:p>
          <a:p>
            <a:r>
              <a:rPr lang="en-GB" sz="1600" dirty="0" smtClean="0">
                <a:solidFill>
                  <a:srgbClr val="006600"/>
                </a:solidFill>
              </a:rPr>
              <a:t>// </a:t>
            </a:r>
            <a:r>
              <a:rPr lang="ru-RU" sz="1600" dirty="0">
                <a:solidFill>
                  <a:srgbClr val="006600"/>
                </a:solidFill>
              </a:rPr>
              <a:t>Конкретные фабрики переопределяют фабричный метод </a:t>
            </a:r>
            <a:r>
              <a:rPr lang="ru-RU" sz="1600" dirty="0" smtClean="0">
                <a:solidFill>
                  <a:srgbClr val="006600"/>
                </a:solidFill>
              </a:rPr>
              <a:t>и  </a:t>
            </a:r>
            <a:r>
              <a:rPr lang="ru-RU" sz="1600" dirty="0">
                <a:solidFill>
                  <a:srgbClr val="006600"/>
                </a:solidFill>
              </a:rPr>
              <a:t>возвращают из него собственные </a:t>
            </a:r>
            <a:r>
              <a:rPr lang="ru-RU" sz="1600" dirty="0" smtClean="0">
                <a:solidFill>
                  <a:srgbClr val="006600"/>
                </a:solidFill>
              </a:rPr>
              <a:t>//продукты</a:t>
            </a:r>
            <a:r>
              <a:rPr lang="ru-RU" sz="1600" dirty="0">
                <a:solidFill>
                  <a:srgbClr val="006600"/>
                </a:solidFill>
              </a:rPr>
              <a:t>.</a:t>
            </a:r>
          </a:p>
          <a:p>
            <a:r>
              <a:rPr lang="en-GB" sz="1600" dirty="0"/>
              <a:t>class </a:t>
            </a:r>
            <a:r>
              <a:rPr lang="en-GB" sz="1600" dirty="0" err="1"/>
              <a:t>WindowsDialog</a:t>
            </a:r>
            <a:r>
              <a:rPr lang="en-GB" sz="1600" dirty="0"/>
              <a:t> extends Dialog is</a:t>
            </a:r>
          </a:p>
          <a:p>
            <a:r>
              <a:rPr lang="en-GB" sz="1600" dirty="0"/>
              <a:t>    method </a:t>
            </a:r>
            <a:r>
              <a:rPr lang="en-GB" sz="1600" dirty="0" err="1"/>
              <a:t>createButton</a:t>
            </a:r>
            <a:r>
              <a:rPr lang="en-GB" sz="1600" dirty="0"/>
              <a:t>() is</a:t>
            </a:r>
          </a:p>
          <a:p>
            <a:r>
              <a:rPr lang="en-GB" sz="1600" dirty="0"/>
              <a:t>        return new </a:t>
            </a:r>
            <a:r>
              <a:rPr lang="en-GB" sz="1600" dirty="0" err="1"/>
              <a:t>WindowsButton</a:t>
            </a:r>
            <a:r>
              <a:rPr lang="en-GB" sz="1600" dirty="0"/>
              <a:t>()</a:t>
            </a:r>
          </a:p>
          <a:p>
            <a:endParaRPr lang="en-GB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604214" y="111510"/>
            <a:ext cx="62412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 smtClean="0">
                <a:solidFill>
                  <a:srgbClr val="C00000"/>
                </a:solidFill>
              </a:rPr>
              <a:t>Фабричний</a:t>
            </a:r>
            <a:r>
              <a:rPr lang="ru-RU" sz="3600" b="1" dirty="0" smtClean="0">
                <a:solidFill>
                  <a:srgbClr val="C00000"/>
                </a:solidFill>
              </a:rPr>
              <a:t> метод. Псевдокод</a:t>
            </a:r>
            <a:endParaRPr lang="ru-RU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2874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48281" y="1013610"/>
            <a:ext cx="9144000" cy="575542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1600" dirty="0"/>
              <a:t>class </a:t>
            </a:r>
            <a:r>
              <a:rPr lang="en-GB" sz="1600" dirty="0" err="1"/>
              <a:t>WebDialog</a:t>
            </a:r>
            <a:r>
              <a:rPr lang="en-GB" sz="1600" dirty="0"/>
              <a:t> extends Dialog is</a:t>
            </a:r>
          </a:p>
          <a:p>
            <a:r>
              <a:rPr lang="en-GB" sz="1600" dirty="0"/>
              <a:t>    method </a:t>
            </a:r>
            <a:r>
              <a:rPr lang="en-GB" sz="1600" dirty="0" err="1"/>
              <a:t>createButton</a:t>
            </a:r>
            <a:r>
              <a:rPr lang="en-GB" sz="1600" dirty="0"/>
              <a:t>() is</a:t>
            </a:r>
          </a:p>
          <a:p>
            <a:r>
              <a:rPr lang="en-GB" sz="1600" dirty="0"/>
              <a:t>        return new </a:t>
            </a:r>
            <a:r>
              <a:rPr lang="en-GB" sz="1600" dirty="0" err="1"/>
              <a:t>HTMLButton</a:t>
            </a:r>
            <a:r>
              <a:rPr lang="en-GB" sz="1600" dirty="0"/>
              <a:t>()</a:t>
            </a:r>
          </a:p>
          <a:p>
            <a:endParaRPr lang="ru-RU" sz="1600" dirty="0" smtClean="0"/>
          </a:p>
          <a:p>
            <a:r>
              <a:rPr lang="en-GB" sz="1600" dirty="0" smtClean="0"/>
              <a:t>class </a:t>
            </a:r>
            <a:r>
              <a:rPr lang="en-GB" sz="1600" dirty="0"/>
              <a:t>Application is</a:t>
            </a:r>
          </a:p>
          <a:p>
            <a:r>
              <a:rPr lang="en-GB" sz="1600" dirty="0"/>
              <a:t>    field dialog: Dialog</a:t>
            </a:r>
          </a:p>
          <a:p>
            <a:endParaRPr lang="en-GB" sz="1600" dirty="0"/>
          </a:p>
          <a:p>
            <a:r>
              <a:rPr lang="en-GB" sz="1600" dirty="0">
                <a:solidFill>
                  <a:srgbClr val="006600"/>
                </a:solidFill>
              </a:rPr>
              <a:t>    // </a:t>
            </a:r>
            <a:r>
              <a:rPr lang="ru-RU" sz="1600" dirty="0">
                <a:solidFill>
                  <a:srgbClr val="006600"/>
                </a:solidFill>
              </a:rPr>
              <a:t>Приложение создаёт определённую фабрику в зависимости от</a:t>
            </a:r>
          </a:p>
          <a:p>
            <a:r>
              <a:rPr lang="ru-RU" sz="1600" dirty="0">
                <a:solidFill>
                  <a:srgbClr val="006600"/>
                </a:solidFill>
              </a:rPr>
              <a:t>    // конфигурации или окружения.</a:t>
            </a:r>
          </a:p>
          <a:p>
            <a:r>
              <a:rPr lang="ru-RU" sz="1600" dirty="0"/>
              <a:t>    </a:t>
            </a:r>
            <a:r>
              <a:rPr lang="en-GB" sz="1600" dirty="0"/>
              <a:t>method initialize() is</a:t>
            </a:r>
          </a:p>
          <a:p>
            <a:r>
              <a:rPr lang="en-GB" sz="1600" dirty="0"/>
              <a:t>        </a:t>
            </a:r>
            <a:r>
              <a:rPr lang="en-GB" sz="1600" dirty="0" err="1"/>
              <a:t>config</a:t>
            </a:r>
            <a:r>
              <a:rPr lang="en-GB" sz="1600" dirty="0"/>
              <a:t> = </a:t>
            </a:r>
            <a:r>
              <a:rPr lang="en-GB" sz="1600" dirty="0" err="1"/>
              <a:t>readApplicationConfigFile</a:t>
            </a:r>
            <a:r>
              <a:rPr lang="en-GB" sz="1600" dirty="0"/>
              <a:t>()</a:t>
            </a:r>
          </a:p>
          <a:p>
            <a:r>
              <a:rPr lang="en-GB" sz="1600" dirty="0" smtClean="0"/>
              <a:t>        </a:t>
            </a:r>
            <a:r>
              <a:rPr lang="en-GB" sz="1600" dirty="0"/>
              <a:t>if (</a:t>
            </a:r>
            <a:r>
              <a:rPr lang="en-GB" sz="1600" dirty="0" err="1"/>
              <a:t>config.OS</a:t>
            </a:r>
            <a:r>
              <a:rPr lang="en-GB" sz="1600" dirty="0"/>
              <a:t> == "Windows") then</a:t>
            </a:r>
          </a:p>
          <a:p>
            <a:r>
              <a:rPr lang="en-GB" sz="1600" dirty="0"/>
              <a:t>            dialog = new </a:t>
            </a:r>
            <a:r>
              <a:rPr lang="en-GB" sz="1600" dirty="0" err="1"/>
              <a:t>WindowsDialog</a:t>
            </a:r>
            <a:r>
              <a:rPr lang="en-GB" sz="1600" dirty="0"/>
              <a:t>()</a:t>
            </a:r>
          </a:p>
          <a:p>
            <a:r>
              <a:rPr lang="en-GB" sz="1600" dirty="0"/>
              <a:t>        else if (</a:t>
            </a:r>
            <a:r>
              <a:rPr lang="en-GB" sz="1600" dirty="0" err="1"/>
              <a:t>config.OS</a:t>
            </a:r>
            <a:r>
              <a:rPr lang="en-GB" sz="1600" dirty="0"/>
              <a:t> == "Web") then</a:t>
            </a:r>
          </a:p>
          <a:p>
            <a:r>
              <a:rPr lang="en-GB" sz="1600" dirty="0"/>
              <a:t>            dialog = new </a:t>
            </a:r>
            <a:r>
              <a:rPr lang="en-GB" sz="1600" dirty="0" err="1"/>
              <a:t>WebDialog</a:t>
            </a:r>
            <a:r>
              <a:rPr lang="en-GB" sz="1600" dirty="0"/>
              <a:t>()</a:t>
            </a:r>
          </a:p>
          <a:p>
            <a:r>
              <a:rPr lang="en-GB" sz="1600" dirty="0"/>
              <a:t>        else</a:t>
            </a:r>
          </a:p>
          <a:p>
            <a:r>
              <a:rPr lang="en-GB" sz="1600" dirty="0"/>
              <a:t>            throw new Exception("Error! Unknown operating system.")</a:t>
            </a:r>
          </a:p>
          <a:p>
            <a:endParaRPr lang="en-GB" sz="1600" dirty="0"/>
          </a:p>
          <a:p>
            <a:r>
              <a:rPr lang="en-GB" sz="1600" dirty="0">
                <a:solidFill>
                  <a:srgbClr val="006600"/>
                </a:solidFill>
              </a:rPr>
              <a:t>    // </a:t>
            </a:r>
            <a:r>
              <a:rPr lang="ru-RU" sz="1600" dirty="0">
                <a:solidFill>
                  <a:srgbClr val="006600"/>
                </a:solidFill>
              </a:rPr>
              <a:t>Если весь остальной клиентский код работает с фабриками </a:t>
            </a:r>
            <a:r>
              <a:rPr lang="ru-RU" sz="1600" dirty="0" smtClean="0">
                <a:solidFill>
                  <a:srgbClr val="006600"/>
                </a:solidFill>
              </a:rPr>
              <a:t>и </a:t>
            </a:r>
            <a:r>
              <a:rPr lang="ru-RU" sz="1600" dirty="0">
                <a:solidFill>
                  <a:srgbClr val="006600"/>
                </a:solidFill>
              </a:rPr>
              <a:t>продуктами только через общий </a:t>
            </a:r>
            <a:r>
              <a:rPr lang="ru-RU" sz="1600" dirty="0" smtClean="0">
                <a:solidFill>
                  <a:srgbClr val="006600"/>
                </a:solidFill>
              </a:rPr>
              <a:t>//интерфейс</a:t>
            </a:r>
            <a:r>
              <a:rPr lang="ru-RU" sz="1600" dirty="0">
                <a:solidFill>
                  <a:srgbClr val="006600"/>
                </a:solidFill>
              </a:rPr>
              <a:t>, то для </a:t>
            </a:r>
            <a:r>
              <a:rPr lang="ru-RU" sz="1600" dirty="0" smtClean="0">
                <a:solidFill>
                  <a:srgbClr val="006600"/>
                </a:solidFill>
              </a:rPr>
              <a:t>него </a:t>
            </a:r>
            <a:r>
              <a:rPr lang="ru-RU" sz="1600" dirty="0">
                <a:solidFill>
                  <a:srgbClr val="006600"/>
                </a:solidFill>
              </a:rPr>
              <a:t>будет не важно, какая фабрика была создана изначально.</a:t>
            </a:r>
          </a:p>
          <a:p>
            <a:r>
              <a:rPr lang="ru-RU" sz="1600" dirty="0"/>
              <a:t>    </a:t>
            </a:r>
            <a:r>
              <a:rPr lang="en-GB" sz="1600" dirty="0"/>
              <a:t>method main() is</a:t>
            </a:r>
          </a:p>
          <a:p>
            <a:r>
              <a:rPr lang="en-GB" sz="1600" dirty="0"/>
              <a:t>        </a:t>
            </a:r>
            <a:r>
              <a:rPr lang="en-GB" sz="1600" dirty="0" err="1"/>
              <a:t>this.initialize</a:t>
            </a:r>
            <a:r>
              <a:rPr lang="en-GB" sz="1600" dirty="0"/>
              <a:t>()</a:t>
            </a:r>
          </a:p>
          <a:p>
            <a:r>
              <a:rPr lang="en-GB" sz="1600" dirty="0"/>
              <a:t>        </a:t>
            </a:r>
            <a:r>
              <a:rPr lang="en-GB" sz="1600" dirty="0" err="1"/>
              <a:t>dialog.render</a:t>
            </a:r>
            <a:r>
              <a:rPr lang="en-GB" sz="1600" dirty="0"/>
              <a:t>()</a:t>
            </a:r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604214" y="111510"/>
            <a:ext cx="62412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 smtClean="0">
                <a:solidFill>
                  <a:srgbClr val="C00000"/>
                </a:solidFill>
              </a:rPr>
              <a:t>Фабричний</a:t>
            </a:r>
            <a:r>
              <a:rPr lang="ru-RU" sz="3600" b="1" dirty="0" smtClean="0">
                <a:solidFill>
                  <a:srgbClr val="C00000"/>
                </a:solidFill>
              </a:rPr>
              <a:t> метод. Псевдокод</a:t>
            </a:r>
            <a:endParaRPr lang="ru-RU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6464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34314" y="0"/>
            <a:ext cx="70348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 smtClean="0">
                <a:solidFill>
                  <a:srgbClr val="C00000"/>
                </a:solidFill>
              </a:rPr>
              <a:t>Фабричний</a:t>
            </a:r>
            <a:r>
              <a:rPr lang="ru-RU" sz="3600" b="1" dirty="0" smtClean="0">
                <a:solidFill>
                  <a:srgbClr val="C00000"/>
                </a:solidFill>
              </a:rPr>
              <a:t> метод. </a:t>
            </a:r>
            <a:r>
              <a:rPr lang="ru-RU" sz="3600" b="1" dirty="0" err="1" smtClean="0">
                <a:solidFill>
                  <a:srgbClr val="C00000"/>
                </a:solidFill>
              </a:rPr>
              <a:t>Застосовність</a:t>
            </a:r>
            <a:endParaRPr lang="ru-RU" sz="36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939113"/>
            <a:ext cx="9144000" cy="618630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b="1" dirty="0"/>
              <a:t>Коли </a:t>
            </a:r>
            <a:r>
              <a:rPr lang="ru-RU" b="1" dirty="0" err="1"/>
              <a:t>заздалегідь</a:t>
            </a:r>
            <a:r>
              <a:rPr lang="ru-RU" b="1" dirty="0"/>
              <a:t> </a:t>
            </a:r>
            <a:r>
              <a:rPr lang="ru-RU" b="1" dirty="0" err="1"/>
              <a:t>невідомі</a:t>
            </a:r>
            <a:r>
              <a:rPr lang="ru-RU" b="1" dirty="0"/>
              <a:t> </a:t>
            </a:r>
            <a:r>
              <a:rPr lang="ru-RU" b="1" dirty="0" err="1"/>
              <a:t>типи</a:t>
            </a:r>
            <a:r>
              <a:rPr lang="ru-RU" b="1" dirty="0"/>
              <a:t> і </a:t>
            </a:r>
            <a:r>
              <a:rPr lang="ru-RU" b="1" dirty="0" err="1"/>
              <a:t>залежності</a:t>
            </a:r>
            <a:r>
              <a:rPr lang="ru-RU" b="1" dirty="0"/>
              <a:t> </a:t>
            </a:r>
            <a:r>
              <a:rPr lang="ru-RU" b="1" dirty="0" err="1"/>
              <a:t>об'єктів</a:t>
            </a:r>
            <a:r>
              <a:rPr lang="ru-RU" b="1" dirty="0"/>
              <a:t>, з </a:t>
            </a:r>
            <a:r>
              <a:rPr lang="ru-RU" b="1" dirty="0" err="1"/>
              <a:t>якими</a:t>
            </a:r>
            <a:r>
              <a:rPr lang="ru-RU" b="1" dirty="0"/>
              <a:t> повинен </a:t>
            </a:r>
            <a:r>
              <a:rPr lang="ru-RU" b="1" dirty="0" err="1"/>
              <a:t>працювати</a:t>
            </a:r>
            <a:r>
              <a:rPr lang="ru-RU" b="1" dirty="0"/>
              <a:t> ваш код.</a:t>
            </a:r>
          </a:p>
          <a:p>
            <a:r>
              <a:rPr lang="ru-RU" dirty="0" err="1" smtClean="0"/>
              <a:t>Фабричний</a:t>
            </a:r>
            <a:r>
              <a:rPr lang="ru-RU" dirty="0" smtClean="0"/>
              <a:t> </a:t>
            </a:r>
            <a:r>
              <a:rPr lang="ru-RU" dirty="0"/>
              <a:t>метод </a:t>
            </a:r>
            <a:r>
              <a:rPr lang="ru-RU" dirty="0" err="1"/>
              <a:t>відокремлює</a:t>
            </a:r>
            <a:r>
              <a:rPr lang="ru-RU" dirty="0"/>
              <a:t> код </a:t>
            </a:r>
            <a:r>
              <a:rPr lang="ru-RU" dirty="0" err="1"/>
              <a:t>виробництва</a:t>
            </a:r>
            <a:r>
              <a:rPr lang="ru-RU" dirty="0"/>
              <a:t> </a:t>
            </a:r>
            <a:r>
              <a:rPr lang="ru-RU" dirty="0" err="1"/>
              <a:t>продуктів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решти</a:t>
            </a:r>
            <a:r>
              <a:rPr lang="ru-RU" dirty="0"/>
              <a:t> коду,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продукти</a:t>
            </a:r>
            <a:r>
              <a:rPr lang="ru-RU" dirty="0"/>
              <a:t> </a:t>
            </a:r>
            <a:r>
              <a:rPr lang="ru-RU" dirty="0" err="1"/>
              <a:t>використовує</a:t>
            </a:r>
            <a:r>
              <a:rPr lang="ru-RU" dirty="0"/>
              <a:t>.</a:t>
            </a:r>
          </a:p>
          <a:p>
            <a:r>
              <a:rPr lang="ru-RU" dirty="0" err="1" smtClean="0"/>
              <a:t>Завдяки</a:t>
            </a:r>
            <a:r>
              <a:rPr lang="ru-RU" dirty="0" smtClean="0"/>
              <a:t> </a:t>
            </a:r>
            <a:r>
              <a:rPr lang="ru-RU" dirty="0" err="1"/>
              <a:t>цьому</a:t>
            </a:r>
            <a:r>
              <a:rPr lang="ru-RU" dirty="0"/>
              <a:t>, код </a:t>
            </a:r>
            <a:r>
              <a:rPr lang="ru-RU" dirty="0" err="1"/>
              <a:t>виробництва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розширювати</a:t>
            </a:r>
            <a:r>
              <a:rPr lang="ru-RU" dirty="0"/>
              <a:t>, не </a:t>
            </a:r>
            <a:r>
              <a:rPr lang="ru-RU" dirty="0" err="1"/>
              <a:t>чіпаючи</a:t>
            </a:r>
            <a:r>
              <a:rPr lang="ru-RU" dirty="0"/>
              <a:t> </a:t>
            </a:r>
            <a:r>
              <a:rPr lang="ru-RU" dirty="0" err="1"/>
              <a:t>основний</a:t>
            </a:r>
            <a:r>
              <a:rPr lang="ru-RU" dirty="0"/>
              <a:t>. Так,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додати</a:t>
            </a:r>
            <a:r>
              <a:rPr lang="ru-RU" dirty="0"/>
              <a:t> </a:t>
            </a:r>
            <a:r>
              <a:rPr lang="ru-RU" dirty="0" err="1"/>
              <a:t>підтримку</a:t>
            </a:r>
            <a:r>
              <a:rPr lang="ru-RU" dirty="0"/>
              <a:t> нового продукту, вам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створити</a:t>
            </a:r>
            <a:r>
              <a:rPr lang="ru-RU" dirty="0"/>
              <a:t> </a:t>
            </a:r>
            <a:r>
              <a:rPr lang="ru-RU" dirty="0" err="1"/>
              <a:t>новий</a:t>
            </a:r>
            <a:r>
              <a:rPr lang="ru-RU" dirty="0"/>
              <a:t> </a:t>
            </a:r>
            <a:r>
              <a:rPr lang="ru-RU" dirty="0" err="1"/>
              <a:t>підклас</a:t>
            </a:r>
            <a:r>
              <a:rPr lang="ru-RU" dirty="0"/>
              <a:t> і </a:t>
            </a:r>
            <a:r>
              <a:rPr lang="ru-RU" dirty="0" err="1"/>
              <a:t>визначити</a:t>
            </a:r>
            <a:r>
              <a:rPr lang="ru-RU" dirty="0"/>
              <a:t> в </a:t>
            </a:r>
            <a:r>
              <a:rPr lang="ru-RU" dirty="0" err="1"/>
              <a:t>ньому</a:t>
            </a:r>
            <a:r>
              <a:rPr lang="ru-RU" dirty="0"/>
              <a:t> </a:t>
            </a:r>
            <a:r>
              <a:rPr lang="ru-RU" dirty="0" err="1"/>
              <a:t>фабричний</a:t>
            </a:r>
            <a:r>
              <a:rPr lang="ru-RU" dirty="0"/>
              <a:t> метод, </a:t>
            </a:r>
            <a:r>
              <a:rPr lang="ru-RU" dirty="0" err="1"/>
              <a:t>повертаючи</a:t>
            </a:r>
            <a:r>
              <a:rPr lang="ru-RU" dirty="0"/>
              <a:t> </a:t>
            </a:r>
            <a:r>
              <a:rPr lang="ru-RU" dirty="0" err="1"/>
              <a:t>звідти</a:t>
            </a:r>
            <a:r>
              <a:rPr lang="ru-RU" dirty="0"/>
              <a:t> </a:t>
            </a:r>
            <a:r>
              <a:rPr lang="ru-RU" dirty="0" err="1"/>
              <a:t>екземпляр</a:t>
            </a:r>
            <a:r>
              <a:rPr lang="ru-RU" dirty="0"/>
              <a:t> нового продукту.</a:t>
            </a:r>
          </a:p>
          <a:p>
            <a:r>
              <a:rPr lang="ru-RU" b="1" dirty="0"/>
              <a:t> </a:t>
            </a:r>
            <a:r>
              <a:rPr lang="ru-RU" b="1" dirty="0" smtClean="0"/>
              <a:t>2. Коли </a:t>
            </a:r>
            <a:r>
              <a:rPr lang="ru-RU" b="1" dirty="0" err="1"/>
              <a:t>ви</a:t>
            </a:r>
            <a:r>
              <a:rPr lang="ru-RU" b="1" dirty="0"/>
              <a:t> </a:t>
            </a:r>
            <a:r>
              <a:rPr lang="ru-RU" b="1" dirty="0" err="1"/>
              <a:t>хочете</a:t>
            </a:r>
            <a:r>
              <a:rPr lang="ru-RU" b="1" dirty="0"/>
              <a:t> </a:t>
            </a:r>
            <a:r>
              <a:rPr lang="ru-RU" b="1" dirty="0" err="1"/>
              <a:t>дати</a:t>
            </a:r>
            <a:r>
              <a:rPr lang="ru-RU" b="1" dirty="0"/>
              <a:t> </a:t>
            </a:r>
            <a:r>
              <a:rPr lang="ru-RU" b="1" dirty="0" err="1"/>
              <a:t>можливість</a:t>
            </a:r>
            <a:r>
              <a:rPr lang="ru-RU" b="1" dirty="0"/>
              <a:t> </a:t>
            </a:r>
            <a:r>
              <a:rPr lang="ru-RU" b="1" dirty="0" err="1"/>
              <a:t>користувачам</a:t>
            </a:r>
            <a:r>
              <a:rPr lang="ru-RU" b="1" dirty="0"/>
              <a:t> </a:t>
            </a:r>
            <a:r>
              <a:rPr lang="ru-RU" b="1" dirty="0" err="1"/>
              <a:t>розширювати</a:t>
            </a:r>
            <a:r>
              <a:rPr lang="ru-RU" b="1" dirty="0"/>
              <a:t> </a:t>
            </a:r>
            <a:r>
              <a:rPr lang="ru-RU" b="1" dirty="0" err="1"/>
              <a:t>частини</a:t>
            </a:r>
            <a:r>
              <a:rPr lang="ru-RU" b="1" dirty="0"/>
              <a:t> </a:t>
            </a:r>
            <a:r>
              <a:rPr lang="ru-RU" b="1" dirty="0" err="1"/>
              <a:t>вашого</a:t>
            </a:r>
            <a:r>
              <a:rPr lang="ru-RU" b="1" dirty="0"/>
              <a:t> </a:t>
            </a:r>
            <a:r>
              <a:rPr lang="ru-RU" b="1" dirty="0" err="1"/>
              <a:t>фреймворка</a:t>
            </a:r>
            <a:r>
              <a:rPr lang="ru-RU" b="1" dirty="0"/>
              <a:t> </a:t>
            </a:r>
            <a:r>
              <a:rPr lang="ru-RU" b="1" dirty="0" err="1"/>
              <a:t>або</a:t>
            </a:r>
            <a:r>
              <a:rPr lang="ru-RU" b="1" dirty="0"/>
              <a:t> </a:t>
            </a:r>
            <a:r>
              <a:rPr lang="ru-RU" b="1" dirty="0" err="1"/>
              <a:t>бібліотеки</a:t>
            </a:r>
            <a:r>
              <a:rPr lang="ru-RU" b="1" dirty="0"/>
              <a:t>.</a:t>
            </a:r>
          </a:p>
          <a:p>
            <a:r>
              <a:rPr lang="ru-RU" dirty="0"/>
              <a:t> </a:t>
            </a:r>
            <a:r>
              <a:rPr lang="ru-RU" dirty="0" err="1"/>
              <a:t>Користувачі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розширювати</a:t>
            </a:r>
            <a:r>
              <a:rPr lang="ru-RU" dirty="0"/>
              <a:t> </a:t>
            </a:r>
            <a:r>
              <a:rPr lang="ru-RU" dirty="0" err="1"/>
              <a:t>класи</a:t>
            </a:r>
            <a:r>
              <a:rPr lang="ru-RU" dirty="0"/>
              <a:t> </a:t>
            </a:r>
            <a:r>
              <a:rPr lang="ru-RU" dirty="0" err="1"/>
              <a:t>вашого</a:t>
            </a:r>
            <a:r>
              <a:rPr lang="ru-RU" dirty="0"/>
              <a:t> </a:t>
            </a:r>
            <a:r>
              <a:rPr lang="ru-RU" dirty="0" err="1"/>
              <a:t>фреймворка</a:t>
            </a:r>
            <a:r>
              <a:rPr lang="ru-RU" dirty="0"/>
              <a:t> через </a:t>
            </a:r>
            <a:r>
              <a:rPr lang="ru-RU" dirty="0" err="1"/>
              <a:t>успадкування</a:t>
            </a:r>
            <a:r>
              <a:rPr lang="ru-RU" dirty="0"/>
              <a:t>. Але як </a:t>
            </a:r>
            <a:r>
              <a:rPr lang="ru-RU" dirty="0" err="1"/>
              <a:t>зробити</a:t>
            </a:r>
            <a:r>
              <a:rPr lang="ru-RU" dirty="0"/>
              <a:t> так,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фреймворк</a:t>
            </a:r>
            <a:r>
              <a:rPr lang="ru-RU" dirty="0"/>
              <a:t> </a:t>
            </a:r>
            <a:r>
              <a:rPr lang="ru-RU" dirty="0" err="1"/>
              <a:t>створював</a:t>
            </a:r>
            <a:r>
              <a:rPr lang="ru-RU" dirty="0"/>
              <a:t> </a:t>
            </a:r>
            <a:r>
              <a:rPr lang="ru-RU" dirty="0" err="1"/>
              <a:t>об'єкти</a:t>
            </a:r>
            <a:r>
              <a:rPr lang="ru-RU" dirty="0"/>
              <a:t> з </a:t>
            </a:r>
            <a:r>
              <a:rPr lang="ru-RU" dirty="0" err="1"/>
              <a:t>цих</a:t>
            </a:r>
            <a:r>
              <a:rPr lang="ru-RU" dirty="0"/>
              <a:t> </a:t>
            </a:r>
            <a:r>
              <a:rPr lang="ru-RU" dirty="0" err="1"/>
              <a:t>нових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, а не </a:t>
            </a:r>
            <a:r>
              <a:rPr lang="ru-RU" dirty="0" err="1"/>
              <a:t>зі</a:t>
            </a:r>
            <a:r>
              <a:rPr lang="ru-RU" dirty="0"/>
              <a:t> </a:t>
            </a:r>
            <a:r>
              <a:rPr lang="ru-RU" dirty="0" err="1"/>
              <a:t>стандартних</a:t>
            </a:r>
            <a:r>
              <a:rPr lang="ru-RU" dirty="0"/>
              <a:t>?</a:t>
            </a:r>
          </a:p>
          <a:p>
            <a:r>
              <a:rPr lang="ru-RU" dirty="0" err="1" smtClean="0"/>
              <a:t>Рішенням</a:t>
            </a:r>
            <a:r>
              <a:rPr lang="ru-RU" dirty="0" smtClean="0"/>
              <a:t> </a:t>
            </a:r>
            <a:r>
              <a:rPr lang="ru-RU" dirty="0"/>
              <a:t>буде </a:t>
            </a:r>
            <a:r>
              <a:rPr lang="ru-RU" dirty="0" err="1"/>
              <a:t>дати</a:t>
            </a:r>
            <a:r>
              <a:rPr lang="ru-RU" dirty="0"/>
              <a:t> </a:t>
            </a:r>
            <a:r>
              <a:rPr lang="ru-RU" dirty="0" err="1"/>
              <a:t>користувачам</a:t>
            </a:r>
            <a:r>
              <a:rPr lang="ru-RU" dirty="0"/>
              <a:t> </a:t>
            </a: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розширювати</a:t>
            </a:r>
            <a:r>
              <a:rPr lang="ru-RU" dirty="0"/>
              <a:t> не </a:t>
            </a:r>
            <a:r>
              <a:rPr lang="ru-RU" dirty="0" err="1"/>
              <a:t>тільки</a:t>
            </a:r>
            <a:r>
              <a:rPr lang="ru-RU" dirty="0"/>
              <a:t> </a:t>
            </a:r>
            <a:r>
              <a:rPr lang="ru-RU" dirty="0" err="1"/>
              <a:t>бажані</a:t>
            </a:r>
            <a:r>
              <a:rPr lang="ru-RU" dirty="0"/>
              <a:t> </a:t>
            </a:r>
            <a:r>
              <a:rPr lang="ru-RU" dirty="0" err="1"/>
              <a:t>компоненти</a:t>
            </a:r>
            <a:r>
              <a:rPr lang="ru-RU" dirty="0"/>
              <a:t>, але і </a:t>
            </a:r>
            <a:r>
              <a:rPr lang="ru-RU" dirty="0" err="1"/>
              <a:t>класи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створюють</a:t>
            </a:r>
            <a:r>
              <a:rPr lang="ru-RU" dirty="0"/>
              <a:t>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компоненти</a:t>
            </a:r>
            <a:r>
              <a:rPr lang="ru-RU" dirty="0"/>
              <a:t>. А для </a:t>
            </a:r>
            <a:r>
              <a:rPr lang="ru-RU" dirty="0" err="1"/>
              <a:t>цього</a:t>
            </a:r>
            <a:r>
              <a:rPr lang="ru-RU" dirty="0"/>
              <a:t> </a:t>
            </a:r>
            <a:r>
              <a:rPr lang="ru-RU" dirty="0" err="1"/>
              <a:t>створюють</a:t>
            </a:r>
            <a:r>
              <a:rPr lang="ru-RU" dirty="0"/>
              <a:t> </a:t>
            </a:r>
            <a:r>
              <a:rPr lang="ru-RU" dirty="0" err="1"/>
              <a:t>класи</a:t>
            </a:r>
            <a:r>
              <a:rPr lang="ru-RU" dirty="0"/>
              <a:t> </a:t>
            </a:r>
            <a:r>
              <a:rPr lang="ru-RU" dirty="0" err="1"/>
              <a:t>повинні</a:t>
            </a:r>
            <a:r>
              <a:rPr lang="ru-RU" dirty="0"/>
              <a:t> </a:t>
            </a:r>
            <a:r>
              <a:rPr lang="ru-RU" dirty="0" err="1"/>
              <a:t>мати</a:t>
            </a:r>
            <a:r>
              <a:rPr lang="ru-RU" dirty="0"/>
              <a:t> </a:t>
            </a:r>
            <a:r>
              <a:rPr lang="ru-RU" dirty="0" err="1"/>
              <a:t>конкретні</a:t>
            </a:r>
            <a:r>
              <a:rPr lang="ru-RU" dirty="0"/>
              <a:t> </a:t>
            </a:r>
            <a:r>
              <a:rPr lang="ru-RU" dirty="0" err="1" smtClean="0"/>
              <a:t>методи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визначити</a:t>
            </a:r>
            <a:r>
              <a:rPr lang="ru-RU" dirty="0"/>
              <a:t>.</a:t>
            </a:r>
          </a:p>
          <a:p>
            <a:pPr lvl="1"/>
            <a:r>
              <a:rPr lang="ru-RU" b="1" dirty="0" err="1" smtClean="0">
                <a:solidFill>
                  <a:srgbClr val="0000CC"/>
                </a:solidFill>
              </a:rPr>
              <a:t>Наприклад</a:t>
            </a:r>
            <a:r>
              <a:rPr lang="ru-RU" dirty="0"/>
              <a:t>, </a:t>
            </a:r>
            <a:r>
              <a:rPr lang="ru-RU" dirty="0" err="1"/>
              <a:t>ви</a:t>
            </a:r>
            <a:r>
              <a:rPr lang="ru-RU" dirty="0"/>
              <a:t> </a:t>
            </a:r>
            <a:r>
              <a:rPr lang="ru-RU" dirty="0" err="1"/>
              <a:t>використовуєте</a:t>
            </a:r>
            <a:r>
              <a:rPr lang="ru-RU" dirty="0"/>
              <a:t> </a:t>
            </a:r>
            <a:r>
              <a:rPr lang="ru-RU" dirty="0" err="1"/>
              <a:t>готовий</a:t>
            </a:r>
            <a:r>
              <a:rPr lang="ru-RU" dirty="0"/>
              <a:t> UI-</a:t>
            </a:r>
            <a:r>
              <a:rPr lang="ru-RU" dirty="0" err="1"/>
              <a:t>фреймворк</a:t>
            </a:r>
            <a:r>
              <a:rPr lang="ru-RU" dirty="0"/>
              <a:t> для </a:t>
            </a:r>
            <a:r>
              <a:rPr lang="ru-RU" dirty="0" err="1"/>
              <a:t>свого</a:t>
            </a:r>
            <a:r>
              <a:rPr lang="ru-RU" dirty="0"/>
              <a:t> </a:t>
            </a:r>
            <a:r>
              <a:rPr lang="ru-RU" dirty="0" err="1"/>
              <a:t>застосування</a:t>
            </a:r>
            <a:r>
              <a:rPr lang="ru-RU" dirty="0"/>
              <a:t>. Але </a:t>
            </a:r>
            <a:r>
              <a:rPr lang="ru-RU" dirty="0" err="1" smtClean="0"/>
              <a:t>потрібно</a:t>
            </a:r>
            <a:r>
              <a:rPr lang="ru-RU" dirty="0" smtClean="0"/>
              <a:t> </a:t>
            </a:r>
            <a:r>
              <a:rPr lang="ru-RU" dirty="0" err="1"/>
              <a:t>мати</a:t>
            </a:r>
            <a:r>
              <a:rPr lang="ru-RU" dirty="0"/>
              <a:t> </a:t>
            </a:r>
            <a:r>
              <a:rPr lang="ru-RU" dirty="0" err="1"/>
              <a:t>круглі</a:t>
            </a:r>
            <a:r>
              <a:rPr lang="ru-RU" dirty="0"/>
              <a:t> кнопки, </a:t>
            </a:r>
            <a:r>
              <a:rPr lang="ru-RU" dirty="0" err="1"/>
              <a:t>замість</a:t>
            </a:r>
            <a:r>
              <a:rPr lang="ru-RU" dirty="0"/>
              <a:t> </a:t>
            </a:r>
            <a:r>
              <a:rPr lang="ru-RU" dirty="0" err="1"/>
              <a:t>стандартних</a:t>
            </a:r>
            <a:r>
              <a:rPr lang="ru-RU" dirty="0"/>
              <a:t> </a:t>
            </a:r>
            <a:r>
              <a:rPr lang="ru-RU" dirty="0" err="1"/>
              <a:t>прямокутних</a:t>
            </a:r>
            <a:r>
              <a:rPr lang="ru-RU" dirty="0"/>
              <a:t>. Ви </a:t>
            </a:r>
            <a:r>
              <a:rPr lang="ru-RU" dirty="0" err="1"/>
              <a:t>створюєте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ru-RU" dirty="0" err="1"/>
              <a:t>RoundButton</a:t>
            </a:r>
            <a:r>
              <a:rPr lang="ru-RU" dirty="0"/>
              <a:t>. Але як </a:t>
            </a:r>
            <a:r>
              <a:rPr lang="ru-RU" dirty="0" err="1"/>
              <a:t>сказати</a:t>
            </a:r>
            <a:r>
              <a:rPr lang="ru-RU" dirty="0"/>
              <a:t> головному </a:t>
            </a:r>
            <a:r>
              <a:rPr lang="ru-RU" dirty="0" err="1"/>
              <a:t>класу</a:t>
            </a:r>
            <a:r>
              <a:rPr lang="ru-RU" dirty="0"/>
              <a:t> </a:t>
            </a:r>
            <a:r>
              <a:rPr lang="ru-RU" dirty="0" err="1"/>
              <a:t>фреймворка</a:t>
            </a:r>
            <a:r>
              <a:rPr lang="ru-RU" dirty="0"/>
              <a:t> </a:t>
            </a:r>
            <a:r>
              <a:rPr lang="ru-RU" dirty="0" err="1"/>
              <a:t>UIFramework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тепер</a:t>
            </a:r>
            <a:r>
              <a:rPr lang="ru-RU" dirty="0"/>
              <a:t> </a:t>
            </a:r>
            <a:r>
              <a:rPr lang="ru-RU" dirty="0" err="1"/>
              <a:t>створював</a:t>
            </a:r>
            <a:r>
              <a:rPr lang="ru-RU" dirty="0"/>
              <a:t> </a:t>
            </a:r>
            <a:r>
              <a:rPr lang="ru-RU" dirty="0" err="1"/>
              <a:t>круглі</a:t>
            </a:r>
            <a:r>
              <a:rPr lang="ru-RU" dirty="0"/>
              <a:t> кнопки, </a:t>
            </a:r>
            <a:r>
              <a:rPr lang="ru-RU" dirty="0" err="1"/>
              <a:t>замість</a:t>
            </a:r>
            <a:r>
              <a:rPr lang="ru-RU" dirty="0"/>
              <a:t> </a:t>
            </a:r>
            <a:r>
              <a:rPr lang="ru-RU" dirty="0" err="1"/>
              <a:t>стандартних</a:t>
            </a:r>
            <a:r>
              <a:rPr lang="ru-RU" dirty="0"/>
              <a:t>?</a:t>
            </a:r>
          </a:p>
          <a:p>
            <a:pPr lvl="1"/>
            <a:r>
              <a:rPr lang="ru-RU" dirty="0" smtClean="0"/>
              <a:t>Для </a:t>
            </a:r>
            <a:r>
              <a:rPr lang="ru-RU" dirty="0" err="1"/>
              <a:t>цього</a:t>
            </a:r>
            <a:r>
              <a:rPr lang="ru-RU" dirty="0"/>
              <a:t> </a:t>
            </a:r>
            <a:r>
              <a:rPr lang="ru-RU" dirty="0" err="1"/>
              <a:t>ви</a:t>
            </a:r>
            <a:r>
              <a:rPr lang="ru-RU" dirty="0"/>
              <a:t> </a:t>
            </a:r>
            <a:r>
              <a:rPr lang="ru-RU" dirty="0" err="1"/>
              <a:t>створюєте</a:t>
            </a:r>
            <a:r>
              <a:rPr lang="ru-RU" dirty="0"/>
              <a:t> </a:t>
            </a:r>
            <a:r>
              <a:rPr lang="ru-RU" dirty="0" err="1"/>
              <a:t>підклас</a:t>
            </a:r>
            <a:r>
              <a:rPr lang="ru-RU" dirty="0"/>
              <a:t> </a:t>
            </a:r>
            <a:r>
              <a:rPr lang="ru-RU" dirty="0" err="1"/>
              <a:t>UIWithRoundButtons</a:t>
            </a:r>
            <a:r>
              <a:rPr lang="ru-RU" dirty="0"/>
              <a:t> з базового </a:t>
            </a:r>
            <a:r>
              <a:rPr lang="ru-RU" dirty="0" err="1"/>
              <a:t>класу</a:t>
            </a:r>
            <a:r>
              <a:rPr lang="ru-RU" dirty="0"/>
              <a:t> </a:t>
            </a:r>
            <a:r>
              <a:rPr lang="ru-RU" dirty="0" err="1"/>
              <a:t>фреймворка</a:t>
            </a:r>
            <a:r>
              <a:rPr lang="ru-RU" dirty="0"/>
              <a:t>, </a:t>
            </a:r>
            <a:r>
              <a:rPr lang="ru-RU" dirty="0" err="1"/>
              <a:t>переобумовленої</a:t>
            </a:r>
            <a:r>
              <a:rPr lang="ru-RU" dirty="0"/>
              <a:t> в </a:t>
            </a:r>
            <a:r>
              <a:rPr lang="ru-RU" dirty="0" err="1"/>
              <a:t>ньому</a:t>
            </a:r>
            <a:r>
              <a:rPr lang="ru-RU" dirty="0"/>
              <a:t> метод </a:t>
            </a:r>
            <a:r>
              <a:rPr lang="ru-RU" dirty="0" err="1"/>
              <a:t>створення</a:t>
            </a:r>
            <a:r>
              <a:rPr lang="ru-RU" dirty="0"/>
              <a:t> кнопки (а-ля </a:t>
            </a:r>
            <a:r>
              <a:rPr lang="ru-RU" dirty="0" err="1"/>
              <a:t>createButton</a:t>
            </a:r>
            <a:r>
              <a:rPr lang="ru-RU" dirty="0"/>
              <a:t>) і </a:t>
            </a:r>
            <a:r>
              <a:rPr lang="ru-RU" dirty="0" err="1"/>
              <a:t>вписуєте</a:t>
            </a:r>
            <a:r>
              <a:rPr lang="ru-RU" dirty="0"/>
              <a:t> </a:t>
            </a:r>
            <a:r>
              <a:rPr lang="ru-RU" dirty="0" err="1"/>
              <a:t>туди</a:t>
            </a:r>
            <a:r>
              <a:rPr lang="ru-RU" dirty="0"/>
              <a:t>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свого</a:t>
            </a:r>
            <a:r>
              <a:rPr lang="ru-RU" dirty="0"/>
              <a:t> </a:t>
            </a:r>
            <a:r>
              <a:rPr lang="ru-RU" dirty="0" err="1"/>
              <a:t>класу</a:t>
            </a:r>
            <a:r>
              <a:rPr lang="ru-RU" dirty="0"/>
              <a:t> кнопок. </a:t>
            </a:r>
            <a:r>
              <a:rPr lang="ru-RU" dirty="0" err="1"/>
              <a:t>Потім</a:t>
            </a:r>
            <a:r>
              <a:rPr lang="ru-RU" dirty="0"/>
              <a:t> </a:t>
            </a:r>
            <a:r>
              <a:rPr lang="ru-RU" dirty="0" err="1"/>
              <a:t>використовуєте</a:t>
            </a:r>
            <a:r>
              <a:rPr lang="ru-RU" dirty="0"/>
              <a:t> </a:t>
            </a:r>
            <a:r>
              <a:rPr lang="ru-RU" dirty="0" err="1"/>
              <a:t>UIWithRoundButtons</a:t>
            </a:r>
            <a:r>
              <a:rPr lang="ru-RU" dirty="0"/>
              <a:t> </a:t>
            </a:r>
            <a:r>
              <a:rPr lang="ru-RU" dirty="0" err="1"/>
              <a:t>замість</a:t>
            </a:r>
            <a:r>
              <a:rPr lang="ru-RU" dirty="0"/>
              <a:t> стандартного </a:t>
            </a:r>
            <a:r>
              <a:rPr lang="ru-RU" dirty="0" err="1"/>
              <a:t>UIFramework</a:t>
            </a:r>
            <a:r>
              <a:rPr lang="ru-RU" dirty="0" smtClean="0"/>
              <a:t>.</a:t>
            </a:r>
            <a:r>
              <a:rPr lang="ru-RU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564968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34314" y="0"/>
            <a:ext cx="70348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 smtClean="0">
                <a:solidFill>
                  <a:srgbClr val="C00000"/>
                </a:solidFill>
              </a:rPr>
              <a:t>Фабричний</a:t>
            </a:r>
            <a:r>
              <a:rPr lang="ru-RU" sz="3600" b="1" dirty="0" smtClean="0">
                <a:solidFill>
                  <a:srgbClr val="C00000"/>
                </a:solidFill>
              </a:rPr>
              <a:t> метод. </a:t>
            </a:r>
            <a:r>
              <a:rPr lang="ru-RU" sz="3600" b="1" dirty="0" err="1" smtClean="0">
                <a:solidFill>
                  <a:srgbClr val="C00000"/>
                </a:solidFill>
              </a:rPr>
              <a:t>Застосовність</a:t>
            </a:r>
            <a:endParaRPr lang="ru-RU" sz="3600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9719" y="1157560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3. Коли </a:t>
            </a:r>
            <a:r>
              <a:rPr lang="ru-RU" b="1" dirty="0" err="1"/>
              <a:t>ви</a:t>
            </a:r>
            <a:r>
              <a:rPr lang="ru-RU" b="1" dirty="0"/>
              <a:t> </a:t>
            </a:r>
            <a:r>
              <a:rPr lang="ru-RU" b="1" dirty="0" err="1"/>
              <a:t>хочете</a:t>
            </a:r>
            <a:r>
              <a:rPr lang="ru-RU" b="1" dirty="0"/>
              <a:t> </a:t>
            </a:r>
            <a:r>
              <a:rPr lang="ru-RU" b="1" dirty="0" err="1"/>
              <a:t>економити</a:t>
            </a:r>
            <a:r>
              <a:rPr lang="ru-RU" b="1" dirty="0"/>
              <a:t> </a:t>
            </a:r>
            <a:r>
              <a:rPr lang="ru-RU" b="1" dirty="0" err="1"/>
              <a:t>системні</a:t>
            </a:r>
            <a:r>
              <a:rPr lang="ru-RU" b="1" dirty="0"/>
              <a:t> </a:t>
            </a:r>
            <a:r>
              <a:rPr lang="ru-RU" b="1" dirty="0" err="1"/>
              <a:t>ресурси</a:t>
            </a:r>
            <a:r>
              <a:rPr lang="ru-RU" b="1" dirty="0"/>
              <a:t>, повторно </a:t>
            </a:r>
            <a:r>
              <a:rPr lang="ru-RU" b="1" dirty="0" err="1"/>
              <a:t>використовуючи</a:t>
            </a:r>
            <a:r>
              <a:rPr lang="ru-RU" b="1" dirty="0"/>
              <a:t> </a:t>
            </a:r>
            <a:r>
              <a:rPr lang="ru-RU" b="1" dirty="0" err="1"/>
              <a:t>вже</a:t>
            </a:r>
            <a:r>
              <a:rPr lang="ru-RU" b="1" dirty="0"/>
              <a:t> </a:t>
            </a:r>
            <a:r>
              <a:rPr lang="ru-RU" b="1" dirty="0" err="1"/>
              <a:t>створені</a:t>
            </a:r>
            <a:r>
              <a:rPr lang="ru-RU" b="1" dirty="0"/>
              <a:t> </a:t>
            </a:r>
            <a:r>
              <a:rPr lang="ru-RU" b="1" dirty="0" err="1"/>
              <a:t>об'єкти</a:t>
            </a:r>
            <a:r>
              <a:rPr lang="ru-RU" b="1" dirty="0"/>
              <a:t>, </a:t>
            </a:r>
            <a:r>
              <a:rPr lang="ru-RU" b="1" dirty="0" err="1"/>
              <a:t>замість</a:t>
            </a:r>
            <a:r>
              <a:rPr lang="ru-RU" b="1" dirty="0"/>
              <a:t> </a:t>
            </a:r>
            <a:r>
              <a:rPr lang="ru-RU" b="1" dirty="0" err="1"/>
              <a:t>породження</a:t>
            </a:r>
            <a:r>
              <a:rPr lang="ru-RU" b="1" dirty="0"/>
              <a:t> </a:t>
            </a:r>
            <a:r>
              <a:rPr lang="ru-RU" b="1" dirty="0" err="1"/>
              <a:t>нових</a:t>
            </a:r>
            <a:r>
              <a:rPr lang="ru-RU" b="1" dirty="0"/>
              <a:t>.</a:t>
            </a:r>
          </a:p>
          <a:p>
            <a:r>
              <a:rPr lang="ru-RU" dirty="0"/>
              <a:t> </a:t>
            </a:r>
            <a:r>
              <a:rPr lang="ru-RU" dirty="0" err="1"/>
              <a:t>Така</a:t>
            </a:r>
            <a:r>
              <a:rPr lang="ru-RU" dirty="0"/>
              <a:t> проблема </a:t>
            </a:r>
            <a:r>
              <a:rPr lang="ru-RU" dirty="0" err="1"/>
              <a:t>зазвичай</a:t>
            </a:r>
            <a:r>
              <a:rPr lang="ru-RU" dirty="0"/>
              <a:t> </a:t>
            </a:r>
            <a:r>
              <a:rPr lang="ru-RU" dirty="0" err="1"/>
              <a:t>виникає</a:t>
            </a:r>
            <a:r>
              <a:rPr lang="ru-RU" dirty="0"/>
              <a:t> при </a:t>
            </a:r>
            <a:r>
              <a:rPr lang="ru-RU" dirty="0" err="1"/>
              <a:t>роботі</a:t>
            </a:r>
            <a:r>
              <a:rPr lang="ru-RU" dirty="0"/>
              <a:t> з </a:t>
            </a:r>
            <a:r>
              <a:rPr lang="ru-RU" dirty="0" err="1"/>
              <a:t>важкими</a:t>
            </a:r>
            <a:r>
              <a:rPr lang="ru-RU" dirty="0"/>
              <a:t> </a:t>
            </a:r>
            <a:r>
              <a:rPr lang="ru-RU" dirty="0" err="1"/>
              <a:t>ресурсоємними</a:t>
            </a:r>
            <a:r>
              <a:rPr lang="ru-RU" dirty="0"/>
              <a:t> </a:t>
            </a:r>
            <a:r>
              <a:rPr lang="ru-RU" dirty="0" err="1"/>
              <a:t>об'єктами</a:t>
            </a:r>
            <a:r>
              <a:rPr lang="ru-RU" dirty="0"/>
              <a:t>, такими, як </a:t>
            </a:r>
            <a:r>
              <a:rPr lang="ru-RU" dirty="0" err="1"/>
              <a:t>підключення</a:t>
            </a:r>
            <a:r>
              <a:rPr lang="ru-RU" dirty="0"/>
              <a:t> до </a:t>
            </a:r>
            <a:r>
              <a:rPr lang="ru-RU" dirty="0" err="1"/>
              <a:t>бази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, </a:t>
            </a:r>
            <a:r>
              <a:rPr lang="ru-RU" dirty="0" err="1"/>
              <a:t>файлової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ru-RU" dirty="0" err="1" smtClean="0"/>
              <a:t>тощо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 err="1" smtClean="0"/>
              <a:t>Уявіть</a:t>
            </a:r>
            <a:r>
              <a:rPr lang="ru-RU" dirty="0"/>
              <a:t>, </a:t>
            </a:r>
            <a:r>
              <a:rPr lang="ru-RU" dirty="0" err="1"/>
              <a:t>скільки</a:t>
            </a:r>
            <a:r>
              <a:rPr lang="ru-RU" dirty="0"/>
              <a:t> </a:t>
            </a:r>
            <a:r>
              <a:rPr lang="ru-RU" dirty="0" err="1"/>
              <a:t>дій</a:t>
            </a:r>
            <a:r>
              <a:rPr lang="ru-RU" dirty="0"/>
              <a:t> вам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зробити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повторно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ru-RU" dirty="0" err="1"/>
              <a:t>існуючі</a:t>
            </a:r>
            <a:r>
              <a:rPr lang="ru-RU" dirty="0"/>
              <a:t> </a:t>
            </a:r>
            <a:r>
              <a:rPr lang="ru-RU" dirty="0" err="1"/>
              <a:t>об'єкти</a:t>
            </a:r>
            <a:r>
              <a:rPr lang="ru-RU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ru-RU" dirty="0" err="1" smtClean="0"/>
              <a:t>Спочатку</a:t>
            </a:r>
            <a:r>
              <a:rPr lang="ru-RU" dirty="0" smtClean="0"/>
              <a:t> </a:t>
            </a:r>
            <a:r>
              <a:rPr lang="ru-RU" dirty="0"/>
              <a:t>вам </a:t>
            </a:r>
            <a:r>
              <a:rPr lang="ru-RU" dirty="0" err="1"/>
              <a:t>слід</a:t>
            </a:r>
            <a:r>
              <a:rPr lang="ru-RU" dirty="0"/>
              <a:t> </a:t>
            </a:r>
            <a:r>
              <a:rPr lang="ru-RU" dirty="0" err="1">
                <a:solidFill>
                  <a:srgbClr val="0000CC"/>
                </a:solidFill>
              </a:rPr>
              <a:t>створити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загальне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сховище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зберігати</a:t>
            </a:r>
            <a:r>
              <a:rPr lang="ru-RU" dirty="0"/>
              <a:t> в </a:t>
            </a:r>
            <a:r>
              <a:rPr lang="ru-RU" dirty="0" err="1"/>
              <a:t>ньому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створювані</a:t>
            </a:r>
            <a:r>
              <a:rPr lang="ru-RU" dirty="0"/>
              <a:t> </a:t>
            </a:r>
            <a:r>
              <a:rPr lang="ru-RU" dirty="0" err="1"/>
              <a:t>об'єкти</a:t>
            </a:r>
            <a:r>
              <a:rPr lang="ru-RU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ru-RU" dirty="0"/>
              <a:t>При </a:t>
            </a:r>
            <a:r>
              <a:rPr lang="ru-RU" dirty="0" err="1"/>
              <a:t>запиті</a:t>
            </a:r>
            <a:r>
              <a:rPr lang="ru-RU" dirty="0"/>
              <a:t> нового </a:t>
            </a:r>
            <a:r>
              <a:rPr lang="ru-RU" dirty="0" err="1"/>
              <a:t>об'єкта</a:t>
            </a:r>
            <a:r>
              <a:rPr lang="ru-RU" dirty="0"/>
              <a:t> </a:t>
            </a:r>
            <a:r>
              <a:rPr lang="ru-RU" dirty="0" err="1"/>
              <a:t>потрібно</a:t>
            </a:r>
            <a:r>
              <a:rPr lang="ru-RU" dirty="0"/>
              <a:t> буде </a:t>
            </a:r>
            <a:r>
              <a:rPr lang="ru-RU" dirty="0" err="1">
                <a:solidFill>
                  <a:srgbClr val="0000CC"/>
                </a:solidFill>
              </a:rPr>
              <a:t>заглянути</a:t>
            </a:r>
            <a:r>
              <a:rPr lang="ru-RU" dirty="0">
                <a:solidFill>
                  <a:srgbClr val="0000CC"/>
                </a:solidFill>
              </a:rPr>
              <a:t> в </a:t>
            </a:r>
            <a:r>
              <a:rPr lang="ru-RU" dirty="0" err="1">
                <a:solidFill>
                  <a:srgbClr val="0000CC"/>
                </a:solidFill>
              </a:rPr>
              <a:t>сховище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/>
              <a:t>і </a:t>
            </a:r>
            <a:r>
              <a:rPr lang="ru-RU" dirty="0" err="1"/>
              <a:t>перевірити</a:t>
            </a:r>
            <a:r>
              <a:rPr lang="ru-RU" dirty="0"/>
              <a:t>, </a:t>
            </a:r>
            <a:r>
              <a:rPr lang="ru-RU" dirty="0" err="1"/>
              <a:t>чи</a:t>
            </a:r>
            <a:r>
              <a:rPr lang="ru-RU" dirty="0"/>
              <a:t> є там </a:t>
            </a:r>
            <a:r>
              <a:rPr lang="ru-RU" dirty="0" err="1"/>
              <a:t>закинутий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ru-RU" dirty="0"/>
              <a:t>А </a:t>
            </a:r>
            <a:r>
              <a:rPr lang="ru-RU" dirty="0" err="1"/>
              <a:t>потім</a:t>
            </a:r>
            <a:r>
              <a:rPr lang="ru-RU" dirty="0"/>
              <a:t> </a:t>
            </a:r>
            <a:r>
              <a:rPr lang="ru-RU" dirty="0" err="1">
                <a:solidFill>
                  <a:srgbClr val="0000CC"/>
                </a:solidFill>
              </a:rPr>
              <a:t>повернути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його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клієнтського</a:t>
            </a:r>
            <a:r>
              <a:rPr lang="ru-RU" dirty="0">
                <a:solidFill>
                  <a:srgbClr val="0000CC"/>
                </a:solidFill>
              </a:rPr>
              <a:t> коду</a:t>
            </a:r>
            <a:r>
              <a:rPr lang="ru-RU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ru-RU" dirty="0"/>
              <a:t>Але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вільних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 </a:t>
            </a:r>
            <a:r>
              <a:rPr lang="ru-RU" dirty="0" err="1"/>
              <a:t>немає</a:t>
            </a:r>
            <a:r>
              <a:rPr lang="ru-RU" dirty="0"/>
              <a:t> - </a:t>
            </a:r>
            <a:r>
              <a:rPr lang="ru-RU" dirty="0" err="1">
                <a:solidFill>
                  <a:srgbClr val="0000CC"/>
                </a:solidFill>
              </a:rPr>
              <a:t>створити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новий</a:t>
            </a:r>
            <a:r>
              <a:rPr lang="ru-RU" dirty="0"/>
              <a:t>, не </a:t>
            </a:r>
            <a:r>
              <a:rPr lang="ru-RU" dirty="0" err="1"/>
              <a:t>забувши</a:t>
            </a:r>
            <a:r>
              <a:rPr lang="ru-RU" dirty="0"/>
              <a:t> </a:t>
            </a:r>
            <a:r>
              <a:rPr lang="ru-RU" dirty="0" err="1"/>
              <a:t>додати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в </a:t>
            </a:r>
            <a:r>
              <a:rPr lang="ru-RU" dirty="0" err="1"/>
              <a:t>сховище</a:t>
            </a:r>
            <a:r>
              <a:rPr lang="ru-RU" dirty="0"/>
              <a:t>.</a:t>
            </a:r>
          </a:p>
          <a:p>
            <a:r>
              <a:rPr lang="ru-RU" dirty="0"/>
              <a:t>Весь </a:t>
            </a:r>
            <a:r>
              <a:rPr lang="ru-RU" dirty="0" err="1"/>
              <a:t>цей</a:t>
            </a:r>
            <a:r>
              <a:rPr lang="ru-RU" dirty="0"/>
              <a:t> код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кудись</a:t>
            </a:r>
            <a:r>
              <a:rPr lang="ru-RU" dirty="0"/>
              <a:t> </a:t>
            </a:r>
            <a:r>
              <a:rPr lang="ru-RU" dirty="0" err="1"/>
              <a:t>помістити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не </a:t>
            </a:r>
            <a:r>
              <a:rPr lang="ru-RU" dirty="0" err="1"/>
              <a:t>засмічувати</a:t>
            </a:r>
            <a:r>
              <a:rPr lang="ru-RU" dirty="0"/>
              <a:t> </a:t>
            </a:r>
            <a:r>
              <a:rPr lang="ru-RU" dirty="0" err="1"/>
              <a:t>клієнтський</a:t>
            </a:r>
            <a:r>
              <a:rPr lang="ru-RU" dirty="0"/>
              <a:t> код.</a:t>
            </a:r>
          </a:p>
          <a:p>
            <a:r>
              <a:rPr lang="ru-RU" dirty="0" err="1" smtClean="0"/>
              <a:t>Найзручнішим</a:t>
            </a:r>
            <a:r>
              <a:rPr lang="ru-RU" dirty="0" smtClean="0"/>
              <a:t> </a:t>
            </a:r>
            <a:r>
              <a:rPr lang="ru-RU" dirty="0" err="1"/>
              <a:t>місцем</a:t>
            </a:r>
            <a:r>
              <a:rPr lang="ru-RU" dirty="0"/>
              <a:t> </a:t>
            </a:r>
            <a:r>
              <a:rPr lang="ru-RU" dirty="0" err="1"/>
              <a:t>був</a:t>
            </a:r>
            <a:r>
              <a:rPr lang="ru-RU" dirty="0"/>
              <a:t> </a:t>
            </a:r>
            <a:r>
              <a:rPr lang="ru-RU" dirty="0" err="1"/>
              <a:t>би</a:t>
            </a:r>
            <a:r>
              <a:rPr lang="ru-RU" dirty="0"/>
              <a:t> конструктор </a:t>
            </a:r>
            <a:r>
              <a:rPr lang="ru-RU" dirty="0" err="1"/>
              <a:t>об'єкта</a:t>
            </a:r>
            <a:r>
              <a:rPr lang="ru-RU" dirty="0"/>
              <a:t>, </a:t>
            </a:r>
            <a:r>
              <a:rPr lang="ru-RU" dirty="0" err="1"/>
              <a:t>адже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перевірки</a:t>
            </a:r>
            <a:r>
              <a:rPr lang="ru-RU" dirty="0"/>
              <a:t> </a:t>
            </a:r>
            <a:r>
              <a:rPr lang="ru-RU" dirty="0" err="1"/>
              <a:t>потрібні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при </a:t>
            </a:r>
            <a:r>
              <a:rPr lang="ru-RU" dirty="0" err="1"/>
              <a:t>створенні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. Але, на жаль, конструктор </a:t>
            </a:r>
            <a:r>
              <a:rPr lang="ru-RU" dirty="0" err="1"/>
              <a:t>завжди</a:t>
            </a:r>
            <a:r>
              <a:rPr lang="ru-RU" dirty="0"/>
              <a:t> </a:t>
            </a:r>
            <a:r>
              <a:rPr lang="ru-RU" dirty="0" err="1"/>
              <a:t>створює</a:t>
            </a:r>
            <a:r>
              <a:rPr lang="ru-RU" dirty="0"/>
              <a:t> </a:t>
            </a:r>
            <a:r>
              <a:rPr lang="ru-RU" dirty="0" err="1"/>
              <a:t>нові</a:t>
            </a:r>
            <a:r>
              <a:rPr lang="ru-RU" dirty="0"/>
              <a:t> </a:t>
            </a:r>
            <a:r>
              <a:rPr lang="ru-RU" dirty="0" err="1"/>
              <a:t>об'єкти</a:t>
            </a:r>
            <a:r>
              <a:rPr lang="ru-RU" dirty="0"/>
              <a:t>, </a:t>
            </a:r>
            <a:r>
              <a:rPr lang="ru-RU" dirty="0" err="1"/>
              <a:t>він</a:t>
            </a:r>
            <a:r>
              <a:rPr lang="ru-RU" dirty="0"/>
              <a:t> не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повернути</a:t>
            </a:r>
            <a:r>
              <a:rPr lang="ru-RU" dirty="0"/>
              <a:t> </a:t>
            </a:r>
            <a:r>
              <a:rPr lang="ru-RU" dirty="0" err="1"/>
              <a:t>існуючий</a:t>
            </a:r>
            <a:r>
              <a:rPr lang="ru-RU" dirty="0"/>
              <a:t> </a:t>
            </a:r>
            <a:r>
              <a:rPr lang="ru-RU" dirty="0" err="1"/>
              <a:t>екземпляр</a:t>
            </a:r>
            <a:r>
              <a:rPr lang="ru-RU" dirty="0"/>
              <a:t>.</a:t>
            </a:r>
          </a:p>
          <a:p>
            <a:r>
              <a:rPr lang="ru-RU" dirty="0" smtClean="0"/>
              <a:t>Значить</a:t>
            </a:r>
            <a:r>
              <a:rPr lang="ru-RU" dirty="0"/>
              <a:t>, </a:t>
            </a:r>
            <a:r>
              <a:rPr lang="ru-RU" b="1" dirty="0" err="1">
                <a:solidFill>
                  <a:srgbClr val="0000CC"/>
                </a:solidFill>
              </a:rPr>
              <a:t>потрібен</a:t>
            </a:r>
            <a:r>
              <a:rPr lang="ru-RU" b="1" dirty="0">
                <a:solidFill>
                  <a:srgbClr val="0000CC"/>
                </a:solidFill>
              </a:rPr>
              <a:t> </a:t>
            </a:r>
            <a:r>
              <a:rPr lang="ru-RU" b="1" dirty="0" err="1">
                <a:solidFill>
                  <a:srgbClr val="0000CC"/>
                </a:solidFill>
              </a:rPr>
              <a:t>інший</a:t>
            </a:r>
            <a:r>
              <a:rPr lang="ru-RU" b="1" dirty="0">
                <a:solidFill>
                  <a:srgbClr val="0000CC"/>
                </a:solidFill>
              </a:rPr>
              <a:t> метод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би</a:t>
            </a:r>
            <a:r>
              <a:rPr lang="ru-RU" dirty="0"/>
              <a:t> </a:t>
            </a:r>
            <a:r>
              <a:rPr lang="ru-RU" dirty="0" err="1"/>
              <a:t>віддавав</a:t>
            </a:r>
            <a:r>
              <a:rPr lang="ru-RU" dirty="0"/>
              <a:t> як </a:t>
            </a:r>
            <a:r>
              <a:rPr lang="ru-RU" dirty="0" err="1"/>
              <a:t>існуючі</a:t>
            </a:r>
            <a:r>
              <a:rPr lang="ru-RU" dirty="0"/>
              <a:t>, так і </a:t>
            </a:r>
            <a:r>
              <a:rPr lang="ru-RU" dirty="0" err="1"/>
              <a:t>нові</a:t>
            </a:r>
            <a:r>
              <a:rPr lang="ru-RU" dirty="0"/>
              <a:t> </a:t>
            </a:r>
            <a:r>
              <a:rPr lang="ru-RU" dirty="0" err="1"/>
              <a:t>об'єкти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err="1" smtClean="0"/>
              <a:t>Їм</a:t>
            </a:r>
            <a:r>
              <a:rPr lang="ru-RU" dirty="0" smtClean="0"/>
              <a:t> </a:t>
            </a:r>
            <a:r>
              <a:rPr lang="ru-RU" dirty="0"/>
              <a:t>і стане </a:t>
            </a:r>
            <a:r>
              <a:rPr lang="ru-RU" b="1" dirty="0" err="1">
                <a:solidFill>
                  <a:srgbClr val="0000CC"/>
                </a:solidFill>
              </a:rPr>
              <a:t>фабричний</a:t>
            </a:r>
            <a:r>
              <a:rPr lang="ru-RU" b="1" dirty="0">
                <a:solidFill>
                  <a:srgbClr val="0000CC"/>
                </a:solidFill>
              </a:rPr>
              <a:t> метод.</a:t>
            </a:r>
          </a:p>
        </p:txBody>
      </p:sp>
    </p:spTree>
    <p:extLst>
      <p:ext uri="{BB962C8B-B14F-4D97-AF65-F5344CB8AC3E}">
        <p14:creationId xmlns:p14="http://schemas.microsoft.com/office/powerpoint/2010/main" val="22032714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34314" y="0"/>
            <a:ext cx="61449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 smtClean="0">
                <a:solidFill>
                  <a:srgbClr val="C00000"/>
                </a:solidFill>
              </a:rPr>
              <a:t>Фабричний</a:t>
            </a:r>
            <a:r>
              <a:rPr lang="ru-RU" sz="3600" b="1" dirty="0" smtClean="0">
                <a:solidFill>
                  <a:srgbClr val="C00000"/>
                </a:solidFill>
              </a:rPr>
              <a:t> метод. </a:t>
            </a:r>
            <a:r>
              <a:rPr lang="ru-RU" sz="3600" b="1" dirty="0" err="1" smtClean="0">
                <a:solidFill>
                  <a:srgbClr val="C00000"/>
                </a:solidFill>
              </a:rPr>
              <a:t>Реалізація</a:t>
            </a:r>
            <a:endParaRPr lang="ru-RU" sz="36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925607"/>
            <a:ext cx="9144000" cy="593239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650" dirty="0" err="1" smtClean="0"/>
              <a:t>Приведіть</a:t>
            </a:r>
            <a:r>
              <a:rPr lang="ru-RU" sz="1650" dirty="0" smtClean="0"/>
              <a:t> </a:t>
            </a:r>
            <a:r>
              <a:rPr lang="ru-RU" sz="1650" dirty="0" err="1" smtClean="0"/>
              <a:t>всі</a:t>
            </a:r>
            <a:r>
              <a:rPr lang="ru-RU" sz="1650" dirty="0" smtClean="0"/>
              <a:t> </a:t>
            </a:r>
            <a:r>
              <a:rPr lang="ru-RU" sz="1650" dirty="0" err="1"/>
              <a:t>створювані</a:t>
            </a:r>
            <a:r>
              <a:rPr lang="ru-RU" sz="1650" dirty="0"/>
              <a:t> </a:t>
            </a:r>
            <a:r>
              <a:rPr lang="ru-RU" sz="1650" dirty="0" err="1"/>
              <a:t>продукти</a:t>
            </a:r>
            <a:r>
              <a:rPr lang="ru-RU" sz="1650" dirty="0"/>
              <a:t> до </a:t>
            </a:r>
            <a:r>
              <a:rPr lang="ru-RU" sz="1650" dirty="0" err="1"/>
              <a:t>загального</a:t>
            </a:r>
            <a:r>
              <a:rPr lang="ru-RU" sz="1650" dirty="0"/>
              <a:t> </a:t>
            </a:r>
            <a:r>
              <a:rPr lang="ru-RU" sz="1650" dirty="0" err="1"/>
              <a:t>інтерфейсу</a:t>
            </a:r>
            <a:r>
              <a:rPr lang="ru-RU" sz="165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50" dirty="0" smtClean="0"/>
              <a:t>У </a:t>
            </a:r>
            <a:r>
              <a:rPr lang="ru-RU" sz="1650" dirty="0" err="1"/>
              <a:t>класі</a:t>
            </a:r>
            <a:r>
              <a:rPr lang="ru-RU" sz="1650" dirty="0"/>
              <a:t>, </a:t>
            </a:r>
            <a:r>
              <a:rPr lang="ru-RU" sz="1650" dirty="0" err="1"/>
              <a:t>який</a:t>
            </a:r>
            <a:r>
              <a:rPr lang="ru-RU" sz="1650" dirty="0"/>
              <a:t> </a:t>
            </a:r>
            <a:r>
              <a:rPr lang="ru-RU" sz="1650" dirty="0" err="1"/>
              <a:t>виробляє</a:t>
            </a:r>
            <a:r>
              <a:rPr lang="ru-RU" sz="1650" dirty="0"/>
              <a:t> </a:t>
            </a:r>
            <a:r>
              <a:rPr lang="ru-RU" sz="1650" dirty="0" err="1"/>
              <a:t>продукти</a:t>
            </a:r>
            <a:r>
              <a:rPr lang="ru-RU" sz="1650" dirty="0"/>
              <a:t>, </a:t>
            </a:r>
            <a:r>
              <a:rPr lang="ru-RU" sz="1650" dirty="0" err="1"/>
              <a:t>створіть</a:t>
            </a:r>
            <a:r>
              <a:rPr lang="ru-RU" sz="1650" dirty="0"/>
              <a:t> </a:t>
            </a:r>
            <a:r>
              <a:rPr lang="ru-RU" sz="1650" dirty="0" err="1"/>
              <a:t>порожній</a:t>
            </a:r>
            <a:r>
              <a:rPr lang="ru-RU" sz="1650" dirty="0"/>
              <a:t> </a:t>
            </a:r>
            <a:r>
              <a:rPr lang="ru-RU" sz="1650" dirty="0" err="1"/>
              <a:t>фабричний</a:t>
            </a:r>
            <a:r>
              <a:rPr lang="ru-RU" sz="1650" dirty="0"/>
              <a:t> метод. Як </a:t>
            </a:r>
            <a:r>
              <a:rPr lang="ru-RU" sz="1650" dirty="0" err="1"/>
              <a:t>повертається</a:t>
            </a:r>
            <a:r>
              <a:rPr lang="ru-RU" sz="1650" dirty="0"/>
              <a:t> типу </a:t>
            </a:r>
            <a:r>
              <a:rPr lang="ru-RU" sz="1650" dirty="0" err="1"/>
              <a:t>вкажіть</a:t>
            </a:r>
            <a:r>
              <a:rPr lang="ru-RU" sz="1650" dirty="0"/>
              <a:t> </a:t>
            </a:r>
            <a:r>
              <a:rPr lang="ru-RU" sz="1650" dirty="0" err="1"/>
              <a:t>загальний</a:t>
            </a:r>
            <a:r>
              <a:rPr lang="ru-RU" sz="1650" dirty="0"/>
              <a:t> </a:t>
            </a:r>
            <a:r>
              <a:rPr lang="ru-RU" sz="1650" dirty="0" err="1"/>
              <a:t>інтерфейс</a:t>
            </a:r>
            <a:r>
              <a:rPr lang="ru-RU" sz="1650" dirty="0"/>
              <a:t> продукту.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50" dirty="0" err="1" smtClean="0"/>
              <a:t>Потім</a:t>
            </a:r>
            <a:r>
              <a:rPr lang="ru-RU" sz="1650" dirty="0" smtClean="0"/>
              <a:t> </a:t>
            </a:r>
            <a:r>
              <a:rPr lang="ru-RU" sz="1650" dirty="0" err="1"/>
              <a:t>пройдіться</a:t>
            </a:r>
            <a:r>
              <a:rPr lang="ru-RU" sz="1650" dirty="0"/>
              <a:t> по коду </a:t>
            </a:r>
            <a:r>
              <a:rPr lang="ru-RU" sz="1650" dirty="0" err="1"/>
              <a:t>класу</a:t>
            </a:r>
            <a:r>
              <a:rPr lang="ru-RU" sz="1650" dirty="0"/>
              <a:t> та </a:t>
            </a:r>
            <a:r>
              <a:rPr lang="ru-RU" sz="1650" dirty="0" err="1"/>
              <a:t>знайдіть</a:t>
            </a:r>
            <a:r>
              <a:rPr lang="ru-RU" sz="1650" dirty="0"/>
              <a:t> </a:t>
            </a:r>
            <a:r>
              <a:rPr lang="ru-RU" sz="1650" dirty="0" err="1"/>
              <a:t>всі</a:t>
            </a:r>
            <a:r>
              <a:rPr lang="ru-RU" sz="1650" dirty="0"/>
              <a:t> </a:t>
            </a:r>
            <a:r>
              <a:rPr lang="ru-RU" sz="1650" dirty="0" err="1"/>
              <a:t>ділянки</a:t>
            </a:r>
            <a:r>
              <a:rPr lang="ru-RU" sz="1650" dirty="0"/>
              <a:t>, </a:t>
            </a:r>
            <a:r>
              <a:rPr lang="ru-RU" sz="1650" dirty="0" err="1"/>
              <a:t>що</a:t>
            </a:r>
            <a:r>
              <a:rPr lang="ru-RU" sz="1650" dirty="0"/>
              <a:t> </a:t>
            </a:r>
            <a:r>
              <a:rPr lang="ru-RU" sz="1650" dirty="0" err="1"/>
              <a:t>створюють</a:t>
            </a:r>
            <a:r>
              <a:rPr lang="ru-RU" sz="1650" dirty="0"/>
              <a:t> </a:t>
            </a:r>
            <a:r>
              <a:rPr lang="ru-RU" sz="1650" dirty="0" err="1"/>
              <a:t>продукти</a:t>
            </a:r>
            <a:r>
              <a:rPr lang="ru-RU" sz="1650" dirty="0"/>
              <a:t>. По </a:t>
            </a:r>
            <a:r>
              <a:rPr lang="ru-RU" sz="1650" dirty="0" err="1"/>
              <a:t>черзі</a:t>
            </a:r>
            <a:r>
              <a:rPr lang="ru-RU" sz="1650" dirty="0"/>
              <a:t> </a:t>
            </a:r>
            <a:r>
              <a:rPr lang="ru-RU" sz="1650" dirty="0" err="1"/>
              <a:t>замініть</a:t>
            </a:r>
            <a:r>
              <a:rPr lang="ru-RU" sz="1650" dirty="0"/>
              <a:t> </a:t>
            </a:r>
            <a:r>
              <a:rPr lang="ru-RU" sz="1650" dirty="0" err="1"/>
              <a:t>ці</a:t>
            </a:r>
            <a:r>
              <a:rPr lang="ru-RU" sz="1650" dirty="0"/>
              <a:t> </a:t>
            </a:r>
            <a:r>
              <a:rPr lang="ru-RU" sz="1650" dirty="0" err="1"/>
              <a:t>ділянки</a:t>
            </a:r>
            <a:r>
              <a:rPr lang="ru-RU" sz="1650" dirty="0"/>
              <a:t> </a:t>
            </a:r>
            <a:r>
              <a:rPr lang="ru-RU" sz="1650" dirty="0" err="1"/>
              <a:t>викликами</a:t>
            </a:r>
            <a:r>
              <a:rPr lang="ru-RU" sz="1650" dirty="0"/>
              <a:t> фабричного методу, </a:t>
            </a:r>
            <a:r>
              <a:rPr lang="ru-RU" sz="1650" dirty="0" err="1"/>
              <a:t>переносячи</a:t>
            </a:r>
            <a:r>
              <a:rPr lang="ru-RU" sz="1650" dirty="0"/>
              <a:t> в </a:t>
            </a:r>
            <a:r>
              <a:rPr lang="ru-RU" sz="1650" dirty="0" err="1"/>
              <a:t>нього</a:t>
            </a:r>
            <a:r>
              <a:rPr lang="ru-RU" sz="1650" dirty="0"/>
              <a:t> код </a:t>
            </a:r>
            <a:r>
              <a:rPr lang="ru-RU" sz="1650" dirty="0" err="1"/>
              <a:t>створення</a:t>
            </a:r>
            <a:r>
              <a:rPr lang="ru-RU" sz="1650" dirty="0"/>
              <a:t> </a:t>
            </a:r>
            <a:r>
              <a:rPr lang="ru-RU" sz="1650" dirty="0" err="1"/>
              <a:t>різних</a:t>
            </a:r>
            <a:r>
              <a:rPr lang="ru-RU" sz="1650" dirty="0"/>
              <a:t> </a:t>
            </a:r>
            <a:r>
              <a:rPr lang="ru-RU" sz="1650" dirty="0" err="1"/>
              <a:t>продуктів</a:t>
            </a:r>
            <a:r>
              <a:rPr lang="ru-RU" sz="1650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ru-RU" sz="1650" dirty="0" smtClean="0"/>
              <a:t>У </a:t>
            </a:r>
            <a:r>
              <a:rPr lang="ru-RU" sz="1650" dirty="0" err="1"/>
              <a:t>фабричний</a:t>
            </a:r>
            <a:r>
              <a:rPr lang="ru-RU" sz="1650" dirty="0"/>
              <a:t> метод, </a:t>
            </a:r>
            <a:r>
              <a:rPr lang="ru-RU" sz="1650" dirty="0" err="1"/>
              <a:t>можливо</a:t>
            </a:r>
            <a:r>
              <a:rPr lang="ru-RU" sz="1650" dirty="0"/>
              <a:t>, </a:t>
            </a:r>
            <a:r>
              <a:rPr lang="ru-RU" sz="1650" dirty="0" err="1"/>
              <a:t>доведеться</a:t>
            </a:r>
            <a:r>
              <a:rPr lang="ru-RU" sz="1650" dirty="0"/>
              <a:t> </a:t>
            </a:r>
            <a:r>
              <a:rPr lang="ru-RU" sz="1650" dirty="0" err="1"/>
              <a:t>додати</a:t>
            </a:r>
            <a:r>
              <a:rPr lang="ru-RU" sz="1650" dirty="0"/>
              <a:t> </a:t>
            </a:r>
            <a:r>
              <a:rPr lang="ru-RU" sz="1650" dirty="0" err="1"/>
              <a:t>кілька</a:t>
            </a:r>
            <a:r>
              <a:rPr lang="ru-RU" sz="1650" dirty="0"/>
              <a:t> </a:t>
            </a:r>
            <a:r>
              <a:rPr lang="ru-RU" sz="1650" dirty="0" err="1"/>
              <a:t>параметрів</a:t>
            </a:r>
            <a:r>
              <a:rPr lang="ru-RU" sz="1650" dirty="0"/>
              <a:t>, </a:t>
            </a:r>
            <a:r>
              <a:rPr lang="ru-RU" sz="1650" dirty="0" err="1"/>
              <a:t>які</a:t>
            </a:r>
            <a:r>
              <a:rPr lang="ru-RU" sz="1650" dirty="0"/>
              <a:t> </a:t>
            </a:r>
            <a:r>
              <a:rPr lang="ru-RU" sz="1650" dirty="0" err="1"/>
              <a:t>контролюють</a:t>
            </a:r>
            <a:r>
              <a:rPr lang="ru-RU" sz="1650" dirty="0"/>
              <a:t>, </a:t>
            </a:r>
            <a:r>
              <a:rPr lang="ru-RU" sz="1650" dirty="0" err="1"/>
              <a:t>який</a:t>
            </a:r>
            <a:r>
              <a:rPr lang="ru-RU" sz="1650" dirty="0"/>
              <a:t> з </a:t>
            </a:r>
            <a:r>
              <a:rPr lang="ru-RU" sz="1650" dirty="0" err="1"/>
              <a:t>продуктів</a:t>
            </a:r>
            <a:r>
              <a:rPr lang="ru-RU" sz="1650" dirty="0"/>
              <a:t> </a:t>
            </a:r>
            <a:r>
              <a:rPr lang="ru-RU" sz="1650" dirty="0" err="1"/>
              <a:t>потрібно</a:t>
            </a:r>
            <a:r>
              <a:rPr lang="ru-RU" sz="1650" dirty="0"/>
              <a:t> </a:t>
            </a:r>
            <a:r>
              <a:rPr lang="ru-RU" sz="1650" dirty="0" err="1"/>
              <a:t>створити</a:t>
            </a:r>
            <a:r>
              <a:rPr lang="ru-RU" sz="1650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ru-RU" sz="1650" dirty="0" smtClean="0"/>
              <a:t>На </a:t>
            </a:r>
            <a:r>
              <a:rPr lang="ru-RU" sz="1650" dirty="0" err="1"/>
              <a:t>цьому</a:t>
            </a:r>
            <a:r>
              <a:rPr lang="ru-RU" sz="1650" dirty="0"/>
              <a:t> </a:t>
            </a:r>
            <a:r>
              <a:rPr lang="ru-RU" sz="1650" dirty="0" err="1"/>
              <a:t>етапі</a:t>
            </a:r>
            <a:r>
              <a:rPr lang="ru-RU" sz="1650" dirty="0"/>
              <a:t> </a:t>
            </a:r>
            <a:r>
              <a:rPr lang="ru-RU" sz="1650" dirty="0" err="1"/>
              <a:t>фабричний</a:t>
            </a:r>
            <a:r>
              <a:rPr lang="ru-RU" sz="1650" dirty="0"/>
              <a:t> метод, </a:t>
            </a:r>
            <a:r>
              <a:rPr lang="ru-RU" sz="1650" dirty="0" err="1"/>
              <a:t>швидше</a:t>
            </a:r>
            <a:r>
              <a:rPr lang="ru-RU" sz="1650" dirty="0"/>
              <a:t> за все, буде </a:t>
            </a:r>
            <a:r>
              <a:rPr lang="ru-RU" sz="1650" dirty="0" err="1"/>
              <a:t>виглядати</a:t>
            </a:r>
            <a:r>
              <a:rPr lang="ru-RU" sz="1650" dirty="0"/>
              <a:t> </a:t>
            </a:r>
            <a:r>
              <a:rPr lang="ru-RU" sz="1650" dirty="0" err="1"/>
              <a:t>гнітюче</a:t>
            </a:r>
            <a:r>
              <a:rPr lang="ru-RU" sz="1650" dirty="0"/>
              <a:t>. У </a:t>
            </a:r>
            <a:r>
              <a:rPr lang="ru-RU" sz="1650" dirty="0" err="1"/>
              <a:t>ньому</a:t>
            </a:r>
            <a:r>
              <a:rPr lang="ru-RU" sz="1650" dirty="0"/>
              <a:t> буде </a:t>
            </a:r>
            <a:r>
              <a:rPr lang="ru-RU" sz="1650" dirty="0" err="1"/>
              <a:t>жити</a:t>
            </a:r>
            <a:r>
              <a:rPr lang="ru-RU" sz="1650" dirty="0"/>
              <a:t> великий </a:t>
            </a:r>
            <a:r>
              <a:rPr lang="ru-RU" sz="1650" dirty="0" err="1"/>
              <a:t>умовний</a:t>
            </a:r>
            <a:r>
              <a:rPr lang="ru-RU" sz="1650" dirty="0"/>
              <a:t> оператор, </a:t>
            </a:r>
            <a:r>
              <a:rPr lang="ru-RU" sz="1650" dirty="0" err="1"/>
              <a:t>що</a:t>
            </a:r>
            <a:r>
              <a:rPr lang="ru-RU" sz="1650" dirty="0"/>
              <a:t> </a:t>
            </a:r>
            <a:r>
              <a:rPr lang="ru-RU" sz="1650" dirty="0" err="1"/>
              <a:t>вибирає</a:t>
            </a:r>
            <a:r>
              <a:rPr lang="ru-RU" sz="1650" dirty="0"/>
              <a:t> </a:t>
            </a:r>
            <a:r>
              <a:rPr lang="ru-RU" sz="1650" dirty="0" err="1"/>
              <a:t>клас</a:t>
            </a:r>
            <a:r>
              <a:rPr lang="ru-RU" sz="1650" dirty="0"/>
              <a:t> </a:t>
            </a:r>
            <a:r>
              <a:rPr lang="ru-RU" sz="1650" dirty="0" err="1"/>
              <a:t>створюваного</a:t>
            </a:r>
            <a:r>
              <a:rPr lang="ru-RU" sz="1650" dirty="0"/>
              <a:t> продукту. Але не </a:t>
            </a:r>
            <a:r>
              <a:rPr lang="ru-RU" sz="1650" dirty="0" err="1"/>
              <a:t>хвилюйтеся</a:t>
            </a:r>
            <a:r>
              <a:rPr lang="ru-RU" sz="1650" dirty="0"/>
              <a:t>, ми ось-ось </a:t>
            </a:r>
            <a:r>
              <a:rPr lang="ru-RU" sz="1650" dirty="0" err="1"/>
              <a:t>виправимо</a:t>
            </a:r>
            <a:r>
              <a:rPr lang="ru-RU" sz="1650" dirty="0"/>
              <a:t> </a:t>
            </a:r>
            <a:r>
              <a:rPr lang="ru-RU" sz="1650" dirty="0" err="1"/>
              <a:t>це</a:t>
            </a:r>
            <a:r>
              <a:rPr lang="ru-RU" sz="165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50" dirty="0" smtClean="0"/>
              <a:t>Для </a:t>
            </a:r>
            <a:r>
              <a:rPr lang="ru-RU" sz="1650" dirty="0"/>
              <a:t>кожного типу </a:t>
            </a:r>
            <a:r>
              <a:rPr lang="ru-RU" sz="1650" dirty="0" err="1"/>
              <a:t>продуктів</a:t>
            </a:r>
            <a:r>
              <a:rPr lang="ru-RU" sz="1650" dirty="0"/>
              <a:t> </a:t>
            </a:r>
            <a:r>
              <a:rPr lang="ru-RU" sz="1650" dirty="0" err="1"/>
              <a:t>заведіть</a:t>
            </a:r>
            <a:r>
              <a:rPr lang="ru-RU" sz="1650" dirty="0"/>
              <a:t> </a:t>
            </a:r>
            <a:r>
              <a:rPr lang="ru-RU" sz="1650" dirty="0" err="1"/>
              <a:t>підклас</a:t>
            </a:r>
            <a:r>
              <a:rPr lang="ru-RU" sz="1650" dirty="0"/>
              <a:t> і </a:t>
            </a:r>
            <a:r>
              <a:rPr lang="ru-RU" sz="1650" dirty="0" err="1"/>
              <a:t>перевизначите</a:t>
            </a:r>
            <a:r>
              <a:rPr lang="ru-RU" sz="1650" dirty="0"/>
              <a:t> в </a:t>
            </a:r>
            <a:r>
              <a:rPr lang="ru-RU" sz="1650" dirty="0" err="1"/>
              <a:t>ньому</a:t>
            </a:r>
            <a:r>
              <a:rPr lang="ru-RU" sz="1650" dirty="0"/>
              <a:t> </a:t>
            </a:r>
            <a:r>
              <a:rPr lang="ru-RU" sz="1650" dirty="0" err="1"/>
              <a:t>фабричний</a:t>
            </a:r>
            <a:r>
              <a:rPr lang="ru-RU" sz="1650" dirty="0"/>
              <a:t> метод. </a:t>
            </a:r>
            <a:r>
              <a:rPr lang="ru-RU" sz="1650" dirty="0" err="1"/>
              <a:t>Перемістіть</a:t>
            </a:r>
            <a:r>
              <a:rPr lang="ru-RU" sz="1650" dirty="0"/>
              <a:t> </a:t>
            </a:r>
            <a:r>
              <a:rPr lang="ru-RU" sz="1650" dirty="0" err="1"/>
              <a:t>туди</a:t>
            </a:r>
            <a:r>
              <a:rPr lang="ru-RU" sz="1650" dirty="0"/>
              <a:t> код </a:t>
            </a:r>
            <a:r>
              <a:rPr lang="ru-RU" sz="1650" dirty="0" err="1"/>
              <a:t>створення</a:t>
            </a:r>
            <a:r>
              <a:rPr lang="ru-RU" sz="1650" dirty="0"/>
              <a:t> </a:t>
            </a:r>
            <a:r>
              <a:rPr lang="ru-RU" sz="1650" dirty="0" err="1"/>
              <a:t>відповідного</a:t>
            </a:r>
            <a:r>
              <a:rPr lang="ru-RU" sz="1650" dirty="0"/>
              <a:t> продукту з </a:t>
            </a:r>
            <a:r>
              <a:rPr lang="ru-RU" sz="1650" dirty="0" err="1"/>
              <a:t>суперкласу</a:t>
            </a:r>
            <a:r>
              <a:rPr lang="ru-RU" sz="165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50" dirty="0" err="1" smtClean="0"/>
              <a:t>Якщо</a:t>
            </a:r>
            <a:r>
              <a:rPr lang="ru-RU" sz="1650" dirty="0" smtClean="0"/>
              <a:t> </a:t>
            </a:r>
            <a:r>
              <a:rPr lang="ru-RU" sz="1650" dirty="0" err="1"/>
              <a:t>створюваних</a:t>
            </a:r>
            <a:r>
              <a:rPr lang="ru-RU" sz="1650" dirty="0"/>
              <a:t> </a:t>
            </a:r>
            <a:r>
              <a:rPr lang="ru-RU" sz="1650" dirty="0" err="1"/>
              <a:t>продуктів</a:t>
            </a:r>
            <a:r>
              <a:rPr lang="ru-RU" sz="1650" dirty="0"/>
              <a:t> </a:t>
            </a:r>
            <a:r>
              <a:rPr lang="ru-RU" sz="1650" dirty="0" err="1"/>
              <a:t>занадто</a:t>
            </a:r>
            <a:r>
              <a:rPr lang="ru-RU" sz="1650" dirty="0"/>
              <a:t> </a:t>
            </a:r>
            <a:r>
              <a:rPr lang="ru-RU" sz="1650" dirty="0" err="1"/>
              <a:t>багато</a:t>
            </a:r>
            <a:r>
              <a:rPr lang="ru-RU" sz="1650" dirty="0"/>
              <a:t> для </a:t>
            </a:r>
            <a:r>
              <a:rPr lang="ru-RU" sz="1650" dirty="0" err="1"/>
              <a:t>існуючих</a:t>
            </a:r>
            <a:r>
              <a:rPr lang="ru-RU" sz="1650" dirty="0"/>
              <a:t> </a:t>
            </a:r>
            <a:r>
              <a:rPr lang="ru-RU" sz="1650" dirty="0" err="1"/>
              <a:t>підкласів</a:t>
            </a:r>
            <a:r>
              <a:rPr lang="ru-RU" sz="1650" dirty="0"/>
              <a:t> </a:t>
            </a:r>
            <a:r>
              <a:rPr lang="ru-RU" sz="1650" dirty="0" err="1"/>
              <a:t>творця</a:t>
            </a:r>
            <a:r>
              <a:rPr lang="ru-RU" sz="1650" dirty="0"/>
              <a:t>, </a:t>
            </a:r>
            <a:r>
              <a:rPr lang="ru-RU" sz="1650" dirty="0" err="1"/>
              <a:t>ви</a:t>
            </a:r>
            <a:r>
              <a:rPr lang="ru-RU" sz="1650" dirty="0"/>
              <a:t> можете </a:t>
            </a:r>
            <a:r>
              <a:rPr lang="ru-RU" sz="1650" dirty="0" err="1"/>
              <a:t>подумати</a:t>
            </a:r>
            <a:r>
              <a:rPr lang="ru-RU" sz="1650" dirty="0"/>
              <a:t> про </a:t>
            </a:r>
            <a:r>
              <a:rPr lang="ru-RU" sz="1650" dirty="0" err="1"/>
              <a:t>введення</a:t>
            </a:r>
            <a:r>
              <a:rPr lang="ru-RU" sz="1650" dirty="0"/>
              <a:t> </a:t>
            </a:r>
            <a:r>
              <a:rPr lang="ru-RU" sz="1650" dirty="0" err="1"/>
              <a:t>параметрів</a:t>
            </a:r>
            <a:r>
              <a:rPr lang="ru-RU" sz="1650" dirty="0"/>
              <a:t> в </a:t>
            </a:r>
            <a:r>
              <a:rPr lang="ru-RU" sz="1650" dirty="0" err="1"/>
              <a:t>фабричний</a:t>
            </a:r>
            <a:r>
              <a:rPr lang="ru-RU" sz="1650" dirty="0"/>
              <a:t> метод, </a:t>
            </a:r>
            <a:r>
              <a:rPr lang="ru-RU" sz="1650" dirty="0" err="1"/>
              <a:t>які</a:t>
            </a:r>
            <a:r>
              <a:rPr lang="ru-RU" sz="1650" dirty="0"/>
              <a:t> дозволять </a:t>
            </a:r>
            <a:r>
              <a:rPr lang="ru-RU" sz="1650" dirty="0" err="1"/>
              <a:t>повертати</a:t>
            </a:r>
            <a:r>
              <a:rPr lang="ru-RU" sz="1650" dirty="0"/>
              <a:t> </a:t>
            </a:r>
            <a:r>
              <a:rPr lang="ru-RU" sz="1650" dirty="0" err="1"/>
              <a:t>різні</a:t>
            </a:r>
            <a:r>
              <a:rPr lang="ru-RU" sz="1650" dirty="0"/>
              <a:t> </a:t>
            </a:r>
            <a:r>
              <a:rPr lang="ru-RU" sz="1650" dirty="0" err="1"/>
              <a:t>продукти</a:t>
            </a:r>
            <a:r>
              <a:rPr lang="ru-RU" sz="1650" dirty="0"/>
              <a:t> в межах одного </a:t>
            </a:r>
            <a:r>
              <a:rPr lang="ru-RU" sz="1650" dirty="0" err="1"/>
              <a:t>підкласу</a:t>
            </a:r>
            <a:r>
              <a:rPr lang="ru-RU" sz="1650" dirty="0"/>
              <a:t>.</a:t>
            </a:r>
          </a:p>
          <a:p>
            <a:r>
              <a:rPr lang="ru-RU" sz="1650" dirty="0" err="1" smtClean="0">
                <a:solidFill>
                  <a:srgbClr val="0000CC"/>
                </a:solidFill>
              </a:rPr>
              <a:t>Наприклад</a:t>
            </a:r>
            <a:r>
              <a:rPr lang="ru-RU" sz="1650" dirty="0"/>
              <a:t>, </a:t>
            </a:r>
            <a:r>
              <a:rPr lang="ru-RU" sz="1650" dirty="0" smtClean="0"/>
              <a:t>є </a:t>
            </a:r>
            <a:r>
              <a:rPr lang="ru-RU" sz="1650" dirty="0" err="1"/>
              <a:t>клас</a:t>
            </a:r>
            <a:r>
              <a:rPr lang="ru-RU" sz="1650" dirty="0"/>
              <a:t> </a:t>
            </a:r>
            <a:r>
              <a:rPr lang="ru-RU" sz="1650" b="1" dirty="0" err="1"/>
              <a:t>Пошта</a:t>
            </a:r>
            <a:r>
              <a:rPr lang="ru-RU" sz="1650" dirty="0"/>
              <a:t> з </a:t>
            </a:r>
            <a:r>
              <a:rPr lang="ru-RU" sz="1650" dirty="0" err="1"/>
              <a:t>підкласами</a:t>
            </a:r>
            <a:r>
              <a:rPr lang="ru-RU" sz="1650" dirty="0"/>
              <a:t> </a:t>
            </a:r>
            <a:r>
              <a:rPr lang="ru-RU" sz="1650" b="1" dirty="0" err="1" smtClean="0"/>
              <a:t>АвіаПоштою</a:t>
            </a:r>
            <a:r>
              <a:rPr lang="ru-RU" sz="1650" b="1" dirty="0" smtClean="0"/>
              <a:t> </a:t>
            </a:r>
            <a:r>
              <a:rPr lang="ru-RU" sz="1650" b="1" dirty="0"/>
              <a:t>і </a:t>
            </a:r>
            <a:r>
              <a:rPr lang="ru-RU" sz="1650" b="1" dirty="0" err="1"/>
              <a:t>НаземнаяПочта</a:t>
            </a:r>
            <a:r>
              <a:rPr lang="ru-RU" sz="1650" dirty="0"/>
              <a:t>, а </a:t>
            </a:r>
            <a:r>
              <a:rPr lang="ru-RU" sz="1650" dirty="0" err="1"/>
              <a:t>також</a:t>
            </a:r>
            <a:r>
              <a:rPr lang="ru-RU" sz="1650" dirty="0"/>
              <a:t> </a:t>
            </a:r>
            <a:r>
              <a:rPr lang="ru-RU" sz="1650" dirty="0" err="1"/>
              <a:t>класи</a:t>
            </a:r>
            <a:r>
              <a:rPr lang="ru-RU" sz="1650" dirty="0"/>
              <a:t> </a:t>
            </a:r>
            <a:r>
              <a:rPr lang="ru-RU" sz="1650" dirty="0" err="1"/>
              <a:t>продуктів</a:t>
            </a:r>
            <a:r>
              <a:rPr lang="ru-RU" sz="1650" dirty="0"/>
              <a:t> </a:t>
            </a:r>
            <a:r>
              <a:rPr lang="ru-RU" sz="1650" b="1" dirty="0" err="1"/>
              <a:t>Літак</a:t>
            </a:r>
            <a:r>
              <a:rPr lang="ru-RU" sz="1650" b="1" dirty="0"/>
              <a:t>, </a:t>
            </a:r>
            <a:r>
              <a:rPr lang="ru-RU" sz="1650" b="1" dirty="0" err="1"/>
              <a:t>Вантажівка</a:t>
            </a:r>
            <a:r>
              <a:rPr lang="ru-RU" sz="1650" b="1" dirty="0"/>
              <a:t> і </a:t>
            </a:r>
            <a:r>
              <a:rPr lang="ru-RU" sz="1650" b="1" dirty="0" err="1"/>
              <a:t>Поїзд</a:t>
            </a:r>
            <a:r>
              <a:rPr lang="ru-RU" sz="1650" dirty="0"/>
              <a:t>. </a:t>
            </a:r>
            <a:r>
              <a:rPr lang="ru-RU" sz="1650" b="1" dirty="0" err="1"/>
              <a:t>Авіа</a:t>
            </a:r>
            <a:r>
              <a:rPr lang="ru-RU" sz="1650" dirty="0"/>
              <a:t> </a:t>
            </a:r>
            <a:r>
              <a:rPr lang="ru-RU" sz="1650" dirty="0" err="1"/>
              <a:t>відповідає</a:t>
            </a:r>
            <a:r>
              <a:rPr lang="ru-RU" sz="1650" dirty="0"/>
              <a:t> </a:t>
            </a:r>
            <a:r>
              <a:rPr lang="ru-RU" sz="1650" b="1" dirty="0" err="1"/>
              <a:t>Літакам</a:t>
            </a:r>
            <a:r>
              <a:rPr lang="ru-RU" sz="1650" dirty="0"/>
              <a:t>, але для </a:t>
            </a:r>
            <a:r>
              <a:rPr lang="ru-RU" sz="1650" b="1" dirty="0" err="1"/>
              <a:t>НаземнойПочти</a:t>
            </a:r>
            <a:r>
              <a:rPr lang="ru-RU" sz="1650" dirty="0"/>
              <a:t> є </a:t>
            </a:r>
            <a:r>
              <a:rPr lang="ru-RU" sz="1650" dirty="0" err="1"/>
              <a:t>відразу</a:t>
            </a:r>
            <a:r>
              <a:rPr lang="ru-RU" sz="1650" dirty="0"/>
              <a:t> два </a:t>
            </a:r>
            <a:r>
              <a:rPr lang="ru-RU" sz="1650" dirty="0" err="1"/>
              <a:t>продукти</a:t>
            </a:r>
            <a:r>
              <a:rPr lang="ru-RU" sz="1650" dirty="0"/>
              <a:t>. </a:t>
            </a:r>
            <a:r>
              <a:rPr lang="ru-RU" sz="1650" dirty="0" err="1" smtClean="0"/>
              <a:t>Можна</a:t>
            </a:r>
            <a:r>
              <a:rPr lang="ru-RU" sz="1650" dirty="0" smtClean="0"/>
              <a:t> </a:t>
            </a:r>
            <a:r>
              <a:rPr lang="ru-RU" sz="1650" dirty="0" err="1" smtClean="0"/>
              <a:t>створити</a:t>
            </a:r>
            <a:r>
              <a:rPr lang="ru-RU" sz="1650" dirty="0" smtClean="0"/>
              <a:t> </a:t>
            </a:r>
            <a:r>
              <a:rPr lang="ru-RU" sz="1650" dirty="0" err="1"/>
              <a:t>новий</a:t>
            </a:r>
            <a:r>
              <a:rPr lang="ru-RU" sz="1650" dirty="0"/>
              <a:t> </a:t>
            </a:r>
            <a:r>
              <a:rPr lang="ru-RU" sz="1650" dirty="0" err="1"/>
              <a:t>підклас</a:t>
            </a:r>
            <a:r>
              <a:rPr lang="ru-RU" sz="1650" dirty="0"/>
              <a:t> </a:t>
            </a:r>
            <a:r>
              <a:rPr lang="ru-RU" sz="1650" dirty="0" err="1"/>
              <a:t>пошти</a:t>
            </a:r>
            <a:r>
              <a:rPr lang="ru-RU" sz="1650" dirty="0"/>
              <a:t> для </a:t>
            </a:r>
            <a:r>
              <a:rPr lang="ru-RU" sz="1650" dirty="0" err="1"/>
              <a:t>поїздів</a:t>
            </a:r>
            <a:r>
              <a:rPr lang="ru-RU" sz="1650" dirty="0"/>
              <a:t>, але проблему </a:t>
            </a:r>
            <a:r>
              <a:rPr lang="ru-RU" sz="1650" dirty="0" err="1"/>
              <a:t>можна</a:t>
            </a:r>
            <a:r>
              <a:rPr lang="ru-RU" sz="1650" dirty="0"/>
              <a:t> </a:t>
            </a:r>
            <a:r>
              <a:rPr lang="ru-RU" sz="1650" dirty="0" err="1"/>
              <a:t>вирішити</a:t>
            </a:r>
            <a:r>
              <a:rPr lang="ru-RU" sz="1650" dirty="0"/>
              <a:t> і </a:t>
            </a:r>
            <a:r>
              <a:rPr lang="ru-RU" sz="1650" dirty="0" err="1"/>
              <a:t>по-іншому</a:t>
            </a:r>
            <a:r>
              <a:rPr lang="ru-RU" sz="1650" dirty="0"/>
              <a:t>. </a:t>
            </a:r>
            <a:r>
              <a:rPr lang="ru-RU" sz="1650" dirty="0" err="1"/>
              <a:t>Клієнтський</a:t>
            </a:r>
            <a:r>
              <a:rPr lang="ru-RU" sz="1650" dirty="0"/>
              <a:t> код </a:t>
            </a:r>
            <a:r>
              <a:rPr lang="ru-RU" sz="1650" dirty="0" err="1"/>
              <a:t>може</a:t>
            </a:r>
            <a:r>
              <a:rPr lang="ru-RU" sz="1650" dirty="0"/>
              <a:t> </a:t>
            </a:r>
            <a:r>
              <a:rPr lang="ru-RU" sz="1650" dirty="0" err="1"/>
              <a:t>передавати</a:t>
            </a:r>
            <a:r>
              <a:rPr lang="ru-RU" sz="1650" dirty="0"/>
              <a:t> в </a:t>
            </a:r>
            <a:r>
              <a:rPr lang="ru-RU" sz="1650" dirty="0" err="1"/>
              <a:t>фабричний</a:t>
            </a:r>
            <a:r>
              <a:rPr lang="ru-RU" sz="1650" dirty="0"/>
              <a:t> метод </a:t>
            </a:r>
            <a:r>
              <a:rPr lang="ru-RU" sz="1650" b="1" dirty="0" err="1"/>
              <a:t>НаземнойПочти</a:t>
            </a:r>
            <a:r>
              <a:rPr lang="ru-RU" sz="1650" dirty="0"/>
              <a:t> аргумент, </a:t>
            </a:r>
            <a:r>
              <a:rPr lang="ru-RU" sz="1650" dirty="0" err="1"/>
              <a:t>який</a:t>
            </a:r>
            <a:r>
              <a:rPr lang="ru-RU" sz="1650" dirty="0"/>
              <a:t> </a:t>
            </a:r>
            <a:r>
              <a:rPr lang="ru-RU" sz="1650" dirty="0" err="1"/>
              <a:t>контролює</a:t>
            </a:r>
            <a:r>
              <a:rPr lang="ru-RU" sz="1650" dirty="0"/>
              <a:t> тип </a:t>
            </a:r>
            <a:r>
              <a:rPr lang="ru-RU" sz="1650" dirty="0" err="1"/>
              <a:t>створюваного</a:t>
            </a:r>
            <a:r>
              <a:rPr lang="ru-RU" sz="1650" dirty="0"/>
              <a:t> продукту.</a:t>
            </a:r>
          </a:p>
          <a:p>
            <a:pPr marL="271463" indent="-271463"/>
            <a:r>
              <a:rPr lang="ru-RU" sz="1650" dirty="0" smtClean="0"/>
              <a:t>6. </a:t>
            </a:r>
            <a:r>
              <a:rPr lang="ru-RU" sz="1650" dirty="0" err="1" smtClean="0"/>
              <a:t>Якщо</a:t>
            </a:r>
            <a:r>
              <a:rPr lang="ru-RU" sz="1650" dirty="0" smtClean="0"/>
              <a:t> </a:t>
            </a:r>
            <a:r>
              <a:rPr lang="ru-RU" sz="1650" dirty="0" err="1"/>
              <a:t>після</a:t>
            </a:r>
            <a:r>
              <a:rPr lang="ru-RU" sz="1650" dirty="0"/>
              <a:t> </a:t>
            </a:r>
            <a:r>
              <a:rPr lang="ru-RU" sz="1650" dirty="0" err="1"/>
              <a:t>всіх</a:t>
            </a:r>
            <a:r>
              <a:rPr lang="ru-RU" sz="1650" dirty="0"/>
              <a:t> </a:t>
            </a:r>
            <a:r>
              <a:rPr lang="ru-RU" sz="1650" dirty="0" err="1"/>
              <a:t>переміщень</a:t>
            </a:r>
            <a:r>
              <a:rPr lang="ru-RU" sz="1650" dirty="0"/>
              <a:t> </a:t>
            </a:r>
            <a:r>
              <a:rPr lang="ru-RU" sz="1650" dirty="0" err="1"/>
              <a:t>фабричний</a:t>
            </a:r>
            <a:r>
              <a:rPr lang="ru-RU" sz="1650" dirty="0"/>
              <a:t> метод став </a:t>
            </a:r>
            <a:r>
              <a:rPr lang="ru-RU" sz="1650" dirty="0" err="1"/>
              <a:t>порожнім</a:t>
            </a:r>
            <a:r>
              <a:rPr lang="ru-RU" sz="1650" dirty="0"/>
              <a:t>, можете </a:t>
            </a:r>
            <a:r>
              <a:rPr lang="ru-RU" sz="1650" dirty="0" err="1"/>
              <a:t>зробити</a:t>
            </a:r>
            <a:r>
              <a:rPr lang="ru-RU" sz="1650" dirty="0"/>
              <a:t> </a:t>
            </a:r>
            <a:r>
              <a:rPr lang="ru-RU" sz="1650" dirty="0" err="1"/>
              <a:t>його</a:t>
            </a:r>
            <a:r>
              <a:rPr lang="ru-RU" sz="1650" dirty="0"/>
              <a:t> </a:t>
            </a:r>
            <a:r>
              <a:rPr lang="ru-RU" sz="1650" b="1" dirty="0" err="1"/>
              <a:t>абстрактним</a:t>
            </a:r>
            <a:r>
              <a:rPr lang="ru-RU" sz="1650" dirty="0"/>
              <a:t>. </a:t>
            </a:r>
            <a:r>
              <a:rPr lang="ru-RU" sz="1650" dirty="0" err="1"/>
              <a:t>Якщо</a:t>
            </a:r>
            <a:r>
              <a:rPr lang="ru-RU" sz="1650" dirty="0"/>
              <a:t> в </a:t>
            </a:r>
            <a:r>
              <a:rPr lang="ru-RU" sz="1650" dirty="0" err="1"/>
              <a:t>ньому</a:t>
            </a:r>
            <a:r>
              <a:rPr lang="ru-RU" sz="1650" dirty="0"/>
              <a:t> </a:t>
            </a:r>
            <a:r>
              <a:rPr lang="ru-RU" sz="1650" dirty="0" err="1"/>
              <a:t>щось</a:t>
            </a:r>
            <a:r>
              <a:rPr lang="ru-RU" sz="1650" dirty="0"/>
              <a:t> </a:t>
            </a:r>
            <a:r>
              <a:rPr lang="ru-RU" sz="1650" dirty="0" err="1"/>
              <a:t>залишилося</a:t>
            </a:r>
            <a:r>
              <a:rPr lang="ru-RU" sz="1650" dirty="0"/>
              <a:t> - не </a:t>
            </a:r>
            <a:r>
              <a:rPr lang="ru-RU" sz="1650" dirty="0" err="1"/>
              <a:t>біда</a:t>
            </a:r>
            <a:r>
              <a:rPr lang="ru-RU" sz="1650" dirty="0"/>
              <a:t>, </a:t>
            </a:r>
            <a:r>
              <a:rPr lang="ru-RU" sz="1650" dirty="0" err="1"/>
              <a:t>це</a:t>
            </a:r>
            <a:r>
              <a:rPr lang="ru-RU" sz="1650" dirty="0"/>
              <a:t> буде </a:t>
            </a:r>
            <a:r>
              <a:rPr lang="ru-RU" sz="1650" dirty="0" err="1"/>
              <a:t>його</a:t>
            </a:r>
            <a:r>
              <a:rPr lang="ru-RU" sz="1650" dirty="0"/>
              <a:t> </a:t>
            </a:r>
            <a:r>
              <a:rPr lang="ru-RU" sz="1650" dirty="0" err="1"/>
              <a:t>реалізацією</a:t>
            </a:r>
            <a:r>
              <a:rPr lang="ru-RU" sz="1650" dirty="0"/>
              <a:t> за </a:t>
            </a:r>
            <a:r>
              <a:rPr lang="ru-RU" sz="1650" dirty="0" err="1"/>
              <a:t>замовчуванням</a:t>
            </a:r>
            <a:r>
              <a:rPr lang="ru-RU" sz="16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942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0500" y="1046351"/>
            <a:ext cx="88392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 smtClean="0">
                <a:solidFill>
                  <a:srgbClr val="0000CC"/>
                </a:solidFill>
              </a:rPr>
              <a:t>Перевірені</a:t>
            </a:r>
            <a:r>
              <a:rPr lang="ru-RU" sz="2000" b="1" dirty="0" smtClean="0">
                <a:solidFill>
                  <a:srgbClr val="0000CC"/>
                </a:solidFill>
              </a:rPr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рішення</a:t>
            </a:r>
            <a:r>
              <a:rPr lang="ru-RU" sz="2000" b="1" dirty="0">
                <a:solidFill>
                  <a:srgbClr val="0000CC"/>
                </a:solidFill>
              </a:rPr>
              <a:t>. </a:t>
            </a:r>
            <a:endParaRPr lang="ru-RU" sz="2000" b="1" dirty="0" smtClean="0">
              <a:solidFill>
                <a:srgbClr val="0000CC"/>
              </a:solidFill>
            </a:endParaRPr>
          </a:p>
          <a:p>
            <a:r>
              <a:rPr lang="ru-RU" sz="2000" dirty="0" smtClean="0"/>
              <a:t>Ви </a:t>
            </a:r>
            <a:r>
              <a:rPr lang="ru-RU" sz="2000" dirty="0" err="1"/>
              <a:t>витрачаєте</a:t>
            </a:r>
            <a:r>
              <a:rPr lang="ru-RU" sz="2000" dirty="0"/>
              <a:t> </a:t>
            </a:r>
            <a:r>
              <a:rPr lang="ru-RU" sz="2000" dirty="0" err="1"/>
              <a:t>менше</a:t>
            </a:r>
            <a:r>
              <a:rPr lang="ru-RU" sz="2000" dirty="0"/>
              <a:t> часу, </a:t>
            </a:r>
            <a:r>
              <a:rPr lang="ru-RU" sz="2000" dirty="0" err="1"/>
              <a:t>використовуючи</a:t>
            </a:r>
            <a:r>
              <a:rPr lang="ru-RU" sz="2000" dirty="0"/>
              <a:t> </a:t>
            </a:r>
            <a:r>
              <a:rPr lang="ru-RU" sz="2000" dirty="0" err="1"/>
              <a:t>готові</a:t>
            </a:r>
            <a:r>
              <a:rPr lang="ru-RU" sz="2000" dirty="0"/>
              <a:t> </a:t>
            </a:r>
            <a:r>
              <a:rPr lang="ru-RU" sz="2000" dirty="0" err="1"/>
              <a:t>рішення</a:t>
            </a:r>
            <a:r>
              <a:rPr lang="ru-RU" sz="2000" dirty="0"/>
              <a:t>, </a:t>
            </a:r>
            <a:r>
              <a:rPr lang="ru-RU" sz="2000" dirty="0" err="1"/>
              <a:t>замість</a:t>
            </a:r>
            <a:r>
              <a:rPr lang="ru-RU" sz="2000" dirty="0"/>
              <a:t> повторного </a:t>
            </a:r>
            <a:r>
              <a:rPr lang="ru-RU" sz="2000" dirty="0" err="1"/>
              <a:t>винаходу</a:t>
            </a:r>
            <a:r>
              <a:rPr lang="ru-RU" sz="2000" dirty="0"/>
              <a:t> велосипеда. </a:t>
            </a:r>
            <a:endParaRPr lang="ru-RU" sz="2000" dirty="0" smtClean="0"/>
          </a:p>
          <a:p>
            <a:r>
              <a:rPr lang="ru-RU" sz="2000" dirty="0" smtClean="0"/>
              <a:t>До </a:t>
            </a:r>
            <a:r>
              <a:rPr lang="ru-RU" sz="2000" dirty="0" err="1"/>
              <a:t>деяких</a:t>
            </a:r>
            <a:r>
              <a:rPr lang="ru-RU" sz="2000" dirty="0"/>
              <a:t> </a:t>
            </a:r>
            <a:r>
              <a:rPr lang="ru-RU" sz="2000" dirty="0" err="1"/>
              <a:t>рішень</a:t>
            </a:r>
            <a:r>
              <a:rPr lang="ru-RU" sz="2000" dirty="0"/>
              <a:t> </a:t>
            </a:r>
            <a:r>
              <a:rPr lang="ru-RU" sz="2000" dirty="0" err="1"/>
              <a:t>ви</a:t>
            </a:r>
            <a:r>
              <a:rPr lang="ru-RU" sz="2000" dirty="0"/>
              <a:t> </a:t>
            </a:r>
            <a:r>
              <a:rPr lang="ru-RU" sz="2000" dirty="0" err="1"/>
              <a:t>змогли</a:t>
            </a:r>
            <a:r>
              <a:rPr lang="ru-RU" sz="2000" dirty="0"/>
              <a:t> б </a:t>
            </a:r>
            <a:r>
              <a:rPr lang="ru-RU" sz="2000" dirty="0" err="1"/>
              <a:t>додуматися</a:t>
            </a:r>
            <a:r>
              <a:rPr lang="ru-RU" sz="2000" dirty="0"/>
              <a:t> і </a:t>
            </a:r>
            <a:r>
              <a:rPr lang="ru-RU" sz="2000" dirty="0" err="1"/>
              <a:t>самі</a:t>
            </a:r>
            <a:r>
              <a:rPr lang="ru-RU" sz="2000" dirty="0"/>
              <a:t>, але </a:t>
            </a:r>
            <a:r>
              <a:rPr lang="ru-RU" sz="2000" dirty="0" err="1"/>
              <a:t>багато</a:t>
            </a:r>
            <a:r>
              <a:rPr lang="ru-RU" sz="2000" dirty="0"/>
              <a:t> </a:t>
            </a:r>
            <a:r>
              <a:rPr lang="ru-RU" sz="2000" dirty="0" err="1"/>
              <a:t>хто</a:t>
            </a:r>
            <a:r>
              <a:rPr lang="ru-RU" sz="2000" dirty="0"/>
              <a:t> </a:t>
            </a:r>
            <a:r>
              <a:rPr lang="ru-RU" sz="2000" dirty="0" err="1"/>
              <a:t>може</a:t>
            </a:r>
            <a:r>
              <a:rPr lang="ru-RU" sz="2000" dirty="0"/>
              <a:t> бути для вас </a:t>
            </a:r>
            <a:r>
              <a:rPr lang="ru-RU" sz="2000" dirty="0" err="1"/>
              <a:t>відкриттям</a:t>
            </a:r>
            <a:r>
              <a:rPr lang="ru-RU" sz="2000" dirty="0"/>
              <a:t>.</a:t>
            </a:r>
          </a:p>
          <a:p>
            <a:endParaRPr lang="ru-RU" sz="2000" dirty="0"/>
          </a:p>
          <a:p>
            <a:r>
              <a:rPr lang="ru-RU" sz="2000" b="1" dirty="0" err="1">
                <a:solidFill>
                  <a:srgbClr val="0000CC"/>
                </a:solidFill>
              </a:rPr>
              <a:t>Стандартизація</a:t>
            </a:r>
            <a:r>
              <a:rPr lang="ru-RU" sz="2000" b="1" dirty="0">
                <a:solidFill>
                  <a:srgbClr val="0000CC"/>
                </a:solidFill>
              </a:rPr>
              <a:t> коду. </a:t>
            </a:r>
            <a:endParaRPr lang="ru-RU" sz="2000" b="1" dirty="0" smtClean="0">
              <a:solidFill>
                <a:srgbClr val="0000CC"/>
              </a:solidFill>
            </a:endParaRPr>
          </a:p>
          <a:p>
            <a:r>
              <a:rPr lang="ru-RU" sz="2000" dirty="0" smtClean="0"/>
              <a:t>Ви </a:t>
            </a:r>
            <a:r>
              <a:rPr lang="ru-RU" sz="2000" dirty="0" err="1"/>
              <a:t>робите</a:t>
            </a:r>
            <a:r>
              <a:rPr lang="ru-RU" sz="2000" dirty="0"/>
              <a:t> </a:t>
            </a:r>
            <a:r>
              <a:rPr lang="ru-RU" sz="2000" dirty="0" err="1"/>
              <a:t>менше</a:t>
            </a:r>
            <a:r>
              <a:rPr lang="ru-RU" sz="2000" dirty="0"/>
              <a:t> </a:t>
            </a:r>
            <a:r>
              <a:rPr lang="ru-RU" sz="2000" dirty="0" err="1"/>
              <a:t>прорахунків</a:t>
            </a:r>
            <a:r>
              <a:rPr lang="ru-RU" sz="2000" dirty="0"/>
              <a:t> при </a:t>
            </a:r>
            <a:r>
              <a:rPr lang="ru-RU" sz="2000" dirty="0" err="1"/>
              <a:t>проектуванні</a:t>
            </a:r>
            <a:r>
              <a:rPr lang="ru-RU" sz="2000" dirty="0"/>
              <a:t>, </a:t>
            </a:r>
            <a:r>
              <a:rPr lang="ru-RU" sz="2000" dirty="0" err="1"/>
              <a:t>використовуючи</a:t>
            </a:r>
            <a:r>
              <a:rPr lang="ru-RU" sz="2000" dirty="0"/>
              <a:t> </a:t>
            </a:r>
            <a:r>
              <a:rPr lang="ru-RU" sz="2000" dirty="0" err="1"/>
              <a:t>типові</a:t>
            </a:r>
            <a:r>
              <a:rPr lang="ru-RU" sz="2000" dirty="0"/>
              <a:t> </a:t>
            </a:r>
            <a:r>
              <a:rPr lang="ru-RU" sz="2000" dirty="0" err="1"/>
              <a:t>уніфіковані</a:t>
            </a:r>
            <a:r>
              <a:rPr lang="ru-RU" sz="2000" dirty="0"/>
              <a:t> </a:t>
            </a:r>
            <a:r>
              <a:rPr lang="ru-RU" sz="2000" dirty="0" err="1"/>
              <a:t>рішення</a:t>
            </a:r>
            <a:r>
              <a:rPr lang="ru-RU" sz="2000" dirty="0"/>
              <a:t>, так як </a:t>
            </a:r>
            <a:r>
              <a:rPr lang="ru-RU" sz="2000" dirty="0" err="1"/>
              <a:t>всі</a:t>
            </a:r>
            <a:r>
              <a:rPr lang="ru-RU" sz="2000" dirty="0"/>
              <a:t> </a:t>
            </a:r>
            <a:r>
              <a:rPr lang="ru-RU" sz="2000" dirty="0" err="1"/>
              <a:t>приховані</a:t>
            </a:r>
            <a:r>
              <a:rPr lang="ru-RU" sz="2000" dirty="0"/>
              <a:t> </a:t>
            </a:r>
            <a:r>
              <a:rPr lang="ru-RU" sz="2000" dirty="0" err="1"/>
              <a:t>проблеми</a:t>
            </a:r>
            <a:r>
              <a:rPr lang="ru-RU" sz="2000" dirty="0"/>
              <a:t> в них </a:t>
            </a:r>
            <a:r>
              <a:rPr lang="ru-RU" sz="2000" dirty="0" err="1"/>
              <a:t>вже</a:t>
            </a:r>
            <a:r>
              <a:rPr lang="ru-RU" sz="2000" dirty="0"/>
              <a:t> давно </a:t>
            </a:r>
            <a:r>
              <a:rPr lang="ru-RU" sz="2000" dirty="0" err="1"/>
              <a:t>знайдені</a:t>
            </a:r>
            <a:r>
              <a:rPr lang="ru-RU" sz="2000" dirty="0"/>
              <a:t>.</a:t>
            </a:r>
          </a:p>
          <a:p>
            <a:endParaRPr lang="ru-RU" sz="2000" dirty="0"/>
          </a:p>
          <a:p>
            <a:r>
              <a:rPr lang="ru-RU" sz="2000" b="1" dirty="0" err="1" smtClean="0">
                <a:solidFill>
                  <a:srgbClr val="0000CC"/>
                </a:solidFill>
              </a:rPr>
              <a:t>Загальний</a:t>
            </a:r>
            <a:r>
              <a:rPr lang="ru-RU" sz="2000" b="1" dirty="0" smtClean="0">
                <a:solidFill>
                  <a:srgbClr val="0000CC"/>
                </a:solidFill>
              </a:rPr>
              <a:t> </a:t>
            </a:r>
            <a:r>
              <a:rPr lang="ru-RU" sz="2000" b="1" dirty="0" err="1" smtClean="0">
                <a:solidFill>
                  <a:srgbClr val="0000CC"/>
                </a:solidFill>
              </a:rPr>
              <a:t>програмістський</a:t>
            </a:r>
            <a:r>
              <a:rPr lang="ru-RU" sz="2000" b="1" dirty="0" smtClean="0">
                <a:solidFill>
                  <a:srgbClr val="0000CC"/>
                </a:solidFill>
              </a:rPr>
              <a:t> словник. </a:t>
            </a:r>
          </a:p>
          <a:p>
            <a:r>
              <a:rPr lang="ru-RU" sz="2000" dirty="0" smtClean="0"/>
              <a:t>Ви </a:t>
            </a:r>
            <a:r>
              <a:rPr lang="ru-RU" sz="2000" dirty="0" err="1"/>
              <a:t>вимовляєте</a:t>
            </a:r>
            <a:r>
              <a:rPr lang="ru-RU" sz="2000" dirty="0"/>
              <a:t> </a:t>
            </a:r>
            <a:r>
              <a:rPr lang="ru-RU" sz="2000" dirty="0" err="1"/>
              <a:t>назву</a:t>
            </a:r>
            <a:r>
              <a:rPr lang="ru-RU" sz="2000" dirty="0"/>
              <a:t> </a:t>
            </a:r>
            <a:r>
              <a:rPr lang="ru-RU" sz="2000" dirty="0" err="1"/>
              <a:t>патерну</a:t>
            </a:r>
            <a:r>
              <a:rPr lang="ru-RU" sz="2000" dirty="0"/>
              <a:t>, </a:t>
            </a:r>
            <a:r>
              <a:rPr lang="ru-RU" sz="2000" dirty="0" err="1"/>
              <a:t>замість</a:t>
            </a:r>
            <a:r>
              <a:rPr lang="ru-RU" sz="2000" dirty="0"/>
              <a:t> того, </a:t>
            </a:r>
            <a:r>
              <a:rPr lang="ru-RU" sz="2000" dirty="0" err="1"/>
              <a:t>щоб</a:t>
            </a:r>
            <a:r>
              <a:rPr lang="ru-RU" sz="2000" dirty="0"/>
              <a:t> годину </a:t>
            </a:r>
            <a:r>
              <a:rPr lang="ru-RU" sz="2000" dirty="0" err="1"/>
              <a:t>пояснювати</a:t>
            </a:r>
            <a:r>
              <a:rPr lang="ru-RU" sz="2000" dirty="0"/>
              <a:t> </a:t>
            </a:r>
            <a:r>
              <a:rPr lang="ru-RU" sz="2000" dirty="0" err="1"/>
              <a:t>іншим</a:t>
            </a:r>
            <a:r>
              <a:rPr lang="ru-RU" sz="2000" dirty="0"/>
              <a:t> </a:t>
            </a:r>
            <a:r>
              <a:rPr lang="ru-RU" sz="2000" dirty="0" err="1"/>
              <a:t>програмістам</a:t>
            </a:r>
            <a:r>
              <a:rPr lang="ru-RU" sz="2000" dirty="0"/>
              <a:t>, </a:t>
            </a:r>
            <a:r>
              <a:rPr lang="ru-RU" sz="2000" dirty="0" err="1"/>
              <a:t>який</a:t>
            </a:r>
            <a:r>
              <a:rPr lang="ru-RU" sz="2000" dirty="0"/>
              <a:t> </a:t>
            </a:r>
            <a:r>
              <a:rPr lang="ru-RU" sz="2000" dirty="0" err="1"/>
              <a:t>крутий</a:t>
            </a:r>
            <a:r>
              <a:rPr lang="ru-RU" sz="2000" dirty="0"/>
              <a:t> дизайн </a:t>
            </a:r>
            <a:r>
              <a:rPr lang="ru-RU" sz="2000" dirty="0" err="1"/>
              <a:t>ви</a:t>
            </a:r>
            <a:r>
              <a:rPr lang="ru-RU" sz="2000" dirty="0"/>
              <a:t> придумали і </a:t>
            </a:r>
            <a:r>
              <a:rPr lang="ru-RU" sz="2000" dirty="0" err="1"/>
              <a:t>які</a:t>
            </a:r>
            <a:r>
              <a:rPr lang="ru-RU" sz="2000" dirty="0"/>
              <a:t> </a:t>
            </a:r>
            <a:r>
              <a:rPr lang="ru-RU" sz="2000" dirty="0" err="1"/>
              <a:t>класи</a:t>
            </a:r>
            <a:r>
              <a:rPr lang="ru-RU" sz="2000" dirty="0"/>
              <a:t> для </a:t>
            </a:r>
            <a:r>
              <a:rPr lang="ru-RU" sz="2000" dirty="0" err="1"/>
              <a:t>цього</a:t>
            </a:r>
            <a:r>
              <a:rPr lang="ru-RU" sz="2000" dirty="0"/>
              <a:t> </a:t>
            </a:r>
            <a:r>
              <a:rPr lang="ru-RU" sz="2000" dirty="0" err="1"/>
              <a:t>потрібні</a:t>
            </a:r>
            <a:r>
              <a:rPr lang="ru-RU" sz="2000" dirty="0"/>
              <a:t>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66385" y="158234"/>
            <a:ext cx="48243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/>
              <a:t>Навіщо</a:t>
            </a:r>
            <a:r>
              <a:rPr lang="ru-RU" sz="3600" b="1" dirty="0"/>
              <a:t> знати </a:t>
            </a:r>
            <a:r>
              <a:rPr lang="ru-RU" sz="3600" b="1" dirty="0" err="1"/>
              <a:t>патерни</a:t>
            </a:r>
            <a:r>
              <a:rPr lang="ru-RU" sz="36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581725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78260" y="0"/>
            <a:ext cx="80841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 smtClean="0">
                <a:solidFill>
                  <a:srgbClr val="C00000"/>
                </a:solidFill>
              </a:rPr>
              <a:t>Фабричний</a:t>
            </a:r>
            <a:r>
              <a:rPr lang="ru-RU" sz="3600" b="1" dirty="0" smtClean="0">
                <a:solidFill>
                  <a:srgbClr val="C00000"/>
                </a:solidFill>
              </a:rPr>
              <a:t> метод</a:t>
            </a:r>
            <a:r>
              <a:rPr lang="ru-RU" sz="3600" b="1" dirty="0">
                <a:solidFill>
                  <a:srgbClr val="C00000"/>
                </a:solidFill>
              </a:rPr>
              <a:t>. </a:t>
            </a:r>
            <a:r>
              <a:rPr lang="ru-RU" sz="3600" b="1" dirty="0" err="1">
                <a:solidFill>
                  <a:srgbClr val="C00000"/>
                </a:solidFill>
              </a:rPr>
              <a:t>Переваги</a:t>
            </a:r>
            <a:r>
              <a:rPr lang="ru-RU" sz="3600" b="1" dirty="0">
                <a:solidFill>
                  <a:srgbClr val="C00000"/>
                </a:solidFill>
              </a:rPr>
              <a:t> і </a:t>
            </a:r>
            <a:r>
              <a:rPr lang="ru-RU" sz="3600" b="1" dirty="0" err="1">
                <a:solidFill>
                  <a:srgbClr val="C00000"/>
                </a:solidFill>
              </a:rPr>
              <a:t>недоліки</a:t>
            </a:r>
            <a:endParaRPr lang="ru-RU" sz="36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16692" y="1575134"/>
            <a:ext cx="79457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2000" dirty="0"/>
              <a:t> </a:t>
            </a:r>
            <a:r>
              <a:rPr lang="ru-RU" sz="2000" dirty="0" err="1"/>
              <a:t>Позбавляє</a:t>
            </a:r>
            <a:r>
              <a:rPr lang="ru-RU" sz="2000" dirty="0"/>
              <a:t> </a:t>
            </a:r>
            <a:r>
              <a:rPr lang="ru-RU" sz="2000" dirty="0" err="1"/>
              <a:t>клас</a:t>
            </a:r>
            <a:r>
              <a:rPr lang="ru-RU" sz="2000" dirty="0"/>
              <a:t> </a:t>
            </a:r>
            <a:r>
              <a:rPr lang="ru-RU" sz="2000" dirty="0" err="1"/>
              <a:t>від</a:t>
            </a:r>
            <a:r>
              <a:rPr lang="ru-RU" sz="2000" dirty="0"/>
              <a:t> </a:t>
            </a:r>
            <a:r>
              <a:rPr lang="ru-RU" sz="2000" dirty="0" err="1"/>
              <a:t>прив'язки</a:t>
            </a:r>
            <a:r>
              <a:rPr lang="ru-RU" sz="2000" dirty="0"/>
              <a:t> до </a:t>
            </a:r>
            <a:r>
              <a:rPr lang="ru-RU" sz="2000" dirty="0" err="1"/>
              <a:t>конкретних</a:t>
            </a:r>
            <a:r>
              <a:rPr lang="ru-RU" sz="2000" dirty="0"/>
              <a:t> </a:t>
            </a:r>
            <a:r>
              <a:rPr lang="ru-RU" sz="2000" dirty="0" err="1"/>
              <a:t>класах</a:t>
            </a:r>
            <a:r>
              <a:rPr lang="ru-RU" sz="2000" dirty="0"/>
              <a:t> </a:t>
            </a:r>
            <a:r>
              <a:rPr lang="ru-RU" sz="2000" dirty="0" err="1"/>
              <a:t>продуктів</a:t>
            </a:r>
            <a:r>
              <a:rPr lang="ru-RU" sz="2000" dirty="0"/>
              <a:t>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2000" dirty="0"/>
              <a:t> </a:t>
            </a:r>
            <a:r>
              <a:rPr lang="ru-RU" sz="2000" dirty="0" err="1"/>
              <a:t>Виділяє</a:t>
            </a:r>
            <a:r>
              <a:rPr lang="ru-RU" sz="2000" dirty="0"/>
              <a:t> код </a:t>
            </a:r>
            <a:r>
              <a:rPr lang="ru-RU" sz="2000" dirty="0" err="1"/>
              <a:t>виробництва</a:t>
            </a:r>
            <a:r>
              <a:rPr lang="ru-RU" sz="2000" dirty="0"/>
              <a:t> </a:t>
            </a:r>
            <a:r>
              <a:rPr lang="ru-RU" sz="2000" dirty="0" err="1"/>
              <a:t>продуктів</a:t>
            </a:r>
            <a:r>
              <a:rPr lang="ru-RU" sz="2000" dirty="0"/>
              <a:t> в </a:t>
            </a:r>
            <a:r>
              <a:rPr lang="ru-RU" sz="2000" dirty="0" err="1"/>
              <a:t>одне</a:t>
            </a:r>
            <a:r>
              <a:rPr lang="ru-RU" sz="2000" dirty="0"/>
              <a:t> </a:t>
            </a:r>
            <a:r>
              <a:rPr lang="ru-RU" sz="2000" dirty="0" err="1"/>
              <a:t>місце</a:t>
            </a:r>
            <a:r>
              <a:rPr lang="ru-RU" sz="2000" dirty="0"/>
              <a:t>, </a:t>
            </a:r>
            <a:r>
              <a:rPr lang="ru-RU" sz="2000" dirty="0" err="1"/>
              <a:t>спрощуючи</a:t>
            </a:r>
            <a:r>
              <a:rPr lang="ru-RU" sz="2000" dirty="0"/>
              <a:t> </a:t>
            </a:r>
            <a:r>
              <a:rPr lang="ru-RU" sz="2000" dirty="0" err="1"/>
              <a:t>підтримку</a:t>
            </a:r>
            <a:r>
              <a:rPr lang="ru-RU" sz="2000" dirty="0"/>
              <a:t> коду.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2000" dirty="0"/>
              <a:t> </a:t>
            </a:r>
            <a:r>
              <a:rPr lang="ru-RU" sz="2000" dirty="0" err="1"/>
              <a:t>Спрощує</a:t>
            </a:r>
            <a:r>
              <a:rPr lang="ru-RU" sz="2000" dirty="0"/>
              <a:t> </a:t>
            </a:r>
            <a:r>
              <a:rPr lang="ru-RU" sz="2000" dirty="0" err="1"/>
              <a:t>додавання</a:t>
            </a:r>
            <a:r>
              <a:rPr lang="ru-RU" sz="2000" dirty="0"/>
              <a:t> </a:t>
            </a:r>
            <a:r>
              <a:rPr lang="ru-RU" sz="2000" dirty="0" err="1"/>
              <a:t>нових</a:t>
            </a:r>
            <a:r>
              <a:rPr lang="ru-RU" sz="2000" dirty="0"/>
              <a:t> </a:t>
            </a:r>
            <a:r>
              <a:rPr lang="ru-RU" sz="2000" dirty="0" err="1"/>
              <a:t>продуктів</a:t>
            </a:r>
            <a:r>
              <a:rPr lang="ru-RU" sz="2000" dirty="0"/>
              <a:t> в </a:t>
            </a:r>
            <a:r>
              <a:rPr lang="ru-RU" sz="2000" dirty="0" err="1"/>
              <a:t>програму</a:t>
            </a:r>
            <a:r>
              <a:rPr lang="ru-RU" sz="2000" dirty="0"/>
              <a:t>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2000" dirty="0"/>
              <a:t> </a:t>
            </a:r>
            <a:r>
              <a:rPr lang="ru-RU" sz="2000" dirty="0" err="1"/>
              <a:t>Реалізує</a:t>
            </a:r>
            <a:r>
              <a:rPr lang="ru-RU" sz="2000" dirty="0"/>
              <a:t> принцип </a:t>
            </a:r>
            <a:r>
              <a:rPr lang="ru-RU" sz="2000" dirty="0" err="1"/>
              <a:t>відкритості</a:t>
            </a:r>
            <a:r>
              <a:rPr lang="ru-RU" sz="2000" dirty="0"/>
              <a:t> / </a:t>
            </a:r>
            <a:r>
              <a:rPr lang="ru-RU" sz="2000" dirty="0" err="1"/>
              <a:t>закритості</a:t>
            </a:r>
            <a:r>
              <a:rPr lang="ru-RU" sz="2000" dirty="0"/>
              <a:t>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2000" dirty="0"/>
              <a:t> </a:t>
            </a:r>
            <a:r>
              <a:rPr lang="ru-RU" sz="2000" dirty="0" err="1"/>
              <a:t>Може</a:t>
            </a:r>
            <a:r>
              <a:rPr lang="ru-RU" sz="2000" dirty="0"/>
              <a:t> привести до </a:t>
            </a:r>
            <a:r>
              <a:rPr lang="ru-RU" sz="2000" dirty="0" err="1"/>
              <a:t>створення</a:t>
            </a:r>
            <a:r>
              <a:rPr lang="ru-RU" sz="2000" dirty="0"/>
              <a:t> великих </a:t>
            </a:r>
            <a:r>
              <a:rPr lang="ru-RU" sz="2000" dirty="0" err="1"/>
              <a:t>паралельних</a:t>
            </a:r>
            <a:r>
              <a:rPr lang="ru-RU" sz="2000" dirty="0"/>
              <a:t> </a:t>
            </a:r>
            <a:r>
              <a:rPr lang="ru-RU" sz="2000" dirty="0" err="1"/>
              <a:t>ієрархій</a:t>
            </a:r>
            <a:r>
              <a:rPr lang="ru-RU" sz="2000" dirty="0"/>
              <a:t> </a:t>
            </a:r>
            <a:r>
              <a:rPr lang="ru-RU" sz="2000" dirty="0" err="1"/>
              <a:t>класів</a:t>
            </a:r>
            <a:r>
              <a:rPr lang="ru-RU" sz="2000" dirty="0"/>
              <a:t>, так як для кожного </a:t>
            </a:r>
            <a:r>
              <a:rPr lang="ru-RU" sz="2000" dirty="0" err="1"/>
              <a:t>класу</a:t>
            </a:r>
            <a:r>
              <a:rPr lang="ru-RU" sz="2000" dirty="0"/>
              <a:t> продукту треба </a:t>
            </a:r>
            <a:r>
              <a:rPr lang="ru-RU" sz="2000" dirty="0" err="1"/>
              <a:t>створити</a:t>
            </a:r>
            <a:r>
              <a:rPr lang="ru-RU" sz="2000" dirty="0"/>
              <a:t> </a:t>
            </a:r>
            <a:r>
              <a:rPr lang="ru-RU" sz="2000" dirty="0" err="1"/>
              <a:t>свій</a:t>
            </a:r>
            <a:r>
              <a:rPr lang="ru-RU" sz="2000" dirty="0"/>
              <a:t> </a:t>
            </a:r>
            <a:r>
              <a:rPr lang="ru-RU" sz="2000" dirty="0" err="1"/>
              <a:t>підклас</a:t>
            </a:r>
            <a:r>
              <a:rPr lang="ru-RU" sz="2000" dirty="0"/>
              <a:t> </a:t>
            </a:r>
            <a:r>
              <a:rPr lang="ru-RU" sz="2000" dirty="0" err="1"/>
              <a:t>творця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9709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14300"/>
            <a:ext cx="93015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err="1" smtClean="0">
                <a:solidFill>
                  <a:srgbClr val="C00000"/>
                </a:solidFill>
              </a:rPr>
              <a:t>Фабричний</a:t>
            </a:r>
            <a:r>
              <a:rPr lang="ru-RU" sz="3200" b="1" dirty="0" smtClean="0">
                <a:solidFill>
                  <a:srgbClr val="C00000"/>
                </a:solidFill>
              </a:rPr>
              <a:t> метод</a:t>
            </a:r>
            <a:r>
              <a:rPr lang="ru-RU" sz="3200" b="1" dirty="0">
                <a:solidFill>
                  <a:srgbClr val="C00000"/>
                </a:solidFill>
              </a:rPr>
              <a:t>. </a:t>
            </a:r>
            <a:r>
              <a:rPr lang="ru-RU" sz="3200" b="1" dirty="0" err="1">
                <a:solidFill>
                  <a:srgbClr val="C00000"/>
                </a:solidFill>
              </a:rPr>
              <a:t>Відносини</a:t>
            </a:r>
            <a:r>
              <a:rPr lang="ru-RU" sz="3200" b="1" dirty="0">
                <a:solidFill>
                  <a:srgbClr val="C00000"/>
                </a:solidFill>
              </a:rPr>
              <a:t> з </a:t>
            </a:r>
            <a:r>
              <a:rPr lang="ru-RU" sz="3200" b="1" dirty="0" err="1">
                <a:solidFill>
                  <a:srgbClr val="C00000"/>
                </a:solidFill>
              </a:rPr>
              <a:t>іншими</a:t>
            </a:r>
            <a:r>
              <a:rPr lang="ru-RU" sz="3200" b="1" dirty="0">
                <a:solidFill>
                  <a:srgbClr val="C00000"/>
                </a:solidFill>
              </a:rPr>
              <a:t> </a:t>
            </a:r>
            <a:r>
              <a:rPr lang="ru-RU" sz="3200" b="1" dirty="0" err="1">
                <a:solidFill>
                  <a:srgbClr val="C00000"/>
                </a:solidFill>
              </a:rPr>
              <a:t>патернами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86710" y="1205449"/>
            <a:ext cx="89281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Багато</a:t>
            </a:r>
            <a:r>
              <a:rPr lang="ru-RU" dirty="0"/>
              <a:t> </a:t>
            </a:r>
            <a:r>
              <a:rPr lang="ru-RU" dirty="0" err="1"/>
              <a:t>архітектури</a:t>
            </a:r>
            <a:r>
              <a:rPr lang="ru-RU" dirty="0"/>
              <a:t> </a:t>
            </a:r>
            <a:r>
              <a:rPr lang="ru-RU" dirty="0" err="1"/>
              <a:t>починаються</a:t>
            </a:r>
            <a:r>
              <a:rPr lang="ru-RU" dirty="0"/>
              <a:t> з </a:t>
            </a:r>
            <a:r>
              <a:rPr lang="ru-RU" dirty="0" err="1"/>
              <a:t>застосування</a:t>
            </a:r>
            <a:r>
              <a:rPr lang="ru-RU" dirty="0"/>
              <a:t> </a:t>
            </a:r>
            <a:r>
              <a:rPr lang="ru-RU" b="1" dirty="0"/>
              <a:t>Фабричного мето</a:t>
            </a:r>
            <a:r>
              <a:rPr lang="ru-RU" dirty="0"/>
              <a:t>ду (</a:t>
            </a:r>
            <a:r>
              <a:rPr lang="ru-RU" dirty="0" err="1"/>
              <a:t>більш</a:t>
            </a:r>
            <a:r>
              <a:rPr lang="ru-RU" dirty="0"/>
              <a:t> простого і </a:t>
            </a:r>
            <a:r>
              <a:rPr lang="ru-RU" dirty="0" err="1"/>
              <a:t>розширюється</a:t>
            </a:r>
            <a:r>
              <a:rPr lang="ru-RU" dirty="0"/>
              <a:t> через </a:t>
            </a:r>
            <a:r>
              <a:rPr lang="ru-RU" dirty="0" err="1"/>
              <a:t>підкласи</a:t>
            </a:r>
            <a:r>
              <a:rPr lang="ru-RU" dirty="0"/>
              <a:t>) і </a:t>
            </a:r>
            <a:r>
              <a:rPr lang="ru-RU" dirty="0" err="1"/>
              <a:t>еволюціонують</a:t>
            </a:r>
            <a:r>
              <a:rPr lang="ru-RU" dirty="0"/>
              <a:t> у </a:t>
            </a:r>
            <a:r>
              <a:rPr lang="ru-RU" dirty="0" err="1"/>
              <a:t>бік</a:t>
            </a:r>
            <a:r>
              <a:rPr lang="ru-RU" dirty="0"/>
              <a:t> </a:t>
            </a:r>
            <a:r>
              <a:rPr lang="ru-RU" b="1" dirty="0" err="1"/>
              <a:t>Абстрактної</a:t>
            </a:r>
            <a:r>
              <a:rPr lang="ru-RU" b="1" dirty="0"/>
              <a:t> фабрики, Прототипу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b="1" dirty="0" err="1"/>
              <a:t>Будівельника</a:t>
            </a:r>
            <a:r>
              <a:rPr lang="ru-RU" dirty="0"/>
              <a:t> (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гнучких</a:t>
            </a:r>
            <a:r>
              <a:rPr lang="ru-RU" dirty="0"/>
              <a:t>, але і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складних</a:t>
            </a:r>
            <a:r>
              <a:rPr lang="ru-RU" dirty="0"/>
              <a:t>).</a:t>
            </a:r>
          </a:p>
          <a:p>
            <a:endParaRPr lang="ru-RU" dirty="0"/>
          </a:p>
          <a:p>
            <a:r>
              <a:rPr lang="ru-RU" dirty="0" err="1"/>
              <a:t>Класи</a:t>
            </a:r>
            <a:r>
              <a:rPr lang="ru-RU" dirty="0"/>
              <a:t> </a:t>
            </a:r>
            <a:r>
              <a:rPr lang="ru-RU" b="1" dirty="0" err="1"/>
              <a:t>Абстрактної</a:t>
            </a:r>
            <a:r>
              <a:rPr lang="ru-RU" b="1" dirty="0"/>
              <a:t> фабрики </a:t>
            </a:r>
            <a:r>
              <a:rPr lang="ru-RU" dirty="0" err="1"/>
              <a:t>найчастіше</a:t>
            </a:r>
            <a:r>
              <a:rPr lang="ru-RU" dirty="0"/>
              <a:t> </a:t>
            </a:r>
            <a:r>
              <a:rPr lang="ru-RU" dirty="0" err="1"/>
              <a:t>реалізуються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b="1" dirty="0"/>
              <a:t>Фабричного методу, </a:t>
            </a:r>
            <a:r>
              <a:rPr lang="ru-RU" dirty="0" err="1"/>
              <a:t>хоча</a:t>
            </a:r>
            <a:r>
              <a:rPr lang="ru-RU" dirty="0"/>
              <a:t> вони </a:t>
            </a:r>
            <a:r>
              <a:rPr lang="ru-RU" dirty="0" err="1"/>
              <a:t>можуть</a:t>
            </a:r>
            <a:r>
              <a:rPr lang="ru-RU" dirty="0"/>
              <a:t> бути </a:t>
            </a:r>
            <a:r>
              <a:rPr lang="ru-RU" dirty="0" err="1"/>
              <a:t>побудовані</a:t>
            </a:r>
            <a:r>
              <a:rPr lang="ru-RU" dirty="0"/>
              <a:t> і на </a:t>
            </a:r>
            <a:r>
              <a:rPr lang="ru-RU" dirty="0" err="1"/>
              <a:t>основі</a:t>
            </a:r>
            <a:r>
              <a:rPr lang="ru-RU" dirty="0"/>
              <a:t> </a:t>
            </a:r>
            <a:r>
              <a:rPr lang="ru-RU" b="1" dirty="0"/>
              <a:t>Прототипу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b="1" dirty="0" err="1"/>
              <a:t>Фабричний</a:t>
            </a:r>
            <a:r>
              <a:rPr lang="ru-RU" b="1" dirty="0"/>
              <a:t> метод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разом з </a:t>
            </a:r>
            <a:r>
              <a:rPr lang="ru-RU" b="1" dirty="0" err="1"/>
              <a:t>Ітератор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підкласи</a:t>
            </a:r>
            <a:r>
              <a:rPr lang="ru-RU" dirty="0"/>
              <a:t> </a:t>
            </a:r>
            <a:r>
              <a:rPr lang="ru-RU" dirty="0" err="1"/>
              <a:t>колекцій</a:t>
            </a:r>
            <a:r>
              <a:rPr lang="ru-RU" dirty="0"/>
              <a:t> могли </a:t>
            </a:r>
            <a:r>
              <a:rPr lang="ru-RU" dirty="0" err="1"/>
              <a:t>створювати</a:t>
            </a:r>
            <a:r>
              <a:rPr lang="ru-RU" dirty="0"/>
              <a:t> </a:t>
            </a:r>
            <a:r>
              <a:rPr lang="ru-RU" dirty="0" err="1"/>
              <a:t>відповідні</a:t>
            </a:r>
            <a:r>
              <a:rPr lang="ru-RU" dirty="0"/>
              <a:t> </a:t>
            </a:r>
            <a:r>
              <a:rPr lang="ru-RU" dirty="0" err="1"/>
              <a:t>їм</a:t>
            </a:r>
            <a:r>
              <a:rPr lang="ru-RU" dirty="0"/>
              <a:t> </a:t>
            </a:r>
            <a:r>
              <a:rPr lang="ru-RU" dirty="0" err="1"/>
              <a:t>ітератори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b="1" dirty="0"/>
              <a:t>Прототип</a:t>
            </a:r>
            <a:r>
              <a:rPr lang="ru-RU" dirty="0"/>
              <a:t> не </a:t>
            </a:r>
            <a:r>
              <a:rPr lang="ru-RU" dirty="0" err="1"/>
              <a:t>спирається</a:t>
            </a:r>
            <a:r>
              <a:rPr lang="ru-RU" dirty="0"/>
              <a:t> на </a:t>
            </a:r>
            <a:r>
              <a:rPr lang="ru-RU" dirty="0" err="1"/>
              <a:t>спадкування</a:t>
            </a:r>
            <a:r>
              <a:rPr lang="ru-RU" dirty="0"/>
              <a:t>, але </a:t>
            </a:r>
            <a:r>
              <a:rPr lang="ru-RU" dirty="0" err="1"/>
              <a:t>йому</a:t>
            </a:r>
            <a:r>
              <a:rPr lang="ru-RU" dirty="0"/>
              <a:t> </a:t>
            </a:r>
            <a:r>
              <a:rPr lang="ru-RU" dirty="0" err="1"/>
              <a:t>потрібна</a:t>
            </a:r>
            <a:r>
              <a:rPr lang="ru-RU" dirty="0"/>
              <a:t> складна </a:t>
            </a:r>
            <a:r>
              <a:rPr lang="ru-RU" dirty="0" err="1"/>
              <a:t>операція</a:t>
            </a:r>
            <a:r>
              <a:rPr lang="ru-RU" dirty="0"/>
              <a:t> </a:t>
            </a:r>
            <a:r>
              <a:rPr lang="ru-RU" dirty="0" err="1"/>
              <a:t>ініціалізації</a:t>
            </a:r>
            <a:r>
              <a:rPr lang="ru-RU" dirty="0"/>
              <a:t>. </a:t>
            </a:r>
            <a:r>
              <a:rPr lang="ru-RU" b="1" dirty="0" err="1"/>
              <a:t>Фабричний</a:t>
            </a:r>
            <a:r>
              <a:rPr lang="ru-RU" b="1" dirty="0"/>
              <a:t> метод</a:t>
            </a:r>
            <a:r>
              <a:rPr lang="ru-RU" dirty="0"/>
              <a:t>, </a:t>
            </a:r>
            <a:r>
              <a:rPr lang="ru-RU" dirty="0" err="1"/>
              <a:t>навпаки</a:t>
            </a:r>
            <a:r>
              <a:rPr lang="ru-RU" dirty="0"/>
              <a:t>, </a:t>
            </a:r>
            <a:r>
              <a:rPr lang="ru-RU" dirty="0" err="1"/>
              <a:t>побудований</a:t>
            </a:r>
            <a:r>
              <a:rPr lang="ru-RU" dirty="0"/>
              <a:t> на </a:t>
            </a:r>
            <a:r>
              <a:rPr lang="ru-RU" dirty="0" err="1"/>
              <a:t>спадкування</a:t>
            </a:r>
            <a:r>
              <a:rPr lang="ru-RU" dirty="0"/>
              <a:t>, але не </a:t>
            </a:r>
            <a:r>
              <a:rPr lang="ru-RU" dirty="0" err="1"/>
              <a:t>вимагає</a:t>
            </a:r>
            <a:r>
              <a:rPr lang="ru-RU" dirty="0"/>
              <a:t> </a:t>
            </a:r>
            <a:r>
              <a:rPr lang="ru-RU" dirty="0" err="1"/>
              <a:t>складної</a:t>
            </a:r>
            <a:r>
              <a:rPr lang="ru-RU" dirty="0"/>
              <a:t> </a:t>
            </a:r>
            <a:r>
              <a:rPr lang="ru-RU" dirty="0" err="1"/>
              <a:t>ініціалізації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b="1" dirty="0" err="1"/>
              <a:t>Фабричний</a:t>
            </a:r>
            <a:r>
              <a:rPr lang="ru-RU" b="1" dirty="0"/>
              <a:t> метод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розглядати</a:t>
            </a:r>
            <a:r>
              <a:rPr lang="ru-RU" dirty="0"/>
              <a:t> як </a:t>
            </a:r>
            <a:r>
              <a:rPr lang="ru-RU" dirty="0" err="1"/>
              <a:t>окремий</a:t>
            </a:r>
            <a:r>
              <a:rPr lang="ru-RU" dirty="0"/>
              <a:t> </a:t>
            </a:r>
            <a:r>
              <a:rPr lang="ru-RU" dirty="0" err="1"/>
              <a:t>випадок</a:t>
            </a:r>
            <a:r>
              <a:rPr lang="ru-RU" dirty="0"/>
              <a:t> </a:t>
            </a:r>
            <a:r>
              <a:rPr lang="ru-RU" dirty="0" err="1"/>
              <a:t>шаблонів</a:t>
            </a:r>
            <a:r>
              <a:rPr lang="ru-RU" dirty="0"/>
              <a:t> методу. </a:t>
            </a:r>
            <a:r>
              <a:rPr lang="ru-RU" dirty="0" err="1"/>
              <a:t>Крім</a:t>
            </a:r>
            <a:r>
              <a:rPr lang="ru-RU" dirty="0"/>
              <a:t> того, </a:t>
            </a:r>
            <a:r>
              <a:rPr lang="ru-RU" b="1" dirty="0" err="1"/>
              <a:t>Фабричний</a:t>
            </a:r>
            <a:r>
              <a:rPr lang="ru-RU" b="1" dirty="0"/>
              <a:t> метод </a:t>
            </a:r>
            <a:r>
              <a:rPr lang="ru-RU" dirty="0" err="1"/>
              <a:t>нерідко</a:t>
            </a:r>
            <a:r>
              <a:rPr lang="ru-RU" dirty="0"/>
              <a:t> </a:t>
            </a:r>
            <a:r>
              <a:rPr lang="ru-RU" dirty="0" err="1"/>
              <a:t>буває</a:t>
            </a:r>
            <a:r>
              <a:rPr lang="ru-RU" dirty="0"/>
              <a:t> </a:t>
            </a:r>
            <a:r>
              <a:rPr lang="ru-RU" dirty="0" err="1"/>
              <a:t>частиною</a:t>
            </a:r>
            <a:r>
              <a:rPr lang="ru-RU" dirty="0"/>
              <a:t> великого </a:t>
            </a:r>
            <a:r>
              <a:rPr lang="ru-RU" dirty="0" err="1"/>
              <a:t>класу</a:t>
            </a:r>
            <a:r>
              <a:rPr lang="ru-RU" dirty="0"/>
              <a:t> з </a:t>
            </a:r>
            <a:r>
              <a:rPr lang="ru-RU" dirty="0" err="1"/>
              <a:t>шаблонів</a:t>
            </a:r>
            <a:r>
              <a:rPr lang="ru-RU" dirty="0"/>
              <a:t> методами.</a:t>
            </a:r>
          </a:p>
        </p:txBody>
      </p:sp>
    </p:spTree>
    <p:extLst>
      <p:ext uri="{BB962C8B-B14F-4D97-AF65-F5344CB8AC3E}">
        <p14:creationId xmlns:p14="http://schemas.microsoft.com/office/powerpoint/2010/main" val="9577458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60500" y="1289735"/>
            <a:ext cx="622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https://refactoring.guru/ru/design-patterns/examples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95935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err="1" smtClean="0"/>
              <a:t>Патерни</a:t>
            </a:r>
            <a:r>
              <a:rPr lang="ru-RU" sz="2800" b="1" dirty="0" smtClean="0"/>
              <a:t>  </a:t>
            </a:r>
            <a:r>
              <a:rPr lang="ru-RU" sz="2800" b="1" dirty="0" err="1" smtClean="0"/>
              <a:t>проектування</a:t>
            </a:r>
            <a:r>
              <a:rPr lang="ru-RU" sz="2800" b="1" dirty="0" smtClean="0"/>
              <a:t> на </a:t>
            </a:r>
            <a:r>
              <a:rPr lang="ru-RU" sz="2800" b="1" dirty="0" err="1"/>
              <a:t>різних</a:t>
            </a:r>
            <a:r>
              <a:rPr lang="ru-RU" sz="2800" b="1" dirty="0"/>
              <a:t> </a:t>
            </a:r>
            <a:r>
              <a:rPr lang="ru-RU" sz="2800" b="1" dirty="0" err="1"/>
              <a:t>мовах</a:t>
            </a:r>
            <a:r>
              <a:rPr lang="ru-RU" sz="2800" b="1" dirty="0"/>
              <a:t> </a:t>
            </a:r>
            <a:r>
              <a:rPr lang="ru-RU" sz="2800" b="1" dirty="0" err="1"/>
              <a:t>програмування</a:t>
            </a:r>
            <a:endParaRPr lang="ru-RU" sz="2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42203" y="1960315"/>
            <a:ext cx="2996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PT Sans"/>
              </a:rPr>
              <a:t>Фабричный метод</a:t>
            </a:r>
            <a:r>
              <a:rPr lang="ru-RU" b="1" dirty="0">
                <a:solidFill>
                  <a:srgbClr val="444444"/>
                </a:solidFill>
                <a:latin typeface="PT Sans"/>
              </a:rPr>
              <a:t> на </a:t>
            </a:r>
            <a:r>
              <a:rPr lang="en-GB" b="1" dirty="0">
                <a:solidFill>
                  <a:srgbClr val="444444"/>
                </a:solidFill>
                <a:latin typeface="PT Sans"/>
              </a:rPr>
              <a:t>C#</a:t>
            </a:r>
            <a:endParaRPr lang="en-GB" b="1" i="0" dirty="0">
              <a:solidFill>
                <a:srgbClr val="444444"/>
              </a:solidFill>
              <a:effectLst/>
              <a:latin typeface="PT San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30194" y="2630895"/>
            <a:ext cx="83531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https://refactoring.guru/ru/design-patterns/factory-method/csharp/example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9043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05774" y="0"/>
            <a:ext cx="4790114" cy="402671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ctr">
              <a:spcAft>
                <a:spcPts val="3570"/>
              </a:spcAft>
            </a:pPr>
            <a:r>
              <a:rPr lang="uk" sz="3700" b="1" dirty="0">
                <a:latin typeface="Calibri"/>
              </a:rPr>
              <a:t>Властивості шаблонів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35559" y="1211188"/>
            <a:ext cx="8368018" cy="436647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533400" marR="1016000" indent="-533400" algn="just">
              <a:lnSpc>
                <a:spcPts val="3270"/>
              </a:lnSpc>
              <a:spcBef>
                <a:spcPts val="3570"/>
              </a:spcBef>
              <a:spcAft>
                <a:spcPts val="420"/>
              </a:spcAft>
            </a:pPr>
            <a:r>
              <a:rPr lang="uk" sz="2400" b="1" i="1" dirty="0" smtClean="0">
                <a:latin typeface="Calibri"/>
              </a:rPr>
              <a:t>1. </a:t>
            </a:r>
            <a:r>
              <a:rPr lang="uk" sz="2400" b="1" i="1" dirty="0" smtClean="0">
                <a:solidFill>
                  <a:srgbClr val="0000CC"/>
                </a:solidFill>
                <a:latin typeface="Calibri"/>
              </a:rPr>
              <a:t>Шаблони </a:t>
            </a:r>
            <a:r>
              <a:rPr lang="uk" sz="2400" b="1" i="1" dirty="0">
                <a:solidFill>
                  <a:srgbClr val="0000CC"/>
                </a:solidFill>
                <a:latin typeface="Calibri"/>
              </a:rPr>
              <a:t>описують розв'язок</a:t>
            </a:r>
            <a:r>
              <a:rPr lang="uk" sz="2400" dirty="0">
                <a:solidFill>
                  <a:srgbClr val="0000CC"/>
                </a:solidFill>
                <a:latin typeface="Calibri"/>
              </a:rPr>
              <a:t> </a:t>
            </a:r>
            <a:r>
              <a:rPr lang="uk" sz="2400" dirty="0">
                <a:latin typeface="Calibri"/>
              </a:rPr>
              <a:t>для задач проектування, що часто повторюються, які виникають в деяких специфічних ситуаціях.</a:t>
            </a:r>
          </a:p>
          <a:p>
            <a:pPr marL="533400" indent="-533400">
              <a:lnSpc>
                <a:spcPts val="3270"/>
              </a:lnSpc>
              <a:spcAft>
                <a:spcPts val="420"/>
              </a:spcAft>
            </a:pPr>
            <a:r>
              <a:rPr lang="uk" sz="2400" b="1" i="1" dirty="0">
                <a:latin typeface="Calibri"/>
              </a:rPr>
              <a:t>2.    </a:t>
            </a:r>
            <a:r>
              <a:rPr lang="uk" sz="2400" b="1" i="1" dirty="0">
                <a:solidFill>
                  <a:srgbClr val="0000CC"/>
                </a:solidFill>
                <a:latin typeface="Calibri"/>
              </a:rPr>
              <a:t>Шаблони документують</a:t>
            </a:r>
            <a:r>
              <a:rPr lang="uk" sz="2400" dirty="0">
                <a:solidFill>
                  <a:srgbClr val="0000CC"/>
                </a:solidFill>
                <a:latin typeface="Calibri"/>
              </a:rPr>
              <a:t> </a:t>
            </a:r>
            <a:r>
              <a:rPr lang="ru" sz="2400" dirty="0">
                <a:latin typeface="Calibri"/>
              </a:rPr>
              <a:t>накоплений </a:t>
            </a:r>
            <a:r>
              <a:rPr lang="uk" sz="2400" dirty="0">
                <a:latin typeface="Calibri"/>
              </a:rPr>
              <a:t>досвід проектування, що добре себе зарекомендував.</a:t>
            </a:r>
          </a:p>
          <a:p>
            <a:pPr indent="0" algn="just">
              <a:lnSpc>
                <a:spcPts val="3237"/>
              </a:lnSpc>
            </a:pPr>
            <a:r>
              <a:rPr lang="uk" sz="2400" b="1" i="1" dirty="0">
                <a:latin typeface="Calibri"/>
              </a:rPr>
              <a:t>3.    </a:t>
            </a:r>
            <a:r>
              <a:rPr lang="uk" sz="2400" b="1" i="1" dirty="0">
                <a:solidFill>
                  <a:srgbClr val="0000CC"/>
                </a:solidFill>
                <a:latin typeface="Calibri"/>
              </a:rPr>
              <a:t>Шаблони визначають і описують абстракції,</a:t>
            </a:r>
          </a:p>
          <a:p>
            <a:pPr marL="533400" indent="0">
              <a:lnSpc>
                <a:spcPts val="3237"/>
              </a:lnSpc>
              <a:spcAft>
                <a:spcPts val="420"/>
              </a:spcAft>
            </a:pPr>
            <a:r>
              <a:rPr lang="uk" sz="2400" dirty="0">
                <a:latin typeface="Calibri"/>
              </a:rPr>
              <a:t>які знаходяться на вищому рівні, ніж рівень окремих класів і екземплярів або компонентів.</a:t>
            </a:r>
          </a:p>
          <a:p>
            <a:pPr indent="0" algn="just">
              <a:spcAft>
                <a:spcPts val="630"/>
              </a:spcAft>
            </a:pPr>
            <a:r>
              <a:rPr lang="uk" sz="2400" b="1" i="1" dirty="0">
                <a:latin typeface="Calibri"/>
              </a:rPr>
              <a:t>4</a:t>
            </a:r>
            <a:r>
              <a:rPr lang="uk" sz="2400" dirty="0">
                <a:latin typeface="Calibri"/>
              </a:rPr>
              <a:t>.    </a:t>
            </a:r>
            <a:r>
              <a:rPr lang="uk" sz="2400" b="1" i="1" dirty="0">
                <a:solidFill>
                  <a:srgbClr val="0000CC"/>
                </a:solidFill>
                <a:latin typeface="Calibri"/>
              </a:rPr>
              <a:t>Шаблони надають спільний словник термінів</a:t>
            </a:r>
          </a:p>
          <a:p>
            <a:pPr marL="533400" indent="0"/>
            <a:r>
              <a:rPr lang="uk" sz="2400" dirty="0">
                <a:latin typeface="Calibri"/>
              </a:rPr>
              <a:t>і загальне розуміння принципів проектування.</a:t>
            </a:r>
          </a:p>
        </p:txBody>
      </p:sp>
    </p:spTree>
    <p:extLst>
      <p:ext uri="{BB962C8B-B14F-4D97-AF65-F5344CB8AC3E}">
        <p14:creationId xmlns:p14="http://schemas.microsoft.com/office/powerpoint/2010/main" val="3944420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935653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Патерни</a:t>
            </a:r>
            <a:r>
              <a:rPr lang="ru-RU" dirty="0" smtClean="0"/>
              <a:t> </a:t>
            </a:r>
            <a:r>
              <a:rPr lang="ru-RU" dirty="0" err="1"/>
              <a:t>були</a:t>
            </a:r>
            <a:r>
              <a:rPr lang="ru-RU" dirty="0"/>
              <a:t> </a:t>
            </a:r>
            <a:r>
              <a:rPr lang="ru-RU" dirty="0" err="1"/>
              <a:t>описані</a:t>
            </a:r>
            <a:r>
              <a:rPr lang="ru-RU" dirty="0"/>
              <a:t> </a:t>
            </a:r>
            <a:r>
              <a:rPr lang="ru-RU" dirty="0" err="1"/>
              <a:t>більше</a:t>
            </a:r>
            <a:r>
              <a:rPr lang="ru-RU" dirty="0"/>
              <a:t> 20-ти </a:t>
            </a:r>
            <a:r>
              <a:rPr lang="ru-RU" dirty="0" err="1"/>
              <a:t>років</a:t>
            </a:r>
            <a:r>
              <a:rPr lang="ru-RU" dirty="0"/>
              <a:t> </a:t>
            </a:r>
            <a:r>
              <a:rPr lang="ru-RU" dirty="0" smtClean="0"/>
              <a:t>тому. </a:t>
            </a:r>
            <a:r>
              <a:rPr lang="ru-RU" dirty="0" err="1" smtClean="0"/>
              <a:t>Найпопулярніша</a:t>
            </a:r>
            <a:r>
              <a:rPr lang="ru-RU" dirty="0" smtClean="0"/>
              <a:t> критика.</a:t>
            </a:r>
            <a:endParaRPr lang="ru-RU" dirty="0"/>
          </a:p>
          <a:p>
            <a:endParaRPr lang="ru-RU" dirty="0"/>
          </a:p>
          <a:p>
            <a:r>
              <a:rPr lang="ru-RU" b="1" dirty="0" err="1">
                <a:solidFill>
                  <a:srgbClr val="0000CC"/>
                </a:solidFill>
              </a:rPr>
              <a:t>Милиці</a:t>
            </a:r>
            <a:r>
              <a:rPr lang="ru-RU" b="1" dirty="0">
                <a:solidFill>
                  <a:srgbClr val="0000CC"/>
                </a:solidFill>
              </a:rPr>
              <a:t> для </a:t>
            </a:r>
            <a:r>
              <a:rPr lang="ru-RU" b="1" dirty="0" err="1">
                <a:solidFill>
                  <a:srgbClr val="0000CC"/>
                </a:solidFill>
              </a:rPr>
              <a:t>слабкого</a:t>
            </a:r>
            <a:r>
              <a:rPr lang="ru-RU" b="1" dirty="0">
                <a:solidFill>
                  <a:srgbClr val="0000CC"/>
                </a:solidFill>
              </a:rPr>
              <a:t> </a:t>
            </a:r>
            <a:r>
              <a:rPr lang="ru-RU" b="1" dirty="0" err="1">
                <a:solidFill>
                  <a:srgbClr val="0000CC"/>
                </a:solidFill>
              </a:rPr>
              <a:t>мови</a:t>
            </a:r>
            <a:r>
              <a:rPr lang="ru-RU" b="1" dirty="0">
                <a:solidFill>
                  <a:srgbClr val="0000CC"/>
                </a:solidFill>
              </a:rPr>
              <a:t> </a:t>
            </a:r>
            <a:r>
              <a:rPr lang="ru-RU" b="1" dirty="0" err="1">
                <a:solidFill>
                  <a:srgbClr val="0000CC"/>
                </a:solidFill>
              </a:rPr>
              <a:t>програмування</a:t>
            </a:r>
            <a:endParaRPr lang="ru-RU" b="1" dirty="0">
              <a:solidFill>
                <a:srgbClr val="0000CC"/>
              </a:solidFill>
            </a:endParaRPr>
          </a:p>
          <a:p>
            <a:r>
              <a:rPr lang="ru-RU" dirty="0"/>
              <a:t>Нужда в </a:t>
            </a:r>
            <a:r>
              <a:rPr lang="ru-RU" dirty="0" err="1"/>
              <a:t>патернах</a:t>
            </a:r>
            <a:r>
              <a:rPr lang="ru-RU" dirty="0"/>
              <a:t> </a:t>
            </a:r>
            <a:r>
              <a:rPr lang="ru-RU" dirty="0" err="1"/>
              <a:t>з'являється</a:t>
            </a:r>
            <a:r>
              <a:rPr lang="ru-RU" dirty="0"/>
              <a:t> </a:t>
            </a:r>
            <a:r>
              <a:rPr lang="ru-RU" dirty="0" err="1"/>
              <a:t>тоді</a:t>
            </a:r>
            <a:r>
              <a:rPr lang="ru-RU" dirty="0"/>
              <a:t>, коли люди </a:t>
            </a:r>
            <a:r>
              <a:rPr lang="ru-RU" dirty="0" err="1"/>
              <a:t>вибирають</a:t>
            </a:r>
            <a:r>
              <a:rPr lang="ru-RU" dirty="0"/>
              <a:t> для </a:t>
            </a:r>
            <a:r>
              <a:rPr lang="ru-RU" dirty="0" err="1"/>
              <a:t>свого</a:t>
            </a:r>
            <a:r>
              <a:rPr lang="ru-RU" dirty="0"/>
              <a:t> проекту </a:t>
            </a:r>
            <a:r>
              <a:rPr lang="ru-RU" dirty="0" err="1"/>
              <a:t>мову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 з </a:t>
            </a:r>
            <a:r>
              <a:rPr lang="ru-RU" dirty="0" err="1"/>
              <a:t>недостатнім</a:t>
            </a:r>
            <a:r>
              <a:rPr lang="ru-RU" dirty="0"/>
              <a:t> </a:t>
            </a:r>
            <a:r>
              <a:rPr lang="ru-RU" dirty="0" err="1"/>
              <a:t>рівнем</a:t>
            </a:r>
            <a:r>
              <a:rPr lang="ru-RU" dirty="0"/>
              <a:t> </a:t>
            </a:r>
            <a:r>
              <a:rPr lang="ru-RU" dirty="0" err="1"/>
              <a:t>абстракції</a:t>
            </a:r>
            <a:r>
              <a:rPr lang="ru-RU" dirty="0"/>
              <a:t>. В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випадку</a:t>
            </a:r>
            <a:r>
              <a:rPr lang="ru-RU" dirty="0"/>
              <a:t>, </a:t>
            </a:r>
            <a:r>
              <a:rPr lang="ru-RU" dirty="0" err="1"/>
              <a:t>патерни</a:t>
            </a:r>
            <a:r>
              <a:rPr lang="ru-RU" dirty="0"/>
              <a:t>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милицю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надає</a:t>
            </a:r>
            <a:r>
              <a:rPr lang="ru-RU" dirty="0"/>
              <a:t> </a:t>
            </a:r>
            <a:r>
              <a:rPr lang="ru-RU" dirty="0" err="1"/>
              <a:t>цій</a:t>
            </a:r>
            <a:r>
              <a:rPr lang="ru-RU" dirty="0"/>
              <a:t> </a:t>
            </a:r>
            <a:r>
              <a:rPr lang="ru-RU" dirty="0" err="1"/>
              <a:t>мові</a:t>
            </a:r>
            <a:r>
              <a:rPr lang="ru-RU" dirty="0"/>
              <a:t> </a:t>
            </a:r>
            <a:r>
              <a:rPr lang="ru-RU" dirty="0" err="1"/>
              <a:t>надздібності</a:t>
            </a:r>
            <a:r>
              <a:rPr lang="ru-RU" dirty="0"/>
              <a:t>.</a:t>
            </a:r>
          </a:p>
          <a:p>
            <a:r>
              <a:rPr lang="ru-RU" dirty="0" err="1" smtClean="0">
                <a:solidFill>
                  <a:srgbClr val="A80000"/>
                </a:solidFill>
              </a:rPr>
              <a:t>Наприклад</a:t>
            </a:r>
            <a:r>
              <a:rPr lang="ru-RU" dirty="0">
                <a:solidFill>
                  <a:srgbClr val="A80000"/>
                </a:solidFill>
              </a:rPr>
              <a:t>, </a:t>
            </a:r>
            <a:r>
              <a:rPr lang="ru-RU" dirty="0" err="1">
                <a:solidFill>
                  <a:srgbClr val="A80000"/>
                </a:solidFill>
              </a:rPr>
              <a:t>патерн</a:t>
            </a:r>
            <a:r>
              <a:rPr lang="ru-RU" dirty="0">
                <a:solidFill>
                  <a:srgbClr val="A80000"/>
                </a:solidFill>
              </a:rPr>
              <a:t> </a:t>
            </a:r>
            <a:r>
              <a:rPr lang="ru-RU" b="1" dirty="0" err="1">
                <a:solidFill>
                  <a:srgbClr val="A80000"/>
                </a:solidFill>
              </a:rPr>
              <a:t>Стратегія</a:t>
            </a:r>
            <a:r>
              <a:rPr lang="ru-RU" dirty="0">
                <a:solidFill>
                  <a:srgbClr val="A80000"/>
                </a:solidFill>
              </a:rPr>
              <a:t> в </a:t>
            </a:r>
            <a:r>
              <a:rPr lang="ru-RU" dirty="0" err="1">
                <a:solidFill>
                  <a:srgbClr val="A80000"/>
                </a:solidFill>
              </a:rPr>
              <a:t>сучасних</a:t>
            </a:r>
            <a:r>
              <a:rPr lang="ru-RU" dirty="0">
                <a:solidFill>
                  <a:srgbClr val="A80000"/>
                </a:solidFill>
              </a:rPr>
              <a:t> </a:t>
            </a:r>
            <a:r>
              <a:rPr lang="ru-RU" dirty="0" err="1">
                <a:solidFill>
                  <a:srgbClr val="A80000"/>
                </a:solidFill>
              </a:rPr>
              <a:t>мовах</a:t>
            </a:r>
            <a:r>
              <a:rPr lang="ru-RU" dirty="0">
                <a:solidFill>
                  <a:srgbClr val="A80000"/>
                </a:solidFill>
              </a:rPr>
              <a:t> </a:t>
            </a:r>
            <a:r>
              <a:rPr lang="ru-RU" dirty="0" err="1">
                <a:solidFill>
                  <a:srgbClr val="A80000"/>
                </a:solidFill>
              </a:rPr>
              <a:t>можна</a:t>
            </a:r>
            <a:r>
              <a:rPr lang="ru-RU" dirty="0">
                <a:solidFill>
                  <a:srgbClr val="A80000"/>
                </a:solidFill>
              </a:rPr>
              <a:t> </a:t>
            </a:r>
            <a:r>
              <a:rPr lang="ru-RU" dirty="0" err="1">
                <a:solidFill>
                  <a:srgbClr val="A80000"/>
                </a:solidFill>
              </a:rPr>
              <a:t>реалізувати</a:t>
            </a:r>
            <a:r>
              <a:rPr lang="ru-RU" dirty="0">
                <a:solidFill>
                  <a:srgbClr val="A80000"/>
                </a:solidFill>
              </a:rPr>
              <a:t> </a:t>
            </a:r>
            <a:r>
              <a:rPr lang="ru-RU" dirty="0" smtClean="0">
                <a:solidFill>
                  <a:srgbClr val="A80000"/>
                </a:solidFill>
              </a:rPr>
              <a:t>простою </a:t>
            </a:r>
            <a:r>
              <a:rPr lang="ru-RU" dirty="0" err="1" smtClean="0">
                <a:solidFill>
                  <a:srgbClr val="A80000"/>
                </a:solidFill>
              </a:rPr>
              <a:t>анонімною</a:t>
            </a:r>
            <a:r>
              <a:rPr lang="ru-RU" dirty="0" smtClean="0">
                <a:solidFill>
                  <a:srgbClr val="A80000"/>
                </a:solidFill>
              </a:rPr>
              <a:t> </a:t>
            </a:r>
            <a:r>
              <a:rPr lang="ru-RU" dirty="0">
                <a:solidFill>
                  <a:srgbClr val="A80000"/>
                </a:solidFill>
              </a:rPr>
              <a:t>(лямбда) </a:t>
            </a:r>
            <a:r>
              <a:rPr lang="ru-RU" dirty="0" err="1">
                <a:solidFill>
                  <a:srgbClr val="A80000"/>
                </a:solidFill>
              </a:rPr>
              <a:t>функцією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b="1" dirty="0" err="1" smtClean="0">
                <a:solidFill>
                  <a:srgbClr val="0000CC"/>
                </a:solidFill>
              </a:rPr>
              <a:t>Неефективні</a:t>
            </a:r>
            <a:r>
              <a:rPr lang="ru-RU" b="1" dirty="0" smtClean="0">
                <a:solidFill>
                  <a:srgbClr val="0000CC"/>
                </a:solidFill>
              </a:rPr>
              <a:t> </a:t>
            </a:r>
            <a:r>
              <a:rPr lang="ru-RU" b="1" dirty="0" err="1">
                <a:solidFill>
                  <a:srgbClr val="0000CC"/>
                </a:solidFill>
              </a:rPr>
              <a:t>рішення</a:t>
            </a:r>
            <a:endParaRPr lang="ru-RU" b="1" dirty="0">
              <a:solidFill>
                <a:srgbClr val="0000CC"/>
              </a:solidFill>
            </a:endParaRPr>
          </a:p>
          <a:p>
            <a:r>
              <a:rPr lang="ru-RU" dirty="0" err="1"/>
              <a:t>Патерни</a:t>
            </a:r>
            <a:r>
              <a:rPr lang="ru-RU" dirty="0"/>
              <a:t> </a:t>
            </a:r>
            <a:r>
              <a:rPr lang="ru-RU" dirty="0" err="1"/>
              <a:t>намагаються</a:t>
            </a:r>
            <a:r>
              <a:rPr lang="ru-RU" dirty="0"/>
              <a:t> </a:t>
            </a:r>
            <a:r>
              <a:rPr lang="ru-RU" dirty="0" err="1"/>
              <a:t>стандартизувати</a:t>
            </a:r>
            <a:r>
              <a:rPr lang="ru-RU" dirty="0"/>
              <a:t> </a:t>
            </a:r>
            <a:r>
              <a:rPr lang="ru-RU" dirty="0" err="1"/>
              <a:t>підходи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і так </a:t>
            </a:r>
            <a:r>
              <a:rPr lang="ru-RU" dirty="0" err="1"/>
              <a:t>вже</a:t>
            </a:r>
            <a:r>
              <a:rPr lang="ru-RU" dirty="0"/>
              <a:t> широко </a:t>
            </a:r>
            <a:r>
              <a:rPr lang="ru-RU" dirty="0" err="1"/>
              <a:t>використовуються</a:t>
            </a:r>
            <a:r>
              <a:rPr lang="ru-RU" dirty="0"/>
              <a:t>. </a:t>
            </a:r>
            <a:r>
              <a:rPr lang="ru-RU" dirty="0" err="1"/>
              <a:t>Ця</a:t>
            </a:r>
            <a:r>
              <a:rPr lang="ru-RU" dirty="0"/>
              <a:t> </a:t>
            </a:r>
            <a:r>
              <a:rPr lang="ru-RU" dirty="0" err="1"/>
              <a:t>стандартизація</a:t>
            </a:r>
            <a:r>
              <a:rPr lang="ru-RU" dirty="0"/>
              <a:t> </a:t>
            </a:r>
            <a:r>
              <a:rPr lang="ru-RU" dirty="0" err="1"/>
              <a:t>здається</a:t>
            </a:r>
            <a:r>
              <a:rPr lang="ru-RU" dirty="0"/>
              <a:t> </a:t>
            </a:r>
            <a:r>
              <a:rPr lang="ru-RU" dirty="0" err="1"/>
              <a:t>деяким</a:t>
            </a:r>
            <a:r>
              <a:rPr lang="ru-RU" dirty="0"/>
              <a:t> людям догмою і вони </a:t>
            </a:r>
            <a:r>
              <a:rPr lang="ru-RU" dirty="0" err="1"/>
              <a:t>реалізують</a:t>
            </a:r>
            <a:r>
              <a:rPr lang="ru-RU" dirty="0"/>
              <a:t> </a:t>
            </a:r>
            <a:r>
              <a:rPr lang="ru-RU" dirty="0" err="1"/>
              <a:t>патерни</a:t>
            </a:r>
            <a:r>
              <a:rPr lang="ru-RU" dirty="0"/>
              <a:t> «як в </a:t>
            </a:r>
            <a:r>
              <a:rPr lang="ru-RU" dirty="0" err="1"/>
              <a:t>книжці</a:t>
            </a:r>
            <a:r>
              <a:rPr lang="ru-RU" dirty="0"/>
              <a:t>», </a:t>
            </a:r>
            <a:r>
              <a:rPr lang="ru-RU" dirty="0" err="1"/>
              <a:t>що</a:t>
            </a:r>
            <a:r>
              <a:rPr lang="ru-RU" dirty="0"/>
              <a:t> не </a:t>
            </a:r>
            <a:r>
              <a:rPr lang="ru-RU" dirty="0" err="1"/>
              <a:t>пристосовуючи</a:t>
            </a:r>
            <a:r>
              <a:rPr lang="ru-RU" dirty="0"/>
              <a:t> </a:t>
            </a:r>
            <a:r>
              <a:rPr lang="ru-RU" dirty="0" err="1"/>
              <a:t>патерни</a:t>
            </a:r>
            <a:r>
              <a:rPr lang="ru-RU" dirty="0"/>
              <a:t> до </a:t>
            </a:r>
            <a:r>
              <a:rPr lang="ru-RU" dirty="0" err="1"/>
              <a:t>реалій</a:t>
            </a:r>
            <a:r>
              <a:rPr lang="ru-RU" dirty="0"/>
              <a:t> проекту.</a:t>
            </a:r>
          </a:p>
          <a:p>
            <a:endParaRPr lang="ru-RU" dirty="0"/>
          </a:p>
          <a:p>
            <a:r>
              <a:rPr lang="ru-RU" b="1" dirty="0" err="1" smtClean="0">
                <a:solidFill>
                  <a:srgbClr val="0000CC"/>
                </a:solidFill>
              </a:rPr>
              <a:t>Невиправдане</a:t>
            </a:r>
            <a:r>
              <a:rPr lang="ru-RU" b="1" dirty="0" smtClean="0">
                <a:solidFill>
                  <a:srgbClr val="0000CC"/>
                </a:solidFill>
              </a:rPr>
              <a:t> </a:t>
            </a:r>
            <a:r>
              <a:rPr lang="ru-RU" b="1" dirty="0" err="1">
                <a:solidFill>
                  <a:srgbClr val="0000CC"/>
                </a:solidFill>
              </a:rPr>
              <a:t>застосування</a:t>
            </a:r>
            <a:endParaRPr lang="ru-RU" b="1" dirty="0">
              <a:solidFill>
                <a:srgbClr val="0000CC"/>
              </a:solidFill>
            </a:endParaRPr>
          </a:p>
          <a:p>
            <a:r>
              <a:rPr lang="ru-RU" dirty="0" err="1"/>
              <a:t>Якщо</a:t>
            </a:r>
            <a:r>
              <a:rPr lang="ru-RU" dirty="0"/>
              <a:t> у тебе в руках молоток, то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предмети</a:t>
            </a:r>
            <a:r>
              <a:rPr lang="ru-RU" dirty="0"/>
              <a:t> </a:t>
            </a:r>
            <a:r>
              <a:rPr lang="ru-RU" dirty="0" err="1"/>
              <a:t>навколо</a:t>
            </a:r>
            <a:r>
              <a:rPr lang="ru-RU" dirty="0"/>
              <a:t> </a:t>
            </a:r>
            <a:r>
              <a:rPr lang="ru-RU" dirty="0" err="1"/>
              <a:t>починають</a:t>
            </a:r>
            <a:r>
              <a:rPr lang="ru-RU" dirty="0"/>
              <a:t> </a:t>
            </a:r>
            <a:r>
              <a:rPr lang="ru-RU" dirty="0" err="1"/>
              <a:t>нагадувати</a:t>
            </a:r>
            <a:r>
              <a:rPr lang="ru-RU" dirty="0"/>
              <a:t> </a:t>
            </a:r>
            <a:r>
              <a:rPr lang="ru-RU" dirty="0" err="1"/>
              <a:t>цвяхи</a:t>
            </a:r>
            <a:r>
              <a:rPr lang="ru-RU" dirty="0"/>
              <a:t>.</a:t>
            </a:r>
          </a:p>
          <a:p>
            <a:r>
              <a:rPr lang="ru-RU" dirty="0" smtClean="0"/>
              <a:t>Схожа </a:t>
            </a:r>
            <a:r>
              <a:rPr lang="ru-RU" dirty="0"/>
              <a:t>проблема </a:t>
            </a:r>
            <a:r>
              <a:rPr lang="ru-RU" dirty="0" err="1"/>
              <a:t>виникає</a:t>
            </a:r>
            <a:r>
              <a:rPr lang="ru-RU" dirty="0"/>
              <a:t> у </a:t>
            </a:r>
            <a:r>
              <a:rPr lang="ru-RU" dirty="0" err="1"/>
              <a:t>новачків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тільки-тільки</a:t>
            </a:r>
            <a:r>
              <a:rPr lang="ru-RU" dirty="0"/>
              <a:t> </a:t>
            </a:r>
            <a:r>
              <a:rPr lang="ru-RU" dirty="0" err="1"/>
              <a:t>познайомилися</a:t>
            </a:r>
            <a:r>
              <a:rPr lang="ru-RU" dirty="0"/>
              <a:t> з паттернами. Вникнувши в </a:t>
            </a:r>
            <a:r>
              <a:rPr lang="ru-RU" dirty="0" err="1"/>
              <a:t>патерни</a:t>
            </a:r>
            <a:r>
              <a:rPr lang="ru-RU" dirty="0"/>
              <a:t>, </a:t>
            </a:r>
            <a:r>
              <a:rPr lang="ru-RU" dirty="0" err="1"/>
              <a:t>людина</a:t>
            </a:r>
            <a:r>
              <a:rPr lang="ru-RU" dirty="0"/>
              <a:t> </a:t>
            </a:r>
            <a:r>
              <a:rPr lang="ru-RU" dirty="0" err="1"/>
              <a:t>намагається</a:t>
            </a:r>
            <a:r>
              <a:rPr lang="ru-RU" dirty="0"/>
              <a:t> </a:t>
            </a:r>
            <a:r>
              <a:rPr lang="ru-RU" dirty="0" err="1"/>
              <a:t>застосувати</a:t>
            </a:r>
            <a:r>
              <a:rPr lang="ru-RU" dirty="0"/>
              <a:t> </a:t>
            </a:r>
            <a:r>
              <a:rPr lang="ru-RU" dirty="0" err="1"/>
              <a:t>свої</a:t>
            </a:r>
            <a:r>
              <a:rPr lang="ru-RU" dirty="0"/>
              <a:t> </a:t>
            </a:r>
            <a:r>
              <a:rPr lang="ru-RU" dirty="0" err="1"/>
              <a:t>знання</a:t>
            </a:r>
            <a:r>
              <a:rPr lang="ru-RU" dirty="0"/>
              <a:t> </a:t>
            </a:r>
            <a:r>
              <a:rPr lang="ru-RU" dirty="0" err="1"/>
              <a:t>всюди</a:t>
            </a:r>
            <a:r>
              <a:rPr lang="ru-RU" dirty="0"/>
              <a:t>. </a:t>
            </a:r>
            <a:r>
              <a:rPr lang="ru-RU" dirty="0" err="1"/>
              <a:t>Навіть</a:t>
            </a:r>
            <a:r>
              <a:rPr lang="ru-RU" dirty="0"/>
              <a:t> там, де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було</a:t>
            </a:r>
            <a:r>
              <a:rPr lang="ru-RU" dirty="0"/>
              <a:t> б </a:t>
            </a:r>
            <a:r>
              <a:rPr lang="ru-RU" dirty="0" err="1"/>
              <a:t>обійтися</a:t>
            </a:r>
            <a:r>
              <a:rPr lang="ru-RU" dirty="0"/>
              <a:t> кодом </a:t>
            </a:r>
            <a:r>
              <a:rPr lang="ru-RU" dirty="0" err="1"/>
              <a:t>простіше</a:t>
            </a:r>
            <a:r>
              <a:rPr lang="ru-RU" dirty="0"/>
              <a:t>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212279" y="94734"/>
            <a:ext cx="36624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u-RU" sz="3600" b="1" dirty="0" smtClean="0"/>
              <a:t>Критика </a:t>
            </a:r>
            <a:r>
              <a:rPr lang="ru-RU" sz="3600" b="1" dirty="0" err="1"/>
              <a:t>патернів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1710682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67362" y="1159636"/>
            <a:ext cx="8610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Описи </a:t>
            </a:r>
            <a:r>
              <a:rPr lang="ru-RU" sz="2400" dirty="0" err="1"/>
              <a:t>патернів</a:t>
            </a:r>
            <a:r>
              <a:rPr lang="ru-RU" sz="2400" dirty="0"/>
              <a:t> </a:t>
            </a:r>
            <a:r>
              <a:rPr lang="ru-RU" sz="2400" dirty="0" err="1"/>
              <a:t>зазвичай</a:t>
            </a:r>
            <a:r>
              <a:rPr lang="ru-RU" sz="2400" dirty="0"/>
              <a:t> </a:t>
            </a:r>
            <a:r>
              <a:rPr lang="ru-RU" sz="2400" dirty="0" err="1"/>
              <a:t>дуже</a:t>
            </a:r>
            <a:r>
              <a:rPr lang="ru-RU" sz="2400" dirty="0"/>
              <a:t> </a:t>
            </a:r>
            <a:r>
              <a:rPr lang="ru-RU" sz="2400" dirty="0" err="1"/>
              <a:t>формальні</a:t>
            </a:r>
            <a:r>
              <a:rPr lang="ru-RU" sz="2400" dirty="0"/>
              <a:t> і </a:t>
            </a:r>
            <a:r>
              <a:rPr lang="ru-RU" sz="2400" dirty="0" err="1"/>
              <a:t>найчастіше</a:t>
            </a:r>
            <a:r>
              <a:rPr lang="ru-RU" sz="2400" dirty="0"/>
              <a:t> </a:t>
            </a:r>
            <a:r>
              <a:rPr lang="ru-RU" sz="2400" dirty="0" err="1"/>
              <a:t>складаються</a:t>
            </a:r>
            <a:r>
              <a:rPr lang="ru-RU" sz="2400" dirty="0"/>
              <a:t> з таких </a:t>
            </a:r>
            <a:r>
              <a:rPr lang="ru-RU" sz="2400" dirty="0" err="1"/>
              <a:t>пунктів</a:t>
            </a:r>
            <a:r>
              <a:rPr lang="ru-RU" sz="2400" dirty="0"/>
              <a:t>:</a:t>
            </a:r>
          </a:p>
          <a:p>
            <a:endParaRPr lang="ru-RU" sz="24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2400" dirty="0"/>
              <a:t>проблема, яку </a:t>
            </a:r>
            <a:r>
              <a:rPr lang="ru-RU" sz="2400" dirty="0" err="1"/>
              <a:t>вирішує</a:t>
            </a:r>
            <a:r>
              <a:rPr lang="ru-RU" sz="2400" dirty="0"/>
              <a:t> </a:t>
            </a:r>
            <a:r>
              <a:rPr lang="ru-RU" sz="2400" dirty="0" err="1"/>
              <a:t>патерн</a:t>
            </a:r>
            <a:r>
              <a:rPr lang="ru-RU" sz="2400" dirty="0"/>
              <a:t>;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2400" dirty="0" err="1"/>
              <a:t>мотивації</a:t>
            </a:r>
            <a:r>
              <a:rPr lang="ru-RU" sz="2400" dirty="0"/>
              <a:t> до </a:t>
            </a:r>
            <a:r>
              <a:rPr lang="ru-RU" sz="2400" dirty="0" err="1"/>
              <a:t>вирішення</a:t>
            </a:r>
            <a:r>
              <a:rPr lang="ru-RU" sz="2400" dirty="0"/>
              <a:t> </a:t>
            </a:r>
            <a:r>
              <a:rPr lang="ru-RU" sz="2400" dirty="0" err="1"/>
              <a:t>проблеми</a:t>
            </a:r>
            <a:r>
              <a:rPr lang="ru-RU" sz="2400" dirty="0"/>
              <a:t> способом, </a:t>
            </a:r>
            <a:r>
              <a:rPr lang="ru-RU" sz="2400" dirty="0" err="1"/>
              <a:t>який</a:t>
            </a:r>
            <a:r>
              <a:rPr lang="ru-RU" sz="2400" dirty="0"/>
              <a:t> </a:t>
            </a:r>
            <a:r>
              <a:rPr lang="ru-RU" sz="2400" dirty="0" err="1"/>
              <a:t>пропонує</a:t>
            </a:r>
            <a:r>
              <a:rPr lang="ru-RU" sz="2400" dirty="0"/>
              <a:t> </a:t>
            </a:r>
            <a:r>
              <a:rPr lang="ru-RU" sz="2400" dirty="0" err="1"/>
              <a:t>патерн</a:t>
            </a:r>
            <a:r>
              <a:rPr lang="ru-RU" sz="2400" dirty="0"/>
              <a:t>;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2400" dirty="0" err="1"/>
              <a:t>структури</a:t>
            </a:r>
            <a:r>
              <a:rPr lang="ru-RU" sz="2400" dirty="0"/>
              <a:t> </a:t>
            </a:r>
            <a:r>
              <a:rPr lang="ru-RU" sz="2400" dirty="0" err="1"/>
              <a:t>класів</a:t>
            </a:r>
            <a:r>
              <a:rPr lang="ru-RU" sz="2400" dirty="0"/>
              <a:t>, </a:t>
            </a:r>
            <a:r>
              <a:rPr lang="ru-RU" sz="2400" dirty="0" err="1"/>
              <a:t>складових</a:t>
            </a:r>
            <a:r>
              <a:rPr lang="ru-RU" sz="2400" dirty="0"/>
              <a:t> </a:t>
            </a:r>
            <a:r>
              <a:rPr lang="ru-RU" sz="2400" dirty="0" err="1"/>
              <a:t>рішення</a:t>
            </a:r>
            <a:r>
              <a:rPr lang="ru-RU" sz="2400" dirty="0"/>
              <a:t>;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2400" dirty="0"/>
              <a:t>прикладу на </a:t>
            </a:r>
            <a:r>
              <a:rPr lang="ru-RU" sz="2400" dirty="0" err="1"/>
              <a:t>одній</a:t>
            </a:r>
            <a:r>
              <a:rPr lang="ru-RU" sz="2400" dirty="0"/>
              <a:t> з </a:t>
            </a:r>
            <a:r>
              <a:rPr lang="ru-RU" sz="2400" dirty="0" err="1"/>
              <a:t>мов</a:t>
            </a:r>
            <a:r>
              <a:rPr lang="ru-RU" sz="2400" dirty="0"/>
              <a:t> </a:t>
            </a:r>
            <a:r>
              <a:rPr lang="ru-RU" sz="2400" dirty="0" err="1"/>
              <a:t>програмування</a:t>
            </a:r>
            <a:r>
              <a:rPr lang="ru-RU" sz="2400" dirty="0"/>
              <a:t>;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2400" dirty="0" err="1"/>
              <a:t>особливостей</a:t>
            </a:r>
            <a:r>
              <a:rPr lang="ru-RU" sz="2400" dirty="0"/>
              <a:t> </a:t>
            </a:r>
            <a:r>
              <a:rPr lang="ru-RU" sz="2400" dirty="0" err="1"/>
              <a:t>реалізації</a:t>
            </a:r>
            <a:r>
              <a:rPr lang="ru-RU" sz="2400" dirty="0"/>
              <a:t> в </a:t>
            </a:r>
            <a:r>
              <a:rPr lang="ru-RU" sz="2400" dirty="0" err="1"/>
              <a:t>різних</a:t>
            </a:r>
            <a:r>
              <a:rPr lang="ru-RU" sz="2400" dirty="0"/>
              <a:t> контекстах;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2400" dirty="0"/>
              <a:t>зв'язків з </a:t>
            </a:r>
            <a:r>
              <a:rPr lang="ru-RU" sz="2400" dirty="0" err="1"/>
              <a:t>іншими</a:t>
            </a:r>
            <a:r>
              <a:rPr lang="ru-RU" sz="2400" dirty="0"/>
              <a:t> </a:t>
            </a:r>
            <a:r>
              <a:rPr lang="ru-RU" sz="2400" dirty="0" err="1"/>
              <a:t>патернами</a:t>
            </a:r>
            <a:r>
              <a:rPr lang="ru-RU" sz="2400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ru-RU" sz="2400" dirty="0"/>
          </a:p>
          <a:p>
            <a:r>
              <a:rPr lang="ru-RU" sz="2400" dirty="0" err="1"/>
              <a:t>Такий</a:t>
            </a:r>
            <a:r>
              <a:rPr lang="ru-RU" sz="2400" dirty="0"/>
              <a:t> </a:t>
            </a:r>
            <a:r>
              <a:rPr lang="ru-RU" sz="2400" dirty="0" err="1"/>
              <a:t>формалізм</a:t>
            </a:r>
            <a:r>
              <a:rPr lang="ru-RU" sz="2400" dirty="0"/>
              <a:t> в </a:t>
            </a:r>
            <a:r>
              <a:rPr lang="ru-RU" sz="2400" dirty="0" err="1"/>
              <a:t>описі</a:t>
            </a:r>
            <a:r>
              <a:rPr lang="ru-RU" sz="2400" dirty="0"/>
              <a:t> дозволив </a:t>
            </a:r>
            <a:r>
              <a:rPr lang="ru-RU" sz="2400" dirty="0" err="1"/>
              <a:t>створити</a:t>
            </a:r>
            <a:r>
              <a:rPr lang="ru-RU" sz="2400" dirty="0"/>
              <a:t> великий каталог </a:t>
            </a:r>
            <a:r>
              <a:rPr lang="ru-RU" sz="2400" dirty="0" err="1"/>
              <a:t>патернів</a:t>
            </a:r>
            <a:r>
              <a:rPr lang="ru-RU" sz="2400" dirty="0"/>
              <a:t>, </a:t>
            </a:r>
            <a:r>
              <a:rPr lang="ru-RU" sz="2400" dirty="0" err="1"/>
              <a:t>перевіривши</a:t>
            </a:r>
            <a:r>
              <a:rPr lang="ru-RU" sz="2400" dirty="0"/>
              <a:t> </a:t>
            </a:r>
            <a:r>
              <a:rPr lang="ru-RU" sz="2400" dirty="0" err="1"/>
              <a:t>кожен</a:t>
            </a:r>
            <a:r>
              <a:rPr lang="ru-RU" sz="2400" dirty="0"/>
              <a:t> з них на </a:t>
            </a:r>
            <a:r>
              <a:rPr lang="ru-RU" sz="2400" dirty="0" err="1"/>
              <a:t>спроможність</a:t>
            </a:r>
            <a:r>
              <a:rPr lang="ru-RU" sz="2400" dirty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63528" y="107434"/>
            <a:ext cx="56182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/>
              <a:t>З </a:t>
            </a:r>
            <a:r>
              <a:rPr lang="ru-RU" sz="3600" b="1" dirty="0" err="1"/>
              <a:t>чого</a:t>
            </a:r>
            <a:r>
              <a:rPr lang="ru-RU" sz="3600" b="1" dirty="0"/>
              <a:t> </a:t>
            </a:r>
            <a:r>
              <a:rPr lang="ru-RU" sz="3600" b="1" dirty="0" err="1"/>
              <a:t>складається</a:t>
            </a:r>
            <a:r>
              <a:rPr lang="ru-RU" sz="3600" b="1" dirty="0"/>
              <a:t> </a:t>
            </a:r>
            <a:r>
              <a:rPr lang="ru-RU" sz="3600" b="1" dirty="0" err="1"/>
              <a:t>патерн</a:t>
            </a:r>
            <a:r>
              <a:rPr lang="ru-RU" sz="36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5119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87856" y="106901"/>
            <a:ext cx="5967529" cy="46890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>
              <a:spcAft>
                <a:spcPts val="3358"/>
              </a:spcAft>
            </a:pPr>
            <a:r>
              <a:rPr lang="uk" sz="3697" b="1" dirty="0">
                <a:latin typeface="Calibri"/>
              </a:rPr>
              <a:t>Типи шаблонів розробки ПЗ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69889" y="1178970"/>
            <a:ext cx="8526976" cy="380334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362699" indent="-291896">
              <a:spcBef>
                <a:spcPts val="3358"/>
              </a:spcBef>
              <a:spcAft>
                <a:spcPts val="1259"/>
              </a:spcAft>
            </a:pPr>
            <a:r>
              <a:rPr lang="uk" sz="2000" b="1" dirty="0">
                <a:latin typeface="Calibri"/>
              </a:rPr>
              <a:t>На етапі аналізу системи:</a:t>
            </a:r>
          </a:p>
          <a:p>
            <a:pPr marL="362699" indent="-291896">
              <a:lnSpc>
                <a:spcPts val="2998"/>
              </a:lnSpc>
              <a:spcAft>
                <a:spcPts val="630"/>
              </a:spcAft>
            </a:pPr>
            <a:r>
              <a:rPr lang="uk" sz="2000" b="1" i="1" dirty="0" smtClean="0">
                <a:solidFill>
                  <a:srgbClr val="0000CC"/>
                </a:solidFill>
                <a:latin typeface="Calibri"/>
              </a:rPr>
              <a:t>	шаблони </a:t>
            </a:r>
            <a:r>
              <a:rPr lang="uk" sz="2000" b="1" i="1" dirty="0">
                <a:solidFill>
                  <a:srgbClr val="0000CC"/>
                </a:solidFill>
                <a:latin typeface="Calibri"/>
              </a:rPr>
              <a:t>аналізу</a:t>
            </a:r>
            <a:r>
              <a:rPr lang="uk" sz="2000" dirty="0">
                <a:solidFill>
                  <a:srgbClr val="0000CC"/>
                </a:solidFill>
                <a:latin typeface="Calibri"/>
              </a:rPr>
              <a:t> </a:t>
            </a:r>
            <a:r>
              <a:rPr lang="en-US" sz="2000" dirty="0">
                <a:latin typeface="Calibri"/>
              </a:rPr>
              <a:t>(analysis patterns </a:t>
            </a:r>
            <a:r>
              <a:rPr lang="uk" sz="2000" dirty="0">
                <a:latin typeface="Calibri"/>
              </a:rPr>
              <a:t>) - комбінації класів для опису стандартних задач прикладної області;</a:t>
            </a:r>
          </a:p>
          <a:p>
            <a:pPr marL="362699" indent="-291896">
              <a:spcAft>
                <a:spcPts val="1259"/>
              </a:spcAft>
            </a:pPr>
            <a:r>
              <a:rPr lang="uk" sz="2000" b="1" dirty="0" smtClean="0">
                <a:latin typeface="Calibri"/>
              </a:rPr>
              <a:t>На етапі проектування системи</a:t>
            </a:r>
          </a:p>
          <a:p>
            <a:pPr algn="just">
              <a:spcAft>
                <a:spcPts val="1259"/>
              </a:spcAft>
            </a:pPr>
            <a:r>
              <a:rPr lang="uk" sz="2000" dirty="0" smtClean="0">
                <a:latin typeface="Calibri"/>
              </a:rPr>
              <a:t>-      </a:t>
            </a:r>
            <a:r>
              <a:rPr lang="uk" sz="2000" b="1" i="1" dirty="0" smtClean="0">
                <a:solidFill>
                  <a:srgbClr val="0000CC"/>
                </a:solidFill>
                <a:latin typeface="Calibri"/>
              </a:rPr>
              <a:t>шаблони </a:t>
            </a:r>
            <a:r>
              <a:rPr lang="uk" sz="2000" b="1" i="1" dirty="0">
                <a:solidFill>
                  <a:srgbClr val="0000CC"/>
                </a:solidFill>
                <a:latin typeface="Calibri"/>
              </a:rPr>
              <a:t>архітектури</a:t>
            </a:r>
            <a:r>
              <a:rPr lang="uk" sz="2000" dirty="0">
                <a:solidFill>
                  <a:srgbClr val="0000CC"/>
                </a:solidFill>
                <a:latin typeface="Calibri"/>
              </a:rPr>
              <a:t> </a:t>
            </a:r>
            <a:r>
              <a:rPr lang="en-US" sz="2000" dirty="0">
                <a:latin typeface="Calibri"/>
              </a:rPr>
              <a:t>(architecture patterns).</a:t>
            </a:r>
          </a:p>
          <a:p>
            <a:pPr algn="just">
              <a:spcAft>
                <a:spcPts val="1259"/>
              </a:spcAft>
            </a:pPr>
            <a:r>
              <a:rPr lang="uk" sz="2000" dirty="0">
                <a:latin typeface="Calibri"/>
              </a:rPr>
              <a:t> </a:t>
            </a:r>
            <a:r>
              <a:rPr lang="uk" sz="2000" dirty="0" smtClean="0">
                <a:latin typeface="Calibri"/>
              </a:rPr>
              <a:t>       </a:t>
            </a:r>
            <a:r>
              <a:rPr lang="uk" sz="2000" b="1" i="1" dirty="0" smtClean="0">
                <a:solidFill>
                  <a:srgbClr val="0000CC"/>
                </a:solidFill>
                <a:latin typeface="Calibri"/>
              </a:rPr>
              <a:t>шаблони проектування</a:t>
            </a:r>
            <a:r>
              <a:rPr lang="uk" sz="2000" dirty="0" smtClean="0">
                <a:solidFill>
                  <a:srgbClr val="0000CC"/>
                </a:solidFill>
                <a:latin typeface="Calibri"/>
              </a:rPr>
              <a:t> </a:t>
            </a:r>
            <a:r>
              <a:rPr lang="en-US" sz="2000" dirty="0" smtClean="0">
                <a:latin typeface="Calibri"/>
              </a:rPr>
              <a:t>(design patters);</a:t>
            </a:r>
          </a:p>
          <a:p>
            <a:pPr marL="362699" indent="-291896">
              <a:lnSpc>
                <a:spcPts val="2966"/>
              </a:lnSpc>
            </a:pPr>
            <a:r>
              <a:rPr lang="uk" sz="2000" b="1" dirty="0" smtClean="0"/>
              <a:t>На </a:t>
            </a:r>
            <a:r>
              <a:rPr lang="uk" sz="2000" b="1" dirty="0"/>
              <a:t>етапі </a:t>
            </a:r>
            <a:r>
              <a:rPr lang="uk" sz="2000" b="1" dirty="0" smtClean="0"/>
              <a:t>розробки системи</a:t>
            </a:r>
            <a:endParaRPr lang="uk" sz="2000" b="1" dirty="0"/>
          </a:p>
          <a:p>
            <a:pPr marL="362699" indent="-291896">
              <a:lnSpc>
                <a:spcPts val="2966"/>
              </a:lnSpc>
            </a:pPr>
            <a:r>
              <a:rPr lang="ru-RU" sz="2000" b="1" i="1" dirty="0" smtClean="0">
                <a:solidFill>
                  <a:srgbClr val="0000CC"/>
                </a:solidFill>
              </a:rPr>
              <a:t>      І</a:t>
            </a:r>
            <a:r>
              <a:rPr lang="uk" sz="2000" b="1" i="1" dirty="0" smtClean="0">
                <a:solidFill>
                  <a:srgbClr val="0000CC"/>
                </a:solidFill>
              </a:rPr>
              <a:t>діоми - </a:t>
            </a:r>
            <a:r>
              <a:rPr lang="uk" sz="2000" dirty="0" smtClean="0">
                <a:latin typeface="Calibri"/>
              </a:rPr>
              <a:t>специфічні </a:t>
            </a:r>
            <a:r>
              <a:rPr lang="uk" sz="2000" dirty="0">
                <a:latin typeface="Calibri"/>
              </a:rPr>
              <a:t>для конкретної мови </a:t>
            </a:r>
            <a:r>
              <a:rPr lang="uk" sz="2000" dirty="0" smtClean="0">
                <a:latin typeface="Calibri"/>
              </a:rPr>
              <a:t>програмування</a:t>
            </a:r>
            <a:r>
              <a:rPr lang="uk" sz="2000" b="1" i="1" dirty="0" smtClean="0">
                <a:latin typeface="Calibri"/>
              </a:rPr>
              <a:t>.</a:t>
            </a:r>
            <a:endParaRPr lang="uk" sz="2000" b="1" i="1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5552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94561" y="159568"/>
            <a:ext cx="5457443" cy="49041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>
              <a:spcAft>
                <a:spcPts val="2938"/>
              </a:spcAft>
            </a:pPr>
            <a:r>
              <a:rPr lang="uk" sz="3697" b="1" dirty="0">
                <a:solidFill>
                  <a:prstClr val="black"/>
                </a:solidFill>
              </a:rPr>
              <a:t>Шаблони архітектури ПЗ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0638" y="1172405"/>
            <a:ext cx="8983362" cy="323171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spcAft>
                <a:spcPts val="600"/>
              </a:spcAft>
            </a:pPr>
            <a:r>
              <a:rPr lang="uk" sz="2400" dirty="0">
                <a:solidFill>
                  <a:prstClr val="black"/>
                </a:solidFill>
              </a:rPr>
              <a:t>Архітектурні шаблони описують базові схеми структурної організації програмних систем.</a:t>
            </a:r>
          </a:p>
          <a:p>
            <a:pPr algn="just">
              <a:spcAft>
                <a:spcPts val="600"/>
              </a:spcAft>
            </a:pPr>
            <a:r>
              <a:rPr lang="uk" sz="2400" dirty="0">
                <a:solidFill>
                  <a:prstClr val="black"/>
                </a:solidFill>
              </a:rPr>
              <a:t>Архітектурні шаблони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" sz="2400" dirty="0" smtClean="0">
                <a:solidFill>
                  <a:prstClr val="black"/>
                </a:solidFill>
              </a:rPr>
              <a:t>надають </a:t>
            </a:r>
            <a:r>
              <a:rPr lang="uk" sz="2400" dirty="0">
                <a:solidFill>
                  <a:prstClr val="black"/>
                </a:solidFill>
              </a:rPr>
              <a:t>набір наперед визначених підсистем,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" sz="2400" dirty="0" smtClean="0">
                <a:solidFill>
                  <a:prstClr val="black"/>
                </a:solidFill>
              </a:rPr>
              <a:t>визначають </a:t>
            </a:r>
            <a:r>
              <a:rPr lang="uk" sz="2400" dirty="0">
                <a:solidFill>
                  <a:prstClr val="black"/>
                </a:solidFill>
              </a:rPr>
              <a:t>їх відповідальності</a:t>
            </a:r>
          </a:p>
          <a:p>
            <a:pPr marL="876240" lvl="1" indent="-355351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" sz="2400" dirty="0" smtClean="0">
                <a:solidFill>
                  <a:prstClr val="black"/>
                </a:solidFill>
              </a:rPr>
              <a:t>включають </a:t>
            </a:r>
            <a:r>
              <a:rPr lang="uk" sz="2400" dirty="0">
                <a:solidFill>
                  <a:prstClr val="black"/>
                </a:solidFill>
              </a:rPr>
              <a:t>правила і рекомендації по організації взаємодії між ними.</a:t>
            </a:r>
          </a:p>
        </p:txBody>
      </p:sp>
    </p:spTree>
    <p:extLst>
      <p:ext uri="{BB962C8B-B14F-4D97-AF65-F5344CB8AC3E}">
        <p14:creationId xmlns:p14="http://schemas.microsoft.com/office/powerpoint/2010/main" val="968694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2268</TotalTime>
  <Words>2528</Words>
  <Application>Microsoft Office PowerPoint</Application>
  <PresentationFormat>Экран (4:3)</PresentationFormat>
  <Paragraphs>323</Paragraphs>
  <Slides>42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Light</vt:lpstr>
      <vt:lpstr>PT Sans</vt:lpstr>
      <vt:lpstr>Roboto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CtrlSoft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Администратор</dc:creator>
  <cp:lastModifiedBy>Tetyana Kovalyuk</cp:lastModifiedBy>
  <cp:revision>120</cp:revision>
  <dcterms:created xsi:type="dcterms:W3CDTF">2018-10-07T16:38:26Z</dcterms:created>
  <dcterms:modified xsi:type="dcterms:W3CDTF">2020-11-06T11:42:17Z</dcterms:modified>
</cp:coreProperties>
</file>