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479" r:id="rId3"/>
    <p:sldId id="420" r:id="rId4"/>
    <p:sldId id="421" r:id="rId5"/>
    <p:sldId id="422" r:id="rId6"/>
    <p:sldId id="423" r:id="rId7"/>
    <p:sldId id="424" r:id="rId8"/>
    <p:sldId id="440" r:id="rId9"/>
    <p:sldId id="425" r:id="rId10"/>
    <p:sldId id="441" r:id="rId11"/>
    <p:sldId id="442" r:id="rId12"/>
    <p:sldId id="426" r:id="rId13"/>
    <p:sldId id="443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36" r:id="rId24"/>
    <p:sldId id="444" r:id="rId25"/>
    <p:sldId id="437" r:id="rId26"/>
    <p:sldId id="438" r:id="rId27"/>
    <p:sldId id="445" r:id="rId28"/>
    <p:sldId id="439" r:id="rId29"/>
    <p:sldId id="446" r:id="rId30"/>
    <p:sldId id="449" r:id="rId31"/>
    <p:sldId id="447" r:id="rId32"/>
    <p:sldId id="450" r:id="rId33"/>
    <p:sldId id="448" r:id="rId34"/>
    <p:sldId id="451" r:id="rId35"/>
    <p:sldId id="465" r:id="rId36"/>
    <p:sldId id="452" r:id="rId37"/>
    <p:sldId id="453" r:id="rId38"/>
    <p:sldId id="454" r:id="rId39"/>
    <p:sldId id="455" r:id="rId40"/>
    <p:sldId id="456" r:id="rId41"/>
    <p:sldId id="457" r:id="rId42"/>
    <p:sldId id="462" r:id="rId43"/>
    <p:sldId id="458" r:id="rId44"/>
    <p:sldId id="463" r:id="rId45"/>
    <p:sldId id="459" r:id="rId46"/>
    <p:sldId id="460" r:id="rId47"/>
    <p:sldId id="461" r:id="rId48"/>
    <p:sldId id="464" r:id="rId49"/>
    <p:sldId id="419" r:id="rId50"/>
    <p:sldId id="466" r:id="rId51"/>
    <p:sldId id="467" r:id="rId52"/>
    <p:sldId id="470" r:id="rId53"/>
    <p:sldId id="468" r:id="rId54"/>
    <p:sldId id="469" r:id="rId55"/>
    <p:sldId id="471" r:id="rId56"/>
    <p:sldId id="476" r:id="rId57"/>
    <p:sldId id="477" r:id="rId58"/>
    <p:sldId id="472" r:id="rId59"/>
    <p:sldId id="473" r:id="rId60"/>
    <p:sldId id="474" r:id="rId61"/>
    <p:sldId id="475" r:id="rId62"/>
    <p:sldId id="478" r:id="rId6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8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7" autoAdjust="0"/>
    <p:restoredTop sz="94660"/>
  </p:normalViewPr>
  <p:slideViewPr>
    <p:cSldViewPr snapToGrid="0">
      <p:cViewPr varScale="1">
        <p:scale>
          <a:sx n="94" d="100"/>
          <a:sy n="94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051720" y="6536717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</a:rPr>
              <a:t>Kovaliuk</a:t>
            </a:r>
            <a:r>
              <a:rPr lang="en-US" sz="1200" dirty="0">
                <a:solidFill>
                  <a:prstClr val="black"/>
                </a:solidFill>
              </a:rPr>
              <a:t> Tetiana. </a:t>
            </a:r>
            <a:r>
              <a:rPr lang="en-US" sz="1200" dirty="0" smtClean="0">
                <a:solidFill>
                  <a:prstClr val="black"/>
                </a:solidFill>
              </a:rPr>
              <a:t>”Software Architecture”. 2019</a:t>
            </a:r>
            <a:endParaRPr lang="ru-RU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75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2167544" y="6562134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</a:rPr>
              <a:t>Kovaliuk</a:t>
            </a:r>
            <a:r>
              <a:rPr lang="en-US" sz="1200" dirty="0">
                <a:solidFill>
                  <a:prstClr val="black"/>
                </a:solidFill>
              </a:rPr>
              <a:t> Tetiana. </a:t>
            </a:r>
            <a:r>
              <a:rPr lang="en-US" sz="1200" dirty="0" smtClean="0">
                <a:solidFill>
                  <a:prstClr val="black"/>
                </a:solidFill>
              </a:rPr>
              <a:t>”Software Architecture”. 2019</a:t>
            </a:r>
            <a:endParaRPr lang="ru-RU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93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61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2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ru/design-patterns/abstract-factory/java/example" TargetMode="External"/><Relationship Id="rId2" Type="http://schemas.openxmlformats.org/officeDocument/2006/relationships/hyperlink" Target="https://refactoring.guru/ru/design-patterns/abstract-factory/csharp/exampl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ru/design-patterns/builde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ru/design-patterns/buil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ru/design-patterns/abstract-factor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ru/design-patterns/builder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ru/design-patterns/prototyp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ru/design-patterns/singlet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34981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3385" y="1224540"/>
            <a:ext cx="8497228" cy="467820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dirty="0" smtClean="0">
                <a:ln/>
                <a:solidFill>
                  <a:srgbClr val="FFFF00"/>
                </a:solidFill>
              </a:rPr>
              <a:t>Lecture</a:t>
            </a:r>
            <a:r>
              <a:rPr lang="uk-UA" sz="6600" b="1" cap="none" spc="0" dirty="0" smtClean="0">
                <a:ln/>
                <a:solidFill>
                  <a:srgbClr val="FFFF00"/>
                </a:solidFill>
                <a:effectLst/>
              </a:rPr>
              <a:t> </a:t>
            </a:r>
            <a:r>
              <a:rPr lang="ru-RU" sz="6600" b="1" cap="none" spc="0" dirty="0" smtClean="0">
                <a:ln/>
                <a:solidFill>
                  <a:srgbClr val="FFFF00"/>
                </a:solidFill>
                <a:effectLst/>
              </a:rPr>
              <a:t>14</a:t>
            </a:r>
            <a:endParaRPr lang="en-US" sz="6600" b="1" dirty="0" smtClean="0">
              <a:ln/>
              <a:solidFill>
                <a:srgbClr val="FFFF00"/>
              </a:solidFill>
            </a:endParaRPr>
          </a:p>
          <a:p>
            <a:pPr algn="ctr"/>
            <a:r>
              <a:rPr lang="en-US" sz="6600" b="1" dirty="0" smtClean="0">
                <a:ln/>
                <a:solidFill>
                  <a:srgbClr val="FFFF00"/>
                </a:solidFill>
              </a:rPr>
              <a:t>Creational Patterns</a:t>
            </a:r>
          </a:p>
          <a:p>
            <a:pPr algn="ctr"/>
            <a:endParaRPr lang="en-US" sz="6600" b="1" dirty="0" smtClean="0">
              <a:ln/>
              <a:solidFill>
                <a:srgbClr val="FFFF00"/>
              </a:solidFill>
            </a:endParaRPr>
          </a:p>
          <a:p>
            <a:pPr algn="ctr"/>
            <a:endParaRPr lang="en-US" sz="2000" b="1" dirty="0" smtClean="0">
              <a:ln/>
              <a:solidFill>
                <a:srgbClr val="FFFF00"/>
              </a:solidFill>
            </a:endParaRPr>
          </a:p>
          <a:p>
            <a:pPr algn="ctr"/>
            <a:r>
              <a:rPr lang="en-US" sz="4000" b="1" dirty="0" smtClean="0">
                <a:ln/>
                <a:solidFill>
                  <a:srgbClr val="FFFF00"/>
                </a:solidFill>
              </a:rPr>
              <a:t>Lecturer T. </a:t>
            </a:r>
            <a:r>
              <a:rPr lang="en-US" sz="4000" b="1" dirty="0" err="1" smtClean="0">
                <a:ln/>
                <a:solidFill>
                  <a:srgbClr val="FFFF00"/>
                </a:solidFill>
              </a:rPr>
              <a:t>Kovaliuk</a:t>
            </a:r>
            <a:endParaRPr lang="en-US" sz="4000" b="1" dirty="0" smtClean="0">
              <a:ln/>
              <a:solidFill>
                <a:srgbClr val="FFFF00"/>
              </a:solidFill>
            </a:endParaRPr>
          </a:p>
          <a:p>
            <a:pPr algn="ctr"/>
            <a:r>
              <a:rPr lang="en-US" sz="4000" b="1" cap="none" spc="0" dirty="0" smtClean="0">
                <a:ln/>
                <a:solidFill>
                  <a:srgbClr val="FFFF00"/>
                </a:solidFill>
                <a:effectLst/>
              </a:rPr>
              <a:t>tkovalyuk@uke.net</a:t>
            </a:r>
            <a:endParaRPr lang="ru-RU" sz="4000" b="1" cap="none" spc="0" dirty="0">
              <a:ln/>
              <a:solidFill>
                <a:srgbClr val="FFFF00"/>
              </a:solidFill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876693" y="6165702"/>
            <a:ext cx="32673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900" dirty="0">
                <a:solidFill>
                  <a:schemeClr val="bg1">
                    <a:lumMod val="85000"/>
                  </a:schemeClr>
                </a:solidFill>
              </a:rPr>
              <a:t>https://www.cfin.ru/itm/EA_ArchiMate-lecture_5.pdf</a:t>
            </a:r>
          </a:p>
        </p:txBody>
      </p:sp>
    </p:spTree>
    <p:extLst>
      <p:ext uri="{BB962C8B-B14F-4D97-AF65-F5344CB8AC3E}">
        <p14:creationId xmlns:p14="http://schemas.microsoft.com/office/powerpoint/2010/main" val="26890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Абстрактна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ru-RU" sz="3200" b="1" dirty="0" smtClean="0">
                <a:solidFill>
                  <a:srgbClr val="C00000"/>
                </a:solidFill>
              </a:rPr>
              <a:t> фабрика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3363" y="3452894"/>
            <a:ext cx="3970637" cy="279185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948690"/>
            <a:ext cx="914400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 err="1"/>
              <a:t>Крос-платформна</a:t>
            </a:r>
            <a:r>
              <a:rPr lang="ru-RU" sz="1700" dirty="0"/>
              <a:t> </a:t>
            </a:r>
            <a:r>
              <a:rPr lang="ru-RU" sz="1700" dirty="0" err="1"/>
              <a:t>програма</a:t>
            </a:r>
            <a:r>
              <a:rPr lang="ru-RU" sz="1700" dirty="0"/>
              <a:t> </a:t>
            </a:r>
            <a:r>
              <a:rPr lang="ru-RU" sz="1700" dirty="0" err="1"/>
              <a:t>може</a:t>
            </a:r>
            <a:r>
              <a:rPr lang="ru-RU" sz="1700" dirty="0"/>
              <a:t> </a:t>
            </a:r>
            <a:r>
              <a:rPr lang="ru-RU" sz="1700" dirty="0" err="1"/>
              <a:t>показувати</a:t>
            </a:r>
            <a:r>
              <a:rPr lang="ru-RU" sz="1700" dirty="0"/>
              <a:t> </a:t>
            </a:r>
            <a:r>
              <a:rPr lang="ru-RU" sz="1700" dirty="0" err="1"/>
              <a:t>одні</a:t>
            </a:r>
            <a:r>
              <a:rPr lang="ru-RU" sz="1700" dirty="0"/>
              <a:t> й </a:t>
            </a:r>
            <a:r>
              <a:rPr lang="ru-RU" sz="1700" dirty="0" err="1"/>
              <a:t>ті</a:t>
            </a:r>
            <a:r>
              <a:rPr lang="ru-RU" sz="1700" dirty="0"/>
              <a:t> </a:t>
            </a:r>
            <a:r>
              <a:rPr lang="ru-RU" sz="1700" dirty="0" err="1" smtClean="0"/>
              <a:t>самі</a:t>
            </a:r>
            <a:r>
              <a:rPr lang="ru-RU" sz="1700" dirty="0" smtClean="0"/>
              <a:t> </a:t>
            </a:r>
            <a:r>
              <a:rPr lang="ru-RU" sz="1700" dirty="0" err="1" smtClean="0"/>
              <a:t>елементи</a:t>
            </a:r>
            <a:r>
              <a:rPr lang="ru-RU" sz="1700" dirty="0" smtClean="0"/>
              <a:t> </a:t>
            </a:r>
            <a:r>
              <a:rPr lang="ru-RU" sz="1700" dirty="0" err="1"/>
              <a:t>інтерфейсу</a:t>
            </a:r>
            <a:r>
              <a:rPr lang="ru-RU" sz="1700" dirty="0"/>
              <a:t>, </a:t>
            </a:r>
            <a:r>
              <a:rPr lang="ru-RU" sz="1700" dirty="0" err="1" smtClean="0"/>
              <a:t>що</a:t>
            </a:r>
            <a:r>
              <a:rPr lang="ru-RU" sz="1700" dirty="0" smtClean="0"/>
              <a:t> </a:t>
            </a:r>
            <a:r>
              <a:rPr lang="ru-RU" sz="1700" dirty="0" err="1" smtClean="0"/>
              <a:t>виглядають</a:t>
            </a:r>
            <a:r>
              <a:rPr lang="ru-RU" sz="1700" dirty="0" smtClean="0"/>
              <a:t> о-</a:t>
            </a:r>
            <a:r>
              <a:rPr lang="ru-RU" sz="1700" dirty="0" err="1" smtClean="0"/>
              <a:t>іншому</a:t>
            </a:r>
            <a:r>
              <a:rPr lang="ru-RU" sz="1700" dirty="0" smtClean="0"/>
              <a:t> </a:t>
            </a:r>
            <a:r>
              <a:rPr lang="ru-RU" sz="1700" dirty="0"/>
              <a:t>в </a:t>
            </a:r>
            <a:r>
              <a:rPr lang="ru-RU" sz="1700" dirty="0" err="1"/>
              <a:t>різних</a:t>
            </a:r>
            <a:r>
              <a:rPr lang="ru-RU" sz="1700" dirty="0"/>
              <a:t> </a:t>
            </a:r>
            <a:r>
              <a:rPr lang="ru-RU" sz="1700" dirty="0" err="1"/>
              <a:t>операційних</a:t>
            </a:r>
            <a:r>
              <a:rPr lang="ru-RU" sz="1700" dirty="0"/>
              <a:t> системах. У </a:t>
            </a:r>
            <a:r>
              <a:rPr lang="ru-RU" sz="1700" dirty="0" err="1"/>
              <a:t>такій</a:t>
            </a:r>
            <a:r>
              <a:rPr lang="ru-RU" sz="1700" dirty="0"/>
              <a:t> </a:t>
            </a:r>
            <a:r>
              <a:rPr lang="ru-RU" sz="1700" dirty="0" err="1"/>
              <a:t>програмі</a:t>
            </a:r>
            <a:r>
              <a:rPr lang="ru-RU" sz="1700" dirty="0"/>
              <a:t> </a:t>
            </a:r>
            <a:r>
              <a:rPr lang="ru-RU" sz="1700" dirty="0" err="1"/>
              <a:t>важливо</a:t>
            </a:r>
            <a:r>
              <a:rPr lang="ru-RU" sz="1700" dirty="0"/>
              <a:t>, </a:t>
            </a:r>
            <a:r>
              <a:rPr lang="ru-RU" sz="1700" dirty="0" err="1"/>
              <a:t>щоб</a:t>
            </a:r>
            <a:r>
              <a:rPr lang="ru-RU" sz="1700" dirty="0"/>
              <a:t> </a:t>
            </a:r>
            <a:r>
              <a:rPr lang="ru-RU" sz="1700" dirty="0" err="1"/>
              <a:t>всі</a:t>
            </a:r>
            <a:r>
              <a:rPr lang="ru-RU" sz="1700" dirty="0"/>
              <a:t> </a:t>
            </a:r>
            <a:r>
              <a:rPr lang="ru-RU" sz="1700" dirty="0" err="1"/>
              <a:t>створювані</a:t>
            </a:r>
            <a:r>
              <a:rPr lang="ru-RU" sz="1700" dirty="0"/>
              <a:t> </a:t>
            </a:r>
            <a:r>
              <a:rPr lang="ru-RU" sz="1700" dirty="0" err="1"/>
              <a:t>елементи</a:t>
            </a:r>
            <a:r>
              <a:rPr lang="ru-RU" sz="1700" dirty="0"/>
              <a:t> </a:t>
            </a:r>
            <a:r>
              <a:rPr lang="ru-RU" sz="1700" dirty="0" err="1"/>
              <a:t>завжди</a:t>
            </a:r>
            <a:r>
              <a:rPr lang="ru-RU" sz="1700" dirty="0"/>
              <a:t> </a:t>
            </a:r>
            <a:r>
              <a:rPr lang="ru-RU" sz="1700" dirty="0" err="1"/>
              <a:t>відповідали</a:t>
            </a:r>
            <a:r>
              <a:rPr lang="ru-RU" sz="1700" dirty="0"/>
              <a:t> </a:t>
            </a:r>
            <a:r>
              <a:rPr lang="ru-RU" sz="1700" dirty="0" err="1"/>
              <a:t>поточній</a:t>
            </a:r>
            <a:r>
              <a:rPr lang="ru-RU" sz="1700" dirty="0"/>
              <a:t> </a:t>
            </a:r>
            <a:r>
              <a:rPr lang="ru-RU" sz="1700" dirty="0" err="1"/>
              <a:t>операційній</a:t>
            </a:r>
            <a:r>
              <a:rPr lang="ru-RU" sz="1700" dirty="0"/>
              <a:t> </a:t>
            </a:r>
            <a:r>
              <a:rPr lang="ru-RU" sz="1700" dirty="0" err="1"/>
              <a:t>системі</a:t>
            </a:r>
            <a:r>
              <a:rPr lang="ru-RU" sz="1700" dirty="0"/>
              <a:t>. </a:t>
            </a:r>
          </a:p>
          <a:p>
            <a:r>
              <a:rPr lang="ru-RU" sz="1700" dirty="0"/>
              <a:t>Абстрактна фабрика </a:t>
            </a:r>
            <a:r>
              <a:rPr lang="ru-RU" sz="1700" dirty="0" err="1"/>
              <a:t>оголошує</a:t>
            </a:r>
            <a:r>
              <a:rPr lang="ru-RU" sz="1700" dirty="0"/>
              <a:t> список </a:t>
            </a:r>
            <a:r>
              <a:rPr lang="ru-RU" sz="1700" dirty="0" err="1"/>
              <a:t>створюють</a:t>
            </a:r>
            <a:r>
              <a:rPr lang="ru-RU" sz="1700" dirty="0"/>
              <a:t> </a:t>
            </a:r>
            <a:r>
              <a:rPr lang="ru-RU" sz="1700" dirty="0" err="1"/>
              <a:t>методів</a:t>
            </a:r>
            <a:r>
              <a:rPr lang="ru-RU" sz="1700" dirty="0"/>
              <a:t>, </a:t>
            </a:r>
            <a:r>
              <a:rPr lang="ru-RU" sz="1700" dirty="0" err="1"/>
              <a:t>які</a:t>
            </a:r>
            <a:r>
              <a:rPr lang="ru-RU" sz="1700" dirty="0"/>
              <a:t> </a:t>
            </a:r>
            <a:r>
              <a:rPr lang="ru-RU" sz="1700" dirty="0" err="1"/>
              <a:t>клієнтський</a:t>
            </a:r>
            <a:r>
              <a:rPr lang="ru-RU" sz="1700" dirty="0"/>
              <a:t> код </a:t>
            </a:r>
            <a:r>
              <a:rPr lang="ru-RU" sz="1700" dirty="0" err="1"/>
              <a:t>може</a:t>
            </a:r>
            <a:r>
              <a:rPr lang="ru-RU" sz="1700" dirty="0"/>
              <a:t> </a:t>
            </a:r>
            <a:r>
              <a:rPr lang="ru-RU" sz="1700" dirty="0" err="1"/>
              <a:t>використовувати</a:t>
            </a:r>
            <a:r>
              <a:rPr lang="ru-RU" sz="1700" dirty="0"/>
              <a:t> для </a:t>
            </a:r>
            <a:r>
              <a:rPr lang="ru-RU" sz="1700" dirty="0" err="1"/>
              <a:t>отримання</a:t>
            </a:r>
            <a:r>
              <a:rPr lang="ru-RU" sz="1700" dirty="0"/>
              <a:t> тих </a:t>
            </a:r>
            <a:r>
              <a:rPr lang="ru-RU" sz="1700" dirty="0" err="1"/>
              <a:t>чи</a:t>
            </a:r>
            <a:r>
              <a:rPr lang="ru-RU" sz="1700" dirty="0"/>
              <a:t> </a:t>
            </a:r>
            <a:r>
              <a:rPr lang="ru-RU" sz="1700" dirty="0" err="1"/>
              <a:t>інших</a:t>
            </a:r>
            <a:r>
              <a:rPr lang="ru-RU" sz="1700" dirty="0"/>
              <a:t> </a:t>
            </a:r>
            <a:r>
              <a:rPr lang="ru-RU" sz="1700" dirty="0" err="1"/>
              <a:t>різновидів</a:t>
            </a:r>
            <a:r>
              <a:rPr lang="ru-RU" sz="1700" dirty="0"/>
              <a:t> </a:t>
            </a:r>
            <a:r>
              <a:rPr lang="ru-RU" sz="1700" dirty="0" err="1"/>
              <a:t>елементів</a:t>
            </a:r>
            <a:r>
              <a:rPr lang="ru-RU" sz="1700" dirty="0"/>
              <a:t> </a:t>
            </a:r>
            <a:r>
              <a:rPr lang="ru-RU" sz="1700" dirty="0" err="1"/>
              <a:t>інтерфейсу</a:t>
            </a:r>
            <a:r>
              <a:rPr lang="ru-RU" sz="1700" dirty="0"/>
              <a:t>. </a:t>
            </a:r>
            <a:r>
              <a:rPr lang="ru-RU" sz="1700" dirty="0" err="1"/>
              <a:t>Конкретні</a:t>
            </a:r>
            <a:r>
              <a:rPr lang="ru-RU" sz="1700" dirty="0"/>
              <a:t> фабрики </a:t>
            </a:r>
            <a:r>
              <a:rPr lang="ru-RU" sz="1700" dirty="0" err="1"/>
              <a:t>відносяться</a:t>
            </a:r>
            <a:r>
              <a:rPr lang="ru-RU" sz="1700" dirty="0"/>
              <a:t> до </a:t>
            </a:r>
            <a:r>
              <a:rPr lang="ru-RU" sz="1700" dirty="0" err="1"/>
              <a:t>різних</a:t>
            </a:r>
            <a:r>
              <a:rPr lang="ru-RU" sz="1700" dirty="0"/>
              <a:t> </a:t>
            </a:r>
            <a:r>
              <a:rPr lang="ru-RU" sz="1700" dirty="0" err="1"/>
              <a:t>операційних</a:t>
            </a:r>
            <a:r>
              <a:rPr lang="ru-RU" sz="1700" dirty="0"/>
              <a:t> систем і </a:t>
            </a:r>
            <a:r>
              <a:rPr lang="ru-RU" sz="1700" dirty="0" err="1"/>
              <a:t>створюють</a:t>
            </a:r>
            <a:r>
              <a:rPr lang="ru-RU" sz="1700" dirty="0"/>
              <a:t> </a:t>
            </a:r>
            <a:r>
              <a:rPr lang="ru-RU" sz="1700" dirty="0" err="1"/>
              <a:t>елементи</a:t>
            </a:r>
            <a:r>
              <a:rPr lang="ru-RU" sz="1700" dirty="0"/>
              <a:t>, </a:t>
            </a:r>
            <a:r>
              <a:rPr lang="ru-RU" sz="1700" dirty="0" err="1"/>
              <a:t>сумісні</a:t>
            </a:r>
            <a:r>
              <a:rPr lang="ru-RU" sz="1700" dirty="0"/>
              <a:t> з </a:t>
            </a:r>
            <a:r>
              <a:rPr lang="ru-RU" sz="1700" dirty="0" err="1"/>
              <a:t>цією</a:t>
            </a:r>
            <a:r>
              <a:rPr lang="ru-RU" sz="1700" dirty="0"/>
              <a:t> системою</a:t>
            </a:r>
            <a:r>
              <a:rPr lang="ru-RU" sz="1700" dirty="0" smtClean="0"/>
              <a:t>.</a:t>
            </a:r>
            <a:endParaRPr lang="ru-RU" sz="17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2872294"/>
            <a:ext cx="5173363" cy="37548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700" dirty="0"/>
              <a:t>На самому початку </a:t>
            </a:r>
            <a:r>
              <a:rPr lang="ru-RU" sz="1700" dirty="0" err="1"/>
              <a:t>програма</a:t>
            </a:r>
            <a:r>
              <a:rPr lang="ru-RU" sz="1700" dirty="0"/>
              <a:t> </a:t>
            </a:r>
            <a:r>
              <a:rPr lang="ru-RU" sz="1700" dirty="0" err="1"/>
              <a:t>визначає</a:t>
            </a:r>
            <a:r>
              <a:rPr lang="ru-RU" sz="1700" dirty="0"/>
              <a:t>, яка з </a:t>
            </a:r>
            <a:r>
              <a:rPr lang="ru-RU" sz="1700" b="1" dirty="0"/>
              <a:t>фабрик</a:t>
            </a:r>
            <a:r>
              <a:rPr lang="ru-RU" sz="1700" dirty="0"/>
              <a:t> </a:t>
            </a:r>
            <a:r>
              <a:rPr lang="ru-RU" sz="1700" dirty="0" err="1"/>
              <a:t>відповідає</a:t>
            </a:r>
            <a:r>
              <a:rPr lang="ru-RU" sz="1700" dirty="0"/>
              <a:t> </a:t>
            </a:r>
            <a:r>
              <a:rPr lang="ru-RU" sz="1700" dirty="0" err="1"/>
              <a:t>поточній</a:t>
            </a:r>
            <a:r>
              <a:rPr lang="ru-RU" sz="1700" dirty="0"/>
              <a:t> </a:t>
            </a:r>
            <a:r>
              <a:rPr lang="ru-RU" sz="1700" dirty="0" smtClean="0"/>
              <a:t>ОС. </a:t>
            </a:r>
            <a:r>
              <a:rPr lang="ru-RU" sz="1700" dirty="0" err="1"/>
              <a:t>Потім</a:t>
            </a:r>
            <a:r>
              <a:rPr lang="ru-RU" sz="1700" dirty="0"/>
              <a:t> </a:t>
            </a:r>
            <a:r>
              <a:rPr lang="ru-RU" sz="1700" dirty="0" err="1"/>
              <a:t>створює</a:t>
            </a:r>
            <a:r>
              <a:rPr lang="ru-RU" sz="1700" dirty="0"/>
              <a:t> </a:t>
            </a:r>
            <a:r>
              <a:rPr lang="ru-RU" sz="1700" dirty="0" err="1"/>
              <a:t>цю</a:t>
            </a:r>
            <a:r>
              <a:rPr lang="ru-RU" sz="1700" dirty="0"/>
              <a:t> фабрику і </a:t>
            </a:r>
            <a:r>
              <a:rPr lang="ru-RU" sz="1700" dirty="0" err="1"/>
              <a:t>віддає</a:t>
            </a:r>
            <a:r>
              <a:rPr lang="ru-RU" sz="1700" dirty="0"/>
              <a:t> </a:t>
            </a:r>
            <a:r>
              <a:rPr lang="ru-RU" sz="1700" dirty="0" err="1"/>
              <a:t>її</a:t>
            </a:r>
            <a:r>
              <a:rPr lang="ru-RU" sz="1700" dirty="0"/>
              <a:t> </a:t>
            </a:r>
            <a:r>
              <a:rPr lang="ru-RU" sz="1700" dirty="0" err="1"/>
              <a:t>клієнтського</a:t>
            </a:r>
            <a:r>
              <a:rPr lang="ru-RU" sz="1700" dirty="0"/>
              <a:t> коду. </a:t>
            </a:r>
            <a:r>
              <a:rPr lang="ru-RU" sz="1700" dirty="0" err="1"/>
              <a:t>Надалі</a:t>
            </a:r>
            <a:r>
              <a:rPr lang="ru-RU" sz="1700" dirty="0"/>
              <a:t> </a:t>
            </a:r>
            <a:r>
              <a:rPr lang="ru-RU" sz="1700" b="1" dirty="0" err="1"/>
              <a:t>клієнт</a:t>
            </a:r>
            <a:r>
              <a:rPr lang="ru-RU" sz="1700" dirty="0"/>
              <a:t> буде </a:t>
            </a:r>
            <a:r>
              <a:rPr lang="ru-RU" sz="1700" dirty="0" err="1"/>
              <a:t>працювати</a:t>
            </a:r>
            <a:r>
              <a:rPr lang="ru-RU" sz="1700" dirty="0"/>
              <a:t> </a:t>
            </a:r>
            <a:r>
              <a:rPr lang="ru-RU" sz="1700" dirty="0" err="1"/>
              <a:t>тільки</a:t>
            </a:r>
            <a:r>
              <a:rPr lang="ru-RU" sz="1700" dirty="0"/>
              <a:t> з </a:t>
            </a:r>
            <a:r>
              <a:rPr lang="ru-RU" sz="1700" dirty="0" err="1"/>
              <a:t>цієї</a:t>
            </a:r>
            <a:r>
              <a:rPr lang="ru-RU" sz="1700" dirty="0"/>
              <a:t> фабрикою, </a:t>
            </a:r>
            <a:r>
              <a:rPr lang="ru-RU" sz="1700" dirty="0" err="1"/>
              <a:t>щоб</a:t>
            </a:r>
            <a:r>
              <a:rPr lang="ru-RU" sz="1700" dirty="0"/>
              <a:t> </a:t>
            </a:r>
            <a:r>
              <a:rPr lang="ru-RU" sz="1700" dirty="0" err="1"/>
              <a:t>виключити</a:t>
            </a:r>
            <a:r>
              <a:rPr lang="ru-RU" sz="1700" dirty="0"/>
              <a:t> </a:t>
            </a:r>
            <a:r>
              <a:rPr lang="ru-RU" sz="1700" dirty="0" err="1"/>
              <a:t>несумісність</a:t>
            </a:r>
            <a:r>
              <a:rPr lang="ru-RU" sz="1700" dirty="0"/>
              <a:t> </a:t>
            </a:r>
            <a:r>
              <a:rPr lang="ru-RU" sz="1700" dirty="0" err="1"/>
              <a:t>повертаються</a:t>
            </a:r>
            <a:r>
              <a:rPr lang="ru-RU" sz="1700" dirty="0"/>
              <a:t> </a:t>
            </a:r>
            <a:r>
              <a:rPr lang="ru-RU" sz="1700" dirty="0" err="1"/>
              <a:t>продуктів</a:t>
            </a:r>
            <a:r>
              <a:rPr lang="ru-RU" sz="1700" dirty="0"/>
              <a:t>.</a:t>
            </a:r>
          </a:p>
          <a:p>
            <a:r>
              <a:rPr lang="ru-RU" sz="1700" b="1" dirty="0" err="1" smtClean="0"/>
              <a:t>Клієнтський</a:t>
            </a:r>
            <a:r>
              <a:rPr lang="ru-RU" sz="1700" b="1" dirty="0" smtClean="0"/>
              <a:t> </a:t>
            </a:r>
            <a:r>
              <a:rPr lang="ru-RU" sz="1700" b="1" dirty="0"/>
              <a:t>код </a:t>
            </a:r>
            <a:r>
              <a:rPr lang="ru-RU" sz="1700" dirty="0"/>
              <a:t>не </a:t>
            </a:r>
            <a:r>
              <a:rPr lang="ru-RU" sz="1700" dirty="0" err="1"/>
              <a:t>залежить</a:t>
            </a:r>
            <a:r>
              <a:rPr lang="ru-RU" sz="1700" dirty="0"/>
              <a:t> </a:t>
            </a:r>
            <a:r>
              <a:rPr lang="ru-RU" sz="1700" dirty="0" err="1"/>
              <a:t>від</a:t>
            </a:r>
            <a:r>
              <a:rPr lang="ru-RU" sz="1700" dirty="0"/>
              <a:t> </a:t>
            </a:r>
            <a:r>
              <a:rPr lang="ru-RU" sz="1700" dirty="0" err="1"/>
              <a:t>конкретних</a:t>
            </a:r>
            <a:r>
              <a:rPr lang="ru-RU" sz="1700" dirty="0"/>
              <a:t> </a:t>
            </a:r>
            <a:r>
              <a:rPr lang="ru-RU" sz="1700" dirty="0" err="1"/>
              <a:t>класів</a:t>
            </a:r>
            <a:r>
              <a:rPr lang="ru-RU" sz="1700" dirty="0"/>
              <a:t> фабрик і </a:t>
            </a:r>
            <a:r>
              <a:rPr lang="ru-RU" sz="1700" dirty="0" err="1"/>
              <a:t>елементів</a:t>
            </a:r>
            <a:r>
              <a:rPr lang="ru-RU" sz="1700" dirty="0"/>
              <a:t> </a:t>
            </a:r>
            <a:r>
              <a:rPr lang="ru-RU" sz="1700" dirty="0" err="1"/>
              <a:t>інтерфейсу</a:t>
            </a:r>
            <a:r>
              <a:rPr lang="ru-RU" sz="1700" dirty="0"/>
              <a:t>. </a:t>
            </a:r>
            <a:r>
              <a:rPr lang="ru-RU" sz="1700" dirty="0" err="1"/>
              <a:t>Він</a:t>
            </a:r>
            <a:r>
              <a:rPr lang="ru-RU" sz="1700" dirty="0"/>
              <a:t> </a:t>
            </a:r>
            <a:r>
              <a:rPr lang="ru-RU" sz="1700" dirty="0" err="1"/>
              <a:t>спілкується</a:t>
            </a:r>
            <a:r>
              <a:rPr lang="ru-RU" sz="1700" dirty="0"/>
              <a:t> з ними через </a:t>
            </a:r>
            <a:r>
              <a:rPr lang="ru-RU" sz="1700" b="1" dirty="0" err="1"/>
              <a:t>абстрактні</a:t>
            </a:r>
            <a:r>
              <a:rPr lang="ru-RU" sz="1700" b="1" dirty="0"/>
              <a:t> </a:t>
            </a:r>
            <a:r>
              <a:rPr lang="ru-RU" sz="1700" b="1" dirty="0" err="1"/>
              <a:t>інтерфейси</a:t>
            </a:r>
            <a:r>
              <a:rPr lang="ru-RU" sz="1700" dirty="0"/>
              <a:t>. </a:t>
            </a:r>
            <a:r>
              <a:rPr lang="ru-RU" sz="1700" dirty="0" err="1"/>
              <a:t>Завдяки</a:t>
            </a:r>
            <a:r>
              <a:rPr lang="ru-RU" sz="1700" dirty="0"/>
              <a:t> </a:t>
            </a:r>
            <a:r>
              <a:rPr lang="ru-RU" sz="1700" dirty="0" err="1"/>
              <a:t>цьому</a:t>
            </a:r>
            <a:r>
              <a:rPr lang="ru-RU" sz="1700" dirty="0"/>
              <a:t> </a:t>
            </a:r>
            <a:r>
              <a:rPr lang="ru-RU" sz="1700" dirty="0" err="1"/>
              <a:t>клієнт</a:t>
            </a:r>
            <a:r>
              <a:rPr lang="ru-RU" sz="1700" dirty="0"/>
              <a:t> </a:t>
            </a:r>
            <a:r>
              <a:rPr lang="ru-RU" sz="1700" dirty="0" err="1"/>
              <a:t>може</a:t>
            </a:r>
            <a:r>
              <a:rPr lang="ru-RU" sz="1700" dirty="0"/>
              <a:t> </a:t>
            </a:r>
            <a:r>
              <a:rPr lang="ru-RU" sz="1700" dirty="0" err="1"/>
              <a:t>працювати</a:t>
            </a:r>
            <a:r>
              <a:rPr lang="ru-RU" sz="1700" dirty="0"/>
              <a:t> з будь-</a:t>
            </a:r>
            <a:r>
              <a:rPr lang="ru-RU" sz="1700" dirty="0" err="1"/>
              <a:t>яким</a:t>
            </a:r>
            <a:r>
              <a:rPr lang="ru-RU" sz="1700" dirty="0"/>
              <a:t> </a:t>
            </a:r>
            <a:r>
              <a:rPr lang="ru-RU" sz="1700" dirty="0" err="1"/>
              <a:t>різновидом</a:t>
            </a:r>
            <a:r>
              <a:rPr lang="ru-RU" sz="1700" dirty="0"/>
              <a:t> фабрик і </a:t>
            </a:r>
            <a:r>
              <a:rPr lang="ru-RU" sz="1700" dirty="0" err="1"/>
              <a:t>елементів</a:t>
            </a:r>
            <a:r>
              <a:rPr lang="ru-RU" sz="1700" dirty="0"/>
              <a:t> </a:t>
            </a:r>
            <a:r>
              <a:rPr lang="ru-RU" sz="1700" dirty="0" err="1"/>
              <a:t>інтерфейсу</a:t>
            </a:r>
            <a:r>
              <a:rPr lang="ru-RU" sz="1700" dirty="0"/>
              <a:t>.</a:t>
            </a:r>
          </a:p>
          <a:p>
            <a:r>
              <a:rPr lang="ru-RU" sz="1700" dirty="0" err="1" smtClean="0"/>
              <a:t>Щоб</a:t>
            </a:r>
            <a:r>
              <a:rPr lang="ru-RU" sz="1700" dirty="0" smtClean="0"/>
              <a:t> </a:t>
            </a:r>
            <a:r>
              <a:rPr lang="ru-RU" sz="1700" dirty="0" err="1"/>
              <a:t>додати</a:t>
            </a:r>
            <a:r>
              <a:rPr lang="ru-RU" sz="1700" dirty="0"/>
              <a:t> в </a:t>
            </a:r>
            <a:r>
              <a:rPr lang="ru-RU" sz="1700" dirty="0" err="1"/>
              <a:t>програму</a:t>
            </a:r>
            <a:r>
              <a:rPr lang="ru-RU" sz="1700" dirty="0"/>
              <a:t> </a:t>
            </a:r>
            <a:r>
              <a:rPr lang="ru-RU" sz="1700" dirty="0" err="1"/>
              <a:t>нову</a:t>
            </a:r>
            <a:r>
              <a:rPr lang="ru-RU" sz="1700" dirty="0"/>
              <a:t> </a:t>
            </a:r>
            <a:r>
              <a:rPr lang="ru-RU" sz="1700" dirty="0" err="1"/>
              <a:t>варіацію</a:t>
            </a:r>
            <a:r>
              <a:rPr lang="ru-RU" sz="1700" dirty="0"/>
              <a:t> </a:t>
            </a:r>
            <a:r>
              <a:rPr lang="ru-RU" sz="1700" dirty="0" err="1"/>
              <a:t>елементів</a:t>
            </a:r>
            <a:r>
              <a:rPr lang="ru-RU" sz="1700" dirty="0"/>
              <a:t> (</a:t>
            </a:r>
            <a:r>
              <a:rPr lang="ru-RU" sz="1700" dirty="0" err="1"/>
              <a:t>наприклад</a:t>
            </a:r>
            <a:r>
              <a:rPr lang="ru-RU" sz="1700" dirty="0"/>
              <a:t>, для </a:t>
            </a:r>
            <a:r>
              <a:rPr lang="ru-RU" sz="1700" dirty="0" err="1"/>
              <a:t>підтримки</a:t>
            </a:r>
            <a:r>
              <a:rPr lang="ru-RU" sz="1700" dirty="0"/>
              <a:t> </a:t>
            </a:r>
            <a:r>
              <a:rPr lang="ru-RU" sz="1700" dirty="0" err="1"/>
              <a:t>Linux</a:t>
            </a:r>
            <a:r>
              <a:rPr lang="ru-RU" sz="1700" dirty="0"/>
              <a:t>), </a:t>
            </a:r>
            <a:r>
              <a:rPr lang="ru-RU" sz="1700" dirty="0" smtClean="0"/>
              <a:t>не </a:t>
            </a:r>
            <a:r>
              <a:rPr lang="ru-RU" sz="1700" dirty="0" err="1"/>
              <a:t>потрібно</a:t>
            </a:r>
            <a:r>
              <a:rPr lang="ru-RU" sz="1700" dirty="0"/>
              <a:t> </a:t>
            </a:r>
            <a:r>
              <a:rPr lang="ru-RU" sz="1700" dirty="0" err="1"/>
              <a:t>чіпати</a:t>
            </a:r>
            <a:r>
              <a:rPr lang="ru-RU" sz="1700" dirty="0"/>
              <a:t> </a:t>
            </a:r>
            <a:r>
              <a:rPr lang="ru-RU" sz="1700" dirty="0" err="1"/>
              <a:t>клієнтський</a:t>
            </a:r>
            <a:r>
              <a:rPr lang="ru-RU" sz="1700" dirty="0"/>
              <a:t> код. </a:t>
            </a:r>
            <a:r>
              <a:rPr lang="ru-RU" sz="1700" b="1" dirty="0" err="1">
                <a:solidFill>
                  <a:srgbClr val="0000CC"/>
                </a:solidFill>
              </a:rPr>
              <a:t>Досить</a:t>
            </a:r>
            <a:r>
              <a:rPr lang="ru-RU" sz="1700" b="1" dirty="0">
                <a:solidFill>
                  <a:srgbClr val="0000CC"/>
                </a:solidFill>
              </a:rPr>
              <a:t> </a:t>
            </a:r>
            <a:r>
              <a:rPr lang="ru-RU" sz="1700" b="1" dirty="0" err="1">
                <a:solidFill>
                  <a:srgbClr val="0000CC"/>
                </a:solidFill>
              </a:rPr>
              <a:t>створити</a:t>
            </a:r>
            <a:r>
              <a:rPr lang="ru-RU" sz="1700" b="1" dirty="0">
                <a:solidFill>
                  <a:srgbClr val="0000CC"/>
                </a:solidFill>
              </a:rPr>
              <a:t> </a:t>
            </a:r>
            <a:r>
              <a:rPr lang="ru-RU" sz="1700" b="1" dirty="0" err="1">
                <a:solidFill>
                  <a:srgbClr val="0000CC"/>
                </a:solidFill>
              </a:rPr>
              <a:t>ще</a:t>
            </a:r>
            <a:r>
              <a:rPr lang="ru-RU" sz="1700" b="1" dirty="0">
                <a:solidFill>
                  <a:srgbClr val="0000CC"/>
                </a:solidFill>
              </a:rPr>
              <a:t> одну фабрику, </a:t>
            </a:r>
            <a:r>
              <a:rPr lang="ru-RU" sz="1700" b="1" dirty="0" err="1">
                <a:solidFill>
                  <a:srgbClr val="0000CC"/>
                </a:solidFill>
              </a:rPr>
              <a:t>що</a:t>
            </a:r>
            <a:r>
              <a:rPr lang="ru-RU" sz="1700" b="1" dirty="0">
                <a:solidFill>
                  <a:srgbClr val="0000CC"/>
                </a:solidFill>
              </a:rPr>
              <a:t> </a:t>
            </a:r>
            <a:r>
              <a:rPr lang="ru-RU" sz="1700" b="1" dirty="0" err="1">
                <a:solidFill>
                  <a:srgbClr val="0000CC"/>
                </a:solidFill>
              </a:rPr>
              <a:t>виробляє</a:t>
            </a:r>
            <a:r>
              <a:rPr lang="ru-RU" sz="1700" b="1" dirty="0">
                <a:solidFill>
                  <a:srgbClr val="0000CC"/>
                </a:solidFill>
              </a:rPr>
              <a:t> </a:t>
            </a:r>
            <a:r>
              <a:rPr lang="ru-RU" sz="1700" b="1" dirty="0" err="1">
                <a:solidFill>
                  <a:srgbClr val="0000CC"/>
                </a:solidFill>
              </a:rPr>
              <a:t>ці</a:t>
            </a:r>
            <a:r>
              <a:rPr lang="ru-RU" sz="1700" b="1" dirty="0">
                <a:solidFill>
                  <a:srgbClr val="0000CC"/>
                </a:solidFill>
              </a:rPr>
              <a:t> </a:t>
            </a:r>
            <a:r>
              <a:rPr lang="ru-RU" sz="1700" b="1" dirty="0" err="1">
                <a:solidFill>
                  <a:srgbClr val="0000CC"/>
                </a:solidFill>
              </a:rPr>
              <a:t>елементи</a:t>
            </a:r>
            <a:r>
              <a:rPr lang="ru-RU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87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2995" y="1032947"/>
            <a:ext cx="897100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// Этот паттерн предполагает, что у вас есть несколько семейств</a:t>
            </a:r>
          </a:p>
          <a:p>
            <a:r>
              <a:rPr lang="ru-RU" sz="1600" dirty="0"/>
              <a:t>// продуктов, находящихся в отдельных иерархиях классов</a:t>
            </a:r>
          </a:p>
          <a:p>
            <a:r>
              <a:rPr lang="ru-RU" sz="1600" dirty="0"/>
              <a:t>// (</a:t>
            </a:r>
            <a:r>
              <a:rPr lang="en-GB" sz="1600" dirty="0"/>
              <a:t>Button/Checkbox). </a:t>
            </a:r>
            <a:r>
              <a:rPr lang="ru-RU" sz="1600" dirty="0"/>
              <a:t>Продукты одного семейства должны иметь</a:t>
            </a:r>
          </a:p>
          <a:p>
            <a:r>
              <a:rPr lang="ru-RU" sz="1600" dirty="0"/>
              <a:t>// общий интерфейс.</a:t>
            </a:r>
          </a:p>
          <a:p>
            <a:r>
              <a:rPr lang="en-GB" sz="1600" dirty="0"/>
              <a:t>interface Button is</a:t>
            </a:r>
          </a:p>
          <a:p>
            <a:r>
              <a:rPr lang="en-GB" sz="1600" dirty="0"/>
              <a:t>    method paint()</a:t>
            </a:r>
          </a:p>
          <a:p>
            <a:r>
              <a:rPr lang="en-GB" sz="1600" dirty="0" smtClean="0"/>
              <a:t>// </a:t>
            </a:r>
            <a:r>
              <a:rPr lang="ru-RU" sz="1600" dirty="0"/>
              <a:t>Семейства продуктов имеют те же вариации (</a:t>
            </a:r>
            <a:r>
              <a:rPr lang="en-GB" sz="1600" dirty="0" err="1"/>
              <a:t>macOS</a:t>
            </a:r>
            <a:r>
              <a:rPr lang="en-GB" sz="1600" dirty="0"/>
              <a:t>/Windows).</a:t>
            </a:r>
          </a:p>
          <a:p>
            <a:r>
              <a:rPr lang="en-GB" sz="1600" dirty="0"/>
              <a:t>class </a:t>
            </a:r>
            <a:r>
              <a:rPr lang="en-GB" sz="1600" dirty="0" err="1"/>
              <a:t>WinButton</a:t>
            </a:r>
            <a:r>
              <a:rPr lang="en-GB" sz="1600" dirty="0"/>
              <a:t> implements Button is</a:t>
            </a:r>
          </a:p>
          <a:p>
            <a:r>
              <a:rPr lang="en-GB" sz="1600" dirty="0"/>
              <a:t>    method paint() is</a:t>
            </a:r>
          </a:p>
          <a:p>
            <a:r>
              <a:rPr lang="en-GB" sz="1600" dirty="0"/>
              <a:t>        // </a:t>
            </a:r>
            <a:r>
              <a:rPr lang="ru-RU" sz="1600" dirty="0" err="1"/>
              <a:t>Отрисовать</a:t>
            </a:r>
            <a:r>
              <a:rPr lang="ru-RU" sz="1600" dirty="0"/>
              <a:t> кнопку в стиле </a:t>
            </a:r>
            <a:r>
              <a:rPr lang="en-GB" sz="1600" dirty="0"/>
              <a:t>Windows.</a:t>
            </a:r>
          </a:p>
          <a:p>
            <a:r>
              <a:rPr lang="en-GB" sz="1600" dirty="0" smtClean="0"/>
              <a:t>class </a:t>
            </a:r>
            <a:r>
              <a:rPr lang="en-GB" sz="1600" dirty="0" err="1"/>
              <a:t>MacButton</a:t>
            </a:r>
            <a:r>
              <a:rPr lang="en-GB" sz="1600" dirty="0"/>
              <a:t> implements Button is</a:t>
            </a:r>
          </a:p>
          <a:p>
            <a:r>
              <a:rPr lang="en-GB" sz="1600" dirty="0"/>
              <a:t>    method paint() is</a:t>
            </a:r>
          </a:p>
          <a:p>
            <a:r>
              <a:rPr lang="en-GB" sz="1600" dirty="0"/>
              <a:t>        // </a:t>
            </a:r>
            <a:r>
              <a:rPr lang="ru-RU" sz="1600" dirty="0" err="1"/>
              <a:t>Отрисовать</a:t>
            </a:r>
            <a:r>
              <a:rPr lang="ru-RU" sz="1600" dirty="0"/>
              <a:t> кнопку в стиле </a:t>
            </a:r>
            <a:r>
              <a:rPr lang="en-GB" sz="1600" dirty="0" err="1"/>
              <a:t>macOS</a:t>
            </a:r>
            <a:r>
              <a:rPr lang="en-GB" sz="1600" dirty="0"/>
              <a:t>.</a:t>
            </a:r>
          </a:p>
          <a:p>
            <a:r>
              <a:rPr lang="en-GB" sz="1600" dirty="0" smtClean="0"/>
              <a:t>interface </a:t>
            </a:r>
            <a:r>
              <a:rPr lang="en-GB" sz="1600" dirty="0"/>
              <a:t>Checkbox is</a:t>
            </a:r>
          </a:p>
          <a:p>
            <a:r>
              <a:rPr lang="en-GB" sz="1600" dirty="0"/>
              <a:t>    method paint()</a:t>
            </a:r>
          </a:p>
          <a:p>
            <a:r>
              <a:rPr lang="en-GB" sz="1600" dirty="0" smtClean="0"/>
              <a:t>class </a:t>
            </a:r>
            <a:r>
              <a:rPr lang="en-GB" sz="1600" dirty="0" err="1"/>
              <a:t>WinCheckbox</a:t>
            </a:r>
            <a:r>
              <a:rPr lang="en-GB" sz="1600" dirty="0"/>
              <a:t> implements Checkbox is</a:t>
            </a:r>
          </a:p>
          <a:p>
            <a:r>
              <a:rPr lang="en-GB" sz="1600" dirty="0"/>
              <a:t>    method paint() is</a:t>
            </a:r>
          </a:p>
          <a:p>
            <a:r>
              <a:rPr lang="en-GB" sz="1600" dirty="0"/>
              <a:t>        // </a:t>
            </a:r>
            <a:r>
              <a:rPr lang="ru-RU" sz="1600" dirty="0" err="1"/>
              <a:t>Отрисовать</a:t>
            </a:r>
            <a:r>
              <a:rPr lang="ru-RU" sz="1600" dirty="0"/>
              <a:t> </a:t>
            </a:r>
            <a:r>
              <a:rPr lang="ru-RU" sz="1600" dirty="0" err="1"/>
              <a:t>чекбокс</a:t>
            </a:r>
            <a:r>
              <a:rPr lang="ru-RU" sz="1600" dirty="0"/>
              <a:t> в стиле </a:t>
            </a:r>
            <a:r>
              <a:rPr lang="en-GB" sz="1600" dirty="0"/>
              <a:t>Windows.</a:t>
            </a:r>
          </a:p>
          <a:p>
            <a:r>
              <a:rPr lang="en-GB" sz="1600" dirty="0" smtClean="0"/>
              <a:t>class </a:t>
            </a:r>
            <a:r>
              <a:rPr lang="en-GB" sz="1600" dirty="0" err="1"/>
              <a:t>MacCheckbox</a:t>
            </a:r>
            <a:r>
              <a:rPr lang="en-GB" sz="1600" dirty="0"/>
              <a:t> implements Checkbox is</a:t>
            </a:r>
          </a:p>
          <a:p>
            <a:r>
              <a:rPr lang="en-GB" sz="1600" dirty="0"/>
              <a:t>    method paint() is</a:t>
            </a:r>
          </a:p>
          <a:p>
            <a:r>
              <a:rPr lang="en-GB" sz="1600" dirty="0"/>
              <a:t>        // </a:t>
            </a:r>
            <a:r>
              <a:rPr lang="ru-RU" sz="1600" dirty="0" err="1"/>
              <a:t>Отрисовать</a:t>
            </a:r>
            <a:r>
              <a:rPr lang="ru-RU" sz="1600" dirty="0"/>
              <a:t> </a:t>
            </a:r>
            <a:r>
              <a:rPr lang="ru-RU" sz="1600" dirty="0" err="1"/>
              <a:t>чекбокс</a:t>
            </a:r>
            <a:r>
              <a:rPr lang="ru-RU" sz="1600" dirty="0"/>
              <a:t> в стиле </a:t>
            </a:r>
            <a:r>
              <a:rPr lang="en-GB" sz="1600" dirty="0" err="1"/>
              <a:t>macOS</a:t>
            </a:r>
            <a:r>
              <a:rPr lang="en-GB" sz="1600" dirty="0" smtClean="0"/>
              <a:t>.</a:t>
            </a:r>
            <a:endParaRPr lang="en-GB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Абстрактна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ru-RU" sz="3200" b="1" dirty="0" smtClean="0">
                <a:solidFill>
                  <a:srgbClr val="C00000"/>
                </a:solidFill>
              </a:rPr>
              <a:t> фабрика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949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921187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// </a:t>
            </a:r>
            <a:r>
              <a:rPr lang="ru-RU" sz="1600" dirty="0"/>
              <a:t>Абстрактная фабрика знает обо всех абстрактных </a:t>
            </a:r>
            <a:r>
              <a:rPr lang="ru-RU" sz="1600" dirty="0" smtClean="0"/>
              <a:t>типах </a:t>
            </a:r>
            <a:r>
              <a:rPr lang="ru-RU" sz="1600" dirty="0"/>
              <a:t>продуктов.</a:t>
            </a:r>
          </a:p>
          <a:p>
            <a:r>
              <a:rPr lang="en-GB" sz="1600" dirty="0"/>
              <a:t>interface </a:t>
            </a:r>
            <a:r>
              <a:rPr lang="en-GB" sz="1600" dirty="0" err="1"/>
              <a:t>GUIFactory</a:t>
            </a:r>
            <a:r>
              <a:rPr lang="en-GB" sz="1600" dirty="0"/>
              <a:t> is</a:t>
            </a:r>
          </a:p>
          <a:p>
            <a:r>
              <a:rPr lang="en-GB" sz="1600" dirty="0"/>
              <a:t>    method </a:t>
            </a:r>
            <a:r>
              <a:rPr lang="en-GB" sz="1600" dirty="0" err="1"/>
              <a:t>createButton</a:t>
            </a:r>
            <a:r>
              <a:rPr lang="en-GB" sz="1600" dirty="0"/>
              <a:t>():Button</a:t>
            </a:r>
          </a:p>
          <a:p>
            <a:r>
              <a:rPr lang="en-GB" sz="1600" dirty="0"/>
              <a:t>    method </a:t>
            </a:r>
            <a:r>
              <a:rPr lang="en-GB" sz="1600" dirty="0" err="1"/>
              <a:t>createCheckbox</a:t>
            </a:r>
            <a:r>
              <a:rPr lang="en-GB" sz="1600" dirty="0"/>
              <a:t>():Checkbox</a:t>
            </a:r>
          </a:p>
          <a:p>
            <a:r>
              <a:rPr lang="en-GB" sz="1600" dirty="0" smtClean="0"/>
              <a:t>// </a:t>
            </a:r>
            <a:r>
              <a:rPr lang="ru-RU" sz="1600" dirty="0"/>
              <a:t>Каждая конкретная фабрика знает и создаёт только </a:t>
            </a:r>
            <a:r>
              <a:rPr lang="ru-RU" sz="1600" dirty="0" smtClean="0"/>
              <a:t>продукты </a:t>
            </a:r>
            <a:r>
              <a:rPr lang="ru-RU" sz="1600" dirty="0"/>
              <a:t>своей вариации.</a:t>
            </a:r>
          </a:p>
          <a:p>
            <a:r>
              <a:rPr lang="en-GB" sz="1600" dirty="0"/>
              <a:t>class </a:t>
            </a:r>
            <a:r>
              <a:rPr lang="en-GB" sz="1600" dirty="0" err="1"/>
              <a:t>WinFactory</a:t>
            </a:r>
            <a:r>
              <a:rPr lang="en-GB" sz="1600" dirty="0"/>
              <a:t> implements </a:t>
            </a:r>
            <a:r>
              <a:rPr lang="en-GB" sz="1600" dirty="0" err="1"/>
              <a:t>GUIFactory</a:t>
            </a:r>
            <a:r>
              <a:rPr lang="en-GB" sz="1600" dirty="0"/>
              <a:t> is</a:t>
            </a:r>
          </a:p>
          <a:p>
            <a:r>
              <a:rPr lang="en-GB" sz="1600" dirty="0"/>
              <a:t>    method </a:t>
            </a:r>
            <a:r>
              <a:rPr lang="en-GB" sz="1600" dirty="0" err="1"/>
              <a:t>createButton</a:t>
            </a:r>
            <a:r>
              <a:rPr lang="en-GB" sz="1600" dirty="0"/>
              <a:t>():Button is</a:t>
            </a:r>
          </a:p>
          <a:p>
            <a:r>
              <a:rPr lang="en-GB" sz="1600" dirty="0"/>
              <a:t>        return new </a:t>
            </a:r>
            <a:r>
              <a:rPr lang="en-GB" sz="1600" dirty="0" err="1"/>
              <a:t>WinButton</a:t>
            </a:r>
            <a:r>
              <a:rPr lang="en-GB" sz="1600" dirty="0"/>
              <a:t>()</a:t>
            </a:r>
          </a:p>
          <a:p>
            <a:r>
              <a:rPr lang="en-GB" sz="1600" dirty="0"/>
              <a:t>    method </a:t>
            </a:r>
            <a:r>
              <a:rPr lang="en-GB" sz="1600" dirty="0" err="1"/>
              <a:t>createCheckbox</a:t>
            </a:r>
            <a:r>
              <a:rPr lang="en-GB" sz="1600" dirty="0"/>
              <a:t>():Checkbox is</a:t>
            </a:r>
          </a:p>
          <a:p>
            <a:r>
              <a:rPr lang="en-GB" sz="1600" dirty="0"/>
              <a:t>        return new </a:t>
            </a:r>
            <a:r>
              <a:rPr lang="en-GB" sz="1600" dirty="0" err="1"/>
              <a:t>WinCheckbox</a:t>
            </a:r>
            <a:r>
              <a:rPr lang="en-GB" sz="1600" dirty="0"/>
              <a:t>()</a:t>
            </a:r>
          </a:p>
          <a:p>
            <a:r>
              <a:rPr lang="en-GB" sz="1600" dirty="0" smtClean="0"/>
              <a:t>// </a:t>
            </a:r>
            <a:r>
              <a:rPr lang="ru-RU" sz="1600" dirty="0"/>
              <a:t>Несмотря на то, что фабрики оперируют конкретными классами</a:t>
            </a:r>
            <a:r>
              <a:rPr lang="ru-RU" sz="1600" dirty="0" smtClean="0"/>
              <a:t>, </a:t>
            </a:r>
            <a:r>
              <a:rPr lang="ru-RU" sz="1600" dirty="0"/>
              <a:t>их методы возвращают </a:t>
            </a:r>
            <a:r>
              <a:rPr lang="ru-RU" sz="1600" dirty="0" smtClean="0"/>
              <a:t>//абстрактные </a:t>
            </a:r>
            <a:r>
              <a:rPr lang="ru-RU" sz="1600" dirty="0"/>
              <a:t>типы продуктов. </a:t>
            </a:r>
            <a:r>
              <a:rPr lang="ru-RU" sz="1600" dirty="0" smtClean="0"/>
              <a:t>Благодаря </a:t>
            </a:r>
            <a:r>
              <a:rPr lang="ru-RU" sz="1600" dirty="0"/>
              <a:t>этому фабрики можно </a:t>
            </a:r>
            <a:r>
              <a:rPr lang="ru-RU" sz="1600" dirty="0" err="1"/>
              <a:t>взаимозаменять</a:t>
            </a:r>
            <a:r>
              <a:rPr lang="ru-RU" sz="1600" dirty="0"/>
              <a:t>, не изменяя </a:t>
            </a:r>
            <a:r>
              <a:rPr lang="ru-RU" sz="1600" dirty="0" smtClean="0"/>
              <a:t>//клиентский </a:t>
            </a:r>
            <a:r>
              <a:rPr lang="ru-RU" sz="1600" dirty="0"/>
              <a:t>код.</a:t>
            </a:r>
          </a:p>
          <a:p>
            <a:r>
              <a:rPr lang="en-GB" sz="1600" dirty="0"/>
              <a:t>class </a:t>
            </a:r>
            <a:r>
              <a:rPr lang="en-GB" sz="1600" dirty="0" err="1"/>
              <a:t>MacFactory</a:t>
            </a:r>
            <a:r>
              <a:rPr lang="en-GB" sz="1600" dirty="0"/>
              <a:t> implements </a:t>
            </a:r>
            <a:r>
              <a:rPr lang="en-GB" sz="1600" dirty="0" err="1"/>
              <a:t>GUIFactory</a:t>
            </a:r>
            <a:r>
              <a:rPr lang="en-GB" sz="1600" dirty="0"/>
              <a:t> is</a:t>
            </a:r>
          </a:p>
          <a:p>
            <a:r>
              <a:rPr lang="en-GB" sz="1600" dirty="0"/>
              <a:t>    method </a:t>
            </a:r>
            <a:r>
              <a:rPr lang="en-GB" sz="1600" dirty="0" err="1"/>
              <a:t>createButton</a:t>
            </a:r>
            <a:r>
              <a:rPr lang="en-GB" sz="1600" dirty="0"/>
              <a:t>():Button is</a:t>
            </a:r>
          </a:p>
          <a:p>
            <a:r>
              <a:rPr lang="en-GB" sz="1600" dirty="0"/>
              <a:t>        return new </a:t>
            </a:r>
            <a:r>
              <a:rPr lang="en-GB" sz="1600" dirty="0" err="1"/>
              <a:t>MacButton</a:t>
            </a:r>
            <a:r>
              <a:rPr lang="en-GB" sz="1600" dirty="0"/>
              <a:t>()</a:t>
            </a:r>
          </a:p>
          <a:p>
            <a:r>
              <a:rPr lang="en-GB" sz="1600" dirty="0"/>
              <a:t>    method </a:t>
            </a:r>
            <a:r>
              <a:rPr lang="en-GB" sz="1600" dirty="0" err="1"/>
              <a:t>createCheckbox</a:t>
            </a:r>
            <a:r>
              <a:rPr lang="en-GB" sz="1600" dirty="0"/>
              <a:t>():Checkbox is</a:t>
            </a:r>
          </a:p>
          <a:p>
            <a:r>
              <a:rPr lang="en-GB" sz="1600" dirty="0"/>
              <a:t>        return new </a:t>
            </a:r>
            <a:r>
              <a:rPr lang="en-GB" sz="1600" dirty="0" err="1"/>
              <a:t>MacCheckbox</a:t>
            </a:r>
            <a:r>
              <a:rPr lang="en-GB" sz="1600" dirty="0" smtClean="0"/>
              <a:t>()</a:t>
            </a:r>
            <a:endParaRPr lang="en-GB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Абстрактна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ru-RU" sz="3200" b="1" dirty="0" smtClean="0">
                <a:solidFill>
                  <a:srgbClr val="C00000"/>
                </a:solidFill>
              </a:rPr>
              <a:t> фабрика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7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921187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// </a:t>
            </a:r>
            <a:r>
              <a:rPr lang="ru-RU" sz="1600" dirty="0"/>
              <a:t>Для кода, использующего фабрику, не важно, с какой </a:t>
            </a:r>
            <a:r>
              <a:rPr lang="ru-RU" sz="1600" dirty="0" smtClean="0"/>
              <a:t>конкретно </a:t>
            </a:r>
            <a:r>
              <a:rPr lang="ru-RU" sz="1600" dirty="0"/>
              <a:t>фабрикой он работает. Все </a:t>
            </a:r>
            <a:r>
              <a:rPr lang="ru-RU" sz="1600" dirty="0" smtClean="0"/>
              <a:t>//получатели </a:t>
            </a:r>
            <a:r>
              <a:rPr lang="ru-RU" sz="1600" dirty="0"/>
              <a:t>продуктов работают </a:t>
            </a:r>
            <a:r>
              <a:rPr lang="ru-RU" sz="1600" dirty="0" smtClean="0"/>
              <a:t>с </a:t>
            </a:r>
            <a:r>
              <a:rPr lang="ru-RU" sz="1600" dirty="0"/>
              <a:t>ними через общие интерфейсы.</a:t>
            </a:r>
          </a:p>
          <a:p>
            <a:r>
              <a:rPr lang="en-GB" sz="1600" dirty="0"/>
              <a:t>class Application is</a:t>
            </a:r>
          </a:p>
          <a:p>
            <a:r>
              <a:rPr lang="en-GB" sz="1600" dirty="0"/>
              <a:t>    private field button: Button</a:t>
            </a:r>
          </a:p>
          <a:p>
            <a:r>
              <a:rPr lang="en-GB" sz="1600" dirty="0"/>
              <a:t>    constructor Application(factory: </a:t>
            </a:r>
            <a:r>
              <a:rPr lang="en-GB" sz="1600" dirty="0" err="1"/>
              <a:t>GUIFactory</a:t>
            </a:r>
            <a:r>
              <a:rPr lang="en-GB" sz="1600" dirty="0"/>
              <a:t>) is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this.factory</a:t>
            </a:r>
            <a:r>
              <a:rPr lang="en-GB" sz="1600" dirty="0"/>
              <a:t> = factory</a:t>
            </a:r>
          </a:p>
          <a:p>
            <a:r>
              <a:rPr lang="en-GB" sz="1600" dirty="0"/>
              <a:t>    method </a:t>
            </a:r>
            <a:r>
              <a:rPr lang="en-GB" sz="1600" dirty="0" err="1"/>
              <a:t>createUI</a:t>
            </a:r>
            <a:r>
              <a:rPr lang="en-GB" sz="1600" dirty="0"/>
              <a:t>()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this.button</a:t>
            </a:r>
            <a:r>
              <a:rPr lang="en-GB" sz="1600" dirty="0"/>
              <a:t> = </a:t>
            </a:r>
            <a:r>
              <a:rPr lang="en-GB" sz="1600" dirty="0" err="1"/>
              <a:t>factory.createButton</a:t>
            </a:r>
            <a:r>
              <a:rPr lang="en-GB" sz="1600" dirty="0"/>
              <a:t>()</a:t>
            </a:r>
          </a:p>
          <a:p>
            <a:r>
              <a:rPr lang="en-GB" sz="1600" dirty="0"/>
              <a:t>    method paint()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button.paint</a:t>
            </a:r>
            <a:r>
              <a:rPr lang="en-GB" sz="1600" dirty="0"/>
              <a:t>()</a:t>
            </a:r>
          </a:p>
          <a:p>
            <a:r>
              <a:rPr lang="en-GB" sz="1600" dirty="0" smtClean="0"/>
              <a:t>// </a:t>
            </a:r>
            <a:r>
              <a:rPr lang="ru-RU" sz="1600" dirty="0"/>
              <a:t>Приложение выбирает тип конкретной фабрики и создаёт её</a:t>
            </a:r>
          </a:p>
          <a:p>
            <a:r>
              <a:rPr lang="ru-RU" sz="1600" dirty="0"/>
              <a:t>// динамически, исходя из конфигурации или окружения.</a:t>
            </a:r>
          </a:p>
          <a:p>
            <a:r>
              <a:rPr lang="en-GB" sz="1600" dirty="0"/>
              <a:t>class </a:t>
            </a:r>
            <a:r>
              <a:rPr lang="en-GB" sz="1600" dirty="0" err="1"/>
              <a:t>ApplicationConfigurator</a:t>
            </a:r>
            <a:r>
              <a:rPr lang="en-GB" sz="1600" dirty="0"/>
              <a:t> is</a:t>
            </a:r>
          </a:p>
          <a:p>
            <a:r>
              <a:rPr lang="en-GB" sz="1600" dirty="0"/>
              <a:t>    method main() is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config</a:t>
            </a:r>
            <a:r>
              <a:rPr lang="en-GB" sz="1600" dirty="0"/>
              <a:t> = </a:t>
            </a:r>
            <a:r>
              <a:rPr lang="en-GB" sz="1600" dirty="0" err="1"/>
              <a:t>readApplicationConfigFile</a:t>
            </a:r>
            <a:r>
              <a:rPr lang="en-GB" sz="1600" dirty="0"/>
              <a:t>()</a:t>
            </a:r>
          </a:p>
          <a:p>
            <a:r>
              <a:rPr lang="en-GB" sz="1600" dirty="0" smtClean="0"/>
              <a:t>        </a:t>
            </a:r>
            <a:r>
              <a:rPr lang="en-GB" sz="1600" dirty="0"/>
              <a:t>if (</a:t>
            </a:r>
            <a:r>
              <a:rPr lang="en-GB" sz="1600" dirty="0" err="1"/>
              <a:t>config.OS</a:t>
            </a:r>
            <a:r>
              <a:rPr lang="en-GB" sz="1600" dirty="0"/>
              <a:t> == "Windows") then</a:t>
            </a:r>
          </a:p>
          <a:p>
            <a:r>
              <a:rPr lang="en-GB" sz="1600" dirty="0"/>
              <a:t>            factory = new </a:t>
            </a:r>
            <a:r>
              <a:rPr lang="en-GB" sz="1600" dirty="0" err="1"/>
              <a:t>WinFactory</a:t>
            </a:r>
            <a:r>
              <a:rPr lang="en-GB" sz="1600" dirty="0"/>
              <a:t>()</a:t>
            </a:r>
          </a:p>
          <a:p>
            <a:r>
              <a:rPr lang="en-GB" sz="1600" dirty="0"/>
              <a:t>        else if (</a:t>
            </a:r>
            <a:r>
              <a:rPr lang="en-GB" sz="1600" dirty="0" err="1"/>
              <a:t>config.OS</a:t>
            </a:r>
            <a:r>
              <a:rPr lang="en-GB" sz="1600" dirty="0"/>
              <a:t> == "Mac") then</a:t>
            </a:r>
          </a:p>
          <a:p>
            <a:r>
              <a:rPr lang="en-GB" sz="1600" dirty="0"/>
              <a:t>            factory = new </a:t>
            </a:r>
            <a:r>
              <a:rPr lang="en-GB" sz="1600" dirty="0" err="1"/>
              <a:t>MacFactory</a:t>
            </a:r>
            <a:r>
              <a:rPr lang="en-GB" sz="1600" dirty="0"/>
              <a:t>()</a:t>
            </a:r>
          </a:p>
          <a:p>
            <a:r>
              <a:rPr lang="en-GB" sz="1600" dirty="0"/>
              <a:t>        </a:t>
            </a:r>
            <a:r>
              <a:rPr lang="en-GB" sz="1600" dirty="0" smtClean="0"/>
              <a:t>else           </a:t>
            </a:r>
            <a:r>
              <a:rPr lang="en-GB" sz="1600" dirty="0"/>
              <a:t>throw new Exception("Error! Unknown operating system.")</a:t>
            </a:r>
          </a:p>
          <a:p>
            <a:endParaRPr lang="en-GB" sz="1600" dirty="0"/>
          </a:p>
          <a:p>
            <a:r>
              <a:rPr lang="en-GB" sz="1600" dirty="0"/>
              <a:t>        Application app = new Application(factory)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Абстрактна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ru-RU" sz="3200" b="1" dirty="0" smtClean="0">
                <a:solidFill>
                  <a:srgbClr val="C00000"/>
                </a:solidFill>
              </a:rPr>
              <a:t> фабрика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46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Абстрактна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ru-RU" sz="3200" b="1" dirty="0" smtClean="0">
                <a:solidFill>
                  <a:srgbClr val="C00000"/>
                </a:solidFill>
              </a:rPr>
              <a:t> фабрика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Застосовність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6497" y="1403157"/>
            <a:ext cx="863737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 </a:t>
            </a:r>
            <a:r>
              <a:rPr lang="ru-RU" b="1" dirty="0" smtClean="0"/>
              <a:t>1. Коли </a:t>
            </a:r>
            <a:r>
              <a:rPr lang="ru-RU" b="1" dirty="0" err="1"/>
              <a:t>бізнес-логіка</a:t>
            </a:r>
            <a:r>
              <a:rPr lang="ru-RU" b="1" dirty="0"/>
              <a:t> </a:t>
            </a:r>
            <a:r>
              <a:rPr lang="ru-RU" b="1" dirty="0" err="1"/>
              <a:t>програми</a:t>
            </a:r>
            <a:r>
              <a:rPr lang="ru-RU" b="1" dirty="0"/>
              <a:t> повинна </a:t>
            </a:r>
            <a:r>
              <a:rPr lang="ru-RU" b="1" dirty="0" err="1"/>
              <a:t>працювати</a:t>
            </a:r>
            <a:r>
              <a:rPr lang="ru-RU" b="1" dirty="0"/>
              <a:t> з </a:t>
            </a:r>
            <a:r>
              <a:rPr lang="ru-RU" b="1" dirty="0" err="1"/>
              <a:t>різними</a:t>
            </a:r>
            <a:r>
              <a:rPr lang="ru-RU" b="1" dirty="0"/>
              <a:t> видами </a:t>
            </a:r>
            <a:r>
              <a:rPr lang="ru-RU" b="1" dirty="0" err="1"/>
              <a:t>пов'язаних</a:t>
            </a:r>
            <a:r>
              <a:rPr lang="ru-RU" b="1" dirty="0"/>
              <a:t> один з одним </a:t>
            </a:r>
            <a:r>
              <a:rPr lang="ru-RU" b="1" dirty="0" err="1"/>
              <a:t>продуктів</a:t>
            </a:r>
            <a:r>
              <a:rPr lang="ru-RU" b="1" dirty="0"/>
              <a:t>, не </a:t>
            </a:r>
            <a:r>
              <a:rPr lang="ru-RU" b="1" dirty="0" err="1"/>
              <a:t>залежачи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ru-RU" b="1" dirty="0" err="1"/>
              <a:t>конкретних</a:t>
            </a:r>
            <a:r>
              <a:rPr lang="ru-RU" b="1" dirty="0"/>
              <a:t> </a:t>
            </a:r>
            <a:r>
              <a:rPr lang="ru-RU" b="1" dirty="0" err="1"/>
              <a:t>класів</a:t>
            </a:r>
            <a:r>
              <a:rPr lang="ru-RU" b="1" dirty="0"/>
              <a:t> </a:t>
            </a:r>
            <a:r>
              <a:rPr lang="ru-RU" b="1" dirty="0" err="1"/>
              <a:t>продуктів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 Абстрактна фабрика </a:t>
            </a:r>
            <a:r>
              <a:rPr lang="ru-RU" dirty="0" err="1"/>
              <a:t>приховує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клієнтського</a:t>
            </a:r>
            <a:r>
              <a:rPr lang="ru-RU" dirty="0"/>
              <a:t> коду </a:t>
            </a:r>
            <a:r>
              <a:rPr lang="ru-RU" dirty="0" err="1"/>
              <a:t>подробиці</a:t>
            </a:r>
            <a:r>
              <a:rPr lang="ru-RU" dirty="0"/>
              <a:t> того, як і </a:t>
            </a:r>
            <a:r>
              <a:rPr lang="ru-RU" dirty="0" err="1"/>
              <a:t>які</a:t>
            </a:r>
            <a:r>
              <a:rPr lang="ru-RU" dirty="0"/>
              <a:t> конкретно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створені</a:t>
            </a:r>
            <a:r>
              <a:rPr lang="ru-RU" dirty="0"/>
              <a:t>. Але при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клієнтський</a:t>
            </a:r>
            <a:r>
              <a:rPr lang="ru-RU" dirty="0"/>
              <a:t> код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з </a:t>
            </a:r>
            <a:r>
              <a:rPr lang="ru-RU" dirty="0" err="1"/>
              <a:t>усіма</a:t>
            </a:r>
            <a:r>
              <a:rPr lang="ru-RU" dirty="0"/>
              <a:t> типами </a:t>
            </a:r>
            <a:r>
              <a:rPr lang="ru-RU" dirty="0" err="1"/>
              <a:t>створюваних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заздалегідь</a:t>
            </a:r>
            <a:r>
              <a:rPr lang="ru-RU" dirty="0"/>
              <a:t> </a:t>
            </a:r>
            <a:r>
              <a:rPr lang="ru-RU" dirty="0" err="1"/>
              <a:t>визначений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b="1" dirty="0"/>
              <a:t> </a:t>
            </a:r>
            <a:r>
              <a:rPr lang="ru-RU" b="1" dirty="0" smtClean="0"/>
              <a:t>2. Коли </a:t>
            </a:r>
            <a:r>
              <a:rPr lang="ru-RU" b="1" dirty="0"/>
              <a:t>в </a:t>
            </a:r>
            <a:r>
              <a:rPr lang="ru-RU" b="1" dirty="0" err="1"/>
              <a:t>програмі</a:t>
            </a:r>
            <a:r>
              <a:rPr lang="ru-RU" b="1" dirty="0"/>
              <a:t> </a:t>
            </a:r>
            <a:r>
              <a:rPr lang="ru-RU" b="1" dirty="0" err="1"/>
              <a:t>вже</a:t>
            </a:r>
            <a:r>
              <a:rPr lang="ru-RU" b="1" dirty="0"/>
              <a:t> </a:t>
            </a:r>
            <a:r>
              <a:rPr lang="ru-RU" b="1" dirty="0" err="1"/>
              <a:t>використовується</a:t>
            </a:r>
            <a:r>
              <a:rPr lang="ru-RU" b="1" dirty="0"/>
              <a:t> </a:t>
            </a:r>
            <a:r>
              <a:rPr lang="ru-RU" b="1" dirty="0" err="1"/>
              <a:t>Фабричний</a:t>
            </a:r>
            <a:r>
              <a:rPr lang="ru-RU" b="1" dirty="0"/>
              <a:t> метод, але </a:t>
            </a:r>
            <a:r>
              <a:rPr lang="ru-RU" b="1" dirty="0" err="1"/>
              <a:t>чергові</a:t>
            </a:r>
            <a:r>
              <a:rPr lang="ru-RU" b="1" dirty="0"/>
              <a:t> </a:t>
            </a:r>
            <a:r>
              <a:rPr lang="ru-RU" b="1" dirty="0" err="1"/>
              <a:t>зміни</a:t>
            </a:r>
            <a:r>
              <a:rPr lang="ru-RU" b="1" dirty="0"/>
              <a:t> </a:t>
            </a:r>
            <a:r>
              <a:rPr lang="ru-RU" b="1" dirty="0" err="1"/>
              <a:t>передбачають</a:t>
            </a:r>
            <a:r>
              <a:rPr lang="ru-RU" b="1" dirty="0"/>
              <a:t> </a:t>
            </a:r>
            <a:r>
              <a:rPr lang="ru-RU" b="1" dirty="0" err="1"/>
              <a:t>введення</a:t>
            </a:r>
            <a:r>
              <a:rPr lang="ru-RU" b="1" dirty="0"/>
              <a:t> </a:t>
            </a:r>
            <a:r>
              <a:rPr lang="ru-RU" b="1" dirty="0" err="1"/>
              <a:t>нових</a:t>
            </a:r>
            <a:r>
              <a:rPr lang="ru-RU" b="1" dirty="0"/>
              <a:t> </a:t>
            </a:r>
            <a:r>
              <a:rPr lang="ru-RU" b="1" dirty="0" err="1"/>
              <a:t>типів</a:t>
            </a:r>
            <a:r>
              <a:rPr lang="ru-RU" b="1" dirty="0"/>
              <a:t> </a:t>
            </a:r>
            <a:r>
              <a:rPr lang="ru-RU" b="1" dirty="0" err="1"/>
              <a:t>продуктів</a:t>
            </a:r>
            <a:r>
              <a:rPr lang="ru-RU" b="1" dirty="0"/>
              <a:t>.</a:t>
            </a:r>
          </a:p>
          <a:p>
            <a:endParaRPr lang="ru-RU" dirty="0"/>
          </a:p>
          <a:p>
            <a:r>
              <a:rPr lang="ru-RU" dirty="0"/>
              <a:t> У </a:t>
            </a:r>
            <a:r>
              <a:rPr lang="ru-RU" dirty="0" err="1"/>
              <a:t>хорошій</a:t>
            </a:r>
            <a:r>
              <a:rPr lang="ru-RU" dirty="0"/>
              <a:t> </a:t>
            </a:r>
            <a:r>
              <a:rPr lang="ru-RU" dirty="0" err="1"/>
              <a:t>програмі</a:t>
            </a:r>
            <a:r>
              <a:rPr lang="ru-RU" dirty="0"/>
              <a:t>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за одну </a:t>
            </a:r>
            <a:r>
              <a:rPr lang="ru-RU" dirty="0" err="1"/>
              <a:t>річ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занадто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фабричних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, вони </a:t>
            </a:r>
            <a:r>
              <a:rPr lang="ru-RU" dirty="0" err="1"/>
              <a:t>здатні</a:t>
            </a:r>
            <a:r>
              <a:rPr lang="ru-RU" dirty="0"/>
              <a:t> </a:t>
            </a:r>
            <a:r>
              <a:rPr lang="ru-RU" dirty="0" err="1"/>
              <a:t>затуманити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основну</a:t>
            </a:r>
            <a:r>
              <a:rPr lang="ru-RU" dirty="0"/>
              <a:t> </a:t>
            </a:r>
            <a:r>
              <a:rPr lang="ru-RU" dirty="0" err="1"/>
              <a:t>функцію</a:t>
            </a:r>
            <a:r>
              <a:rPr lang="ru-RU" dirty="0"/>
              <a:t>. Тому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сенс</a:t>
            </a:r>
            <a:r>
              <a:rPr lang="ru-RU" dirty="0"/>
              <a:t> </a:t>
            </a:r>
            <a:r>
              <a:rPr lang="ru-RU" dirty="0" err="1"/>
              <a:t>винести</a:t>
            </a:r>
            <a:r>
              <a:rPr lang="ru-RU" dirty="0"/>
              <a:t> всю </a:t>
            </a:r>
            <a:r>
              <a:rPr lang="ru-RU" dirty="0" err="1"/>
              <a:t>логіку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 в </a:t>
            </a:r>
            <a:r>
              <a:rPr lang="ru-RU" dirty="0" err="1"/>
              <a:t>окрему</a:t>
            </a:r>
            <a:r>
              <a:rPr lang="ru-RU" dirty="0"/>
              <a:t> </a:t>
            </a:r>
            <a:r>
              <a:rPr lang="ru-RU" dirty="0" err="1"/>
              <a:t>ієрархію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, </a:t>
            </a:r>
            <a:r>
              <a:rPr lang="ru-RU" dirty="0" err="1"/>
              <a:t>застосувавши</a:t>
            </a:r>
            <a:r>
              <a:rPr lang="ru-RU" dirty="0"/>
              <a:t> </a:t>
            </a:r>
            <a:r>
              <a:rPr lang="ru-RU" dirty="0" err="1"/>
              <a:t>абстрактну</a:t>
            </a:r>
            <a:r>
              <a:rPr lang="ru-RU" dirty="0"/>
              <a:t> фабрику</a:t>
            </a:r>
          </a:p>
        </p:txBody>
      </p:sp>
    </p:spTree>
    <p:extLst>
      <p:ext uri="{BB962C8B-B14F-4D97-AF65-F5344CB8AC3E}">
        <p14:creationId xmlns:p14="http://schemas.microsoft.com/office/powerpoint/2010/main" val="1915418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Абстрактна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ru-RU" sz="3200" b="1" dirty="0" smtClean="0">
                <a:solidFill>
                  <a:srgbClr val="C00000"/>
                </a:solidFill>
              </a:rPr>
              <a:t> фабрика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Реалізація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8919" y="1373814"/>
            <a:ext cx="87238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/>
              <a:t>Створіть</a:t>
            </a:r>
            <a:r>
              <a:rPr lang="ru-RU" dirty="0"/>
              <a:t> </a:t>
            </a:r>
            <a:r>
              <a:rPr lang="ru-RU" dirty="0" err="1"/>
              <a:t>таблицю</a:t>
            </a:r>
            <a:r>
              <a:rPr lang="ru-RU" dirty="0"/>
              <a:t> </a:t>
            </a:r>
            <a:r>
              <a:rPr lang="ru-RU" dirty="0" err="1"/>
              <a:t>співвідношень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 до </a:t>
            </a:r>
            <a:r>
              <a:rPr lang="ru-RU" dirty="0" err="1"/>
              <a:t>варіацій</a:t>
            </a:r>
            <a:r>
              <a:rPr lang="ru-RU" dirty="0"/>
              <a:t> </a:t>
            </a:r>
            <a:r>
              <a:rPr lang="ru-RU" dirty="0" err="1"/>
              <a:t>сімейств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Зведіть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варіації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 до </a:t>
            </a:r>
            <a:r>
              <a:rPr lang="ru-RU" dirty="0" err="1"/>
              <a:t>загальних</a:t>
            </a:r>
            <a:r>
              <a:rPr lang="ru-RU" dirty="0"/>
              <a:t> </a:t>
            </a:r>
            <a:r>
              <a:rPr lang="ru-RU" dirty="0" err="1"/>
              <a:t>інтерфейсів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Визначте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абстрактної</a:t>
            </a:r>
            <a:r>
              <a:rPr lang="ru-RU" dirty="0"/>
              <a:t> фабрики. </a:t>
            </a:r>
            <a:r>
              <a:rPr lang="ru-RU" dirty="0" err="1"/>
              <a:t>Він</a:t>
            </a:r>
            <a:r>
              <a:rPr lang="ru-RU" dirty="0"/>
              <a:t> повинен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фабричні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для </a:t>
            </a:r>
            <a:r>
              <a:rPr lang="ru-RU" dirty="0" err="1"/>
              <a:t>створення</a:t>
            </a:r>
            <a:r>
              <a:rPr lang="ru-RU" dirty="0"/>
              <a:t> кожного з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Створіть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dirty="0" err="1"/>
              <a:t>конкретних</a:t>
            </a:r>
            <a:r>
              <a:rPr lang="ru-RU" dirty="0"/>
              <a:t> фабрик, </a:t>
            </a:r>
            <a:r>
              <a:rPr lang="ru-RU" dirty="0" err="1"/>
              <a:t>реалізувавши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абстрактної</a:t>
            </a:r>
            <a:r>
              <a:rPr lang="ru-RU" dirty="0"/>
              <a:t> фабрики.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повинно бути </a:t>
            </a:r>
            <a:r>
              <a:rPr lang="ru-RU" dirty="0" err="1"/>
              <a:t>стільки</a:t>
            </a:r>
            <a:r>
              <a:rPr lang="ru-RU" dirty="0"/>
              <a:t> ж, </a:t>
            </a:r>
            <a:r>
              <a:rPr lang="ru-RU" dirty="0" err="1"/>
              <a:t>скільки</a:t>
            </a:r>
            <a:r>
              <a:rPr lang="ru-RU" dirty="0"/>
              <a:t> і </a:t>
            </a:r>
            <a:r>
              <a:rPr lang="ru-RU" dirty="0" err="1"/>
              <a:t>варіацій</a:t>
            </a:r>
            <a:r>
              <a:rPr lang="ru-RU" dirty="0"/>
              <a:t> </a:t>
            </a:r>
            <a:r>
              <a:rPr lang="ru-RU" dirty="0" err="1"/>
              <a:t>сімейств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Змініть</a:t>
            </a:r>
            <a:r>
              <a:rPr lang="ru-RU" dirty="0"/>
              <a:t> код </a:t>
            </a:r>
            <a:r>
              <a:rPr lang="ru-RU" dirty="0" err="1"/>
              <a:t>ініціалізації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так, </a:t>
            </a:r>
            <a:r>
              <a:rPr lang="ru-RU" dirty="0" err="1"/>
              <a:t>щоб</a:t>
            </a:r>
            <a:r>
              <a:rPr lang="ru-RU" dirty="0"/>
              <a:t> вона </a:t>
            </a:r>
            <a:r>
              <a:rPr lang="ru-RU" dirty="0" err="1"/>
              <a:t>створювала</a:t>
            </a:r>
            <a:r>
              <a:rPr lang="ru-RU" dirty="0"/>
              <a:t> </a:t>
            </a:r>
            <a:r>
              <a:rPr lang="ru-RU" dirty="0" err="1"/>
              <a:t>певну</a:t>
            </a:r>
            <a:r>
              <a:rPr lang="ru-RU" dirty="0"/>
              <a:t> фабрику і передавала </a:t>
            </a:r>
            <a:r>
              <a:rPr lang="ru-RU" dirty="0" err="1"/>
              <a:t>її</a:t>
            </a:r>
            <a:r>
              <a:rPr lang="ru-RU" dirty="0"/>
              <a:t> в </a:t>
            </a:r>
            <a:r>
              <a:rPr lang="ru-RU" dirty="0" err="1"/>
              <a:t>клієнтський</a:t>
            </a:r>
            <a:r>
              <a:rPr lang="ru-RU" dirty="0"/>
              <a:t> код.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Замініть</a:t>
            </a:r>
            <a:r>
              <a:rPr lang="ru-RU" dirty="0"/>
              <a:t> в </a:t>
            </a:r>
            <a:r>
              <a:rPr lang="ru-RU" dirty="0" err="1"/>
              <a:t>клієнтському</a:t>
            </a:r>
            <a:r>
              <a:rPr lang="ru-RU" dirty="0"/>
              <a:t> </a:t>
            </a:r>
            <a:r>
              <a:rPr lang="ru-RU" dirty="0" err="1"/>
              <a:t>коді</a:t>
            </a:r>
            <a:r>
              <a:rPr lang="ru-RU" dirty="0"/>
              <a:t> </a:t>
            </a:r>
            <a:r>
              <a:rPr lang="ru-RU" dirty="0" err="1"/>
              <a:t>ділянки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 через конструктор </a:t>
            </a:r>
            <a:r>
              <a:rPr lang="ru-RU" dirty="0" err="1"/>
              <a:t>викликами</a:t>
            </a:r>
            <a:r>
              <a:rPr lang="ru-RU" dirty="0"/>
              <a:t> </a:t>
            </a:r>
            <a:r>
              <a:rPr lang="ru-RU" dirty="0" err="1"/>
              <a:t>відповідних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 фабрики.</a:t>
            </a:r>
          </a:p>
        </p:txBody>
      </p:sp>
    </p:spTree>
    <p:extLst>
      <p:ext uri="{BB962C8B-B14F-4D97-AF65-F5344CB8AC3E}">
        <p14:creationId xmlns:p14="http://schemas.microsoft.com/office/powerpoint/2010/main" val="192907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Абстрактна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ru-RU" sz="3200" b="1" dirty="0" smtClean="0">
                <a:solidFill>
                  <a:srgbClr val="C00000"/>
                </a:solidFill>
              </a:rPr>
              <a:t> фабрика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Переваги і недоліки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29047" y="1223995"/>
            <a:ext cx="816781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 err="1">
                <a:solidFill>
                  <a:srgbClr val="0000CC"/>
                </a:solidFill>
              </a:rPr>
              <a:t>Гарантує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сполучуваність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створюваних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продуктів</a:t>
            </a:r>
            <a:r>
              <a:rPr lang="ru-RU" dirty="0">
                <a:solidFill>
                  <a:srgbClr val="0000CC"/>
                </a:solidFill>
              </a:rPr>
              <a:t>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>
                <a:solidFill>
                  <a:srgbClr val="0000CC"/>
                </a:solidFill>
              </a:rPr>
              <a:t> </a:t>
            </a:r>
            <a:r>
              <a:rPr lang="ru-RU" dirty="0" err="1">
                <a:solidFill>
                  <a:srgbClr val="0000CC"/>
                </a:solidFill>
              </a:rPr>
              <a:t>Позбавляє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клієнтський</a:t>
            </a:r>
            <a:r>
              <a:rPr lang="ru-RU" dirty="0">
                <a:solidFill>
                  <a:srgbClr val="0000CC"/>
                </a:solidFill>
              </a:rPr>
              <a:t> код </a:t>
            </a:r>
            <a:r>
              <a:rPr lang="ru-RU" dirty="0" err="1">
                <a:solidFill>
                  <a:srgbClr val="0000CC"/>
                </a:solidFill>
              </a:rPr>
              <a:t>від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прив'язки</a:t>
            </a:r>
            <a:r>
              <a:rPr lang="ru-RU" dirty="0">
                <a:solidFill>
                  <a:srgbClr val="0000CC"/>
                </a:solidFill>
              </a:rPr>
              <a:t> до </a:t>
            </a:r>
            <a:r>
              <a:rPr lang="ru-RU" dirty="0" err="1">
                <a:solidFill>
                  <a:srgbClr val="0000CC"/>
                </a:solidFill>
              </a:rPr>
              <a:t>конкретних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класах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продуктів</a:t>
            </a:r>
            <a:r>
              <a:rPr lang="ru-RU" dirty="0">
                <a:solidFill>
                  <a:srgbClr val="0000CC"/>
                </a:solidFill>
              </a:rPr>
              <a:t>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>
                <a:solidFill>
                  <a:srgbClr val="0000CC"/>
                </a:solidFill>
              </a:rPr>
              <a:t> </a:t>
            </a:r>
            <a:r>
              <a:rPr lang="ru-RU" dirty="0" err="1">
                <a:solidFill>
                  <a:srgbClr val="0000CC"/>
                </a:solidFill>
              </a:rPr>
              <a:t>Виділяє</a:t>
            </a:r>
            <a:r>
              <a:rPr lang="ru-RU" dirty="0">
                <a:solidFill>
                  <a:srgbClr val="0000CC"/>
                </a:solidFill>
              </a:rPr>
              <a:t> код </a:t>
            </a:r>
            <a:r>
              <a:rPr lang="ru-RU" dirty="0" err="1">
                <a:solidFill>
                  <a:srgbClr val="0000CC"/>
                </a:solidFill>
              </a:rPr>
              <a:t>виробництва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продуктів</a:t>
            </a:r>
            <a:r>
              <a:rPr lang="ru-RU" dirty="0">
                <a:solidFill>
                  <a:srgbClr val="0000CC"/>
                </a:solidFill>
              </a:rPr>
              <a:t> в </a:t>
            </a:r>
            <a:r>
              <a:rPr lang="ru-RU" dirty="0" err="1">
                <a:solidFill>
                  <a:srgbClr val="0000CC"/>
                </a:solidFill>
              </a:rPr>
              <a:t>одне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місце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err="1">
                <a:solidFill>
                  <a:srgbClr val="0000CC"/>
                </a:solidFill>
              </a:rPr>
              <a:t>спрощуючи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підтримку</a:t>
            </a:r>
            <a:r>
              <a:rPr lang="ru-RU" dirty="0">
                <a:solidFill>
                  <a:srgbClr val="0000CC"/>
                </a:solidFill>
              </a:rPr>
              <a:t> коду.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>
                <a:solidFill>
                  <a:srgbClr val="0000CC"/>
                </a:solidFill>
              </a:rPr>
              <a:t> </a:t>
            </a:r>
            <a:r>
              <a:rPr lang="ru-RU" dirty="0" err="1">
                <a:solidFill>
                  <a:srgbClr val="0000CC"/>
                </a:solidFill>
              </a:rPr>
              <a:t>Спрощує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додавання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нових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продуктів</a:t>
            </a:r>
            <a:r>
              <a:rPr lang="ru-RU" dirty="0">
                <a:solidFill>
                  <a:srgbClr val="0000CC"/>
                </a:solidFill>
              </a:rPr>
              <a:t> в </a:t>
            </a:r>
            <a:r>
              <a:rPr lang="ru-RU" dirty="0" err="1">
                <a:solidFill>
                  <a:srgbClr val="0000CC"/>
                </a:solidFill>
              </a:rPr>
              <a:t>програму</a:t>
            </a:r>
            <a:r>
              <a:rPr lang="ru-RU" dirty="0">
                <a:solidFill>
                  <a:srgbClr val="0000CC"/>
                </a:solidFill>
              </a:rPr>
              <a:t>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>
                <a:solidFill>
                  <a:srgbClr val="0000CC"/>
                </a:solidFill>
              </a:rPr>
              <a:t> </a:t>
            </a:r>
            <a:r>
              <a:rPr lang="ru-RU" dirty="0" err="1">
                <a:solidFill>
                  <a:srgbClr val="0000CC"/>
                </a:solidFill>
              </a:rPr>
              <a:t>Реалізує</a:t>
            </a:r>
            <a:r>
              <a:rPr lang="ru-RU" dirty="0">
                <a:solidFill>
                  <a:srgbClr val="0000CC"/>
                </a:solidFill>
              </a:rPr>
              <a:t> принцип </a:t>
            </a:r>
            <a:r>
              <a:rPr lang="ru-RU" dirty="0" err="1">
                <a:solidFill>
                  <a:srgbClr val="0000CC"/>
                </a:solidFill>
              </a:rPr>
              <a:t>відкритості</a:t>
            </a:r>
            <a:r>
              <a:rPr lang="ru-RU" dirty="0">
                <a:solidFill>
                  <a:srgbClr val="0000CC"/>
                </a:solidFill>
              </a:rPr>
              <a:t> / </a:t>
            </a:r>
            <a:r>
              <a:rPr lang="ru-RU" dirty="0" err="1">
                <a:solidFill>
                  <a:srgbClr val="0000CC"/>
                </a:solidFill>
              </a:rPr>
              <a:t>закритості</a:t>
            </a:r>
            <a:r>
              <a:rPr lang="ru-RU" dirty="0" smtClean="0">
                <a:solidFill>
                  <a:srgbClr val="0000CC"/>
                </a:solidFill>
              </a:rPr>
              <a:t>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uk-UA" dirty="0">
              <a:solidFill>
                <a:srgbClr val="0000CC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ru-RU" dirty="0">
              <a:solidFill>
                <a:srgbClr val="0000CC"/>
              </a:solidFill>
            </a:endParaRPr>
          </a:p>
          <a:p>
            <a:pPr>
              <a:spcAft>
                <a:spcPts val="1200"/>
              </a:spcAft>
            </a:pPr>
            <a:r>
              <a:rPr lang="ru-RU" dirty="0" smtClean="0"/>
              <a:t>1. </a:t>
            </a:r>
            <a:r>
              <a:rPr lang="ru-RU" dirty="0" err="1" smtClean="0">
                <a:solidFill>
                  <a:srgbClr val="C00000"/>
                </a:solidFill>
              </a:rPr>
              <a:t>Ускладнює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код </a:t>
            </a:r>
            <a:r>
              <a:rPr lang="ru-RU" dirty="0" err="1">
                <a:solidFill>
                  <a:srgbClr val="C00000"/>
                </a:solidFill>
              </a:rPr>
              <a:t>програми</a:t>
            </a:r>
            <a:r>
              <a:rPr lang="ru-RU" dirty="0">
                <a:solidFill>
                  <a:srgbClr val="C00000"/>
                </a:solidFill>
              </a:rPr>
              <a:t> через </a:t>
            </a:r>
            <a:r>
              <a:rPr lang="ru-RU" dirty="0" err="1">
                <a:solidFill>
                  <a:srgbClr val="C00000"/>
                </a:solidFill>
              </a:rPr>
              <a:t>введення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безлічі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додаткових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класів</a:t>
            </a:r>
            <a:r>
              <a:rPr lang="ru-RU" dirty="0">
                <a:solidFill>
                  <a:srgbClr val="C00000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ru-RU" dirty="0" smtClean="0">
                <a:solidFill>
                  <a:srgbClr val="C00000"/>
                </a:solidFill>
              </a:rPr>
              <a:t>2.</a:t>
            </a:r>
            <a:r>
              <a:rPr lang="ru-RU" dirty="0">
                <a:solidFill>
                  <a:srgbClr val="C00000"/>
                </a:solidFill>
              </a:rPr>
              <a:t> </a:t>
            </a:r>
            <a:r>
              <a:rPr lang="ru-RU" dirty="0" err="1">
                <a:solidFill>
                  <a:srgbClr val="C00000"/>
                </a:solidFill>
              </a:rPr>
              <a:t>Вимагає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наявності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всіх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типів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продуктів</a:t>
            </a:r>
            <a:r>
              <a:rPr lang="ru-RU" dirty="0">
                <a:solidFill>
                  <a:srgbClr val="C00000"/>
                </a:solidFill>
              </a:rPr>
              <a:t> в </a:t>
            </a:r>
            <a:r>
              <a:rPr lang="ru-RU" dirty="0" err="1">
                <a:solidFill>
                  <a:srgbClr val="C00000"/>
                </a:solidFill>
              </a:rPr>
              <a:t>кожній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варіації</a:t>
            </a:r>
            <a:r>
              <a:rPr lang="ru-RU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3999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A80000"/>
                </a:solidFill>
              </a:rPr>
              <a:t>Абстрактна</a:t>
            </a:r>
            <a:r>
              <a:rPr lang="en-US" sz="2800" b="1" dirty="0" smtClean="0">
                <a:solidFill>
                  <a:srgbClr val="A80000"/>
                </a:solidFill>
              </a:rPr>
              <a:t> </a:t>
            </a:r>
            <a:r>
              <a:rPr lang="ru-RU" sz="2800" b="1" dirty="0" smtClean="0">
                <a:solidFill>
                  <a:srgbClr val="A80000"/>
                </a:solidFill>
              </a:rPr>
              <a:t> фабрика</a:t>
            </a:r>
            <a:r>
              <a:rPr lang="en-US" sz="2800" b="1" dirty="0" smtClean="0">
                <a:solidFill>
                  <a:srgbClr val="A80000"/>
                </a:solidFill>
              </a:rPr>
              <a:t>.</a:t>
            </a:r>
            <a:r>
              <a:rPr lang="uk-UA" sz="2800" b="1" dirty="0" smtClean="0">
                <a:solidFill>
                  <a:srgbClr val="A80000"/>
                </a:solidFill>
              </a:rPr>
              <a:t> </a:t>
            </a:r>
            <a:r>
              <a:rPr lang="ru-RU" sz="2800" b="1" dirty="0" err="1">
                <a:solidFill>
                  <a:srgbClr val="A80000"/>
                </a:solidFill>
              </a:rPr>
              <a:t>Відносини</a:t>
            </a:r>
            <a:r>
              <a:rPr lang="ru-RU" sz="2800" b="1" dirty="0">
                <a:solidFill>
                  <a:srgbClr val="A80000"/>
                </a:solidFill>
              </a:rPr>
              <a:t> з </a:t>
            </a:r>
            <a:r>
              <a:rPr lang="ru-RU" sz="2800" b="1" dirty="0" err="1">
                <a:solidFill>
                  <a:srgbClr val="A80000"/>
                </a:solidFill>
              </a:rPr>
              <a:t>іншими</a:t>
            </a:r>
            <a:r>
              <a:rPr lang="ru-RU" sz="2800" b="1" dirty="0">
                <a:solidFill>
                  <a:srgbClr val="A80000"/>
                </a:solidFill>
              </a:rPr>
              <a:t> </a:t>
            </a:r>
            <a:r>
              <a:rPr lang="ru-RU" sz="2800" b="1" dirty="0" err="1">
                <a:solidFill>
                  <a:srgbClr val="A80000"/>
                </a:solidFill>
              </a:rPr>
              <a:t>патернами</a:t>
            </a:r>
            <a:endParaRPr lang="ru-RU" sz="2800" b="1" dirty="0">
              <a:solidFill>
                <a:srgbClr val="A8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8854" y="948690"/>
            <a:ext cx="8946292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архітектури</a:t>
            </a:r>
            <a:r>
              <a:rPr lang="ru-RU" dirty="0"/>
              <a:t> </a:t>
            </a:r>
            <a:r>
              <a:rPr lang="ru-RU" dirty="0" err="1"/>
              <a:t>починаються</a:t>
            </a:r>
            <a:r>
              <a:rPr lang="ru-RU" dirty="0"/>
              <a:t> з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b="1" dirty="0"/>
              <a:t>Фабричного методу </a:t>
            </a:r>
            <a:r>
              <a:rPr lang="ru-RU" dirty="0"/>
              <a:t>(</a:t>
            </a:r>
            <a:r>
              <a:rPr lang="ru-RU" dirty="0" err="1"/>
              <a:t>більш</a:t>
            </a:r>
            <a:r>
              <a:rPr lang="ru-RU" dirty="0"/>
              <a:t> простого і </a:t>
            </a:r>
            <a:r>
              <a:rPr lang="ru-RU" dirty="0" err="1"/>
              <a:t>розширюється</a:t>
            </a:r>
            <a:r>
              <a:rPr lang="ru-RU" dirty="0"/>
              <a:t> через </a:t>
            </a:r>
            <a:r>
              <a:rPr lang="ru-RU" dirty="0" err="1"/>
              <a:t>підкласи</a:t>
            </a:r>
            <a:r>
              <a:rPr lang="ru-RU" dirty="0"/>
              <a:t>) і </a:t>
            </a:r>
            <a:r>
              <a:rPr lang="ru-RU" dirty="0" err="1"/>
              <a:t>еволюціонують</a:t>
            </a:r>
            <a:r>
              <a:rPr lang="ru-RU" dirty="0"/>
              <a:t> у </a:t>
            </a:r>
            <a:r>
              <a:rPr lang="ru-RU" dirty="0" err="1"/>
              <a:t>бік</a:t>
            </a:r>
            <a:r>
              <a:rPr lang="ru-RU" dirty="0"/>
              <a:t> </a:t>
            </a:r>
            <a:r>
              <a:rPr lang="ru-RU" b="1" dirty="0" err="1"/>
              <a:t>Абстрактної</a:t>
            </a:r>
            <a:r>
              <a:rPr lang="ru-RU" b="1" dirty="0"/>
              <a:t> фабрики</a:t>
            </a:r>
            <a:r>
              <a:rPr lang="ru-RU" dirty="0"/>
              <a:t>, </a:t>
            </a:r>
            <a:r>
              <a:rPr lang="ru-RU" b="1" dirty="0"/>
              <a:t>Прототипу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b="1" dirty="0" err="1"/>
              <a:t>Будівельника</a:t>
            </a:r>
            <a:r>
              <a:rPr lang="ru-RU" dirty="0"/>
              <a:t> (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гнучких</a:t>
            </a:r>
            <a:r>
              <a:rPr lang="ru-RU" dirty="0"/>
              <a:t>, але і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складних</a:t>
            </a:r>
            <a:r>
              <a:rPr lang="ru-RU" dirty="0"/>
              <a:t>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b="1" dirty="0" err="1" smtClean="0"/>
              <a:t>Будівельник</a:t>
            </a:r>
            <a:r>
              <a:rPr lang="ru-RU" dirty="0" smtClean="0"/>
              <a:t> </a:t>
            </a:r>
            <a:r>
              <a:rPr lang="ru-RU" dirty="0" err="1"/>
              <a:t>концентрується</a:t>
            </a:r>
            <a:r>
              <a:rPr lang="ru-RU" dirty="0"/>
              <a:t> на </a:t>
            </a:r>
            <a:r>
              <a:rPr lang="ru-RU" dirty="0" err="1"/>
              <a:t>побудові</a:t>
            </a:r>
            <a:r>
              <a:rPr lang="ru-RU" dirty="0"/>
              <a:t> </a:t>
            </a:r>
            <a:r>
              <a:rPr lang="ru-RU" dirty="0" err="1"/>
              <a:t>складних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</a:t>
            </a:r>
            <a:r>
              <a:rPr lang="ru-RU" dirty="0" err="1"/>
              <a:t>крок</a:t>
            </a:r>
            <a:r>
              <a:rPr lang="ru-RU" dirty="0"/>
              <a:t> за </a:t>
            </a:r>
            <a:r>
              <a:rPr lang="ru-RU" dirty="0" err="1"/>
              <a:t>кроком</a:t>
            </a:r>
            <a:r>
              <a:rPr lang="ru-RU" dirty="0"/>
              <a:t>. Абстрактна фабрика </a:t>
            </a:r>
            <a:r>
              <a:rPr lang="ru-RU" dirty="0" err="1"/>
              <a:t>спеціалізується</a:t>
            </a:r>
            <a:r>
              <a:rPr lang="ru-RU" dirty="0"/>
              <a:t> на </a:t>
            </a:r>
            <a:r>
              <a:rPr lang="ru-RU" dirty="0" err="1"/>
              <a:t>створенні</a:t>
            </a:r>
            <a:r>
              <a:rPr lang="ru-RU" dirty="0"/>
              <a:t> </a:t>
            </a:r>
            <a:r>
              <a:rPr lang="ru-RU" dirty="0" err="1"/>
              <a:t>сімейств</a:t>
            </a:r>
            <a:r>
              <a:rPr lang="ru-RU" dirty="0"/>
              <a:t> </a:t>
            </a:r>
            <a:r>
              <a:rPr lang="ru-RU" dirty="0" err="1"/>
              <a:t>пов'язаних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. </a:t>
            </a:r>
            <a:r>
              <a:rPr lang="ru-RU" dirty="0" err="1"/>
              <a:t>Будівельник</a:t>
            </a:r>
            <a:r>
              <a:rPr lang="ru-RU" dirty="0"/>
              <a:t> </a:t>
            </a:r>
            <a:r>
              <a:rPr lang="ru-RU" dirty="0" err="1"/>
              <a:t>повертає</a:t>
            </a:r>
            <a:r>
              <a:rPr lang="ru-RU" dirty="0"/>
              <a:t> продукт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кроків</a:t>
            </a:r>
            <a:r>
              <a:rPr lang="ru-RU" dirty="0"/>
              <a:t>, а </a:t>
            </a:r>
            <a:r>
              <a:rPr lang="ru-RU" b="1" dirty="0"/>
              <a:t>Абстрактна фабрика </a:t>
            </a:r>
            <a:r>
              <a:rPr lang="ru-RU" dirty="0" err="1"/>
              <a:t>повертає</a:t>
            </a:r>
            <a:r>
              <a:rPr lang="ru-RU" dirty="0"/>
              <a:t> продукт </a:t>
            </a:r>
            <a:r>
              <a:rPr lang="ru-RU" dirty="0" err="1"/>
              <a:t>відразу</a:t>
            </a:r>
            <a:r>
              <a:rPr lang="ru-RU" dirty="0"/>
              <a:t> ж.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dirty="0" err="1" smtClean="0"/>
              <a:t>Класи</a:t>
            </a:r>
            <a:r>
              <a:rPr lang="ru-RU" dirty="0" smtClean="0"/>
              <a:t> </a:t>
            </a:r>
            <a:r>
              <a:rPr lang="ru-RU" b="1" dirty="0" err="1"/>
              <a:t>Абстрактної</a:t>
            </a:r>
            <a:r>
              <a:rPr lang="ru-RU" b="1" dirty="0"/>
              <a:t> фабрики </a:t>
            </a:r>
            <a:r>
              <a:rPr lang="ru-RU" dirty="0" err="1"/>
              <a:t>найчастіше</a:t>
            </a:r>
            <a:r>
              <a:rPr lang="ru-RU" dirty="0"/>
              <a:t> </a:t>
            </a:r>
            <a:r>
              <a:rPr lang="ru-RU" dirty="0" err="1"/>
              <a:t>реалізуються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b="1" dirty="0"/>
              <a:t>Фабричного методу</a:t>
            </a:r>
            <a:r>
              <a:rPr lang="ru-RU" dirty="0"/>
              <a:t>, </a:t>
            </a:r>
            <a:r>
              <a:rPr lang="ru-RU" dirty="0" err="1"/>
              <a:t>хоча</a:t>
            </a:r>
            <a:r>
              <a:rPr lang="ru-RU" dirty="0"/>
              <a:t> вони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побудовані</a:t>
            </a:r>
            <a:r>
              <a:rPr lang="ru-RU" dirty="0"/>
              <a:t> і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b="1" dirty="0"/>
              <a:t>Прототипу</a:t>
            </a:r>
            <a:r>
              <a:rPr lang="ru-RU" dirty="0"/>
              <a:t>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b="1" dirty="0" smtClean="0"/>
              <a:t>Абстрактна </a:t>
            </a:r>
            <a:r>
              <a:rPr lang="ru-RU" b="1" dirty="0"/>
              <a:t>фабрика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використана</a:t>
            </a:r>
            <a:r>
              <a:rPr lang="ru-RU" dirty="0"/>
              <a:t>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b="1" dirty="0"/>
              <a:t>Фасада</a:t>
            </a:r>
            <a:r>
              <a:rPr lang="ru-RU" dirty="0"/>
              <a:t> для того,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приховати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 </a:t>
            </a:r>
            <a:r>
              <a:rPr lang="ru-RU" dirty="0" err="1"/>
              <a:t>залежні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b="1" dirty="0" smtClean="0"/>
              <a:t>Абстрактна </a:t>
            </a:r>
            <a:r>
              <a:rPr lang="ru-RU" b="1" dirty="0"/>
              <a:t>фабрика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</a:t>
            </a:r>
            <a:r>
              <a:rPr lang="ru-RU" dirty="0" err="1"/>
              <a:t>спільно</a:t>
            </a:r>
            <a:r>
              <a:rPr lang="ru-RU" dirty="0"/>
              <a:t> з </a:t>
            </a:r>
            <a:r>
              <a:rPr lang="ru-RU" b="1" dirty="0"/>
              <a:t>Мостом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особливо </a:t>
            </a:r>
            <a:r>
              <a:rPr lang="ru-RU" dirty="0" err="1"/>
              <a:t>корисно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у вас є </a:t>
            </a:r>
            <a:r>
              <a:rPr lang="ru-RU" dirty="0" err="1"/>
              <a:t>абстракції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з </a:t>
            </a:r>
            <a:r>
              <a:rPr lang="ru-RU" dirty="0" err="1"/>
              <a:t>деякими</a:t>
            </a:r>
            <a:r>
              <a:rPr lang="ru-RU" dirty="0"/>
              <a:t> з </a:t>
            </a:r>
            <a:r>
              <a:rPr lang="ru-RU" dirty="0" err="1"/>
              <a:t>реалізацій</a:t>
            </a:r>
            <a:r>
              <a:rPr lang="ru-RU" dirty="0"/>
              <a:t>. В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фабрика буде </a:t>
            </a:r>
            <a:r>
              <a:rPr lang="ru-RU" dirty="0" err="1"/>
              <a:t>визначати</a:t>
            </a:r>
            <a:r>
              <a:rPr lang="ru-RU" dirty="0"/>
              <a:t> </a:t>
            </a:r>
            <a:r>
              <a:rPr lang="ru-RU" dirty="0" err="1"/>
              <a:t>типи</a:t>
            </a:r>
            <a:r>
              <a:rPr lang="ru-RU" dirty="0"/>
              <a:t> </a:t>
            </a:r>
            <a:r>
              <a:rPr lang="ru-RU" dirty="0" err="1"/>
              <a:t>створюваних</a:t>
            </a:r>
            <a:r>
              <a:rPr lang="ru-RU" dirty="0"/>
              <a:t> </a:t>
            </a:r>
            <a:r>
              <a:rPr lang="ru-RU" dirty="0" err="1"/>
              <a:t>абстракцій</a:t>
            </a:r>
            <a:r>
              <a:rPr lang="ru-RU" dirty="0"/>
              <a:t> і </a:t>
            </a:r>
            <a:r>
              <a:rPr lang="ru-RU" dirty="0" err="1"/>
              <a:t>реалізацій</a:t>
            </a:r>
            <a:r>
              <a:rPr lang="ru-RU" dirty="0"/>
              <a:t>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b="1" dirty="0" smtClean="0"/>
              <a:t>Абстрактна </a:t>
            </a:r>
            <a:r>
              <a:rPr lang="ru-RU" b="1" dirty="0"/>
              <a:t>фабрика, </a:t>
            </a:r>
            <a:r>
              <a:rPr lang="ru-RU" b="1" dirty="0" err="1"/>
              <a:t>Будівельник</a:t>
            </a:r>
            <a:r>
              <a:rPr lang="ru-RU" dirty="0"/>
              <a:t> і </a:t>
            </a:r>
            <a:r>
              <a:rPr lang="ru-RU" b="1" dirty="0"/>
              <a:t>Прототип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реалізовані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b="1" dirty="0" err="1"/>
              <a:t>Одинаки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5385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91298" y="1477318"/>
            <a:ext cx="3739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444444"/>
                </a:solidFill>
                <a:latin typeface="PT Sans"/>
              </a:rPr>
              <a:t>При</a:t>
            </a:r>
            <a:r>
              <a:rPr lang="uk-UA" b="1" dirty="0" smtClean="0">
                <a:solidFill>
                  <a:srgbClr val="444444"/>
                </a:solidFill>
                <a:latin typeface="PT Sans"/>
              </a:rPr>
              <a:t>клади </a:t>
            </a:r>
            <a:r>
              <a:rPr lang="ru-RU" b="1" dirty="0" err="1" smtClean="0">
                <a:solidFill>
                  <a:srgbClr val="444444"/>
                </a:solidFill>
                <a:latin typeface="PT Sans"/>
              </a:rPr>
              <a:t>реалізації</a:t>
            </a:r>
            <a:r>
              <a:rPr lang="ru-RU" b="1" dirty="0" smtClean="0">
                <a:solidFill>
                  <a:srgbClr val="444444"/>
                </a:solidFill>
                <a:latin typeface="PT Sans"/>
              </a:rPr>
              <a:t> </a:t>
            </a:r>
            <a:r>
              <a:rPr lang="ru-RU" b="1" dirty="0">
                <a:solidFill>
                  <a:srgbClr val="444444"/>
                </a:solidFill>
                <a:latin typeface="PT Sans"/>
              </a:rPr>
              <a:t>паттерна</a:t>
            </a:r>
            <a:endParaRPr lang="ru-RU" b="1" i="0" dirty="0">
              <a:solidFill>
                <a:srgbClr val="444444"/>
              </a:solidFill>
              <a:effectLst/>
              <a:latin typeface="PT San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7772" y="1846650"/>
            <a:ext cx="8476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https://refactoring.guru/ru/design-patterns/abstract-factory/csharp/example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7772" y="2450927"/>
            <a:ext cx="8303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https://refactoring.guru/ru/design-patterns/abstract-factory/java/example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929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uk-UA" sz="2800" b="1" dirty="0" smtClean="0">
                <a:solidFill>
                  <a:srgbClr val="A80000"/>
                </a:solidFill>
              </a:rPr>
              <a:t>Будівельник</a:t>
            </a:r>
            <a:r>
              <a:rPr lang="en-US" sz="2800" b="1" dirty="0" smtClean="0">
                <a:solidFill>
                  <a:srgbClr val="A80000"/>
                </a:solidFill>
              </a:rPr>
              <a:t>.</a:t>
            </a:r>
            <a:r>
              <a:rPr lang="uk-UA" sz="2800" b="1" dirty="0" smtClean="0">
                <a:solidFill>
                  <a:srgbClr val="A80000"/>
                </a:solidFill>
              </a:rPr>
              <a:t> Суть </a:t>
            </a:r>
            <a:r>
              <a:rPr lang="uk-UA" sz="2800" b="1" dirty="0" err="1" smtClean="0">
                <a:solidFill>
                  <a:srgbClr val="A80000"/>
                </a:solidFill>
              </a:rPr>
              <a:t>патерна</a:t>
            </a:r>
            <a:endParaRPr lang="ru-RU" sz="2800" b="1" dirty="0">
              <a:solidFill>
                <a:srgbClr val="A8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9252" y="2616963"/>
            <a:ext cx="4560467" cy="285029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45988" y="1178011"/>
            <a:ext cx="87980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/>
              <a:t>Будівельник</a:t>
            </a:r>
            <a:r>
              <a:rPr lang="ru-RU" sz="2000" dirty="0"/>
              <a:t> 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 smtClean="0"/>
              <a:t>твірний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патерн</a:t>
            </a:r>
            <a:r>
              <a:rPr lang="ru-RU" sz="2000" dirty="0" smtClean="0"/>
              <a:t> </a:t>
            </a:r>
            <a:r>
              <a:rPr lang="ru-RU" sz="2000" dirty="0" err="1"/>
              <a:t>проектування</a:t>
            </a:r>
            <a:r>
              <a:rPr lang="ru-RU" sz="2000" dirty="0"/>
              <a:t>, </a:t>
            </a:r>
            <a:r>
              <a:rPr lang="ru-RU" sz="2000" dirty="0" err="1"/>
              <a:t>який</a:t>
            </a:r>
            <a:r>
              <a:rPr lang="ru-RU" sz="2000" dirty="0"/>
              <a:t> </a:t>
            </a:r>
            <a:r>
              <a:rPr lang="ru-RU" sz="2000" dirty="0" err="1"/>
              <a:t>дозволяє</a:t>
            </a:r>
            <a:r>
              <a:rPr lang="ru-RU" sz="2000" dirty="0"/>
              <a:t> </a:t>
            </a:r>
            <a:r>
              <a:rPr lang="ru-RU" sz="2000" dirty="0" err="1"/>
              <a:t>створювати</a:t>
            </a:r>
            <a:r>
              <a:rPr lang="ru-RU" sz="2000" dirty="0"/>
              <a:t> </a:t>
            </a:r>
            <a:r>
              <a:rPr lang="ru-RU" sz="2000" dirty="0" err="1"/>
              <a:t>складні</a:t>
            </a:r>
            <a:r>
              <a:rPr lang="ru-RU" sz="2000" dirty="0"/>
              <a:t> </a:t>
            </a:r>
            <a:r>
              <a:rPr lang="ru-RU" sz="2000" dirty="0" err="1"/>
              <a:t>об'єкти</a:t>
            </a:r>
            <a:r>
              <a:rPr lang="ru-RU" sz="2000" dirty="0"/>
              <a:t> </a:t>
            </a:r>
            <a:r>
              <a:rPr lang="ru-RU" sz="2000" dirty="0" err="1"/>
              <a:t>покроково</a:t>
            </a:r>
            <a:r>
              <a:rPr lang="ru-RU" sz="2000" dirty="0"/>
              <a:t>. </a:t>
            </a:r>
            <a:r>
              <a:rPr lang="ru-RU" sz="2000" b="1" dirty="0" err="1"/>
              <a:t>Будівельник</a:t>
            </a:r>
            <a:r>
              <a:rPr lang="ru-RU" sz="2000" dirty="0"/>
              <a:t> </a:t>
            </a:r>
            <a:r>
              <a:rPr lang="ru-RU" sz="2000" dirty="0" err="1"/>
              <a:t>дає</a:t>
            </a:r>
            <a:r>
              <a:rPr lang="ru-RU" sz="2000" dirty="0"/>
              <a:t> </a:t>
            </a:r>
            <a:r>
              <a:rPr lang="ru-RU" sz="2000" dirty="0" err="1"/>
              <a:t>можливість</a:t>
            </a:r>
            <a:r>
              <a:rPr lang="ru-RU" sz="2000" dirty="0"/>
              <a:t> </a:t>
            </a:r>
            <a:r>
              <a:rPr lang="ru-RU" sz="2000" dirty="0" err="1"/>
              <a:t>використовувати</a:t>
            </a:r>
            <a:r>
              <a:rPr lang="ru-RU" sz="2000" dirty="0"/>
              <a:t> один і той </a:t>
            </a:r>
            <a:r>
              <a:rPr lang="ru-RU" sz="2000" dirty="0" err="1" smtClean="0"/>
              <a:t>самий</a:t>
            </a:r>
            <a:r>
              <a:rPr lang="ru-RU" sz="2000" dirty="0" smtClean="0"/>
              <a:t> </a:t>
            </a:r>
            <a:r>
              <a:rPr lang="ru-RU" sz="2000" dirty="0"/>
              <a:t>код </a:t>
            </a:r>
            <a:r>
              <a:rPr lang="ru-RU" sz="2000" dirty="0" err="1"/>
              <a:t>будівництва</a:t>
            </a:r>
            <a:r>
              <a:rPr lang="ru-RU" sz="2000" dirty="0"/>
              <a:t> для </a:t>
            </a:r>
            <a:r>
              <a:rPr lang="ru-RU" sz="2000" dirty="0" err="1"/>
              <a:t>отримання</a:t>
            </a:r>
            <a:r>
              <a:rPr lang="ru-RU" sz="2000" dirty="0"/>
              <a:t> </a:t>
            </a:r>
            <a:r>
              <a:rPr lang="ru-RU" sz="2000" dirty="0" err="1"/>
              <a:t>різних</a:t>
            </a:r>
            <a:r>
              <a:rPr lang="ru-RU" sz="2000" dirty="0"/>
              <a:t> </a:t>
            </a:r>
            <a:r>
              <a:rPr lang="ru-RU" sz="2000" dirty="0" err="1"/>
              <a:t>уявлень</a:t>
            </a:r>
            <a:r>
              <a:rPr lang="ru-RU" sz="2000" dirty="0"/>
              <a:t> </a:t>
            </a:r>
            <a:r>
              <a:rPr lang="ru-RU" sz="2000" dirty="0" err="1"/>
              <a:t>об'єктів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75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36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06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6758" y="1091165"/>
            <a:ext cx="3927242" cy="229089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40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uk-UA" sz="2800" b="1" dirty="0" smtClean="0">
                <a:solidFill>
                  <a:srgbClr val="A80000"/>
                </a:solidFill>
              </a:rPr>
              <a:t>Будівельник</a:t>
            </a:r>
            <a:r>
              <a:rPr lang="en-US" sz="2800" b="1" dirty="0" smtClean="0">
                <a:solidFill>
                  <a:srgbClr val="A80000"/>
                </a:solidFill>
              </a:rPr>
              <a:t>.</a:t>
            </a:r>
            <a:r>
              <a:rPr lang="uk-UA" sz="2800" b="1" dirty="0" smtClean="0">
                <a:solidFill>
                  <a:srgbClr val="A80000"/>
                </a:solidFill>
              </a:rPr>
              <a:t> Проблема</a:t>
            </a:r>
            <a:endParaRPr lang="ru-RU" sz="2800" b="1" dirty="0">
              <a:solidFill>
                <a:srgbClr val="A8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4778" y="1091165"/>
            <a:ext cx="4981980" cy="203132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 err="1"/>
              <a:t>Уявіть</a:t>
            </a:r>
            <a:r>
              <a:rPr lang="ru-RU" dirty="0"/>
              <a:t> </a:t>
            </a:r>
            <a:r>
              <a:rPr lang="ru-RU" dirty="0" err="1"/>
              <a:t>складний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вимагає</a:t>
            </a:r>
            <a:r>
              <a:rPr lang="ru-RU" dirty="0"/>
              <a:t> </a:t>
            </a:r>
            <a:r>
              <a:rPr lang="ru-RU" dirty="0" err="1"/>
              <a:t>копіткої</a:t>
            </a:r>
            <a:r>
              <a:rPr lang="ru-RU" dirty="0"/>
              <a:t> </a:t>
            </a:r>
            <a:r>
              <a:rPr lang="ru-RU" dirty="0" err="1"/>
              <a:t>покрокової</a:t>
            </a:r>
            <a:r>
              <a:rPr lang="ru-RU" dirty="0"/>
              <a:t> </a:t>
            </a:r>
            <a:r>
              <a:rPr lang="ru-RU" dirty="0" err="1"/>
              <a:t>ініціалізації</a:t>
            </a:r>
            <a:r>
              <a:rPr lang="ru-RU" dirty="0"/>
              <a:t> </a:t>
            </a:r>
            <a:r>
              <a:rPr lang="ru-RU" dirty="0" err="1"/>
              <a:t>безлічі</a:t>
            </a:r>
            <a:r>
              <a:rPr lang="ru-RU" dirty="0"/>
              <a:t> </a:t>
            </a:r>
            <a:r>
              <a:rPr lang="ru-RU" dirty="0" err="1"/>
              <a:t>полів</a:t>
            </a:r>
            <a:r>
              <a:rPr lang="ru-RU" dirty="0"/>
              <a:t> і </a:t>
            </a:r>
            <a:r>
              <a:rPr lang="ru-RU" dirty="0" err="1"/>
              <a:t>вкладених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Код </a:t>
            </a:r>
            <a:r>
              <a:rPr lang="ru-RU" dirty="0" err="1"/>
              <a:t>ініціалізації</a:t>
            </a:r>
            <a:r>
              <a:rPr lang="ru-RU" dirty="0"/>
              <a:t> таких </a:t>
            </a:r>
            <a:r>
              <a:rPr lang="ru-RU" dirty="0" err="1"/>
              <a:t>об'єктів</a:t>
            </a:r>
            <a:r>
              <a:rPr lang="ru-RU" dirty="0"/>
              <a:t>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захований</a:t>
            </a:r>
            <a:r>
              <a:rPr lang="ru-RU" dirty="0"/>
              <a:t> </a:t>
            </a:r>
            <a:r>
              <a:rPr lang="ru-RU" dirty="0" err="1"/>
              <a:t>всередині</a:t>
            </a:r>
            <a:r>
              <a:rPr lang="ru-RU" dirty="0"/>
              <a:t> </a:t>
            </a:r>
            <a:r>
              <a:rPr lang="ru-RU" dirty="0" smtClean="0"/>
              <a:t>конструктора </a:t>
            </a:r>
            <a:r>
              <a:rPr lang="ru-RU" dirty="0"/>
              <a:t>з десятком </a:t>
            </a:r>
            <a:r>
              <a:rPr lang="ru-RU" dirty="0" err="1" smtClean="0"/>
              <a:t>параметрів</a:t>
            </a:r>
            <a:r>
              <a:rPr lang="ru-RU" dirty="0" smtClean="0"/>
              <a:t> 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/>
              <a:t>розпорошеного</a:t>
            </a:r>
            <a:r>
              <a:rPr lang="ru-RU" dirty="0"/>
              <a:t> по </a:t>
            </a:r>
            <a:r>
              <a:rPr lang="ru-RU" dirty="0" err="1"/>
              <a:t>всьому</a:t>
            </a:r>
            <a:r>
              <a:rPr lang="ru-RU" dirty="0"/>
              <a:t> </a:t>
            </a:r>
            <a:r>
              <a:rPr lang="ru-RU" dirty="0" err="1"/>
              <a:t>клієнтського</a:t>
            </a:r>
            <a:r>
              <a:rPr lang="ru-RU" dirty="0"/>
              <a:t> коду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4778" y="3567406"/>
            <a:ext cx="3929449" cy="230832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побудувати</a:t>
            </a:r>
            <a:r>
              <a:rPr lang="ru-RU" dirty="0" smtClean="0"/>
              <a:t> </a:t>
            </a:r>
            <a:r>
              <a:rPr lang="ru-RU" b="1" dirty="0" err="1" smtClean="0"/>
              <a:t>Будинок</a:t>
            </a:r>
            <a:r>
              <a:rPr lang="ru-RU" dirty="0"/>
              <a:t>.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побудувати</a:t>
            </a:r>
            <a:r>
              <a:rPr lang="ru-RU" dirty="0"/>
              <a:t> </a:t>
            </a:r>
            <a:r>
              <a:rPr lang="ru-RU" dirty="0" err="1"/>
              <a:t>стандартний</a:t>
            </a:r>
            <a:r>
              <a:rPr lang="ru-RU" dirty="0"/>
              <a:t> </a:t>
            </a:r>
            <a:r>
              <a:rPr lang="ru-RU" dirty="0" err="1"/>
              <a:t>будинок</a:t>
            </a:r>
            <a:r>
              <a:rPr lang="ru-RU" dirty="0"/>
              <a:t>,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поставити</a:t>
            </a:r>
            <a:r>
              <a:rPr lang="ru-RU" dirty="0"/>
              <a:t> 4 </a:t>
            </a:r>
            <a:r>
              <a:rPr lang="ru-RU" dirty="0" err="1"/>
              <a:t>стіни</a:t>
            </a:r>
            <a:r>
              <a:rPr lang="ru-RU" dirty="0"/>
              <a:t>, </a:t>
            </a:r>
            <a:r>
              <a:rPr lang="ru-RU" dirty="0" err="1"/>
              <a:t>встановити</a:t>
            </a:r>
            <a:r>
              <a:rPr lang="ru-RU" dirty="0"/>
              <a:t> </a:t>
            </a:r>
            <a:r>
              <a:rPr lang="ru-RU" dirty="0" err="1"/>
              <a:t>двері</a:t>
            </a:r>
            <a:r>
              <a:rPr lang="ru-RU" dirty="0"/>
              <a:t>, </a:t>
            </a:r>
            <a:r>
              <a:rPr lang="ru-RU" dirty="0" err="1"/>
              <a:t>вставити</a:t>
            </a:r>
            <a:r>
              <a:rPr lang="ru-RU" dirty="0"/>
              <a:t> пару </a:t>
            </a:r>
            <a:r>
              <a:rPr lang="ru-RU" dirty="0" err="1"/>
              <a:t>вікон</a:t>
            </a:r>
            <a:r>
              <a:rPr lang="ru-RU" dirty="0"/>
              <a:t> і </a:t>
            </a:r>
            <a:r>
              <a:rPr lang="ru-RU" dirty="0" err="1"/>
              <a:t>покласти</a:t>
            </a:r>
            <a:r>
              <a:rPr lang="ru-RU" dirty="0"/>
              <a:t> </a:t>
            </a:r>
            <a:r>
              <a:rPr lang="ru-RU" dirty="0" err="1"/>
              <a:t>дах</a:t>
            </a:r>
            <a:r>
              <a:rPr lang="ru-RU" dirty="0"/>
              <a:t>. </a:t>
            </a:r>
            <a:r>
              <a:rPr lang="ru-RU" dirty="0" smtClean="0"/>
              <a:t>Але,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хочете</a:t>
            </a:r>
            <a:r>
              <a:rPr lang="ru-RU" dirty="0"/>
              <a:t> </a:t>
            </a:r>
            <a:r>
              <a:rPr lang="ru-RU" dirty="0" err="1"/>
              <a:t>будинок</a:t>
            </a:r>
            <a:r>
              <a:rPr lang="ru-RU" dirty="0"/>
              <a:t> </a:t>
            </a:r>
            <a:r>
              <a:rPr lang="ru-RU" dirty="0" err="1"/>
              <a:t>побільше</a:t>
            </a:r>
            <a:r>
              <a:rPr lang="ru-RU" dirty="0"/>
              <a:t> да </a:t>
            </a:r>
            <a:r>
              <a:rPr lang="ru-RU" dirty="0" err="1"/>
              <a:t>світлішими</a:t>
            </a:r>
            <a:r>
              <a:rPr lang="ru-RU" dirty="0"/>
              <a:t>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мати</a:t>
            </a:r>
            <a:r>
              <a:rPr lang="ru-RU" dirty="0" smtClean="0"/>
              <a:t> </a:t>
            </a:r>
            <a:r>
              <a:rPr lang="ru-RU" dirty="0"/>
              <a:t>сад, </a:t>
            </a:r>
            <a:r>
              <a:rPr lang="ru-RU" dirty="0" err="1"/>
              <a:t>басейн</a:t>
            </a:r>
            <a:r>
              <a:rPr lang="ru-RU" dirty="0"/>
              <a:t> та </a:t>
            </a:r>
            <a:r>
              <a:rPr lang="ru-RU" dirty="0" err="1"/>
              <a:t>інше</a:t>
            </a:r>
            <a:r>
              <a:rPr lang="ru-RU" dirty="0"/>
              <a:t> добро?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436076" y="3519266"/>
            <a:ext cx="4572000" cy="286232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ru-RU" dirty="0" err="1"/>
              <a:t>Найпростіше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 - </a:t>
            </a:r>
            <a:r>
              <a:rPr lang="ru-RU" dirty="0" err="1"/>
              <a:t>розширити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b="1" dirty="0" err="1"/>
              <a:t>Будинок</a:t>
            </a:r>
            <a:r>
              <a:rPr lang="ru-RU" dirty="0"/>
              <a:t>, створивши </a:t>
            </a:r>
            <a:r>
              <a:rPr lang="ru-RU" b="1" dirty="0" err="1"/>
              <a:t>підкласи</a:t>
            </a:r>
            <a:r>
              <a:rPr lang="ru-RU" dirty="0"/>
              <a:t> для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комбінацій</a:t>
            </a:r>
            <a:r>
              <a:rPr lang="ru-RU" dirty="0"/>
              <a:t> </a:t>
            </a:r>
            <a:r>
              <a:rPr lang="ru-RU" dirty="0" err="1"/>
              <a:t>параметрів</a:t>
            </a:r>
            <a:r>
              <a:rPr lang="ru-RU" dirty="0"/>
              <a:t> </a:t>
            </a:r>
            <a:r>
              <a:rPr lang="ru-RU" dirty="0" err="1"/>
              <a:t>будинку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b="1" dirty="0" smtClean="0"/>
              <a:t>Проблема</a:t>
            </a:r>
            <a:r>
              <a:rPr lang="ru-RU" dirty="0" smtClean="0"/>
              <a:t> </a:t>
            </a:r>
            <a:r>
              <a:rPr lang="ru-RU" dirty="0"/>
              <a:t>такого </a:t>
            </a:r>
            <a:r>
              <a:rPr lang="ru-RU" dirty="0" err="1"/>
              <a:t>підходу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>
                <a:solidFill>
                  <a:srgbClr val="0000CC"/>
                </a:solidFill>
              </a:rPr>
              <a:t>величезна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кількість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класів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вам </a:t>
            </a:r>
            <a:r>
              <a:rPr lang="ru-RU" dirty="0" err="1"/>
              <a:t>доведеться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.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параметр, на </a:t>
            </a:r>
            <a:r>
              <a:rPr lang="ru-RU" dirty="0" err="1"/>
              <a:t>кшталт</a:t>
            </a:r>
            <a:r>
              <a:rPr lang="ru-RU" dirty="0"/>
              <a:t> </a:t>
            </a:r>
            <a:r>
              <a:rPr lang="ru-RU" dirty="0" err="1"/>
              <a:t>кольору</a:t>
            </a:r>
            <a:r>
              <a:rPr lang="ru-RU" dirty="0"/>
              <a:t> шпалер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матеріалу</a:t>
            </a:r>
            <a:r>
              <a:rPr lang="ru-RU" dirty="0"/>
              <a:t> </a:t>
            </a:r>
            <a:r>
              <a:rPr lang="ru-RU" dirty="0" err="1"/>
              <a:t>покрівлі</a:t>
            </a:r>
            <a:r>
              <a:rPr lang="ru-RU" dirty="0"/>
              <a:t>, </a:t>
            </a:r>
            <a:r>
              <a:rPr lang="ru-RU" dirty="0" err="1"/>
              <a:t>змусить</a:t>
            </a:r>
            <a:r>
              <a:rPr lang="ru-RU" dirty="0"/>
              <a:t> вас </a:t>
            </a:r>
            <a:r>
              <a:rPr lang="ru-RU" dirty="0" err="1"/>
              <a:t>створювати</a:t>
            </a:r>
            <a:r>
              <a:rPr lang="ru-RU" dirty="0"/>
              <a:t> все </a:t>
            </a:r>
            <a:r>
              <a:rPr lang="ru-RU" dirty="0" err="1"/>
              <a:t>більше</a:t>
            </a:r>
            <a:r>
              <a:rPr lang="ru-RU" dirty="0"/>
              <a:t> і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для </a:t>
            </a:r>
            <a:r>
              <a:rPr lang="ru-RU" dirty="0" err="1"/>
              <a:t>перерахування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можливих</a:t>
            </a:r>
            <a:r>
              <a:rPr lang="ru-RU" dirty="0"/>
              <a:t> </a:t>
            </a:r>
            <a:r>
              <a:rPr lang="ru-RU" dirty="0" err="1"/>
              <a:t>варіантів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3554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3276" y="1260389"/>
            <a:ext cx="4250724" cy="300758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40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uk-UA" sz="2800" b="1" dirty="0" smtClean="0">
                <a:solidFill>
                  <a:srgbClr val="A80000"/>
                </a:solidFill>
              </a:rPr>
              <a:t>Будівельник</a:t>
            </a:r>
            <a:r>
              <a:rPr lang="en-US" sz="2800" b="1" dirty="0" smtClean="0">
                <a:solidFill>
                  <a:srgbClr val="A80000"/>
                </a:solidFill>
              </a:rPr>
              <a:t>.</a:t>
            </a:r>
            <a:r>
              <a:rPr lang="uk-UA" sz="2800" b="1" dirty="0" smtClean="0">
                <a:solidFill>
                  <a:srgbClr val="A80000"/>
                </a:solidFill>
              </a:rPr>
              <a:t> Проблема</a:t>
            </a:r>
            <a:endParaRPr lang="ru-RU" sz="2800" b="1" dirty="0">
              <a:solidFill>
                <a:srgbClr val="A8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013411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Щоб</a:t>
            </a:r>
            <a:r>
              <a:rPr lang="ru-RU" dirty="0"/>
              <a:t> не </a:t>
            </a:r>
            <a:r>
              <a:rPr lang="ru-RU" dirty="0" err="1"/>
              <a:t>плодити</a:t>
            </a:r>
            <a:r>
              <a:rPr lang="ru-RU" dirty="0"/>
              <a:t> </a:t>
            </a:r>
            <a:r>
              <a:rPr lang="ru-RU" dirty="0" err="1"/>
              <a:t>підкласи</a:t>
            </a:r>
            <a:r>
              <a:rPr lang="ru-RU" dirty="0"/>
              <a:t>,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b="1" dirty="0" err="1"/>
              <a:t>гігантський</a:t>
            </a:r>
            <a:r>
              <a:rPr lang="ru-RU" b="1" dirty="0"/>
              <a:t> конструктор </a:t>
            </a:r>
            <a:r>
              <a:rPr lang="ru-RU" b="1" dirty="0" err="1"/>
              <a:t>Будинки</a:t>
            </a:r>
            <a:r>
              <a:rPr lang="ru-RU" dirty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приймає</a:t>
            </a:r>
            <a:r>
              <a:rPr lang="ru-RU" dirty="0" smtClean="0"/>
              <a:t> </a:t>
            </a:r>
            <a:r>
              <a:rPr lang="ru-RU" dirty="0" err="1"/>
              <a:t>безліч</a:t>
            </a:r>
            <a:r>
              <a:rPr lang="ru-RU" dirty="0"/>
              <a:t> </a:t>
            </a:r>
            <a:r>
              <a:rPr lang="ru-RU" dirty="0" err="1"/>
              <a:t>параметрів</a:t>
            </a:r>
            <a:r>
              <a:rPr lang="ru-RU" dirty="0"/>
              <a:t> для контролю над </a:t>
            </a:r>
            <a:r>
              <a:rPr lang="ru-RU" dirty="0" err="1"/>
              <a:t>створюваним</a:t>
            </a:r>
            <a:r>
              <a:rPr lang="ru-RU" dirty="0"/>
              <a:t> продуктом.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/>
              <a:t>позбавить</a:t>
            </a:r>
            <a:r>
              <a:rPr lang="ru-RU" dirty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/>
              <a:t>підкласів</a:t>
            </a:r>
            <a:r>
              <a:rPr lang="ru-RU" dirty="0"/>
              <a:t>, але </a:t>
            </a:r>
            <a:r>
              <a:rPr lang="ru-RU" dirty="0" err="1"/>
              <a:t>призведе</a:t>
            </a:r>
            <a:r>
              <a:rPr lang="ru-RU" dirty="0"/>
              <a:t> до </a:t>
            </a:r>
            <a:r>
              <a:rPr lang="ru-RU" dirty="0" err="1"/>
              <a:t>іншої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.</a:t>
            </a:r>
          </a:p>
          <a:p>
            <a:r>
              <a:rPr lang="ru-RU" dirty="0"/>
              <a:t>Конструктор з </a:t>
            </a:r>
            <a:r>
              <a:rPr lang="ru-RU" dirty="0" err="1"/>
              <a:t>безліччю</a:t>
            </a:r>
            <a:r>
              <a:rPr lang="ru-RU" dirty="0"/>
              <a:t> </a:t>
            </a:r>
            <a:r>
              <a:rPr lang="ru-RU" dirty="0" err="1"/>
              <a:t>параметрів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свій</a:t>
            </a:r>
            <a:r>
              <a:rPr lang="ru-RU" dirty="0"/>
              <a:t> </a:t>
            </a:r>
            <a:r>
              <a:rPr lang="ru-RU" dirty="0" err="1"/>
              <a:t>недолік</a:t>
            </a:r>
            <a:r>
              <a:rPr lang="ru-RU" dirty="0"/>
              <a:t>: не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параметри</a:t>
            </a:r>
            <a:r>
              <a:rPr lang="ru-RU" dirty="0"/>
              <a:t> </a:t>
            </a:r>
            <a:r>
              <a:rPr lang="ru-RU" dirty="0" err="1"/>
              <a:t>потрібні</a:t>
            </a:r>
            <a:r>
              <a:rPr lang="ru-RU" dirty="0"/>
              <a:t> </a:t>
            </a:r>
            <a:r>
              <a:rPr lang="ru-RU" dirty="0" err="1"/>
              <a:t>більшу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часу.</a:t>
            </a:r>
          </a:p>
          <a:p>
            <a:r>
              <a:rPr lang="ru-RU" dirty="0" smtClean="0"/>
              <a:t>Велика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параметрів</a:t>
            </a:r>
            <a:r>
              <a:rPr lang="ru-RU" dirty="0"/>
              <a:t> буде </a:t>
            </a:r>
            <a:r>
              <a:rPr lang="ru-RU" dirty="0" err="1"/>
              <a:t>простоювати</a:t>
            </a:r>
            <a:r>
              <a:rPr lang="ru-RU" dirty="0"/>
              <a:t>, а </a:t>
            </a:r>
            <a:r>
              <a:rPr lang="ru-RU" dirty="0" err="1"/>
              <a:t>виклики</a:t>
            </a:r>
            <a:r>
              <a:rPr lang="ru-RU" dirty="0"/>
              <a:t> конструктора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виглядати</a:t>
            </a:r>
            <a:r>
              <a:rPr lang="ru-RU" dirty="0"/>
              <a:t> </a:t>
            </a:r>
            <a:r>
              <a:rPr lang="ru-RU" dirty="0" err="1" smtClean="0"/>
              <a:t>громіздкими</a:t>
            </a:r>
            <a:r>
              <a:rPr lang="ru-RU" dirty="0" smtClean="0"/>
              <a:t> через </a:t>
            </a:r>
            <a:r>
              <a:rPr lang="ru-RU" dirty="0" err="1" smtClean="0"/>
              <a:t>довгий</a:t>
            </a:r>
            <a:r>
              <a:rPr lang="ru-RU" dirty="0" smtClean="0"/>
              <a:t> список </a:t>
            </a:r>
            <a:r>
              <a:rPr lang="ru-RU" dirty="0" err="1"/>
              <a:t>параметрів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>
                <a:solidFill>
                  <a:srgbClr val="0000CC"/>
                </a:solidFill>
              </a:rPr>
              <a:t>Наприклад</a:t>
            </a:r>
            <a:r>
              <a:rPr lang="ru-RU" dirty="0"/>
              <a:t>, далеко не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будинок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басейн</a:t>
            </a:r>
            <a:r>
              <a:rPr lang="ru-RU" dirty="0"/>
              <a:t>, тому </a:t>
            </a:r>
            <a:r>
              <a:rPr lang="ru-RU" dirty="0" err="1"/>
              <a:t>параметри</a:t>
            </a:r>
            <a:r>
              <a:rPr lang="ru-RU" dirty="0"/>
              <a:t>, </a:t>
            </a:r>
            <a:r>
              <a:rPr lang="ru-RU" dirty="0" err="1"/>
              <a:t>пов'язані</a:t>
            </a:r>
            <a:r>
              <a:rPr lang="ru-RU" dirty="0"/>
              <a:t> з </a:t>
            </a:r>
            <a:r>
              <a:rPr lang="ru-RU" dirty="0" err="1"/>
              <a:t>басейнами</a:t>
            </a:r>
            <a:r>
              <a:rPr lang="ru-RU" dirty="0"/>
              <a:t>,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простоювати</a:t>
            </a:r>
            <a:r>
              <a:rPr lang="ru-RU" dirty="0"/>
              <a:t> </a:t>
            </a:r>
            <a:r>
              <a:rPr lang="ru-RU" dirty="0" err="1"/>
              <a:t>даремно</a:t>
            </a:r>
            <a:r>
              <a:rPr lang="ru-RU" dirty="0"/>
              <a:t> в 99% </a:t>
            </a:r>
            <a:r>
              <a:rPr lang="ru-RU" dirty="0" err="1"/>
              <a:t>випадків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6448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7158" y="961432"/>
            <a:ext cx="3905250" cy="2667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40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uk-UA" sz="2800" b="1" dirty="0" smtClean="0">
                <a:solidFill>
                  <a:srgbClr val="A80000"/>
                </a:solidFill>
              </a:rPr>
              <a:t>Будівельник</a:t>
            </a:r>
            <a:r>
              <a:rPr lang="en-US" sz="2800" b="1" dirty="0" smtClean="0">
                <a:solidFill>
                  <a:srgbClr val="A80000"/>
                </a:solidFill>
              </a:rPr>
              <a:t>.</a:t>
            </a:r>
            <a:r>
              <a:rPr lang="uk-UA" sz="2800" b="1" dirty="0" smtClean="0">
                <a:solidFill>
                  <a:srgbClr val="A80000"/>
                </a:solidFill>
              </a:rPr>
              <a:t> Рішення</a:t>
            </a:r>
            <a:endParaRPr lang="ru-RU" sz="2800" b="1" dirty="0">
              <a:solidFill>
                <a:srgbClr val="A8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9492" y="1094603"/>
            <a:ext cx="4572000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dirty="0" err="1">
                <a:solidFill>
                  <a:srgbClr val="0000CC"/>
                </a:solidFill>
              </a:rPr>
              <a:t>Патерн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Будівельник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пропонує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винести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конструювання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об'єкта</a:t>
            </a:r>
            <a:r>
              <a:rPr lang="ru-RU" dirty="0">
                <a:solidFill>
                  <a:srgbClr val="0000CC"/>
                </a:solidFill>
              </a:rPr>
              <a:t> за </a:t>
            </a:r>
            <a:r>
              <a:rPr lang="ru-RU" dirty="0" err="1">
                <a:solidFill>
                  <a:srgbClr val="0000CC"/>
                </a:solidFill>
              </a:rPr>
              <a:t>межі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його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власного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класу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err="1">
                <a:solidFill>
                  <a:srgbClr val="0000CC"/>
                </a:solidFill>
              </a:rPr>
              <a:t>доручивши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цю</a:t>
            </a:r>
            <a:r>
              <a:rPr lang="ru-RU" dirty="0">
                <a:solidFill>
                  <a:srgbClr val="0000CC"/>
                </a:solidFill>
              </a:rPr>
              <a:t> справу </a:t>
            </a:r>
            <a:r>
              <a:rPr lang="ru-RU" dirty="0" err="1">
                <a:solidFill>
                  <a:srgbClr val="0000CC"/>
                </a:solidFill>
              </a:rPr>
              <a:t>окремих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об'єктах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err="1">
                <a:solidFill>
                  <a:srgbClr val="0000CC"/>
                </a:solidFill>
              </a:rPr>
              <a:t>званим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будівельниками</a:t>
            </a:r>
            <a:r>
              <a:rPr lang="ru-RU" dirty="0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9492" y="2667915"/>
            <a:ext cx="4472888" cy="341632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пропонує</a:t>
            </a:r>
            <a:r>
              <a:rPr lang="ru-RU" dirty="0"/>
              <a:t> розбити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конструювання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 на </a:t>
            </a:r>
            <a:r>
              <a:rPr lang="ru-RU" dirty="0" err="1"/>
              <a:t>окремі</a:t>
            </a:r>
            <a:r>
              <a:rPr lang="ru-RU" dirty="0"/>
              <a:t> кроки (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b="1" dirty="0" err="1" smtClean="0"/>
              <a:t>будуватиСтіни</a:t>
            </a:r>
            <a:r>
              <a:rPr lang="ru-RU" dirty="0" smtClean="0"/>
              <a:t>, </a:t>
            </a:r>
            <a:r>
              <a:rPr lang="ru-RU" b="1" dirty="0" err="1" smtClean="0"/>
              <a:t>вставитиДвері</a:t>
            </a:r>
            <a:r>
              <a:rPr lang="ru-RU" dirty="0" smtClean="0"/>
              <a:t> </a:t>
            </a:r>
            <a:r>
              <a:rPr lang="ru-RU" dirty="0"/>
              <a:t>і </a:t>
            </a:r>
            <a:r>
              <a:rPr lang="ru-RU" dirty="0" err="1"/>
              <a:t>інші</a:t>
            </a:r>
            <a:r>
              <a:rPr lang="ru-RU" dirty="0"/>
              <a:t>).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,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/>
              <a:t>по </a:t>
            </a:r>
            <a:r>
              <a:rPr lang="ru-RU" dirty="0" err="1"/>
              <a:t>черзі</a:t>
            </a:r>
            <a:r>
              <a:rPr lang="ru-RU" dirty="0"/>
              <a:t> </a:t>
            </a:r>
            <a:r>
              <a:rPr lang="ru-RU" dirty="0" err="1"/>
              <a:t>викликати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будівельника</a:t>
            </a:r>
            <a:r>
              <a:rPr lang="ru-RU" dirty="0"/>
              <a:t>. </a:t>
            </a:r>
            <a:r>
              <a:rPr lang="ru-RU" dirty="0" err="1"/>
              <a:t>Причому</a:t>
            </a:r>
            <a:r>
              <a:rPr lang="ru-RU" dirty="0"/>
              <a:t> не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запускати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кроки, а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ті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потрібні</a:t>
            </a:r>
            <a:r>
              <a:rPr lang="ru-RU" dirty="0"/>
              <a:t> для </a:t>
            </a:r>
            <a:r>
              <a:rPr lang="ru-RU" dirty="0" err="1"/>
              <a:t>виробництва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ru-RU" dirty="0" err="1"/>
              <a:t>певної</a:t>
            </a:r>
            <a:r>
              <a:rPr lang="ru-RU" dirty="0"/>
              <a:t> </a:t>
            </a:r>
            <a:r>
              <a:rPr lang="ru-RU" dirty="0" err="1"/>
              <a:t>конфігурації</a:t>
            </a:r>
            <a:r>
              <a:rPr lang="ru-RU" dirty="0"/>
              <a:t>.</a:t>
            </a:r>
          </a:p>
          <a:p>
            <a:r>
              <a:rPr lang="ru-RU" dirty="0" err="1" smtClean="0"/>
              <a:t>Найчастіше</a:t>
            </a:r>
            <a:r>
              <a:rPr lang="ru-RU" dirty="0" smtClean="0"/>
              <a:t> </a:t>
            </a:r>
            <a:r>
              <a:rPr lang="ru-RU" dirty="0"/>
              <a:t>один і той </a:t>
            </a:r>
            <a:r>
              <a:rPr lang="ru-RU" dirty="0" err="1" smtClean="0"/>
              <a:t>самий</a:t>
            </a:r>
            <a:r>
              <a:rPr lang="ru-RU" dirty="0" smtClean="0"/>
              <a:t> </a:t>
            </a:r>
            <a:r>
              <a:rPr lang="ru-RU" dirty="0" err="1" smtClean="0"/>
              <a:t>крок</a:t>
            </a:r>
            <a:r>
              <a:rPr lang="ru-RU" dirty="0" smtClean="0"/>
              <a:t> </a:t>
            </a:r>
            <a:r>
              <a:rPr lang="ru-RU" dirty="0" err="1"/>
              <a:t>будівництва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відрізнятися</a:t>
            </a:r>
            <a:r>
              <a:rPr lang="ru-RU" dirty="0"/>
              <a:t> для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варіацій</a:t>
            </a:r>
            <a:r>
              <a:rPr lang="ru-RU" dirty="0"/>
              <a:t> </a:t>
            </a:r>
            <a:r>
              <a:rPr lang="ru-RU" dirty="0" err="1"/>
              <a:t>вироблених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894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49578" y="1223319"/>
            <a:ext cx="4550376" cy="273238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23568" y="1019852"/>
            <a:ext cx="4102443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CC"/>
                </a:solidFill>
              </a:rPr>
              <a:t>Наприклад</a:t>
            </a:r>
            <a:r>
              <a:rPr lang="ru-RU" dirty="0"/>
              <a:t>, </a:t>
            </a:r>
            <a:r>
              <a:rPr lang="ru-RU" dirty="0" err="1"/>
              <a:t>дерев'яний</a:t>
            </a:r>
            <a:r>
              <a:rPr lang="ru-RU" dirty="0"/>
              <a:t> </a:t>
            </a:r>
            <a:r>
              <a:rPr lang="ru-RU" dirty="0" err="1"/>
              <a:t>будинок</a:t>
            </a:r>
            <a:r>
              <a:rPr lang="ru-RU" dirty="0"/>
              <a:t> </a:t>
            </a:r>
            <a:r>
              <a:rPr lang="ru-RU" dirty="0" err="1"/>
              <a:t>зажадає</a:t>
            </a:r>
            <a:r>
              <a:rPr lang="ru-RU" dirty="0"/>
              <a:t> </a:t>
            </a:r>
            <a:r>
              <a:rPr lang="ru-RU" dirty="0" err="1"/>
              <a:t>будівництва</a:t>
            </a:r>
            <a:r>
              <a:rPr lang="ru-RU" dirty="0"/>
              <a:t> </a:t>
            </a:r>
            <a:r>
              <a:rPr lang="ru-RU" dirty="0" err="1"/>
              <a:t>стін</a:t>
            </a:r>
            <a:r>
              <a:rPr lang="ru-RU" dirty="0"/>
              <a:t> з дерева, а </a:t>
            </a:r>
            <a:r>
              <a:rPr lang="ru-RU" dirty="0" err="1"/>
              <a:t>кам'яний</a:t>
            </a:r>
            <a:r>
              <a:rPr lang="ru-RU" dirty="0"/>
              <a:t> - з </a:t>
            </a:r>
            <a:r>
              <a:rPr lang="ru-RU" dirty="0" err="1"/>
              <a:t>каменю</a:t>
            </a:r>
            <a:r>
              <a:rPr lang="ru-RU" dirty="0"/>
              <a:t>.</a:t>
            </a:r>
          </a:p>
          <a:p>
            <a:r>
              <a:rPr lang="ru-RU" dirty="0"/>
              <a:t>В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будівельників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виконують</a:t>
            </a:r>
            <a:r>
              <a:rPr lang="ru-RU" dirty="0"/>
              <a:t> </a:t>
            </a:r>
            <a:r>
              <a:rPr lang="ru-RU" dirty="0" err="1"/>
              <a:t>одні</a:t>
            </a:r>
            <a:r>
              <a:rPr lang="ru-RU" dirty="0"/>
              <a:t> і </a:t>
            </a:r>
            <a:r>
              <a:rPr lang="ru-RU" dirty="0" err="1"/>
              <a:t>ті</a:t>
            </a:r>
            <a:r>
              <a:rPr lang="ru-RU" dirty="0"/>
              <a:t> ж кроки </a:t>
            </a:r>
            <a:r>
              <a:rPr lang="ru-RU" dirty="0" err="1"/>
              <a:t>по-різному</a:t>
            </a:r>
            <a:r>
              <a:rPr lang="ru-RU" dirty="0"/>
              <a:t>.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 smtClean="0"/>
              <a:t>ці</a:t>
            </a:r>
            <a:r>
              <a:rPr lang="ru-RU" dirty="0" smtClean="0"/>
              <a:t> </a:t>
            </a:r>
            <a:r>
              <a:rPr lang="ru-RU" dirty="0" err="1" smtClean="0"/>
              <a:t>будівельники</a:t>
            </a:r>
            <a:r>
              <a:rPr lang="ru-RU" dirty="0" smtClean="0"/>
              <a:t> </a:t>
            </a:r>
            <a:r>
              <a:rPr lang="ru-RU" dirty="0"/>
              <a:t>в одному і тому </a:t>
            </a:r>
            <a:r>
              <a:rPr lang="ru-RU" dirty="0" smtClean="0"/>
              <a:t>самому </a:t>
            </a:r>
            <a:r>
              <a:rPr lang="ru-RU" dirty="0" err="1" smtClean="0"/>
              <a:t>будівельному</a:t>
            </a:r>
            <a:r>
              <a:rPr lang="ru-RU" dirty="0" smtClean="0"/>
              <a:t> </a:t>
            </a:r>
            <a:r>
              <a:rPr lang="ru-RU" dirty="0" err="1"/>
              <a:t>процесі</a:t>
            </a:r>
            <a:r>
              <a:rPr lang="ru-RU" dirty="0"/>
              <a:t>,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/>
              <a:t>отримувати</a:t>
            </a:r>
            <a:r>
              <a:rPr lang="ru-RU" dirty="0"/>
              <a:t> на </a:t>
            </a:r>
            <a:r>
              <a:rPr lang="ru-RU" dirty="0" err="1"/>
              <a:t>виході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uk-UA" sz="2800" b="1" dirty="0" smtClean="0">
                <a:solidFill>
                  <a:srgbClr val="A80000"/>
                </a:solidFill>
              </a:rPr>
              <a:t>Будівельник</a:t>
            </a:r>
            <a:r>
              <a:rPr lang="en-US" sz="2800" b="1" dirty="0" smtClean="0">
                <a:solidFill>
                  <a:srgbClr val="A80000"/>
                </a:solidFill>
              </a:rPr>
              <a:t>.</a:t>
            </a:r>
            <a:r>
              <a:rPr lang="uk-UA" sz="2800" b="1" dirty="0" smtClean="0">
                <a:solidFill>
                  <a:srgbClr val="A80000"/>
                </a:solidFill>
              </a:rPr>
              <a:t> Рішення</a:t>
            </a:r>
            <a:endParaRPr lang="ru-RU" sz="2800" b="1" dirty="0">
              <a:solidFill>
                <a:srgbClr val="A8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3568" y="4141059"/>
            <a:ext cx="8776386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CC"/>
                </a:solidFill>
              </a:rPr>
              <a:t>Наприклад</a:t>
            </a:r>
            <a:r>
              <a:rPr lang="ru-RU" dirty="0"/>
              <a:t>, один </a:t>
            </a:r>
            <a:r>
              <a:rPr lang="ru-RU" dirty="0" err="1"/>
              <a:t>будівельник</a:t>
            </a:r>
            <a:r>
              <a:rPr lang="ru-RU" dirty="0"/>
              <a:t> </a:t>
            </a:r>
            <a:r>
              <a:rPr lang="ru-RU" dirty="0" err="1"/>
              <a:t>робить</a:t>
            </a:r>
            <a:r>
              <a:rPr lang="ru-RU" dirty="0"/>
              <a:t> </a:t>
            </a:r>
            <a:r>
              <a:rPr lang="ru-RU" dirty="0" err="1"/>
              <a:t>стіни</a:t>
            </a:r>
            <a:r>
              <a:rPr lang="ru-RU" dirty="0"/>
              <a:t> з дерева і </a:t>
            </a:r>
            <a:r>
              <a:rPr lang="ru-RU" dirty="0" err="1"/>
              <a:t>скла</a:t>
            </a:r>
            <a:r>
              <a:rPr lang="ru-RU" dirty="0"/>
              <a:t>, </a:t>
            </a:r>
            <a:r>
              <a:rPr lang="ru-RU" dirty="0" err="1"/>
              <a:t>інший</a:t>
            </a:r>
            <a:r>
              <a:rPr lang="ru-RU" dirty="0"/>
              <a:t> з </a:t>
            </a:r>
            <a:r>
              <a:rPr lang="ru-RU" dirty="0" err="1"/>
              <a:t>каменю</a:t>
            </a:r>
            <a:r>
              <a:rPr lang="ru-RU" dirty="0"/>
              <a:t> і </a:t>
            </a:r>
            <a:r>
              <a:rPr lang="ru-RU" dirty="0" err="1"/>
              <a:t>заліза</a:t>
            </a:r>
            <a:r>
              <a:rPr lang="ru-RU" dirty="0"/>
              <a:t>, </a:t>
            </a:r>
            <a:r>
              <a:rPr lang="ru-RU" dirty="0" err="1"/>
              <a:t>третій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золота і </a:t>
            </a:r>
            <a:r>
              <a:rPr lang="ru-RU" dirty="0" err="1"/>
              <a:t>діамантів</a:t>
            </a:r>
            <a:r>
              <a:rPr lang="ru-RU" dirty="0"/>
              <a:t>. </a:t>
            </a:r>
            <a:r>
              <a:rPr lang="ru-RU" dirty="0" err="1"/>
              <a:t>Викликавши</a:t>
            </a:r>
            <a:r>
              <a:rPr lang="ru-RU" dirty="0"/>
              <a:t> </a:t>
            </a:r>
            <a:r>
              <a:rPr lang="ru-RU" dirty="0" err="1"/>
              <a:t>одні</a:t>
            </a:r>
            <a:r>
              <a:rPr lang="ru-RU" dirty="0"/>
              <a:t> і </a:t>
            </a:r>
            <a:r>
              <a:rPr lang="ru-RU" dirty="0" err="1"/>
              <a:t>ті</a:t>
            </a:r>
            <a:r>
              <a:rPr lang="ru-RU" dirty="0"/>
              <a:t> </a:t>
            </a:r>
            <a:r>
              <a:rPr lang="ru-RU" dirty="0" err="1" smtClean="0"/>
              <a:t>самі</a:t>
            </a:r>
            <a:r>
              <a:rPr lang="ru-RU" dirty="0" smtClean="0"/>
              <a:t> кроки </a:t>
            </a:r>
            <a:r>
              <a:rPr lang="ru-RU" dirty="0" err="1"/>
              <a:t>будівництва</a:t>
            </a:r>
            <a:r>
              <a:rPr lang="ru-RU" dirty="0"/>
              <a:t>, в </a:t>
            </a:r>
            <a:r>
              <a:rPr lang="ru-RU" dirty="0" err="1"/>
              <a:t>першому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отримаєте</a:t>
            </a:r>
            <a:r>
              <a:rPr lang="ru-RU" dirty="0"/>
              <a:t> </a:t>
            </a:r>
            <a:r>
              <a:rPr lang="ru-RU" dirty="0" err="1"/>
              <a:t>звичайний</a:t>
            </a:r>
            <a:r>
              <a:rPr lang="ru-RU" dirty="0"/>
              <a:t> </a:t>
            </a:r>
            <a:r>
              <a:rPr lang="ru-RU" dirty="0" err="1"/>
              <a:t>житловий</a:t>
            </a:r>
            <a:r>
              <a:rPr lang="ru-RU" dirty="0"/>
              <a:t> </a:t>
            </a:r>
            <a:r>
              <a:rPr lang="ru-RU" dirty="0" err="1"/>
              <a:t>будинок</a:t>
            </a:r>
            <a:r>
              <a:rPr lang="ru-RU" dirty="0"/>
              <a:t>, в другому - </a:t>
            </a:r>
            <a:r>
              <a:rPr lang="ru-RU" dirty="0" err="1"/>
              <a:t>маленьку</a:t>
            </a:r>
            <a:r>
              <a:rPr lang="ru-RU" dirty="0"/>
              <a:t> </a:t>
            </a:r>
            <a:r>
              <a:rPr lang="ru-RU" dirty="0" err="1"/>
              <a:t>фортецю</a:t>
            </a:r>
            <a:r>
              <a:rPr lang="ru-RU" dirty="0"/>
              <a:t>, а в </a:t>
            </a:r>
            <a:r>
              <a:rPr lang="ru-RU" dirty="0" err="1"/>
              <a:t>третьому</a:t>
            </a:r>
            <a:r>
              <a:rPr lang="ru-RU" dirty="0"/>
              <a:t> - </a:t>
            </a:r>
            <a:r>
              <a:rPr lang="ru-RU" dirty="0" err="1"/>
              <a:t>розкішне</a:t>
            </a:r>
            <a:r>
              <a:rPr lang="ru-RU" dirty="0"/>
              <a:t> </a:t>
            </a:r>
            <a:r>
              <a:rPr lang="ru-RU" dirty="0" err="1"/>
              <a:t>житло</a:t>
            </a:r>
            <a:r>
              <a:rPr lang="ru-RU" dirty="0"/>
              <a:t>. </a:t>
            </a: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123568" y="5526740"/>
            <a:ext cx="87763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CC"/>
                </a:solidFill>
              </a:rPr>
              <a:t>Код, </a:t>
            </a:r>
            <a:r>
              <a:rPr lang="ru-RU" b="1" dirty="0" err="1">
                <a:solidFill>
                  <a:srgbClr val="0000CC"/>
                </a:solidFill>
              </a:rPr>
              <a:t>який</a:t>
            </a:r>
            <a:r>
              <a:rPr lang="ru-RU" b="1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викликає</a:t>
            </a:r>
            <a:r>
              <a:rPr lang="ru-RU" b="1" dirty="0">
                <a:solidFill>
                  <a:srgbClr val="0000CC"/>
                </a:solidFill>
              </a:rPr>
              <a:t> кроки </a:t>
            </a:r>
            <a:r>
              <a:rPr lang="ru-RU" b="1" dirty="0" err="1">
                <a:solidFill>
                  <a:srgbClr val="0000CC"/>
                </a:solidFill>
              </a:rPr>
              <a:t>будівництва</a:t>
            </a:r>
            <a:r>
              <a:rPr lang="ru-RU" b="1" dirty="0">
                <a:solidFill>
                  <a:srgbClr val="0000CC"/>
                </a:solidFill>
              </a:rPr>
              <a:t>, повинен </a:t>
            </a:r>
            <a:r>
              <a:rPr lang="ru-RU" b="1" dirty="0" err="1">
                <a:solidFill>
                  <a:srgbClr val="0000CC"/>
                </a:solidFill>
              </a:rPr>
              <a:t>працювати</a:t>
            </a:r>
            <a:r>
              <a:rPr lang="ru-RU" b="1" dirty="0">
                <a:solidFill>
                  <a:srgbClr val="0000CC"/>
                </a:solidFill>
              </a:rPr>
              <a:t> з </a:t>
            </a:r>
            <a:r>
              <a:rPr lang="ru-RU" b="1" dirty="0" err="1">
                <a:solidFill>
                  <a:srgbClr val="0000CC"/>
                </a:solidFill>
              </a:rPr>
              <a:t>будівельниками</a:t>
            </a:r>
            <a:r>
              <a:rPr lang="ru-RU" b="1" dirty="0">
                <a:solidFill>
                  <a:srgbClr val="0000CC"/>
                </a:solidFill>
              </a:rPr>
              <a:t> через </a:t>
            </a:r>
            <a:r>
              <a:rPr lang="ru-RU" b="1" dirty="0" err="1">
                <a:solidFill>
                  <a:srgbClr val="0000CC"/>
                </a:solidFill>
              </a:rPr>
              <a:t>загальний</a:t>
            </a:r>
            <a:r>
              <a:rPr lang="ru-RU" b="1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інтерфейс</a:t>
            </a:r>
            <a:r>
              <a:rPr lang="ru-RU" b="1" dirty="0">
                <a:solidFill>
                  <a:srgbClr val="0000CC"/>
                </a:solidFill>
              </a:rPr>
              <a:t>, </a:t>
            </a:r>
            <a:r>
              <a:rPr lang="ru-RU" b="1" dirty="0" err="1">
                <a:solidFill>
                  <a:srgbClr val="0000CC"/>
                </a:solidFill>
              </a:rPr>
              <a:t>щоб</a:t>
            </a:r>
            <a:r>
              <a:rPr lang="ru-RU" b="1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їх</a:t>
            </a:r>
            <a:r>
              <a:rPr lang="ru-RU" b="1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можна</a:t>
            </a:r>
            <a:r>
              <a:rPr lang="ru-RU" b="1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було</a:t>
            </a:r>
            <a:r>
              <a:rPr lang="ru-RU" b="1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вільно</a:t>
            </a:r>
            <a:r>
              <a:rPr lang="ru-RU" b="1" dirty="0">
                <a:solidFill>
                  <a:srgbClr val="0000CC"/>
                </a:solidFill>
              </a:rPr>
              <a:t> </a:t>
            </a:r>
            <a:r>
              <a:rPr lang="ru-RU" b="1" dirty="0" err="1" smtClean="0">
                <a:solidFill>
                  <a:srgbClr val="0000CC"/>
                </a:solidFill>
              </a:rPr>
              <a:t>взаємозаміняти</a:t>
            </a:r>
            <a:r>
              <a:rPr lang="ru-RU" b="1" dirty="0" smtClean="0">
                <a:solidFill>
                  <a:srgbClr val="0000CC"/>
                </a:solidFill>
              </a:rPr>
              <a:t>.</a:t>
            </a:r>
            <a:endParaRPr lang="ru-RU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512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0636" y="1042756"/>
            <a:ext cx="565939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Ви можете </a:t>
            </a:r>
            <a:r>
              <a:rPr lang="ru-RU" dirty="0" err="1"/>
              <a:t>піти</a:t>
            </a:r>
            <a:r>
              <a:rPr lang="ru-RU" dirty="0"/>
              <a:t> </a:t>
            </a:r>
            <a:r>
              <a:rPr lang="ru-RU" dirty="0" err="1"/>
              <a:t>далі</a:t>
            </a:r>
            <a:r>
              <a:rPr lang="ru-RU" dirty="0"/>
              <a:t> і </a:t>
            </a:r>
            <a:r>
              <a:rPr lang="ru-RU" dirty="0" err="1"/>
              <a:t>виділити</a:t>
            </a:r>
            <a:r>
              <a:rPr lang="ru-RU" dirty="0"/>
              <a:t> </a:t>
            </a:r>
            <a:r>
              <a:rPr lang="ru-RU" dirty="0" err="1"/>
              <a:t>виклики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 </a:t>
            </a:r>
            <a:r>
              <a:rPr lang="ru-RU" dirty="0" err="1"/>
              <a:t>будівельника</a:t>
            </a:r>
            <a:r>
              <a:rPr lang="ru-RU" dirty="0"/>
              <a:t> в </a:t>
            </a:r>
            <a:r>
              <a:rPr lang="ru-RU" dirty="0" err="1"/>
              <a:t>окремий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, званий </a:t>
            </a:r>
            <a:r>
              <a:rPr lang="ru-RU" b="1" dirty="0"/>
              <a:t>директором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b="1" dirty="0"/>
              <a:t>директор</a:t>
            </a:r>
            <a:r>
              <a:rPr lang="ru-RU" dirty="0"/>
              <a:t> </a:t>
            </a:r>
            <a:r>
              <a:rPr lang="ru-RU" dirty="0" err="1"/>
              <a:t>задаватиме</a:t>
            </a:r>
            <a:r>
              <a:rPr lang="ru-RU" dirty="0"/>
              <a:t> порядок </a:t>
            </a:r>
            <a:r>
              <a:rPr lang="ru-RU" dirty="0" err="1"/>
              <a:t>кроків</a:t>
            </a:r>
            <a:r>
              <a:rPr lang="ru-RU" dirty="0"/>
              <a:t> </a:t>
            </a:r>
            <a:r>
              <a:rPr lang="ru-RU" dirty="0" err="1"/>
              <a:t>будівництва</a:t>
            </a:r>
            <a:r>
              <a:rPr lang="ru-RU" dirty="0"/>
              <a:t>, а </a:t>
            </a:r>
            <a:r>
              <a:rPr lang="ru-RU" dirty="0" err="1"/>
              <a:t>будівельник</a:t>
            </a:r>
            <a:r>
              <a:rPr lang="ru-RU" dirty="0"/>
              <a:t> -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.</a:t>
            </a:r>
          </a:p>
          <a:p>
            <a:r>
              <a:rPr lang="ru-RU" b="1" dirty="0" err="1"/>
              <a:t>Окремий</a:t>
            </a:r>
            <a:r>
              <a:rPr lang="ru-RU" b="1" dirty="0"/>
              <a:t> </a:t>
            </a:r>
            <a:r>
              <a:rPr lang="ru-RU" b="1" dirty="0" err="1"/>
              <a:t>клас</a:t>
            </a:r>
            <a:r>
              <a:rPr lang="ru-RU" b="1" dirty="0"/>
              <a:t> директора </a:t>
            </a:r>
            <a:r>
              <a:rPr lang="ru-RU" dirty="0"/>
              <a:t>не є строго </a:t>
            </a:r>
            <a:r>
              <a:rPr lang="ru-RU" dirty="0" err="1"/>
              <a:t>обов'язковим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Ви </a:t>
            </a:r>
            <a:r>
              <a:rPr lang="ru-RU" dirty="0"/>
              <a:t>можете </a:t>
            </a:r>
            <a:r>
              <a:rPr lang="ru-RU" dirty="0" err="1"/>
              <a:t>викликати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будівельника</a:t>
            </a:r>
            <a:r>
              <a:rPr lang="ru-RU" dirty="0"/>
              <a:t> і </a:t>
            </a:r>
            <a:r>
              <a:rPr lang="ru-RU" dirty="0" err="1"/>
              <a:t>безпосередньо</a:t>
            </a:r>
            <a:r>
              <a:rPr lang="ru-RU" dirty="0"/>
              <a:t> з </a:t>
            </a:r>
            <a:r>
              <a:rPr lang="ru-RU" dirty="0" err="1"/>
              <a:t>клієнтського</a:t>
            </a:r>
            <a:r>
              <a:rPr lang="ru-RU" dirty="0"/>
              <a:t> коду. </a:t>
            </a:r>
            <a:r>
              <a:rPr lang="ru-RU" dirty="0" err="1"/>
              <a:t>Проте</a:t>
            </a:r>
            <a:r>
              <a:rPr lang="ru-RU" dirty="0"/>
              <a:t>, </a:t>
            </a:r>
            <a:r>
              <a:rPr lang="ru-RU" b="1" dirty="0"/>
              <a:t>директор</a:t>
            </a:r>
            <a:r>
              <a:rPr lang="ru-RU" dirty="0"/>
              <a:t> </a:t>
            </a:r>
            <a:r>
              <a:rPr lang="ru-RU" dirty="0" err="1"/>
              <a:t>корисний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у вас є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способів</a:t>
            </a:r>
            <a:r>
              <a:rPr lang="ru-RU" dirty="0"/>
              <a:t> </a:t>
            </a:r>
            <a:r>
              <a:rPr lang="ru-RU" dirty="0" err="1"/>
              <a:t>конструювання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відрізняються</a:t>
            </a:r>
            <a:r>
              <a:rPr lang="ru-RU" dirty="0"/>
              <a:t> порядком і </a:t>
            </a:r>
            <a:r>
              <a:rPr lang="ru-RU" dirty="0" err="1"/>
              <a:t>наявністю</a:t>
            </a:r>
            <a:r>
              <a:rPr lang="ru-RU" dirty="0"/>
              <a:t> </a:t>
            </a:r>
            <a:r>
              <a:rPr lang="ru-RU" dirty="0" err="1"/>
              <a:t>кроків</a:t>
            </a:r>
            <a:r>
              <a:rPr lang="ru-RU" dirty="0"/>
              <a:t> </a:t>
            </a:r>
            <a:r>
              <a:rPr lang="ru-RU" dirty="0" err="1"/>
              <a:t>конструювання</a:t>
            </a:r>
            <a:r>
              <a:rPr lang="ru-RU" dirty="0"/>
              <a:t>. В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зможете</a:t>
            </a:r>
            <a:r>
              <a:rPr lang="ru-RU" dirty="0"/>
              <a:t> </a:t>
            </a:r>
            <a:r>
              <a:rPr lang="ru-RU" dirty="0" err="1"/>
              <a:t>об'єднати</a:t>
            </a:r>
            <a:r>
              <a:rPr lang="ru-RU" dirty="0"/>
              <a:t> всю </a:t>
            </a:r>
            <a:r>
              <a:rPr lang="ru-RU" dirty="0" err="1"/>
              <a:t>цю</a:t>
            </a:r>
            <a:r>
              <a:rPr lang="ru-RU" dirty="0"/>
              <a:t> </a:t>
            </a:r>
            <a:r>
              <a:rPr lang="ru-RU" dirty="0" err="1"/>
              <a:t>логіку</a:t>
            </a:r>
            <a:r>
              <a:rPr lang="ru-RU" dirty="0"/>
              <a:t> в одному </a:t>
            </a:r>
            <a:r>
              <a:rPr lang="ru-RU" dirty="0" err="1"/>
              <a:t>класі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b="1" dirty="0" err="1"/>
              <a:t>Така</a:t>
            </a:r>
            <a:r>
              <a:rPr lang="ru-RU" b="1" dirty="0"/>
              <a:t> структура </a:t>
            </a:r>
            <a:r>
              <a:rPr lang="ru-RU" b="1" dirty="0" err="1"/>
              <a:t>класів</a:t>
            </a:r>
            <a:r>
              <a:rPr lang="ru-RU" b="1" dirty="0"/>
              <a:t> </a:t>
            </a:r>
            <a:r>
              <a:rPr lang="ru-RU" b="1" dirty="0" err="1"/>
              <a:t>повністю</a:t>
            </a:r>
            <a:r>
              <a:rPr lang="ru-RU" b="1" dirty="0"/>
              <a:t> </a:t>
            </a:r>
            <a:r>
              <a:rPr lang="ru-RU" b="1" dirty="0" err="1"/>
              <a:t>приховає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ru-RU" b="1" dirty="0" err="1"/>
              <a:t>клієнтського</a:t>
            </a:r>
            <a:r>
              <a:rPr lang="ru-RU" b="1" dirty="0"/>
              <a:t> коду </a:t>
            </a:r>
            <a:r>
              <a:rPr lang="ru-RU" b="1" dirty="0" err="1"/>
              <a:t>процес</a:t>
            </a:r>
            <a:r>
              <a:rPr lang="ru-RU" b="1" dirty="0"/>
              <a:t> </a:t>
            </a:r>
            <a:r>
              <a:rPr lang="ru-RU" b="1" dirty="0" err="1"/>
              <a:t>конструювання</a:t>
            </a:r>
            <a:r>
              <a:rPr lang="ru-RU" b="1" dirty="0"/>
              <a:t> </a:t>
            </a:r>
            <a:r>
              <a:rPr lang="ru-RU" b="1" dirty="0" err="1"/>
              <a:t>об'єктів</a:t>
            </a:r>
            <a:r>
              <a:rPr lang="ru-RU" b="1" dirty="0"/>
              <a:t>. </a:t>
            </a:r>
            <a:r>
              <a:rPr lang="ru-RU" b="1" dirty="0" err="1"/>
              <a:t>Клієнту</a:t>
            </a:r>
            <a:r>
              <a:rPr lang="ru-RU" dirty="0"/>
              <a:t> </a:t>
            </a:r>
            <a:r>
              <a:rPr lang="ru-RU" dirty="0" err="1"/>
              <a:t>залишиться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прив'язати</a:t>
            </a:r>
            <a:r>
              <a:rPr lang="ru-RU" dirty="0"/>
              <a:t> </a:t>
            </a:r>
            <a:r>
              <a:rPr lang="ru-RU" dirty="0" err="1"/>
              <a:t>бажаного</a:t>
            </a:r>
            <a:r>
              <a:rPr lang="ru-RU" dirty="0"/>
              <a:t> </a:t>
            </a:r>
            <a:r>
              <a:rPr lang="ru-RU" dirty="0" err="1"/>
              <a:t>будівельника</a:t>
            </a:r>
            <a:r>
              <a:rPr lang="ru-RU" dirty="0"/>
              <a:t> до директора, а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отримати</a:t>
            </a:r>
            <a:r>
              <a:rPr lang="ru-RU" dirty="0"/>
              <a:t> у </a:t>
            </a:r>
            <a:r>
              <a:rPr lang="ru-RU" dirty="0" err="1"/>
              <a:t>будівельника</a:t>
            </a:r>
            <a:r>
              <a:rPr lang="ru-RU" dirty="0"/>
              <a:t> </a:t>
            </a:r>
            <a:r>
              <a:rPr lang="ru-RU" dirty="0" err="1"/>
              <a:t>готовий</a:t>
            </a:r>
            <a:r>
              <a:rPr lang="ru-RU" dirty="0"/>
              <a:t> результат.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uk-UA" sz="2800" b="1" dirty="0" smtClean="0">
                <a:solidFill>
                  <a:srgbClr val="A80000"/>
                </a:solidFill>
              </a:rPr>
              <a:t>Будівельник</a:t>
            </a:r>
            <a:r>
              <a:rPr lang="en-US" sz="2800" b="1" dirty="0" smtClean="0">
                <a:solidFill>
                  <a:srgbClr val="A80000"/>
                </a:solidFill>
              </a:rPr>
              <a:t>.</a:t>
            </a:r>
            <a:r>
              <a:rPr lang="uk-UA" sz="2800" b="1" dirty="0" smtClean="0">
                <a:solidFill>
                  <a:srgbClr val="A80000"/>
                </a:solidFill>
              </a:rPr>
              <a:t> Директор</a:t>
            </a:r>
            <a:endParaRPr lang="ru-RU" sz="2800" b="1" dirty="0">
              <a:solidFill>
                <a:srgbClr val="A8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65868" y="1295915"/>
            <a:ext cx="32670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2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9004" y="1037087"/>
            <a:ext cx="4633783" cy="514092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40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uk-UA" sz="2800" b="1" dirty="0" smtClean="0">
                <a:solidFill>
                  <a:srgbClr val="A80000"/>
                </a:solidFill>
              </a:rPr>
              <a:t>Будівельник</a:t>
            </a:r>
            <a:r>
              <a:rPr lang="en-US" sz="2800" b="1" dirty="0" smtClean="0">
                <a:solidFill>
                  <a:srgbClr val="A80000"/>
                </a:solidFill>
              </a:rPr>
              <a:t>.</a:t>
            </a:r>
            <a:r>
              <a:rPr lang="uk-UA" sz="2800" b="1" dirty="0" smtClean="0">
                <a:solidFill>
                  <a:srgbClr val="A80000"/>
                </a:solidFill>
              </a:rPr>
              <a:t> Структура</a:t>
            </a:r>
            <a:endParaRPr lang="ru-RU" sz="2800" b="1" dirty="0">
              <a:solidFill>
                <a:srgbClr val="A8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892547"/>
            <a:ext cx="4399004" cy="57554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b="1" dirty="0" err="1"/>
              <a:t>Інтерфейс</a:t>
            </a:r>
            <a:r>
              <a:rPr lang="ru-RU" sz="1600" b="1" dirty="0"/>
              <a:t> </a:t>
            </a:r>
            <a:r>
              <a:rPr lang="ru-RU" sz="1600" b="1" dirty="0" err="1"/>
              <a:t>будівельника</a:t>
            </a:r>
            <a:r>
              <a:rPr lang="ru-RU" sz="1600" b="1" dirty="0"/>
              <a:t> </a:t>
            </a:r>
            <a:r>
              <a:rPr lang="ru-RU" sz="1600" dirty="0" err="1"/>
              <a:t>оголошує</a:t>
            </a:r>
            <a:r>
              <a:rPr lang="ru-RU" sz="1600" dirty="0"/>
              <a:t> кроки </a:t>
            </a:r>
            <a:r>
              <a:rPr lang="ru-RU" sz="1600" dirty="0" err="1"/>
              <a:t>конструювання</a:t>
            </a:r>
            <a:r>
              <a:rPr lang="ru-RU" sz="1600" dirty="0"/>
              <a:t> </a:t>
            </a:r>
            <a:r>
              <a:rPr lang="ru-RU" sz="1600" dirty="0" err="1"/>
              <a:t>продуктів</a:t>
            </a:r>
            <a:r>
              <a:rPr lang="ru-RU" sz="1600" dirty="0"/>
              <a:t>, </a:t>
            </a:r>
            <a:r>
              <a:rPr lang="ru-RU" sz="1600" dirty="0" err="1"/>
              <a:t>загальні</a:t>
            </a:r>
            <a:r>
              <a:rPr lang="ru-RU" sz="1600" dirty="0"/>
              <a:t> для </a:t>
            </a:r>
            <a:r>
              <a:rPr lang="ru-RU" sz="1600" dirty="0" err="1"/>
              <a:t>всіх</a:t>
            </a:r>
            <a:r>
              <a:rPr lang="ru-RU" sz="1600" dirty="0"/>
              <a:t> </a:t>
            </a:r>
            <a:r>
              <a:rPr lang="ru-RU" sz="1600" dirty="0" err="1"/>
              <a:t>видів</a:t>
            </a:r>
            <a:r>
              <a:rPr lang="ru-RU" sz="1600" dirty="0"/>
              <a:t> </a:t>
            </a:r>
            <a:r>
              <a:rPr lang="ru-RU" sz="1600" dirty="0" err="1"/>
              <a:t>будівельників</a:t>
            </a:r>
            <a:r>
              <a:rPr lang="ru-RU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b="1" dirty="0" err="1" smtClean="0"/>
              <a:t>Конкретні</a:t>
            </a:r>
            <a:r>
              <a:rPr lang="ru-RU" sz="1600" b="1" dirty="0" smtClean="0"/>
              <a:t> </a:t>
            </a:r>
            <a:r>
              <a:rPr lang="ru-RU" sz="1600" b="1" dirty="0" err="1"/>
              <a:t>будівельники</a:t>
            </a:r>
            <a:r>
              <a:rPr lang="ru-RU" sz="1600" b="1" dirty="0"/>
              <a:t> </a:t>
            </a:r>
            <a:r>
              <a:rPr lang="ru-RU" sz="1600" dirty="0" err="1"/>
              <a:t>реалізують</a:t>
            </a:r>
            <a:r>
              <a:rPr lang="ru-RU" sz="1600" dirty="0"/>
              <a:t> </a:t>
            </a:r>
            <a:r>
              <a:rPr lang="ru-RU" sz="1600" dirty="0" err="1"/>
              <a:t>будівельні</a:t>
            </a:r>
            <a:r>
              <a:rPr lang="ru-RU" sz="1600" dirty="0"/>
              <a:t> кроки, </a:t>
            </a:r>
            <a:r>
              <a:rPr lang="ru-RU" sz="1600" dirty="0" err="1"/>
              <a:t>кожен</a:t>
            </a:r>
            <a:r>
              <a:rPr lang="ru-RU" sz="1600" dirty="0"/>
              <a:t> </a:t>
            </a:r>
            <a:r>
              <a:rPr lang="ru-RU" sz="1600" dirty="0" err="1"/>
              <a:t>по-своєму</a:t>
            </a:r>
            <a:r>
              <a:rPr lang="ru-RU" sz="1600" dirty="0"/>
              <a:t>. </a:t>
            </a:r>
            <a:r>
              <a:rPr lang="ru-RU" sz="1600" dirty="0" err="1"/>
              <a:t>Конкретні</a:t>
            </a:r>
            <a:r>
              <a:rPr lang="ru-RU" sz="1600" dirty="0"/>
              <a:t> </a:t>
            </a:r>
            <a:r>
              <a:rPr lang="ru-RU" sz="1600" dirty="0" err="1"/>
              <a:t>будівельники</a:t>
            </a:r>
            <a:r>
              <a:rPr lang="ru-RU" sz="1600" dirty="0"/>
              <a:t> </a:t>
            </a:r>
            <a:r>
              <a:rPr lang="ru-RU" sz="1600" dirty="0" err="1"/>
              <a:t>можуть</a:t>
            </a:r>
            <a:r>
              <a:rPr lang="ru-RU" sz="1600" dirty="0"/>
              <a:t> </a:t>
            </a:r>
            <a:r>
              <a:rPr lang="ru-RU" sz="1600" dirty="0" err="1"/>
              <a:t>виробляти</a:t>
            </a:r>
            <a:r>
              <a:rPr lang="ru-RU" sz="1600" dirty="0"/>
              <a:t> </a:t>
            </a:r>
            <a:r>
              <a:rPr lang="ru-RU" sz="1600" dirty="0" err="1"/>
              <a:t>різнорідні</a:t>
            </a:r>
            <a:r>
              <a:rPr lang="ru-RU" sz="1600" dirty="0"/>
              <a:t> </a:t>
            </a:r>
            <a:r>
              <a:rPr lang="ru-RU" sz="1600" dirty="0" err="1"/>
              <a:t>об'єкти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не </a:t>
            </a:r>
            <a:r>
              <a:rPr lang="ru-RU" sz="1600" dirty="0" err="1"/>
              <a:t>мають</a:t>
            </a:r>
            <a:r>
              <a:rPr lang="ru-RU" sz="1600" dirty="0"/>
              <a:t> </a:t>
            </a:r>
            <a:r>
              <a:rPr lang="ru-RU" sz="1600" dirty="0" err="1"/>
              <a:t>загального</a:t>
            </a:r>
            <a:r>
              <a:rPr lang="ru-RU" sz="1600" dirty="0"/>
              <a:t> </a:t>
            </a:r>
            <a:r>
              <a:rPr lang="ru-RU" sz="1600" dirty="0" err="1"/>
              <a:t>інтерфейсу</a:t>
            </a:r>
            <a:r>
              <a:rPr lang="ru-RU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b="1" dirty="0" smtClean="0"/>
              <a:t>Продукт</a:t>
            </a:r>
            <a:r>
              <a:rPr lang="ru-RU" sz="1600" dirty="0" smtClean="0"/>
              <a:t> </a:t>
            </a:r>
            <a:r>
              <a:rPr lang="ru-RU" sz="1600" dirty="0"/>
              <a:t>- </a:t>
            </a:r>
            <a:r>
              <a:rPr lang="ru-RU" sz="1600" dirty="0" err="1"/>
              <a:t>створюваний</a:t>
            </a:r>
            <a:r>
              <a:rPr lang="ru-RU" sz="1600" dirty="0"/>
              <a:t> </a:t>
            </a:r>
            <a:r>
              <a:rPr lang="ru-RU" sz="1600" dirty="0" err="1"/>
              <a:t>об'єкт</a:t>
            </a:r>
            <a:r>
              <a:rPr lang="ru-RU" sz="1600" dirty="0"/>
              <a:t>. </a:t>
            </a:r>
            <a:r>
              <a:rPr lang="ru-RU" sz="1600" dirty="0" err="1"/>
              <a:t>Продукти</a:t>
            </a:r>
            <a:r>
              <a:rPr lang="ru-RU" sz="1600" dirty="0"/>
              <a:t>, </a:t>
            </a:r>
            <a:r>
              <a:rPr lang="ru-RU" sz="1600" dirty="0" err="1"/>
              <a:t>зроблені</a:t>
            </a:r>
            <a:r>
              <a:rPr lang="ru-RU" sz="1600" dirty="0"/>
              <a:t> </a:t>
            </a:r>
            <a:r>
              <a:rPr lang="ru-RU" sz="1600" dirty="0" err="1"/>
              <a:t>різними</a:t>
            </a:r>
            <a:r>
              <a:rPr lang="ru-RU" sz="1600" dirty="0"/>
              <a:t> </a:t>
            </a:r>
            <a:r>
              <a:rPr lang="ru-RU" sz="1600" dirty="0" err="1"/>
              <a:t>будівельниками</a:t>
            </a:r>
            <a:r>
              <a:rPr lang="ru-RU" sz="1600" dirty="0"/>
              <a:t>, не </a:t>
            </a:r>
            <a:r>
              <a:rPr lang="ru-RU" sz="1600" dirty="0" err="1"/>
              <a:t>зобов'язані</a:t>
            </a:r>
            <a:r>
              <a:rPr lang="ru-RU" sz="1600" dirty="0"/>
              <a:t> </a:t>
            </a:r>
            <a:r>
              <a:rPr lang="ru-RU" sz="1600" dirty="0" err="1"/>
              <a:t>мати</a:t>
            </a:r>
            <a:r>
              <a:rPr lang="ru-RU" sz="1600" dirty="0"/>
              <a:t> </a:t>
            </a:r>
            <a:r>
              <a:rPr lang="ru-RU" sz="1600" dirty="0" err="1"/>
              <a:t>загальний</a:t>
            </a:r>
            <a:r>
              <a:rPr lang="ru-RU" sz="1600" dirty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b="1" dirty="0" smtClean="0"/>
              <a:t>Директор</a:t>
            </a:r>
            <a:r>
              <a:rPr lang="ru-RU" sz="1600" dirty="0" smtClean="0"/>
              <a:t> </a:t>
            </a:r>
            <a:r>
              <a:rPr lang="ru-RU" sz="1600" dirty="0" err="1"/>
              <a:t>визначає</a:t>
            </a:r>
            <a:r>
              <a:rPr lang="ru-RU" sz="1600" dirty="0"/>
              <a:t> порядок </a:t>
            </a:r>
            <a:r>
              <a:rPr lang="ru-RU" sz="1600" dirty="0" err="1"/>
              <a:t>виклику</a:t>
            </a:r>
            <a:r>
              <a:rPr lang="ru-RU" sz="1600" dirty="0"/>
              <a:t> </a:t>
            </a:r>
            <a:r>
              <a:rPr lang="ru-RU" sz="1600" dirty="0" err="1"/>
              <a:t>будівельних</a:t>
            </a:r>
            <a:r>
              <a:rPr lang="ru-RU" sz="1600" dirty="0"/>
              <a:t> </a:t>
            </a:r>
            <a:r>
              <a:rPr lang="ru-RU" sz="1600" dirty="0" err="1"/>
              <a:t>кроків</a:t>
            </a:r>
            <a:r>
              <a:rPr lang="ru-RU" sz="1600" dirty="0"/>
              <a:t> для </a:t>
            </a:r>
            <a:r>
              <a:rPr lang="ru-RU" sz="1600" dirty="0" err="1"/>
              <a:t>виробництва</a:t>
            </a:r>
            <a:r>
              <a:rPr lang="ru-RU" sz="1600" dirty="0"/>
              <a:t> </a:t>
            </a:r>
            <a:r>
              <a:rPr lang="ru-RU" sz="1600" dirty="0" err="1"/>
              <a:t>тієї</a:t>
            </a:r>
            <a:r>
              <a:rPr lang="ru-RU" sz="1600" dirty="0"/>
              <a:t> </a:t>
            </a:r>
            <a:r>
              <a:rPr lang="ru-RU" sz="1600" dirty="0" err="1"/>
              <a:t>чи</a:t>
            </a:r>
            <a:r>
              <a:rPr lang="ru-RU" sz="1600" dirty="0"/>
              <a:t> </a:t>
            </a:r>
            <a:r>
              <a:rPr lang="ru-RU" sz="1600" dirty="0" err="1"/>
              <a:t>іншої</a:t>
            </a:r>
            <a:r>
              <a:rPr lang="ru-RU" sz="1600" dirty="0"/>
              <a:t> </a:t>
            </a:r>
            <a:r>
              <a:rPr lang="ru-RU" sz="1600" dirty="0" err="1"/>
              <a:t>конфігурації</a:t>
            </a:r>
            <a:r>
              <a:rPr lang="ru-RU" sz="1600" dirty="0"/>
              <a:t> </a:t>
            </a:r>
            <a:r>
              <a:rPr lang="ru-RU" sz="1600" dirty="0" err="1"/>
              <a:t>продуктів</a:t>
            </a:r>
            <a:r>
              <a:rPr lang="ru-RU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err="1" smtClean="0"/>
              <a:t>Зазвичай</a:t>
            </a:r>
            <a:r>
              <a:rPr lang="ru-RU" sz="1600" dirty="0" smtClean="0"/>
              <a:t> </a:t>
            </a:r>
            <a:r>
              <a:rPr lang="ru-RU" sz="1600" b="1" dirty="0" err="1"/>
              <a:t>Клієнт</a:t>
            </a:r>
            <a:r>
              <a:rPr lang="ru-RU" sz="1600" dirty="0"/>
              <a:t> </a:t>
            </a:r>
            <a:r>
              <a:rPr lang="ru-RU" sz="1600" dirty="0" err="1"/>
              <a:t>подає</a:t>
            </a:r>
            <a:r>
              <a:rPr lang="ru-RU" sz="1600" dirty="0"/>
              <a:t> в конструктор директора </a:t>
            </a:r>
            <a:r>
              <a:rPr lang="ru-RU" sz="1600" dirty="0" err="1"/>
              <a:t>вже</a:t>
            </a:r>
            <a:r>
              <a:rPr lang="ru-RU" sz="1600" dirty="0"/>
              <a:t> </a:t>
            </a:r>
            <a:r>
              <a:rPr lang="ru-RU" sz="1600" dirty="0" err="1"/>
              <a:t>готовий</a:t>
            </a:r>
            <a:r>
              <a:rPr lang="ru-RU" sz="1600" dirty="0"/>
              <a:t> </a:t>
            </a:r>
            <a:r>
              <a:rPr lang="ru-RU" sz="1600" dirty="0" err="1"/>
              <a:t>об'єкт-будівельник</a:t>
            </a:r>
            <a:r>
              <a:rPr lang="ru-RU" sz="1600" dirty="0"/>
              <a:t>, і в </a:t>
            </a:r>
            <a:r>
              <a:rPr lang="ru-RU" sz="1600" dirty="0" err="1"/>
              <a:t>подальшому</a:t>
            </a:r>
            <a:r>
              <a:rPr lang="ru-RU" sz="1600" dirty="0"/>
              <a:t> </a:t>
            </a:r>
            <a:r>
              <a:rPr lang="ru-RU" sz="1600" dirty="0" err="1"/>
              <a:t>даний</a:t>
            </a:r>
            <a:r>
              <a:rPr lang="ru-RU" sz="1600" dirty="0"/>
              <a:t> директор </a:t>
            </a:r>
            <a:r>
              <a:rPr lang="ru-RU" sz="1600" dirty="0" err="1"/>
              <a:t>використовує</a:t>
            </a:r>
            <a:r>
              <a:rPr lang="ru-RU" sz="1600" dirty="0"/>
              <a:t> </a:t>
            </a:r>
            <a:r>
              <a:rPr lang="ru-RU" sz="1600" dirty="0" err="1"/>
              <a:t>тільки</a:t>
            </a:r>
            <a:r>
              <a:rPr lang="ru-RU" sz="1600" dirty="0"/>
              <a:t> </a:t>
            </a:r>
            <a:r>
              <a:rPr lang="ru-RU" sz="1600" dirty="0" err="1"/>
              <a:t>його</a:t>
            </a:r>
            <a:r>
              <a:rPr lang="ru-RU" sz="1600" dirty="0"/>
              <a:t>. Але </a:t>
            </a:r>
            <a:r>
              <a:rPr lang="ru-RU" sz="1600" dirty="0" err="1"/>
              <a:t>можливий</a:t>
            </a:r>
            <a:r>
              <a:rPr lang="ru-RU" sz="1600" dirty="0"/>
              <a:t> </a:t>
            </a:r>
            <a:r>
              <a:rPr lang="ru-RU" sz="1600" dirty="0" smtClean="0"/>
              <a:t> </a:t>
            </a:r>
            <a:r>
              <a:rPr lang="ru-RU" sz="1600" dirty="0" err="1" smtClean="0"/>
              <a:t>варіант</a:t>
            </a:r>
            <a:r>
              <a:rPr lang="ru-RU" sz="1600" dirty="0"/>
              <a:t>, коли </a:t>
            </a:r>
            <a:r>
              <a:rPr lang="ru-RU" sz="1600" dirty="0" err="1"/>
              <a:t>клієнт</a:t>
            </a:r>
            <a:r>
              <a:rPr lang="ru-RU" sz="1600" dirty="0"/>
              <a:t> </a:t>
            </a:r>
            <a:r>
              <a:rPr lang="ru-RU" sz="1600" dirty="0" err="1"/>
              <a:t>передає</a:t>
            </a:r>
            <a:r>
              <a:rPr lang="ru-RU" sz="1600" dirty="0"/>
              <a:t> </a:t>
            </a:r>
            <a:r>
              <a:rPr lang="ru-RU" sz="1600" dirty="0" err="1"/>
              <a:t>будівельника</a:t>
            </a:r>
            <a:r>
              <a:rPr lang="ru-RU" sz="1600" dirty="0"/>
              <a:t> через параметр </a:t>
            </a:r>
            <a:r>
              <a:rPr lang="ru-RU" sz="1600" dirty="0" err="1"/>
              <a:t>будівельного</a:t>
            </a:r>
            <a:r>
              <a:rPr lang="ru-RU" sz="1600" dirty="0"/>
              <a:t> методу директора. В </a:t>
            </a:r>
            <a:r>
              <a:rPr lang="ru-RU" sz="1600" dirty="0" err="1"/>
              <a:t>цьому</a:t>
            </a:r>
            <a:r>
              <a:rPr lang="ru-RU" sz="1600" dirty="0"/>
              <a:t> </a:t>
            </a:r>
            <a:r>
              <a:rPr lang="ru-RU" sz="1600" dirty="0" err="1"/>
              <a:t>випадку</a:t>
            </a:r>
            <a:r>
              <a:rPr lang="ru-RU" sz="1600" dirty="0"/>
              <a:t> </a:t>
            </a:r>
            <a:r>
              <a:rPr lang="ru-RU" sz="1600" b="1" dirty="0" err="1"/>
              <a:t>можна</a:t>
            </a:r>
            <a:r>
              <a:rPr lang="ru-RU" sz="1600" b="1" dirty="0"/>
              <a:t> </a:t>
            </a:r>
            <a:r>
              <a:rPr lang="ru-RU" sz="1600" b="1" dirty="0" err="1"/>
              <a:t>кожен</a:t>
            </a:r>
            <a:r>
              <a:rPr lang="ru-RU" sz="1600" b="1" dirty="0"/>
              <a:t> раз </a:t>
            </a:r>
            <a:r>
              <a:rPr lang="ru-RU" sz="1600" b="1" dirty="0" err="1"/>
              <a:t>застосовувати</a:t>
            </a:r>
            <a:r>
              <a:rPr lang="ru-RU" sz="1600" b="1" dirty="0"/>
              <a:t> </a:t>
            </a:r>
            <a:r>
              <a:rPr lang="ru-RU" sz="1600" b="1" dirty="0" err="1"/>
              <a:t>різних</a:t>
            </a:r>
            <a:r>
              <a:rPr lang="ru-RU" sz="1600" b="1" dirty="0"/>
              <a:t> </a:t>
            </a:r>
            <a:r>
              <a:rPr lang="ru-RU" sz="1600" b="1" dirty="0" err="1"/>
              <a:t>будівельників</a:t>
            </a:r>
            <a:r>
              <a:rPr lang="ru-RU" sz="1600" b="1" dirty="0"/>
              <a:t> для </a:t>
            </a:r>
            <a:r>
              <a:rPr lang="ru-RU" sz="1600" b="1" dirty="0" err="1"/>
              <a:t>виробництва</a:t>
            </a:r>
            <a:r>
              <a:rPr lang="ru-RU" sz="1600" b="1" dirty="0"/>
              <a:t> </a:t>
            </a:r>
            <a:r>
              <a:rPr lang="ru-RU" sz="1600" b="1" dirty="0" err="1"/>
              <a:t>різних</a:t>
            </a:r>
            <a:r>
              <a:rPr lang="ru-RU" sz="1600" b="1" dirty="0"/>
              <a:t> </a:t>
            </a:r>
            <a:r>
              <a:rPr lang="ru-RU" sz="1600" b="1" dirty="0" err="1"/>
              <a:t>уявлень</a:t>
            </a:r>
            <a:r>
              <a:rPr lang="ru-RU" sz="1600" b="1" dirty="0"/>
              <a:t> </a:t>
            </a:r>
            <a:r>
              <a:rPr lang="ru-RU" sz="1600" b="1" dirty="0" err="1"/>
              <a:t>об'єктів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315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uk-UA" sz="2800" b="1" dirty="0" smtClean="0">
                <a:solidFill>
                  <a:srgbClr val="A80000"/>
                </a:solidFill>
              </a:rPr>
              <a:t>Будівельник</a:t>
            </a:r>
            <a:r>
              <a:rPr lang="en-US" sz="2800" b="1" dirty="0" smtClean="0">
                <a:solidFill>
                  <a:srgbClr val="A80000"/>
                </a:solidFill>
              </a:rPr>
              <a:t>.</a:t>
            </a:r>
            <a:r>
              <a:rPr lang="uk-UA" sz="2800" b="1" dirty="0" smtClean="0">
                <a:solidFill>
                  <a:srgbClr val="A80000"/>
                </a:solidFill>
              </a:rPr>
              <a:t> </a:t>
            </a:r>
            <a:r>
              <a:rPr lang="ru-RU" sz="2800" b="1" dirty="0">
                <a:solidFill>
                  <a:srgbClr val="A80000"/>
                </a:solidFill>
                <a:latin typeface="PT Sans"/>
              </a:rPr>
              <a:t>Псевдокод</a:t>
            </a:r>
            <a:endParaRPr lang="ru-RU" sz="2800" b="1" dirty="0">
              <a:solidFill>
                <a:srgbClr val="A8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81500" y="1039254"/>
            <a:ext cx="4762500" cy="58187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Прямоугольник 4"/>
          <p:cNvSpPr/>
          <p:nvPr/>
        </p:nvSpPr>
        <p:spPr>
          <a:xfrm>
            <a:off x="61785" y="1039254"/>
            <a:ext cx="4319716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прикладі</a:t>
            </a:r>
            <a:r>
              <a:rPr lang="ru-RU" dirty="0"/>
              <a:t> </a:t>
            </a:r>
            <a:r>
              <a:rPr lang="ru-RU" b="1" dirty="0" err="1"/>
              <a:t>Будівельник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b="1" dirty="0" err="1"/>
              <a:t>покрокового</a:t>
            </a:r>
            <a:r>
              <a:rPr lang="ru-RU" b="1" dirty="0"/>
              <a:t> </a:t>
            </a:r>
            <a:r>
              <a:rPr lang="ru-RU" b="1" dirty="0" err="1"/>
              <a:t>конструювання</a:t>
            </a:r>
            <a:r>
              <a:rPr lang="ru-RU" b="1" dirty="0"/>
              <a:t> </a:t>
            </a:r>
            <a:r>
              <a:rPr lang="ru-RU" b="1" dirty="0" err="1"/>
              <a:t>автомобілів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технічних</a:t>
            </a:r>
            <a:r>
              <a:rPr lang="ru-RU" dirty="0"/>
              <a:t> </a:t>
            </a:r>
            <a:r>
              <a:rPr lang="ru-RU" dirty="0" err="1"/>
              <a:t>посібників</a:t>
            </a:r>
            <a:r>
              <a:rPr lang="ru-RU" dirty="0"/>
              <a:t> до них. </a:t>
            </a:r>
            <a:endParaRPr lang="ru-RU" dirty="0" smtClean="0"/>
          </a:p>
          <a:p>
            <a:r>
              <a:rPr lang="ru-RU" b="1" dirty="0" err="1" smtClean="0"/>
              <a:t>Автомобіль</a:t>
            </a:r>
            <a:r>
              <a:rPr lang="ru-RU" dirty="0" smtClean="0"/>
              <a:t> </a:t>
            </a:r>
            <a:r>
              <a:rPr lang="ru-RU" dirty="0"/>
              <a:t>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складний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налаштований</a:t>
            </a:r>
            <a:r>
              <a:rPr lang="ru-RU" dirty="0"/>
              <a:t> сотнею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способів</a:t>
            </a:r>
            <a:r>
              <a:rPr lang="ru-RU" dirty="0"/>
              <a:t>. </a:t>
            </a:r>
            <a:r>
              <a:rPr lang="ru-RU" dirty="0" err="1"/>
              <a:t>Замість</a:t>
            </a:r>
            <a:r>
              <a:rPr lang="ru-RU" dirty="0"/>
              <a:t> того,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налаштовувати</a:t>
            </a:r>
            <a:r>
              <a:rPr lang="ru-RU" dirty="0"/>
              <a:t> </a:t>
            </a:r>
            <a:r>
              <a:rPr lang="ru-RU" dirty="0" err="1"/>
              <a:t>автомобіль</a:t>
            </a:r>
            <a:r>
              <a:rPr lang="ru-RU" dirty="0"/>
              <a:t> через конструктор, ми </a:t>
            </a:r>
            <a:r>
              <a:rPr lang="ru-RU" dirty="0" err="1"/>
              <a:t>винесемо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збірку</a:t>
            </a:r>
            <a:r>
              <a:rPr lang="ru-RU" dirty="0"/>
              <a:t> в </a:t>
            </a:r>
            <a:r>
              <a:rPr lang="ru-RU" dirty="0" err="1"/>
              <a:t>окремий</a:t>
            </a:r>
            <a:r>
              <a:rPr lang="ru-RU" dirty="0"/>
              <a:t> </a:t>
            </a:r>
            <a:r>
              <a:rPr lang="ru-RU" dirty="0" err="1"/>
              <a:t>клас-будівельник</a:t>
            </a:r>
            <a:r>
              <a:rPr lang="ru-RU" dirty="0"/>
              <a:t>, </a:t>
            </a:r>
            <a:r>
              <a:rPr lang="ru-RU" dirty="0" err="1"/>
              <a:t>передбачивши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для </a:t>
            </a:r>
            <a:r>
              <a:rPr lang="ru-RU" dirty="0" err="1"/>
              <a:t>конфігурації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частин</a:t>
            </a:r>
            <a:r>
              <a:rPr lang="ru-RU" dirty="0"/>
              <a:t> </a:t>
            </a:r>
            <a:r>
              <a:rPr lang="ru-RU" dirty="0" err="1"/>
              <a:t>автомобіля</a:t>
            </a:r>
            <a:r>
              <a:rPr lang="ru-RU" dirty="0"/>
              <a:t>.</a:t>
            </a:r>
          </a:p>
          <a:p>
            <a:r>
              <a:rPr lang="ru-RU" b="1" dirty="0" err="1" smtClean="0"/>
              <a:t>Клієнт</a:t>
            </a:r>
            <a:r>
              <a:rPr lang="ru-RU" dirty="0" smtClean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збирати</a:t>
            </a:r>
            <a:r>
              <a:rPr lang="ru-RU" dirty="0"/>
              <a:t> </a:t>
            </a:r>
            <a:r>
              <a:rPr lang="ru-RU" dirty="0" err="1"/>
              <a:t>автомобілі</a:t>
            </a:r>
            <a:r>
              <a:rPr lang="ru-RU" dirty="0"/>
              <a:t>, </a:t>
            </a:r>
            <a:r>
              <a:rPr lang="ru-RU" dirty="0" err="1"/>
              <a:t>працюючи</a:t>
            </a:r>
            <a:r>
              <a:rPr lang="ru-RU" dirty="0"/>
              <a:t> з </a:t>
            </a:r>
            <a:r>
              <a:rPr lang="ru-RU" dirty="0" err="1"/>
              <a:t>будівельником</a:t>
            </a:r>
            <a:r>
              <a:rPr lang="ru-RU" dirty="0"/>
              <a:t> </a:t>
            </a:r>
            <a:r>
              <a:rPr lang="ru-RU" dirty="0" err="1"/>
              <a:t>безпосередньо</a:t>
            </a:r>
            <a:r>
              <a:rPr lang="ru-RU" dirty="0"/>
              <a:t>. Але, з </a:t>
            </a:r>
            <a:r>
              <a:rPr lang="ru-RU" dirty="0" err="1"/>
              <a:t>іншого</a:t>
            </a:r>
            <a:r>
              <a:rPr lang="ru-RU" dirty="0"/>
              <a:t> боку,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доручити</a:t>
            </a:r>
            <a:r>
              <a:rPr lang="ru-RU" dirty="0"/>
              <a:t> </a:t>
            </a:r>
            <a:r>
              <a:rPr lang="ru-RU" dirty="0" err="1"/>
              <a:t>цю</a:t>
            </a:r>
            <a:r>
              <a:rPr lang="ru-RU" dirty="0"/>
              <a:t> справу </a:t>
            </a:r>
            <a:r>
              <a:rPr lang="ru-RU" b="1" dirty="0"/>
              <a:t>директору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знає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кроки </a:t>
            </a:r>
            <a:r>
              <a:rPr lang="ru-RU" dirty="0" err="1"/>
              <a:t>будівельника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викликати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отримати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найпопулярніших</a:t>
            </a:r>
            <a:r>
              <a:rPr lang="ru-RU" dirty="0"/>
              <a:t> </a:t>
            </a:r>
            <a:r>
              <a:rPr lang="ru-RU" dirty="0" err="1"/>
              <a:t>конфігурацій</a:t>
            </a:r>
            <a:r>
              <a:rPr lang="ru-RU" dirty="0"/>
              <a:t> </a:t>
            </a:r>
            <a:r>
              <a:rPr lang="ru-RU" dirty="0" err="1"/>
              <a:t>автомобілів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8928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uk-UA" sz="2800" b="1" dirty="0" smtClean="0">
                <a:solidFill>
                  <a:srgbClr val="A80000"/>
                </a:solidFill>
              </a:rPr>
              <a:t>Будівельник</a:t>
            </a:r>
            <a:r>
              <a:rPr lang="en-US" sz="2800" b="1" dirty="0" smtClean="0">
                <a:solidFill>
                  <a:srgbClr val="A80000"/>
                </a:solidFill>
              </a:rPr>
              <a:t>.</a:t>
            </a:r>
            <a:r>
              <a:rPr lang="uk-UA" sz="2800" b="1" dirty="0" smtClean="0">
                <a:solidFill>
                  <a:srgbClr val="A80000"/>
                </a:solidFill>
              </a:rPr>
              <a:t> </a:t>
            </a:r>
            <a:r>
              <a:rPr lang="ru-RU" sz="2800" b="1" dirty="0">
                <a:solidFill>
                  <a:srgbClr val="A80000"/>
                </a:solidFill>
                <a:latin typeface="PT Sans"/>
              </a:rPr>
              <a:t>Псевдокод</a:t>
            </a:r>
            <a:endParaRPr lang="ru-RU" sz="2800" b="1" dirty="0">
              <a:solidFill>
                <a:srgbClr val="A8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1232" y="1039254"/>
            <a:ext cx="5152768" cy="58187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Прямоугольник 4"/>
          <p:cNvSpPr/>
          <p:nvPr/>
        </p:nvSpPr>
        <p:spPr>
          <a:xfrm>
            <a:off x="61784" y="1039254"/>
            <a:ext cx="4065373" cy="5909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 smtClean="0"/>
              <a:t>Але </a:t>
            </a:r>
            <a:r>
              <a:rPr lang="ru-RU" dirty="0"/>
              <a:t>до кожного </a:t>
            </a:r>
            <a:r>
              <a:rPr lang="ru-RU" dirty="0" err="1"/>
              <a:t>автомобілю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й </a:t>
            </a:r>
            <a:r>
              <a:rPr lang="ru-RU" b="1" dirty="0" err="1"/>
              <a:t>керівництво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збігається</a:t>
            </a:r>
            <a:r>
              <a:rPr lang="ru-RU" dirty="0"/>
              <a:t> з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конфігурацією</a:t>
            </a:r>
            <a:r>
              <a:rPr lang="ru-RU" dirty="0"/>
              <a:t>. Для </a:t>
            </a:r>
            <a:r>
              <a:rPr lang="ru-RU" dirty="0" err="1"/>
              <a:t>цього</a:t>
            </a:r>
            <a:r>
              <a:rPr lang="ru-RU" dirty="0"/>
              <a:t> ми </a:t>
            </a:r>
            <a:r>
              <a:rPr lang="ru-RU" dirty="0" err="1"/>
              <a:t>створимо</a:t>
            </a:r>
            <a:r>
              <a:rPr lang="ru-RU" dirty="0"/>
              <a:t> </a:t>
            </a:r>
            <a:r>
              <a:rPr lang="ru-RU" b="1" dirty="0" err="1"/>
              <a:t>ще</a:t>
            </a:r>
            <a:r>
              <a:rPr lang="ru-RU" b="1" dirty="0"/>
              <a:t> один </a:t>
            </a:r>
            <a:r>
              <a:rPr lang="ru-RU" b="1" dirty="0" err="1"/>
              <a:t>клас</a:t>
            </a:r>
            <a:r>
              <a:rPr lang="ru-RU" b="1" dirty="0"/>
              <a:t> </a:t>
            </a:r>
            <a:r>
              <a:rPr lang="ru-RU" b="1" dirty="0" err="1"/>
              <a:t>будівельника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конструювання</a:t>
            </a:r>
            <a:r>
              <a:rPr lang="ru-RU" dirty="0"/>
              <a:t> </a:t>
            </a:r>
            <a:r>
              <a:rPr lang="ru-RU" dirty="0" err="1"/>
              <a:t>автомобіля</a:t>
            </a:r>
            <a:r>
              <a:rPr lang="ru-RU" dirty="0"/>
              <a:t>, </a:t>
            </a:r>
            <a:r>
              <a:rPr lang="ru-RU" b="1" dirty="0"/>
              <a:t>буде </a:t>
            </a:r>
            <a:r>
              <a:rPr lang="ru-RU" b="1" dirty="0" err="1"/>
              <a:t>друкувати</a:t>
            </a:r>
            <a:r>
              <a:rPr lang="ru-RU" b="1" dirty="0"/>
              <a:t> </a:t>
            </a:r>
            <a:r>
              <a:rPr lang="ru-RU" b="1" dirty="0" err="1"/>
              <a:t>сторінки</a:t>
            </a:r>
            <a:r>
              <a:rPr lang="ru-RU" b="1" dirty="0"/>
              <a:t> </a:t>
            </a:r>
            <a:r>
              <a:rPr lang="ru-RU" b="1" dirty="0" err="1"/>
              <a:t>керівництва</a:t>
            </a:r>
            <a:r>
              <a:rPr lang="ru-RU" dirty="0"/>
              <a:t> до </a:t>
            </a:r>
            <a:r>
              <a:rPr lang="ru-RU" dirty="0" err="1"/>
              <a:t>тієї</a:t>
            </a:r>
            <a:r>
              <a:rPr lang="ru-RU" dirty="0"/>
              <a:t> </a:t>
            </a:r>
            <a:r>
              <a:rPr lang="ru-RU" dirty="0" err="1"/>
              <a:t>деталі</a:t>
            </a:r>
            <a:r>
              <a:rPr lang="ru-RU" dirty="0"/>
              <a:t>, яку ми </a:t>
            </a:r>
            <a:r>
              <a:rPr lang="ru-RU" dirty="0" err="1"/>
              <a:t>вбудовуємо</a:t>
            </a:r>
            <a:r>
              <a:rPr lang="ru-RU" dirty="0"/>
              <a:t> в продукт. </a:t>
            </a:r>
            <a:r>
              <a:rPr lang="ru-RU" dirty="0" err="1"/>
              <a:t>Тепер</a:t>
            </a:r>
            <a:r>
              <a:rPr lang="ru-RU" dirty="0"/>
              <a:t>, пропустивши </a:t>
            </a:r>
            <a:r>
              <a:rPr lang="ru-RU" dirty="0" err="1"/>
              <a:t>обидва</a:t>
            </a:r>
            <a:r>
              <a:rPr lang="ru-RU" dirty="0"/>
              <a:t> </a:t>
            </a:r>
            <a:r>
              <a:rPr lang="ru-RU" dirty="0" err="1"/>
              <a:t>типи</a:t>
            </a:r>
            <a:r>
              <a:rPr lang="ru-RU" dirty="0"/>
              <a:t> </a:t>
            </a:r>
            <a:r>
              <a:rPr lang="ru-RU" dirty="0" err="1"/>
              <a:t>будівельників</a:t>
            </a:r>
            <a:r>
              <a:rPr lang="ru-RU" dirty="0"/>
              <a:t> через </a:t>
            </a:r>
            <a:r>
              <a:rPr lang="ru-RU" dirty="0" err="1"/>
              <a:t>одні</a:t>
            </a:r>
            <a:r>
              <a:rPr lang="ru-RU" dirty="0"/>
              <a:t> й </a:t>
            </a:r>
            <a:r>
              <a:rPr lang="ru-RU" dirty="0" err="1"/>
              <a:t>ті</a:t>
            </a:r>
            <a:r>
              <a:rPr lang="ru-RU" dirty="0"/>
              <a:t> ж кроки, ми </a:t>
            </a:r>
            <a:r>
              <a:rPr lang="ru-RU" dirty="0" err="1"/>
              <a:t>отримаємо</a:t>
            </a:r>
            <a:r>
              <a:rPr lang="ru-RU" dirty="0"/>
              <a:t> </a:t>
            </a:r>
            <a:r>
              <a:rPr lang="ru-RU" dirty="0" err="1"/>
              <a:t>автомобіль</a:t>
            </a:r>
            <a:r>
              <a:rPr lang="ru-RU" dirty="0"/>
              <a:t> і </a:t>
            </a:r>
            <a:r>
              <a:rPr lang="ru-RU" dirty="0" err="1"/>
              <a:t>відповідне</a:t>
            </a:r>
            <a:r>
              <a:rPr lang="ru-RU" dirty="0"/>
              <a:t> до </a:t>
            </a:r>
            <a:r>
              <a:rPr lang="ru-RU" dirty="0" err="1"/>
              <a:t>нього</a:t>
            </a:r>
            <a:r>
              <a:rPr lang="ru-RU" dirty="0"/>
              <a:t> </a:t>
            </a:r>
            <a:r>
              <a:rPr lang="ru-RU" dirty="0" err="1"/>
              <a:t>керівництво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.</a:t>
            </a:r>
          </a:p>
          <a:p>
            <a:r>
              <a:rPr lang="ru-RU" dirty="0" smtClean="0"/>
              <a:t>Очевидно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паперове</a:t>
            </a:r>
            <a:r>
              <a:rPr lang="ru-RU" dirty="0"/>
              <a:t> </a:t>
            </a:r>
            <a:r>
              <a:rPr lang="ru-RU" dirty="0" err="1"/>
              <a:t>керівництво</a:t>
            </a:r>
            <a:r>
              <a:rPr lang="ru-RU" dirty="0"/>
              <a:t> і </a:t>
            </a:r>
            <a:r>
              <a:rPr lang="ru-RU" dirty="0" err="1"/>
              <a:t>залізний</a:t>
            </a:r>
            <a:r>
              <a:rPr lang="ru-RU" dirty="0"/>
              <a:t> </a:t>
            </a:r>
            <a:r>
              <a:rPr lang="ru-RU" dirty="0" err="1"/>
              <a:t>автомобіль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дві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речі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не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нічого</a:t>
            </a:r>
            <a:r>
              <a:rPr lang="ru-RU" dirty="0"/>
              <a:t> </a:t>
            </a:r>
            <a:r>
              <a:rPr lang="ru-RU" dirty="0" err="1"/>
              <a:t>спільного</a:t>
            </a:r>
            <a:r>
              <a:rPr lang="ru-RU" dirty="0"/>
              <a:t>. З </a:t>
            </a:r>
            <a:r>
              <a:rPr lang="ru-RU" dirty="0" err="1"/>
              <a:t>цієї</a:t>
            </a:r>
            <a:r>
              <a:rPr lang="ru-RU" dirty="0"/>
              <a:t> причини ми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отримувати</a:t>
            </a:r>
            <a:r>
              <a:rPr lang="ru-RU" dirty="0"/>
              <a:t> результат </a:t>
            </a:r>
            <a:r>
              <a:rPr lang="ru-RU" dirty="0" err="1"/>
              <a:t>безпосередньо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будівельників</a:t>
            </a:r>
            <a:r>
              <a:rPr lang="ru-RU" dirty="0"/>
              <a:t>, а не </a:t>
            </a:r>
            <a:r>
              <a:rPr lang="ru-RU" dirty="0" err="1"/>
              <a:t>від</a:t>
            </a:r>
            <a:r>
              <a:rPr lang="ru-RU" dirty="0"/>
              <a:t> директора. </a:t>
            </a:r>
            <a:r>
              <a:rPr lang="ru-RU" dirty="0" err="1"/>
              <a:t>Інакше</a:t>
            </a:r>
            <a:r>
              <a:rPr lang="ru-RU" dirty="0"/>
              <a:t> нам </a:t>
            </a:r>
            <a:r>
              <a:rPr lang="ru-RU" dirty="0" err="1"/>
              <a:t>довелося</a:t>
            </a:r>
            <a:r>
              <a:rPr lang="ru-RU" dirty="0"/>
              <a:t> б </a:t>
            </a:r>
            <a:r>
              <a:rPr lang="ru-RU" dirty="0" err="1"/>
              <a:t>жорстко</a:t>
            </a:r>
            <a:r>
              <a:rPr lang="ru-RU" dirty="0"/>
              <a:t> </a:t>
            </a:r>
            <a:r>
              <a:rPr lang="ru-RU" dirty="0" err="1"/>
              <a:t>прив'язати</a:t>
            </a:r>
            <a:r>
              <a:rPr lang="ru-RU" dirty="0"/>
              <a:t> директора до </a:t>
            </a:r>
            <a:r>
              <a:rPr lang="ru-RU" dirty="0" err="1"/>
              <a:t>конкретних</a:t>
            </a:r>
            <a:r>
              <a:rPr lang="ru-RU" dirty="0"/>
              <a:t> </a:t>
            </a:r>
            <a:r>
              <a:rPr lang="ru-RU" dirty="0" err="1"/>
              <a:t>класах</a:t>
            </a:r>
            <a:r>
              <a:rPr lang="ru-RU" dirty="0"/>
              <a:t> </a:t>
            </a:r>
            <a:r>
              <a:rPr lang="ru-RU" dirty="0" err="1"/>
              <a:t>автомобілів</a:t>
            </a:r>
            <a:r>
              <a:rPr lang="ru-RU" dirty="0"/>
              <a:t> і </a:t>
            </a:r>
            <a:r>
              <a:rPr lang="ru-RU" dirty="0" err="1"/>
              <a:t>посібників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431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35675" y="480131"/>
            <a:ext cx="6301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https://refactoring.guru/ru/design-patterns/builder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uk-UA" sz="2800" b="1" dirty="0" smtClean="0">
                <a:solidFill>
                  <a:srgbClr val="A80000"/>
                </a:solidFill>
              </a:rPr>
              <a:t>Будівельник</a:t>
            </a:r>
            <a:r>
              <a:rPr lang="en-US" sz="2800" b="1" dirty="0" smtClean="0">
                <a:solidFill>
                  <a:srgbClr val="A80000"/>
                </a:solidFill>
              </a:rPr>
              <a:t>.</a:t>
            </a:r>
            <a:r>
              <a:rPr lang="uk-UA" sz="2800" b="1" dirty="0" smtClean="0">
                <a:solidFill>
                  <a:srgbClr val="A80000"/>
                </a:solidFill>
              </a:rPr>
              <a:t> </a:t>
            </a:r>
            <a:r>
              <a:rPr lang="ru-RU" sz="2800" b="1" dirty="0">
                <a:solidFill>
                  <a:srgbClr val="A80000"/>
                </a:solidFill>
                <a:latin typeface="PT Sans"/>
              </a:rPr>
              <a:t>Псевдокод</a:t>
            </a:r>
            <a:endParaRPr lang="ru-RU" sz="2800" b="1" dirty="0">
              <a:solidFill>
                <a:srgbClr val="A8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1211" y="960262"/>
            <a:ext cx="9230497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// Строитель может создавать различные продукты, используя </a:t>
            </a:r>
            <a:r>
              <a:rPr lang="ru-RU" sz="1400" dirty="0" smtClean="0"/>
              <a:t>один  </a:t>
            </a:r>
            <a:r>
              <a:rPr lang="ru-RU" sz="1400" dirty="0"/>
              <a:t>и тот же процесс строительства.</a:t>
            </a:r>
          </a:p>
          <a:p>
            <a:r>
              <a:rPr lang="en-GB" sz="1400" dirty="0"/>
              <a:t>class Car is</a:t>
            </a:r>
          </a:p>
          <a:p>
            <a:r>
              <a:rPr lang="en-GB" sz="1400" dirty="0"/>
              <a:t>    </a:t>
            </a:r>
            <a:r>
              <a:rPr lang="en-GB" sz="1400" dirty="0" smtClean="0"/>
              <a:t>/</a:t>
            </a:r>
            <a:r>
              <a:rPr lang="uk-UA" sz="1400" dirty="0" smtClean="0"/>
              <a:t>*</a:t>
            </a:r>
            <a:r>
              <a:rPr lang="en-GB" sz="1400" dirty="0" smtClean="0"/>
              <a:t> </a:t>
            </a:r>
            <a:r>
              <a:rPr lang="ru-RU" sz="1400" dirty="0"/>
              <a:t>Автомобили могут отличаться комплектацией: </a:t>
            </a:r>
            <a:r>
              <a:rPr lang="ru-RU" sz="1400" dirty="0" smtClean="0"/>
              <a:t>типом </a:t>
            </a:r>
            <a:r>
              <a:rPr lang="ru-RU" sz="1400" dirty="0"/>
              <a:t>двигателя, количеством сидений, могут иметь или не иметь</a:t>
            </a:r>
          </a:p>
          <a:p>
            <a:r>
              <a:rPr lang="ru-RU" sz="1400" dirty="0"/>
              <a:t>    // </a:t>
            </a:r>
            <a:r>
              <a:rPr lang="en-GB" sz="1400" dirty="0"/>
              <a:t>GPS </a:t>
            </a:r>
            <a:r>
              <a:rPr lang="ru-RU" sz="1400" dirty="0"/>
              <a:t>и систему навигации и т. д. Кроме того, </a:t>
            </a:r>
            <a:r>
              <a:rPr lang="ru-RU" sz="1400" dirty="0" smtClean="0"/>
              <a:t>автомобили </a:t>
            </a:r>
            <a:r>
              <a:rPr lang="ru-RU" sz="1400" dirty="0"/>
              <a:t>могут быть городскими, спортивными или внедорожниками</a:t>
            </a:r>
            <a:r>
              <a:rPr lang="ru-RU" sz="1400" dirty="0" smtClean="0"/>
              <a:t>.*/</a:t>
            </a:r>
            <a:endParaRPr lang="ru-RU" sz="1400" dirty="0"/>
          </a:p>
          <a:p>
            <a:r>
              <a:rPr lang="en-GB" sz="1400" dirty="0" smtClean="0"/>
              <a:t>class </a:t>
            </a:r>
            <a:r>
              <a:rPr lang="en-GB" sz="1400" dirty="0"/>
              <a:t>Manual is</a:t>
            </a:r>
          </a:p>
          <a:p>
            <a:r>
              <a:rPr lang="en-GB" sz="1400" dirty="0"/>
              <a:t>    // </a:t>
            </a:r>
            <a:r>
              <a:rPr lang="ru-RU" sz="1400" dirty="0"/>
              <a:t>Руководство пользователя для данной </a:t>
            </a:r>
            <a:r>
              <a:rPr lang="ru-RU" sz="1400" dirty="0" smtClean="0"/>
              <a:t>конфигурации </a:t>
            </a:r>
            <a:r>
              <a:rPr lang="ru-RU" sz="1400" dirty="0"/>
              <a:t>автомобиля.</a:t>
            </a:r>
          </a:p>
          <a:p>
            <a:r>
              <a:rPr lang="ru-RU" sz="1400" dirty="0" smtClean="0"/>
              <a:t>// </a:t>
            </a:r>
            <a:r>
              <a:rPr lang="ru-RU" sz="1400" dirty="0"/>
              <a:t>Интерфейс строителя объявляет все возможные этапы и </a:t>
            </a:r>
            <a:r>
              <a:rPr lang="ru-RU" sz="1400" dirty="0" smtClean="0"/>
              <a:t>шаги </a:t>
            </a:r>
            <a:r>
              <a:rPr lang="ru-RU" sz="1400" dirty="0"/>
              <a:t>конфигурации продукта.</a:t>
            </a:r>
          </a:p>
          <a:p>
            <a:r>
              <a:rPr lang="en-GB" sz="1400" dirty="0"/>
              <a:t>interface Builder is</a:t>
            </a:r>
          </a:p>
          <a:p>
            <a:r>
              <a:rPr lang="en-GB" sz="1400" dirty="0"/>
              <a:t>    method reset()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setSeats</a:t>
            </a:r>
            <a:r>
              <a:rPr lang="en-GB" sz="1400" dirty="0"/>
              <a:t>(...)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setEngine</a:t>
            </a:r>
            <a:r>
              <a:rPr lang="en-GB" sz="1400" dirty="0"/>
              <a:t>(...)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setTripComputer</a:t>
            </a:r>
            <a:r>
              <a:rPr lang="en-GB" sz="1400" dirty="0"/>
              <a:t>(...)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setGPS</a:t>
            </a:r>
            <a:r>
              <a:rPr lang="en-GB" sz="1400" dirty="0"/>
              <a:t>(...)</a:t>
            </a:r>
          </a:p>
          <a:p>
            <a:r>
              <a:rPr lang="en-GB" sz="1400" dirty="0" smtClean="0"/>
              <a:t>// </a:t>
            </a:r>
            <a:r>
              <a:rPr lang="ru-RU" sz="1400" dirty="0"/>
              <a:t>Все конкретные строители реализуют общий интерфейс по-своему.</a:t>
            </a:r>
          </a:p>
          <a:p>
            <a:r>
              <a:rPr lang="en-GB" sz="1400" dirty="0"/>
              <a:t>class </a:t>
            </a:r>
            <a:r>
              <a:rPr lang="en-GB" sz="1400" dirty="0" err="1"/>
              <a:t>CarBuilder</a:t>
            </a:r>
            <a:r>
              <a:rPr lang="en-GB" sz="1400" dirty="0"/>
              <a:t> implements Builder is</a:t>
            </a:r>
          </a:p>
          <a:p>
            <a:r>
              <a:rPr lang="en-GB" sz="1400" dirty="0"/>
              <a:t>    private field </a:t>
            </a:r>
            <a:r>
              <a:rPr lang="en-GB" sz="1400" dirty="0" err="1"/>
              <a:t>car:Car</a:t>
            </a:r>
            <a:endParaRPr lang="en-GB" sz="1400" dirty="0"/>
          </a:p>
          <a:p>
            <a:r>
              <a:rPr lang="en-GB" sz="1400" dirty="0"/>
              <a:t>    method reset</a:t>
            </a:r>
            <a:r>
              <a:rPr lang="en-GB" sz="1400" dirty="0" smtClean="0"/>
              <a:t>()        </a:t>
            </a:r>
            <a:r>
              <a:rPr lang="en-GB" sz="1400" dirty="0"/>
              <a:t>// </a:t>
            </a:r>
            <a:r>
              <a:rPr lang="ru-RU" sz="1400" dirty="0"/>
              <a:t>Поместить новый объект </a:t>
            </a:r>
            <a:r>
              <a:rPr lang="en-GB" sz="1400" dirty="0"/>
              <a:t>Car </a:t>
            </a:r>
            <a:r>
              <a:rPr lang="ru-RU" sz="1400" dirty="0"/>
              <a:t>в поле "</a:t>
            </a:r>
            <a:r>
              <a:rPr lang="en-GB" sz="1400" dirty="0"/>
              <a:t>car".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setSeats</a:t>
            </a:r>
            <a:r>
              <a:rPr lang="en-GB" sz="1400" dirty="0"/>
              <a:t>(...) </a:t>
            </a:r>
            <a:r>
              <a:rPr lang="en-GB" sz="1400" dirty="0" smtClean="0"/>
              <a:t>is        </a:t>
            </a:r>
            <a:r>
              <a:rPr lang="en-GB" sz="1400" dirty="0"/>
              <a:t>// </a:t>
            </a:r>
            <a:r>
              <a:rPr lang="ru-RU" sz="1400" dirty="0"/>
              <a:t>Установить указанное количество сидений.</a:t>
            </a:r>
          </a:p>
          <a:p>
            <a:r>
              <a:rPr lang="ru-RU" sz="1400" dirty="0"/>
              <a:t>    </a:t>
            </a:r>
            <a:r>
              <a:rPr lang="en-GB" sz="1400" dirty="0"/>
              <a:t>method </a:t>
            </a:r>
            <a:r>
              <a:rPr lang="en-GB" sz="1400" dirty="0" err="1"/>
              <a:t>setEngine</a:t>
            </a:r>
            <a:r>
              <a:rPr lang="en-GB" sz="1400" dirty="0"/>
              <a:t>(...) </a:t>
            </a:r>
            <a:r>
              <a:rPr lang="en-GB" sz="1400" dirty="0" smtClean="0"/>
              <a:t>is        </a:t>
            </a:r>
            <a:r>
              <a:rPr lang="en-GB" sz="1400" dirty="0"/>
              <a:t>// </a:t>
            </a:r>
            <a:r>
              <a:rPr lang="ru-RU" sz="1400" dirty="0"/>
              <a:t>Установить поданный двигатель.</a:t>
            </a:r>
          </a:p>
          <a:p>
            <a:r>
              <a:rPr lang="ru-RU" sz="1400" dirty="0"/>
              <a:t>    </a:t>
            </a:r>
            <a:r>
              <a:rPr lang="en-GB" sz="1400" dirty="0"/>
              <a:t>method </a:t>
            </a:r>
            <a:r>
              <a:rPr lang="en-GB" sz="1400" dirty="0" err="1"/>
              <a:t>setTripComputer</a:t>
            </a:r>
            <a:r>
              <a:rPr lang="en-GB" sz="1400" dirty="0"/>
              <a:t>(...) </a:t>
            </a:r>
            <a:r>
              <a:rPr lang="en-GB" sz="1400" dirty="0" smtClean="0"/>
              <a:t>is        </a:t>
            </a:r>
            <a:r>
              <a:rPr lang="en-GB" sz="1400" dirty="0"/>
              <a:t>// </a:t>
            </a:r>
            <a:r>
              <a:rPr lang="ru-RU" sz="1400" dirty="0"/>
              <a:t>Установить поданную систему навигации.</a:t>
            </a:r>
          </a:p>
          <a:p>
            <a:r>
              <a:rPr lang="ru-RU" sz="1400" dirty="0"/>
              <a:t>    </a:t>
            </a:r>
            <a:r>
              <a:rPr lang="en-GB" sz="1400" dirty="0"/>
              <a:t>method </a:t>
            </a:r>
            <a:r>
              <a:rPr lang="en-GB" sz="1400" dirty="0" err="1"/>
              <a:t>setGPS</a:t>
            </a:r>
            <a:r>
              <a:rPr lang="en-GB" sz="1400" dirty="0"/>
              <a:t>(...) </a:t>
            </a:r>
            <a:r>
              <a:rPr lang="en-GB" sz="1400" dirty="0" smtClean="0"/>
              <a:t>is        </a:t>
            </a:r>
            <a:r>
              <a:rPr lang="en-GB" sz="1400" dirty="0"/>
              <a:t>// </a:t>
            </a:r>
            <a:r>
              <a:rPr lang="ru-RU" sz="1400" dirty="0"/>
              <a:t>Установить или снять </a:t>
            </a:r>
            <a:r>
              <a:rPr lang="en-GB" sz="1400" dirty="0"/>
              <a:t>GPS.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getResult</a:t>
            </a:r>
            <a:r>
              <a:rPr lang="en-GB" sz="1400" dirty="0"/>
              <a:t>():Car </a:t>
            </a:r>
            <a:r>
              <a:rPr lang="en-GB" sz="1400" dirty="0" smtClean="0"/>
              <a:t>is        </a:t>
            </a:r>
            <a:r>
              <a:rPr lang="en-GB" sz="1400" dirty="0"/>
              <a:t>// </a:t>
            </a:r>
            <a:r>
              <a:rPr lang="ru-RU" sz="1400" dirty="0"/>
              <a:t>Вернуть текущий объект автомобиля.</a:t>
            </a:r>
          </a:p>
          <a:p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65262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35675" y="480131"/>
            <a:ext cx="6301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https://refactoring.guru/ru/design-patterns/builder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uk-UA" sz="2800" b="1" dirty="0" smtClean="0">
                <a:solidFill>
                  <a:srgbClr val="A80000"/>
                </a:solidFill>
              </a:rPr>
              <a:t>Будівельник</a:t>
            </a:r>
            <a:r>
              <a:rPr lang="en-US" sz="2800" b="1" dirty="0" smtClean="0">
                <a:solidFill>
                  <a:srgbClr val="A80000"/>
                </a:solidFill>
              </a:rPr>
              <a:t>.</a:t>
            </a:r>
            <a:r>
              <a:rPr lang="uk-UA" sz="2800" b="1" dirty="0" smtClean="0">
                <a:solidFill>
                  <a:srgbClr val="A80000"/>
                </a:solidFill>
              </a:rPr>
              <a:t> </a:t>
            </a:r>
            <a:r>
              <a:rPr lang="ru-RU" sz="2800" b="1" dirty="0">
                <a:solidFill>
                  <a:srgbClr val="A80000"/>
                </a:solidFill>
                <a:latin typeface="PT Sans"/>
              </a:rPr>
              <a:t>Псевдокод</a:t>
            </a:r>
            <a:endParaRPr lang="ru-RU" sz="2800" b="1" dirty="0">
              <a:solidFill>
                <a:srgbClr val="A8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558698"/>
            <a:ext cx="9242854" cy="63709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 smtClean="0"/>
              <a:t>/* </a:t>
            </a:r>
            <a:r>
              <a:rPr lang="ru-RU" sz="1200" dirty="0"/>
              <a:t>В отличие от других порождающих паттернов, где </a:t>
            </a:r>
            <a:r>
              <a:rPr lang="ru-RU" sz="1200" dirty="0" smtClean="0"/>
              <a:t>продукты </a:t>
            </a:r>
            <a:r>
              <a:rPr lang="ru-RU" sz="1200" dirty="0"/>
              <a:t>должны быть частью одной иерархии классов или </a:t>
            </a:r>
            <a:r>
              <a:rPr lang="ru-RU" sz="1200" dirty="0" smtClean="0"/>
              <a:t>следовать </a:t>
            </a:r>
            <a:r>
              <a:rPr lang="ru-RU" sz="1200" dirty="0"/>
              <a:t>общему интерфейсу, строители могут создавать </a:t>
            </a:r>
            <a:r>
              <a:rPr lang="ru-RU" sz="1200" dirty="0" smtClean="0"/>
              <a:t>совершенно </a:t>
            </a:r>
            <a:r>
              <a:rPr lang="ru-RU" sz="1200" dirty="0"/>
              <a:t>разные продукты, которые не имеют общего предка</a:t>
            </a:r>
            <a:r>
              <a:rPr lang="ru-RU" sz="1200" dirty="0" smtClean="0"/>
              <a:t>. */</a:t>
            </a:r>
            <a:endParaRPr lang="ru-RU" sz="1200" dirty="0"/>
          </a:p>
          <a:p>
            <a:r>
              <a:rPr lang="en-GB" sz="1200" dirty="0"/>
              <a:t>class </a:t>
            </a:r>
            <a:r>
              <a:rPr lang="en-GB" sz="1200" dirty="0" err="1"/>
              <a:t>CarManualBuilder</a:t>
            </a:r>
            <a:r>
              <a:rPr lang="en-GB" sz="1200" dirty="0"/>
              <a:t> implements Builder is</a:t>
            </a:r>
          </a:p>
          <a:p>
            <a:r>
              <a:rPr lang="en-GB" sz="1200" dirty="0"/>
              <a:t>    private field </a:t>
            </a:r>
            <a:r>
              <a:rPr lang="en-GB" sz="1200" dirty="0" err="1"/>
              <a:t>manual:Manual</a:t>
            </a:r>
            <a:endParaRPr lang="en-GB" sz="1200" dirty="0"/>
          </a:p>
          <a:p>
            <a:r>
              <a:rPr lang="en-GB" sz="1200" dirty="0"/>
              <a:t>    method reset</a:t>
            </a:r>
            <a:r>
              <a:rPr lang="en-GB" sz="1200" dirty="0" smtClean="0"/>
              <a:t>()        </a:t>
            </a:r>
            <a:r>
              <a:rPr lang="en-GB" sz="1200" dirty="0"/>
              <a:t>// </a:t>
            </a:r>
            <a:r>
              <a:rPr lang="ru-RU" sz="1200" dirty="0"/>
              <a:t>Поместить новый объект </a:t>
            </a:r>
            <a:r>
              <a:rPr lang="en-GB" sz="1200" dirty="0"/>
              <a:t>Manual </a:t>
            </a:r>
            <a:r>
              <a:rPr lang="ru-RU" sz="1200" dirty="0"/>
              <a:t>в поле "</a:t>
            </a:r>
            <a:r>
              <a:rPr lang="en-GB" sz="1200" dirty="0"/>
              <a:t>manual".</a:t>
            </a:r>
          </a:p>
          <a:p>
            <a:r>
              <a:rPr lang="en-GB" sz="1200" dirty="0"/>
              <a:t>    method </a:t>
            </a:r>
            <a:r>
              <a:rPr lang="en-GB" sz="1200" dirty="0" err="1"/>
              <a:t>setSeats</a:t>
            </a:r>
            <a:r>
              <a:rPr lang="en-GB" sz="1200" dirty="0"/>
              <a:t>(...) </a:t>
            </a:r>
            <a:r>
              <a:rPr lang="en-GB" sz="1200" dirty="0" smtClean="0"/>
              <a:t>is        </a:t>
            </a:r>
            <a:r>
              <a:rPr lang="en-GB" sz="1200" dirty="0"/>
              <a:t>// </a:t>
            </a:r>
            <a:r>
              <a:rPr lang="ru-RU" sz="1200" dirty="0"/>
              <a:t>Описать, сколько мест в машине.</a:t>
            </a:r>
          </a:p>
          <a:p>
            <a:r>
              <a:rPr lang="ru-RU" sz="1200" dirty="0"/>
              <a:t>    </a:t>
            </a:r>
            <a:r>
              <a:rPr lang="en-GB" sz="1200" dirty="0"/>
              <a:t>method </a:t>
            </a:r>
            <a:r>
              <a:rPr lang="en-GB" sz="1200" dirty="0" err="1"/>
              <a:t>setEngine</a:t>
            </a:r>
            <a:r>
              <a:rPr lang="en-GB" sz="1200" dirty="0"/>
              <a:t>(...) </a:t>
            </a:r>
            <a:r>
              <a:rPr lang="en-GB" sz="1200" dirty="0" smtClean="0"/>
              <a:t>is        </a:t>
            </a:r>
            <a:r>
              <a:rPr lang="en-GB" sz="1200" dirty="0"/>
              <a:t>// </a:t>
            </a:r>
            <a:r>
              <a:rPr lang="ru-RU" sz="1200" dirty="0"/>
              <a:t>Добавить в руководство описание двигателя.</a:t>
            </a:r>
          </a:p>
          <a:p>
            <a:r>
              <a:rPr lang="ru-RU" sz="1200" dirty="0"/>
              <a:t>    </a:t>
            </a:r>
            <a:r>
              <a:rPr lang="en-GB" sz="1200" dirty="0"/>
              <a:t>method </a:t>
            </a:r>
            <a:r>
              <a:rPr lang="en-GB" sz="1200" dirty="0" err="1"/>
              <a:t>setTripComputer</a:t>
            </a:r>
            <a:r>
              <a:rPr lang="en-GB" sz="1200" dirty="0"/>
              <a:t>(...) </a:t>
            </a:r>
            <a:r>
              <a:rPr lang="en-GB" sz="1200" dirty="0" smtClean="0"/>
              <a:t>is        </a:t>
            </a:r>
            <a:r>
              <a:rPr lang="en-GB" sz="1200" dirty="0"/>
              <a:t>// </a:t>
            </a:r>
            <a:r>
              <a:rPr lang="ru-RU" sz="1200" dirty="0"/>
              <a:t>Добавить в руководство описание системы навигации.</a:t>
            </a:r>
          </a:p>
          <a:p>
            <a:r>
              <a:rPr lang="ru-RU" sz="1200" dirty="0"/>
              <a:t>    </a:t>
            </a:r>
            <a:r>
              <a:rPr lang="en-GB" sz="1200" dirty="0"/>
              <a:t>method </a:t>
            </a:r>
            <a:r>
              <a:rPr lang="en-GB" sz="1200" dirty="0" err="1"/>
              <a:t>setGPS</a:t>
            </a:r>
            <a:r>
              <a:rPr lang="en-GB" sz="1200" dirty="0"/>
              <a:t>(...) </a:t>
            </a:r>
            <a:r>
              <a:rPr lang="en-GB" sz="1200" dirty="0" smtClean="0"/>
              <a:t>is        </a:t>
            </a:r>
            <a:r>
              <a:rPr lang="en-GB" sz="1200" dirty="0"/>
              <a:t>// </a:t>
            </a:r>
            <a:r>
              <a:rPr lang="ru-RU" sz="1200" dirty="0"/>
              <a:t>Добавить в инструкцию </a:t>
            </a:r>
            <a:r>
              <a:rPr lang="ru-RU" sz="1200" dirty="0" err="1"/>
              <a:t>инструкцию</a:t>
            </a:r>
            <a:r>
              <a:rPr lang="ru-RU" sz="1200" dirty="0"/>
              <a:t> </a:t>
            </a:r>
            <a:r>
              <a:rPr lang="en-GB" sz="1200" dirty="0"/>
              <a:t>GPS.</a:t>
            </a:r>
          </a:p>
          <a:p>
            <a:r>
              <a:rPr lang="en-GB" sz="1200" dirty="0"/>
              <a:t>    method </a:t>
            </a:r>
            <a:r>
              <a:rPr lang="en-GB" sz="1200" dirty="0" err="1"/>
              <a:t>getResult</a:t>
            </a:r>
            <a:r>
              <a:rPr lang="en-GB" sz="1200" dirty="0"/>
              <a:t>():Manual </a:t>
            </a:r>
            <a:r>
              <a:rPr lang="en-GB" sz="1200" dirty="0" smtClean="0"/>
              <a:t>is        </a:t>
            </a:r>
            <a:r>
              <a:rPr lang="en-GB" sz="1200" dirty="0"/>
              <a:t>// </a:t>
            </a:r>
            <a:r>
              <a:rPr lang="ru-RU" sz="1200" dirty="0"/>
              <a:t>Вернуть текущий объект руководства.</a:t>
            </a:r>
          </a:p>
          <a:p>
            <a:r>
              <a:rPr lang="ru-RU" sz="1200" dirty="0" smtClean="0"/>
              <a:t>/*Директор </a:t>
            </a:r>
            <a:r>
              <a:rPr lang="ru-RU" sz="1200" dirty="0"/>
              <a:t>знает, в какой последовательности нужно </a:t>
            </a:r>
            <a:r>
              <a:rPr lang="ru-RU" sz="1200" dirty="0" smtClean="0"/>
              <a:t>заставлять </a:t>
            </a:r>
            <a:r>
              <a:rPr lang="ru-RU" sz="1200" dirty="0"/>
              <a:t>работать строителя, чтобы получить ту или иную </a:t>
            </a:r>
            <a:r>
              <a:rPr lang="ru-RU" sz="1200" dirty="0" smtClean="0"/>
              <a:t>версию </a:t>
            </a:r>
            <a:r>
              <a:rPr lang="ru-RU" sz="1200" dirty="0"/>
              <a:t>продукта. Заметьте, что директор работает со строителем </a:t>
            </a:r>
            <a:r>
              <a:rPr lang="ru-RU" sz="1200" dirty="0" smtClean="0"/>
              <a:t>через </a:t>
            </a:r>
            <a:r>
              <a:rPr lang="ru-RU" sz="1200" dirty="0"/>
              <a:t>общий интерфейс, благодаря чему он не знает тип продукта</a:t>
            </a:r>
            <a:r>
              <a:rPr lang="ru-RU" sz="1200" dirty="0" smtClean="0"/>
              <a:t>, </a:t>
            </a:r>
            <a:r>
              <a:rPr lang="ru-RU" sz="1200" dirty="0"/>
              <a:t>который изготовляет строитель</a:t>
            </a:r>
            <a:r>
              <a:rPr lang="ru-RU" sz="1200" dirty="0" smtClean="0"/>
              <a:t>.*/</a:t>
            </a:r>
            <a:endParaRPr lang="ru-RU" sz="1200" dirty="0"/>
          </a:p>
          <a:p>
            <a:r>
              <a:rPr lang="en-GB" sz="1200" dirty="0"/>
              <a:t>class Director is</a:t>
            </a:r>
          </a:p>
          <a:p>
            <a:r>
              <a:rPr lang="en-GB" sz="1200" dirty="0"/>
              <a:t>    method </a:t>
            </a:r>
            <a:r>
              <a:rPr lang="en-GB" sz="1200" dirty="0" err="1"/>
              <a:t>constructSportsCar</a:t>
            </a:r>
            <a:r>
              <a:rPr lang="en-GB" sz="1200" dirty="0"/>
              <a:t>(builder: Builder) is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builder.reset</a:t>
            </a:r>
            <a:r>
              <a:rPr lang="en-GB" sz="1200" dirty="0"/>
              <a:t>()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builder.setSeats</a:t>
            </a:r>
            <a:r>
              <a:rPr lang="en-GB" sz="1200" dirty="0"/>
              <a:t>(2)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builder.setEngine</a:t>
            </a:r>
            <a:r>
              <a:rPr lang="en-GB" sz="1200" dirty="0"/>
              <a:t>(new </a:t>
            </a:r>
            <a:r>
              <a:rPr lang="en-GB" sz="1200" dirty="0" err="1"/>
              <a:t>SportEngine</a:t>
            </a:r>
            <a:r>
              <a:rPr lang="en-GB" sz="1200" dirty="0"/>
              <a:t>())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builder.setTripComputer</a:t>
            </a:r>
            <a:r>
              <a:rPr lang="en-GB" sz="1200" dirty="0"/>
              <a:t>(true)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builder.setGPS</a:t>
            </a:r>
            <a:r>
              <a:rPr lang="en-GB" sz="1200" dirty="0"/>
              <a:t>(true)</a:t>
            </a:r>
          </a:p>
          <a:p>
            <a:r>
              <a:rPr lang="en-GB" sz="1200" dirty="0" smtClean="0"/>
              <a:t>/</a:t>
            </a:r>
            <a:r>
              <a:rPr lang="uk-UA" sz="1200" dirty="0" smtClean="0"/>
              <a:t>*</a:t>
            </a:r>
            <a:r>
              <a:rPr lang="en-GB" sz="1200" dirty="0" smtClean="0"/>
              <a:t> </a:t>
            </a:r>
            <a:r>
              <a:rPr lang="ru-RU" sz="1200" dirty="0"/>
              <a:t>Директор получает объект конкретного строителя от </a:t>
            </a:r>
            <a:r>
              <a:rPr lang="ru-RU" sz="1200" dirty="0" smtClean="0"/>
              <a:t>клиента </a:t>
            </a:r>
            <a:r>
              <a:rPr lang="ru-RU" sz="1200" dirty="0"/>
              <a:t>(приложения). Приложение само знает, какого строителя </a:t>
            </a:r>
            <a:r>
              <a:rPr lang="ru-RU" sz="1200" dirty="0" smtClean="0"/>
              <a:t>нужно </a:t>
            </a:r>
            <a:r>
              <a:rPr lang="ru-RU" sz="1200" dirty="0"/>
              <a:t>использовать, чтобы получить определённый продукт</a:t>
            </a:r>
            <a:r>
              <a:rPr lang="ru-RU" sz="1200" dirty="0" smtClean="0"/>
              <a:t>.*/</a:t>
            </a:r>
            <a:endParaRPr lang="ru-RU" sz="1200" dirty="0"/>
          </a:p>
          <a:p>
            <a:r>
              <a:rPr lang="en-GB" sz="1200" dirty="0"/>
              <a:t>class Application is</a:t>
            </a:r>
          </a:p>
          <a:p>
            <a:r>
              <a:rPr lang="en-GB" sz="1200" dirty="0"/>
              <a:t>    method </a:t>
            </a:r>
            <a:r>
              <a:rPr lang="en-GB" sz="1200" dirty="0" err="1"/>
              <a:t>makeCar</a:t>
            </a:r>
            <a:r>
              <a:rPr lang="en-GB" sz="1200" dirty="0"/>
              <a:t>() is</a:t>
            </a:r>
          </a:p>
          <a:p>
            <a:r>
              <a:rPr lang="en-GB" sz="1200" dirty="0"/>
              <a:t>        director = new Director()</a:t>
            </a:r>
          </a:p>
          <a:p>
            <a:r>
              <a:rPr lang="en-GB" sz="1200" dirty="0" smtClean="0"/>
              <a:t>        </a:t>
            </a:r>
            <a:r>
              <a:rPr lang="en-GB" sz="1200" dirty="0" err="1"/>
              <a:t>CarBuilder</a:t>
            </a:r>
            <a:r>
              <a:rPr lang="en-GB" sz="1200" dirty="0"/>
              <a:t> builder = new </a:t>
            </a:r>
            <a:r>
              <a:rPr lang="en-GB" sz="1200" dirty="0" err="1"/>
              <a:t>CarBuilder</a:t>
            </a:r>
            <a:r>
              <a:rPr lang="en-GB" sz="1200" dirty="0"/>
              <a:t>()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director.constructSportsCar</a:t>
            </a:r>
            <a:r>
              <a:rPr lang="en-GB" sz="1200" dirty="0"/>
              <a:t>(builder)</a:t>
            </a:r>
          </a:p>
          <a:p>
            <a:r>
              <a:rPr lang="en-GB" sz="1200" dirty="0"/>
              <a:t>        Car </a:t>
            </a:r>
            <a:r>
              <a:rPr lang="en-GB" sz="1200" dirty="0" err="1"/>
              <a:t>car</a:t>
            </a:r>
            <a:r>
              <a:rPr lang="en-GB" sz="1200" dirty="0"/>
              <a:t> = </a:t>
            </a:r>
            <a:r>
              <a:rPr lang="en-GB" sz="1200" dirty="0" err="1"/>
              <a:t>builder.getResult</a:t>
            </a:r>
            <a:r>
              <a:rPr lang="en-GB" sz="1200" dirty="0"/>
              <a:t>()</a:t>
            </a:r>
          </a:p>
          <a:p>
            <a:r>
              <a:rPr lang="en-GB" sz="1200" dirty="0" smtClean="0"/>
              <a:t>        </a:t>
            </a:r>
            <a:r>
              <a:rPr lang="en-GB" sz="1200" dirty="0" err="1"/>
              <a:t>CarManualBuilder</a:t>
            </a:r>
            <a:r>
              <a:rPr lang="en-GB" sz="1200" dirty="0"/>
              <a:t> builder = new </a:t>
            </a:r>
            <a:r>
              <a:rPr lang="en-GB" sz="1200" dirty="0" err="1"/>
              <a:t>CarManualBuilder</a:t>
            </a:r>
            <a:r>
              <a:rPr lang="en-GB" sz="1200" dirty="0"/>
              <a:t>()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director.constructSportsCar</a:t>
            </a:r>
            <a:r>
              <a:rPr lang="en-GB" sz="1200" dirty="0"/>
              <a:t>(builder)</a:t>
            </a:r>
          </a:p>
          <a:p>
            <a:r>
              <a:rPr lang="en-GB" sz="1200" dirty="0" smtClean="0"/>
              <a:t>        /</a:t>
            </a:r>
            <a:r>
              <a:rPr lang="uk-UA" sz="1200" dirty="0" smtClean="0"/>
              <a:t>*</a:t>
            </a:r>
            <a:r>
              <a:rPr lang="ru-RU" sz="1200" dirty="0" smtClean="0"/>
              <a:t>Готовый </a:t>
            </a:r>
            <a:r>
              <a:rPr lang="ru-RU" sz="1200" dirty="0"/>
              <a:t>продукт возвращает строитель, так </a:t>
            </a:r>
            <a:r>
              <a:rPr lang="ru-RU" sz="1200" dirty="0" smtClean="0"/>
              <a:t>как </a:t>
            </a:r>
            <a:r>
              <a:rPr lang="ru-RU" sz="1200" dirty="0"/>
              <a:t>директор чаще всего не знает и не зависит от</a:t>
            </a:r>
          </a:p>
          <a:p>
            <a:r>
              <a:rPr lang="ru-RU" sz="1200" dirty="0"/>
              <a:t>        // конкретных классов строителей и продуктов</a:t>
            </a:r>
            <a:r>
              <a:rPr lang="ru-RU" sz="1200" dirty="0" smtClean="0"/>
              <a:t>.*/</a:t>
            </a:r>
            <a:endParaRPr lang="ru-RU" sz="1200" dirty="0"/>
          </a:p>
          <a:p>
            <a:r>
              <a:rPr lang="ru-RU" sz="1200" dirty="0"/>
              <a:t>        </a:t>
            </a:r>
            <a:r>
              <a:rPr lang="en-GB" sz="1200" dirty="0"/>
              <a:t>Manual </a:t>
            </a:r>
            <a:r>
              <a:rPr lang="en-GB" sz="1200" dirty="0" err="1"/>
              <a:t>manual</a:t>
            </a:r>
            <a:r>
              <a:rPr lang="en-GB" sz="1200" dirty="0"/>
              <a:t> = </a:t>
            </a:r>
            <a:r>
              <a:rPr lang="en-GB" sz="1200" dirty="0" err="1"/>
              <a:t>builder.getResult</a:t>
            </a:r>
            <a:r>
              <a:rPr lang="en-GB" sz="1200" dirty="0"/>
              <a:t>()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50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5138" y="1037967"/>
            <a:ext cx="4698862" cy="293678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Абстрактна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ru-RU" sz="3200" b="1" dirty="0" smtClean="0">
                <a:solidFill>
                  <a:srgbClr val="C00000"/>
                </a:solidFill>
              </a:rPr>
              <a:t> фабрика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С</a:t>
            </a:r>
            <a:r>
              <a:rPr lang="ru-RU" sz="3200" b="1" dirty="0" err="1" smtClean="0">
                <a:solidFill>
                  <a:srgbClr val="C00000"/>
                </a:solidFill>
              </a:rPr>
              <a:t>уть</a:t>
            </a:r>
            <a:r>
              <a:rPr lang="ru-RU" sz="3200" b="1" dirty="0" smtClean="0">
                <a:solidFill>
                  <a:srgbClr val="C00000"/>
                </a:solidFill>
              </a:rPr>
              <a:t> </a:t>
            </a:r>
            <a:r>
              <a:rPr lang="ru-RU" sz="3200" b="1" dirty="0" err="1" smtClean="0">
                <a:solidFill>
                  <a:srgbClr val="C00000"/>
                </a:solidFill>
              </a:rPr>
              <a:t>патерна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962" y="5996226"/>
            <a:ext cx="90080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https://refactoring.guru/ru/design-patterns/abstract-factory</a:t>
            </a:r>
            <a:endParaRPr lang="ru-RU" sz="1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7135" y="166472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Абстрактна фабрика </a:t>
            </a:r>
            <a:r>
              <a:rPr lang="ru-RU" dirty="0"/>
              <a:t>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 smtClean="0"/>
              <a:t>твірний</a:t>
            </a:r>
            <a:r>
              <a:rPr lang="ru-RU" dirty="0" smtClean="0"/>
              <a:t> </a:t>
            </a:r>
            <a:r>
              <a:rPr lang="ru-RU" dirty="0" err="1" smtClean="0"/>
              <a:t>патерн</a:t>
            </a:r>
            <a:r>
              <a:rPr lang="ru-RU" dirty="0" smtClean="0"/>
              <a:t> </a:t>
            </a:r>
            <a:r>
              <a:rPr lang="ru-RU" dirty="0" err="1"/>
              <a:t>проектування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сімейства</a:t>
            </a:r>
            <a:r>
              <a:rPr lang="ru-RU" dirty="0"/>
              <a:t> </a:t>
            </a:r>
            <a:r>
              <a:rPr lang="ru-RU" dirty="0" err="1"/>
              <a:t>пов'язаних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не </a:t>
            </a:r>
            <a:r>
              <a:rPr lang="ru-RU" dirty="0" err="1"/>
              <a:t>прив'язуючись</a:t>
            </a:r>
            <a:r>
              <a:rPr lang="ru-RU" dirty="0"/>
              <a:t> до </a:t>
            </a:r>
            <a:r>
              <a:rPr lang="ru-RU" dirty="0" err="1"/>
              <a:t>конкретних</a:t>
            </a:r>
            <a:r>
              <a:rPr lang="ru-RU" dirty="0"/>
              <a:t> </a:t>
            </a:r>
            <a:r>
              <a:rPr lang="ru-RU" dirty="0" err="1"/>
              <a:t>класах</a:t>
            </a:r>
            <a:r>
              <a:rPr lang="ru-RU" dirty="0"/>
              <a:t> </a:t>
            </a:r>
            <a:r>
              <a:rPr lang="ru-RU" dirty="0" err="1"/>
              <a:t>створюваних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4470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uk-UA" sz="2800" b="1" dirty="0" smtClean="0">
                <a:solidFill>
                  <a:srgbClr val="A80000"/>
                </a:solidFill>
              </a:rPr>
              <a:t>Будівельник</a:t>
            </a:r>
            <a:r>
              <a:rPr lang="en-US" sz="2800" b="1" dirty="0" smtClean="0">
                <a:solidFill>
                  <a:srgbClr val="A80000"/>
                </a:solidFill>
              </a:rPr>
              <a:t>.</a:t>
            </a:r>
            <a:r>
              <a:rPr lang="uk-UA" sz="2800" b="1" dirty="0" smtClean="0">
                <a:solidFill>
                  <a:srgbClr val="A80000"/>
                </a:solidFill>
              </a:rPr>
              <a:t> </a:t>
            </a:r>
            <a:r>
              <a:rPr lang="ru-RU" sz="2800" b="1" dirty="0" err="1" smtClean="0">
                <a:solidFill>
                  <a:srgbClr val="A80000"/>
                </a:solidFill>
                <a:latin typeface="PT Sans"/>
              </a:rPr>
              <a:t>Застосовність</a:t>
            </a:r>
            <a:endParaRPr lang="ru-RU" sz="2800" b="1" dirty="0">
              <a:solidFill>
                <a:srgbClr val="A8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357" y="106943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1. Коли </a:t>
            </a:r>
            <a:r>
              <a:rPr lang="ru-RU" b="1" dirty="0" err="1"/>
              <a:t>ви</a:t>
            </a:r>
            <a:r>
              <a:rPr lang="ru-RU" b="1" dirty="0"/>
              <a:t> </a:t>
            </a:r>
            <a:r>
              <a:rPr lang="ru-RU" b="1" dirty="0" err="1"/>
              <a:t>хочете</a:t>
            </a:r>
            <a:r>
              <a:rPr lang="ru-RU" b="1" dirty="0"/>
              <a:t> </a:t>
            </a:r>
            <a:r>
              <a:rPr lang="ru-RU" b="1" dirty="0" err="1"/>
              <a:t>позбутися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«</a:t>
            </a:r>
            <a:r>
              <a:rPr lang="ru-RU" b="1" dirty="0" err="1"/>
              <a:t>телескопічного</a:t>
            </a:r>
            <a:r>
              <a:rPr lang="ru-RU" b="1" dirty="0"/>
              <a:t> конструктора».</a:t>
            </a:r>
          </a:p>
          <a:p>
            <a:r>
              <a:rPr lang="ru-RU" dirty="0"/>
              <a:t> </a:t>
            </a:r>
            <a:r>
              <a:rPr lang="ru-RU" dirty="0" err="1"/>
              <a:t>Припустимо</a:t>
            </a:r>
            <a:r>
              <a:rPr lang="ru-RU" dirty="0"/>
              <a:t>, у вас є один конструктор з </a:t>
            </a:r>
            <a:r>
              <a:rPr lang="ru-RU" dirty="0" err="1"/>
              <a:t>десятьма</a:t>
            </a:r>
            <a:r>
              <a:rPr lang="ru-RU" dirty="0"/>
              <a:t> </a:t>
            </a:r>
            <a:r>
              <a:rPr lang="ru-RU" dirty="0" err="1"/>
              <a:t>опциональнимі</a:t>
            </a:r>
            <a:r>
              <a:rPr lang="ru-RU" dirty="0"/>
              <a:t> параметрами.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незручно</a:t>
            </a:r>
            <a:r>
              <a:rPr lang="ru-RU" dirty="0"/>
              <a:t> </a:t>
            </a:r>
            <a:r>
              <a:rPr lang="ru-RU" dirty="0" err="1"/>
              <a:t>викликати</a:t>
            </a:r>
            <a:r>
              <a:rPr lang="ru-RU" dirty="0"/>
              <a:t>, тому </a:t>
            </a:r>
            <a:r>
              <a:rPr lang="ru-RU" dirty="0" err="1"/>
              <a:t>ви</a:t>
            </a:r>
            <a:r>
              <a:rPr lang="ru-RU" dirty="0"/>
              <a:t> створили </a:t>
            </a:r>
            <a:r>
              <a:rPr lang="ru-RU" dirty="0" err="1"/>
              <a:t>ще</a:t>
            </a:r>
            <a:r>
              <a:rPr lang="ru-RU" dirty="0"/>
              <a:t> десять </a:t>
            </a:r>
            <a:r>
              <a:rPr lang="ru-RU" dirty="0" err="1"/>
              <a:t>конструкторів</a:t>
            </a:r>
            <a:r>
              <a:rPr lang="ru-RU" dirty="0"/>
              <a:t> з </a:t>
            </a:r>
            <a:r>
              <a:rPr lang="ru-RU" dirty="0" err="1"/>
              <a:t>меншою</a:t>
            </a:r>
            <a:r>
              <a:rPr lang="ru-RU" dirty="0"/>
              <a:t> </a:t>
            </a:r>
            <a:r>
              <a:rPr lang="ru-RU" dirty="0" err="1"/>
              <a:t>кількістю</a:t>
            </a:r>
            <a:r>
              <a:rPr lang="ru-RU" dirty="0"/>
              <a:t> </a:t>
            </a:r>
            <a:r>
              <a:rPr lang="ru-RU" dirty="0" err="1"/>
              <a:t>параметрів</a:t>
            </a:r>
            <a:r>
              <a:rPr lang="ru-RU" dirty="0"/>
              <a:t>. Все, </a:t>
            </a:r>
            <a:r>
              <a:rPr lang="ru-RU" dirty="0" err="1"/>
              <a:t>що</a:t>
            </a:r>
            <a:r>
              <a:rPr lang="ru-RU" dirty="0"/>
              <a:t> вони </a:t>
            </a:r>
            <a:r>
              <a:rPr lang="ru-RU" dirty="0" err="1"/>
              <a:t>роблять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переадресовують</a:t>
            </a:r>
            <a:r>
              <a:rPr lang="ru-RU" dirty="0"/>
              <a:t> </a:t>
            </a:r>
            <a:r>
              <a:rPr lang="ru-RU" dirty="0" err="1"/>
              <a:t>виклик</a:t>
            </a:r>
            <a:r>
              <a:rPr lang="ru-RU" dirty="0"/>
              <a:t> до базового конструктору, </a:t>
            </a:r>
            <a:r>
              <a:rPr lang="ru-RU" dirty="0" err="1"/>
              <a:t>подаючи</a:t>
            </a:r>
            <a:r>
              <a:rPr lang="ru-RU" dirty="0"/>
              <a:t> </a:t>
            </a:r>
            <a:r>
              <a:rPr lang="ru-RU" dirty="0" err="1"/>
              <a:t>якісь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за </a:t>
            </a:r>
            <a:r>
              <a:rPr lang="ru-RU" dirty="0" err="1"/>
              <a:t>замовчуванням</a:t>
            </a:r>
            <a:r>
              <a:rPr lang="ru-RU" dirty="0"/>
              <a:t> в </a:t>
            </a:r>
            <a:r>
              <a:rPr lang="ru-RU" dirty="0" err="1"/>
              <a:t>параметри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пропущені</a:t>
            </a:r>
            <a:r>
              <a:rPr lang="ru-RU" dirty="0"/>
              <a:t> в них самих.</a:t>
            </a:r>
          </a:p>
          <a:p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ru-RU" dirty="0" err="1"/>
              <a:t>Pizza</a:t>
            </a:r>
            <a:r>
              <a:rPr lang="ru-RU" dirty="0"/>
              <a:t> {</a:t>
            </a:r>
          </a:p>
          <a:p>
            <a:r>
              <a:rPr lang="ru-RU" dirty="0"/>
              <a:t>    </a:t>
            </a:r>
            <a:r>
              <a:rPr lang="ru-RU" dirty="0" err="1"/>
              <a:t>Pizza</a:t>
            </a:r>
            <a:r>
              <a:rPr lang="ru-RU" dirty="0"/>
              <a:t> 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size</a:t>
            </a:r>
            <a:r>
              <a:rPr lang="ru-RU" dirty="0"/>
              <a:t>) {...}</a:t>
            </a:r>
          </a:p>
          <a:p>
            <a:r>
              <a:rPr lang="ru-RU" dirty="0"/>
              <a:t>    </a:t>
            </a:r>
            <a:r>
              <a:rPr lang="ru-RU" dirty="0" err="1"/>
              <a:t>Pizza</a:t>
            </a:r>
            <a:r>
              <a:rPr lang="ru-RU" dirty="0"/>
              <a:t> 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size</a:t>
            </a:r>
            <a:r>
              <a:rPr lang="ru-RU" dirty="0"/>
              <a:t>, </a:t>
            </a:r>
            <a:r>
              <a:rPr lang="ru-RU" dirty="0" err="1"/>
              <a:t>boolean</a:t>
            </a:r>
            <a:r>
              <a:rPr lang="ru-RU" dirty="0"/>
              <a:t> </a:t>
            </a:r>
            <a:r>
              <a:rPr lang="ru-RU" dirty="0" err="1"/>
              <a:t>cheese</a:t>
            </a:r>
            <a:r>
              <a:rPr lang="ru-RU" dirty="0"/>
              <a:t>) {...}</a:t>
            </a:r>
          </a:p>
          <a:p>
            <a:r>
              <a:rPr lang="ru-RU" dirty="0"/>
              <a:t>    </a:t>
            </a:r>
            <a:r>
              <a:rPr lang="ru-RU" dirty="0" err="1"/>
              <a:t>Pizza</a:t>
            </a:r>
            <a:r>
              <a:rPr lang="ru-RU" dirty="0"/>
              <a:t> 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size</a:t>
            </a:r>
            <a:r>
              <a:rPr lang="ru-RU" dirty="0"/>
              <a:t>, </a:t>
            </a:r>
            <a:r>
              <a:rPr lang="ru-RU" dirty="0" err="1"/>
              <a:t>boolean</a:t>
            </a:r>
            <a:r>
              <a:rPr lang="ru-RU" dirty="0"/>
              <a:t> </a:t>
            </a:r>
            <a:r>
              <a:rPr lang="ru-RU" dirty="0" err="1"/>
              <a:t>cheese</a:t>
            </a:r>
            <a:r>
              <a:rPr lang="ru-RU" dirty="0"/>
              <a:t>, </a:t>
            </a:r>
            <a:r>
              <a:rPr lang="ru-RU" dirty="0" err="1"/>
              <a:t>boolean</a:t>
            </a:r>
            <a:r>
              <a:rPr lang="ru-RU" dirty="0"/>
              <a:t> </a:t>
            </a:r>
            <a:r>
              <a:rPr lang="ru-RU" dirty="0" err="1"/>
              <a:t>pepperoni</a:t>
            </a:r>
            <a:r>
              <a:rPr lang="ru-RU" dirty="0"/>
              <a:t>) {...}</a:t>
            </a:r>
          </a:p>
          <a:p>
            <a:r>
              <a:rPr lang="ru-RU" dirty="0"/>
              <a:t>    // ...</a:t>
            </a:r>
          </a:p>
          <a:p>
            <a:r>
              <a:rPr lang="ru-RU" dirty="0"/>
              <a:t>Такого монстра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в </a:t>
            </a:r>
            <a:r>
              <a:rPr lang="ru-RU" dirty="0" err="1"/>
              <a:t>мовах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механізм</a:t>
            </a:r>
            <a:r>
              <a:rPr lang="ru-RU" dirty="0"/>
              <a:t> </a:t>
            </a:r>
            <a:r>
              <a:rPr lang="ru-RU" dirty="0" err="1"/>
              <a:t>перевантаження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, С #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Java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 err="1" smtClean="0"/>
              <a:t>Патерн</a:t>
            </a:r>
            <a:r>
              <a:rPr lang="ru-RU" b="1" dirty="0" smtClean="0"/>
              <a:t> </a:t>
            </a:r>
            <a:r>
              <a:rPr lang="ru-RU" b="1" dirty="0" err="1"/>
              <a:t>Будівельник</a:t>
            </a:r>
            <a:r>
              <a:rPr lang="ru-RU" b="1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збирати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покроково</a:t>
            </a:r>
            <a:r>
              <a:rPr lang="ru-RU" dirty="0"/>
              <a:t>, </a:t>
            </a:r>
            <a:r>
              <a:rPr lang="ru-RU" dirty="0" err="1"/>
              <a:t>викликаючи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ті</a:t>
            </a:r>
            <a:r>
              <a:rPr lang="ru-RU" dirty="0"/>
              <a:t> кроки, </a:t>
            </a:r>
            <a:r>
              <a:rPr lang="ru-RU" dirty="0" err="1"/>
              <a:t>які</a:t>
            </a:r>
            <a:r>
              <a:rPr lang="ru-RU" dirty="0"/>
              <a:t> вам </a:t>
            </a:r>
            <a:r>
              <a:rPr lang="ru-RU" dirty="0" err="1"/>
              <a:t>потрібні</a:t>
            </a:r>
            <a:r>
              <a:rPr lang="ru-RU" dirty="0"/>
              <a:t>. А значить, </a:t>
            </a:r>
            <a:r>
              <a:rPr lang="ru-RU" dirty="0" err="1"/>
              <a:t>більше</a:t>
            </a:r>
            <a:r>
              <a:rPr lang="ru-RU" dirty="0"/>
              <a:t> не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намагатися</a:t>
            </a:r>
            <a:r>
              <a:rPr lang="ru-RU" dirty="0"/>
              <a:t> «</a:t>
            </a:r>
            <a:r>
              <a:rPr lang="ru-RU" dirty="0" err="1"/>
              <a:t>запхати</a:t>
            </a:r>
            <a:r>
              <a:rPr lang="ru-RU" dirty="0"/>
              <a:t>» в конструктор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можливі</a:t>
            </a:r>
            <a:r>
              <a:rPr lang="ru-RU" dirty="0"/>
              <a:t> </a:t>
            </a:r>
            <a:r>
              <a:rPr lang="ru-RU" dirty="0" err="1"/>
              <a:t>опції</a:t>
            </a:r>
            <a:r>
              <a:rPr lang="ru-RU" dirty="0"/>
              <a:t> продукту.</a:t>
            </a:r>
          </a:p>
          <a:p>
            <a:endParaRPr lang="ru-RU" dirty="0"/>
          </a:p>
          <a:p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41306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uk-UA" sz="2800" b="1" dirty="0" smtClean="0">
                <a:solidFill>
                  <a:srgbClr val="A80000"/>
                </a:solidFill>
              </a:rPr>
              <a:t>Будівельник</a:t>
            </a:r>
            <a:r>
              <a:rPr lang="en-US" sz="2800" b="1" dirty="0" smtClean="0">
                <a:solidFill>
                  <a:srgbClr val="A80000"/>
                </a:solidFill>
              </a:rPr>
              <a:t>.</a:t>
            </a:r>
            <a:r>
              <a:rPr lang="uk-UA" sz="2800" b="1" dirty="0" smtClean="0">
                <a:solidFill>
                  <a:srgbClr val="A80000"/>
                </a:solidFill>
              </a:rPr>
              <a:t> </a:t>
            </a:r>
            <a:r>
              <a:rPr lang="ru-RU" sz="2800" b="1" dirty="0" err="1" smtClean="0">
                <a:solidFill>
                  <a:srgbClr val="A80000"/>
                </a:solidFill>
                <a:latin typeface="PT Sans"/>
              </a:rPr>
              <a:t>Застосовність</a:t>
            </a:r>
            <a:endParaRPr lang="ru-RU" sz="2800" b="1" dirty="0">
              <a:solidFill>
                <a:srgbClr val="A8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357" y="1069430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 </a:t>
            </a:r>
            <a:r>
              <a:rPr lang="ru-RU" b="1" dirty="0" smtClean="0"/>
              <a:t>2. Коли код </a:t>
            </a:r>
            <a:r>
              <a:rPr lang="ru-RU" b="1" dirty="0"/>
              <a:t>повинен </a:t>
            </a:r>
            <a:r>
              <a:rPr lang="ru-RU" b="1" dirty="0" err="1"/>
              <a:t>створювати</a:t>
            </a:r>
            <a:r>
              <a:rPr lang="ru-RU" b="1" dirty="0"/>
              <a:t> </a:t>
            </a:r>
            <a:r>
              <a:rPr lang="ru-RU" b="1" dirty="0" err="1"/>
              <a:t>різні</a:t>
            </a:r>
            <a:r>
              <a:rPr lang="ru-RU" b="1" dirty="0"/>
              <a:t> </a:t>
            </a:r>
            <a:r>
              <a:rPr lang="ru-RU" b="1" dirty="0" err="1"/>
              <a:t>уявлення</a:t>
            </a:r>
            <a:r>
              <a:rPr lang="ru-RU" b="1" dirty="0"/>
              <a:t> </a:t>
            </a:r>
            <a:r>
              <a:rPr lang="ru-RU" b="1" dirty="0" err="1"/>
              <a:t>якогось</a:t>
            </a:r>
            <a:r>
              <a:rPr lang="ru-RU" b="1" dirty="0"/>
              <a:t> </a:t>
            </a:r>
            <a:r>
              <a:rPr lang="ru-RU" b="1" dirty="0" err="1"/>
              <a:t>об'єкта</a:t>
            </a:r>
            <a:r>
              <a:rPr lang="ru-RU" b="1" dirty="0"/>
              <a:t>. </a:t>
            </a:r>
            <a:r>
              <a:rPr lang="ru-RU" b="1" dirty="0" err="1"/>
              <a:t>Наприклад</a:t>
            </a:r>
            <a:r>
              <a:rPr lang="ru-RU" b="1" dirty="0"/>
              <a:t>, </a:t>
            </a:r>
            <a:r>
              <a:rPr lang="ru-RU" b="1" dirty="0" err="1"/>
              <a:t>дерев'яні</a:t>
            </a:r>
            <a:r>
              <a:rPr lang="ru-RU" b="1" dirty="0"/>
              <a:t> та </a:t>
            </a:r>
            <a:r>
              <a:rPr lang="ru-RU" b="1" dirty="0" err="1"/>
              <a:t>залізобетонні</a:t>
            </a:r>
            <a:r>
              <a:rPr lang="ru-RU" b="1" dirty="0"/>
              <a:t> </a:t>
            </a:r>
            <a:r>
              <a:rPr lang="ru-RU" b="1" dirty="0" err="1"/>
              <a:t>будинки</a:t>
            </a:r>
            <a:r>
              <a:rPr lang="ru-RU" b="1" dirty="0" smtClean="0"/>
              <a:t>.</a:t>
            </a:r>
          </a:p>
          <a:p>
            <a:endParaRPr lang="ru-RU" b="1" dirty="0"/>
          </a:p>
          <a:p>
            <a:r>
              <a:rPr lang="ru-RU" dirty="0"/>
              <a:t> </a:t>
            </a:r>
            <a:r>
              <a:rPr lang="ru-RU" dirty="0" err="1"/>
              <a:t>Будівельник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застосувати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декількох</a:t>
            </a:r>
            <a:r>
              <a:rPr lang="ru-RU" dirty="0"/>
              <a:t> </a:t>
            </a:r>
            <a:r>
              <a:rPr lang="ru-RU" dirty="0" err="1"/>
              <a:t>уявлень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ru-RU" dirty="0" err="1"/>
              <a:t>складається</a:t>
            </a:r>
            <a:r>
              <a:rPr lang="ru-RU" dirty="0"/>
              <a:t> з </a:t>
            </a:r>
            <a:r>
              <a:rPr lang="ru-RU" dirty="0" err="1"/>
              <a:t>однакових</a:t>
            </a:r>
            <a:r>
              <a:rPr lang="ru-RU" dirty="0"/>
              <a:t> </a:t>
            </a:r>
            <a:r>
              <a:rPr lang="ru-RU" dirty="0" err="1"/>
              <a:t>етапів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відрізняються</a:t>
            </a:r>
            <a:r>
              <a:rPr lang="ru-RU" dirty="0"/>
              <a:t> в деталях.</a:t>
            </a:r>
          </a:p>
          <a:p>
            <a:r>
              <a:rPr lang="ru-RU" dirty="0" err="1" smtClean="0"/>
              <a:t>Інтерфейс</a:t>
            </a:r>
            <a:r>
              <a:rPr lang="ru-RU" dirty="0" smtClean="0"/>
              <a:t> </a:t>
            </a:r>
            <a:r>
              <a:rPr lang="ru-RU" dirty="0" err="1"/>
              <a:t>будівельників</a:t>
            </a:r>
            <a:r>
              <a:rPr lang="ru-RU" dirty="0"/>
              <a:t> </a:t>
            </a:r>
            <a:r>
              <a:rPr lang="ru-RU" dirty="0" err="1"/>
              <a:t>визначить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можливі</a:t>
            </a:r>
            <a:r>
              <a:rPr lang="ru-RU" dirty="0"/>
              <a:t> </a:t>
            </a:r>
            <a:r>
              <a:rPr lang="ru-RU" dirty="0" err="1"/>
              <a:t>етапи</a:t>
            </a:r>
            <a:r>
              <a:rPr lang="ru-RU" dirty="0"/>
              <a:t> </a:t>
            </a:r>
            <a:r>
              <a:rPr lang="ru-RU" dirty="0" err="1"/>
              <a:t>конструювання</a:t>
            </a:r>
            <a:r>
              <a:rPr lang="ru-RU" dirty="0"/>
              <a:t>. Кожному </a:t>
            </a:r>
            <a:r>
              <a:rPr lang="ru-RU" dirty="0" err="1"/>
              <a:t>поданням</a:t>
            </a:r>
            <a:r>
              <a:rPr lang="ru-RU" dirty="0"/>
              <a:t> </a:t>
            </a:r>
            <a:r>
              <a:rPr lang="ru-RU" dirty="0" err="1"/>
              <a:t>відповідатиме</a:t>
            </a:r>
            <a:r>
              <a:rPr lang="ru-RU" dirty="0"/>
              <a:t> </a:t>
            </a:r>
            <a:r>
              <a:rPr lang="ru-RU" dirty="0" err="1"/>
              <a:t>власний</a:t>
            </a:r>
            <a:r>
              <a:rPr lang="ru-RU" dirty="0"/>
              <a:t> </a:t>
            </a:r>
            <a:r>
              <a:rPr lang="ru-RU" dirty="0" err="1"/>
              <a:t>клас-будівельник</a:t>
            </a:r>
            <a:r>
              <a:rPr lang="ru-RU" dirty="0"/>
              <a:t>. А порядок </a:t>
            </a:r>
            <a:r>
              <a:rPr lang="ru-RU" dirty="0" err="1"/>
              <a:t>етапів</a:t>
            </a:r>
            <a:r>
              <a:rPr lang="ru-RU" dirty="0"/>
              <a:t> </a:t>
            </a:r>
            <a:r>
              <a:rPr lang="ru-RU" dirty="0" err="1"/>
              <a:t>будівництва</a:t>
            </a:r>
            <a:r>
              <a:rPr lang="ru-RU" dirty="0"/>
              <a:t> буде </a:t>
            </a:r>
            <a:r>
              <a:rPr lang="ru-RU" dirty="0" err="1"/>
              <a:t>задавати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-директор.</a:t>
            </a:r>
          </a:p>
          <a:p>
            <a:r>
              <a:rPr lang="ru-RU" dirty="0"/>
              <a:t> Коли вам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збирати</a:t>
            </a:r>
            <a:r>
              <a:rPr lang="ru-RU" dirty="0"/>
              <a:t> </a:t>
            </a:r>
            <a:r>
              <a:rPr lang="ru-RU" dirty="0" err="1"/>
              <a:t>складні</a:t>
            </a:r>
            <a:r>
              <a:rPr lang="ru-RU" dirty="0"/>
              <a:t> </a:t>
            </a:r>
            <a:r>
              <a:rPr lang="ru-RU" dirty="0" err="1"/>
              <a:t>складові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, дерева </a:t>
            </a:r>
            <a:r>
              <a:rPr lang="ru-RU" dirty="0" err="1"/>
              <a:t>компонувальником</a:t>
            </a:r>
            <a:r>
              <a:rPr lang="ru-RU" dirty="0"/>
              <a:t>.</a:t>
            </a:r>
          </a:p>
          <a:p>
            <a:r>
              <a:rPr lang="ru-RU" dirty="0"/>
              <a:t> </a:t>
            </a:r>
            <a:r>
              <a:rPr lang="ru-RU" dirty="0" err="1"/>
              <a:t>Будівельник</a:t>
            </a:r>
            <a:r>
              <a:rPr lang="ru-RU" dirty="0"/>
              <a:t> </a:t>
            </a:r>
            <a:r>
              <a:rPr lang="ru-RU" dirty="0" err="1"/>
              <a:t>конструює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покроково</a:t>
            </a:r>
            <a:r>
              <a:rPr lang="ru-RU" dirty="0"/>
              <a:t>, а не за один </a:t>
            </a:r>
            <a:r>
              <a:rPr lang="ru-RU" dirty="0" err="1"/>
              <a:t>прохід</a:t>
            </a:r>
            <a:r>
              <a:rPr lang="ru-RU" dirty="0"/>
              <a:t>. </a:t>
            </a:r>
            <a:r>
              <a:rPr lang="ru-RU" dirty="0" err="1"/>
              <a:t>Більш</a:t>
            </a:r>
            <a:r>
              <a:rPr lang="ru-RU" dirty="0"/>
              <a:t> того, кроки </a:t>
            </a:r>
            <a:r>
              <a:rPr lang="ru-RU" dirty="0" err="1"/>
              <a:t>будівництва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виконувати</a:t>
            </a:r>
            <a:r>
              <a:rPr lang="ru-RU" dirty="0"/>
              <a:t> рекурсивно. А без </a:t>
            </a:r>
            <a:r>
              <a:rPr lang="ru-RU" dirty="0" err="1"/>
              <a:t>цього</a:t>
            </a:r>
            <a:r>
              <a:rPr lang="ru-RU" dirty="0"/>
              <a:t> не </a:t>
            </a:r>
            <a:r>
              <a:rPr lang="ru-RU" dirty="0" err="1"/>
              <a:t>побудувати</a:t>
            </a:r>
            <a:r>
              <a:rPr lang="ru-RU" dirty="0"/>
              <a:t> </a:t>
            </a:r>
            <a:r>
              <a:rPr lang="ru-RU" dirty="0" err="1"/>
              <a:t>деревоподібну</a:t>
            </a:r>
            <a:r>
              <a:rPr lang="ru-RU" dirty="0"/>
              <a:t> структуру, на </a:t>
            </a:r>
            <a:r>
              <a:rPr lang="ru-RU" dirty="0" err="1"/>
              <a:t>зразок</a:t>
            </a:r>
            <a:r>
              <a:rPr lang="ru-RU" dirty="0"/>
              <a:t> </a:t>
            </a:r>
            <a:r>
              <a:rPr lang="ru-RU" dirty="0" err="1"/>
              <a:t>компонувальником</a:t>
            </a:r>
            <a:r>
              <a:rPr lang="ru-RU" dirty="0"/>
              <a:t>.</a:t>
            </a:r>
          </a:p>
          <a:p>
            <a:r>
              <a:rPr lang="ru-RU" dirty="0" err="1" smtClean="0"/>
              <a:t>Зауважте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Будівельник</a:t>
            </a:r>
            <a:r>
              <a:rPr lang="ru-RU" dirty="0"/>
              <a:t> не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стороннім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доступ до конструируемого </a:t>
            </a:r>
            <a:r>
              <a:rPr lang="ru-RU" dirty="0" err="1"/>
              <a:t>об'єкту</a:t>
            </a:r>
            <a:r>
              <a:rPr lang="ru-RU" dirty="0"/>
              <a:t>, </a:t>
            </a:r>
            <a:r>
              <a:rPr lang="ru-RU" dirty="0" err="1"/>
              <a:t>поки</a:t>
            </a:r>
            <a:r>
              <a:rPr lang="ru-RU" dirty="0"/>
              <a:t> той не буде </a:t>
            </a:r>
            <a:r>
              <a:rPr lang="ru-RU" dirty="0" err="1"/>
              <a:t>повністю</a:t>
            </a:r>
            <a:r>
              <a:rPr lang="ru-RU" dirty="0"/>
              <a:t> </a:t>
            </a:r>
            <a:r>
              <a:rPr lang="ru-RU" dirty="0" err="1"/>
              <a:t>готовий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охороняє</a:t>
            </a:r>
            <a:r>
              <a:rPr lang="ru-RU" dirty="0"/>
              <a:t> </a:t>
            </a:r>
            <a:r>
              <a:rPr lang="ru-RU" dirty="0" err="1"/>
              <a:t>клієнтський</a:t>
            </a:r>
            <a:r>
              <a:rPr lang="ru-RU" dirty="0"/>
              <a:t> код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незакінчених</a:t>
            </a:r>
            <a:r>
              <a:rPr lang="ru-RU" dirty="0"/>
              <a:t> «</a:t>
            </a:r>
            <a:r>
              <a:rPr lang="ru-RU" dirty="0" err="1"/>
              <a:t>битих</a:t>
            </a:r>
            <a:r>
              <a:rPr lang="ru-RU" dirty="0"/>
              <a:t>» </a:t>
            </a:r>
            <a:r>
              <a:rPr lang="ru-RU" dirty="0" err="1"/>
              <a:t>об'єктів</a:t>
            </a:r>
            <a:r>
              <a:rPr lang="ru-RU" dirty="0"/>
              <a:t>.</a:t>
            </a:r>
          </a:p>
          <a:p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04239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uk-UA" sz="2800" b="1" dirty="0" smtClean="0">
                <a:solidFill>
                  <a:srgbClr val="A80000"/>
                </a:solidFill>
              </a:rPr>
              <a:t>Будівельник</a:t>
            </a:r>
            <a:r>
              <a:rPr lang="en-US" sz="2800" b="1" dirty="0" smtClean="0">
                <a:solidFill>
                  <a:srgbClr val="A80000"/>
                </a:solidFill>
              </a:rPr>
              <a:t>.</a:t>
            </a:r>
            <a:r>
              <a:rPr lang="uk-UA" sz="2800" b="1" dirty="0" smtClean="0">
                <a:solidFill>
                  <a:srgbClr val="A80000"/>
                </a:solidFill>
              </a:rPr>
              <a:t> </a:t>
            </a:r>
            <a:r>
              <a:rPr lang="ru-RU" sz="2800" b="1" dirty="0" err="1" smtClean="0">
                <a:solidFill>
                  <a:srgbClr val="A80000"/>
                </a:solidFill>
                <a:latin typeface="PT Sans"/>
              </a:rPr>
              <a:t>Реалізація</a:t>
            </a:r>
            <a:endParaRPr lang="ru-RU" sz="2800" b="1" dirty="0">
              <a:solidFill>
                <a:srgbClr val="A8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4869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Переконайтеся</a:t>
            </a:r>
            <a:r>
              <a:rPr lang="ru-RU" dirty="0" smtClean="0"/>
              <a:t> </a:t>
            </a:r>
            <a:r>
              <a:rPr lang="ru-RU" dirty="0"/>
              <a:t>в тому,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уявлень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звести</a:t>
            </a:r>
            <a:r>
              <a:rPr lang="ru-RU" dirty="0"/>
              <a:t> до </a:t>
            </a:r>
            <a:r>
              <a:rPr lang="ru-RU" dirty="0" err="1"/>
              <a:t>загальних</a:t>
            </a:r>
            <a:r>
              <a:rPr lang="ru-RU" dirty="0"/>
              <a:t> </a:t>
            </a:r>
            <a:r>
              <a:rPr lang="ru-RU" dirty="0" err="1"/>
              <a:t>кроків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Опишіть</a:t>
            </a:r>
            <a:r>
              <a:rPr lang="ru-RU" dirty="0" smtClean="0"/>
              <a:t> </a:t>
            </a:r>
            <a:r>
              <a:rPr lang="ru-RU" dirty="0" err="1"/>
              <a:t>ці</a:t>
            </a:r>
            <a:r>
              <a:rPr lang="ru-RU" dirty="0"/>
              <a:t> кроки в </a:t>
            </a:r>
            <a:r>
              <a:rPr lang="ru-RU" dirty="0" err="1"/>
              <a:t>загальному</a:t>
            </a:r>
            <a:r>
              <a:rPr lang="ru-RU" dirty="0"/>
              <a:t> </a:t>
            </a:r>
            <a:r>
              <a:rPr lang="ru-RU" dirty="0" err="1"/>
              <a:t>інтерфейсі</a:t>
            </a:r>
            <a:r>
              <a:rPr lang="ru-RU" dirty="0"/>
              <a:t> </a:t>
            </a:r>
            <a:r>
              <a:rPr lang="ru-RU" dirty="0" err="1"/>
              <a:t>будівельників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Для </a:t>
            </a:r>
            <a:r>
              <a:rPr lang="ru-RU" dirty="0"/>
              <a:t>кожного з </a:t>
            </a:r>
            <a:r>
              <a:rPr lang="ru-RU" dirty="0" err="1"/>
              <a:t>уявлень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-продукту </a:t>
            </a:r>
            <a:r>
              <a:rPr lang="ru-RU" dirty="0" err="1"/>
              <a:t>створіть</a:t>
            </a:r>
            <a:r>
              <a:rPr lang="ru-RU" dirty="0"/>
              <a:t> по одному </a:t>
            </a:r>
            <a:r>
              <a:rPr lang="ru-RU" dirty="0" err="1"/>
              <a:t>класу-будівельнику</a:t>
            </a:r>
            <a:r>
              <a:rPr lang="ru-RU" dirty="0"/>
              <a:t> і </a:t>
            </a:r>
            <a:r>
              <a:rPr lang="ru-RU" dirty="0" err="1"/>
              <a:t>реалізуйте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будівництва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Не </a:t>
            </a:r>
            <a:r>
              <a:rPr lang="ru-RU" dirty="0"/>
              <a:t>забудьте про метод </a:t>
            </a:r>
            <a:r>
              <a:rPr lang="ru-RU" dirty="0" err="1"/>
              <a:t>отримання</a:t>
            </a:r>
            <a:r>
              <a:rPr lang="ru-RU" dirty="0"/>
              <a:t> результату.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конкретні</a:t>
            </a:r>
            <a:r>
              <a:rPr lang="ru-RU" dirty="0"/>
              <a:t> </a:t>
            </a:r>
            <a:r>
              <a:rPr lang="ru-RU" dirty="0" err="1"/>
              <a:t>будівельники</a:t>
            </a:r>
            <a:r>
              <a:rPr lang="ru-RU" dirty="0"/>
              <a:t> </a:t>
            </a:r>
            <a:r>
              <a:rPr lang="ru-RU" dirty="0" err="1"/>
              <a:t>визначають</a:t>
            </a:r>
            <a:r>
              <a:rPr lang="ru-RU" dirty="0"/>
              <a:t> </a:t>
            </a:r>
            <a:r>
              <a:rPr lang="ru-RU" dirty="0" err="1"/>
              <a:t>власні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отримання</a:t>
            </a:r>
            <a:r>
              <a:rPr lang="ru-RU" dirty="0"/>
              <a:t> результату </a:t>
            </a:r>
            <a:r>
              <a:rPr lang="ru-RU" dirty="0" err="1"/>
              <a:t>будівництва</a:t>
            </a:r>
            <a:r>
              <a:rPr lang="ru-RU" dirty="0"/>
              <a:t>. Ви не можете </a:t>
            </a:r>
            <a:r>
              <a:rPr lang="ru-RU" dirty="0" err="1"/>
              <a:t>описати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в </a:t>
            </a:r>
            <a:r>
              <a:rPr lang="ru-RU" dirty="0" err="1"/>
              <a:t>інтерфейсі</a:t>
            </a:r>
            <a:r>
              <a:rPr lang="ru-RU" dirty="0"/>
              <a:t> </a:t>
            </a:r>
            <a:r>
              <a:rPr lang="ru-RU" dirty="0" err="1"/>
              <a:t>будівельників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 не </a:t>
            </a:r>
            <a:r>
              <a:rPr lang="ru-RU" dirty="0" err="1"/>
              <a:t>обов'язково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базовий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. Але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зможете</a:t>
            </a:r>
            <a:r>
              <a:rPr lang="ru-RU" dirty="0"/>
              <a:t> </a:t>
            </a:r>
            <a:r>
              <a:rPr lang="ru-RU" dirty="0" err="1"/>
              <a:t>додати</a:t>
            </a:r>
            <a:r>
              <a:rPr lang="ru-RU" dirty="0"/>
              <a:t> метод </a:t>
            </a:r>
            <a:r>
              <a:rPr lang="ru-RU" dirty="0" err="1"/>
              <a:t>отримання</a:t>
            </a:r>
            <a:r>
              <a:rPr lang="ru-RU" dirty="0"/>
              <a:t> результату в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ваші</a:t>
            </a:r>
            <a:r>
              <a:rPr lang="ru-RU" dirty="0"/>
              <a:t> </a:t>
            </a:r>
            <a:r>
              <a:rPr lang="ru-RU" dirty="0" err="1"/>
              <a:t>будівельники</a:t>
            </a:r>
            <a:r>
              <a:rPr lang="ru-RU" dirty="0"/>
              <a:t> </a:t>
            </a:r>
            <a:r>
              <a:rPr lang="ru-RU" dirty="0" err="1"/>
              <a:t>роблять</a:t>
            </a:r>
            <a:r>
              <a:rPr lang="ru-RU" dirty="0"/>
              <a:t> </a:t>
            </a:r>
            <a:r>
              <a:rPr lang="ru-RU" dirty="0" err="1"/>
              <a:t>однорідні</a:t>
            </a:r>
            <a:r>
              <a:rPr lang="ru-RU" dirty="0"/>
              <a:t> </a:t>
            </a:r>
            <a:r>
              <a:rPr lang="ru-RU" dirty="0" err="1"/>
              <a:t>товари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загальним</a:t>
            </a:r>
            <a:r>
              <a:rPr lang="ru-RU" dirty="0"/>
              <a:t> предком.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Подумайте </a:t>
            </a:r>
            <a:r>
              <a:rPr lang="ru-RU" dirty="0"/>
              <a:t>про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директора.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конфігурації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, </a:t>
            </a:r>
            <a:r>
              <a:rPr lang="ru-RU" dirty="0" err="1"/>
              <a:t>викликаючи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кроки одного і того ж </a:t>
            </a:r>
            <a:r>
              <a:rPr lang="ru-RU" dirty="0" err="1"/>
              <a:t>будівельника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Клієнтський</a:t>
            </a:r>
            <a:r>
              <a:rPr lang="ru-RU" dirty="0" smtClean="0"/>
              <a:t> </a:t>
            </a:r>
            <a:r>
              <a:rPr lang="ru-RU" dirty="0"/>
              <a:t>код повинен буде </a:t>
            </a:r>
            <a:r>
              <a:rPr lang="ru-RU" dirty="0" err="1"/>
              <a:t>створювати</a:t>
            </a:r>
            <a:r>
              <a:rPr lang="ru-RU" dirty="0"/>
              <a:t> і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будівельників</a:t>
            </a:r>
            <a:r>
              <a:rPr lang="ru-RU" dirty="0"/>
              <a:t>, і </a:t>
            </a:r>
            <a:r>
              <a:rPr lang="ru-RU" dirty="0" err="1"/>
              <a:t>об'єкт</a:t>
            </a:r>
            <a:r>
              <a:rPr lang="ru-RU" dirty="0"/>
              <a:t> директора. Перед початком </a:t>
            </a:r>
            <a:r>
              <a:rPr lang="ru-RU" dirty="0" err="1"/>
              <a:t>будівництва</a:t>
            </a:r>
            <a:r>
              <a:rPr lang="ru-RU" dirty="0"/>
              <a:t> </a:t>
            </a:r>
            <a:r>
              <a:rPr lang="ru-RU" dirty="0" err="1"/>
              <a:t>клієнт</a:t>
            </a:r>
            <a:r>
              <a:rPr lang="ru-RU" dirty="0"/>
              <a:t> повинен </a:t>
            </a:r>
            <a:r>
              <a:rPr lang="ru-RU" dirty="0" err="1"/>
              <a:t>зв'язати</a:t>
            </a:r>
            <a:r>
              <a:rPr lang="ru-RU" dirty="0"/>
              <a:t> </a:t>
            </a:r>
            <a:r>
              <a:rPr lang="ru-RU" dirty="0" err="1"/>
              <a:t>певного</a:t>
            </a:r>
            <a:r>
              <a:rPr lang="ru-RU" dirty="0"/>
              <a:t> </a:t>
            </a:r>
            <a:r>
              <a:rPr lang="ru-RU" dirty="0" err="1"/>
              <a:t>будівельника</a:t>
            </a:r>
            <a:r>
              <a:rPr lang="ru-RU" dirty="0"/>
              <a:t> з директором.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через конструктор, </a:t>
            </a:r>
            <a:r>
              <a:rPr lang="ru-RU" dirty="0" err="1"/>
              <a:t>або</a:t>
            </a:r>
            <a:r>
              <a:rPr lang="ru-RU" dirty="0"/>
              <a:t> через </a:t>
            </a:r>
            <a:r>
              <a:rPr lang="ru-RU" dirty="0" err="1"/>
              <a:t>сетер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подавши </a:t>
            </a:r>
            <a:r>
              <a:rPr lang="ru-RU" dirty="0" err="1"/>
              <a:t>будівельника</a:t>
            </a:r>
            <a:r>
              <a:rPr lang="ru-RU" dirty="0"/>
              <a:t> </a:t>
            </a:r>
            <a:r>
              <a:rPr lang="ru-RU" dirty="0" err="1"/>
              <a:t>безпосередньо</a:t>
            </a:r>
            <a:r>
              <a:rPr lang="ru-RU" dirty="0"/>
              <a:t> в </a:t>
            </a:r>
            <a:r>
              <a:rPr lang="ru-RU" dirty="0" err="1"/>
              <a:t>будівельний</a:t>
            </a:r>
            <a:r>
              <a:rPr lang="ru-RU" dirty="0"/>
              <a:t> метод директора.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Результат </a:t>
            </a:r>
            <a:r>
              <a:rPr lang="ru-RU" dirty="0" err="1"/>
              <a:t>будівництва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повернути</a:t>
            </a:r>
            <a:r>
              <a:rPr lang="ru-RU" dirty="0"/>
              <a:t> з директора, але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якщо</a:t>
            </a:r>
            <a:r>
              <a:rPr lang="ru-RU" dirty="0"/>
              <a:t> метод </a:t>
            </a:r>
            <a:r>
              <a:rPr lang="ru-RU" dirty="0" err="1"/>
              <a:t>повернення</a:t>
            </a:r>
            <a:r>
              <a:rPr lang="ru-RU" dirty="0"/>
              <a:t> продукту </a:t>
            </a:r>
            <a:r>
              <a:rPr lang="ru-RU" dirty="0" err="1"/>
              <a:t>вдалося</a:t>
            </a:r>
            <a:r>
              <a:rPr lang="ru-RU" dirty="0"/>
              <a:t> </a:t>
            </a:r>
            <a:r>
              <a:rPr lang="ru-RU" dirty="0" err="1"/>
              <a:t>помістити</a:t>
            </a:r>
            <a:r>
              <a:rPr lang="ru-RU" dirty="0"/>
              <a:t> в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будівельників</a:t>
            </a:r>
            <a:r>
              <a:rPr lang="ru-RU" dirty="0"/>
              <a:t>. </a:t>
            </a:r>
            <a:r>
              <a:rPr lang="ru-RU" dirty="0" err="1"/>
              <a:t>Інакше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жорстко</a:t>
            </a:r>
            <a:r>
              <a:rPr lang="ru-RU" dirty="0"/>
              <a:t> </a:t>
            </a:r>
            <a:r>
              <a:rPr lang="ru-RU" dirty="0" err="1"/>
              <a:t>прив'яже</a:t>
            </a:r>
            <a:r>
              <a:rPr lang="ru-RU" dirty="0"/>
              <a:t> директора до </a:t>
            </a:r>
            <a:r>
              <a:rPr lang="ru-RU" dirty="0" err="1"/>
              <a:t>конкретних</a:t>
            </a:r>
            <a:r>
              <a:rPr lang="ru-RU" dirty="0"/>
              <a:t> </a:t>
            </a:r>
            <a:r>
              <a:rPr lang="ru-RU" dirty="0" err="1"/>
              <a:t>класах</a:t>
            </a:r>
            <a:r>
              <a:rPr lang="ru-RU" dirty="0"/>
              <a:t> </a:t>
            </a:r>
            <a:r>
              <a:rPr lang="ru-RU" dirty="0" err="1"/>
              <a:t>будівельників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684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4" y="1073120"/>
            <a:ext cx="89339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 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 </a:t>
            </a:r>
            <a:r>
              <a:rPr lang="ru-RU" dirty="0" err="1"/>
              <a:t>покроково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 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один і той же код 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 </a:t>
            </a:r>
            <a:r>
              <a:rPr lang="ru-RU" dirty="0" err="1"/>
              <a:t>Ізолює</a:t>
            </a:r>
            <a:r>
              <a:rPr lang="ru-RU" dirty="0"/>
              <a:t> </a:t>
            </a:r>
            <a:r>
              <a:rPr lang="ru-RU" dirty="0" err="1"/>
              <a:t>складний</a:t>
            </a:r>
            <a:r>
              <a:rPr lang="ru-RU" dirty="0"/>
              <a:t> код </a:t>
            </a:r>
            <a:r>
              <a:rPr lang="ru-RU" dirty="0" err="1"/>
              <a:t>збірки</a:t>
            </a:r>
            <a:r>
              <a:rPr lang="ru-RU" dirty="0"/>
              <a:t> продукту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основний</a:t>
            </a:r>
            <a:r>
              <a:rPr lang="ru-RU" dirty="0"/>
              <a:t> </a:t>
            </a:r>
            <a:r>
              <a:rPr lang="ru-RU" dirty="0" err="1"/>
              <a:t>бізнес-логіки</a:t>
            </a:r>
            <a:r>
              <a:rPr lang="ru-RU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A80000"/>
                </a:solidFill>
              </a:rPr>
              <a:t> </a:t>
            </a:r>
            <a:r>
              <a:rPr lang="ru-RU" dirty="0" err="1">
                <a:solidFill>
                  <a:srgbClr val="A80000"/>
                </a:solidFill>
              </a:rPr>
              <a:t>Ускладнює</a:t>
            </a:r>
            <a:r>
              <a:rPr lang="ru-RU" dirty="0">
                <a:solidFill>
                  <a:srgbClr val="A80000"/>
                </a:solidFill>
              </a:rPr>
              <a:t> код </a:t>
            </a:r>
            <a:r>
              <a:rPr lang="ru-RU" dirty="0" err="1">
                <a:solidFill>
                  <a:srgbClr val="A80000"/>
                </a:solidFill>
              </a:rPr>
              <a:t>програми</a:t>
            </a:r>
            <a:r>
              <a:rPr lang="ru-RU" dirty="0">
                <a:solidFill>
                  <a:srgbClr val="A80000"/>
                </a:solidFill>
              </a:rPr>
              <a:t> через </a:t>
            </a:r>
            <a:r>
              <a:rPr lang="ru-RU" dirty="0" err="1">
                <a:solidFill>
                  <a:srgbClr val="A80000"/>
                </a:solidFill>
              </a:rPr>
              <a:t>введення</a:t>
            </a:r>
            <a:r>
              <a:rPr lang="ru-RU" dirty="0">
                <a:solidFill>
                  <a:srgbClr val="A80000"/>
                </a:solidFill>
              </a:rPr>
              <a:t> </a:t>
            </a:r>
            <a:r>
              <a:rPr lang="ru-RU" dirty="0" err="1">
                <a:solidFill>
                  <a:srgbClr val="A80000"/>
                </a:solidFill>
              </a:rPr>
              <a:t>додаткових</a:t>
            </a:r>
            <a:r>
              <a:rPr lang="ru-RU" dirty="0">
                <a:solidFill>
                  <a:srgbClr val="A80000"/>
                </a:solidFill>
              </a:rPr>
              <a:t> </a:t>
            </a:r>
            <a:r>
              <a:rPr lang="ru-RU" dirty="0" err="1">
                <a:solidFill>
                  <a:srgbClr val="A80000"/>
                </a:solidFill>
              </a:rPr>
              <a:t>класів</a:t>
            </a:r>
            <a:r>
              <a:rPr lang="ru-RU" dirty="0">
                <a:solidFill>
                  <a:srgbClr val="A80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A80000"/>
                </a:solidFill>
              </a:rPr>
              <a:t> </a:t>
            </a:r>
            <a:r>
              <a:rPr lang="ru-RU" dirty="0" err="1">
                <a:solidFill>
                  <a:srgbClr val="A80000"/>
                </a:solidFill>
              </a:rPr>
              <a:t>Клієнт</a:t>
            </a:r>
            <a:r>
              <a:rPr lang="ru-RU" dirty="0">
                <a:solidFill>
                  <a:srgbClr val="A80000"/>
                </a:solidFill>
              </a:rPr>
              <a:t> буде </a:t>
            </a:r>
            <a:r>
              <a:rPr lang="ru-RU" dirty="0" err="1">
                <a:solidFill>
                  <a:srgbClr val="A80000"/>
                </a:solidFill>
              </a:rPr>
              <a:t>прив'язаний</a:t>
            </a:r>
            <a:r>
              <a:rPr lang="ru-RU" dirty="0">
                <a:solidFill>
                  <a:srgbClr val="A80000"/>
                </a:solidFill>
              </a:rPr>
              <a:t> до </a:t>
            </a:r>
            <a:r>
              <a:rPr lang="ru-RU" dirty="0" err="1">
                <a:solidFill>
                  <a:srgbClr val="A80000"/>
                </a:solidFill>
              </a:rPr>
              <a:t>конкретних</a:t>
            </a:r>
            <a:r>
              <a:rPr lang="ru-RU" dirty="0">
                <a:solidFill>
                  <a:srgbClr val="A80000"/>
                </a:solidFill>
              </a:rPr>
              <a:t> </a:t>
            </a:r>
            <a:r>
              <a:rPr lang="ru-RU" dirty="0" err="1">
                <a:solidFill>
                  <a:srgbClr val="A80000"/>
                </a:solidFill>
              </a:rPr>
              <a:t>класах</a:t>
            </a:r>
            <a:r>
              <a:rPr lang="ru-RU" dirty="0">
                <a:solidFill>
                  <a:srgbClr val="A80000"/>
                </a:solidFill>
              </a:rPr>
              <a:t> </a:t>
            </a:r>
            <a:r>
              <a:rPr lang="ru-RU" dirty="0" err="1">
                <a:solidFill>
                  <a:srgbClr val="A80000"/>
                </a:solidFill>
              </a:rPr>
              <a:t>будівельників</a:t>
            </a:r>
            <a:r>
              <a:rPr lang="ru-RU" dirty="0">
                <a:solidFill>
                  <a:srgbClr val="A80000"/>
                </a:solidFill>
              </a:rPr>
              <a:t>, так як в </a:t>
            </a:r>
            <a:r>
              <a:rPr lang="ru-RU" dirty="0" err="1">
                <a:solidFill>
                  <a:srgbClr val="A80000"/>
                </a:solidFill>
              </a:rPr>
              <a:t>інтерфейсі</a:t>
            </a:r>
            <a:r>
              <a:rPr lang="ru-RU" dirty="0">
                <a:solidFill>
                  <a:srgbClr val="A80000"/>
                </a:solidFill>
              </a:rPr>
              <a:t> </a:t>
            </a:r>
            <a:r>
              <a:rPr lang="ru-RU" dirty="0" err="1">
                <a:solidFill>
                  <a:srgbClr val="A80000"/>
                </a:solidFill>
              </a:rPr>
              <a:t>будівельника</a:t>
            </a:r>
            <a:r>
              <a:rPr lang="ru-RU" dirty="0">
                <a:solidFill>
                  <a:srgbClr val="A80000"/>
                </a:solidFill>
              </a:rPr>
              <a:t> </a:t>
            </a:r>
            <a:r>
              <a:rPr lang="ru-RU" dirty="0" err="1">
                <a:solidFill>
                  <a:srgbClr val="A80000"/>
                </a:solidFill>
              </a:rPr>
              <a:t>може</a:t>
            </a:r>
            <a:r>
              <a:rPr lang="ru-RU" dirty="0">
                <a:solidFill>
                  <a:srgbClr val="A80000"/>
                </a:solidFill>
              </a:rPr>
              <a:t> не бути методу </a:t>
            </a:r>
            <a:r>
              <a:rPr lang="ru-RU" dirty="0" err="1">
                <a:solidFill>
                  <a:srgbClr val="A80000"/>
                </a:solidFill>
              </a:rPr>
              <a:t>отримання</a:t>
            </a:r>
            <a:r>
              <a:rPr lang="ru-RU" dirty="0">
                <a:solidFill>
                  <a:srgbClr val="A80000"/>
                </a:solidFill>
              </a:rPr>
              <a:t> результату</a:t>
            </a:r>
            <a:r>
              <a:rPr lang="ru-RU" dirty="0" smtClean="0">
                <a:solidFill>
                  <a:srgbClr val="A80000"/>
                </a:solidFill>
              </a:rPr>
              <a:t>.</a:t>
            </a:r>
            <a:endParaRPr lang="ru-RU" dirty="0">
              <a:solidFill>
                <a:srgbClr val="A8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uk-UA" sz="2800" b="1" dirty="0" smtClean="0">
                <a:solidFill>
                  <a:srgbClr val="A80000"/>
                </a:solidFill>
              </a:rPr>
              <a:t>Будівельник</a:t>
            </a:r>
            <a:r>
              <a:rPr lang="en-US" sz="2800" b="1" dirty="0" smtClean="0">
                <a:solidFill>
                  <a:srgbClr val="A80000"/>
                </a:solidFill>
              </a:rPr>
              <a:t>.</a:t>
            </a:r>
            <a:r>
              <a:rPr lang="uk-UA" sz="2800" b="1" dirty="0" smtClean="0">
                <a:solidFill>
                  <a:srgbClr val="A80000"/>
                </a:solidFill>
              </a:rPr>
              <a:t> </a:t>
            </a:r>
            <a:r>
              <a:rPr lang="ru-RU" sz="2800" b="1" dirty="0" err="1" smtClean="0">
                <a:solidFill>
                  <a:srgbClr val="A80000"/>
                </a:solidFill>
                <a:latin typeface="PT Sans"/>
              </a:rPr>
              <a:t>Переваги</a:t>
            </a:r>
            <a:r>
              <a:rPr lang="ru-RU" sz="2800" b="1" dirty="0" smtClean="0">
                <a:solidFill>
                  <a:srgbClr val="A80000"/>
                </a:solidFill>
                <a:latin typeface="PT Sans"/>
              </a:rPr>
              <a:t> і </a:t>
            </a:r>
            <a:r>
              <a:rPr lang="ru-RU" sz="2800" b="1" dirty="0" err="1" smtClean="0">
                <a:solidFill>
                  <a:srgbClr val="A80000"/>
                </a:solidFill>
                <a:latin typeface="PT Sans"/>
              </a:rPr>
              <a:t>недоліки</a:t>
            </a:r>
            <a:endParaRPr lang="ru-RU" sz="2800" b="1" dirty="0">
              <a:solidFill>
                <a:srgbClr val="A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02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4" y="1073120"/>
            <a:ext cx="89339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 </a:t>
            </a:r>
            <a:r>
              <a:rPr lang="ru-RU" dirty="0" err="1" smtClean="0"/>
              <a:t>Багато</a:t>
            </a:r>
            <a:r>
              <a:rPr lang="ru-RU" dirty="0" smtClean="0"/>
              <a:t> </a:t>
            </a:r>
            <a:r>
              <a:rPr lang="ru-RU" dirty="0" err="1"/>
              <a:t>архітектури</a:t>
            </a:r>
            <a:r>
              <a:rPr lang="ru-RU" dirty="0"/>
              <a:t> </a:t>
            </a:r>
            <a:r>
              <a:rPr lang="ru-RU" dirty="0" err="1"/>
              <a:t>починаються</a:t>
            </a:r>
            <a:r>
              <a:rPr lang="ru-RU" dirty="0"/>
              <a:t> з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b="1" dirty="0"/>
              <a:t>Фабричного методу</a:t>
            </a:r>
            <a:r>
              <a:rPr lang="ru-RU" dirty="0"/>
              <a:t> (</a:t>
            </a:r>
            <a:r>
              <a:rPr lang="ru-RU" dirty="0" err="1"/>
              <a:t>більш</a:t>
            </a:r>
            <a:r>
              <a:rPr lang="ru-RU" dirty="0"/>
              <a:t> простого і </a:t>
            </a:r>
            <a:r>
              <a:rPr lang="ru-RU" dirty="0" err="1"/>
              <a:t>розширюється</a:t>
            </a:r>
            <a:r>
              <a:rPr lang="ru-RU" dirty="0"/>
              <a:t> через </a:t>
            </a:r>
            <a:r>
              <a:rPr lang="ru-RU" dirty="0" err="1"/>
              <a:t>підкласи</a:t>
            </a:r>
            <a:r>
              <a:rPr lang="ru-RU" dirty="0"/>
              <a:t>) і </a:t>
            </a:r>
            <a:r>
              <a:rPr lang="ru-RU" dirty="0" err="1"/>
              <a:t>еволюціонують</a:t>
            </a:r>
            <a:r>
              <a:rPr lang="ru-RU" dirty="0"/>
              <a:t> у </a:t>
            </a:r>
            <a:r>
              <a:rPr lang="ru-RU" dirty="0" err="1"/>
              <a:t>бік</a:t>
            </a:r>
            <a:r>
              <a:rPr lang="ru-RU" dirty="0"/>
              <a:t> </a:t>
            </a:r>
            <a:r>
              <a:rPr lang="ru-RU" b="1" dirty="0" err="1"/>
              <a:t>Абстрактної</a:t>
            </a:r>
            <a:r>
              <a:rPr lang="ru-RU" b="1" dirty="0"/>
              <a:t> фабрики, Прототипу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b="1" dirty="0" err="1"/>
              <a:t>Будівельника</a:t>
            </a:r>
            <a:r>
              <a:rPr lang="ru-RU" dirty="0"/>
              <a:t> (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гнучких</a:t>
            </a:r>
            <a:r>
              <a:rPr lang="ru-RU" dirty="0"/>
              <a:t>, але і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складних</a:t>
            </a:r>
            <a:r>
              <a:rPr lang="ru-RU" dirty="0"/>
              <a:t>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b="1" dirty="0" err="1"/>
              <a:t>Будівельник</a:t>
            </a:r>
            <a:r>
              <a:rPr lang="ru-RU" dirty="0"/>
              <a:t> </a:t>
            </a:r>
            <a:r>
              <a:rPr lang="ru-RU" dirty="0" err="1"/>
              <a:t>концентрується</a:t>
            </a:r>
            <a:r>
              <a:rPr lang="ru-RU" dirty="0"/>
              <a:t> на </a:t>
            </a:r>
            <a:r>
              <a:rPr lang="ru-RU" dirty="0" err="1"/>
              <a:t>побудові</a:t>
            </a:r>
            <a:r>
              <a:rPr lang="ru-RU" dirty="0"/>
              <a:t> </a:t>
            </a:r>
            <a:r>
              <a:rPr lang="ru-RU" dirty="0" err="1"/>
              <a:t>складних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</a:t>
            </a:r>
            <a:r>
              <a:rPr lang="ru-RU" dirty="0" err="1"/>
              <a:t>крок</a:t>
            </a:r>
            <a:r>
              <a:rPr lang="ru-RU" dirty="0"/>
              <a:t> за </a:t>
            </a:r>
            <a:r>
              <a:rPr lang="ru-RU" b="1" dirty="0" err="1"/>
              <a:t>кроком</a:t>
            </a:r>
            <a:r>
              <a:rPr lang="ru-RU" dirty="0"/>
              <a:t>. </a:t>
            </a:r>
            <a:r>
              <a:rPr lang="ru-RU" b="1" dirty="0"/>
              <a:t>Абстрактна фабрика</a:t>
            </a:r>
            <a:r>
              <a:rPr lang="ru-RU" dirty="0"/>
              <a:t> </a:t>
            </a:r>
            <a:r>
              <a:rPr lang="ru-RU" dirty="0" err="1"/>
              <a:t>спеціалізується</a:t>
            </a:r>
            <a:r>
              <a:rPr lang="ru-RU" dirty="0"/>
              <a:t> на </a:t>
            </a:r>
            <a:r>
              <a:rPr lang="ru-RU" dirty="0" err="1"/>
              <a:t>створенні</a:t>
            </a:r>
            <a:r>
              <a:rPr lang="ru-RU" dirty="0"/>
              <a:t> </a:t>
            </a:r>
            <a:r>
              <a:rPr lang="ru-RU" dirty="0" err="1"/>
              <a:t>сімейств</a:t>
            </a:r>
            <a:r>
              <a:rPr lang="ru-RU" dirty="0"/>
              <a:t> </a:t>
            </a:r>
            <a:r>
              <a:rPr lang="ru-RU" dirty="0" err="1"/>
              <a:t>пов'язаних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. </a:t>
            </a:r>
            <a:r>
              <a:rPr lang="ru-RU" dirty="0" err="1"/>
              <a:t>Будівельник</a:t>
            </a:r>
            <a:r>
              <a:rPr lang="ru-RU" dirty="0"/>
              <a:t> </a:t>
            </a:r>
            <a:r>
              <a:rPr lang="ru-RU" dirty="0" err="1"/>
              <a:t>повертає</a:t>
            </a:r>
            <a:r>
              <a:rPr lang="ru-RU" dirty="0"/>
              <a:t> продукт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кроків</a:t>
            </a:r>
            <a:r>
              <a:rPr lang="ru-RU" dirty="0"/>
              <a:t>, а Абстрактна фабрика </a:t>
            </a:r>
            <a:r>
              <a:rPr lang="ru-RU" dirty="0" err="1"/>
              <a:t>повертає</a:t>
            </a:r>
            <a:r>
              <a:rPr lang="ru-RU" dirty="0"/>
              <a:t> продукт </a:t>
            </a:r>
            <a:r>
              <a:rPr lang="ru-RU" dirty="0" err="1"/>
              <a:t>відразу</a:t>
            </a:r>
            <a:r>
              <a:rPr lang="ru-RU" dirty="0"/>
              <a:t> ж.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b="1" dirty="0" err="1"/>
              <a:t>Будівельник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покроково</a:t>
            </a:r>
            <a:r>
              <a:rPr lang="ru-RU" dirty="0"/>
              <a:t> </a:t>
            </a:r>
            <a:r>
              <a:rPr lang="ru-RU" dirty="0" err="1"/>
              <a:t>споруджувати</a:t>
            </a:r>
            <a:r>
              <a:rPr lang="ru-RU" dirty="0"/>
              <a:t> дерево </a:t>
            </a:r>
            <a:r>
              <a:rPr lang="ru-RU" dirty="0" err="1"/>
              <a:t>компонувальником</a:t>
            </a:r>
            <a:r>
              <a:rPr lang="ru-RU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Будівельник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побудований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b="1" dirty="0"/>
              <a:t>Моста</a:t>
            </a:r>
            <a:r>
              <a:rPr lang="ru-RU" dirty="0"/>
              <a:t>: директор буде </a:t>
            </a:r>
            <a:r>
              <a:rPr lang="ru-RU" dirty="0" err="1"/>
              <a:t>грати</a:t>
            </a:r>
            <a:r>
              <a:rPr lang="ru-RU" dirty="0"/>
              <a:t> роль </a:t>
            </a:r>
            <a:r>
              <a:rPr lang="ru-RU" b="1" dirty="0" err="1"/>
              <a:t>абстракції</a:t>
            </a:r>
            <a:r>
              <a:rPr lang="ru-RU" dirty="0"/>
              <a:t>, а </a:t>
            </a:r>
            <a:r>
              <a:rPr lang="ru-RU" dirty="0" err="1"/>
              <a:t>будівельники</a:t>
            </a:r>
            <a:r>
              <a:rPr lang="ru-RU" dirty="0"/>
              <a:t> - </a:t>
            </a:r>
            <a:r>
              <a:rPr lang="ru-RU" dirty="0" err="1"/>
              <a:t>реалізації</a:t>
            </a:r>
            <a:r>
              <a:rPr lang="ru-RU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Абстрактна фабрика, </a:t>
            </a:r>
            <a:r>
              <a:rPr lang="ru-RU" b="1" dirty="0" err="1"/>
              <a:t>Будівельник</a:t>
            </a:r>
            <a:r>
              <a:rPr lang="ru-RU" dirty="0"/>
              <a:t> і </a:t>
            </a:r>
            <a:r>
              <a:rPr lang="ru-RU" b="1" dirty="0"/>
              <a:t>Прототип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реалізовані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b="1" dirty="0" err="1"/>
              <a:t>Одинаки</a:t>
            </a:r>
            <a:r>
              <a:rPr lang="ru-RU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uk-UA" sz="2800" b="1" dirty="0" smtClean="0">
                <a:solidFill>
                  <a:srgbClr val="A80000"/>
                </a:solidFill>
              </a:rPr>
              <a:t>Будівельник</a:t>
            </a:r>
            <a:r>
              <a:rPr lang="en-US" sz="2800" b="1" dirty="0" smtClean="0">
                <a:solidFill>
                  <a:srgbClr val="A80000"/>
                </a:solidFill>
              </a:rPr>
              <a:t>.</a:t>
            </a:r>
            <a:r>
              <a:rPr lang="uk-UA" sz="2800" b="1" dirty="0" smtClean="0">
                <a:solidFill>
                  <a:srgbClr val="A80000"/>
                </a:solidFill>
              </a:rPr>
              <a:t> </a:t>
            </a:r>
            <a:r>
              <a:rPr lang="ru-RU" sz="2800" b="1" dirty="0" err="1">
                <a:solidFill>
                  <a:srgbClr val="A80000"/>
                </a:solidFill>
              </a:rPr>
              <a:t>Відносини</a:t>
            </a:r>
            <a:r>
              <a:rPr lang="ru-RU" sz="2800" b="1" dirty="0">
                <a:solidFill>
                  <a:srgbClr val="A80000"/>
                </a:solidFill>
              </a:rPr>
              <a:t> з </a:t>
            </a:r>
            <a:r>
              <a:rPr lang="ru-RU" sz="2800" b="1" dirty="0" err="1">
                <a:solidFill>
                  <a:srgbClr val="A80000"/>
                </a:solidFill>
              </a:rPr>
              <a:t>іншими</a:t>
            </a:r>
            <a:r>
              <a:rPr lang="ru-RU" sz="2800" b="1" dirty="0">
                <a:solidFill>
                  <a:srgbClr val="A80000"/>
                </a:solidFill>
              </a:rPr>
              <a:t> </a:t>
            </a:r>
            <a:r>
              <a:rPr lang="ru-RU" sz="2800" b="1" dirty="0" err="1">
                <a:solidFill>
                  <a:srgbClr val="A80000"/>
                </a:solidFill>
              </a:rPr>
              <a:t>патернами</a:t>
            </a:r>
            <a:endParaRPr lang="ru-RU" sz="2800" b="1" dirty="0">
              <a:solidFill>
                <a:srgbClr val="A80000"/>
              </a:solidFill>
            </a:endParaRPr>
          </a:p>
          <a:p>
            <a:pPr algn="ctr">
              <a:lnSpc>
                <a:spcPct val="90000"/>
              </a:lnSpc>
            </a:pPr>
            <a:endParaRPr lang="ru-RU" sz="2800" b="1" dirty="0">
              <a:solidFill>
                <a:srgbClr val="A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306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66584" y="1464961"/>
            <a:ext cx="3788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444444"/>
                </a:solidFill>
                <a:latin typeface="PT Sans"/>
              </a:rPr>
              <a:t>Примеры реализации паттерна</a:t>
            </a:r>
            <a:endParaRPr lang="ru-RU" b="1" i="0" dirty="0">
              <a:solidFill>
                <a:srgbClr val="444444"/>
              </a:solidFill>
              <a:effectLst/>
              <a:latin typeface="PT San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60388" y="2092581"/>
            <a:ext cx="6017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https://refactoring.guru/ru/design-patterns/builder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6986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34173" y="0"/>
            <a:ext cx="54127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rgbClr val="A80000"/>
                </a:solidFill>
              </a:rPr>
              <a:t>Прототип. Суть </a:t>
            </a:r>
            <a:r>
              <a:rPr lang="ru-RU" sz="4000" b="1" dirty="0" err="1" smtClean="0">
                <a:solidFill>
                  <a:srgbClr val="A80000"/>
                </a:solidFill>
              </a:rPr>
              <a:t>патерна</a:t>
            </a:r>
            <a:endParaRPr lang="ru-RU" sz="4000" b="1" i="0" dirty="0">
              <a:solidFill>
                <a:srgbClr val="A80000"/>
              </a:solidFill>
              <a:effectLst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21459" y="1202724"/>
            <a:ext cx="6096000" cy="3810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85352" y="1202724"/>
            <a:ext cx="31262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Прототип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 smtClean="0"/>
              <a:t>породжувальний</a:t>
            </a:r>
            <a:r>
              <a:rPr lang="ru-RU" dirty="0" smtClean="0"/>
              <a:t> (</a:t>
            </a:r>
            <a:r>
              <a:rPr lang="ru-RU" dirty="0" err="1" smtClean="0"/>
              <a:t>твірний</a:t>
            </a:r>
            <a:r>
              <a:rPr lang="ru-RU" dirty="0" smtClean="0"/>
              <a:t>) </a:t>
            </a:r>
            <a:r>
              <a:rPr lang="ru-RU" dirty="0" err="1" smtClean="0"/>
              <a:t>патерн</a:t>
            </a:r>
            <a:r>
              <a:rPr lang="ru-RU" dirty="0" smtClean="0"/>
              <a:t> </a:t>
            </a:r>
            <a:r>
              <a:rPr lang="ru-RU" dirty="0" err="1"/>
              <a:t>проектування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копіювати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, не </a:t>
            </a:r>
            <a:r>
              <a:rPr lang="ru-RU" dirty="0" err="1"/>
              <a:t>вдаючись</a:t>
            </a:r>
            <a:r>
              <a:rPr lang="ru-RU" dirty="0"/>
              <a:t> у </a:t>
            </a:r>
            <a:r>
              <a:rPr lang="ru-RU" dirty="0" err="1"/>
              <a:t>подробиці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9217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34173" y="0"/>
            <a:ext cx="4354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rgbClr val="A80000"/>
                </a:solidFill>
              </a:rPr>
              <a:t>Прототип. Проблема</a:t>
            </a:r>
            <a:endParaRPr lang="ru-RU" sz="3600" b="1" i="0" dirty="0">
              <a:solidFill>
                <a:srgbClr val="A80000"/>
              </a:solidFill>
              <a:effectLst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19484" y="1062681"/>
            <a:ext cx="4624516" cy="231225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5925" y="1062681"/>
            <a:ext cx="45349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У вас є </a:t>
            </a:r>
            <a:r>
              <a:rPr lang="ru-RU" b="1" dirty="0" err="1"/>
              <a:t>об'єкт</a:t>
            </a:r>
            <a:r>
              <a:rPr lang="ru-RU" b="1" dirty="0"/>
              <a:t>, </a:t>
            </a:r>
            <a:r>
              <a:rPr lang="ru-RU" b="1" dirty="0" err="1"/>
              <a:t>який</a:t>
            </a:r>
            <a:r>
              <a:rPr lang="ru-RU" b="1" dirty="0"/>
              <a:t> </a:t>
            </a:r>
            <a:r>
              <a:rPr lang="ru-RU" b="1" dirty="0" err="1"/>
              <a:t>потрібно</a:t>
            </a:r>
            <a:r>
              <a:rPr lang="ru-RU" b="1" dirty="0"/>
              <a:t> </a:t>
            </a:r>
            <a:r>
              <a:rPr lang="ru-RU" b="1" dirty="0" err="1"/>
              <a:t>скопіювати</a:t>
            </a:r>
            <a:r>
              <a:rPr lang="ru-RU" b="1" dirty="0"/>
              <a:t>. Як </a:t>
            </a:r>
            <a:r>
              <a:rPr lang="ru-RU" b="1" dirty="0" err="1"/>
              <a:t>це</a:t>
            </a:r>
            <a:r>
              <a:rPr lang="ru-RU" b="1" dirty="0"/>
              <a:t> </a:t>
            </a:r>
            <a:r>
              <a:rPr lang="ru-RU" b="1" dirty="0" err="1"/>
              <a:t>зробити</a:t>
            </a:r>
            <a:r>
              <a:rPr lang="ru-RU" b="1" dirty="0"/>
              <a:t>? </a:t>
            </a:r>
            <a:endParaRPr lang="ru-RU" b="1" dirty="0" smtClean="0"/>
          </a:p>
          <a:p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порожній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такого ж </a:t>
            </a:r>
            <a:r>
              <a:rPr lang="ru-RU" dirty="0" err="1"/>
              <a:t>класу</a:t>
            </a:r>
            <a:r>
              <a:rPr lang="ru-RU" dirty="0"/>
              <a:t>, а </a:t>
            </a:r>
            <a:r>
              <a:rPr lang="ru-RU" dirty="0" err="1"/>
              <a:t>потім</a:t>
            </a:r>
            <a:r>
              <a:rPr lang="ru-RU" dirty="0"/>
              <a:t> по </a:t>
            </a:r>
            <a:r>
              <a:rPr lang="ru-RU" dirty="0" err="1"/>
              <a:t>черзі</a:t>
            </a:r>
            <a:r>
              <a:rPr lang="ru-RU" dirty="0"/>
              <a:t> </a:t>
            </a:r>
            <a:r>
              <a:rPr lang="ru-RU" dirty="0" err="1"/>
              <a:t>скопіювати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полів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старого </a:t>
            </a:r>
            <a:r>
              <a:rPr lang="ru-RU" dirty="0" err="1"/>
              <a:t>об'єкта</a:t>
            </a:r>
            <a:r>
              <a:rPr lang="ru-RU" dirty="0"/>
              <a:t> в </a:t>
            </a:r>
            <a:r>
              <a:rPr lang="ru-RU" dirty="0" err="1"/>
              <a:t>новий</a:t>
            </a:r>
            <a:r>
              <a:rPr lang="ru-RU" dirty="0"/>
              <a:t>.</a:t>
            </a:r>
          </a:p>
          <a:p>
            <a:r>
              <a:rPr lang="ru-RU" dirty="0" smtClean="0"/>
              <a:t>Але </a:t>
            </a:r>
            <a:r>
              <a:rPr lang="ru-RU" dirty="0"/>
              <a:t>є нюанс. Не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вдасться</a:t>
            </a:r>
            <a:r>
              <a:rPr lang="ru-RU" dirty="0"/>
              <a:t> </a:t>
            </a:r>
            <a:r>
              <a:rPr lang="ru-RU" dirty="0" err="1"/>
              <a:t>скопіювати</a:t>
            </a:r>
            <a:r>
              <a:rPr lang="ru-RU" dirty="0"/>
              <a:t> таким чином, </a:t>
            </a:r>
            <a:r>
              <a:rPr lang="ru-RU" dirty="0" err="1"/>
              <a:t>адже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стану </a:t>
            </a:r>
            <a:r>
              <a:rPr lang="ru-RU" dirty="0" err="1"/>
              <a:t>може</a:t>
            </a:r>
            <a:r>
              <a:rPr lang="ru-RU" dirty="0"/>
              <a:t> бути приватною, а значить - недоступною для </a:t>
            </a:r>
            <a:r>
              <a:rPr lang="ru-RU" dirty="0" err="1"/>
              <a:t>решти</a:t>
            </a:r>
            <a:r>
              <a:rPr lang="ru-RU" dirty="0"/>
              <a:t> коду </a:t>
            </a:r>
            <a:r>
              <a:rPr lang="ru-RU" dirty="0" err="1"/>
              <a:t>програми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60805" y="3791289"/>
            <a:ext cx="7020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Але є й </a:t>
            </a:r>
            <a:r>
              <a:rPr lang="ru-RU" dirty="0" err="1"/>
              <a:t>інша</a:t>
            </a:r>
            <a:r>
              <a:rPr lang="ru-RU" dirty="0"/>
              <a:t> проблема. </a:t>
            </a:r>
            <a:r>
              <a:rPr lang="ru-RU" dirty="0" smtClean="0"/>
              <a:t>Код,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копіює</a:t>
            </a:r>
            <a:r>
              <a:rPr lang="ru-RU" dirty="0" smtClean="0"/>
              <a:t>,  </a:t>
            </a:r>
            <a:r>
              <a:rPr lang="ru-RU" dirty="0"/>
              <a:t>стане </a:t>
            </a:r>
            <a:r>
              <a:rPr lang="ru-RU" dirty="0" err="1" smtClean="0"/>
              <a:t>залежити</a:t>
            </a:r>
            <a:r>
              <a:rPr lang="ru-RU" dirty="0" smtClean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копіюються</a:t>
            </a:r>
            <a:r>
              <a:rPr lang="ru-RU" dirty="0" smtClean="0"/>
              <a:t>. </a:t>
            </a:r>
            <a:r>
              <a:rPr lang="ru-RU" dirty="0" err="1"/>
              <a:t>Адже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перебрати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поля </a:t>
            </a:r>
            <a:r>
              <a:rPr lang="ru-RU" dirty="0" err="1"/>
              <a:t>об'єкта</a:t>
            </a:r>
            <a:r>
              <a:rPr lang="ru-RU" dirty="0"/>
              <a:t>,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прив'язатися</a:t>
            </a:r>
            <a:r>
              <a:rPr lang="ru-RU" dirty="0"/>
              <a:t> до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. Через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smtClean="0"/>
              <a:t>не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/>
              <a:t>копіювати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, </a:t>
            </a:r>
            <a:r>
              <a:rPr lang="ru-RU" dirty="0" err="1"/>
              <a:t>знаючи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інтерфейси</a:t>
            </a:r>
            <a:r>
              <a:rPr lang="ru-RU" dirty="0"/>
              <a:t>, а не </a:t>
            </a:r>
            <a:r>
              <a:rPr lang="ru-RU" dirty="0" err="1"/>
              <a:t>конкретні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606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34173" y="0"/>
            <a:ext cx="3979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rgbClr val="A80000"/>
                </a:solidFill>
              </a:rPr>
              <a:t>Прототип. </a:t>
            </a:r>
            <a:r>
              <a:rPr lang="ru-RU" sz="3600" b="1" dirty="0" err="1" smtClean="0">
                <a:solidFill>
                  <a:srgbClr val="A80000"/>
                </a:solidFill>
              </a:rPr>
              <a:t>Рішення</a:t>
            </a:r>
            <a:endParaRPr lang="ru-RU" sz="3600" b="1" i="0" dirty="0">
              <a:solidFill>
                <a:srgbClr val="A80000"/>
              </a:solidFill>
              <a:effectLst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68159" y="1036423"/>
            <a:ext cx="3267075" cy="28575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5924" y="1036423"/>
            <a:ext cx="563223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0000CC"/>
                </a:solidFill>
              </a:rPr>
              <a:t>Патерн</a:t>
            </a:r>
            <a:r>
              <a:rPr lang="ru-RU" b="1" dirty="0">
                <a:solidFill>
                  <a:srgbClr val="0000CC"/>
                </a:solidFill>
              </a:rPr>
              <a:t> Прототип </a:t>
            </a:r>
            <a:r>
              <a:rPr lang="ru-RU" dirty="0" err="1">
                <a:solidFill>
                  <a:srgbClr val="0000CC"/>
                </a:solidFill>
              </a:rPr>
              <a:t>доручає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створення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копій</a:t>
            </a:r>
            <a:r>
              <a:rPr lang="ru-RU" dirty="0">
                <a:solidFill>
                  <a:srgbClr val="0000CC"/>
                </a:solidFill>
              </a:rPr>
              <a:t> самим </a:t>
            </a:r>
            <a:r>
              <a:rPr lang="ru-RU" dirty="0" err="1">
                <a:solidFill>
                  <a:srgbClr val="0000CC"/>
                </a:solidFill>
              </a:rPr>
              <a:t>копійованим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об'єктів</a:t>
            </a:r>
            <a:r>
              <a:rPr lang="ru-RU" dirty="0"/>
              <a:t>. </a:t>
            </a:r>
            <a:r>
              <a:rPr lang="ru-RU" dirty="0" err="1"/>
              <a:t>Він</a:t>
            </a:r>
            <a:r>
              <a:rPr lang="ru-RU" dirty="0"/>
              <a:t> вводить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для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підтримують</a:t>
            </a:r>
            <a:r>
              <a:rPr lang="ru-RU" dirty="0"/>
              <a:t> </a:t>
            </a:r>
            <a:r>
              <a:rPr lang="ru-RU" dirty="0" err="1"/>
              <a:t>клонування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копіювати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, не </a:t>
            </a:r>
            <a:r>
              <a:rPr lang="ru-RU" dirty="0" err="1"/>
              <a:t>прив'язуючись</a:t>
            </a:r>
            <a:r>
              <a:rPr lang="ru-RU" dirty="0"/>
              <a:t> до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конкретним</a:t>
            </a:r>
            <a:r>
              <a:rPr lang="ru-RU" dirty="0"/>
              <a:t> </a:t>
            </a:r>
            <a:r>
              <a:rPr lang="ru-RU" dirty="0" err="1"/>
              <a:t>класам</a:t>
            </a:r>
            <a:r>
              <a:rPr lang="ru-RU" dirty="0"/>
              <a:t>.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такий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всього</a:t>
            </a:r>
            <a:r>
              <a:rPr lang="ru-RU" dirty="0"/>
              <a:t> один метод </a:t>
            </a:r>
            <a:r>
              <a:rPr lang="ru-RU" dirty="0" err="1"/>
              <a:t>clone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методу в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класах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схожа. Метод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поточного </a:t>
            </a:r>
            <a:r>
              <a:rPr lang="ru-RU" dirty="0" err="1"/>
              <a:t>класу</a:t>
            </a:r>
            <a:r>
              <a:rPr lang="ru-RU" dirty="0"/>
              <a:t> і </a:t>
            </a:r>
            <a:r>
              <a:rPr lang="ru-RU" dirty="0" err="1"/>
              <a:t>копіює</a:t>
            </a:r>
            <a:r>
              <a:rPr lang="ru-RU" dirty="0"/>
              <a:t> в </a:t>
            </a:r>
            <a:r>
              <a:rPr lang="ru-RU" dirty="0" err="1"/>
              <a:t>нього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полів</a:t>
            </a:r>
            <a:r>
              <a:rPr lang="ru-RU" dirty="0"/>
              <a:t> </a:t>
            </a:r>
            <a:r>
              <a:rPr lang="ru-RU" dirty="0" err="1"/>
              <a:t>власного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. Так </a:t>
            </a:r>
            <a:r>
              <a:rPr lang="ru-RU" dirty="0" err="1"/>
              <a:t>вийде</a:t>
            </a:r>
            <a:r>
              <a:rPr lang="ru-RU" dirty="0"/>
              <a:t> </a:t>
            </a:r>
            <a:r>
              <a:rPr lang="ru-RU" dirty="0" err="1"/>
              <a:t>скопіювати</a:t>
            </a:r>
            <a:r>
              <a:rPr lang="ru-RU" dirty="0"/>
              <a:t>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приватні</a:t>
            </a:r>
            <a:r>
              <a:rPr lang="ru-RU" dirty="0"/>
              <a:t> поля, так як </a:t>
            </a:r>
            <a:r>
              <a:rPr lang="ru-RU" dirty="0" err="1"/>
              <a:t>більшість</a:t>
            </a:r>
            <a:r>
              <a:rPr lang="ru-RU" dirty="0"/>
              <a:t> </a:t>
            </a:r>
            <a:r>
              <a:rPr lang="ru-RU" dirty="0" err="1"/>
              <a:t>мов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доступ до </a:t>
            </a:r>
            <a:r>
              <a:rPr lang="ru-RU" dirty="0" err="1"/>
              <a:t>приватних</a:t>
            </a:r>
            <a:r>
              <a:rPr lang="ru-RU" dirty="0"/>
              <a:t> полях будь-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 поточного </a:t>
            </a:r>
            <a:r>
              <a:rPr lang="ru-RU" dirty="0" err="1"/>
              <a:t>класу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b="1" dirty="0" err="1"/>
              <a:t>Об'єкт</a:t>
            </a:r>
            <a:r>
              <a:rPr lang="ru-RU" b="1" dirty="0"/>
              <a:t>, </a:t>
            </a:r>
            <a:r>
              <a:rPr lang="ru-RU" b="1" dirty="0" err="1"/>
              <a:t>який</a:t>
            </a:r>
            <a:r>
              <a:rPr lang="ru-RU" b="1" dirty="0"/>
              <a:t> </a:t>
            </a:r>
            <a:r>
              <a:rPr lang="ru-RU" b="1" dirty="0" err="1"/>
              <a:t>копіюють</a:t>
            </a:r>
            <a:r>
              <a:rPr lang="ru-RU" b="1" dirty="0"/>
              <a:t>, </a:t>
            </a:r>
            <a:r>
              <a:rPr lang="ru-RU" b="1" dirty="0" err="1"/>
              <a:t>називається</a:t>
            </a:r>
            <a:r>
              <a:rPr lang="ru-RU" b="1" dirty="0"/>
              <a:t> прототипом</a:t>
            </a:r>
            <a:r>
              <a:rPr lang="ru-RU" dirty="0"/>
              <a:t> (</a:t>
            </a:r>
            <a:r>
              <a:rPr lang="ru-RU" dirty="0" err="1"/>
              <a:t>звідки</a:t>
            </a:r>
            <a:r>
              <a:rPr lang="ru-RU" dirty="0"/>
              <a:t> і </a:t>
            </a:r>
            <a:r>
              <a:rPr lang="ru-RU" dirty="0" err="1"/>
              <a:t>назва</a:t>
            </a:r>
            <a:r>
              <a:rPr lang="ru-RU" dirty="0"/>
              <a:t> </a:t>
            </a:r>
            <a:r>
              <a:rPr lang="ru-RU" dirty="0" err="1"/>
              <a:t>патерну</a:t>
            </a:r>
            <a:r>
              <a:rPr lang="ru-RU" dirty="0"/>
              <a:t>). Коли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</a:t>
            </a:r>
            <a:r>
              <a:rPr lang="ru-RU" dirty="0" err="1"/>
              <a:t>містять</a:t>
            </a:r>
            <a:r>
              <a:rPr lang="ru-RU" dirty="0"/>
              <a:t> </a:t>
            </a:r>
            <a:r>
              <a:rPr lang="ru-RU" dirty="0" err="1"/>
              <a:t>сотні</a:t>
            </a:r>
            <a:r>
              <a:rPr lang="ru-RU" dirty="0"/>
              <a:t> </a:t>
            </a:r>
            <a:r>
              <a:rPr lang="ru-RU" dirty="0" err="1"/>
              <a:t>полів</a:t>
            </a:r>
            <a:r>
              <a:rPr lang="ru-RU" dirty="0"/>
              <a:t> і </a:t>
            </a:r>
            <a:r>
              <a:rPr lang="ru-RU" dirty="0" err="1"/>
              <a:t>тисячі</a:t>
            </a:r>
            <a:r>
              <a:rPr lang="ru-RU" dirty="0"/>
              <a:t> </a:t>
            </a:r>
            <a:r>
              <a:rPr lang="ru-RU" dirty="0" err="1"/>
              <a:t>можливих</a:t>
            </a:r>
            <a:r>
              <a:rPr lang="ru-RU" dirty="0"/>
              <a:t> </a:t>
            </a:r>
            <a:r>
              <a:rPr lang="ru-RU" dirty="0" err="1"/>
              <a:t>конфігурацій</a:t>
            </a:r>
            <a:r>
              <a:rPr lang="ru-RU" dirty="0"/>
              <a:t>, </a:t>
            </a:r>
            <a:r>
              <a:rPr lang="ru-RU" dirty="0" err="1"/>
              <a:t>прототипи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служити</a:t>
            </a:r>
            <a:r>
              <a:rPr lang="ru-RU" dirty="0"/>
              <a:t> </a:t>
            </a:r>
            <a:r>
              <a:rPr lang="ru-RU" dirty="0" err="1"/>
              <a:t>своєрідною</a:t>
            </a:r>
            <a:r>
              <a:rPr lang="ru-RU" dirty="0"/>
              <a:t> альтернативою </a:t>
            </a:r>
            <a:r>
              <a:rPr lang="ru-RU" dirty="0" err="1"/>
              <a:t>створенню</a:t>
            </a:r>
            <a:r>
              <a:rPr lang="ru-RU" dirty="0"/>
              <a:t> </a:t>
            </a:r>
            <a:r>
              <a:rPr lang="ru-RU" dirty="0" err="1"/>
              <a:t>підкласів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711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34173" y="0"/>
            <a:ext cx="57776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rgbClr val="A80000"/>
                </a:solidFill>
              </a:rPr>
              <a:t>Прототип. </a:t>
            </a:r>
            <a:r>
              <a:rPr lang="ru-RU" sz="3600" b="1" dirty="0" err="1" smtClean="0">
                <a:solidFill>
                  <a:srgbClr val="A80000"/>
                </a:solidFill>
              </a:rPr>
              <a:t>Базова</a:t>
            </a:r>
            <a:r>
              <a:rPr lang="ru-RU" sz="3600" b="1" dirty="0" smtClean="0">
                <a:solidFill>
                  <a:srgbClr val="A80000"/>
                </a:solidFill>
              </a:rPr>
              <a:t> Структура</a:t>
            </a:r>
            <a:endParaRPr lang="ru-RU" sz="3600" b="1" i="0" dirty="0">
              <a:solidFill>
                <a:srgbClr val="A80000"/>
              </a:solidFill>
              <a:effectLst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6656" y="1328093"/>
            <a:ext cx="4953000" cy="39052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11211" y="1092704"/>
            <a:ext cx="382544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b="1" dirty="0" err="1"/>
              <a:t>Інтерфейс</a:t>
            </a:r>
            <a:r>
              <a:rPr lang="ru-RU" b="1" dirty="0"/>
              <a:t> </a:t>
            </a:r>
            <a:r>
              <a:rPr lang="ru-RU" b="1" dirty="0" err="1"/>
              <a:t>прототипів</a:t>
            </a:r>
            <a:r>
              <a:rPr lang="ru-RU" b="1" dirty="0"/>
              <a:t> </a:t>
            </a:r>
            <a:r>
              <a:rPr lang="ru-RU" dirty="0" err="1"/>
              <a:t>описує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</a:t>
            </a:r>
            <a:r>
              <a:rPr lang="ru-RU" dirty="0" err="1"/>
              <a:t>клонування</a:t>
            </a:r>
            <a:r>
              <a:rPr lang="ru-RU" dirty="0"/>
              <a:t>. У </a:t>
            </a:r>
            <a:r>
              <a:rPr lang="ru-RU" dirty="0" err="1"/>
              <a:t>більшості</a:t>
            </a:r>
            <a:r>
              <a:rPr lang="ru-RU" dirty="0"/>
              <a:t> </a:t>
            </a:r>
            <a:r>
              <a:rPr lang="ru-RU" dirty="0" err="1"/>
              <a:t>випадків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єдиний</a:t>
            </a:r>
            <a:r>
              <a:rPr lang="ru-RU" dirty="0"/>
              <a:t> метод </a:t>
            </a:r>
            <a:r>
              <a:rPr lang="ru-RU" dirty="0" err="1"/>
              <a:t>clone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 err="1"/>
              <a:t>Конкретний</a:t>
            </a:r>
            <a:r>
              <a:rPr lang="ru-RU" b="1" dirty="0"/>
              <a:t> прототип </a:t>
            </a:r>
            <a:r>
              <a:rPr lang="ru-RU" dirty="0" err="1"/>
              <a:t>реалізує</a:t>
            </a:r>
            <a:r>
              <a:rPr lang="ru-RU" dirty="0"/>
              <a:t> </a:t>
            </a:r>
            <a:r>
              <a:rPr lang="ru-RU" dirty="0" err="1"/>
              <a:t>операцію</a:t>
            </a:r>
            <a:r>
              <a:rPr lang="ru-RU" dirty="0"/>
              <a:t> </a:t>
            </a:r>
            <a:r>
              <a:rPr lang="ru-RU" dirty="0" err="1"/>
              <a:t>клонування</a:t>
            </a:r>
            <a:r>
              <a:rPr lang="ru-RU" dirty="0"/>
              <a:t> самого себе. </a:t>
            </a:r>
            <a:r>
              <a:rPr lang="ru-RU" dirty="0" err="1"/>
              <a:t>Крім</a:t>
            </a:r>
            <a:r>
              <a:rPr lang="ru-RU" dirty="0"/>
              <a:t> банального </a:t>
            </a:r>
            <a:r>
              <a:rPr lang="ru-RU" dirty="0" err="1"/>
              <a:t>копіювання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полів</a:t>
            </a:r>
            <a:r>
              <a:rPr lang="ru-RU" dirty="0"/>
              <a:t>, тут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заховані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складнощі</a:t>
            </a:r>
            <a:r>
              <a:rPr lang="ru-RU" dirty="0"/>
              <a:t>, про </a:t>
            </a:r>
            <a:r>
              <a:rPr lang="ru-RU" dirty="0" err="1"/>
              <a:t>які</a:t>
            </a:r>
            <a:r>
              <a:rPr lang="ru-RU" dirty="0"/>
              <a:t> не треба знати </a:t>
            </a:r>
            <a:r>
              <a:rPr lang="ru-RU" dirty="0" err="1"/>
              <a:t>клієнтові</a:t>
            </a:r>
            <a:r>
              <a:rPr lang="ru-RU" dirty="0"/>
              <a:t>.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клонування</a:t>
            </a:r>
            <a:r>
              <a:rPr lang="ru-RU" dirty="0"/>
              <a:t> </a:t>
            </a:r>
            <a:r>
              <a:rPr lang="ru-RU" dirty="0" err="1"/>
              <a:t>пов'язаних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розплутування</a:t>
            </a:r>
            <a:r>
              <a:rPr lang="ru-RU" dirty="0"/>
              <a:t> </a:t>
            </a:r>
            <a:r>
              <a:rPr lang="ru-RU" dirty="0" err="1"/>
              <a:t>рекурсивних</a:t>
            </a:r>
            <a:r>
              <a:rPr lang="ru-RU" dirty="0"/>
              <a:t> залежностей та </a:t>
            </a:r>
            <a:r>
              <a:rPr lang="ru-RU" dirty="0" err="1"/>
              <a:t>інше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 err="1"/>
              <a:t>Клієнт</a:t>
            </a:r>
            <a:r>
              <a:rPr lang="ru-RU" dirty="0"/>
              <a:t>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dirty="0" err="1"/>
              <a:t>копію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, </a:t>
            </a:r>
            <a:r>
              <a:rPr lang="ru-RU" dirty="0" err="1"/>
              <a:t>звертаючись</a:t>
            </a:r>
            <a:r>
              <a:rPr lang="ru-RU" dirty="0"/>
              <a:t> до </a:t>
            </a:r>
            <a:r>
              <a:rPr lang="ru-RU" dirty="0" err="1"/>
              <a:t>нього</a:t>
            </a:r>
            <a:r>
              <a:rPr lang="ru-RU" dirty="0"/>
              <a:t> через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прототипів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166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Абстрактна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ru-RU" sz="3200" b="1" dirty="0" smtClean="0">
                <a:solidFill>
                  <a:srgbClr val="C00000"/>
                </a:solidFill>
              </a:rPr>
              <a:t> фабрика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Проблема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" y="1033403"/>
            <a:ext cx="50060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Уявіть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пишете симулятор </a:t>
            </a:r>
            <a:r>
              <a:rPr lang="ru-RU" dirty="0" err="1"/>
              <a:t>меблевого</a:t>
            </a:r>
            <a:r>
              <a:rPr lang="ru-RU" dirty="0"/>
              <a:t> магазину. </a:t>
            </a:r>
            <a:endParaRPr lang="ru-RU" dirty="0" smtClean="0"/>
          </a:p>
          <a:p>
            <a:r>
              <a:rPr lang="ru-RU" dirty="0" smtClean="0"/>
              <a:t>Ваш </a:t>
            </a:r>
            <a:r>
              <a:rPr lang="ru-RU" dirty="0"/>
              <a:t>код </a:t>
            </a:r>
            <a:r>
              <a:rPr lang="ru-RU" dirty="0" err="1"/>
              <a:t>містить</a:t>
            </a:r>
            <a:r>
              <a:rPr lang="ru-RU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Сімейство</a:t>
            </a:r>
            <a:r>
              <a:rPr lang="ru-RU" dirty="0" smtClean="0"/>
              <a:t> </a:t>
            </a:r>
            <a:r>
              <a:rPr lang="ru-RU" dirty="0" err="1"/>
              <a:t>залежних</a:t>
            </a:r>
            <a:r>
              <a:rPr lang="ru-RU" dirty="0"/>
              <a:t> </a:t>
            </a:r>
            <a:r>
              <a:rPr lang="ru-RU" dirty="0" err="1" smtClean="0"/>
              <a:t>продуктів</a:t>
            </a:r>
            <a:r>
              <a:rPr lang="ru-RU" dirty="0" smtClean="0"/>
              <a:t>: </a:t>
            </a:r>
          </a:p>
          <a:p>
            <a:r>
              <a:rPr lang="ru-RU" b="1" dirty="0" err="1" smtClean="0"/>
              <a:t>Крісло</a:t>
            </a:r>
            <a:r>
              <a:rPr lang="ru-RU" b="1" dirty="0" smtClean="0"/>
              <a:t> </a:t>
            </a:r>
            <a:r>
              <a:rPr lang="ru-RU" b="1" dirty="0"/>
              <a:t>+ Диван + Столик.</a:t>
            </a:r>
          </a:p>
          <a:p>
            <a:r>
              <a:rPr lang="ru-RU" dirty="0" smtClean="0"/>
              <a:t>2. </a:t>
            </a:r>
            <a:r>
              <a:rPr lang="ru-RU" dirty="0" err="1" smtClean="0"/>
              <a:t>Кілька</a:t>
            </a:r>
            <a:r>
              <a:rPr lang="ru-RU" dirty="0" smtClean="0"/>
              <a:t> </a:t>
            </a:r>
            <a:r>
              <a:rPr lang="ru-RU" dirty="0" err="1"/>
              <a:t>варіацій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сімейства</a:t>
            </a:r>
            <a:r>
              <a:rPr lang="ru-RU" dirty="0"/>
              <a:t>. </a:t>
            </a:r>
            <a:r>
              <a:rPr lang="ru-RU" dirty="0" err="1">
                <a:solidFill>
                  <a:srgbClr val="0000CC"/>
                </a:solidFill>
              </a:rPr>
              <a:t>Наприклад</a:t>
            </a:r>
            <a:r>
              <a:rPr lang="ru-RU" dirty="0"/>
              <a:t>, </a:t>
            </a:r>
            <a:r>
              <a:rPr lang="ru-RU" dirty="0" err="1"/>
              <a:t>продукти</a:t>
            </a:r>
            <a:r>
              <a:rPr lang="ru-RU" dirty="0"/>
              <a:t> </a:t>
            </a:r>
            <a:r>
              <a:rPr lang="ru-RU" dirty="0" err="1"/>
              <a:t>Крісло</a:t>
            </a:r>
            <a:r>
              <a:rPr lang="ru-RU" dirty="0"/>
              <a:t>, Диван і Столик </a:t>
            </a:r>
            <a:r>
              <a:rPr lang="ru-RU" dirty="0" err="1"/>
              <a:t>представлені</a:t>
            </a:r>
            <a:r>
              <a:rPr lang="ru-RU" dirty="0"/>
              <a:t> в </a:t>
            </a:r>
            <a:r>
              <a:rPr lang="ru-RU" dirty="0" err="1"/>
              <a:t>трьох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стилях: Ар-</a:t>
            </a:r>
            <a:r>
              <a:rPr lang="ru-RU" dirty="0" err="1"/>
              <a:t>деко</a:t>
            </a:r>
            <a:r>
              <a:rPr lang="ru-RU" dirty="0"/>
              <a:t>, </a:t>
            </a:r>
            <a:r>
              <a:rPr lang="ru-RU" dirty="0" err="1"/>
              <a:t>Вікторіанському</a:t>
            </a:r>
            <a:r>
              <a:rPr lang="ru-RU" dirty="0"/>
              <a:t> і </a:t>
            </a:r>
            <a:r>
              <a:rPr lang="ru-RU" dirty="0" err="1"/>
              <a:t>Модерні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2912" y="969958"/>
            <a:ext cx="3544845" cy="27622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8854" y="3674012"/>
            <a:ext cx="48191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Вам </a:t>
            </a:r>
            <a:r>
              <a:rPr lang="ru-RU" dirty="0" err="1"/>
              <a:t>потрібен</a:t>
            </a:r>
            <a:r>
              <a:rPr lang="ru-RU" dirty="0"/>
              <a:t> </a:t>
            </a:r>
            <a:r>
              <a:rPr lang="ru-RU" dirty="0" err="1"/>
              <a:t>такий</a:t>
            </a:r>
            <a:r>
              <a:rPr lang="ru-RU" dirty="0"/>
              <a:t> </a:t>
            </a:r>
            <a:r>
              <a:rPr lang="ru-RU" dirty="0" err="1"/>
              <a:t>спосіб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вони </a:t>
            </a:r>
            <a:r>
              <a:rPr lang="ru-RU" dirty="0" err="1"/>
              <a:t>поєднувалися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продуктами того ж </a:t>
            </a:r>
            <a:r>
              <a:rPr lang="ru-RU" dirty="0" err="1"/>
              <a:t>сімейства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Крім</a:t>
            </a:r>
            <a:r>
              <a:rPr lang="ru-RU" dirty="0" smtClean="0"/>
              <a:t> </a:t>
            </a:r>
            <a:r>
              <a:rPr lang="ru-RU" dirty="0"/>
              <a:t>того, </a:t>
            </a:r>
            <a:r>
              <a:rPr lang="ru-RU" dirty="0" err="1"/>
              <a:t>ви</a:t>
            </a:r>
            <a:r>
              <a:rPr lang="ru-RU" dirty="0"/>
              <a:t> не </a:t>
            </a:r>
            <a:r>
              <a:rPr lang="ru-RU" dirty="0" err="1"/>
              <a:t>хочете</a:t>
            </a:r>
            <a:r>
              <a:rPr lang="ru-RU" dirty="0"/>
              <a:t> </a:t>
            </a:r>
            <a:r>
              <a:rPr lang="ru-RU" dirty="0" err="1"/>
              <a:t>вносити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в </a:t>
            </a:r>
            <a:r>
              <a:rPr lang="ru-RU" dirty="0" err="1"/>
              <a:t>існуючий</a:t>
            </a:r>
            <a:r>
              <a:rPr lang="ru-RU" dirty="0"/>
              <a:t> код при </a:t>
            </a:r>
            <a:r>
              <a:rPr lang="ru-RU" dirty="0" err="1"/>
              <a:t>додаванні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семейcтв</a:t>
            </a:r>
            <a:r>
              <a:rPr lang="ru-RU" dirty="0"/>
              <a:t> в </a:t>
            </a:r>
            <a:r>
              <a:rPr lang="ru-RU" dirty="0" err="1"/>
              <a:t>програму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Постачальники</a:t>
            </a:r>
            <a:r>
              <a:rPr lang="ru-RU" dirty="0" smtClean="0"/>
              <a:t> </a:t>
            </a:r>
            <a:r>
              <a:rPr lang="ru-RU" dirty="0"/>
              <a:t>часто </a:t>
            </a:r>
            <a:r>
              <a:rPr lang="ru-RU" dirty="0" err="1"/>
              <a:t>оновлюють</a:t>
            </a:r>
            <a:r>
              <a:rPr lang="ru-RU" dirty="0"/>
              <a:t> </a:t>
            </a:r>
            <a:r>
              <a:rPr lang="ru-RU" dirty="0" err="1"/>
              <a:t>свої</a:t>
            </a:r>
            <a:r>
              <a:rPr lang="ru-RU" dirty="0"/>
              <a:t> каталоги, і </a:t>
            </a:r>
            <a:r>
              <a:rPr lang="ru-RU" dirty="0" err="1"/>
              <a:t>ви</a:t>
            </a:r>
            <a:r>
              <a:rPr lang="ru-RU" dirty="0"/>
              <a:t> б не </a:t>
            </a:r>
            <a:r>
              <a:rPr lang="ru-RU" dirty="0" err="1"/>
              <a:t>хотіли</a:t>
            </a:r>
            <a:r>
              <a:rPr lang="ru-RU" dirty="0"/>
              <a:t> </a:t>
            </a:r>
            <a:r>
              <a:rPr lang="ru-RU" dirty="0" err="1"/>
              <a:t>міняти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написаний код кожного разу при </a:t>
            </a:r>
            <a:r>
              <a:rPr lang="ru-RU" dirty="0" err="1"/>
              <a:t>отриманні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моделей </a:t>
            </a:r>
            <a:r>
              <a:rPr lang="ru-RU" dirty="0" err="1"/>
              <a:t>меблів</a:t>
            </a:r>
            <a:r>
              <a:rPr lang="ru-RU" dirty="0"/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9454" y="4067354"/>
            <a:ext cx="4028303" cy="20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31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0981" y="0"/>
            <a:ext cx="8809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A80000"/>
                </a:solidFill>
              </a:rPr>
              <a:t>Прототип. </a:t>
            </a:r>
            <a:r>
              <a:rPr lang="ru-RU" sz="2800" b="1" dirty="0">
                <a:solidFill>
                  <a:srgbClr val="A80000"/>
                </a:solidFill>
              </a:rPr>
              <a:t>Структура </a:t>
            </a:r>
            <a:r>
              <a:rPr lang="ru-RU" sz="2800" b="1" dirty="0" smtClean="0">
                <a:solidFill>
                  <a:srgbClr val="A80000"/>
                </a:solidFill>
              </a:rPr>
              <a:t>з </a:t>
            </a:r>
            <a:r>
              <a:rPr lang="ru-RU" sz="2800" b="1" dirty="0" err="1">
                <a:solidFill>
                  <a:srgbClr val="A80000"/>
                </a:solidFill>
              </a:rPr>
              <a:t>загальним</a:t>
            </a:r>
            <a:r>
              <a:rPr lang="ru-RU" sz="2800" b="1" dirty="0">
                <a:solidFill>
                  <a:srgbClr val="A80000"/>
                </a:solidFill>
              </a:rPr>
              <a:t> </a:t>
            </a:r>
            <a:r>
              <a:rPr lang="ru-RU" sz="2800" b="1" dirty="0" err="1">
                <a:solidFill>
                  <a:srgbClr val="A80000"/>
                </a:solidFill>
              </a:rPr>
              <a:t>сховищем</a:t>
            </a:r>
            <a:r>
              <a:rPr lang="ru-RU" sz="2800" b="1" dirty="0">
                <a:solidFill>
                  <a:srgbClr val="A80000"/>
                </a:solidFill>
              </a:rPr>
              <a:t> </a:t>
            </a:r>
            <a:r>
              <a:rPr lang="ru-RU" sz="2800" b="1" dirty="0" err="1">
                <a:solidFill>
                  <a:srgbClr val="A80000"/>
                </a:solidFill>
              </a:rPr>
              <a:t>прототипів</a:t>
            </a:r>
            <a:endParaRPr lang="ru-RU" sz="2800" b="1" i="0" dirty="0">
              <a:solidFill>
                <a:srgbClr val="A80000"/>
              </a:solidFill>
              <a:effectLst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2207" y="1181872"/>
            <a:ext cx="5238750" cy="46672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10981" y="1181872"/>
            <a:ext cx="357122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Сховище</a:t>
            </a:r>
            <a:r>
              <a:rPr lang="ru-RU" dirty="0"/>
              <a:t> </a:t>
            </a:r>
            <a:r>
              <a:rPr lang="ru-RU" dirty="0" err="1"/>
              <a:t>прототипів</a:t>
            </a:r>
            <a:r>
              <a:rPr lang="ru-RU" dirty="0"/>
              <a:t> </a:t>
            </a:r>
            <a:r>
              <a:rPr lang="ru-RU" dirty="0" err="1"/>
              <a:t>полегшує</a:t>
            </a:r>
            <a:r>
              <a:rPr lang="ru-RU" dirty="0"/>
              <a:t> доступ до часто </a:t>
            </a:r>
            <a:r>
              <a:rPr lang="ru-RU" dirty="0" err="1"/>
              <a:t>використовуваних</a:t>
            </a:r>
            <a:r>
              <a:rPr lang="ru-RU" dirty="0"/>
              <a:t> прототипам, </a:t>
            </a:r>
            <a:r>
              <a:rPr lang="ru-RU" dirty="0" err="1"/>
              <a:t>зберігаючи</a:t>
            </a:r>
            <a:r>
              <a:rPr lang="ru-RU" dirty="0"/>
              <a:t> </a:t>
            </a:r>
            <a:r>
              <a:rPr lang="ru-RU" dirty="0" err="1"/>
              <a:t>набір</a:t>
            </a:r>
            <a:r>
              <a:rPr lang="ru-RU" dirty="0"/>
              <a:t> </a:t>
            </a:r>
            <a:r>
              <a:rPr lang="ru-RU" dirty="0" err="1"/>
              <a:t>попередньо</a:t>
            </a:r>
            <a:r>
              <a:rPr lang="ru-RU" dirty="0"/>
              <a:t> </a:t>
            </a:r>
            <a:r>
              <a:rPr lang="ru-RU" dirty="0" err="1"/>
              <a:t>створених</a:t>
            </a:r>
            <a:r>
              <a:rPr lang="ru-RU" dirty="0"/>
              <a:t> </a:t>
            </a:r>
            <a:r>
              <a:rPr lang="ru-RU" dirty="0" err="1"/>
              <a:t>еталонних</a:t>
            </a:r>
            <a:r>
              <a:rPr lang="ru-RU" dirty="0"/>
              <a:t>, </a:t>
            </a:r>
            <a:r>
              <a:rPr lang="ru-RU" dirty="0" err="1"/>
              <a:t>готових</a:t>
            </a:r>
            <a:r>
              <a:rPr lang="ru-RU" dirty="0"/>
              <a:t> до </a:t>
            </a:r>
            <a:r>
              <a:rPr lang="ru-RU" dirty="0" err="1"/>
              <a:t>копіювання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. </a:t>
            </a:r>
            <a:r>
              <a:rPr lang="ru-RU" dirty="0" err="1"/>
              <a:t>Найпростіше</a:t>
            </a:r>
            <a:r>
              <a:rPr lang="ru-RU" dirty="0"/>
              <a:t> </a:t>
            </a:r>
            <a:r>
              <a:rPr lang="ru-RU" dirty="0" err="1"/>
              <a:t>сховище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побудовано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b="1" dirty="0" err="1"/>
              <a:t>хеш</a:t>
            </a:r>
            <a:r>
              <a:rPr lang="ru-RU" b="1" dirty="0"/>
              <a:t> </a:t>
            </a:r>
            <a:r>
              <a:rPr lang="ru-RU" b="1" dirty="0" err="1"/>
              <a:t>таблиці</a:t>
            </a:r>
            <a:r>
              <a:rPr lang="ru-RU" dirty="0"/>
              <a:t> </a:t>
            </a:r>
            <a:r>
              <a:rPr lang="ru-RU" dirty="0" smtClean="0"/>
              <a:t>виду</a:t>
            </a:r>
          </a:p>
          <a:p>
            <a:r>
              <a:rPr lang="ru-RU" b="1" dirty="0" smtClean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ім'я</a:t>
            </a:r>
            <a:r>
              <a:rPr lang="ru-RU" b="1" dirty="0">
                <a:solidFill>
                  <a:srgbClr val="0000CC"/>
                </a:solidFill>
              </a:rPr>
              <a:t>-прототипу → прототип. </a:t>
            </a:r>
            <a:endParaRPr lang="ru-RU" b="1" dirty="0" smtClean="0">
              <a:solidFill>
                <a:srgbClr val="0000CC"/>
              </a:solidFill>
            </a:endParaRPr>
          </a:p>
          <a:p>
            <a:r>
              <a:rPr lang="ru-RU" dirty="0" smtClean="0"/>
              <a:t>Але </a:t>
            </a:r>
            <a:r>
              <a:rPr lang="ru-RU" dirty="0"/>
              <a:t>для </a:t>
            </a:r>
            <a:r>
              <a:rPr lang="ru-RU" dirty="0" err="1"/>
              <a:t>зручності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 </a:t>
            </a:r>
            <a:r>
              <a:rPr lang="ru-RU" dirty="0" err="1"/>
              <a:t>прототипи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маркувати</a:t>
            </a:r>
            <a:r>
              <a:rPr lang="ru-RU" dirty="0"/>
              <a:t> та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критеріями</a:t>
            </a:r>
            <a:r>
              <a:rPr lang="ru-RU" dirty="0"/>
              <a:t>, а не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умовним</a:t>
            </a:r>
            <a:r>
              <a:rPr lang="ru-RU" dirty="0"/>
              <a:t> </a:t>
            </a:r>
            <a:r>
              <a:rPr lang="ru-RU" dirty="0" err="1"/>
              <a:t>ім'ям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1990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85892" y="0"/>
            <a:ext cx="4483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rgbClr val="A80000"/>
                </a:solidFill>
              </a:rPr>
              <a:t>Прототип. Псевдокод</a:t>
            </a:r>
            <a:endParaRPr lang="ru-RU" sz="3600" b="1" i="0" dirty="0">
              <a:solidFill>
                <a:srgbClr val="A80000"/>
              </a:solidFill>
              <a:effectLst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59885" y="1140683"/>
            <a:ext cx="3943607" cy="31432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0130" y="155814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прикладі</a:t>
            </a:r>
            <a:r>
              <a:rPr lang="ru-RU" dirty="0"/>
              <a:t> Прототип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робити</a:t>
            </a:r>
            <a:r>
              <a:rPr lang="ru-RU" dirty="0"/>
              <a:t> </a:t>
            </a:r>
            <a:r>
              <a:rPr lang="ru-RU" dirty="0" err="1"/>
              <a:t>точні</a:t>
            </a:r>
            <a:r>
              <a:rPr lang="ru-RU" dirty="0"/>
              <a:t> </a:t>
            </a:r>
            <a:r>
              <a:rPr lang="ru-RU" dirty="0" err="1"/>
              <a:t>копії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</a:t>
            </a:r>
            <a:r>
              <a:rPr lang="ru-RU" dirty="0" err="1"/>
              <a:t>геометричних</a:t>
            </a:r>
            <a:r>
              <a:rPr lang="ru-RU" dirty="0"/>
              <a:t> </a:t>
            </a:r>
            <a:r>
              <a:rPr lang="ru-RU" dirty="0" err="1"/>
              <a:t>фігур</a:t>
            </a:r>
            <a:r>
              <a:rPr lang="ru-RU" dirty="0"/>
              <a:t>, не </a:t>
            </a:r>
            <a:r>
              <a:rPr lang="ru-RU" dirty="0" err="1"/>
              <a:t>прив'язуючись</a:t>
            </a:r>
            <a:r>
              <a:rPr lang="ru-RU" dirty="0"/>
              <a:t> до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/>
              <a:t>фігури</a:t>
            </a:r>
            <a:r>
              <a:rPr lang="ru-RU" dirty="0"/>
              <a:t> </a:t>
            </a:r>
            <a:r>
              <a:rPr lang="ru-RU" dirty="0" err="1"/>
              <a:t>реалізують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клонування</a:t>
            </a:r>
            <a:r>
              <a:rPr lang="ru-RU" dirty="0"/>
              <a:t> і </a:t>
            </a:r>
            <a:r>
              <a:rPr lang="ru-RU" dirty="0" err="1"/>
              <a:t>надають</a:t>
            </a:r>
            <a:r>
              <a:rPr lang="ru-RU" dirty="0"/>
              <a:t> метод для </a:t>
            </a:r>
            <a:r>
              <a:rPr lang="ru-RU" dirty="0" err="1"/>
              <a:t>відтворення</a:t>
            </a:r>
            <a:r>
              <a:rPr lang="ru-RU" dirty="0"/>
              <a:t> </a:t>
            </a:r>
            <a:r>
              <a:rPr lang="ru-RU" dirty="0" err="1"/>
              <a:t>самої</a:t>
            </a:r>
            <a:r>
              <a:rPr lang="ru-RU" dirty="0"/>
              <a:t> себе. </a:t>
            </a:r>
            <a:r>
              <a:rPr lang="ru-RU" dirty="0" err="1"/>
              <a:t>Підкласи</a:t>
            </a:r>
            <a:r>
              <a:rPr lang="ru-RU" dirty="0"/>
              <a:t> </a:t>
            </a:r>
            <a:r>
              <a:rPr lang="ru-RU" dirty="0" err="1"/>
              <a:t>використовують</a:t>
            </a:r>
            <a:r>
              <a:rPr lang="ru-RU" dirty="0"/>
              <a:t> метод </a:t>
            </a:r>
            <a:r>
              <a:rPr lang="ru-RU" dirty="0" err="1"/>
              <a:t>клонування</a:t>
            </a:r>
            <a:r>
              <a:rPr lang="ru-RU" dirty="0"/>
              <a:t> батька, а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копіюють</a:t>
            </a:r>
            <a:r>
              <a:rPr lang="ru-RU" dirty="0"/>
              <a:t> </a:t>
            </a:r>
            <a:r>
              <a:rPr lang="ru-RU" dirty="0" err="1"/>
              <a:t>власні</a:t>
            </a:r>
            <a:r>
              <a:rPr lang="ru-RU" dirty="0"/>
              <a:t> поля в </a:t>
            </a:r>
            <a:r>
              <a:rPr lang="ru-RU" dirty="0" err="1"/>
              <a:t>отриманий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52196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5892" y="0"/>
            <a:ext cx="4483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rgbClr val="A80000"/>
                </a:solidFill>
              </a:rPr>
              <a:t>Прототип. Псевдокод</a:t>
            </a:r>
            <a:endParaRPr lang="ru-RU" sz="3600" b="1" i="0" dirty="0">
              <a:solidFill>
                <a:srgbClr val="A80000"/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8855" y="942088"/>
            <a:ext cx="9144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// Базовый прототип.</a:t>
            </a:r>
          </a:p>
          <a:p>
            <a:r>
              <a:rPr lang="en-GB" sz="1400" dirty="0"/>
              <a:t>abstract class Shape is</a:t>
            </a:r>
          </a:p>
          <a:p>
            <a:r>
              <a:rPr lang="en-GB" sz="1400" dirty="0"/>
              <a:t>    field X: </a:t>
            </a:r>
            <a:r>
              <a:rPr lang="en-GB" sz="1400" dirty="0" err="1"/>
              <a:t>int</a:t>
            </a:r>
            <a:endParaRPr lang="en-GB" sz="1400" dirty="0"/>
          </a:p>
          <a:p>
            <a:r>
              <a:rPr lang="en-GB" sz="1400" dirty="0"/>
              <a:t>    field Y: </a:t>
            </a:r>
            <a:r>
              <a:rPr lang="en-GB" sz="1400" dirty="0" err="1"/>
              <a:t>int</a:t>
            </a:r>
            <a:endParaRPr lang="en-GB" sz="1400" dirty="0"/>
          </a:p>
          <a:p>
            <a:r>
              <a:rPr lang="en-GB" sz="1400" dirty="0"/>
              <a:t>    field </a:t>
            </a:r>
            <a:r>
              <a:rPr lang="en-GB" sz="1400" dirty="0" err="1"/>
              <a:t>color</a:t>
            </a:r>
            <a:r>
              <a:rPr lang="en-GB" sz="1400" dirty="0"/>
              <a:t>: string</a:t>
            </a:r>
          </a:p>
          <a:p>
            <a:endParaRPr lang="en-GB" sz="1400" dirty="0"/>
          </a:p>
          <a:p>
            <a:r>
              <a:rPr lang="en-GB" sz="1400" dirty="0"/>
              <a:t>    // </a:t>
            </a:r>
            <a:r>
              <a:rPr lang="ru-RU" sz="1400" dirty="0"/>
              <a:t>Обычный конструктор.</a:t>
            </a:r>
          </a:p>
          <a:p>
            <a:r>
              <a:rPr lang="ru-RU" sz="1400" dirty="0"/>
              <a:t>    </a:t>
            </a:r>
            <a:r>
              <a:rPr lang="en-GB" sz="1400" dirty="0"/>
              <a:t>constructor Shape() is</a:t>
            </a:r>
          </a:p>
          <a:p>
            <a:r>
              <a:rPr lang="en-GB" sz="1400" dirty="0"/>
              <a:t>        // ...</a:t>
            </a:r>
          </a:p>
          <a:p>
            <a:endParaRPr lang="en-GB" sz="1400" dirty="0"/>
          </a:p>
          <a:p>
            <a:r>
              <a:rPr lang="en-GB" sz="1400" dirty="0"/>
              <a:t>    // </a:t>
            </a:r>
            <a:r>
              <a:rPr lang="ru-RU" sz="1400" dirty="0"/>
              <a:t>Конструктор прототипа.</a:t>
            </a:r>
          </a:p>
          <a:p>
            <a:r>
              <a:rPr lang="ru-RU" sz="1400" dirty="0"/>
              <a:t>    </a:t>
            </a:r>
            <a:r>
              <a:rPr lang="en-GB" sz="1400" dirty="0"/>
              <a:t>constructor Shape(source: Shape) is</a:t>
            </a:r>
          </a:p>
          <a:p>
            <a:r>
              <a:rPr lang="en-GB" sz="1400" dirty="0"/>
              <a:t>        this()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this.X</a:t>
            </a:r>
            <a:r>
              <a:rPr lang="en-GB" sz="1400" dirty="0"/>
              <a:t> = </a:t>
            </a:r>
            <a:r>
              <a:rPr lang="en-GB" sz="1400" dirty="0" err="1"/>
              <a:t>source.X</a:t>
            </a:r>
            <a:endParaRPr lang="en-GB" sz="1400" dirty="0"/>
          </a:p>
          <a:p>
            <a:r>
              <a:rPr lang="en-GB" sz="1400" dirty="0"/>
              <a:t>        </a:t>
            </a:r>
            <a:r>
              <a:rPr lang="en-GB" sz="1400" dirty="0" err="1"/>
              <a:t>this.Y</a:t>
            </a:r>
            <a:r>
              <a:rPr lang="en-GB" sz="1400" dirty="0"/>
              <a:t> = </a:t>
            </a:r>
            <a:r>
              <a:rPr lang="en-GB" sz="1400" dirty="0" err="1"/>
              <a:t>source.Y</a:t>
            </a:r>
            <a:endParaRPr lang="en-GB" sz="1400" dirty="0"/>
          </a:p>
          <a:p>
            <a:r>
              <a:rPr lang="en-GB" sz="1400" dirty="0"/>
              <a:t>        </a:t>
            </a:r>
            <a:r>
              <a:rPr lang="en-GB" sz="1400" dirty="0" err="1"/>
              <a:t>this.color</a:t>
            </a:r>
            <a:r>
              <a:rPr lang="en-GB" sz="1400" dirty="0"/>
              <a:t> = </a:t>
            </a:r>
            <a:r>
              <a:rPr lang="en-GB" sz="1400" dirty="0" err="1"/>
              <a:t>source.color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    // </a:t>
            </a:r>
            <a:r>
              <a:rPr lang="ru-RU" sz="1400" dirty="0"/>
              <a:t>Результатом операции клонирования всегда будет объект </a:t>
            </a:r>
            <a:r>
              <a:rPr lang="ru-RU" sz="1400" dirty="0" smtClean="0"/>
              <a:t>из </a:t>
            </a:r>
            <a:r>
              <a:rPr lang="ru-RU" sz="1400" dirty="0"/>
              <a:t>иерархии классов </a:t>
            </a:r>
            <a:r>
              <a:rPr lang="en-GB" sz="1400" dirty="0"/>
              <a:t>Shape.</a:t>
            </a:r>
          </a:p>
          <a:p>
            <a:r>
              <a:rPr lang="en-GB" sz="1400" dirty="0"/>
              <a:t>    abstract method clone():Shape</a:t>
            </a:r>
          </a:p>
          <a:p>
            <a:endParaRPr lang="en-GB" sz="1400" dirty="0"/>
          </a:p>
          <a:p>
            <a:r>
              <a:rPr lang="en-GB" sz="1400" dirty="0" smtClean="0"/>
              <a:t>shapes</a:t>
            </a:r>
            <a:r>
              <a:rPr lang="en-GB" sz="1400" dirty="0"/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593275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5892" y="0"/>
            <a:ext cx="4483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rgbClr val="A80000"/>
                </a:solidFill>
              </a:rPr>
              <a:t>Прототип. Псевдокод</a:t>
            </a:r>
            <a:endParaRPr lang="ru-RU" sz="3600" b="1" i="0" dirty="0">
              <a:solidFill>
                <a:srgbClr val="A80000"/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8855" y="942088"/>
            <a:ext cx="9144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/</a:t>
            </a:r>
            <a:r>
              <a:rPr lang="uk-UA" sz="1400" dirty="0" smtClean="0"/>
              <a:t>*</a:t>
            </a:r>
            <a:r>
              <a:rPr lang="en-GB" sz="1400" dirty="0" smtClean="0"/>
              <a:t> </a:t>
            </a:r>
            <a:r>
              <a:rPr lang="ru-RU" sz="1400" dirty="0"/>
              <a:t>Конкретный прототип. Метод клонирования создаёт новый </a:t>
            </a:r>
            <a:r>
              <a:rPr lang="ru-RU" sz="1400" dirty="0" smtClean="0"/>
              <a:t>объект </a:t>
            </a:r>
            <a:r>
              <a:rPr lang="ru-RU" sz="1400" dirty="0"/>
              <a:t>текущего класса, передавая в его конструктор ссылку </a:t>
            </a:r>
            <a:r>
              <a:rPr lang="ru-RU" sz="1400" dirty="0" smtClean="0"/>
              <a:t>на </a:t>
            </a:r>
            <a:r>
              <a:rPr lang="ru-RU" sz="1400" dirty="0"/>
              <a:t>собственный объект. Благодаря этому операция </a:t>
            </a:r>
            <a:r>
              <a:rPr lang="ru-RU" sz="1400" dirty="0" smtClean="0"/>
              <a:t>клонирования </a:t>
            </a:r>
            <a:r>
              <a:rPr lang="ru-RU" sz="1400" dirty="0"/>
              <a:t>получается атомарной — пока не выполнится конструктор, </a:t>
            </a:r>
            <a:r>
              <a:rPr lang="ru-RU" sz="1400" dirty="0" smtClean="0"/>
              <a:t>нового </a:t>
            </a:r>
            <a:r>
              <a:rPr lang="ru-RU" sz="1400" dirty="0"/>
              <a:t>объекта ещё не существует. Но как только конструктор </a:t>
            </a:r>
            <a:r>
              <a:rPr lang="ru-RU" sz="1400" dirty="0" smtClean="0"/>
              <a:t>завершит </a:t>
            </a:r>
            <a:r>
              <a:rPr lang="ru-RU" sz="1400" dirty="0"/>
              <a:t>работу, мы получим полностью готовый объект-клон, а не </a:t>
            </a:r>
            <a:r>
              <a:rPr lang="ru-RU" sz="1400" dirty="0" smtClean="0"/>
              <a:t>пустой </a:t>
            </a:r>
            <a:r>
              <a:rPr lang="ru-RU" sz="1400" dirty="0"/>
              <a:t>объект, который нужно ещё заполнить</a:t>
            </a:r>
            <a:r>
              <a:rPr lang="ru-RU" sz="1400" dirty="0" smtClean="0"/>
              <a:t>.*/</a:t>
            </a:r>
            <a:endParaRPr lang="ru-RU" sz="1400" dirty="0"/>
          </a:p>
          <a:p>
            <a:r>
              <a:rPr lang="en-GB" sz="1400" dirty="0"/>
              <a:t>class Rectangle extends Shape is</a:t>
            </a:r>
          </a:p>
          <a:p>
            <a:r>
              <a:rPr lang="en-GB" sz="1400" dirty="0"/>
              <a:t>    field width: </a:t>
            </a:r>
            <a:r>
              <a:rPr lang="en-GB" sz="1400" dirty="0" err="1"/>
              <a:t>int</a:t>
            </a:r>
            <a:endParaRPr lang="en-GB" sz="1400" dirty="0"/>
          </a:p>
          <a:p>
            <a:r>
              <a:rPr lang="en-GB" sz="1400" dirty="0"/>
              <a:t>    field height: </a:t>
            </a:r>
            <a:r>
              <a:rPr lang="en-GB" sz="1400" dirty="0" err="1"/>
              <a:t>int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    constructor Rectangle(source: Rectangle) is</a:t>
            </a:r>
          </a:p>
          <a:p>
            <a:r>
              <a:rPr lang="en-GB" sz="1400" dirty="0"/>
              <a:t>        </a:t>
            </a:r>
            <a:r>
              <a:rPr lang="en-GB" sz="1400" dirty="0" smtClean="0"/>
              <a:t>/</a:t>
            </a:r>
            <a:r>
              <a:rPr lang="uk-UA" sz="1400" dirty="0" smtClean="0"/>
              <a:t>*</a:t>
            </a:r>
            <a:r>
              <a:rPr lang="en-GB" sz="1400" dirty="0" smtClean="0"/>
              <a:t> </a:t>
            </a:r>
            <a:r>
              <a:rPr lang="ru-RU" sz="1400" dirty="0"/>
              <a:t>Вызов родительского конструктора нужен, </a:t>
            </a:r>
            <a:r>
              <a:rPr lang="ru-RU" sz="1400" dirty="0" smtClean="0"/>
              <a:t>чтобы </a:t>
            </a:r>
            <a:r>
              <a:rPr lang="ru-RU" sz="1400" dirty="0"/>
              <a:t>скопировать потенциальные приватные поля, объявленные</a:t>
            </a:r>
          </a:p>
          <a:p>
            <a:r>
              <a:rPr lang="ru-RU" sz="1400" dirty="0"/>
              <a:t>        </a:t>
            </a:r>
            <a:r>
              <a:rPr lang="ru-RU" sz="1400" dirty="0" smtClean="0"/>
              <a:t> </a:t>
            </a:r>
            <a:r>
              <a:rPr lang="ru-RU" sz="1400" dirty="0"/>
              <a:t>в родительском классе</a:t>
            </a:r>
            <a:r>
              <a:rPr lang="ru-RU" sz="1400" dirty="0" smtClean="0"/>
              <a:t>.*/</a:t>
            </a:r>
            <a:endParaRPr lang="ru-RU" sz="1400" dirty="0"/>
          </a:p>
          <a:p>
            <a:r>
              <a:rPr lang="ru-RU" sz="1400" dirty="0"/>
              <a:t>        </a:t>
            </a:r>
            <a:r>
              <a:rPr lang="en-GB" sz="1400" dirty="0"/>
              <a:t>super(source)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this.width</a:t>
            </a:r>
            <a:r>
              <a:rPr lang="en-GB" sz="1400" dirty="0"/>
              <a:t> = </a:t>
            </a:r>
            <a:r>
              <a:rPr lang="en-GB" sz="1400" dirty="0" err="1"/>
              <a:t>source.width</a:t>
            </a:r>
            <a:endParaRPr lang="en-GB" sz="1400" dirty="0"/>
          </a:p>
          <a:p>
            <a:r>
              <a:rPr lang="en-GB" sz="1400" dirty="0"/>
              <a:t>        </a:t>
            </a:r>
            <a:r>
              <a:rPr lang="en-GB" sz="1400" dirty="0" err="1"/>
              <a:t>this.height</a:t>
            </a:r>
            <a:r>
              <a:rPr lang="en-GB" sz="1400" dirty="0"/>
              <a:t> = </a:t>
            </a:r>
            <a:r>
              <a:rPr lang="en-GB" sz="1400" dirty="0" err="1"/>
              <a:t>source.height</a:t>
            </a:r>
            <a:endParaRPr lang="en-GB" sz="1400" dirty="0"/>
          </a:p>
          <a:p>
            <a:r>
              <a:rPr lang="en-GB" sz="1400" dirty="0" smtClean="0"/>
              <a:t>    </a:t>
            </a:r>
            <a:r>
              <a:rPr lang="en-GB" sz="1400" dirty="0"/>
              <a:t>method clone():Shape is</a:t>
            </a:r>
          </a:p>
          <a:p>
            <a:r>
              <a:rPr lang="en-GB" sz="1400" dirty="0"/>
              <a:t>        return new Rectangle(this)</a:t>
            </a:r>
          </a:p>
          <a:p>
            <a:r>
              <a:rPr lang="en-GB" sz="1400" dirty="0" smtClean="0"/>
              <a:t>class </a:t>
            </a:r>
            <a:r>
              <a:rPr lang="en-GB" sz="1400" dirty="0"/>
              <a:t>Circle extends Shape is</a:t>
            </a:r>
          </a:p>
          <a:p>
            <a:r>
              <a:rPr lang="en-GB" sz="1400" dirty="0"/>
              <a:t>    field radius: </a:t>
            </a:r>
            <a:r>
              <a:rPr lang="en-GB" sz="1400" dirty="0" err="1"/>
              <a:t>int</a:t>
            </a:r>
            <a:endParaRPr lang="en-GB" sz="1400" dirty="0"/>
          </a:p>
          <a:p>
            <a:r>
              <a:rPr lang="en-GB" sz="1400" dirty="0" smtClean="0"/>
              <a:t>    </a:t>
            </a:r>
            <a:r>
              <a:rPr lang="en-GB" sz="1400" dirty="0"/>
              <a:t>constructor Circle(source: Circle) is</a:t>
            </a:r>
          </a:p>
          <a:p>
            <a:r>
              <a:rPr lang="en-GB" sz="1400" dirty="0"/>
              <a:t>        super(source)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this.radius</a:t>
            </a:r>
            <a:r>
              <a:rPr lang="en-GB" sz="1400" dirty="0"/>
              <a:t> = </a:t>
            </a:r>
            <a:r>
              <a:rPr lang="en-GB" sz="1400" dirty="0" err="1"/>
              <a:t>source.radius</a:t>
            </a:r>
            <a:endParaRPr lang="en-GB" sz="1400" dirty="0"/>
          </a:p>
          <a:p>
            <a:r>
              <a:rPr lang="en-GB" sz="1400" dirty="0" smtClean="0"/>
              <a:t>    </a:t>
            </a:r>
            <a:r>
              <a:rPr lang="en-GB" sz="1400" dirty="0"/>
              <a:t>method clone():Shape is</a:t>
            </a:r>
          </a:p>
          <a:p>
            <a:r>
              <a:rPr lang="en-GB" sz="1400" dirty="0"/>
              <a:t>        return new Circle(this)</a:t>
            </a:r>
          </a:p>
          <a:p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68891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5892" y="0"/>
            <a:ext cx="4483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rgbClr val="A80000"/>
                </a:solidFill>
              </a:rPr>
              <a:t>Прототип. Псевдокод</a:t>
            </a:r>
            <a:endParaRPr lang="ru-RU" sz="3600" b="1" i="0" dirty="0">
              <a:solidFill>
                <a:srgbClr val="A80000"/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8855" y="942088"/>
            <a:ext cx="9144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// </a:t>
            </a:r>
            <a:r>
              <a:rPr lang="ru-RU" sz="1200" dirty="0"/>
              <a:t>Где-то в клиентском коде.</a:t>
            </a:r>
          </a:p>
          <a:p>
            <a:r>
              <a:rPr lang="en-GB" sz="1200" dirty="0"/>
              <a:t>class Application is</a:t>
            </a:r>
          </a:p>
          <a:p>
            <a:r>
              <a:rPr lang="en-GB" sz="1200" dirty="0"/>
              <a:t>    field shapes: array of Shape</a:t>
            </a:r>
          </a:p>
          <a:p>
            <a:r>
              <a:rPr lang="en-GB" sz="1200" dirty="0" smtClean="0"/>
              <a:t>    </a:t>
            </a:r>
            <a:r>
              <a:rPr lang="en-GB" sz="1200" dirty="0"/>
              <a:t>constructor Application() is</a:t>
            </a:r>
          </a:p>
          <a:p>
            <a:r>
              <a:rPr lang="en-GB" sz="1200" dirty="0"/>
              <a:t>        Circle </a:t>
            </a:r>
            <a:r>
              <a:rPr lang="en-GB" sz="1200" dirty="0" err="1"/>
              <a:t>circle</a:t>
            </a:r>
            <a:r>
              <a:rPr lang="en-GB" sz="1200" dirty="0"/>
              <a:t> = new Circle()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circle.X</a:t>
            </a:r>
            <a:r>
              <a:rPr lang="en-GB" sz="1200" dirty="0"/>
              <a:t> = 10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circle.Y</a:t>
            </a:r>
            <a:r>
              <a:rPr lang="en-GB" sz="1200" dirty="0"/>
              <a:t> = 10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circle.radius</a:t>
            </a:r>
            <a:r>
              <a:rPr lang="en-GB" sz="1200" dirty="0"/>
              <a:t> = 20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shapes.add</a:t>
            </a:r>
            <a:r>
              <a:rPr lang="en-GB" sz="1200" dirty="0"/>
              <a:t>(circle)</a:t>
            </a:r>
          </a:p>
          <a:p>
            <a:r>
              <a:rPr lang="en-GB" sz="1200" dirty="0" smtClean="0"/>
              <a:t>        </a:t>
            </a:r>
            <a:r>
              <a:rPr lang="en-GB" sz="1200" dirty="0"/>
              <a:t>Circle </a:t>
            </a:r>
            <a:r>
              <a:rPr lang="en-GB" sz="1200" dirty="0" err="1"/>
              <a:t>anotherCircle</a:t>
            </a:r>
            <a:r>
              <a:rPr lang="en-GB" sz="1200" dirty="0"/>
              <a:t> = </a:t>
            </a:r>
            <a:r>
              <a:rPr lang="en-GB" sz="1200" dirty="0" err="1"/>
              <a:t>circle.clone</a:t>
            </a:r>
            <a:r>
              <a:rPr lang="en-GB" sz="1200" dirty="0"/>
              <a:t>()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shapes.add</a:t>
            </a:r>
            <a:r>
              <a:rPr lang="en-GB" sz="1200" dirty="0"/>
              <a:t>(</a:t>
            </a:r>
            <a:r>
              <a:rPr lang="en-GB" sz="1200" dirty="0" err="1"/>
              <a:t>anotherCircle</a:t>
            </a:r>
            <a:r>
              <a:rPr lang="en-GB" sz="1200" dirty="0"/>
              <a:t>)</a:t>
            </a:r>
          </a:p>
          <a:p>
            <a:r>
              <a:rPr lang="en-GB" sz="1200" dirty="0"/>
              <a:t>        // </a:t>
            </a:r>
            <a:r>
              <a:rPr lang="en-GB" sz="1200" dirty="0" err="1"/>
              <a:t>anotherCircle</a:t>
            </a:r>
            <a:r>
              <a:rPr lang="en-GB" sz="1200" dirty="0"/>
              <a:t> </a:t>
            </a:r>
            <a:r>
              <a:rPr lang="ru-RU" sz="1200" dirty="0"/>
              <a:t>будет содержать точную копию </a:t>
            </a:r>
            <a:r>
              <a:rPr lang="en-GB" sz="1200" dirty="0"/>
              <a:t>circle.</a:t>
            </a:r>
          </a:p>
          <a:p>
            <a:r>
              <a:rPr lang="en-GB" sz="1200" dirty="0" smtClean="0"/>
              <a:t>        </a:t>
            </a:r>
            <a:r>
              <a:rPr lang="en-GB" sz="1200" dirty="0"/>
              <a:t>Rectangle </a:t>
            </a:r>
            <a:r>
              <a:rPr lang="en-GB" sz="1200" dirty="0" err="1"/>
              <a:t>rectangle</a:t>
            </a:r>
            <a:r>
              <a:rPr lang="en-GB" sz="1200" dirty="0"/>
              <a:t> = new Rectangle()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rectangle.width</a:t>
            </a:r>
            <a:r>
              <a:rPr lang="en-GB" sz="1200" dirty="0"/>
              <a:t> = 10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rectangle.height</a:t>
            </a:r>
            <a:r>
              <a:rPr lang="en-GB" sz="1200" dirty="0"/>
              <a:t> = 20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shapes.add</a:t>
            </a:r>
            <a:r>
              <a:rPr lang="en-GB" sz="1200" dirty="0"/>
              <a:t>(rectangle)</a:t>
            </a:r>
          </a:p>
          <a:p>
            <a:r>
              <a:rPr lang="en-GB" sz="1200" dirty="0" smtClean="0"/>
              <a:t>    </a:t>
            </a:r>
            <a:r>
              <a:rPr lang="en-GB" sz="1200" dirty="0"/>
              <a:t>method </a:t>
            </a:r>
            <a:r>
              <a:rPr lang="en-GB" sz="1200" dirty="0" err="1"/>
              <a:t>businessLogic</a:t>
            </a:r>
            <a:r>
              <a:rPr lang="en-GB" sz="1200" dirty="0"/>
              <a:t>() is</a:t>
            </a:r>
          </a:p>
          <a:p>
            <a:r>
              <a:rPr lang="en-GB" sz="1200" dirty="0"/>
              <a:t>        // </a:t>
            </a:r>
            <a:r>
              <a:rPr lang="ru-RU" sz="1200" dirty="0"/>
              <a:t>Плюс Прототипа в том, что вы можете клонировать набор</a:t>
            </a:r>
          </a:p>
          <a:p>
            <a:r>
              <a:rPr lang="ru-RU" sz="1200" dirty="0"/>
              <a:t>        // объектов, не зная их конкретные классы.</a:t>
            </a:r>
          </a:p>
          <a:p>
            <a:r>
              <a:rPr lang="ru-RU" sz="1200" dirty="0"/>
              <a:t>     </a:t>
            </a:r>
            <a:r>
              <a:rPr lang="ru-RU" sz="1200" dirty="0" smtClean="0"/>
              <a:t> </a:t>
            </a:r>
            <a:r>
              <a:rPr lang="en-GB" sz="1200" dirty="0"/>
              <a:t>Array </a:t>
            </a:r>
            <a:r>
              <a:rPr lang="en-GB" sz="1200" dirty="0" err="1"/>
              <a:t>shapesCopy</a:t>
            </a:r>
            <a:r>
              <a:rPr lang="en-GB" sz="1200" dirty="0"/>
              <a:t> = new Array of Shapes.</a:t>
            </a:r>
          </a:p>
          <a:p>
            <a:r>
              <a:rPr lang="en-GB" sz="1200" dirty="0" smtClean="0"/>
              <a:t>        </a:t>
            </a:r>
            <a:r>
              <a:rPr lang="en-GB" sz="1200" dirty="0"/>
              <a:t>// </a:t>
            </a:r>
            <a:r>
              <a:rPr lang="ru-RU" sz="1200" dirty="0"/>
              <a:t>Например, мы не знаем, какие конкретно объекты</a:t>
            </a:r>
          </a:p>
          <a:p>
            <a:r>
              <a:rPr lang="ru-RU" sz="1200" dirty="0"/>
              <a:t>        // находятся внутри массива </a:t>
            </a:r>
            <a:r>
              <a:rPr lang="en-GB" sz="1200" dirty="0"/>
              <a:t>shapes, </a:t>
            </a:r>
            <a:r>
              <a:rPr lang="ru-RU" sz="1200" dirty="0"/>
              <a:t>так как он объявлен</a:t>
            </a:r>
          </a:p>
          <a:p>
            <a:r>
              <a:rPr lang="ru-RU" sz="1200" dirty="0"/>
              <a:t>        // с типом </a:t>
            </a:r>
            <a:r>
              <a:rPr lang="en-GB" sz="1200" dirty="0"/>
              <a:t>Shape. </a:t>
            </a:r>
            <a:r>
              <a:rPr lang="ru-RU" sz="1200" dirty="0"/>
              <a:t>Но благодаря полиморфизму, мы можем</a:t>
            </a:r>
          </a:p>
          <a:p>
            <a:r>
              <a:rPr lang="ru-RU" sz="1200" dirty="0"/>
              <a:t>        // клонировать все объекты «вслепую». Будет выполнен</a:t>
            </a:r>
          </a:p>
          <a:p>
            <a:r>
              <a:rPr lang="ru-RU" sz="1200" dirty="0"/>
              <a:t>        // метод </a:t>
            </a:r>
            <a:r>
              <a:rPr lang="en-GB" sz="1200" dirty="0"/>
              <a:t>clone </a:t>
            </a:r>
            <a:r>
              <a:rPr lang="ru-RU" sz="1200" dirty="0"/>
              <a:t>того класса, которым является этот</a:t>
            </a:r>
          </a:p>
          <a:p>
            <a:r>
              <a:rPr lang="ru-RU" sz="1200" dirty="0"/>
              <a:t>        // объект.</a:t>
            </a:r>
          </a:p>
          <a:p>
            <a:r>
              <a:rPr lang="ru-RU" sz="1200" dirty="0"/>
              <a:t>        </a:t>
            </a:r>
            <a:r>
              <a:rPr lang="en-GB" sz="1200" dirty="0" err="1"/>
              <a:t>foreach</a:t>
            </a:r>
            <a:r>
              <a:rPr lang="en-GB" sz="1200" dirty="0"/>
              <a:t> (s in shapes) do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shapesCopy.add</a:t>
            </a:r>
            <a:r>
              <a:rPr lang="en-GB" sz="1200" dirty="0"/>
              <a:t>(</a:t>
            </a:r>
            <a:r>
              <a:rPr lang="en-GB" sz="1200" dirty="0" err="1"/>
              <a:t>s.clone</a:t>
            </a:r>
            <a:r>
              <a:rPr lang="en-GB" sz="1200" dirty="0"/>
              <a:t>())</a:t>
            </a:r>
          </a:p>
          <a:p>
            <a:r>
              <a:rPr lang="en-GB" sz="1200" dirty="0" smtClean="0"/>
              <a:t>        </a:t>
            </a:r>
            <a:r>
              <a:rPr lang="en-GB" sz="1200" dirty="0"/>
              <a:t>// </a:t>
            </a:r>
            <a:r>
              <a:rPr lang="ru-RU" sz="1200" dirty="0"/>
              <a:t>Переменная </a:t>
            </a:r>
            <a:r>
              <a:rPr lang="en-GB" sz="1200" dirty="0" err="1"/>
              <a:t>shapesCopy</a:t>
            </a:r>
            <a:r>
              <a:rPr lang="en-GB" sz="1200" dirty="0"/>
              <a:t> </a:t>
            </a:r>
            <a:r>
              <a:rPr lang="ru-RU" sz="1200" dirty="0"/>
              <a:t>будет содержать точные копии</a:t>
            </a:r>
          </a:p>
          <a:p>
            <a:r>
              <a:rPr lang="ru-RU" sz="1200" dirty="0"/>
              <a:t>        // элементов массива </a:t>
            </a:r>
            <a:r>
              <a:rPr lang="en-GB" sz="1200" dirty="0"/>
              <a:t>shapes.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90885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5892" y="0"/>
            <a:ext cx="5086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rgbClr val="A80000"/>
                </a:solidFill>
              </a:rPr>
              <a:t>Прототип. </a:t>
            </a:r>
            <a:r>
              <a:rPr lang="ru-RU" sz="3600" b="1" dirty="0" err="1" smtClean="0">
                <a:solidFill>
                  <a:srgbClr val="A80000"/>
                </a:solidFill>
              </a:rPr>
              <a:t>Застосовність</a:t>
            </a:r>
            <a:r>
              <a:rPr lang="ru-RU" sz="3600" b="1" dirty="0" smtClean="0">
                <a:solidFill>
                  <a:srgbClr val="A80000"/>
                </a:solidFill>
              </a:rPr>
              <a:t> </a:t>
            </a:r>
            <a:endParaRPr lang="ru-RU" sz="3600" b="1" i="0" dirty="0">
              <a:solidFill>
                <a:srgbClr val="A80000"/>
              </a:solidFill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101" y="989716"/>
            <a:ext cx="87856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 </a:t>
            </a:r>
            <a:r>
              <a:rPr lang="ru-RU" dirty="0" smtClean="0"/>
              <a:t>1. </a:t>
            </a:r>
            <a:r>
              <a:rPr lang="ru-RU" b="1" dirty="0" smtClean="0"/>
              <a:t>Коли </a:t>
            </a:r>
            <a:r>
              <a:rPr lang="ru-RU" b="1" dirty="0"/>
              <a:t>ваш код повинен бути </a:t>
            </a:r>
            <a:r>
              <a:rPr lang="ru-RU" b="1" dirty="0" err="1"/>
              <a:t>незалежним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ru-RU" b="1" dirty="0" err="1"/>
              <a:t>класів</a:t>
            </a:r>
            <a:r>
              <a:rPr lang="ru-RU" b="1" dirty="0"/>
              <a:t> </a:t>
            </a:r>
            <a:r>
              <a:rPr lang="ru-RU" b="1" dirty="0" err="1"/>
              <a:t>копіюються</a:t>
            </a:r>
            <a:r>
              <a:rPr lang="ru-RU" b="1" dirty="0"/>
              <a:t> </a:t>
            </a:r>
            <a:r>
              <a:rPr lang="ru-RU" b="1" dirty="0" err="1"/>
              <a:t>об'єктів</a:t>
            </a:r>
            <a:r>
              <a:rPr lang="ru-RU" b="1" dirty="0"/>
              <a:t>.</a:t>
            </a:r>
          </a:p>
          <a:p>
            <a:endParaRPr lang="ru-RU" dirty="0"/>
          </a:p>
          <a:p>
            <a:r>
              <a:rPr lang="ru-RU" dirty="0"/>
              <a:t> </a:t>
            </a:r>
            <a:r>
              <a:rPr lang="ru-RU" dirty="0" err="1"/>
              <a:t>Таке</a:t>
            </a:r>
            <a:r>
              <a:rPr lang="ru-RU" dirty="0"/>
              <a:t> часто </a:t>
            </a:r>
            <a:r>
              <a:rPr lang="ru-RU" dirty="0" err="1"/>
              <a:t>буває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ваш код </a:t>
            </a:r>
            <a:r>
              <a:rPr lang="ru-RU" dirty="0" err="1"/>
              <a:t>працює</a:t>
            </a:r>
            <a:r>
              <a:rPr lang="ru-RU" dirty="0"/>
              <a:t> з </a:t>
            </a:r>
            <a:r>
              <a:rPr lang="ru-RU" dirty="0" err="1"/>
              <a:t>об'єктами</a:t>
            </a:r>
            <a:r>
              <a:rPr lang="ru-RU" dirty="0"/>
              <a:t>, </a:t>
            </a:r>
            <a:r>
              <a:rPr lang="ru-RU" dirty="0" err="1"/>
              <a:t>поданими</a:t>
            </a:r>
            <a:r>
              <a:rPr lang="ru-RU" dirty="0"/>
              <a:t> </a:t>
            </a:r>
            <a:r>
              <a:rPr lang="ru-RU" dirty="0" err="1"/>
              <a:t>ззовні</a:t>
            </a:r>
            <a:r>
              <a:rPr lang="ru-RU" dirty="0"/>
              <a:t> через </a:t>
            </a:r>
            <a:r>
              <a:rPr lang="ru-RU" dirty="0" err="1"/>
              <a:t>якийсь</a:t>
            </a:r>
            <a:r>
              <a:rPr lang="ru-RU" dirty="0"/>
              <a:t>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. Ви не можете </a:t>
            </a:r>
            <a:r>
              <a:rPr lang="ru-RU" dirty="0" err="1"/>
              <a:t>прив'язатися</a:t>
            </a:r>
            <a:r>
              <a:rPr lang="ru-RU" dirty="0"/>
              <a:t> до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класам</a:t>
            </a:r>
            <a:r>
              <a:rPr lang="ru-RU" dirty="0"/>
              <a:t>,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якби</a:t>
            </a:r>
            <a:r>
              <a:rPr lang="ru-RU" dirty="0"/>
              <a:t> </a:t>
            </a:r>
            <a:r>
              <a:rPr lang="ru-RU" dirty="0" err="1"/>
              <a:t>хотіли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конкретні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dirty="0" err="1"/>
              <a:t>невідомі</a:t>
            </a:r>
            <a:r>
              <a:rPr lang="ru-RU" dirty="0"/>
              <a:t>.</a:t>
            </a:r>
          </a:p>
          <a:p>
            <a:r>
              <a:rPr lang="ru-RU" dirty="0" err="1" smtClean="0"/>
              <a:t>Патерн</a:t>
            </a:r>
            <a:r>
              <a:rPr lang="ru-RU" dirty="0" smtClean="0"/>
              <a:t> </a:t>
            </a:r>
            <a:r>
              <a:rPr lang="ru-RU" dirty="0"/>
              <a:t>прототип </a:t>
            </a:r>
            <a:r>
              <a:rPr lang="ru-RU" dirty="0" err="1"/>
              <a:t>надає</a:t>
            </a:r>
            <a:r>
              <a:rPr lang="ru-RU" dirty="0"/>
              <a:t> </a:t>
            </a:r>
            <a:r>
              <a:rPr lang="ru-RU" dirty="0" err="1"/>
              <a:t>клієнту</a:t>
            </a:r>
            <a:r>
              <a:rPr lang="ru-RU" dirty="0"/>
              <a:t>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dirty="0" err="1"/>
              <a:t>усіма</a:t>
            </a:r>
            <a:r>
              <a:rPr lang="ru-RU" dirty="0"/>
              <a:t> прототипами. </a:t>
            </a:r>
            <a:r>
              <a:rPr lang="ru-RU" dirty="0" err="1"/>
              <a:t>Клієнту</a:t>
            </a:r>
            <a:r>
              <a:rPr lang="ru-RU" dirty="0"/>
              <a:t> не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залежати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усіх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копіюються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а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ru-RU" dirty="0" err="1"/>
              <a:t>клонування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 </a:t>
            </a:r>
            <a:r>
              <a:rPr lang="ru-RU" dirty="0" smtClean="0"/>
              <a:t>2. </a:t>
            </a:r>
            <a:r>
              <a:rPr lang="ru-RU" b="1" dirty="0" smtClean="0"/>
              <a:t>Коли </a:t>
            </a:r>
            <a:r>
              <a:rPr lang="ru-RU" b="1" dirty="0" err="1"/>
              <a:t>ви</a:t>
            </a:r>
            <a:r>
              <a:rPr lang="ru-RU" b="1" dirty="0"/>
              <a:t> </a:t>
            </a:r>
            <a:r>
              <a:rPr lang="ru-RU" b="1" dirty="0" err="1"/>
              <a:t>маєте</a:t>
            </a:r>
            <a:r>
              <a:rPr lang="ru-RU" b="1" dirty="0"/>
              <a:t> </a:t>
            </a:r>
            <a:r>
              <a:rPr lang="ru-RU" b="1" dirty="0" err="1"/>
              <a:t>безліч</a:t>
            </a:r>
            <a:r>
              <a:rPr lang="ru-RU" b="1" dirty="0"/>
              <a:t> </a:t>
            </a:r>
            <a:r>
              <a:rPr lang="ru-RU" b="1" dirty="0" err="1"/>
              <a:t>підкласів</a:t>
            </a:r>
            <a:r>
              <a:rPr lang="ru-RU" b="1" dirty="0"/>
              <a:t>, </a:t>
            </a:r>
            <a:r>
              <a:rPr lang="ru-RU" b="1" dirty="0" err="1"/>
              <a:t>які</a:t>
            </a:r>
            <a:r>
              <a:rPr lang="ru-RU" b="1" dirty="0"/>
              <a:t> </a:t>
            </a:r>
            <a:r>
              <a:rPr lang="ru-RU" b="1" dirty="0" err="1"/>
              <a:t>відрізняються</a:t>
            </a:r>
            <a:r>
              <a:rPr lang="ru-RU" b="1" dirty="0"/>
              <a:t> </a:t>
            </a:r>
            <a:r>
              <a:rPr lang="ru-RU" b="1" dirty="0" err="1"/>
              <a:t>початковими</a:t>
            </a:r>
            <a:r>
              <a:rPr lang="ru-RU" b="1" dirty="0"/>
              <a:t> </a:t>
            </a:r>
            <a:r>
              <a:rPr lang="ru-RU" b="1" dirty="0" err="1"/>
              <a:t>значеннями</a:t>
            </a:r>
            <a:r>
              <a:rPr lang="ru-RU" b="1" dirty="0"/>
              <a:t> </a:t>
            </a:r>
            <a:r>
              <a:rPr lang="ru-RU" b="1" dirty="0" err="1"/>
              <a:t>полів</a:t>
            </a:r>
            <a:r>
              <a:rPr lang="ru-RU" b="1" dirty="0"/>
              <a:t>. </a:t>
            </a:r>
            <a:r>
              <a:rPr lang="ru-RU" b="1" dirty="0" err="1"/>
              <a:t>Хтось</a:t>
            </a:r>
            <a:r>
              <a:rPr lang="ru-RU" b="1" dirty="0"/>
              <a:t> </a:t>
            </a:r>
            <a:r>
              <a:rPr lang="ru-RU" b="1" dirty="0" err="1"/>
              <a:t>міг</a:t>
            </a:r>
            <a:r>
              <a:rPr lang="ru-RU" b="1" dirty="0"/>
              <a:t> </a:t>
            </a:r>
            <a:r>
              <a:rPr lang="ru-RU" b="1" dirty="0" err="1"/>
              <a:t>створити</a:t>
            </a:r>
            <a:r>
              <a:rPr lang="ru-RU" b="1" dirty="0"/>
              <a:t> </a:t>
            </a:r>
            <a:r>
              <a:rPr lang="ru-RU" b="1" dirty="0" err="1"/>
              <a:t>всі</a:t>
            </a:r>
            <a:r>
              <a:rPr lang="ru-RU" b="1" dirty="0"/>
              <a:t> </a:t>
            </a:r>
            <a:r>
              <a:rPr lang="ru-RU" b="1" dirty="0" err="1"/>
              <a:t>ці</a:t>
            </a:r>
            <a:r>
              <a:rPr lang="ru-RU" b="1" dirty="0"/>
              <a:t> </a:t>
            </a:r>
            <a:r>
              <a:rPr lang="ru-RU" b="1" dirty="0" err="1"/>
              <a:t>класи</a:t>
            </a:r>
            <a:r>
              <a:rPr lang="ru-RU" b="1" dirty="0"/>
              <a:t>, </a:t>
            </a:r>
            <a:r>
              <a:rPr lang="ru-RU" b="1" dirty="0" err="1"/>
              <a:t>щоб</a:t>
            </a:r>
            <a:r>
              <a:rPr lang="ru-RU" b="1" dirty="0"/>
              <a:t> </a:t>
            </a:r>
            <a:r>
              <a:rPr lang="ru-RU" b="1" dirty="0" err="1"/>
              <a:t>мати</a:t>
            </a:r>
            <a:r>
              <a:rPr lang="ru-RU" b="1" dirty="0"/>
              <a:t> </a:t>
            </a:r>
            <a:r>
              <a:rPr lang="ru-RU" b="1" dirty="0" err="1"/>
              <a:t>можливість</a:t>
            </a:r>
            <a:r>
              <a:rPr lang="ru-RU" b="1" dirty="0"/>
              <a:t> легко </a:t>
            </a:r>
            <a:r>
              <a:rPr lang="ru-RU" b="1" dirty="0" err="1"/>
              <a:t>породжувати</a:t>
            </a:r>
            <a:r>
              <a:rPr lang="ru-RU" b="1" dirty="0"/>
              <a:t> </a:t>
            </a:r>
            <a:r>
              <a:rPr lang="ru-RU" b="1" dirty="0" err="1"/>
              <a:t>об'єкти</a:t>
            </a:r>
            <a:r>
              <a:rPr lang="ru-RU" b="1" dirty="0"/>
              <a:t> з </a:t>
            </a:r>
            <a:r>
              <a:rPr lang="ru-RU" b="1" dirty="0" err="1"/>
              <a:t>певною</a:t>
            </a:r>
            <a:r>
              <a:rPr lang="ru-RU" b="1" dirty="0"/>
              <a:t> </a:t>
            </a:r>
            <a:r>
              <a:rPr lang="ru-RU" b="1" dirty="0" err="1"/>
              <a:t>конфігурацією</a:t>
            </a:r>
            <a:r>
              <a:rPr lang="ru-RU" b="1" dirty="0"/>
              <a:t>.</a:t>
            </a:r>
          </a:p>
          <a:p>
            <a:endParaRPr lang="ru-RU" dirty="0"/>
          </a:p>
          <a:p>
            <a:r>
              <a:rPr lang="ru-RU" dirty="0"/>
              <a:t> </a:t>
            </a:r>
            <a:r>
              <a:rPr lang="ru-RU" dirty="0" err="1"/>
              <a:t>Патерн</a:t>
            </a:r>
            <a:r>
              <a:rPr lang="ru-RU" dirty="0"/>
              <a:t> прототип </a:t>
            </a:r>
            <a:r>
              <a:rPr lang="ru-RU" dirty="0" err="1"/>
              <a:t>пропонує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набір</a:t>
            </a:r>
            <a:r>
              <a:rPr lang="ru-RU" dirty="0"/>
              <a:t> </a:t>
            </a:r>
            <a:r>
              <a:rPr lang="ru-RU" dirty="0" err="1"/>
              <a:t>прототипів</a:t>
            </a:r>
            <a:r>
              <a:rPr lang="ru-RU" dirty="0"/>
              <a:t>,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підкласів</a:t>
            </a:r>
            <a:r>
              <a:rPr lang="ru-RU" dirty="0"/>
              <a:t> для </a:t>
            </a:r>
            <a:r>
              <a:rPr lang="ru-RU" dirty="0" err="1"/>
              <a:t>опису</a:t>
            </a:r>
            <a:r>
              <a:rPr lang="ru-RU" dirty="0"/>
              <a:t> </a:t>
            </a:r>
            <a:r>
              <a:rPr lang="ru-RU" dirty="0" err="1"/>
              <a:t>популярних</a:t>
            </a:r>
            <a:r>
              <a:rPr lang="ru-RU" dirty="0"/>
              <a:t> </a:t>
            </a:r>
            <a:r>
              <a:rPr lang="ru-RU" dirty="0" err="1"/>
              <a:t>конфігурацій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.</a:t>
            </a:r>
          </a:p>
          <a:p>
            <a:r>
              <a:rPr lang="ru-RU" dirty="0" smtClean="0"/>
              <a:t>Таким </a:t>
            </a:r>
            <a:r>
              <a:rPr lang="ru-RU" dirty="0"/>
              <a:t>чином,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породження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з </a:t>
            </a:r>
            <a:r>
              <a:rPr lang="ru-RU" dirty="0" err="1"/>
              <a:t>підкласів</a:t>
            </a:r>
            <a:r>
              <a:rPr lang="ru-RU" dirty="0"/>
              <a:t>, </a:t>
            </a:r>
            <a:r>
              <a:rPr lang="ru-RU" dirty="0" err="1"/>
              <a:t>ви</a:t>
            </a:r>
            <a:r>
              <a:rPr lang="ru-RU" dirty="0"/>
              <a:t> будете </a:t>
            </a:r>
            <a:r>
              <a:rPr lang="ru-RU" dirty="0" err="1"/>
              <a:t>копіювати</a:t>
            </a:r>
            <a:r>
              <a:rPr lang="ru-RU" dirty="0"/>
              <a:t> </a:t>
            </a:r>
            <a:r>
              <a:rPr lang="ru-RU" dirty="0" err="1"/>
              <a:t>існуючі</a:t>
            </a:r>
            <a:r>
              <a:rPr lang="ru-RU" dirty="0"/>
              <a:t> </a:t>
            </a:r>
            <a:r>
              <a:rPr lang="ru-RU" dirty="0" err="1"/>
              <a:t>об'єкти-прототипи</a:t>
            </a:r>
            <a:r>
              <a:rPr lang="ru-RU" dirty="0"/>
              <a:t>, в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налаштоване</a:t>
            </a:r>
            <a:r>
              <a:rPr lang="ru-RU" dirty="0"/>
              <a:t> </a:t>
            </a:r>
            <a:r>
              <a:rPr lang="ru-RU" dirty="0" err="1"/>
              <a:t>внутрішнє</a:t>
            </a:r>
            <a:r>
              <a:rPr lang="ru-RU" dirty="0"/>
              <a:t> стан. </a:t>
            </a:r>
            <a:r>
              <a:rPr lang="ru-RU" dirty="0" err="1"/>
              <a:t>Це</a:t>
            </a:r>
            <a:r>
              <a:rPr lang="ru-RU" dirty="0"/>
              <a:t> дозволить </a:t>
            </a:r>
            <a:r>
              <a:rPr lang="ru-RU" dirty="0" err="1"/>
              <a:t>уникнути</a:t>
            </a:r>
            <a:r>
              <a:rPr lang="ru-RU" dirty="0"/>
              <a:t> </a:t>
            </a:r>
            <a:r>
              <a:rPr lang="ru-RU" dirty="0" err="1"/>
              <a:t>вибухового</a:t>
            </a:r>
            <a:r>
              <a:rPr lang="ru-RU" dirty="0"/>
              <a:t> </a:t>
            </a:r>
            <a:r>
              <a:rPr lang="ru-RU" dirty="0" err="1"/>
              <a:t>зростання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в </a:t>
            </a:r>
            <a:r>
              <a:rPr lang="ru-RU" dirty="0" err="1"/>
              <a:t>програмі</a:t>
            </a:r>
            <a:r>
              <a:rPr lang="ru-RU" dirty="0"/>
              <a:t> і </a:t>
            </a:r>
            <a:r>
              <a:rPr lang="ru-RU" dirty="0" err="1"/>
              <a:t>зменшити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складність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1503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00282"/>
            <a:ext cx="91440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/>
              <a:t>Створіть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прототипів</a:t>
            </a:r>
            <a:r>
              <a:rPr lang="ru-RU" dirty="0"/>
              <a:t> з </a:t>
            </a:r>
            <a:r>
              <a:rPr lang="ru-RU" dirty="0" err="1"/>
              <a:t>єдиним</a:t>
            </a:r>
            <a:r>
              <a:rPr lang="ru-RU" dirty="0"/>
              <a:t> методом </a:t>
            </a:r>
            <a:r>
              <a:rPr lang="ru-RU" dirty="0" err="1"/>
              <a:t>clone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у вас </a:t>
            </a:r>
            <a:r>
              <a:rPr lang="ru-RU" dirty="0" err="1"/>
              <a:t>вже</a:t>
            </a:r>
            <a:r>
              <a:rPr lang="ru-RU" dirty="0"/>
              <a:t> є </a:t>
            </a:r>
            <a:r>
              <a:rPr lang="ru-RU" dirty="0" err="1"/>
              <a:t>ієрархія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, метод </a:t>
            </a:r>
            <a:r>
              <a:rPr lang="ru-RU" dirty="0" err="1"/>
              <a:t>клонування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оголосити</a:t>
            </a:r>
            <a:r>
              <a:rPr lang="ru-RU" dirty="0"/>
              <a:t> </a:t>
            </a:r>
            <a:r>
              <a:rPr lang="ru-RU" dirty="0" err="1"/>
              <a:t>безпосередньо</a:t>
            </a:r>
            <a:r>
              <a:rPr lang="ru-RU" dirty="0"/>
              <a:t> в кожному з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Додайте </a:t>
            </a:r>
            <a:r>
              <a:rPr lang="ru-RU" dirty="0"/>
              <a:t>в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dirty="0" err="1"/>
              <a:t>майбутніх</a:t>
            </a:r>
            <a:r>
              <a:rPr lang="ru-RU" dirty="0"/>
              <a:t> </a:t>
            </a:r>
            <a:r>
              <a:rPr lang="ru-RU" dirty="0" err="1"/>
              <a:t>прототипів</a:t>
            </a:r>
            <a:r>
              <a:rPr lang="ru-RU" dirty="0"/>
              <a:t> </a:t>
            </a:r>
            <a:r>
              <a:rPr lang="ru-RU" dirty="0" err="1"/>
              <a:t>альтернативний</a:t>
            </a:r>
            <a:r>
              <a:rPr lang="ru-RU" dirty="0"/>
              <a:t> конструктор,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приймає</a:t>
            </a:r>
            <a:r>
              <a:rPr lang="ru-RU" dirty="0"/>
              <a:t> в </a:t>
            </a:r>
            <a:r>
              <a:rPr lang="ru-RU" dirty="0" err="1"/>
              <a:t>якості</a:t>
            </a:r>
            <a:r>
              <a:rPr lang="ru-RU" dirty="0"/>
              <a:t> аргументу </a:t>
            </a:r>
            <a:r>
              <a:rPr lang="ru-RU" dirty="0" err="1"/>
              <a:t>об'єкт</a:t>
            </a:r>
            <a:r>
              <a:rPr lang="ru-RU" dirty="0"/>
              <a:t> поточного </a:t>
            </a:r>
            <a:r>
              <a:rPr lang="ru-RU" dirty="0" err="1"/>
              <a:t>класу</a:t>
            </a:r>
            <a:r>
              <a:rPr lang="ru-RU" dirty="0"/>
              <a:t>. </a:t>
            </a:r>
            <a:r>
              <a:rPr lang="ru-RU" dirty="0" err="1"/>
              <a:t>Цей</a:t>
            </a:r>
            <a:r>
              <a:rPr lang="ru-RU" dirty="0"/>
              <a:t> конструктор повинен </a:t>
            </a:r>
            <a:r>
              <a:rPr lang="ru-RU" dirty="0" err="1"/>
              <a:t>скопіювати</a:t>
            </a:r>
            <a:r>
              <a:rPr lang="ru-RU" dirty="0"/>
              <a:t> з </a:t>
            </a:r>
            <a:r>
              <a:rPr lang="ru-RU" dirty="0" err="1"/>
              <a:t>поданого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полів</a:t>
            </a:r>
            <a:r>
              <a:rPr lang="ru-RU" dirty="0"/>
              <a:t>, </a:t>
            </a:r>
            <a:r>
              <a:rPr lang="ru-RU" dirty="0" err="1"/>
              <a:t>оголошених</a:t>
            </a:r>
            <a:r>
              <a:rPr lang="ru-RU" dirty="0"/>
              <a:t> в рамках поточного </a:t>
            </a:r>
            <a:r>
              <a:rPr lang="ru-RU" dirty="0" err="1"/>
              <a:t>класу</a:t>
            </a:r>
            <a:r>
              <a:rPr lang="ru-RU" dirty="0"/>
              <a:t>, а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передати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батьківського</a:t>
            </a:r>
            <a:r>
              <a:rPr lang="ru-RU" dirty="0"/>
              <a:t> конструктору, </a:t>
            </a:r>
            <a:r>
              <a:rPr lang="ru-RU" dirty="0" err="1"/>
              <a:t>щоб</a:t>
            </a:r>
            <a:r>
              <a:rPr lang="ru-RU" dirty="0"/>
              <a:t> той </a:t>
            </a:r>
            <a:r>
              <a:rPr lang="ru-RU" dirty="0" err="1"/>
              <a:t>поклопотався</a:t>
            </a:r>
            <a:r>
              <a:rPr lang="ru-RU" dirty="0"/>
              <a:t> про полях, </a:t>
            </a:r>
            <a:r>
              <a:rPr lang="ru-RU" dirty="0" err="1"/>
              <a:t>оголошених</a:t>
            </a:r>
            <a:r>
              <a:rPr lang="ru-RU" dirty="0"/>
              <a:t> в </a:t>
            </a:r>
            <a:r>
              <a:rPr lang="ru-RU" dirty="0" err="1" smtClean="0"/>
              <a:t>суперкласі</a:t>
            </a:r>
            <a:r>
              <a:rPr lang="ru-RU" dirty="0" smtClean="0"/>
              <a:t>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/>
              <a:t>ваша </a:t>
            </a:r>
            <a:r>
              <a:rPr lang="ru-RU" dirty="0" err="1"/>
              <a:t>мова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не </a:t>
            </a:r>
            <a:r>
              <a:rPr lang="ru-RU" dirty="0" err="1"/>
              <a:t>підтримує</a:t>
            </a:r>
            <a:r>
              <a:rPr lang="ru-RU" dirty="0"/>
              <a:t> </a:t>
            </a:r>
            <a:r>
              <a:rPr lang="ru-RU" dirty="0" err="1"/>
              <a:t>перевантаження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, то вам не </a:t>
            </a:r>
            <a:r>
              <a:rPr lang="ru-RU" dirty="0" err="1"/>
              <a:t>вдасться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версій</a:t>
            </a:r>
            <a:r>
              <a:rPr lang="ru-RU" dirty="0"/>
              <a:t> конструктора. В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копіювання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проводити</a:t>
            </a:r>
            <a:r>
              <a:rPr lang="ru-RU" dirty="0"/>
              <a:t> і в </a:t>
            </a:r>
            <a:r>
              <a:rPr lang="ru-RU" dirty="0" err="1"/>
              <a:t>іншому</a:t>
            </a:r>
            <a:r>
              <a:rPr lang="ru-RU" dirty="0"/>
              <a:t> </a:t>
            </a:r>
            <a:r>
              <a:rPr lang="ru-RU" dirty="0" err="1"/>
              <a:t>методі</a:t>
            </a:r>
            <a:r>
              <a:rPr lang="ru-RU" dirty="0"/>
              <a:t>, </a:t>
            </a:r>
            <a:r>
              <a:rPr lang="ru-RU" dirty="0" err="1"/>
              <a:t>спеціально</a:t>
            </a:r>
            <a:r>
              <a:rPr lang="ru-RU" dirty="0"/>
              <a:t> </a:t>
            </a:r>
            <a:r>
              <a:rPr lang="ru-RU" dirty="0" err="1"/>
              <a:t>створеному</a:t>
            </a:r>
            <a:r>
              <a:rPr lang="ru-RU" dirty="0"/>
              <a:t> для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цілей</a:t>
            </a:r>
            <a:r>
              <a:rPr lang="ru-RU" dirty="0"/>
              <a:t>. Конструктор </a:t>
            </a:r>
            <a:r>
              <a:rPr lang="ru-RU" dirty="0" err="1"/>
              <a:t>зручніше</a:t>
            </a:r>
            <a:r>
              <a:rPr lang="ru-RU" dirty="0"/>
              <a:t> </a:t>
            </a:r>
            <a:r>
              <a:rPr lang="ru-RU" dirty="0" err="1"/>
              <a:t>тим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клонувати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за один </a:t>
            </a:r>
            <a:r>
              <a:rPr lang="ru-RU" dirty="0" err="1"/>
              <a:t>виклик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Метод </a:t>
            </a:r>
            <a:r>
              <a:rPr lang="ru-RU" dirty="0" err="1"/>
              <a:t>клонування</a:t>
            </a:r>
            <a:r>
              <a:rPr lang="ru-RU" dirty="0"/>
              <a:t>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складається</a:t>
            </a:r>
            <a:r>
              <a:rPr lang="ru-RU" dirty="0"/>
              <a:t> </a:t>
            </a:r>
            <a:r>
              <a:rPr lang="ru-RU" dirty="0" err="1"/>
              <a:t>всього</a:t>
            </a:r>
            <a:r>
              <a:rPr lang="ru-RU" dirty="0"/>
              <a:t> з одного рядка: </a:t>
            </a:r>
            <a:r>
              <a:rPr lang="ru-RU" dirty="0" err="1"/>
              <a:t>виклику</a:t>
            </a:r>
            <a:r>
              <a:rPr lang="ru-RU" dirty="0"/>
              <a:t> оператора </a:t>
            </a:r>
            <a:r>
              <a:rPr lang="ru-RU" dirty="0" err="1"/>
              <a:t>new</a:t>
            </a:r>
            <a:r>
              <a:rPr lang="ru-RU" dirty="0"/>
              <a:t> з конструктором прототипу.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підтримують</a:t>
            </a:r>
            <a:r>
              <a:rPr lang="ru-RU" dirty="0"/>
              <a:t> </a:t>
            </a:r>
            <a:r>
              <a:rPr lang="ru-RU" dirty="0" err="1"/>
              <a:t>клонування</a:t>
            </a:r>
            <a:r>
              <a:rPr lang="ru-RU" dirty="0"/>
              <a:t>, </a:t>
            </a:r>
            <a:r>
              <a:rPr lang="ru-RU" dirty="0" err="1"/>
              <a:t>повинні</a:t>
            </a:r>
            <a:r>
              <a:rPr lang="ru-RU" dirty="0"/>
              <a:t> явно </a:t>
            </a:r>
            <a:r>
              <a:rPr lang="ru-RU" dirty="0" err="1"/>
              <a:t>визначити</a:t>
            </a:r>
            <a:r>
              <a:rPr lang="ru-RU" dirty="0"/>
              <a:t> метод </a:t>
            </a:r>
            <a:r>
              <a:rPr lang="ru-RU" dirty="0" err="1"/>
              <a:t>clone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власний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з оператором </a:t>
            </a:r>
            <a:r>
              <a:rPr lang="ru-RU" dirty="0" err="1"/>
              <a:t>new</a:t>
            </a:r>
            <a:r>
              <a:rPr lang="ru-RU" dirty="0"/>
              <a:t>. У </a:t>
            </a:r>
            <a:r>
              <a:rPr lang="ru-RU" dirty="0" err="1"/>
              <a:t>зворотному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результатом </a:t>
            </a:r>
            <a:r>
              <a:rPr lang="ru-RU" dirty="0" err="1"/>
              <a:t>клонування</a:t>
            </a:r>
            <a:r>
              <a:rPr lang="ru-RU" dirty="0"/>
              <a:t> стане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батьківського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Опціонально</a:t>
            </a:r>
            <a:r>
              <a:rPr lang="ru-RU" dirty="0"/>
              <a:t>, </a:t>
            </a:r>
            <a:r>
              <a:rPr lang="ru-RU" dirty="0" err="1"/>
              <a:t>створіть</a:t>
            </a:r>
            <a:r>
              <a:rPr lang="ru-RU" dirty="0"/>
              <a:t> </a:t>
            </a:r>
            <a:r>
              <a:rPr lang="ru-RU" dirty="0" err="1"/>
              <a:t>центральне</a:t>
            </a:r>
            <a:r>
              <a:rPr lang="ru-RU" dirty="0"/>
              <a:t> </a:t>
            </a:r>
            <a:r>
              <a:rPr lang="ru-RU" dirty="0" err="1"/>
              <a:t>сховище</a:t>
            </a:r>
            <a:r>
              <a:rPr lang="ru-RU" dirty="0"/>
              <a:t> </a:t>
            </a:r>
            <a:r>
              <a:rPr lang="ru-RU" dirty="0" err="1"/>
              <a:t>прототипів</a:t>
            </a:r>
            <a:r>
              <a:rPr lang="ru-RU" dirty="0"/>
              <a:t>. У </a:t>
            </a:r>
            <a:r>
              <a:rPr lang="ru-RU" dirty="0" err="1"/>
              <a:t>ньому</a:t>
            </a:r>
            <a:r>
              <a:rPr lang="ru-RU" dirty="0"/>
              <a:t> </a:t>
            </a:r>
            <a:r>
              <a:rPr lang="ru-RU" dirty="0" err="1"/>
              <a:t>зручно</a:t>
            </a:r>
            <a:r>
              <a:rPr lang="ru-RU" dirty="0"/>
              <a:t> </a:t>
            </a:r>
            <a:r>
              <a:rPr lang="ru-RU" dirty="0" err="1"/>
              <a:t>зберігати</a:t>
            </a:r>
            <a:r>
              <a:rPr lang="ru-RU" dirty="0"/>
              <a:t> </a:t>
            </a:r>
            <a:r>
              <a:rPr lang="ru-RU" dirty="0" err="1"/>
              <a:t>варіації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можливо</a:t>
            </a:r>
            <a:r>
              <a:rPr lang="ru-RU" dirty="0"/>
              <a:t>, </a:t>
            </a:r>
            <a:r>
              <a:rPr lang="ru-RU" dirty="0" err="1"/>
              <a:t>навіть</a:t>
            </a:r>
            <a:r>
              <a:rPr lang="ru-RU" dirty="0"/>
              <a:t> одного </a:t>
            </a:r>
            <a:r>
              <a:rPr lang="ru-RU" dirty="0" err="1"/>
              <a:t>класу</a:t>
            </a:r>
            <a:r>
              <a:rPr lang="ru-RU" dirty="0"/>
              <a:t>, але </a:t>
            </a:r>
            <a:r>
              <a:rPr lang="ru-RU" dirty="0" err="1"/>
              <a:t>по-різному</a:t>
            </a:r>
            <a:r>
              <a:rPr lang="ru-RU" dirty="0"/>
              <a:t> </a:t>
            </a:r>
            <a:r>
              <a:rPr lang="ru-RU" dirty="0" err="1" smtClean="0"/>
              <a:t>налаштованих</a:t>
            </a:r>
            <a:r>
              <a:rPr lang="ru-RU" dirty="0" smtClean="0"/>
              <a:t>.              Ви </a:t>
            </a:r>
            <a:r>
              <a:rPr lang="ru-RU" dirty="0"/>
              <a:t>можете </a:t>
            </a:r>
            <a:r>
              <a:rPr lang="ru-RU" dirty="0" err="1"/>
              <a:t>розмістити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сховище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в новому фабричному </a:t>
            </a:r>
            <a:r>
              <a:rPr lang="ru-RU" dirty="0" err="1"/>
              <a:t>класі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в фабричному </a:t>
            </a:r>
            <a:r>
              <a:rPr lang="ru-RU" dirty="0" err="1"/>
              <a:t>методі</a:t>
            </a:r>
            <a:r>
              <a:rPr lang="ru-RU" dirty="0"/>
              <a:t> базового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прототипів</a:t>
            </a:r>
            <a:r>
              <a:rPr lang="ru-RU" dirty="0"/>
              <a:t>. </a:t>
            </a:r>
            <a:r>
              <a:rPr lang="ru-RU" dirty="0" err="1"/>
              <a:t>Такий</a:t>
            </a:r>
            <a:r>
              <a:rPr lang="ru-RU" dirty="0"/>
              <a:t> </a:t>
            </a:r>
            <a:r>
              <a:rPr lang="ru-RU" dirty="0" err="1"/>
              <a:t>фабричний</a:t>
            </a:r>
            <a:r>
              <a:rPr lang="ru-RU" dirty="0"/>
              <a:t> метод повинен на </a:t>
            </a:r>
            <a:r>
              <a:rPr lang="ru-RU" dirty="0" err="1"/>
              <a:t>підставі</a:t>
            </a:r>
            <a:r>
              <a:rPr lang="ru-RU" dirty="0"/>
              <a:t> </a:t>
            </a:r>
            <a:r>
              <a:rPr lang="ru-RU" dirty="0" err="1"/>
              <a:t>вхідних</a:t>
            </a:r>
            <a:r>
              <a:rPr lang="ru-RU" dirty="0"/>
              <a:t> </a:t>
            </a:r>
            <a:r>
              <a:rPr lang="ru-RU" dirty="0" err="1"/>
              <a:t>аргументів</a:t>
            </a:r>
            <a:r>
              <a:rPr lang="ru-RU" dirty="0"/>
              <a:t> </a:t>
            </a:r>
            <a:r>
              <a:rPr lang="ru-RU" dirty="0" err="1"/>
              <a:t>шукати</a:t>
            </a:r>
            <a:r>
              <a:rPr lang="ru-RU" dirty="0"/>
              <a:t> в </a:t>
            </a:r>
            <a:r>
              <a:rPr lang="ru-RU" dirty="0" err="1"/>
              <a:t>сховище</a:t>
            </a:r>
            <a:r>
              <a:rPr lang="ru-RU" dirty="0"/>
              <a:t> </a:t>
            </a:r>
            <a:r>
              <a:rPr lang="ru-RU" dirty="0" err="1"/>
              <a:t>прототипів</a:t>
            </a:r>
            <a:r>
              <a:rPr lang="ru-RU" dirty="0"/>
              <a:t> </a:t>
            </a:r>
            <a:r>
              <a:rPr lang="ru-RU" dirty="0" err="1"/>
              <a:t>підходящий</a:t>
            </a:r>
            <a:r>
              <a:rPr lang="ru-RU" dirty="0"/>
              <a:t> </a:t>
            </a:r>
            <a:r>
              <a:rPr lang="ru-RU" dirty="0" err="1"/>
              <a:t>екземпляр</a:t>
            </a:r>
            <a:r>
              <a:rPr lang="ru-RU" dirty="0"/>
              <a:t>, а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викликати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метод </a:t>
            </a:r>
            <a:r>
              <a:rPr lang="ru-RU" dirty="0" err="1"/>
              <a:t>клонування</a:t>
            </a:r>
            <a:r>
              <a:rPr lang="ru-RU" dirty="0"/>
              <a:t> і </a:t>
            </a:r>
            <a:r>
              <a:rPr lang="ru-RU" dirty="0" err="1"/>
              <a:t>повертати</a:t>
            </a:r>
            <a:r>
              <a:rPr lang="ru-RU" dirty="0"/>
              <a:t> </a:t>
            </a:r>
            <a:r>
              <a:rPr lang="ru-RU" dirty="0" err="1"/>
              <a:t>отриманий</a:t>
            </a:r>
            <a:r>
              <a:rPr lang="ru-RU" dirty="0"/>
              <a:t> </a:t>
            </a:r>
            <a:r>
              <a:rPr lang="ru-RU" dirty="0" err="1" smtClean="0"/>
              <a:t>об'єкт</a:t>
            </a:r>
            <a:r>
              <a:rPr lang="ru-RU" dirty="0" smtClean="0"/>
              <a:t>. </a:t>
            </a:r>
            <a:r>
              <a:rPr lang="ru-RU" dirty="0" err="1" smtClean="0"/>
              <a:t>Нарешті</a:t>
            </a:r>
            <a:r>
              <a:rPr lang="ru-RU" dirty="0"/>
              <a:t>,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позбутися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прямих</a:t>
            </a:r>
            <a:r>
              <a:rPr lang="ru-RU" dirty="0"/>
              <a:t> </a:t>
            </a:r>
            <a:r>
              <a:rPr lang="ru-RU" dirty="0" err="1"/>
              <a:t>викликів</a:t>
            </a:r>
            <a:r>
              <a:rPr lang="ru-RU" dirty="0"/>
              <a:t> </a:t>
            </a:r>
            <a:r>
              <a:rPr lang="ru-RU" dirty="0" err="1"/>
              <a:t>конструкторів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замінивши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викликами</a:t>
            </a:r>
            <a:r>
              <a:rPr lang="ru-RU" dirty="0"/>
              <a:t> фабричного методу </a:t>
            </a:r>
            <a:r>
              <a:rPr lang="ru-RU" dirty="0" err="1"/>
              <a:t>сховища</a:t>
            </a:r>
            <a:r>
              <a:rPr lang="ru-RU" dirty="0"/>
              <a:t> </a:t>
            </a:r>
            <a:r>
              <a:rPr lang="ru-RU" dirty="0" err="1"/>
              <a:t>прототипів</a:t>
            </a:r>
            <a:r>
              <a:rPr lang="ru-RU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85892" y="0"/>
            <a:ext cx="4386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rgbClr val="A80000"/>
                </a:solidFill>
              </a:rPr>
              <a:t>Прототип. </a:t>
            </a:r>
            <a:r>
              <a:rPr lang="ru-RU" sz="3600" b="1" dirty="0" err="1" smtClean="0">
                <a:solidFill>
                  <a:srgbClr val="A80000"/>
                </a:solidFill>
              </a:rPr>
              <a:t>Реалізація</a:t>
            </a:r>
            <a:endParaRPr lang="ru-RU" sz="3600" b="1" i="0" dirty="0">
              <a:solidFill>
                <a:srgbClr val="A8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28239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60389" y="1419647"/>
            <a:ext cx="66850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клонувати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, не </a:t>
            </a:r>
            <a:r>
              <a:rPr lang="ru-RU" dirty="0" err="1"/>
              <a:t>прив'язуючись</a:t>
            </a:r>
            <a:r>
              <a:rPr lang="ru-RU" dirty="0"/>
              <a:t> до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конкретним</a:t>
            </a:r>
            <a:r>
              <a:rPr lang="ru-RU" dirty="0"/>
              <a:t> </a:t>
            </a:r>
            <a:r>
              <a:rPr lang="ru-RU" dirty="0" err="1"/>
              <a:t>класам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 </a:t>
            </a:r>
            <a:r>
              <a:rPr lang="ru-RU" dirty="0" err="1"/>
              <a:t>Менше</a:t>
            </a:r>
            <a:r>
              <a:rPr lang="ru-RU" dirty="0"/>
              <a:t> </a:t>
            </a:r>
            <a:r>
              <a:rPr lang="ru-RU" dirty="0" err="1"/>
              <a:t>повторюваного</a:t>
            </a:r>
            <a:r>
              <a:rPr lang="ru-RU" dirty="0"/>
              <a:t> коду </a:t>
            </a:r>
            <a:r>
              <a:rPr lang="ru-RU" dirty="0" err="1"/>
              <a:t>ініціалізації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 </a:t>
            </a:r>
            <a:r>
              <a:rPr lang="ru-RU" dirty="0" err="1"/>
              <a:t>Прискорює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 Альтернатива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підкласів</a:t>
            </a:r>
            <a:r>
              <a:rPr lang="ru-RU" dirty="0"/>
              <a:t> для </a:t>
            </a:r>
            <a:r>
              <a:rPr lang="ru-RU" dirty="0" err="1"/>
              <a:t>конструювання</a:t>
            </a:r>
            <a:r>
              <a:rPr lang="ru-RU" dirty="0"/>
              <a:t> </a:t>
            </a:r>
            <a:r>
              <a:rPr lang="ru-RU" dirty="0" err="1"/>
              <a:t>складних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uk-UA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 </a:t>
            </a:r>
            <a:r>
              <a:rPr lang="ru-RU" dirty="0">
                <a:solidFill>
                  <a:srgbClr val="A80000"/>
                </a:solidFill>
              </a:rPr>
              <a:t>Складно </a:t>
            </a:r>
            <a:r>
              <a:rPr lang="ru-RU" dirty="0" err="1">
                <a:solidFill>
                  <a:srgbClr val="A80000"/>
                </a:solidFill>
              </a:rPr>
              <a:t>клонувати</a:t>
            </a:r>
            <a:r>
              <a:rPr lang="ru-RU" dirty="0">
                <a:solidFill>
                  <a:srgbClr val="A80000"/>
                </a:solidFill>
              </a:rPr>
              <a:t> </a:t>
            </a:r>
            <a:r>
              <a:rPr lang="ru-RU" dirty="0" err="1">
                <a:solidFill>
                  <a:srgbClr val="A80000"/>
                </a:solidFill>
              </a:rPr>
              <a:t>складові</a:t>
            </a:r>
            <a:r>
              <a:rPr lang="ru-RU" dirty="0">
                <a:solidFill>
                  <a:srgbClr val="A80000"/>
                </a:solidFill>
              </a:rPr>
              <a:t> </a:t>
            </a:r>
            <a:r>
              <a:rPr lang="ru-RU" dirty="0" err="1">
                <a:solidFill>
                  <a:srgbClr val="A80000"/>
                </a:solidFill>
              </a:rPr>
              <a:t>об'єкти</a:t>
            </a:r>
            <a:r>
              <a:rPr lang="ru-RU" dirty="0">
                <a:solidFill>
                  <a:srgbClr val="A80000"/>
                </a:solidFill>
              </a:rPr>
              <a:t>, </a:t>
            </a:r>
            <a:r>
              <a:rPr lang="ru-RU" dirty="0" err="1">
                <a:solidFill>
                  <a:srgbClr val="A80000"/>
                </a:solidFill>
              </a:rPr>
              <a:t>що</a:t>
            </a:r>
            <a:r>
              <a:rPr lang="ru-RU" dirty="0">
                <a:solidFill>
                  <a:srgbClr val="A80000"/>
                </a:solidFill>
              </a:rPr>
              <a:t> </a:t>
            </a:r>
            <a:r>
              <a:rPr lang="ru-RU" dirty="0" err="1">
                <a:solidFill>
                  <a:srgbClr val="A80000"/>
                </a:solidFill>
              </a:rPr>
              <a:t>мають</a:t>
            </a:r>
            <a:r>
              <a:rPr lang="ru-RU" dirty="0">
                <a:solidFill>
                  <a:srgbClr val="A80000"/>
                </a:solidFill>
              </a:rPr>
              <a:t> </a:t>
            </a:r>
            <a:r>
              <a:rPr lang="ru-RU" dirty="0" err="1">
                <a:solidFill>
                  <a:srgbClr val="A80000"/>
                </a:solidFill>
              </a:rPr>
              <a:t>посилання</a:t>
            </a:r>
            <a:r>
              <a:rPr lang="ru-RU" dirty="0">
                <a:solidFill>
                  <a:srgbClr val="A80000"/>
                </a:solidFill>
              </a:rPr>
              <a:t> на </a:t>
            </a:r>
            <a:r>
              <a:rPr lang="ru-RU" dirty="0" err="1">
                <a:solidFill>
                  <a:srgbClr val="A80000"/>
                </a:solidFill>
              </a:rPr>
              <a:t>інші</a:t>
            </a:r>
            <a:r>
              <a:rPr lang="ru-RU" dirty="0">
                <a:solidFill>
                  <a:srgbClr val="A80000"/>
                </a:solidFill>
              </a:rPr>
              <a:t> </a:t>
            </a:r>
            <a:r>
              <a:rPr lang="ru-RU" dirty="0" err="1">
                <a:solidFill>
                  <a:srgbClr val="A80000"/>
                </a:solidFill>
              </a:rPr>
              <a:t>об'єкти</a:t>
            </a:r>
            <a:r>
              <a:rPr lang="ru-RU" dirty="0">
                <a:solidFill>
                  <a:srgbClr val="A80000"/>
                </a:solidFill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85892" y="0"/>
            <a:ext cx="6326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rgbClr val="A80000"/>
                </a:solidFill>
              </a:rPr>
              <a:t>Прототип. </a:t>
            </a:r>
            <a:r>
              <a:rPr lang="ru-RU" sz="3600" b="1" dirty="0" err="1" smtClean="0">
                <a:solidFill>
                  <a:srgbClr val="A80000"/>
                </a:solidFill>
              </a:rPr>
              <a:t>Переваги</a:t>
            </a:r>
            <a:r>
              <a:rPr lang="ru-RU" sz="3600" b="1" dirty="0" smtClean="0">
                <a:solidFill>
                  <a:srgbClr val="A80000"/>
                </a:solidFill>
              </a:rPr>
              <a:t> і </a:t>
            </a:r>
            <a:r>
              <a:rPr lang="ru-RU" sz="3600" b="1" dirty="0" err="1" smtClean="0">
                <a:solidFill>
                  <a:srgbClr val="A80000"/>
                </a:solidFill>
              </a:rPr>
              <a:t>недоліки</a:t>
            </a:r>
            <a:endParaRPr lang="ru-RU" sz="3600" b="1" i="0" dirty="0">
              <a:solidFill>
                <a:srgbClr val="A8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92937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4" y="1082901"/>
            <a:ext cx="88103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Багато</a:t>
            </a:r>
            <a:r>
              <a:rPr lang="ru-RU" dirty="0" smtClean="0"/>
              <a:t> </a:t>
            </a:r>
            <a:r>
              <a:rPr lang="ru-RU" dirty="0" err="1"/>
              <a:t>архітектури</a:t>
            </a:r>
            <a:r>
              <a:rPr lang="ru-RU" dirty="0"/>
              <a:t> </a:t>
            </a:r>
            <a:r>
              <a:rPr lang="ru-RU" dirty="0" err="1"/>
              <a:t>починаються</a:t>
            </a:r>
            <a:r>
              <a:rPr lang="ru-RU" dirty="0"/>
              <a:t> з </a:t>
            </a:r>
            <a:r>
              <a:rPr lang="ru-RU" dirty="0" err="1"/>
              <a:t>застосування</a:t>
            </a:r>
            <a:r>
              <a:rPr lang="ru-RU" dirty="0"/>
              <a:t> Фабричного методу (</a:t>
            </a:r>
            <a:r>
              <a:rPr lang="ru-RU" dirty="0" err="1"/>
              <a:t>більш</a:t>
            </a:r>
            <a:r>
              <a:rPr lang="ru-RU" dirty="0"/>
              <a:t> простого і </a:t>
            </a:r>
            <a:r>
              <a:rPr lang="ru-RU" dirty="0" err="1"/>
              <a:t>розширюється</a:t>
            </a:r>
            <a:r>
              <a:rPr lang="ru-RU" dirty="0"/>
              <a:t> через </a:t>
            </a:r>
            <a:r>
              <a:rPr lang="ru-RU" dirty="0" err="1"/>
              <a:t>підкласи</a:t>
            </a:r>
            <a:r>
              <a:rPr lang="ru-RU" dirty="0"/>
              <a:t>) і </a:t>
            </a:r>
            <a:r>
              <a:rPr lang="ru-RU" dirty="0" err="1"/>
              <a:t>еволюціонують</a:t>
            </a:r>
            <a:r>
              <a:rPr lang="ru-RU" dirty="0"/>
              <a:t> у </a:t>
            </a:r>
            <a:r>
              <a:rPr lang="ru-RU" dirty="0" err="1"/>
              <a:t>бік</a:t>
            </a:r>
            <a:r>
              <a:rPr lang="ru-RU" dirty="0"/>
              <a:t> </a:t>
            </a:r>
            <a:r>
              <a:rPr lang="ru-RU" dirty="0" err="1"/>
              <a:t>Абстрактної</a:t>
            </a:r>
            <a:r>
              <a:rPr lang="ru-RU" dirty="0"/>
              <a:t> фабрики, Прототипу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Будівельника</a:t>
            </a:r>
            <a:r>
              <a:rPr lang="ru-RU" dirty="0"/>
              <a:t> (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гнучких</a:t>
            </a:r>
            <a:r>
              <a:rPr lang="ru-RU" dirty="0"/>
              <a:t>, але і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складних</a:t>
            </a:r>
            <a:r>
              <a:rPr lang="ru-RU" dirty="0"/>
              <a:t>).</a:t>
            </a:r>
          </a:p>
          <a:p>
            <a:r>
              <a:rPr lang="ru-RU" dirty="0" err="1" smtClean="0"/>
              <a:t>Класи</a:t>
            </a:r>
            <a:r>
              <a:rPr lang="ru-RU" dirty="0" smtClean="0"/>
              <a:t> </a:t>
            </a:r>
            <a:r>
              <a:rPr lang="ru-RU" dirty="0" err="1"/>
              <a:t>Абстрактної</a:t>
            </a:r>
            <a:r>
              <a:rPr lang="ru-RU" dirty="0"/>
              <a:t> фабрики </a:t>
            </a:r>
            <a:r>
              <a:rPr lang="ru-RU" dirty="0" err="1"/>
              <a:t>найчастіше</a:t>
            </a:r>
            <a:r>
              <a:rPr lang="ru-RU" dirty="0"/>
              <a:t> </a:t>
            </a:r>
            <a:r>
              <a:rPr lang="ru-RU" dirty="0" err="1"/>
              <a:t>реалізуються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Фабричного методу, </a:t>
            </a:r>
            <a:r>
              <a:rPr lang="ru-RU" dirty="0" err="1"/>
              <a:t>хоча</a:t>
            </a:r>
            <a:r>
              <a:rPr lang="ru-RU" dirty="0"/>
              <a:t> вони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побудовані</a:t>
            </a:r>
            <a:r>
              <a:rPr lang="ru-RU" dirty="0"/>
              <a:t> і на </a:t>
            </a:r>
            <a:r>
              <a:rPr lang="ru-RU" dirty="0" err="1"/>
              <a:t>основі</a:t>
            </a:r>
            <a:r>
              <a:rPr lang="ru-RU" dirty="0"/>
              <a:t> Прототипу.</a:t>
            </a:r>
          </a:p>
          <a:p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/>
              <a:t>Команду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копіювати</a:t>
            </a:r>
            <a:r>
              <a:rPr lang="ru-RU" dirty="0"/>
              <a:t> перед </a:t>
            </a:r>
            <a:r>
              <a:rPr lang="ru-RU" dirty="0" err="1"/>
              <a:t>вставкою</a:t>
            </a:r>
            <a:r>
              <a:rPr lang="ru-RU" dirty="0"/>
              <a:t> в </a:t>
            </a:r>
            <a:r>
              <a:rPr lang="ru-RU" dirty="0" err="1"/>
              <a:t>історію</a:t>
            </a:r>
            <a:r>
              <a:rPr lang="ru-RU" dirty="0"/>
              <a:t> </a:t>
            </a:r>
            <a:r>
              <a:rPr lang="ru-RU" dirty="0" err="1"/>
              <a:t>виконаних</a:t>
            </a:r>
            <a:r>
              <a:rPr lang="ru-RU" dirty="0"/>
              <a:t> команд, вам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допомогти</a:t>
            </a:r>
            <a:r>
              <a:rPr lang="ru-RU" dirty="0"/>
              <a:t> Прототип.</a:t>
            </a:r>
          </a:p>
          <a:p>
            <a:r>
              <a:rPr lang="ru-RU" dirty="0" err="1" smtClean="0"/>
              <a:t>Архітектура</a:t>
            </a:r>
            <a:r>
              <a:rPr lang="ru-RU" dirty="0"/>
              <a:t>, </a:t>
            </a:r>
            <a:r>
              <a:rPr lang="ru-RU" dirty="0" err="1"/>
              <a:t>побудована</a:t>
            </a:r>
            <a:r>
              <a:rPr lang="ru-RU" dirty="0"/>
              <a:t> на </a:t>
            </a:r>
            <a:r>
              <a:rPr lang="ru-RU" dirty="0" err="1"/>
              <a:t>компонувальником</a:t>
            </a:r>
            <a:r>
              <a:rPr lang="ru-RU" dirty="0"/>
              <a:t> і </a:t>
            </a:r>
            <a:r>
              <a:rPr lang="ru-RU" dirty="0" err="1"/>
              <a:t>декораторів</a:t>
            </a:r>
            <a:r>
              <a:rPr lang="ru-RU" dirty="0"/>
              <a:t>, часто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поліпшена</a:t>
            </a:r>
            <a:r>
              <a:rPr lang="ru-RU" dirty="0"/>
              <a:t> за </a:t>
            </a:r>
            <a:r>
              <a:rPr lang="ru-RU" dirty="0" err="1"/>
              <a:t>рахунок</a:t>
            </a:r>
            <a:r>
              <a:rPr lang="ru-RU" dirty="0"/>
              <a:t> </a:t>
            </a:r>
            <a:r>
              <a:rPr lang="ru-RU" dirty="0" err="1"/>
              <a:t>впровадження</a:t>
            </a:r>
            <a:r>
              <a:rPr lang="ru-RU" dirty="0"/>
              <a:t> Прототипу.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клонувати</a:t>
            </a:r>
            <a:r>
              <a:rPr lang="ru-RU" dirty="0"/>
              <a:t> </a:t>
            </a:r>
            <a:r>
              <a:rPr lang="ru-RU" dirty="0" err="1"/>
              <a:t>складні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а не </a:t>
            </a:r>
            <a:r>
              <a:rPr lang="ru-RU" dirty="0" err="1"/>
              <a:t>збирати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заново.</a:t>
            </a:r>
          </a:p>
          <a:p>
            <a:r>
              <a:rPr lang="ru-RU" dirty="0" smtClean="0"/>
              <a:t>Прототип </a:t>
            </a:r>
            <a:r>
              <a:rPr lang="ru-RU" dirty="0"/>
              <a:t>не </a:t>
            </a:r>
            <a:r>
              <a:rPr lang="ru-RU" dirty="0" err="1"/>
              <a:t>спирається</a:t>
            </a:r>
            <a:r>
              <a:rPr lang="ru-RU" dirty="0"/>
              <a:t> на </a:t>
            </a:r>
            <a:r>
              <a:rPr lang="ru-RU" dirty="0" err="1"/>
              <a:t>спадкування</a:t>
            </a:r>
            <a:r>
              <a:rPr lang="ru-RU" dirty="0"/>
              <a:t>, але </a:t>
            </a:r>
            <a:r>
              <a:rPr lang="ru-RU" dirty="0" err="1"/>
              <a:t>йому</a:t>
            </a:r>
            <a:r>
              <a:rPr lang="ru-RU" dirty="0"/>
              <a:t> </a:t>
            </a:r>
            <a:r>
              <a:rPr lang="ru-RU" dirty="0" err="1"/>
              <a:t>потрібна</a:t>
            </a:r>
            <a:r>
              <a:rPr lang="ru-RU" dirty="0"/>
              <a:t> складна </a:t>
            </a:r>
            <a:r>
              <a:rPr lang="ru-RU" dirty="0" err="1"/>
              <a:t>операція</a:t>
            </a:r>
            <a:r>
              <a:rPr lang="ru-RU" dirty="0"/>
              <a:t> </a:t>
            </a:r>
            <a:r>
              <a:rPr lang="ru-RU" dirty="0" err="1"/>
              <a:t>ініціалізації</a:t>
            </a:r>
            <a:r>
              <a:rPr lang="ru-RU" dirty="0"/>
              <a:t>. </a:t>
            </a:r>
            <a:r>
              <a:rPr lang="ru-RU" dirty="0" err="1"/>
              <a:t>Фабричний</a:t>
            </a:r>
            <a:r>
              <a:rPr lang="ru-RU" dirty="0"/>
              <a:t> метод, </a:t>
            </a:r>
            <a:r>
              <a:rPr lang="ru-RU" dirty="0" err="1"/>
              <a:t>навпаки</a:t>
            </a:r>
            <a:r>
              <a:rPr lang="ru-RU" dirty="0"/>
              <a:t>, </a:t>
            </a:r>
            <a:r>
              <a:rPr lang="ru-RU" dirty="0" err="1"/>
              <a:t>побудований</a:t>
            </a:r>
            <a:r>
              <a:rPr lang="ru-RU" dirty="0"/>
              <a:t> на </a:t>
            </a:r>
            <a:r>
              <a:rPr lang="ru-RU" dirty="0" err="1"/>
              <a:t>спадкування</a:t>
            </a:r>
            <a:r>
              <a:rPr lang="ru-RU" dirty="0"/>
              <a:t>, але не </a:t>
            </a:r>
            <a:r>
              <a:rPr lang="ru-RU" dirty="0" err="1"/>
              <a:t>вимагає</a:t>
            </a:r>
            <a:r>
              <a:rPr lang="ru-RU" dirty="0"/>
              <a:t> </a:t>
            </a:r>
            <a:r>
              <a:rPr lang="ru-RU" dirty="0" err="1"/>
              <a:t>складної</a:t>
            </a:r>
            <a:r>
              <a:rPr lang="ru-RU" dirty="0"/>
              <a:t> </a:t>
            </a:r>
            <a:r>
              <a:rPr lang="ru-RU" dirty="0" err="1"/>
              <a:t>ініціалізації</a:t>
            </a:r>
            <a:r>
              <a:rPr lang="ru-RU" dirty="0"/>
              <a:t>.</a:t>
            </a:r>
          </a:p>
          <a:p>
            <a:r>
              <a:rPr lang="ru-RU" dirty="0" err="1" smtClean="0"/>
              <a:t>Знімок</a:t>
            </a:r>
            <a:r>
              <a:rPr lang="ru-RU" dirty="0" smtClean="0"/>
              <a:t> </a:t>
            </a:r>
            <a:r>
              <a:rPr lang="ru-RU" dirty="0" err="1"/>
              <a:t>іноді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замінити</a:t>
            </a:r>
            <a:r>
              <a:rPr lang="ru-RU" dirty="0"/>
              <a:t> Прототипом,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, стан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зберігати</a:t>
            </a:r>
            <a:r>
              <a:rPr lang="ru-RU" dirty="0"/>
              <a:t> в </a:t>
            </a:r>
            <a:r>
              <a:rPr lang="ru-RU" dirty="0" err="1"/>
              <a:t>історії</a:t>
            </a:r>
            <a:r>
              <a:rPr lang="ru-RU" dirty="0"/>
              <a:t>, </a:t>
            </a:r>
            <a:r>
              <a:rPr lang="ru-RU" dirty="0" err="1"/>
              <a:t>досить</a:t>
            </a:r>
            <a:r>
              <a:rPr lang="ru-RU" dirty="0"/>
              <a:t> </a:t>
            </a:r>
            <a:r>
              <a:rPr lang="ru-RU" dirty="0" err="1"/>
              <a:t>простий</a:t>
            </a:r>
            <a:r>
              <a:rPr lang="ru-RU" dirty="0"/>
              <a:t>, не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активних</a:t>
            </a:r>
            <a:r>
              <a:rPr lang="ru-RU" dirty="0"/>
              <a:t> </a:t>
            </a:r>
            <a:r>
              <a:rPr lang="ru-RU" dirty="0" err="1"/>
              <a:t>посилань</a:t>
            </a:r>
            <a:r>
              <a:rPr lang="ru-RU" dirty="0"/>
              <a:t> на </a:t>
            </a:r>
            <a:r>
              <a:rPr lang="ru-RU" dirty="0" err="1"/>
              <a:t>зовнішні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легко </a:t>
            </a:r>
            <a:r>
              <a:rPr lang="ru-RU" dirty="0" err="1"/>
              <a:t>відновити</a:t>
            </a:r>
            <a:r>
              <a:rPr lang="ru-RU" dirty="0"/>
              <a:t>.</a:t>
            </a:r>
          </a:p>
          <a:p>
            <a:r>
              <a:rPr lang="ru-RU" dirty="0" smtClean="0"/>
              <a:t>Абстрактна </a:t>
            </a:r>
            <a:r>
              <a:rPr lang="ru-RU" dirty="0"/>
              <a:t>фабрика, </a:t>
            </a:r>
            <a:r>
              <a:rPr lang="ru-RU" dirty="0" err="1"/>
              <a:t>Будівельник</a:t>
            </a:r>
            <a:r>
              <a:rPr lang="ru-RU" dirty="0"/>
              <a:t> і Прототип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реалізовані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Одинаки</a:t>
            </a:r>
            <a:r>
              <a:rPr lang="ru-RU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rgbClr val="A80000"/>
                </a:solidFill>
              </a:rPr>
              <a:t>Прототип. </a:t>
            </a:r>
            <a:r>
              <a:rPr lang="ru-RU" sz="3600" b="1" dirty="0" err="1">
                <a:solidFill>
                  <a:srgbClr val="A80000"/>
                </a:solidFill>
              </a:rPr>
              <a:t>Відносини</a:t>
            </a:r>
            <a:r>
              <a:rPr lang="ru-RU" sz="3600" b="1" dirty="0">
                <a:solidFill>
                  <a:srgbClr val="A80000"/>
                </a:solidFill>
              </a:rPr>
              <a:t> з </a:t>
            </a:r>
            <a:r>
              <a:rPr lang="ru-RU" sz="3600" b="1" dirty="0" err="1">
                <a:solidFill>
                  <a:srgbClr val="A80000"/>
                </a:solidFill>
              </a:rPr>
              <a:t>іншими</a:t>
            </a:r>
            <a:r>
              <a:rPr lang="ru-RU" sz="3600" b="1" dirty="0">
                <a:solidFill>
                  <a:srgbClr val="A80000"/>
                </a:solidFill>
              </a:rPr>
              <a:t> </a:t>
            </a:r>
            <a:r>
              <a:rPr lang="ru-RU" sz="3600" b="1" dirty="0" err="1" smtClean="0">
                <a:solidFill>
                  <a:srgbClr val="A80000"/>
                </a:solidFill>
              </a:rPr>
              <a:t>патернами</a:t>
            </a:r>
            <a:endParaRPr lang="ru-RU" sz="3600" b="1" i="0" dirty="0">
              <a:solidFill>
                <a:srgbClr val="A8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72066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54227" y="1341393"/>
            <a:ext cx="3788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444444"/>
                </a:solidFill>
                <a:latin typeface="PT Sans"/>
              </a:rPr>
              <a:t>Примеры реализации паттерна</a:t>
            </a:r>
            <a:endParaRPr lang="ru-RU" b="1" i="0" dirty="0">
              <a:solidFill>
                <a:srgbClr val="444444"/>
              </a:solidFill>
              <a:effectLst/>
              <a:latin typeface="PT San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89686" y="1944300"/>
            <a:ext cx="7895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https://refactoring.guru/ru/design-patterns/prototype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4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Абстрактна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ru-RU" sz="3200" b="1" dirty="0" smtClean="0">
                <a:solidFill>
                  <a:srgbClr val="C00000"/>
                </a:solidFill>
              </a:rPr>
              <a:t> фабрика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7708" y="994886"/>
            <a:ext cx="4572000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dirty="0"/>
              <a:t>Для початку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b="1" dirty="0"/>
              <a:t>Абстрактна фабрика </a:t>
            </a:r>
            <a:r>
              <a:rPr lang="ru-RU" dirty="0" err="1"/>
              <a:t>пропонує</a:t>
            </a:r>
            <a:r>
              <a:rPr lang="ru-RU" dirty="0"/>
              <a:t> </a:t>
            </a:r>
            <a:r>
              <a:rPr lang="ru-RU" dirty="0" err="1"/>
              <a:t>виділити</a:t>
            </a:r>
            <a:r>
              <a:rPr lang="ru-RU" dirty="0"/>
              <a:t> </a:t>
            </a:r>
            <a:r>
              <a:rPr lang="ru-RU" dirty="0" err="1"/>
              <a:t>загальні</a:t>
            </a:r>
            <a:r>
              <a:rPr lang="ru-RU" dirty="0"/>
              <a:t> </a:t>
            </a:r>
            <a:r>
              <a:rPr lang="ru-RU" dirty="0" err="1"/>
              <a:t>інтерфейси</a:t>
            </a:r>
            <a:r>
              <a:rPr lang="ru-RU" dirty="0"/>
              <a:t> для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становлять</a:t>
            </a:r>
            <a:r>
              <a:rPr lang="ru-RU" dirty="0"/>
              <a:t> </a:t>
            </a:r>
            <a:r>
              <a:rPr lang="ru-RU" dirty="0" err="1"/>
              <a:t>сімейства</a:t>
            </a:r>
            <a:r>
              <a:rPr lang="ru-RU" dirty="0"/>
              <a:t>. Так, все </a:t>
            </a:r>
            <a:r>
              <a:rPr lang="ru-RU" dirty="0" err="1"/>
              <a:t>варіації</a:t>
            </a:r>
            <a:r>
              <a:rPr lang="ru-RU" dirty="0"/>
              <a:t> </a:t>
            </a:r>
            <a:r>
              <a:rPr lang="ru-RU" dirty="0" err="1"/>
              <a:t>крісел</a:t>
            </a:r>
            <a:r>
              <a:rPr lang="ru-RU" dirty="0"/>
              <a:t> </a:t>
            </a:r>
            <a:r>
              <a:rPr lang="ru-RU" dirty="0" err="1"/>
              <a:t>отримають</a:t>
            </a:r>
            <a:r>
              <a:rPr lang="ru-RU" dirty="0"/>
              <a:t>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b="1" dirty="0" err="1"/>
              <a:t>Крісло</a:t>
            </a:r>
            <a:r>
              <a:rPr lang="ru-RU" dirty="0"/>
              <a:t>, все </a:t>
            </a:r>
            <a:r>
              <a:rPr lang="ru-RU" dirty="0" err="1"/>
              <a:t>дивани</a:t>
            </a:r>
            <a:r>
              <a:rPr lang="ru-RU" dirty="0"/>
              <a:t> </a:t>
            </a:r>
            <a:r>
              <a:rPr lang="ru-RU" dirty="0" err="1"/>
              <a:t>реалізують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b="1" dirty="0"/>
              <a:t>Диван</a:t>
            </a:r>
            <a:r>
              <a:rPr lang="ru-RU" dirty="0"/>
              <a:t> і так </a:t>
            </a:r>
            <a:r>
              <a:rPr lang="ru-RU" dirty="0" err="1"/>
              <a:t>далі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9264" y="994887"/>
            <a:ext cx="3669958" cy="175432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7708" y="2855605"/>
            <a:ext cx="4572000" cy="230832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dirty="0" err="1"/>
              <a:t>Далі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створюєте</a:t>
            </a:r>
            <a:r>
              <a:rPr lang="ru-RU" dirty="0"/>
              <a:t> </a:t>
            </a:r>
            <a:r>
              <a:rPr lang="ru-RU" dirty="0" err="1"/>
              <a:t>абстрактну</a:t>
            </a:r>
            <a:r>
              <a:rPr lang="ru-RU" dirty="0"/>
              <a:t> фабрику -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 </a:t>
            </a:r>
            <a:r>
              <a:rPr lang="ru-RU" dirty="0" err="1"/>
              <a:t>сімейства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b="1" dirty="0" err="1"/>
              <a:t>создатьКресло</a:t>
            </a:r>
            <a:r>
              <a:rPr lang="ru-RU" dirty="0"/>
              <a:t>, </a:t>
            </a:r>
            <a:r>
              <a:rPr lang="ru-RU" b="1" dirty="0" err="1"/>
              <a:t>создатьДіван</a:t>
            </a:r>
            <a:r>
              <a:rPr lang="ru-RU" dirty="0"/>
              <a:t> і </a:t>
            </a:r>
            <a:r>
              <a:rPr lang="ru-RU" b="1" dirty="0" err="1"/>
              <a:t>создатьСтолік</a:t>
            </a:r>
            <a:r>
              <a:rPr lang="ru-RU" dirty="0"/>
              <a:t>).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повертати</a:t>
            </a:r>
            <a:r>
              <a:rPr lang="ru-RU" dirty="0"/>
              <a:t> </a:t>
            </a:r>
            <a:r>
              <a:rPr lang="ru-RU" dirty="0" err="1">
                <a:solidFill>
                  <a:srgbClr val="0000CC"/>
                </a:solidFill>
              </a:rPr>
              <a:t>абстрактні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типи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продуктів</a:t>
            </a:r>
            <a:r>
              <a:rPr lang="ru-RU" dirty="0"/>
              <a:t>, </a:t>
            </a:r>
            <a:r>
              <a:rPr lang="ru-RU" dirty="0" err="1"/>
              <a:t>представлені</a:t>
            </a:r>
            <a:r>
              <a:rPr lang="ru-RU" dirty="0"/>
              <a:t> </a:t>
            </a:r>
            <a:r>
              <a:rPr lang="ru-RU" dirty="0" err="1"/>
              <a:t>інтерфейсами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ми </a:t>
            </a:r>
            <a:r>
              <a:rPr lang="ru-RU" dirty="0" err="1"/>
              <a:t>виділили</a:t>
            </a:r>
            <a:r>
              <a:rPr lang="ru-RU" dirty="0"/>
              <a:t> </a:t>
            </a:r>
            <a:r>
              <a:rPr lang="ru-RU" dirty="0" err="1"/>
              <a:t>раніше</a:t>
            </a:r>
            <a:r>
              <a:rPr lang="ru-RU" dirty="0"/>
              <a:t> - </a:t>
            </a:r>
            <a:r>
              <a:rPr lang="ru-RU" b="1" dirty="0" err="1"/>
              <a:t>Крісла</a:t>
            </a:r>
            <a:r>
              <a:rPr lang="ru-RU" dirty="0"/>
              <a:t>, </a:t>
            </a:r>
            <a:r>
              <a:rPr lang="ru-RU" b="1" dirty="0" err="1"/>
              <a:t>Дивани</a:t>
            </a:r>
            <a:r>
              <a:rPr lang="ru-RU" dirty="0"/>
              <a:t> і </a:t>
            </a:r>
            <a:r>
              <a:rPr lang="ru-RU" b="1" dirty="0"/>
              <a:t>Столики</a:t>
            </a:r>
            <a:r>
              <a:rPr lang="ru-RU" dirty="0"/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9708" y="3159323"/>
            <a:ext cx="4194790" cy="209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118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89906" y="1482810"/>
            <a:ext cx="4916342" cy="307271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 smtClean="0">
                <a:solidFill>
                  <a:srgbClr val="A80000"/>
                </a:solidFill>
              </a:rPr>
              <a:t>Одинак</a:t>
            </a:r>
            <a:r>
              <a:rPr lang="ru-RU" sz="4000" b="1" dirty="0" smtClean="0">
                <a:solidFill>
                  <a:srgbClr val="A80000"/>
                </a:solidFill>
              </a:rPr>
              <a:t>. Суть </a:t>
            </a:r>
            <a:r>
              <a:rPr lang="ru-RU" sz="4000" b="1" dirty="0" err="1" smtClean="0">
                <a:solidFill>
                  <a:srgbClr val="A80000"/>
                </a:solidFill>
              </a:rPr>
              <a:t>патерна</a:t>
            </a:r>
            <a:endParaRPr lang="ru-RU" sz="4000" b="1" i="0" dirty="0">
              <a:solidFill>
                <a:srgbClr val="A80000"/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1340" y="1803225"/>
            <a:ext cx="28420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Одинак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 smtClean="0"/>
              <a:t>патерн</a:t>
            </a:r>
            <a:r>
              <a:rPr lang="ru-RU" dirty="0" smtClean="0"/>
              <a:t> </a:t>
            </a:r>
            <a:r>
              <a:rPr lang="ru-RU" dirty="0" err="1"/>
              <a:t>проектування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породжує</a:t>
            </a:r>
            <a:r>
              <a:rPr lang="ru-RU" dirty="0" smtClean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гарантує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у </a:t>
            </a:r>
            <a:r>
              <a:rPr lang="ru-RU" dirty="0" err="1"/>
              <a:t>класу</a:t>
            </a:r>
            <a:r>
              <a:rPr lang="ru-RU" dirty="0"/>
              <a:t> є </a:t>
            </a:r>
            <a:r>
              <a:rPr lang="ru-RU" dirty="0" err="1"/>
              <a:t>тільки</a:t>
            </a:r>
            <a:r>
              <a:rPr lang="ru-RU" dirty="0"/>
              <a:t> один </a:t>
            </a:r>
            <a:r>
              <a:rPr lang="ru-RU" dirty="0" err="1"/>
              <a:t>екземпляр</a:t>
            </a:r>
            <a:r>
              <a:rPr lang="ru-RU" dirty="0"/>
              <a:t>, і </a:t>
            </a:r>
            <a:r>
              <a:rPr lang="ru-RU" dirty="0" err="1"/>
              <a:t>надає</a:t>
            </a:r>
            <a:r>
              <a:rPr lang="ru-RU" dirty="0"/>
              <a:t> до </a:t>
            </a:r>
            <a:r>
              <a:rPr lang="ru-RU" dirty="0" err="1"/>
              <a:t>нього</a:t>
            </a:r>
            <a:r>
              <a:rPr lang="ru-RU" dirty="0"/>
              <a:t> </a:t>
            </a:r>
            <a:r>
              <a:rPr lang="ru-RU" dirty="0" err="1"/>
              <a:t>глобальну</a:t>
            </a:r>
            <a:r>
              <a:rPr lang="ru-RU" dirty="0"/>
              <a:t> точку доступу.</a:t>
            </a:r>
          </a:p>
        </p:txBody>
      </p:sp>
    </p:spTree>
    <p:extLst>
      <p:ext uri="{BB962C8B-B14F-4D97-AF65-F5344CB8AC3E}">
        <p14:creationId xmlns:p14="http://schemas.microsoft.com/office/powerpoint/2010/main" val="26236511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A80000"/>
                </a:solidFill>
              </a:rPr>
              <a:t>Одинак</a:t>
            </a:r>
            <a:r>
              <a:rPr lang="ru-RU" sz="3600" b="1" dirty="0" smtClean="0">
                <a:solidFill>
                  <a:srgbClr val="A80000"/>
                </a:solidFill>
              </a:rPr>
              <a:t>. Проблема</a:t>
            </a:r>
            <a:endParaRPr lang="ru-RU" sz="3600" b="1" i="0" dirty="0">
              <a:solidFill>
                <a:srgbClr val="A80000"/>
              </a:solidFill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3567" y="1038125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Одинак</a:t>
            </a:r>
            <a:r>
              <a:rPr lang="ru-RU" dirty="0"/>
              <a:t> </a:t>
            </a:r>
            <a:r>
              <a:rPr lang="ru-RU" dirty="0" err="1"/>
              <a:t>вирішує</a:t>
            </a:r>
            <a:r>
              <a:rPr lang="ru-RU" dirty="0"/>
              <a:t> </a:t>
            </a:r>
            <a:r>
              <a:rPr lang="ru-RU" dirty="0" err="1"/>
              <a:t>відразу</a:t>
            </a:r>
            <a:r>
              <a:rPr lang="ru-RU" dirty="0"/>
              <a:t> </a:t>
            </a:r>
            <a:r>
              <a:rPr lang="ru-RU" dirty="0" err="1"/>
              <a:t>дві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, </a:t>
            </a:r>
            <a:r>
              <a:rPr lang="ru-RU" dirty="0" err="1"/>
              <a:t>порушуючи</a:t>
            </a:r>
            <a:r>
              <a:rPr lang="ru-RU" dirty="0"/>
              <a:t> принцип </a:t>
            </a:r>
            <a:r>
              <a:rPr lang="ru-RU" dirty="0" err="1"/>
              <a:t>єдиної</a:t>
            </a:r>
            <a:r>
              <a:rPr lang="ru-RU" dirty="0"/>
              <a:t> </a:t>
            </a:r>
            <a:r>
              <a:rPr lang="ru-RU" dirty="0" err="1"/>
              <a:t>відповідальності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b="1" dirty="0" smtClean="0"/>
              <a:t>1. </a:t>
            </a:r>
            <a:r>
              <a:rPr lang="ru-RU" b="1" dirty="0" err="1" smtClean="0"/>
              <a:t>Гарантує</a:t>
            </a:r>
            <a:r>
              <a:rPr lang="ru-RU" b="1" dirty="0" smtClean="0"/>
              <a:t> </a:t>
            </a:r>
            <a:r>
              <a:rPr lang="ru-RU" b="1" dirty="0" err="1"/>
              <a:t>наявність</a:t>
            </a:r>
            <a:r>
              <a:rPr lang="ru-RU" b="1" dirty="0"/>
              <a:t> </a:t>
            </a:r>
            <a:r>
              <a:rPr lang="ru-RU" b="1" dirty="0" err="1"/>
              <a:t>єдиного</a:t>
            </a:r>
            <a:r>
              <a:rPr lang="ru-RU" b="1" dirty="0"/>
              <a:t> </a:t>
            </a:r>
            <a:r>
              <a:rPr lang="ru-RU" b="1" dirty="0" err="1"/>
              <a:t>екземпляра</a:t>
            </a:r>
            <a:r>
              <a:rPr lang="ru-RU" b="1" dirty="0"/>
              <a:t> </a:t>
            </a:r>
            <a:r>
              <a:rPr lang="ru-RU" b="1" dirty="0" err="1"/>
              <a:t>класу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Найчастіше</a:t>
            </a:r>
            <a:r>
              <a:rPr lang="ru-RU" dirty="0" smtClean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корисно</a:t>
            </a:r>
            <a:r>
              <a:rPr lang="ru-RU" dirty="0"/>
              <a:t> для доступу до </a:t>
            </a:r>
            <a:r>
              <a:rPr lang="ru-RU" dirty="0" err="1"/>
              <a:t>якогось</a:t>
            </a:r>
            <a:r>
              <a:rPr lang="ru-RU" dirty="0"/>
              <a:t> </a:t>
            </a:r>
            <a:r>
              <a:rPr lang="ru-RU" dirty="0" err="1"/>
              <a:t>спільного</a:t>
            </a:r>
            <a:r>
              <a:rPr lang="ru-RU" dirty="0"/>
              <a:t> ресурсу,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Уявіть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створили </a:t>
            </a:r>
            <a:r>
              <a:rPr lang="ru-RU" dirty="0" err="1"/>
              <a:t>об'єкт</a:t>
            </a:r>
            <a:r>
              <a:rPr lang="ru-RU" dirty="0"/>
              <a:t>, а через </a:t>
            </a:r>
            <a:r>
              <a:rPr lang="ru-RU" dirty="0" err="1"/>
              <a:t>деякий</a:t>
            </a:r>
            <a:r>
              <a:rPr lang="ru-RU" dirty="0"/>
              <a:t> час </a:t>
            </a:r>
            <a:r>
              <a:rPr lang="ru-RU" dirty="0" err="1"/>
              <a:t>пробуєте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один. В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хотілося</a:t>
            </a:r>
            <a:r>
              <a:rPr lang="ru-RU" dirty="0"/>
              <a:t> б </a:t>
            </a:r>
            <a:r>
              <a:rPr lang="ru-RU" dirty="0" err="1"/>
              <a:t>отримати</a:t>
            </a:r>
            <a:r>
              <a:rPr lang="ru-RU" dirty="0"/>
              <a:t> </a:t>
            </a:r>
            <a:r>
              <a:rPr lang="ru-RU" dirty="0" err="1"/>
              <a:t>старий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,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нового.</a:t>
            </a:r>
          </a:p>
          <a:p>
            <a:endParaRPr lang="ru-RU" dirty="0"/>
          </a:p>
          <a:p>
            <a:r>
              <a:rPr lang="ru-RU" dirty="0" err="1"/>
              <a:t>Така</a:t>
            </a:r>
            <a:r>
              <a:rPr lang="ru-RU" dirty="0"/>
              <a:t> </a:t>
            </a:r>
            <a:r>
              <a:rPr lang="ru-RU" dirty="0" err="1"/>
              <a:t>поведінка</a:t>
            </a:r>
            <a:r>
              <a:rPr lang="ru-RU" dirty="0"/>
              <a:t> </a:t>
            </a:r>
            <a:r>
              <a:rPr lang="ru-RU" dirty="0" err="1"/>
              <a:t>неможливо</a:t>
            </a:r>
            <a:r>
              <a:rPr lang="ru-RU" dirty="0"/>
              <a:t> </a:t>
            </a:r>
            <a:r>
              <a:rPr lang="ru-RU" dirty="0" err="1"/>
              <a:t>реалізувати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звичайного</a:t>
            </a:r>
            <a:r>
              <a:rPr lang="ru-RU" dirty="0"/>
              <a:t> конструктора, так як конструктор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41906" y="1235675"/>
            <a:ext cx="4402094" cy="220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976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A80000"/>
                </a:solidFill>
              </a:rPr>
              <a:t>Одинак</a:t>
            </a:r>
            <a:r>
              <a:rPr lang="ru-RU" sz="3600" b="1" dirty="0" smtClean="0">
                <a:solidFill>
                  <a:srgbClr val="A80000"/>
                </a:solidFill>
              </a:rPr>
              <a:t>. Проблема</a:t>
            </a:r>
            <a:endParaRPr lang="ru-RU" sz="3600" b="1" i="0" dirty="0">
              <a:solidFill>
                <a:srgbClr val="A80000"/>
              </a:solidFill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3567" y="1038125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2. </a:t>
            </a:r>
            <a:r>
              <a:rPr lang="ru-RU" b="1" dirty="0" err="1" smtClean="0"/>
              <a:t>Надає</a:t>
            </a:r>
            <a:r>
              <a:rPr lang="ru-RU" b="1" dirty="0" smtClean="0"/>
              <a:t> </a:t>
            </a:r>
            <a:r>
              <a:rPr lang="ru-RU" b="1" dirty="0" err="1"/>
              <a:t>глобальну</a:t>
            </a:r>
            <a:r>
              <a:rPr lang="ru-RU" b="1" dirty="0"/>
              <a:t> точку доступу. </a:t>
            </a:r>
            <a:endParaRPr lang="ru-RU" b="1" dirty="0" smtClean="0"/>
          </a:p>
          <a:p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/>
              <a:t>не просто глобальна </a:t>
            </a:r>
            <a:r>
              <a:rPr lang="ru-RU" dirty="0" err="1"/>
              <a:t>змінна</a:t>
            </a:r>
            <a:r>
              <a:rPr lang="ru-RU" dirty="0"/>
              <a:t>, через яку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достукатися</a:t>
            </a:r>
            <a:r>
              <a:rPr lang="ru-RU" dirty="0"/>
              <a:t> до </a:t>
            </a:r>
            <a:r>
              <a:rPr lang="ru-RU" dirty="0" err="1"/>
              <a:t>певного</a:t>
            </a:r>
            <a:r>
              <a:rPr lang="ru-RU" dirty="0"/>
              <a:t> </a:t>
            </a:r>
            <a:r>
              <a:rPr lang="ru-RU" dirty="0" err="1"/>
              <a:t>об'єкту</a:t>
            </a:r>
            <a:r>
              <a:rPr lang="ru-RU" dirty="0"/>
              <a:t>. </a:t>
            </a:r>
            <a:r>
              <a:rPr lang="ru-RU" dirty="0" err="1"/>
              <a:t>Глобальні</a:t>
            </a:r>
            <a:r>
              <a:rPr lang="ru-RU" dirty="0"/>
              <a:t> </a:t>
            </a:r>
            <a:r>
              <a:rPr lang="ru-RU" dirty="0" err="1"/>
              <a:t>змінні</a:t>
            </a:r>
            <a:r>
              <a:rPr lang="ru-RU" dirty="0"/>
              <a:t> не </a:t>
            </a:r>
            <a:r>
              <a:rPr lang="ru-RU" dirty="0" err="1"/>
              <a:t>захищені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запису</a:t>
            </a:r>
            <a:r>
              <a:rPr lang="ru-RU" dirty="0"/>
              <a:t>, тому будь-</a:t>
            </a:r>
            <a:r>
              <a:rPr lang="ru-RU" dirty="0" err="1"/>
              <a:t>який</a:t>
            </a:r>
            <a:r>
              <a:rPr lang="ru-RU" dirty="0"/>
              <a:t> код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підміняти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без </a:t>
            </a:r>
            <a:r>
              <a:rPr lang="ru-RU" dirty="0" err="1"/>
              <a:t>вашого</a:t>
            </a:r>
            <a:r>
              <a:rPr lang="ru-RU" dirty="0"/>
              <a:t> </a:t>
            </a:r>
            <a:r>
              <a:rPr lang="ru-RU" dirty="0" err="1"/>
              <a:t>відома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Але є й </a:t>
            </a:r>
            <a:r>
              <a:rPr lang="ru-RU" dirty="0" err="1"/>
              <a:t>інший</a:t>
            </a:r>
            <a:r>
              <a:rPr lang="ru-RU" dirty="0"/>
              <a:t> нюанс. </a:t>
            </a:r>
            <a:r>
              <a:rPr lang="ru-RU" dirty="0" err="1"/>
              <a:t>Непогано</a:t>
            </a:r>
            <a:r>
              <a:rPr lang="ru-RU" dirty="0"/>
              <a:t> б </a:t>
            </a:r>
            <a:r>
              <a:rPr lang="ru-RU" dirty="0" err="1"/>
              <a:t>зберігати</a:t>
            </a:r>
            <a:r>
              <a:rPr lang="ru-RU" dirty="0"/>
              <a:t> в одному </a:t>
            </a:r>
            <a:r>
              <a:rPr lang="ru-RU" dirty="0" err="1"/>
              <a:t>місці</a:t>
            </a:r>
            <a:r>
              <a:rPr lang="ru-RU" dirty="0"/>
              <a:t> і код,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вирішує</a:t>
            </a:r>
            <a:r>
              <a:rPr lang="ru-RU" dirty="0"/>
              <a:t> проблему №1,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до </a:t>
            </a:r>
            <a:r>
              <a:rPr lang="ru-RU" dirty="0" err="1"/>
              <a:t>нього</a:t>
            </a:r>
            <a:r>
              <a:rPr lang="ru-RU" dirty="0"/>
              <a:t> </a:t>
            </a:r>
            <a:r>
              <a:rPr lang="ru-RU" dirty="0" err="1"/>
              <a:t>простий</a:t>
            </a:r>
            <a:r>
              <a:rPr lang="ru-RU" dirty="0"/>
              <a:t> і </a:t>
            </a:r>
            <a:r>
              <a:rPr lang="ru-RU" dirty="0" err="1"/>
              <a:t>доступний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Цікаво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в наш час </a:t>
            </a:r>
            <a:r>
              <a:rPr lang="ru-RU" dirty="0" err="1"/>
              <a:t>патерн</a:t>
            </a:r>
            <a:r>
              <a:rPr lang="ru-RU" dirty="0"/>
              <a:t> став </a:t>
            </a:r>
            <a:r>
              <a:rPr lang="ru-RU" dirty="0" err="1"/>
              <a:t>настільки</a:t>
            </a:r>
            <a:r>
              <a:rPr lang="ru-RU" dirty="0"/>
              <a:t> </a:t>
            </a:r>
            <a:r>
              <a:rPr lang="ru-RU" dirty="0" err="1"/>
              <a:t>відомий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тепер</a:t>
            </a:r>
            <a:r>
              <a:rPr lang="ru-RU" dirty="0"/>
              <a:t> люди </a:t>
            </a:r>
            <a:r>
              <a:rPr lang="ru-RU" dirty="0" err="1"/>
              <a:t>називають</a:t>
            </a:r>
            <a:r>
              <a:rPr lang="ru-RU" dirty="0"/>
              <a:t> «</a:t>
            </a:r>
            <a:r>
              <a:rPr lang="ru-RU" dirty="0" err="1"/>
              <a:t>одинаками</a:t>
            </a:r>
            <a:r>
              <a:rPr lang="ru-RU" dirty="0"/>
              <a:t>»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ті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вирішують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одну з проблем, </a:t>
            </a:r>
            <a:r>
              <a:rPr lang="ru-RU" dirty="0" err="1"/>
              <a:t>перерахованих</a:t>
            </a:r>
            <a:r>
              <a:rPr lang="ru-RU" dirty="0"/>
              <a:t> </a:t>
            </a:r>
            <a:r>
              <a:rPr lang="ru-RU" dirty="0" err="1"/>
              <a:t>вище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41906" y="1235675"/>
            <a:ext cx="4402094" cy="220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878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A80000"/>
                </a:solidFill>
              </a:rPr>
              <a:t>Одинак</a:t>
            </a:r>
            <a:r>
              <a:rPr lang="ru-RU" sz="3600" b="1" dirty="0" smtClean="0">
                <a:solidFill>
                  <a:srgbClr val="A80000"/>
                </a:solidFill>
              </a:rPr>
              <a:t>. </a:t>
            </a:r>
            <a:r>
              <a:rPr lang="ru-RU" sz="3600" b="1" dirty="0" err="1" smtClean="0">
                <a:solidFill>
                  <a:srgbClr val="A80000"/>
                </a:solidFill>
              </a:rPr>
              <a:t>Рішення</a:t>
            </a:r>
            <a:endParaRPr lang="ru-RU" sz="3600" b="1" i="0" dirty="0">
              <a:solidFill>
                <a:srgbClr val="A80000"/>
              </a:solidFill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53762" y="1266215"/>
            <a:ext cx="75994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Все реализации одиночки сводятся к тому, чтобы скрыть конструктор по умолчанию и создать публичный статический метод, который и будет контролировать жизненный цикл объекта-одиночки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r>
              <a:rPr lang="ru-RU" sz="2000" dirty="0"/>
              <a:t>Если у вас есть доступ к классу одиночки, значит, будет доступ и к этому статическому методу. Из какой точки кода вы бы его ни вызвали, он всегда будет отдавать один и тот же объект.</a:t>
            </a:r>
            <a:endParaRPr lang="ru-RU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22168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A80000"/>
                </a:solidFill>
              </a:rPr>
              <a:t>Одинак</a:t>
            </a:r>
            <a:r>
              <a:rPr lang="ru-RU" sz="3600" b="1" dirty="0" smtClean="0">
                <a:solidFill>
                  <a:srgbClr val="A80000"/>
                </a:solidFill>
              </a:rPr>
              <a:t>. Структура</a:t>
            </a:r>
            <a:endParaRPr lang="ru-RU" sz="3600" b="1" i="0" dirty="0">
              <a:solidFill>
                <a:srgbClr val="A80000"/>
              </a:solidFill>
              <a:effectLst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2482" y="1405324"/>
            <a:ext cx="4095750" cy="27622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32486" y="163228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Одинак</a:t>
            </a:r>
            <a:r>
              <a:rPr lang="ru-RU" dirty="0"/>
              <a:t>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статичний</a:t>
            </a:r>
            <a:r>
              <a:rPr lang="ru-RU" dirty="0"/>
              <a:t> метод </a:t>
            </a:r>
            <a:r>
              <a:rPr lang="ru-RU" b="1" dirty="0" err="1"/>
              <a:t>getInstance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єдиний</a:t>
            </a:r>
            <a:r>
              <a:rPr lang="ru-RU" dirty="0"/>
              <a:t> </a:t>
            </a:r>
            <a:r>
              <a:rPr lang="ru-RU" dirty="0" err="1"/>
              <a:t>екземпляр</a:t>
            </a:r>
            <a:r>
              <a:rPr lang="ru-RU" dirty="0"/>
              <a:t> </a:t>
            </a:r>
            <a:r>
              <a:rPr lang="ru-RU" dirty="0" err="1"/>
              <a:t>свого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Конструктор </a:t>
            </a:r>
            <a:r>
              <a:rPr lang="ru-RU" dirty="0" err="1" smtClean="0"/>
              <a:t>одинака</a:t>
            </a:r>
            <a:r>
              <a:rPr lang="ru-RU" dirty="0" smtClean="0"/>
              <a:t> </a:t>
            </a:r>
            <a:r>
              <a:rPr lang="ru-RU" dirty="0"/>
              <a:t>повинен бути </a:t>
            </a:r>
            <a:r>
              <a:rPr lang="ru-RU" dirty="0" err="1"/>
              <a:t>прихований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клієнтів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Виклик</a:t>
            </a:r>
            <a:r>
              <a:rPr lang="ru-RU" dirty="0" smtClean="0"/>
              <a:t> </a:t>
            </a:r>
            <a:r>
              <a:rPr lang="ru-RU" dirty="0"/>
              <a:t>методу </a:t>
            </a:r>
            <a:r>
              <a:rPr lang="ru-RU" b="1" dirty="0" err="1"/>
              <a:t>getInstance</a:t>
            </a:r>
            <a:r>
              <a:rPr lang="ru-RU" dirty="0"/>
              <a:t> повинен стати </a:t>
            </a:r>
            <a:r>
              <a:rPr lang="ru-RU" dirty="0" err="1"/>
              <a:t>єдиним</a:t>
            </a:r>
            <a:r>
              <a:rPr lang="ru-RU" dirty="0"/>
              <a:t> способом </a:t>
            </a:r>
            <a:r>
              <a:rPr lang="ru-RU" dirty="0" err="1"/>
              <a:t>отримати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клас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9607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A80000"/>
                </a:solidFill>
              </a:rPr>
              <a:t>Одинак</a:t>
            </a:r>
            <a:r>
              <a:rPr lang="ru-RU" sz="3600" b="1" dirty="0" smtClean="0">
                <a:solidFill>
                  <a:srgbClr val="A80000"/>
                </a:solidFill>
              </a:rPr>
              <a:t>. Псевдокод</a:t>
            </a:r>
            <a:endParaRPr lang="ru-RU" sz="3600" b="1" i="0" dirty="0">
              <a:solidFill>
                <a:srgbClr val="A80000"/>
              </a:solidFill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44594" y="1459292"/>
            <a:ext cx="73769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прикладі</a:t>
            </a:r>
            <a:r>
              <a:rPr lang="ru-RU" dirty="0"/>
              <a:t> роль </a:t>
            </a:r>
            <a:r>
              <a:rPr lang="ru-RU" dirty="0" err="1" smtClean="0"/>
              <a:t>Одинака</a:t>
            </a:r>
            <a:r>
              <a:rPr lang="ru-RU" dirty="0" smtClean="0"/>
              <a:t> </a:t>
            </a:r>
            <a:r>
              <a:rPr lang="ru-RU" dirty="0" err="1"/>
              <a:t>відіграє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підключення</a:t>
            </a:r>
            <a:r>
              <a:rPr lang="ru-RU" dirty="0"/>
              <a:t> до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не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публічного</a:t>
            </a:r>
            <a:r>
              <a:rPr lang="ru-RU" dirty="0"/>
              <a:t> конструктора, тому </a:t>
            </a:r>
            <a:r>
              <a:rPr lang="ru-RU" dirty="0" err="1"/>
              <a:t>єдиний</a:t>
            </a:r>
            <a:r>
              <a:rPr lang="ru-RU" dirty="0"/>
              <a:t> </a:t>
            </a:r>
            <a:r>
              <a:rPr lang="ru-RU" dirty="0" err="1"/>
              <a:t>спосіб</a:t>
            </a:r>
            <a:r>
              <a:rPr lang="ru-RU" dirty="0"/>
              <a:t> </a:t>
            </a:r>
            <a:r>
              <a:rPr lang="ru-RU" dirty="0" err="1"/>
              <a:t>отримати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викликати</a:t>
            </a:r>
            <a:r>
              <a:rPr lang="ru-RU" dirty="0"/>
              <a:t> метод </a:t>
            </a:r>
            <a:r>
              <a:rPr lang="ru-RU" dirty="0" err="1"/>
              <a:t>getInstance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 err="1"/>
              <a:t>Цей</a:t>
            </a:r>
            <a:r>
              <a:rPr lang="ru-RU" dirty="0"/>
              <a:t> метод </a:t>
            </a:r>
            <a:r>
              <a:rPr lang="ru-RU" dirty="0" err="1"/>
              <a:t>збереже</a:t>
            </a:r>
            <a:r>
              <a:rPr lang="ru-RU" dirty="0"/>
              <a:t> перший </a:t>
            </a:r>
            <a:r>
              <a:rPr lang="ru-RU" dirty="0" err="1"/>
              <a:t>створений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і буде </a:t>
            </a:r>
            <a:r>
              <a:rPr lang="ru-RU" dirty="0" err="1"/>
              <a:t>повертати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при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наступних</a:t>
            </a:r>
            <a:r>
              <a:rPr lang="ru-RU" dirty="0"/>
              <a:t> </a:t>
            </a:r>
            <a:r>
              <a:rPr lang="ru-RU" dirty="0" err="1"/>
              <a:t>викликах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96011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A80000"/>
                </a:solidFill>
              </a:rPr>
              <a:t>Одинак</a:t>
            </a:r>
            <a:r>
              <a:rPr lang="ru-RU" sz="3600" b="1" dirty="0" smtClean="0">
                <a:solidFill>
                  <a:srgbClr val="A80000"/>
                </a:solidFill>
              </a:rPr>
              <a:t>. Псевдокод</a:t>
            </a:r>
            <a:endParaRPr lang="ru-RU" sz="3600" b="1" i="0" dirty="0">
              <a:solidFill>
                <a:srgbClr val="A80000"/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3568" y="966520"/>
            <a:ext cx="88968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// Класс одиночки определяет статический метод `</a:t>
            </a:r>
            <a:r>
              <a:rPr lang="ru-RU" sz="1400" dirty="0" err="1"/>
              <a:t>getInstance</a:t>
            </a:r>
            <a:r>
              <a:rPr lang="ru-RU" sz="1400" dirty="0" smtClean="0"/>
              <a:t>`, // </a:t>
            </a:r>
            <a:r>
              <a:rPr lang="ru-RU" sz="1400" dirty="0"/>
              <a:t>который позволяет клиентам повторно использовать одно и то </a:t>
            </a:r>
            <a:r>
              <a:rPr lang="ru-RU" sz="1400" dirty="0" smtClean="0"/>
              <a:t>же // </a:t>
            </a:r>
            <a:r>
              <a:rPr lang="ru-RU" sz="1400" dirty="0"/>
              <a:t>подключение к базе данных по всей программе.</a:t>
            </a:r>
          </a:p>
          <a:p>
            <a:r>
              <a:rPr lang="ru-RU" sz="1400" dirty="0" err="1"/>
              <a:t>class</a:t>
            </a:r>
            <a:r>
              <a:rPr lang="ru-RU" sz="1400" dirty="0"/>
              <a:t> </a:t>
            </a:r>
            <a:r>
              <a:rPr lang="ru-RU" sz="1400" dirty="0" err="1"/>
              <a:t>Database</a:t>
            </a:r>
            <a:r>
              <a:rPr lang="ru-RU" sz="1400" dirty="0"/>
              <a:t> </a:t>
            </a:r>
            <a:r>
              <a:rPr lang="ru-RU" sz="1400" dirty="0" err="1"/>
              <a:t>is</a:t>
            </a:r>
            <a:endParaRPr lang="ru-RU" sz="1400" dirty="0"/>
          </a:p>
          <a:p>
            <a:r>
              <a:rPr lang="ru-RU" sz="1400" dirty="0"/>
              <a:t>    // Поле для хранения объекта-одиночки должно быть объявлено</a:t>
            </a:r>
          </a:p>
          <a:p>
            <a:r>
              <a:rPr lang="ru-RU" sz="1400" dirty="0"/>
              <a:t>    // статичным.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private</a:t>
            </a:r>
            <a:r>
              <a:rPr lang="ru-RU" sz="1400" dirty="0"/>
              <a:t> </a:t>
            </a:r>
            <a:r>
              <a:rPr lang="ru-RU" sz="1400" dirty="0" err="1"/>
              <a:t>static</a:t>
            </a:r>
            <a:r>
              <a:rPr lang="ru-RU" sz="1400" dirty="0"/>
              <a:t> </a:t>
            </a:r>
            <a:r>
              <a:rPr lang="ru-RU" sz="1400" dirty="0" err="1"/>
              <a:t>field</a:t>
            </a:r>
            <a:r>
              <a:rPr lang="ru-RU" sz="1400" dirty="0"/>
              <a:t> </a:t>
            </a:r>
            <a:r>
              <a:rPr lang="ru-RU" sz="1400" dirty="0" err="1"/>
              <a:t>instance</a:t>
            </a:r>
            <a:r>
              <a:rPr lang="ru-RU" sz="1400" dirty="0"/>
              <a:t>: </a:t>
            </a:r>
            <a:r>
              <a:rPr lang="ru-RU" sz="1400" dirty="0" err="1"/>
              <a:t>Database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    // Конструктор одиночки всегда должен оставаться приватным</a:t>
            </a:r>
            <a:r>
              <a:rPr lang="ru-RU" sz="1400" dirty="0" smtClean="0"/>
              <a:t>,     </a:t>
            </a:r>
            <a:r>
              <a:rPr lang="ru-RU" sz="1400" dirty="0"/>
              <a:t>// чтобы клиенты не могли самостоятельно </a:t>
            </a:r>
            <a:r>
              <a:rPr lang="ru-RU" sz="1400" dirty="0" smtClean="0"/>
              <a:t>создавать    </a:t>
            </a:r>
            <a:r>
              <a:rPr lang="ru-RU" sz="1400" dirty="0"/>
              <a:t>// экземпляры этого класса через оператор `</a:t>
            </a:r>
            <a:r>
              <a:rPr lang="ru-RU" sz="1400" dirty="0" err="1"/>
              <a:t>new</a:t>
            </a:r>
            <a:r>
              <a:rPr lang="ru-RU" sz="1400" dirty="0"/>
              <a:t>`.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private</a:t>
            </a:r>
            <a:r>
              <a:rPr lang="ru-RU" sz="1400" dirty="0"/>
              <a:t> </a:t>
            </a:r>
            <a:r>
              <a:rPr lang="ru-RU" sz="1400" dirty="0" err="1"/>
              <a:t>constructor</a:t>
            </a:r>
            <a:r>
              <a:rPr lang="ru-RU" sz="1400" dirty="0"/>
              <a:t> </a:t>
            </a:r>
            <a:r>
              <a:rPr lang="ru-RU" sz="1400" dirty="0" err="1"/>
              <a:t>Database</a:t>
            </a:r>
            <a:r>
              <a:rPr lang="ru-RU" sz="1400" dirty="0"/>
              <a:t>() </a:t>
            </a:r>
            <a:r>
              <a:rPr lang="ru-RU" sz="1400" dirty="0" err="1"/>
              <a:t>is</a:t>
            </a:r>
            <a:endParaRPr lang="ru-RU" sz="1400" dirty="0"/>
          </a:p>
          <a:p>
            <a:r>
              <a:rPr lang="ru-RU" sz="1400" dirty="0"/>
              <a:t>        // Здесь может жить код инициализации подключения к</a:t>
            </a:r>
          </a:p>
          <a:p>
            <a:r>
              <a:rPr lang="ru-RU" sz="1400" dirty="0"/>
              <a:t>        // серверу баз данных.</a:t>
            </a:r>
          </a:p>
          <a:p>
            <a:r>
              <a:rPr lang="ru-RU" sz="1400" dirty="0"/>
              <a:t>        // ...</a:t>
            </a:r>
          </a:p>
          <a:p>
            <a:endParaRPr lang="ru-RU" sz="1400" dirty="0"/>
          </a:p>
          <a:p>
            <a:r>
              <a:rPr lang="ru-RU" sz="1400" dirty="0"/>
              <a:t>    // </a:t>
            </a:r>
            <a:r>
              <a:rPr lang="ru-RU" sz="1400" dirty="0" err="1"/>
              <a:t>Основний</a:t>
            </a:r>
            <a:r>
              <a:rPr lang="ru-RU" sz="1400" dirty="0"/>
              <a:t> статический метод одиночки служит </a:t>
            </a:r>
            <a:r>
              <a:rPr lang="ru-RU" sz="1400" dirty="0" smtClean="0"/>
              <a:t>альтернативой    </a:t>
            </a:r>
            <a:r>
              <a:rPr lang="ru-RU" sz="1400" dirty="0"/>
              <a:t>// конструктору и является точкой доступа к </a:t>
            </a:r>
            <a:r>
              <a:rPr lang="ru-RU" sz="1400" dirty="0" smtClean="0"/>
              <a:t>экземпляру    </a:t>
            </a:r>
            <a:r>
              <a:rPr lang="ru-RU" sz="1400" dirty="0"/>
              <a:t>// этого класса.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public</a:t>
            </a:r>
            <a:r>
              <a:rPr lang="ru-RU" sz="1400" dirty="0"/>
              <a:t> </a:t>
            </a:r>
            <a:r>
              <a:rPr lang="ru-RU" sz="1400" dirty="0" err="1"/>
              <a:t>static</a:t>
            </a:r>
            <a:r>
              <a:rPr lang="ru-RU" sz="1400" dirty="0"/>
              <a:t> </a:t>
            </a:r>
            <a:r>
              <a:rPr lang="ru-RU" sz="1400" dirty="0" err="1"/>
              <a:t>method</a:t>
            </a:r>
            <a:r>
              <a:rPr lang="ru-RU" sz="1400" dirty="0"/>
              <a:t> </a:t>
            </a:r>
            <a:r>
              <a:rPr lang="ru-RU" sz="1400" dirty="0" err="1"/>
              <a:t>getInstance</a:t>
            </a:r>
            <a:r>
              <a:rPr lang="ru-RU" sz="1400" dirty="0"/>
              <a:t>() </a:t>
            </a:r>
            <a:r>
              <a:rPr lang="ru-RU" sz="1400" dirty="0" err="1"/>
              <a:t>is</a:t>
            </a:r>
            <a:endParaRPr lang="ru-RU" sz="1400" dirty="0"/>
          </a:p>
          <a:p>
            <a:r>
              <a:rPr lang="ru-RU" sz="1400" dirty="0"/>
              <a:t>        </a:t>
            </a:r>
            <a:r>
              <a:rPr lang="ru-RU" sz="1400" dirty="0" err="1"/>
              <a:t>if</a:t>
            </a:r>
            <a:r>
              <a:rPr lang="ru-RU" sz="1400" dirty="0"/>
              <a:t> (</a:t>
            </a:r>
            <a:r>
              <a:rPr lang="ru-RU" sz="1400" dirty="0" err="1"/>
              <a:t>this.instance</a:t>
            </a:r>
            <a:r>
              <a:rPr lang="ru-RU" sz="1400" dirty="0"/>
              <a:t> == </a:t>
            </a:r>
            <a:r>
              <a:rPr lang="ru-RU" sz="1400" dirty="0" err="1"/>
              <a:t>null</a:t>
            </a:r>
            <a:r>
              <a:rPr lang="ru-RU" sz="1400" dirty="0"/>
              <a:t>) </a:t>
            </a:r>
            <a:r>
              <a:rPr lang="ru-RU" sz="1400" dirty="0" err="1"/>
              <a:t>then</a:t>
            </a:r>
            <a:endParaRPr lang="ru-RU" sz="1400" dirty="0"/>
          </a:p>
          <a:p>
            <a:r>
              <a:rPr lang="ru-RU" sz="1400" dirty="0"/>
              <a:t>            </a:t>
            </a:r>
            <a:r>
              <a:rPr lang="ru-RU" sz="1400" dirty="0" err="1"/>
              <a:t>acquireThreadLock</a:t>
            </a:r>
            <a:r>
              <a:rPr lang="ru-RU" sz="1400" dirty="0"/>
              <a:t>() </a:t>
            </a:r>
            <a:r>
              <a:rPr lang="ru-RU" sz="1400" dirty="0" err="1"/>
              <a:t>and</a:t>
            </a:r>
            <a:r>
              <a:rPr lang="ru-RU" sz="1400" dirty="0"/>
              <a:t> </a:t>
            </a:r>
            <a:r>
              <a:rPr lang="ru-RU" sz="1400" dirty="0" err="1"/>
              <a:t>then</a:t>
            </a:r>
            <a:endParaRPr lang="ru-RU" sz="1400" dirty="0"/>
          </a:p>
          <a:p>
            <a:r>
              <a:rPr lang="ru-RU" sz="1400" dirty="0"/>
              <a:t>                // На всякий случай ещё раз проверим, не был </a:t>
            </a:r>
            <a:r>
              <a:rPr lang="ru-RU" sz="1400" dirty="0" smtClean="0"/>
              <a:t>ли                </a:t>
            </a:r>
            <a:r>
              <a:rPr lang="ru-RU" sz="1400" dirty="0"/>
              <a:t>// объект создан другим потоком, пока текущий</a:t>
            </a:r>
          </a:p>
          <a:p>
            <a:r>
              <a:rPr lang="ru-RU" sz="1400" dirty="0"/>
              <a:t>                // ждал освобождения блокировки.</a:t>
            </a:r>
          </a:p>
          <a:p>
            <a:r>
              <a:rPr lang="ru-RU" sz="1400" dirty="0"/>
              <a:t>                </a:t>
            </a:r>
            <a:r>
              <a:rPr lang="ru-RU" sz="1400" dirty="0" err="1"/>
              <a:t>if</a:t>
            </a:r>
            <a:r>
              <a:rPr lang="ru-RU" sz="1400" dirty="0"/>
              <a:t> (</a:t>
            </a:r>
            <a:r>
              <a:rPr lang="ru-RU" sz="1400" dirty="0" err="1"/>
              <a:t>this.instance</a:t>
            </a:r>
            <a:r>
              <a:rPr lang="ru-RU" sz="1400" dirty="0"/>
              <a:t> == </a:t>
            </a:r>
            <a:r>
              <a:rPr lang="ru-RU" sz="1400" dirty="0" err="1"/>
              <a:t>null</a:t>
            </a:r>
            <a:r>
              <a:rPr lang="ru-RU" sz="1400" dirty="0"/>
              <a:t>) </a:t>
            </a:r>
            <a:r>
              <a:rPr lang="ru-RU" sz="1400" dirty="0" err="1"/>
              <a:t>then</a:t>
            </a:r>
            <a:endParaRPr lang="ru-RU" sz="1400" dirty="0"/>
          </a:p>
          <a:p>
            <a:r>
              <a:rPr lang="ru-RU" sz="1400" dirty="0"/>
              <a:t>                    </a:t>
            </a:r>
            <a:r>
              <a:rPr lang="ru-RU" sz="1400" dirty="0" err="1"/>
              <a:t>this.instance</a:t>
            </a:r>
            <a:r>
              <a:rPr lang="ru-RU" sz="1400" dirty="0"/>
              <a:t> = </a:t>
            </a:r>
            <a:r>
              <a:rPr lang="ru-RU" sz="1400" dirty="0" err="1"/>
              <a:t>new</a:t>
            </a:r>
            <a:r>
              <a:rPr lang="ru-RU" sz="1400" dirty="0"/>
              <a:t> </a:t>
            </a:r>
            <a:r>
              <a:rPr lang="ru-RU" sz="1400" dirty="0" err="1"/>
              <a:t>Database</a:t>
            </a:r>
            <a:r>
              <a:rPr lang="ru-RU" sz="1400" dirty="0"/>
              <a:t>()</a:t>
            </a:r>
          </a:p>
          <a:p>
            <a:r>
              <a:rPr lang="ru-RU" sz="1400" dirty="0"/>
              <a:t>        </a:t>
            </a:r>
            <a:r>
              <a:rPr lang="ru-RU" sz="1400" dirty="0" err="1"/>
              <a:t>return</a:t>
            </a:r>
            <a:r>
              <a:rPr lang="ru-RU" sz="1400" dirty="0"/>
              <a:t> </a:t>
            </a:r>
            <a:r>
              <a:rPr lang="ru-RU" sz="1400" dirty="0" err="1"/>
              <a:t>this.instance</a:t>
            </a:r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62041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A80000"/>
                </a:solidFill>
              </a:rPr>
              <a:t>Одинак</a:t>
            </a:r>
            <a:r>
              <a:rPr lang="ru-RU" sz="3600" b="1" dirty="0" smtClean="0">
                <a:solidFill>
                  <a:srgbClr val="A80000"/>
                </a:solidFill>
              </a:rPr>
              <a:t>. Псевдокод</a:t>
            </a:r>
            <a:endParaRPr lang="ru-RU" sz="3600" b="1" i="0" dirty="0">
              <a:solidFill>
                <a:srgbClr val="A80000"/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3568" y="1238369"/>
            <a:ext cx="889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 // Наконец, любой класс одиночки должен иметь какую-то</a:t>
            </a:r>
          </a:p>
          <a:p>
            <a:r>
              <a:rPr lang="ru-RU" sz="1400" dirty="0"/>
              <a:t>    // полезную функциональность, которую клиенты будут</a:t>
            </a:r>
          </a:p>
          <a:p>
            <a:r>
              <a:rPr lang="ru-RU" sz="1400" dirty="0"/>
              <a:t>    // запускать через полученный объект одиночки.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public</a:t>
            </a:r>
            <a:r>
              <a:rPr lang="ru-RU" sz="1400" dirty="0"/>
              <a:t> </a:t>
            </a:r>
            <a:r>
              <a:rPr lang="ru-RU" sz="1400" dirty="0" err="1"/>
              <a:t>method</a:t>
            </a:r>
            <a:r>
              <a:rPr lang="ru-RU" sz="1400" dirty="0"/>
              <a:t> </a:t>
            </a:r>
            <a:r>
              <a:rPr lang="ru-RU" sz="1400" dirty="0" err="1"/>
              <a:t>query</a:t>
            </a:r>
            <a:r>
              <a:rPr lang="ru-RU" sz="1400" dirty="0"/>
              <a:t>(</a:t>
            </a:r>
            <a:r>
              <a:rPr lang="ru-RU" sz="1400" dirty="0" err="1"/>
              <a:t>sql</a:t>
            </a:r>
            <a:r>
              <a:rPr lang="ru-RU" sz="1400" dirty="0"/>
              <a:t>) </a:t>
            </a:r>
            <a:r>
              <a:rPr lang="ru-RU" sz="1400" dirty="0" err="1"/>
              <a:t>is</a:t>
            </a:r>
            <a:endParaRPr lang="ru-RU" sz="1400" dirty="0"/>
          </a:p>
          <a:p>
            <a:r>
              <a:rPr lang="ru-RU" sz="1400" dirty="0"/>
              <a:t>        // Все запросы к базе данных будут проходить через этот</a:t>
            </a:r>
          </a:p>
          <a:p>
            <a:r>
              <a:rPr lang="ru-RU" sz="1400" dirty="0"/>
              <a:t>        // метод. Поэтому имеет смысл поместить сюда какую-то</a:t>
            </a:r>
          </a:p>
          <a:p>
            <a:r>
              <a:rPr lang="ru-RU" sz="1400" dirty="0"/>
              <a:t>        // логику кеширования.</a:t>
            </a:r>
          </a:p>
          <a:p>
            <a:r>
              <a:rPr lang="ru-RU" sz="1400" dirty="0"/>
              <a:t>        // ...</a:t>
            </a:r>
          </a:p>
          <a:p>
            <a:endParaRPr lang="ru-RU" sz="1400" dirty="0"/>
          </a:p>
          <a:p>
            <a:r>
              <a:rPr lang="ru-RU" sz="1400" dirty="0" err="1"/>
              <a:t>class</a:t>
            </a:r>
            <a:r>
              <a:rPr lang="ru-RU" sz="1400" dirty="0"/>
              <a:t> </a:t>
            </a:r>
            <a:r>
              <a:rPr lang="ru-RU" sz="1400" dirty="0" err="1"/>
              <a:t>Application</a:t>
            </a:r>
            <a:r>
              <a:rPr lang="ru-RU" sz="1400" dirty="0"/>
              <a:t> </a:t>
            </a:r>
            <a:r>
              <a:rPr lang="ru-RU" sz="1400" dirty="0" err="1"/>
              <a:t>is</a:t>
            </a:r>
            <a:endParaRPr lang="ru-RU" sz="1400" dirty="0"/>
          </a:p>
          <a:p>
            <a:r>
              <a:rPr lang="ru-RU" sz="1400" dirty="0"/>
              <a:t>    </a:t>
            </a:r>
            <a:r>
              <a:rPr lang="ru-RU" sz="1400" dirty="0" err="1"/>
              <a:t>method</a:t>
            </a:r>
            <a:r>
              <a:rPr lang="ru-RU" sz="1400" dirty="0"/>
              <a:t> </a:t>
            </a:r>
            <a:r>
              <a:rPr lang="ru-RU" sz="1400" dirty="0" err="1"/>
              <a:t>main</a:t>
            </a:r>
            <a:r>
              <a:rPr lang="ru-RU" sz="1400" dirty="0"/>
              <a:t>() </a:t>
            </a:r>
            <a:r>
              <a:rPr lang="ru-RU" sz="1400" dirty="0" err="1"/>
              <a:t>is</a:t>
            </a:r>
            <a:endParaRPr lang="ru-RU" sz="1400" dirty="0"/>
          </a:p>
          <a:p>
            <a:r>
              <a:rPr lang="ru-RU" sz="1400" dirty="0"/>
              <a:t>        </a:t>
            </a:r>
            <a:r>
              <a:rPr lang="ru-RU" sz="1400" dirty="0" err="1"/>
              <a:t>Database</a:t>
            </a:r>
            <a:r>
              <a:rPr lang="ru-RU" sz="1400" dirty="0"/>
              <a:t> </a:t>
            </a:r>
            <a:r>
              <a:rPr lang="ru-RU" sz="1400" dirty="0" err="1"/>
              <a:t>foo</a:t>
            </a:r>
            <a:r>
              <a:rPr lang="ru-RU" sz="1400" dirty="0"/>
              <a:t> = </a:t>
            </a:r>
            <a:r>
              <a:rPr lang="ru-RU" sz="1400" dirty="0" err="1"/>
              <a:t>Database.getInstance</a:t>
            </a:r>
            <a:r>
              <a:rPr lang="ru-RU" sz="1400" dirty="0"/>
              <a:t>()</a:t>
            </a:r>
          </a:p>
          <a:p>
            <a:r>
              <a:rPr lang="ru-RU" sz="1400" dirty="0"/>
              <a:t>        </a:t>
            </a:r>
            <a:r>
              <a:rPr lang="ru-RU" sz="1400" dirty="0" err="1"/>
              <a:t>foo.query</a:t>
            </a:r>
            <a:r>
              <a:rPr lang="ru-RU" sz="1400" dirty="0"/>
              <a:t>("SELECT ...")</a:t>
            </a:r>
          </a:p>
          <a:p>
            <a:r>
              <a:rPr lang="ru-RU" sz="1400" dirty="0"/>
              <a:t>        // ...</a:t>
            </a:r>
          </a:p>
          <a:p>
            <a:r>
              <a:rPr lang="ru-RU" sz="1400" dirty="0"/>
              <a:t>        </a:t>
            </a:r>
            <a:r>
              <a:rPr lang="ru-RU" sz="1400" dirty="0" err="1"/>
              <a:t>Database</a:t>
            </a:r>
            <a:r>
              <a:rPr lang="ru-RU" sz="1400" dirty="0"/>
              <a:t> </a:t>
            </a:r>
            <a:r>
              <a:rPr lang="ru-RU" sz="1400" dirty="0" err="1"/>
              <a:t>bar</a:t>
            </a:r>
            <a:r>
              <a:rPr lang="ru-RU" sz="1400" dirty="0"/>
              <a:t> = </a:t>
            </a:r>
            <a:r>
              <a:rPr lang="ru-RU" sz="1400" dirty="0" err="1"/>
              <a:t>Database.getInstance</a:t>
            </a:r>
            <a:r>
              <a:rPr lang="ru-RU" sz="1400" dirty="0"/>
              <a:t>()</a:t>
            </a:r>
          </a:p>
          <a:p>
            <a:r>
              <a:rPr lang="ru-RU" sz="1400" dirty="0"/>
              <a:t>        </a:t>
            </a:r>
            <a:r>
              <a:rPr lang="ru-RU" sz="1400" dirty="0" err="1"/>
              <a:t>bar.query</a:t>
            </a:r>
            <a:r>
              <a:rPr lang="ru-RU" sz="1400" dirty="0"/>
              <a:t>("SELECT ...")</a:t>
            </a:r>
          </a:p>
          <a:p>
            <a:r>
              <a:rPr lang="ru-RU" sz="1400" dirty="0"/>
              <a:t>        // Переменная "</a:t>
            </a:r>
            <a:r>
              <a:rPr lang="ru-RU" sz="1400" dirty="0" err="1"/>
              <a:t>bar</a:t>
            </a:r>
            <a:r>
              <a:rPr lang="ru-RU" sz="1400" dirty="0"/>
              <a:t>" содержит тот же объект, что и</a:t>
            </a:r>
          </a:p>
          <a:p>
            <a:r>
              <a:rPr lang="ru-RU" sz="1400" dirty="0"/>
              <a:t>        // переменная "</a:t>
            </a:r>
            <a:r>
              <a:rPr lang="ru-RU" sz="1400" dirty="0" err="1"/>
              <a:t>foo</a:t>
            </a:r>
            <a:r>
              <a:rPr lang="ru-RU" sz="1400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5220212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A80000"/>
                </a:solidFill>
              </a:rPr>
              <a:t>Одинак</a:t>
            </a:r>
            <a:r>
              <a:rPr lang="ru-RU" sz="3600" b="1" dirty="0" smtClean="0">
                <a:solidFill>
                  <a:srgbClr val="A80000"/>
                </a:solidFill>
              </a:rPr>
              <a:t>. </a:t>
            </a:r>
            <a:r>
              <a:rPr lang="ru-RU" sz="3600" b="1" dirty="0" err="1" smtClean="0">
                <a:solidFill>
                  <a:srgbClr val="A80000"/>
                </a:solidFill>
              </a:rPr>
              <a:t>Застосовність</a:t>
            </a:r>
            <a:endParaRPr lang="ru-RU" sz="3600" b="1" i="0" dirty="0">
              <a:solidFill>
                <a:srgbClr val="A80000"/>
              </a:solidFill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0063" y="1133885"/>
            <a:ext cx="872387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1. Коли </a:t>
            </a:r>
            <a:r>
              <a:rPr lang="ru-RU" b="1" dirty="0"/>
              <a:t>в </a:t>
            </a:r>
            <a:r>
              <a:rPr lang="ru-RU" b="1" dirty="0" err="1"/>
              <a:t>програмі</a:t>
            </a:r>
            <a:r>
              <a:rPr lang="ru-RU" b="1" dirty="0"/>
              <a:t> повинен бути </a:t>
            </a:r>
            <a:r>
              <a:rPr lang="ru-RU" b="1" dirty="0" err="1"/>
              <a:t>єдиний</a:t>
            </a:r>
            <a:r>
              <a:rPr lang="ru-RU" b="1" dirty="0"/>
              <a:t> </a:t>
            </a:r>
            <a:r>
              <a:rPr lang="ru-RU" b="1" dirty="0" err="1"/>
              <a:t>екземпляр</a:t>
            </a:r>
            <a:r>
              <a:rPr lang="ru-RU" b="1" dirty="0"/>
              <a:t> </a:t>
            </a:r>
            <a:r>
              <a:rPr lang="ru-RU" b="1" dirty="0" err="1"/>
              <a:t>якогось</a:t>
            </a:r>
            <a:r>
              <a:rPr lang="ru-RU" b="1" dirty="0"/>
              <a:t> </a:t>
            </a:r>
            <a:r>
              <a:rPr lang="ru-RU" b="1" dirty="0" err="1"/>
              <a:t>класу</a:t>
            </a:r>
            <a:r>
              <a:rPr lang="ru-RU" b="1" dirty="0"/>
              <a:t>, </a:t>
            </a:r>
            <a:r>
              <a:rPr lang="ru-RU" b="1" dirty="0" err="1"/>
              <a:t>доступний</a:t>
            </a:r>
            <a:r>
              <a:rPr lang="ru-RU" b="1" dirty="0"/>
              <a:t> </a:t>
            </a:r>
            <a:r>
              <a:rPr lang="ru-RU" b="1" dirty="0" err="1"/>
              <a:t>всім</a:t>
            </a:r>
            <a:r>
              <a:rPr lang="ru-RU" b="1" dirty="0"/>
              <a:t> </a:t>
            </a:r>
            <a:r>
              <a:rPr lang="ru-RU" b="1" dirty="0" err="1"/>
              <a:t>клієнтам</a:t>
            </a:r>
            <a:r>
              <a:rPr lang="ru-RU" b="1" dirty="0"/>
              <a:t> (</a:t>
            </a:r>
            <a:r>
              <a:rPr lang="ru-RU" b="1" dirty="0" err="1"/>
              <a:t>наприклад</a:t>
            </a:r>
            <a:r>
              <a:rPr lang="ru-RU" b="1" dirty="0"/>
              <a:t>, </a:t>
            </a:r>
            <a:r>
              <a:rPr lang="ru-RU" b="1" dirty="0" err="1"/>
              <a:t>загальний</a:t>
            </a:r>
            <a:r>
              <a:rPr lang="ru-RU" b="1" dirty="0"/>
              <a:t> доступ до </a:t>
            </a:r>
            <a:r>
              <a:rPr lang="ru-RU" b="1" dirty="0" err="1"/>
              <a:t>бази</a:t>
            </a:r>
            <a:r>
              <a:rPr lang="ru-RU" b="1" dirty="0"/>
              <a:t> </a:t>
            </a:r>
            <a:r>
              <a:rPr lang="ru-RU" b="1" dirty="0" err="1"/>
              <a:t>даних</a:t>
            </a:r>
            <a:r>
              <a:rPr lang="ru-RU" b="1" dirty="0"/>
              <a:t> з </a:t>
            </a:r>
            <a:r>
              <a:rPr lang="ru-RU" b="1" dirty="0" err="1"/>
              <a:t>різних</a:t>
            </a:r>
            <a:r>
              <a:rPr lang="ru-RU" b="1" dirty="0"/>
              <a:t> </a:t>
            </a:r>
            <a:r>
              <a:rPr lang="ru-RU" b="1" dirty="0" err="1"/>
              <a:t>частин</a:t>
            </a:r>
            <a:r>
              <a:rPr lang="ru-RU" b="1" dirty="0"/>
              <a:t> </a:t>
            </a:r>
            <a:r>
              <a:rPr lang="ru-RU" b="1" dirty="0" err="1"/>
              <a:t>програми</a:t>
            </a:r>
            <a:r>
              <a:rPr lang="ru-RU" b="1" dirty="0"/>
              <a:t>).</a:t>
            </a:r>
          </a:p>
          <a:p>
            <a:endParaRPr lang="ru-RU" dirty="0"/>
          </a:p>
          <a:p>
            <a:r>
              <a:rPr lang="ru-RU" dirty="0"/>
              <a:t> </a:t>
            </a:r>
            <a:r>
              <a:rPr lang="ru-RU" dirty="0" err="1"/>
              <a:t>Одинак</a:t>
            </a:r>
            <a:r>
              <a:rPr lang="ru-RU" dirty="0"/>
              <a:t> ​​</a:t>
            </a:r>
            <a:r>
              <a:rPr lang="ru-RU" dirty="0" err="1"/>
              <a:t>приховує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клієнтів</a:t>
            </a:r>
            <a:r>
              <a:rPr lang="ru-RU" dirty="0"/>
              <a:t> все </a:t>
            </a:r>
            <a:r>
              <a:rPr lang="ru-RU" dirty="0" err="1"/>
              <a:t>способи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нового </a:t>
            </a:r>
            <a:r>
              <a:rPr lang="ru-RU" dirty="0" err="1"/>
              <a:t>об'єкта</a:t>
            </a:r>
            <a:r>
              <a:rPr lang="ru-RU" dirty="0"/>
              <a:t>, </a:t>
            </a:r>
            <a:r>
              <a:rPr lang="ru-RU" dirty="0" err="1"/>
              <a:t>крім</a:t>
            </a:r>
            <a:r>
              <a:rPr lang="ru-RU" dirty="0"/>
              <a:t> </a:t>
            </a:r>
            <a:r>
              <a:rPr lang="ru-RU" dirty="0" err="1"/>
              <a:t>спеціального</a:t>
            </a:r>
            <a:r>
              <a:rPr lang="ru-RU" dirty="0"/>
              <a:t> методу. </a:t>
            </a:r>
            <a:r>
              <a:rPr lang="ru-RU" dirty="0" err="1"/>
              <a:t>Цей</a:t>
            </a:r>
            <a:r>
              <a:rPr lang="ru-RU" dirty="0"/>
              <a:t> метод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віддає</a:t>
            </a:r>
            <a:r>
              <a:rPr lang="ru-RU" dirty="0"/>
              <a:t> </a:t>
            </a:r>
            <a:r>
              <a:rPr lang="ru-RU" dirty="0" err="1"/>
              <a:t>існуючий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створений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 </a:t>
            </a:r>
            <a:r>
              <a:rPr lang="ru-RU" b="1" dirty="0" smtClean="0"/>
              <a:t>2. Коли </a:t>
            </a:r>
            <a:r>
              <a:rPr lang="ru-RU" b="1" dirty="0"/>
              <a:t>вам </a:t>
            </a:r>
            <a:r>
              <a:rPr lang="ru-RU" b="1" dirty="0" err="1"/>
              <a:t>хочеться</a:t>
            </a:r>
            <a:r>
              <a:rPr lang="ru-RU" b="1" dirty="0"/>
              <a:t> </a:t>
            </a:r>
            <a:r>
              <a:rPr lang="ru-RU" b="1" dirty="0" err="1"/>
              <a:t>мати</a:t>
            </a:r>
            <a:r>
              <a:rPr lang="ru-RU" b="1" dirty="0"/>
              <a:t> </a:t>
            </a:r>
            <a:r>
              <a:rPr lang="ru-RU" b="1" dirty="0" err="1"/>
              <a:t>більше</a:t>
            </a:r>
            <a:r>
              <a:rPr lang="ru-RU" b="1" dirty="0"/>
              <a:t> контролю над </a:t>
            </a:r>
            <a:r>
              <a:rPr lang="ru-RU" b="1" dirty="0" err="1"/>
              <a:t>глобальними</a:t>
            </a:r>
            <a:r>
              <a:rPr lang="ru-RU" b="1" dirty="0"/>
              <a:t> </a:t>
            </a:r>
            <a:r>
              <a:rPr lang="ru-RU" b="1" dirty="0" err="1"/>
              <a:t>змінними</a:t>
            </a:r>
            <a:r>
              <a:rPr lang="ru-RU" b="1" dirty="0"/>
              <a:t>.</a:t>
            </a:r>
          </a:p>
          <a:p>
            <a:endParaRPr lang="ru-RU" dirty="0"/>
          </a:p>
          <a:p>
            <a:r>
              <a:rPr lang="ru-RU" dirty="0"/>
              <a:t> На </a:t>
            </a:r>
            <a:r>
              <a:rPr lang="ru-RU" dirty="0" err="1"/>
              <a:t>відміну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глобальних</a:t>
            </a:r>
            <a:r>
              <a:rPr lang="ru-RU" dirty="0"/>
              <a:t> </a:t>
            </a:r>
            <a:r>
              <a:rPr lang="ru-RU" dirty="0" err="1"/>
              <a:t>змінних</a:t>
            </a:r>
            <a:r>
              <a:rPr lang="ru-RU" dirty="0"/>
              <a:t>, </a:t>
            </a:r>
            <a:r>
              <a:rPr lang="ru-RU" dirty="0" err="1"/>
              <a:t>Одинак</a:t>
            </a:r>
            <a:r>
              <a:rPr lang="ru-RU" dirty="0"/>
              <a:t> ​​</a:t>
            </a:r>
            <a:r>
              <a:rPr lang="ru-RU" dirty="0" err="1"/>
              <a:t>гарантує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жоден</a:t>
            </a:r>
            <a:r>
              <a:rPr lang="ru-RU" dirty="0"/>
              <a:t> </a:t>
            </a:r>
            <a:r>
              <a:rPr lang="ru-RU" dirty="0" err="1"/>
              <a:t>інший</a:t>
            </a:r>
            <a:r>
              <a:rPr lang="ru-RU" dirty="0"/>
              <a:t> код не </a:t>
            </a:r>
            <a:r>
              <a:rPr lang="ru-RU" dirty="0" err="1"/>
              <a:t>замінить</a:t>
            </a:r>
            <a:r>
              <a:rPr lang="ru-RU" dirty="0"/>
              <a:t> </a:t>
            </a:r>
            <a:r>
              <a:rPr lang="ru-RU" dirty="0" err="1"/>
              <a:t>створений</a:t>
            </a:r>
            <a:r>
              <a:rPr lang="ru-RU" dirty="0"/>
              <a:t> </a:t>
            </a:r>
            <a:r>
              <a:rPr lang="ru-RU" dirty="0" err="1"/>
              <a:t>екземпляр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, тому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впевнені</a:t>
            </a:r>
            <a:r>
              <a:rPr lang="ru-RU" dirty="0"/>
              <a:t> в </a:t>
            </a:r>
            <a:r>
              <a:rPr lang="ru-RU" dirty="0" err="1"/>
              <a:t>наявності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одного </a:t>
            </a:r>
            <a:r>
              <a:rPr lang="ru-RU" dirty="0" err="1"/>
              <a:t>об'єкта-одинаки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Проте</a:t>
            </a:r>
            <a:r>
              <a:rPr lang="ru-RU" dirty="0"/>
              <a:t>, в будь-</a:t>
            </a:r>
            <a:r>
              <a:rPr lang="ru-RU" dirty="0" err="1"/>
              <a:t>який</a:t>
            </a:r>
            <a:r>
              <a:rPr lang="ru-RU" dirty="0"/>
              <a:t> момент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розширити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обмеження</a:t>
            </a:r>
            <a:r>
              <a:rPr lang="ru-RU" dirty="0"/>
              <a:t> і </a:t>
            </a:r>
            <a:r>
              <a:rPr lang="ru-RU" dirty="0" err="1"/>
              <a:t>дозволити</a:t>
            </a:r>
            <a:r>
              <a:rPr lang="ru-RU" dirty="0"/>
              <a:t> будь-яку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об'єктів-одинаків</a:t>
            </a:r>
            <a:r>
              <a:rPr lang="ru-RU" dirty="0"/>
              <a:t>, </a:t>
            </a:r>
            <a:r>
              <a:rPr lang="ru-RU" dirty="0" err="1"/>
              <a:t>помінявши</a:t>
            </a:r>
            <a:r>
              <a:rPr lang="ru-RU" dirty="0"/>
              <a:t> код в одному </a:t>
            </a:r>
            <a:r>
              <a:rPr lang="ru-RU" dirty="0" err="1"/>
              <a:t>місці</a:t>
            </a:r>
            <a:r>
              <a:rPr lang="ru-RU" dirty="0"/>
              <a:t> (метод </a:t>
            </a:r>
            <a:r>
              <a:rPr lang="ru-RU" b="1" dirty="0" err="1"/>
              <a:t>getInstance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68737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A80000"/>
                </a:solidFill>
              </a:rPr>
              <a:t>Одинак</a:t>
            </a:r>
            <a:r>
              <a:rPr lang="ru-RU" sz="3600" b="1" dirty="0" smtClean="0">
                <a:solidFill>
                  <a:srgbClr val="A80000"/>
                </a:solidFill>
              </a:rPr>
              <a:t>. </a:t>
            </a:r>
            <a:r>
              <a:rPr lang="ru-RU" sz="3600" b="1" dirty="0" err="1" smtClean="0">
                <a:solidFill>
                  <a:srgbClr val="A80000"/>
                </a:solidFill>
              </a:rPr>
              <a:t>Реалізація</a:t>
            </a:r>
            <a:endParaRPr lang="ru-RU" sz="3600" b="1" i="0" dirty="0">
              <a:solidFill>
                <a:srgbClr val="A80000"/>
              </a:solidFill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48031" y="1166843"/>
            <a:ext cx="705570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Додайте в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приватне</a:t>
            </a:r>
            <a:r>
              <a:rPr lang="ru-RU" dirty="0"/>
              <a:t> </a:t>
            </a:r>
            <a:r>
              <a:rPr lang="ru-RU" dirty="0" err="1"/>
              <a:t>статичне</a:t>
            </a:r>
            <a:r>
              <a:rPr lang="ru-RU" dirty="0"/>
              <a:t> поле, яке буде </a:t>
            </a:r>
            <a:r>
              <a:rPr lang="ru-RU" dirty="0" err="1"/>
              <a:t>містити</a:t>
            </a:r>
            <a:r>
              <a:rPr lang="ru-RU" dirty="0"/>
              <a:t> </a:t>
            </a:r>
            <a:r>
              <a:rPr lang="ru-RU" dirty="0" err="1"/>
              <a:t>одиночний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Оголосіть</a:t>
            </a:r>
            <a:r>
              <a:rPr lang="ru-RU" dirty="0"/>
              <a:t> </a:t>
            </a:r>
            <a:r>
              <a:rPr lang="ru-RU" dirty="0" err="1"/>
              <a:t>статичний</a:t>
            </a:r>
            <a:r>
              <a:rPr lang="ru-RU" dirty="0"/>
              <a:t> </a:t>
            </a:r>
            <a:r>
              <a:rPr lang="ru-RU" dirty="0" err="1"/>
              <a:t>створює</a:t>
            </a:r>
            <a:r>
              <a:rPr lang="ru-RU" dirty="0"/>
              <a:t> метод, </a:t>
            </a:r>
            <a:r>
              <a:rPr lang="ru-RU" dirty="0" err="1"/>
              <a:t>який</a:t>
            </a:r>
            <a:r>
              <a:rPr lang="ru-RU" dirty="0"/>
              <a:t> буде </a:t>
            </a:r>
            <a:r>
              <a:rPr lang="ru-RU" dirty="0" err="1"/>
              <a:t>використовуватися</a:t>
            </a:r>
            <a:r>
              <a:rPr lang="ru-RU" dirty="0"/>
              <a:t> для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одинаки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Додайте «</a:t>
            </a:r>
            <a:r>
              <a:rPr lang="ru-RU" dirty="0" err="1"/>
              <a:t>ледачу</a:t>
            </a:r>
            <a:r>
              <a:rPr lang="ru-RU" dirty="0"/>
              <a:t> </a:t>
            </a:r>
            <a:r>
              <a:rPr lang="ru-RU" dirty="0" err="1"/>
              <a:t>ініціалізацію</a:t>
            </a:r>
            <a:r>
              <a:rPr lang="ru-RU" dirty="0"/>
              <a:t>» (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 при </a:t>
            </a:r>
            <a:r>
              <a:rPr lang="ru-RU" dirty="0" err="1"/>
              <a:t>першому</a:t>
            </a:r>
            <a:r>
              <a:rPr lang="ru-RU" dirty="0"/>
              <a:t> </a:t>
            </a:r>
            <a:r>
              <a:rPr lang="ru-RU" dirty="0" err="1"/>
              <a:t>виклику</a:t>
            </a:r>
            <a:r>
              <a:rPr lang="ru-RU" dirty="0"/>
              <a:t> методу) в </a:t>
            </a:r>
            <a:r>
              <a:rPr lang="ru-RU" dirty="0" err="1"/>
              <a:t>створює</a:t>
            </a:r>
            <a:r>
              <a:rPr lang="ru-RU" dirty="0"/>
              <a:t> метод </a:t>
            </a:r>
            <a:r>
              <a:rPr lang="ru-RU" dirty="0" err="1"/>
              <a:t>одинаки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Зробіть</a:t>
            </a:r>
            <a:r>
              <a:rPr lang="ru-RU" dirty="0"/>
              <a:t> конструктор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приватним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У </a:t>
            </a:r>
            <a:r>
              <a:rPr lang="ru-RU" dirty="0" err="1"/>
              <a:t>клієнтському</a:t>
            </a:r>
            <a:r>
              <a:rPr lang="ru-RU" dirty="0"/>
              <a:t> </a:t>
            </a:r>
            <a:r>
              <a:rPr lang="ru-RU" dirty="0" err="1"/>
              <a:t>коді</a:t>
            </a:r>
            <a:r>
              <a:rPr lang="ru-RU" dirty="0"/>
              <a:t> </a:t>
            </a:r>
            <a:r>
              <a:rPr lang="ru-RU" dirty="0" err="1"/>
              <a:t>замініть</a:t>
            </a:r>
            <a:r>
              <a:rPr lang="ru-RU" dirty="0"/>
              <a:t> </a:t>
            </a:r>
            <a:r>
              <a:rPr lang="ru-RU" dirty="0" err="1"/>
              <a:t>виклики</a:t>
            </a:r>
            <a:r>
              <a:rPr lang="ru-RU" dirty="0"/>
              <a:t> конструктора </a:t>
            </a:r>
            <a:r>
              <a:rPr lang="ru-RU" dirty="0" err="1"/>
              <a:t>одинак</a:t>
            </a:r>
            <a:r>
              <a:rPr lang="ru-RU" dirty="0"/>
              <a:t> </a:t>
            </a:r>
            <a:r>
              <a:rPr lang="ru-RU" dirty="0" err="1"/>
              <a:t>викликами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створює</a:t>
            </a:r>
            <a:r>
              <a:rPr lang="ru-RU" dirty="0"/>
              <a:t> методу.</a:t>
            </a:r>
          </a:p>
        </p:txBody>
      </p:sp>
    </p:spTree>
    <p:extLst>
      <p:ext uri="{BB962C8B-B14F-4D97-AF65-F5344CB8AC3E}">
        <p14:creationId xmlns:p14="http://schemas.microsoft.com/office/powerpoint/2010/main" val="265142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79955"/>
            <a:ext cx="4572000" cy="203132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dirty="0"/>
              <a:t>Для </a:t>
            </a:r>
            <a:r>
              <a:rPr lang="ru-RU" dirty="0" err="1"/>
              <a:t>кожної</a:t>
            </a:r>
            <a:r>
              <a:rPr lang="ru-RU" dirty="0"/>
              <a:t> </a:t>
            </a:r>
            <a:r>
              <a:rPr lang="ru-RU" dirty="0" err="1"/>
              <a:t>варіації</a:t>
            </a:r>
            <a:r>
              <a:rPr lang="ru-RU" dirty="0"/>
              <a:t> </a:t>
            </a:r>
            <a:r>
              <a:rPr lang="ru-RU" dirty="0" err="1"/>
              <a:t>сімейства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 ми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b="1" dirty="0">
                <a:solidFill>
                  <a:srgbClr val="0000CC"/>
                </a:solidFill>
              </a:rPr>
              <a:t>свою </a:t>
            </a:r>
            <a:r>
              <a:rPr lang="ru-RU" b="1" dirty="0" err="1">
                <a:solidFill>
                  <a:srgbClr val="0000CC"/>
                </a:solidFill>
              </a:rPr>
              <a:t>власну</a:t>
            </a:r>
            <a:r>
              <a:rPr lang="ru-RU" b="1" dirty="0">
                <a:solidFill>
                  <a:srgbClr val="0000CC"/>
                </a:solidFill>
              </a:rPr>
              <a:t> фабрику</a:t>
            </a:r>
            <a:r>
              <a:rPr lang="ru-RU" dirty="0"/>
              <a:t>, </a:t>
            </a:r>
            <a:r>
              <a:rPr lang="ru-RU" dirty="0" err="1"/>
              <a:t>реалізувавши</a:t>
            </a:r>
            <a:r>
              <a:rPr lang="ru-RU" dirty="0"/>
              <a:t> </a:t>
            </a:r>
            <a:r>
              <a:rPr lang="ru-RU" dirty="0" err="1"/>
              <a:t>абстрактний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. Фабрики </a:t>
            </a:r>
            <a:r>
              <a:rPr lang="ru-RU" dirty="0" err="1"/>
              <a:t>створюють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 </a:t>
            </a:r>
            <a:r>
              <a:rPr lang="ru-RU" dirty="0" err="1"/>
              <a:t>однієї</a:t>
            </a:r>
            <a:r>
              <a:rPr lang="ru-RU" dirty="0"/>
              <a:t> </a:t>
            </a:r>
            <a:r>
              <a:rPr lang="ru-RU" dirty="0" err="1"/>
              <a:t>варіації</a:t>
            </a:r>
            <a:r>
              <a:rPr lang="ru-RU" dirty="0"/>
              <a:t>.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b="1" dirty="0" err="1"/>
              <a:t>ФабрікаМодерн</a:t>
            </a:r>
            <a:r>
              <a:rPr lang="ru-RU" dirty="0"/>
              <a:t> буде </a:t>
            </a:r>
            <a:r>
              <a:rPr lang="ru-RU" dirty="0" err="1"/>
              <a:t>повертати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b="1" dirty="0" err="1"/>
              <a:t>КреслаМодерн</a:t>
            </a:r>
            <a:r>
              <a:rPr lang="ru-RU" dirty="0"/>
              <a:t>, </a:t>
            </a:r>
            <a:r>
              <a:rPr lang="ru-RU" b="1" dirty="0" err="1"/>
              <a:t>ДіваниМодерн</a:t>
            </a:r>
            <a:r>
              <a:rPr lang="ru-RU" dirty="0"/>
              <a:t> і </a:t>
            </a:r>
            <a:r>
              <a:rPr lang="ru-RU" b="1" dirty="0" err="1"/>
              <a:t>СтолікіМодерн</a:t>
            </a:r>
            <a:r>
              <a:rPr lang="ru-RU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Абстрактна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ru-RU" sz="3200" b="1" dirty="0" smtClean="0">
                <a:solidFill>
                  <a:srgbClr val="C00000"/>
                </a:solidFill>
              </a:rPr>
              <a:t> фабрика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1210" y="3221108"/>
            <a:ext cx="8850527" cy="9233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 err="1"/>
              <a:t>Клієнтський</a:t>
            </a:r>
            <a:r>
              <a:rPr lang="ru-RU" dirty="0"/>
              <a:t> код повинен </a:t>
            </a:r>
            <a:r>
              <a:rPr lang="ru-RU" dirty="0" err="1"/>
              <a:t>працювати</a:t>
            </a:r>
            <a:r>
              <a:rPr lang="ru-RU" dirty="0"/>
              <a:t> як з фабриками, так і з продуктами </a:t>
            </a:r>
            <a:r>
              <a:rPr lang="ru-RU" dirty="0" err="1"/>
              <a:t>тільки</a:t>
            </a:r>
            <a:r>
              <a:rPr lang="ru-RU" dirty="0"/>
              <a:t> через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загальні</a:t>
            </a:r>
            <a:r>
              <a:rPr lang="ru-RU" dirty="0"/>
              <a:t> </a:t>
            </a:r>
            <a:r>
              <a:rPr lang="ru-RU" dirty="0" err="1"/>
              <a:t>інтерфейси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дозволить </a:t>
            </a:r>
            <a:r>
              <a:rPr lang="ru-RU" dirty="0" err="1"/>
              <a:t>подавати</a:t>
            </a:r>
            <a:r>
              <a:rPr lang="ru-RU" dirty="0"/>
              <a:t> в </a:t>
            </a:r>
            <a:r>
              <a:rPr lang="ru-RU" dirty="0" err="1"/>
              <a:t>ваші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будь-</a:t>
            </a:r>
            <a:r>
              <a:rPr lang="ru-RU" dirty="0" err="1"/>
              <a:t>який</a:t>
            </a:r>
            <a:r>
              <a:rPr lang="ru-RU" dirty="0"/>
              <a:t> тип фабрики і </a:t>
            </a:r>
            <a:r>
              <a:rPr lang="ru-RU" dirty="0" err="1"/>
              <a:t>проводити</a:t>
            </a:r>
            <a:r>
              <a:rPr lang="ru-RU" dirty="0"/>
              <a:t> будь-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, </a:t>
            </a:r>
            <a:r>
              <a:rPr lang="ru-RU" dirty="0" err="1"/>
              <a:t>нічого</a:t>
            </a:r>
            <a:r>
              <a:rPr lang="ru-RU" dirty="0"/>
              <a:t> не </a:t>
            </a:r>
            <a:r>
              <a:rPr lang="ru-RU" dirty="0" err="1"/>
              <a:t>ламаючи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3211" y="979955"/>
            <a:ext cx="4278527" cy="224115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4261932"/>
            <a:ext cx="914399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клієнтський</a:t>
            </a:r>
            <a:r>
              <a:rPr lang="ru-RU" dirty="0"/>
              <a:t> код просить фабрику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стілець</a:t>
            </a:r>
            <a:r>
              <a:rPr lang="ru-RU" dirty="0"/>
              <a:t>. </a:t>
            </a:r>
            <a:r>
              <a:rPr lang="ru-RU" dirty="0" err="1"/>
              <a:t>Він</a:t>
            </a:r>
            <a:r>
              <a:rPr lang="ru-RU" dirty="0"/>
              <a:t> не </a:t>
            </a:r>
            <a:r>
              <a:rPr lang="ru-RU" dirty="0" err="1"/>
              <a:t>знає</a:t>
            </a:r>
            <a:r>
              <a:rPr lang="ru-RU" dirty="0"/>
              <a:t>, </a:t>
            </a:r>
            <a:r>
              <a:rPr lang="ru-RU" dirty="0" err="1"/>
              <a:t>якого</a:t>
            </a:r>
            <a:r>
              <a:rPr lang="ru-RU" dirty="0"/>
              <a:t> типу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ця</a:t>
            </a:r>
            <a:r>
              <a:rPr lang="ru-RU" dirty="0"/>
              <a:t> фабрика. </a:t>
            </a:r>
            <a:r>
              <a:rPr lang="ru-RU" dirty="0" err="1"/>
              <a:t>Він</a:t>
            </a:r>
            <a:r>
              <a:rPr lang="ru-RU" dirty="0"/>
              <a:t> не </a:t>
            </a:r>
            <a:r>
              <a:rPr lang="ru-RU" dirty="0" err="1"/>
              <a:t>знає</a:t>
            </a:r>
            <a:r>
              <a:rPr lang="ru-RU" dirty="0"/>
              <a:t>, </a:t>
            </a:r>
            <a:r>
              <a:rPr lang="ru-RU" dirty="0" err="1"/>
              <a:t>отримає</a:t>
            </a:r>
            <a:r>
              <a:rPr lang="ru-RU" dirty="0"/>
              <a:t> </a:t>
            </a:r>
            <a:r>
              <a:rPr lang="ru-RU" dirty="0" err="1"/>
              <a:t>вікторіанський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модерновий</a:t>
            </a:r>
            <a:r>
              <a:rPr lang="ru-RU" dirty="0"/>
              <a:t> </a:t>
            </a:r>
            <a:r>
              <a:rPr lang="ru-RU" dirty="0" err="1"/>
              <a:t>стілець</a:t>
            </a:r>
            <a:r>
              <a:rPr lang="ru-RU" dirty="0"/>
              <a:t>. Для </a:t>
            </a:r>
            <a:r>
              <a:rPr lang="ru-RU" dirty="0" err="1"/>
              <a:t>нього</a:t>
            </a:r>
            <a:r>
              <a:rPr lang="ru-RU" dirty="0"/>
              <a:t> </a:t>
            </a:r>
            <a:r>
              <a:rPr lang="ru-RU" dirty="0" err="1"/>
              <a:t>важливо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на </a:t>
            </a:r>
            <a:r>
              <a:rPr lang="ru-RU" dirty="0" err="1"/>
              <a:t>стільці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сидіти</a:t>
            </a:r>
            <a:r>
              <a:rPr lang="ru-RU" dirty="0"/>
              <a:t> і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стілець</a:t>
            </a:r>
            <a:r>
              <a:rPr lang="ru-RU" dirty="0"/>
              <a:t> </a:t>
            </a:r>
            <a:r>
              <a:rPr lang="ru-RU" dirty="0" err="1"/>
              <a:t>відмінно</a:t>
            </a:r>
            <a:r>
              <a:rPr lang="ru-RU" dirty="0"/>
              <a:t> </a:t>
            </a:r>
            <a:r>
              <a:rPr lang="ru-RU" dirty="0" err="1"/>
              <a:t>виглядав</a:t>
            </a:r>
            <a:r>
              <a:rPr lang="ru-RU" dirty="0"/>
              <a:t> з диваном </a:t>
            </a:r>
            <a:r>
              <a:rPr lang="ru-RU" dirty="0" err="1"/>
              <a:t>тієї</a:t>
            </a:r>
            <a:r>
              <a:rPr lang="ru-RU" dirty="0"/>
              <a:t> ж фабрики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1209" y="5436852"/>
            <a:ext cx="9032789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b="1" dirty="0" err="1"/>
              <a:t>Хто</a:t>
            </a:r>
            <a:r>
              <a:rPr lang="ru-RU" b="1" dirty="0"/>
              <a:t> </a:t>
            </a:r>
            <a:r>
              <a:rPr lang="ru-RU" b="1" dirty="0" err="1"/>
              <a:t>створює</a:t>
            </a:r>
            <a:r>
              <a:rPr lang="ru-RU" b="1" dirty="0"/>
              <a:t> </a:t>
            </a:r>
            <a:r>
              <a:rPr lang="ru-RU" b="1" dirty="0" err="1"/>
              <a:t>об'єкти</a:t>
            </a:r>
            <a:r>
              <a:rPr lang="ru-RU" b="1" dirty="0"/>
              <a:t> </a:t>
            </a:r>
            <a:r>
              <a:rPr lang="ru-RU" b="1" dirty="0" err="1"/>
              <a:t>конкретних</a:t>
            </a:r>
            <a:r>
              <a:rPr lang="ru-RU" b="1" dirty="0"/>
              <a:t> фабрик, </a:t>
            </a:r>
            <a:r>
              <a:rPr lang="ru-RU" b="1" dirty="0" err="1"/>
              <a:t>якщо</a:t>
            </a:r>
            <a:r>
              <a:rPr lang="ru-RU" b="1" dirty="0"/>
              <a:t> </a:t>
            </a:r>
            <a:r>
              <a:rPr lang="ru-RU" b="1" dirty="0" err="1"/>
              <a:t>клієнтський</a:t>
            </a:r>
            <a:r>
              <a:rPr lang="ru-RU" b="1" dirty="0"/>
              <a:t> код </a:t>
            </a:r>
            <a:r>
              <a:rPr lang="ru-RU" b="1" dirty="0" err="1"/>
              <a:t>працює</a:t>
            </a:r>
            <a:r>
              <a:rPr lang="ru-RU" b="1" dirty="0"/>
              <a:t> </a:t>
            </a:r>
            <a:r>
              <a:rPr lang="ru-RU" b="1" dirty="0" err="1"/>
              <a:t>тільки</a:t>
            </a:r>
            <a:r>
              <a:rPr lang="ru-RU" b="1" dirty="0"/>
              <a:t> з </a:t>
            </a:r>
            <a:r>
              <a:rPr lang="ru-RU" b="1" dirty="0" err="1"/>
              <a:t>інтерфейсами</a:t>
            </a:r>
            <a:r>
              <a:rPr lang="ru-RU" b="1" dirty="0"/>
              <a:t> фабрик?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dirty="0" err="1"/>
              <a:t>конкретний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фабрики при запуску, </a:t>
            </a:r>
            <a:r>
              <a:rPr lang="ru-RU" dirty="0" err="1"/>
              <a:t>причому</a:t>
            </a:r>
            <a:r>
              <a:rPr lang="ru-RU" dirty="0"/>
              <a:t> тип фабрики </a:t>
            </a:r>
            <a:r>
              <a:rPr lang="ru-RU" dirty="0" err="1"/>
              <a:t>вибирається</a:t>
            </a:r>
            <a:r>
              <a:rPr lang="ru-RU" dirty="0"/>
              <a:t>, </a:t>
            </a:r>
            <a:r>
              <a:rPr lang="ru-RU" dirty="0" err="1"/>
              <a:t>виходячи</a:t>
            </a:r>
            <a:r>
              <a:rPr lang="ru-RU" dirty="0"/>
              <a:t> з </a:t>
            </a:r>
            <a:r>
              <a:rPr lang="ru-RU" dirty="0" err="1"/>
              <a:t>параметрів</a:t>
            </a:r>
            <a:r>
              <a:rPr lang="ru-RU" dirty="0"/>
              <a:t> </a:t>
            </a:r>
            <a:r>
              <a:rPr lang="ru-RU" dirty="0" err="1"/>
              <a:t>оточення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конфігурації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9174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A80000"/>
                </a:solidFill>
              </a:rPr>
              <a:t>Одинак</a:t>
            </a:r>
            <a:r>
              <a:rPr lang="ru-RU" sz="3600" b="1" dirty="0" smtClean="0">
                <a:solidFill>
                  <a:srgbClr val="A80000"/>
                </a:solidFill>
              </a:rPr>
              <a:t>. </a:t>
            </a:r>
            <a:r>
              <a:rPr lang="ru-RU" sz="3600" b="1" dirty="0" err="1" smtClean="0">
                <a:solidFill>
                  <a:srgbClr val="A80000"/>
                </a:solidFill>
              </a:rPr>
              <a:t>Переваги</a:t>
            </a:r>
            <a:r>
              <a:rPr lang="ru-RU" sz="3600" b="1" dirty="0" smtClean="0">
                <a:solidFill>
                  <a:srgbClr val="A80000"/>
                </a:solidFill>
              </a:rPr>
              <a:t> і </a:t>
            </a:r>
            <a:r>
              <a:rPr lang="ru-RU" sz="3600" b="1" dirty="0" err="1" smtClean="0">
                <a:solidFill>
                  <a:srgbClr val="A80000"/>
                </a:solidFill>
              </a:rPr>
              <a:t>недоліки</a:t>
            </a:r>
            <a:endParaRPr lang="ru-RU" sz="3600" b="1" i="0" dirty="0">
              <a:solidFill>
                <a:srgbClr val="A80000"/>
              </a:solidFill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08670" y="1362494"/>
            <a:ext cx="69197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>
                <a:solidFill>
                  <a:srgbClr val="0000CC"/>
                </a:solidFill>
              </a:rPr>
              <a:t>Гарантує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наявність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єдиного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екземпляра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класу</a:t>
            </a:r>
            <a:r>
              <a:rPr lang="ru-RU" dirty="0">
                <a:solidFill>
                  <a:srgbClr val="0000CC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CC"/>
                </a:solidFill>
              </a:rPr>
              <a:t>  </a:t>
            </a:r>
            <a:r>
              <a:rPr lang="ru-RU" dirty="0" err="1">
                <a:solidFill>
                  <a:srgbClr val="0000CC"/>
                </a:solidFill>
              </a:rPr>
              <a:t>Надає</a:t>
            </a:r>
            <a:r>
              <a:rPr lang="ru-RU" dirty="0">
                <a:solidFill>
                  <a:srgbClr val="0000CC"/>
                </a:solidFill>
              </a:rPr>
              <a:t> до </a:t>
            </a:r>
            <a:r>
              <a:rPr lang="ru-RU" dirty="0" err="1">
                <a:solidFill>
                  <a:srgbClr val="0000CC"/>
                </a:solidFill>
              </a:rPr>
              <a:t>нього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глобальну</a:t>
            </a:r>
            <a:r>
              <a:rPr lang="ru-RU" dirty="0">
                <a:solidFill>
                  <a:srgbClr val="0000CC"/>
                </a:solidFill>
              </a:rPr>
              <a:t> точку доступу.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CC"/>
                </a:solidFill>
              </a:rPr>
              <a:t>  </a:t>
            </a:r>
            <a:r>
              <a:rPr lang="ru-RU" dirty="0" err="1">
                <a:solidFill>
                  <a:srgbClr val="0000CC"/>
                </a:solidFill>
              </a:rPr>
              <a:t>Реалізує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відкладену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ініціалізацію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об'єкта-одинаки</a:t>
            </a:r>
            <a:r>
              <a:rPr lang="ru-RU" dirty="0" smtClean="0">
                <a:solidFill>
                  <a:srgbClr val="0000CC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uk-UA" dirty="0">
              <a:solidFill>
                <a:srgbClr val="0000CC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rgbClr val="0000CC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  </a:t>
            </a:r>
            <a:r>
              <a:rPr lang="ru-RU" dirty="0" err="1">
                <a:solidFill>
                  <a:srgbClr val="A80000"/>
                </a:solidFill>
              </a:rPr>
              <a:t>Порушує</a:t>
            </a:r>
            <a:r>
              <a:rPr lang="ru-RU" dirty="0">
                <a:solidFill>
                  <a:srgbClr val="A80000"/>
                </a:solidFill>
              </a:rPr>
              <a:t> принцип </a:t>
            </a:r>
            <a:r>
              <a:rPr lang="ru-RU" dirty="0" err="1">
                <a:solidFill>
                  <a:srgbClr val="A80000"/>
                </a:solidFill>
              </a:rPr>
              <a:t>єдиної</a:t>
            </a:r>
            <a:r>
              <a:rPr lang="ru-RU" dirty="0">
                <a:solidFill>
                  <a:srgbClr val="A80000"/>
                </a:solidFill>
              </a:rPr>
              <a:t> </a:t>
            </a:r>
            <a:r>
              <a:rPr lang="ru-RU" dirty="0" err="1">
                <a:solidFill>
                  <a:srgbClr val="A80000"/>
                </a:solidFill>
              </a:rPr>
              <a:t>відповідальності</a:t>
            </a:r>
            <a:r>
              <a:rPr lang="ru-RU" dirty="0">
                <a:solidFill>
                  <a:srgbClr val="A80000"/>
                </a:solidFill>
              </a:rPr>
              <a:t> </a:t>
            </a:r>
            <a:r>
              <a:rPr lang="ru-RU" dirty="0" err="1">
                <a:solidFill>
                  <a:srgbClr val="A80000"/>
                </a:solidFill>
              </a:rPr>
              <a:t>класу</a:t>
            </a:r>
            <a:r>
              <a:rPr lang="ru-RU" dirty="0">
                <a:solidFill>
                  <a:srgbClr val="A80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A80000"/>
                </a:solidFill>
              </a:rPr>
              <a:t>  </a:t>
            </a:r>
            <a:r>
              <a:rPr lang="ru-RU" dirty="0" err="1">
                <a:solidFill>
                  <a:srgbClr val="A80000"/>
                </a:solidFill>
              </a:rPr>
              <a:t>Маскує</a:t>
            </a:r>
            <a:r>
              <a:rPr lang="ru-RU" dirty="0">
                <a:solidFill>
                  <a:srgbClr val="A80000"/>
                </a:solidFill>
              </a:rPr>
              <a:t> </a:t>
            </a:r>
            <a:r>
              <a:rPr lang="ru-RU" dirty="0" err="1">
                <a:solidFill>
                  <a:srgbClr val="A80000"/>
                </a:solidFill>
              </a:rPr>
              <a:t>поганий</a:t>
            </a:r>
            <a:r>
              <a:rPr lang="ru-RU" dirty="0">
                <a:solidFill>
                  <a:srgbClr val="A80000"/>
                </a:solidFill>
              </a:rPr>
              <a:t> дизайн.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A80000"/>
                </a:solidFill>
              </a:rPr>
              <a:t>  </a:t>
            </a:r>
            <a:r>
              <a:rPr lang="ru-RU" dirty="0" err="1">
                <a:solidFill>
                  <a:srgbClr val="A80000"/>
                </a:solidFill>
              </a:rPr>
              <a:t>Проблеми</a:t>
            </a:r>
            <a:r>
              <a:rPr lang="ru-RU" dirty="0">
                <a:solidFill>
                  <a:srgbClr val="A80000"/>
                </a:solidFill>
              </a:rPr>
              <a:t> </a:t>
            </a:r>
            <a:r>
              <a:rPr lang="ru-RU" dirty="0" err="1">
                <a:solidFill>
                  <a:srgbClr val="A80000"/>
                </a:solidFill>
              </a:rPr>
              <a:t>мультіпоточності</a:t>
            </a:r>
            <a:r>
              <a:rPr lang="ru-RU" dirty="0">
                <a:solidFill>
                  <a:srgbClr val="A80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A80000"/>
                </a:solidFill>
              </a:rPr>
              <a:t>  </a:t>
            </a:r>
            <a:r>
              <a:rPr lang="ru-RU" dirty="0" err="1">
                <a:solidFill>
                  <a:srgbClr val="A80000"/>
                </a:solidFill>
              </a:rPr>
              <a:t>Вимагає</a:t>
            </a:r>
            <a:r>
              <a:rPr lang="ru-RU" dirty="0">
                <a:solidFill>
                  <a:srgbClr val="A80000"/>
                </a:solidFill>
              </a:rPr>
              <a:t> </a:t>
            </a:r>
            <a:r>
              <a:rPr lang="ru-RU" dirty="0" err="1">
                <a:solidFill>
                  <a:srgbClr val="A80000"/>
                </a:solidFill>
              </a:rPr>
              <a:t>постійного</a:t>
            </a:r>
            <a:r>
              <a:rPr lang="ru-RU" dirty="0">
                <a:solidFill>
                  <a:srgbClr val="A80000"/>
                </a:solidFill>
              </a:rPr>
              <a:t> </a:t>
            </a:r>
            <a:r>
              <a:rPr lang="ru-RU" dirty="0" err="1">
                <a:solidFill>
                  <a:srgbClr val="A80000"/>
                </a:solidFill>
              </a:rPr>
              <a:t>створення</a:t>
            </a:r>
            <a:r>
              <a:rPr lang="ru-RU" dirty="0">
                <a:solidFill>
                  <a:srgbClr val="A80000"/>
                </a:solidFill>
              </a:rPr>
              <a:t> </a:t>
            </a:r>
            <a:r>
              <a:rPr lang="ru-RU" dirty="0" err="1">
                <a:solidFill>
                  <a:srgbClr val="A80000"/>
                </a:solidFill>
              </a:rPr>
              <a:t>Mock-об'єктів</a:t>
            </a:r>
            <a:r>
              <a:rPr lang="ru-RU" dirty="0">
                <a:solidFill>
                  <a:srgbClr val="A80000"/>
                </a:solidFill>
              </a:rPr>
              <a:t> при </a:t>
            </a:r>
            <a:r>
              <a:rPr lang="ru-RU" dirty="0" err="1">
                <a:solidFill>
                  <a:srgbClr val="A80000"/>
                </a:solidFill>
              </a:rPr>
              <a:t>юніт-тестування</a:t>
            </a:r>
            <a:r>
              <a:rPr lang="ru-RU" dirty="0">
                <a:solidFill>
                  <a:srgbClr val="A80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A80000"/>
                </a:solidFill>
              </a:rPr>
              <a:t>  </a:t>
            </a:r>
            <a:r>
              <a:rPr lang="ru-RU" dirty="0" err="1">
                <a:solidFill>
                  <a:srgbClr val="A80000"/>
                </a:solidFill>
              </a:rPr>
              <a:t>Відносини</a:t>
            </a:r>
            <a:r>
              <a:rPr lang="ru-RU" dirty="0">
                <a:solidFill>
                  <a:srgbClr val="A80000"/>
                </a:solidFill>
              </a:rPr>
              <a:t> з </a:t>
            </a:r>
            <a:r>
              <a:rPr lang="ru-RU" dirty="0" err="1">
                <a:solidFill>
                  <a:srgbClr val="A80000"/>
                </a:solidFill>
              </a:rPr>
              <a:t>іншими</a:t>
            </a:r>
            <a:r>
              <a:rPr lang="ru-RU" dirty="0">
                <a:solidFill>
                  <a:srgbClr val="A80000"/>
                </a:solidFill>
              </a:rPr>
              <a:t> </a:t>
            </a:r>
            <a:r>
              <a:rPr lang="ru-RU" dirty="0" err="1">
                <a:solidFill>
                  <a:srgbClr val="A80000"/>
                </a:solidFill>
              </a:rPr>
              <a:t>патернами</a:t>
            </a:r>
            <a:endParaRPr lang="ru-RU" dirty="0">
              <a:solidFill>
                <a:srgbClr val="A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0144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2167" y="1260546"/>
            <a:ext cx="84396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Фасад</a:t>
            </a:r>
            <a:r>
              <a:rPr lang="ru-RU" dirty="0" smtClean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b="1" dirty="0" err="1"/>
              <a:t>Одинаком</a:t>
            </a:r>
            <a:r>
              <a:rPr lang="ru-RU" dirty="0"/>
              <a:t>, так як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потрібен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один </a:t>
            </a:r>
            <a:r>
              <a:rPr lang="ru-RU" dirty="0" err="1"/>
              <a:t>об'єкт</a:t>
            </a:r>
            <a:r>
              <a:rPr lang="ru-RU" dirty="0"/>
              <a:t>-фасад.</a:t>
            </a:r>
          </a:p>
          <a:p>
            <a:endParaRPr lang="ru-RU" dirty="0"/>
          </a:p>
          <a:p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b="1" dirty="0" err="1" smtClean="0"/>
              <a:t>Легковаговиків</a:t>
            </a:r>
            <a:r>
              <a:rPr lang="ru-RU" dirty="0" smtClean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нагадувати</a:t>
            </a:r>
            <a:r>
              <a:rPr lang="ru-RU" dirty="0"/>
              <a:t> </a:t>
            </a:r>
            <a:r>
              <a:rPr lang="ru-RU" b="1" dirty="0" err="1"/>
              <a:t>Поодинці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для конкретного </a:t>
            </a:r>
            <a:r>
              <a:rPr lang="ru-RU" dirty="0" err="1"/>
              <a:t>завдання</a:t>
            </a:r>
            <a:r>
              <a:rPr lang="ru-RU" dirty="0"/>
              <a:t> у вас </a:t>
            </a:r>
            <a:r>
              <a:rPr lang="ru-RU" dirty="0" err="1"/>
              <a:t>вийшло</a:t>
            </a:r>
            <a:r>
              <a:rPr lang="ru-RU" dirty="0"/>
              <a:t> </a:t>
            </a:r>
            <a:r>
              <a:rPr lang="ru-RU" dirty="0" err="1"/>
              <a:t>звести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до одного. Але </a:t>
            </a:r>
            <a:r>
              <a:rPr lang="ru-RU" dirty="0" err="1"/>
              <a:t>пам'ятайте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паттернами є два </a:t>
            </a:r>
            <a:r>
              <a:rPr lang="ru-RU" dirty="0" err="1"/>
              <a:t>кардинальних</a:t>
            </a:r>
            <a:r>
              <a:rPr lang="ru-RU" dirty="0"/>
              <a:t> </a:t>
            </a:r>
            <a:r>
              <a:rPr lang="ru-RU" dirty="0" err="1"/>
              <a:t>відмінності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/>
              <a:t>На </a:t>
            </a:r>
            <a:r>
              <a:rPr lang="ru-RU" dirty="0" err="1"/>
              <a:t>відміну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b="1" dirty="0" err="1"/>
              <a:t>Одинаки</a:t>
            </a:r>
            <a:r>
              <a:rPr lang="ru-RU" dirty="0"/>
              <a:t>,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безліч</a:t>
            </a:r>
            <a:r>
              <a:rPr lang="ru-RU" dirty="0"/>
              <a:t> </a:t>
            </a:r>
            <a:r>
              <a:rPr lang="ru-RU" dirty="0" err="1"/>
              <a:t>об'єктів-легковаговиків</a:t>
            </a:r>
            <a:r>
              <a:rPr lang="ru-RU" dirty="0"/>
              <a:t>.</a:t>
            </a:r>
          </a:p>
          <a:p>
            <a:r>
              <a:rPr lang="ru-RU" dirty="0" err="1"/>
              <a:t>Об'єкти-легкоатлети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незмінними</a:t>
            </a:r>
            <a:r>
              <a:rPr lang="ru-RU" dirty="0"/>
              <a:t>, </a:t>
            </a:r>
            <a:r>
              <a:rPr lang="ru-RU" dirty="0" err="1"/>
              <a:t>тоді</a:t>
            </a:r>
            <a:r>
              <a:rPr lang="ru-RU" dirty="0"/>
              <a:t> як </a:t>
            </a:r>
            <a:r>
              <a:rPr lang="ru-RU" dirty="0" err="1"/>
              <a:t>об'єкт-одинак</a:t>
            </a:r>
            <a:r>
              <a:rPr lang="ru-RU" dirty="0"/>
              <a:t> ​​</a:t>
            </a:r>
            <a:r>
              <a:rPr lang="ru-RU" dirty="0" err="1"/>
              <a:t>допускає</a:t>
            </a:r>
            <a:r>
              <a:rPr lang="ru-RU" dirty="0"/>
              <a:t> </a:t>
            </a:r>
            <a:r>
              <a:rPr lang="ru-RU" dirty="0" err="1"/>
              <a:t>зміну</a:t>
            </a:r>
            <a:r>
              <a:rPr lang="ru-RU" dirty="0"/>
              <a:t> </a:t>
            </a:r>
            <a:r>
              <a:rPr lang="ru-RU" dirty="0" err="1"/>
              <a:t>свого</a:t>
            </a:r>
            <a:r>
              <a:rPr lang="ru-RU" dirty="0"/>
              <a:t> стану.</a:t>
            </a:r>
          </a:p>
          <a:p>
            <a:r>
              <a:rPr lang="ru-RU" b="1" dirty="0"/>
              <a:t>Абстрактна фабрика</a:t>
            </a:r>
            <a:r>
              <a:rPr lang="ru-RU" dirty="0"/>
              <a:t>, </a:t>
            </a:r>
            <a:r>
              <a:rPr lang="ru-RU" b="1" dirty="0" err="1"/>
              <a:t>Будівельник</a:t>
            </a:r>
            <a:r>
              <a:rPr lang="ru-RU" dirty="0"/>
              <a:t> і </a:t>
            </a:r>
            <a:r>
              <a:rPr lang="ru-RU" b="1" dirty="0"/>
              <a:t>Прототип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реалізовані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b="1" dirty="0" err="1"/>
              <a:t>Одинаки</a:t>
            </a:r>
            <a:r>
              <a:rPr lang="ru-RU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A80000"/>
                </a:solidFill>
              </a:rPr>
              <a:t>Одинак</a:t>
            </a:r>
            <a:r>
              <a:rPr lang="ru-RU" sz="3600" b="1" dirty="0" smtClean="0">
                <a:solidFill>
                  <a:srgbClr val="A80000"/>
                </a:solidFill>
              </a:rPr>
              <a:t>. </a:t>
            </a:r>
            <a:r>
              <a:rPr lang="ru-RU" sz="3600" b="1" dirty="0" err="1" smtClean="0">
                <a:solidFill>
                  <a:srgbClr val="A80000"/>
                </a:solidFill>
              </a:rPr>
              <a:t>Відношення</a:t>
            </a:r>
            <a:r>
              <a:rPr lang="ru-RU" sz="3600" b="1" dirty="0" smtClean="0">
                <a:solidFill>
                  <a:srgbClr val="A80000"/>
                </a:solidFill>
              </a:rPr>
              <a:t> з </a:t>
            </a:r>
            <a:r>
              <a:rPr lang="ru-RU" sz="3600" b="1" dirty="0" err="1" smtClean="0">
                <a:solidFill>
                  <a:srgbClr val="A80000"/>
                </a:solidFill>
              </a:rPr>
              <a:t>іншими</a:t>
            </a:r>
            <a:r>
              <a:rPr lang="ru-RU" sz="3600" b="1" dirty="0" smtClean="0">
                <a:solidFill>
                  <a:srgbClr val="A80000"/>
                </a:solidFill>
              </a:rPr>
              <a:t> </a:t>
            </a:r>
            <a:r>
              <a:rPr lang="ru-RU" sz="3600" b="1" dirty="0" err="1" smtClean="0">
                <a:solidFill>
                  <a:srgbClr val="A80000"/>
                </a:solidFill>
              </a:rPr>
              <a:t>патернами</a:t>
            </a:r>
            <a:endParaRPr lang="ru-RU" sz="3600" b="1" i="0" dirty="0">
              <a:solidFill>
                <a:srgbClr val="A8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98296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21022" y="266355"/>
            <a:ext cx="3852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444444"/>
                </a:solidFill>
                <a:latin typeface="PT Sans"/>
              </a:rPr>
              <a:t> Примеры реализации паттерна</a:t>
            </a:r>
            <a:endParaRPr lang="ru-RU" b="1" i="0" dirty="0">
              <a:solidFill>
                <a:srgbClr val="444444"/>
              </a:solidFill>
              <a:effectLst/>
              <a:latin typeface="PT San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99750" y="1450030"/>
            <a:ext cx="7587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https://refactoring.guru/ru/design-patterns/singleton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46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Абстрактна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ru-RU" sz="3200" b="1" dirty="0" smtClean="0">
                <a:solidFill>
                  <a:srgbClr val="C00000"/>
                </a:solidFill>
              </a:rPr>
              <a:t> фабрика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Структура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0713" y="1211735"/>
            <a:ext cx="5227079" cy="394103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1000017"/>
            <a:ext cx="358071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b="1" dirty="0" err="1"/>
              <a:t>Абстрактні</a:t>
            </a:r>
            <a:r>
              <a:rPr lang="ru-RU" b="1" dirty="0"/>
              <a:t> </a:t>
            </a:r>
            <a:r>
              <a:rPr lang="ru-RU" b="1" dirty="0" err="1"/>
              <a:t>продукти</a:t>
            </a:r>
            <a:r>
              <a:rPr lang="ru-RU" b="1" dirty="0"/>
              <a:t> </a:t>
            </a:r>
            <a:r>
              <a:rPr lang="ru-RU" dirty="0" err="1"/>
              <a:t>оголошують</a:t>
            </a:r>
            <a:r>
              <a:rPr lang="ru-RU" dirty="0"/>
              <a:t> </a:t>
            </a:r>
            <a:r>
              <a:rPr lang="ru-RU" dirty="0" err="1"/>
              <a:t>інтерфейси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пов'язані</a:t>
            </a:r>
            <a:r>
              <a:rPr lang="ru-RU" dirty="0"/>
              <a:t> один з одним за </a:t>
            </a:r>
            <a:r>
              <a:rPr lang="ru-RU" dirty="0" err="1"/>
              <a:t>змістом</a:t>
            </a:r>
            <a:r>
              <a:rPr lang="ru-RU" dirty="0"/>
              <a:t>, але </a:t>
            </a:r>
            <a:r>
              <a:rPr lang="ru-RU" dirty="0" err="1"/>
              <a:t>виконують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 err="1"/>
              <a:t>Конкретні</a:t>
            </a:r>
            <a:r>
              <a:rPr lang="ru-RU" b="1" dirty="0"/>
              <a:t> </a:t>
            </a:r>
            <a:r>
              <a:rPr lang="ru-RU" b="1" dirty="0" err="1"/>
              <a:t>продукти</a:t>
            </a:r>
            <a:r>
              <a:rPr lang="ru-RU" b="1" dirty="0"/>
              <a:t> </a:t>
            </a:r>
            <a:r>
              <a:rPr lang="ru-RU" dirty="0"/>
              <a:t>- великий </a:t>
            </a:r>
            <a:r>
              <a:rPr lang="ru-RU" dirty="0" err="1"/>
              <a:t>набір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відносяться</a:t>
            </a:r>
            <a:r>
              <a:rPr lang="ru-RU" dirty="0"/>
              <a:t> до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абстрактним</a:t>
            </a:r>
            <a:r>
              <a:rPr lang="ru-RU" dirty="0"/>
              <a:t> продуктам (</a:t>
            </a:r>
            <a:r>
              <a:rPr lang="ru-RU" dirty="0" err="1"/>
              <a:t>крісло</a:t>
            </a:r>
            <a:r>
              <a:rPr lang="ru-RU" dirty="0"/>
              <a:t> / столик), але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одні</a:t>
            </a:r>
            <a:r>
              <a:rPr lang="ru-RU" dirty="0"/>
              <a:t> і </a:t>
            </a:r>
            <a:r>
              <a:rPr lang="ru-RU" dirty="0" err="1"/>
              <a:t>ті</a:t>
            </a:r>
            <a:r>
              <a:rPr lang="ru-RU" dirty="0"/>
              <a:t> ж </a:t>
            </a:r>
            <a:r>
              <a:rPr lang="ru-RU" dirty="0" err="1"/>
              <a:t>варіації</a:t>
            </a:r>
            <a:r>
              <a:rPr lang="ru-RU" dirty="0"/>
              <a:t> (</a:t>
            </a:r>
            <a:r>
              <a:rPr lang="ru-RU" dirty="0" err="1"/>
              <a:t>Вікторіанський</a:t>
            </a:r>
            <a:r>
              <a:rPr lang="ru-RU" dirty="0"/>
              <a:t> / Модерн).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Абстрактна фабрика </a:t>
            </a:r>
            <a:r>
              <a:rPr lang="ru-RU" dirty="0" err="1"/>
              <a:t>оголошує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абстрактних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 (</a:t>
            </a:r>
            <a:r>
              <a:rPr lang="ru-RU" dirty="0" err="1"/>
              <a:t>крісло</a:t>
            </a:r>
            <a:r>
              <a:rPr lang="ru-RU" dirty="0"/>
              <a:t> / столик).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52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Абстрактна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ru-RU" sz="3200" b="1" dirty="0" smtClean="0">
                <a:solidFill>
                  <a:srgbClr val="C00000"/>
                </a:solidFill>
              </a:rPr>
              <a:t> фабрика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Структура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5503" y="1211735"/>
            <a:ext cx="4322289" cy="336026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1000017"/>
            <a:ext cx="448550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ru-RU" b="1" dirty="0" err="1" smtClean="0"/>
              <a:t>Конкретні</a:t>
            </a:r>
            <a:r>
              <a:rPr lang="ru-RU" b="1" dirty="0" smtClean="0"/>
              <a:t> </a:t>
            </a:r>
            <a:r>
              <a:rPr lang="ru-RU" b="1" dirty="0"/>
              <a:t>фабрики </a:t>
            </a:r>
            <a:r>
              <a:rPr lang="ru-RU" dirty="0" err="1"/>
              <a:t>відносяться</a:t>
            </a:r>
            <a:r>
              <a:rPr lang="ru-RU" dirty="0"/>
              <a:t> </a:t>
            </a:r>
            <a:r>
              <a:rPr lang="ru-RU" dirty="0" err="1"/>
              <a:t>кожна</a:t>
            </a:r>
            <a:r>
              <a:rPr lang="ru-RU" dirty="0"/>
              <a:t> до </a:t>
            </a:r>
            <a:r>
              <a:rPr lang="ru-RU" dirty="0" err="1"/>
              <a:t>своєї</a:t>
            </a:r>
            <a:r>
              <a:rPr lang="ru-RU" dirty="0"/>
              <a:t> </a:t>
            </a:r>
            <a:r>
              <a:rPr lang="ru-RU" dirty="0" err="1"/>
              <a:t>варіації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 (</a:t>
            </a:r>
            <a:r>
              <a:rPr lang="ru-RU" b="1" dirty="0" err="1">
                <a:solidFill>
                  <a:srgbClr val="0000CC"/>
                </a:solidFill>
              </a:rPr>
              <a:t>Вікторіанський</a:t>
            </a:r>
            <a:r>
              <a:rPr lang="ru-RU" b="1" dirty="0">
                <a:solidFill>
                  <a:srgbClr val="0000CC"/>
                </a:solidFill>
              </a:rPr>
              <a:t> / Модерн</a:t>
            </a:r>
            <a:r>
              <a:rPr lang="ru-RU" dirty="0"/>
              <a:t>) і </a:t>
            </a:r>
            <a:r>
              <a:rPr lang="ru-RU" dirty="0" err="1"/>
              <a:t>реалізують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абстрактної</a:t>
            </a:r>
            <a:r>
              <a:rPr lang="ru-RU" dirty="0"/>
              <a:t> фабрики, </a:t>
            </a:r>
            <a:r>
              <a:rPr lang="ru-RU" dirty="0" err="1"/>
              <a:t>дозволяючи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 </a:t>
            </a:r>
            <a:r>
              <a:rPr lang="ru-RU" dirty="0" err="1"/>
              <a:t>певної</a:t>
            </a:r>
            <a:r>
              <a:rPr lang="ru-RU" dirty="0"/>
              <a:t> </a:t>
            </a:r>
            <a:r>
              <a:rPr lang="ru-RU" dirty="0" err="1"/>
              <a:t>варіації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 startAt="4"/>
            </a:pPr>
            <a:endParaRPr lang="ru-RU" dirty="0"/>
          </a:p>
          <a:p>
            <a:pPr marL="342900" indent="-342900">
              <a:buFont typeface="+mj-lt"/>
              <a:buAutoNum type="arabicPeriod" startAt="4"/>
            </a:pPr>
            <a:r>
              <a:rPr lang="ru-RU" dirty="0" err="1"/>
              <a:t>Незважаючи</a:t>
            </a:r>
            <a:r>
              <a:rPr lang="ru-RU" dirty="0"/>
              <a:t> на те,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конкретні</a:t>
            </a:r>
            <a:r>
              <a:rPr lang="ru-RU" dirty="0"/>
              <a:t> фабрики </a:t>
            </a:r>
            <a:r>
              <a:rPr lang="ru-RU" dirty="0" err="1"/>
              <a:t>породжують</a:t>
            </a:r>
            <a:r>
              <a:rPr lang="ru-RU" dirty="0"/>
              <a:t> </a:t>
            </a:r>
            <a:r>
              <a:rPr lang="ru-RU" dirty="0" err="1"/>
              <a:t>конкретні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, </a:t>
            </a:r>
            <a:r>
              <a:rPr lang="ru-RU" dirty="0" err="1"/>
              <a:t>сигнатури</a:t>
            </a:r>
            <a:r>
              <a:rPr lang="ru-RU" dirty="0"/>
              <a:t> </a:t>
            </a:r>
            <a:r>
              <a:rPr lang="ru-RU" dirty="0" err="1"/>
              <a:t>їхніх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повертати</a:t>
            </a:r>
            <a:r>
              <a:rPr lang="ru-RU" dirty="0"/>
              <a:t> </a:t>
            </a:r>
            <a:r>
              <a:rPr lang="ru-RU" dirty="0" err="1"/>
              <a:t>відповідні</a:t>
            </a:r>
            <a:r>
              <a:rPr lang="ru-RU" dirty="0"/>
              <a:t> </a:t>
            </a:r>
            <a:r>
              <a:rPr lang="ru-RU" dirty="0" err="1"/>
              <a:t>абстрактні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дозволить </a:t>
            </a:r>
            <a:r>
              <a:rPr lang="ru-RU" dirty="0" err="1"/>
              <a:t>клієнтського</a:t>
            </a:r>
            <a:r>
              <a:rPr lang="ru-RU" dirty="0"/>
              <a:t> коду,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використовує</a:t>
            </a:r>
            <a:r>
              <a:rPr lang="ru-RU" dirty="0"/>
              <a:t> фабрику, не </a:t>
            </a:r>
            <a:r>
              <a:rPr lang="ru-RU" dirty="0" err="1"/>
              <a:t>прив'язуватися</a:t>
            </a:r>
            <a:r>
              <a:rPr lang="ru-RU" dirty="0"/>
              <a:t> до </a:t>
            </a:r>
            <a:r>
              <a:rPr lang="ru-RU" dirty="0" err="1"/>
              <a:t>конкретних</a:t>
            </a:r>
            <a:r>
              <a:rPr lang="ru-RU" dirty="0"/>
              <a:t> </a:t>
            </a:r>
            <a:r>
              <a:rPr lang="ru-RU" dirty="0" err="1"/>
              <a:t>класах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. </a:t>
            </a:r>
            <a:r>
              <a:rPr lang="ru-RU" dirty="0" err="1"/>
              <a:t>Клієнт</a:t>
            </a:r>
            <a:r>
              <a:rPr lang="ru-RU" dirty="0"/>
              <a:t> </a:t>
            </a:r>
            <a:r>
              <a:rPr lang="ru-RU" dirty="0" err="1"/>
              <a:t>зможе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з будь-</a:t>
            </a:r>
            <a:r>
              <a:rPr lang="ru-RU" dirty="0" err="1"/>
              <a:t>якими</a:t>
            </a:r>
            <a:r>
              <a:rPr lang="ru-RU" dirty="0"/>
              <a:t> </a:t>
            </a:r>
            <a:r>
              <a:rPr lang="ru-RU" dirty="0" err="1"/>
              <a:t>варіаціями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 через </a:t>
            </a:r>
            <a:r>
              <a:rPr lang="ru-RU" dirty="0" err="1"/>
              <a:t>абстрактні</a:t>
            </a:r>
            <a:r>
              <a:rPr lang="ru-RU" dirty="0"/>
              <a:t> </a:t>
            </a:r>
            <a:r>
              <a:rPr lang="ru-RU" dirty="0" err="1"/>
              <a:t>інтерфейси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471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Абстрактна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ru-RU" sz="3200" b="1" dirty="0" smtClean="0">
                <a:solidFill>
                  <a:srgbClr val="C00000"/>
                </a:solidFill>
              </a:rPr>
              <a:t> фабрика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7503" y="1718361"/>
            <a:ext cx="6096000" cy="42862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76182" y="1072030"/>
            <a:ext cx="7933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Приклад кроссплатформенного </a:t>
            </a:r>
            <a:r>
              <a:rPr lang="ru-RU" dirty="0" err="1"/>
              <a:t>графічного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3096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</TotalTime>
  <Words>5327</Words>
  <Application>Microsoft Office PowerPoint</Application>
  <PresentationFormat>Экран (4:3)</PresentationFormat>
  <Paragraphs>544</Paragraphs>
  <Slides>62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PT Sans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Tetyana Kovalyuk</cp:lastModifiedBy>
  <cp:revision>137</cp:revision>
  <dcterms:created xsi:type="dcterms:W3CDTF">2018-10-07T16:38:26Z</dcterms:created>
  <dcterms:modified xsi:type="dcterms:W3CDTF">2020-11-20T08:11:51Z</dcterms:modified>
</cp:coreProperties>
</file>