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6" r:id="rId2"/>
  </p:sldMasterIdLst>
  <p:sldIdLst>
    <p:sldId id="257" r:id="rId3"/>
    <p:sldId id="348" r:id="rId4"/>
    <p:sldId id="258" r:id="rId5"/>
    <p:sldId id="259" r:id="rId6"/>
    <p:sldId id="262" r:id="rId7"/>
    <p:sldId id="268" r:id="rId8"/>
    <p:sldId id="260" r:id="rId9"/>
    <p:sldId id="261" r:id="rId10"/>
    <p:sldId id="269" r:id="rId11"/>
    <p:sldId id="263" r:id="rId12"/>
    <p:sldId id="270" r:id="rId13"/>
    <p:sldId id="271" r:id="rId14"/>
    <p:sldId id="272" r:id="rId15"/>
    <p:sldId id="264" r:id="rId16"/>
    <p:sldId id="265" r:id="rId17"/>
    <p:sldId id="273" r:id="rId18"/>
    <p:sldId id="274" r:id="rId19"/>
    <p:sldId id="287" r:id="rId20"/>
    <p:sldId id="275" r:id="rId21"/>
    <p:sldId id="276" r:id="rId22"/>
    <p:sldId id="277" r:id="rId23"/>
    <p:sldId id="288" r:id="rId24"/>
    <p:sldId id="278" r:id="rId25"/>
    <p:sldId id="280" r:id="rId26"/>
    <p:sldId id="281" r:id="rId27"/>
    <p:sldId id="289" r:id="rId28"/>
    <p:sldId id="290" r:id="rId29"/>
    <p:sldId id="283" r:id="rId30"/>
    <p:sldId id="284" r:id="rId31"/>
    <p:sldId id="285" r:id="rId32"/>
    <p:sldId id="286" r:id="rId33"/>
    <p:sldId id="291" r:id="rId34"/>
    <p:sldId id="292" r:id="rId35"/>
    <p:sldId id="293" r:id="rId36"/>
    <p:sldId id="295" r:id="rId37"/>
    <p:sldId id="296" r:id="rId38"/>
    <p:sldId id="308" r:id="rId39"/>
    <p:sldId id="298" r:id="rId40"/>
    <p:sldId id="299" r:id="rId41"/>
    <p:sldId id="300" r:id="rId42"/>
    <p:sldId id="309" r:id="rId43"/>
    <p:sldId id="303" r:id="rId44"/>
    <p:sldId id="304" r:id="rId45"/>
    <p:sldId id="305" r:id="rId46"/>
    <p:sldId id="306" r:id="rId47"/>
    <p:sldId id="310" r:id="rId48"/>
    <p:sldId id="311" r:id="rId49"/>
    <p:sldId id="312" r:id="rId50"/>
    <p:sldId id="315" r:id="rId51"/>
    <p:sldId id="316" r:id="rId52"/>
    <p:sldId id="317" r:id="rId53"/>
    <p:sldId id="318" r:id="rId54"/>
    <p:sldId id="323" r:id="rId55"/>
    <p:sldId id="319" r:id="rId56"/>
    <p:sldId id="320" r:id="rId57"/>
    <p:sldId id="321" r:id="rId58"/>
    <p:sldId id="322" r:id="rId59"/>
    <p:sldId id="324" r:id="rId60"/>
    <p:sldId id="325" r:id="rId61"/>
    <p:sldId id="326" r:id="rId62"/>
    <p:sldId id="327" r:id="rId63"/>
    <p:sldId id="328" r:id="rId64"/>
    <p:sldId id="329" r:id="rId65"/>
    <p:sldId id="336" r:id="rId66"/>
    <p:sldId id="332" r:id="rId67"/>
    <p:sldId id="333" r:id="rId68"/>
    <p:sldId id="334" r:id="rId69"/>
    <p:sldId id="335" r:id="rId70"/>
    <p:sldId id="337" r:id="rId71"/>
    <p:sldId id="338" r:id="rId72"/>
    <p:sldId id="339" r:id="rId73"/>
    <p:sldId id="349" r:id="rId74"/>
    <p:sldId id="351" r:id="rId75"/>
    <p:sldId id="350" r:id="rId76"/>
    <p:sldId id="340" r:id="rId77"/>
    <p:sldId id="352" r:id="rId78"/>
    <p:sldId id="341" r:id="rId79"/>
    <p:sldId id="342" r:id="rId80"/>
    <p:sldId id="353" r:id="rId81"/>
    <p:sldId id="344" r:id="rId82"/>
    <p:sldId id="345" r:id="rId83"/>
    <p:sldId id="346" r:id="rId84"/>
    <p:sldId id="347" r:id="rId85"/>
    <p:sldId id="354" r:id="rId86"/>
    <p:sldId id="355" r:id="rId87"/>
    <p:sldId id="356" r:id="rId88"/>
    <p:sldId id="360" r:id="rId89"/>
    <p:sldId id="362" r:id="rId90"/>
    <p:sldId id="363" r:id="rId91"/>
    <p:sldId id="369" r:id="rId92"/>
    <p:sldId id="370" r:id="rId93"/>
    <p:sldId id="366" r:id="rId94"/>
    <p:sldId id="367" r:id="rId95"/>
    <p:sldId id="368" r:id="rId96"/>
    <p:sldId id="267" r:id="rId9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051720" y="6536717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</a:rPr>
              <a:t>Kovaliuk</a:t>
            </a:r>
            <a:r>
              <a:rPr lang="en-US" sz="1200" dirty="0">
                <a:solidFill>
                  <a:prstClr val="black"/>
                </a:solidFill>
              </a:rPr>
              <a:t> Tetiana. ”Software Architecture”. 2019</a:t>
            </a:r>
            <a:endParaRPr lang="ru-RU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2167544" y="6562134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</a:rPr>
              <a:t>Kovaliuk</a:t>
            </a:r>
            <a:r>
              <a:rPr lang="en-US" sz="1200" dirty="0">
                <a:solidFill>
                  <a:prstClr val="black"/>
                </a:solidFill>
              </a:rPr>
              <a:t> Tetiana. ”Software Architecture”. 2019</a:t>
            </a:r>
            <a:endParaRPr lang="ru-RU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08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3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051720" y="6536717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</a:rPr>
              <a:t>Kovaliuk</a:t>
            </a:r>
            <a:r>
              <a:rPr lang="en-US" sz="1200" dirty="0">
                <a:solidFill>
                  <a:prstClr val="black"/>
                </a:solidFill>
              </a:rPr>
              <a:t> Tetiana. ”Software Architecture”. 2019</a:t>
            </a:r>
            <a:endParaRPr lang="ru-RU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1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2167544" y="6562134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</a:rPr>
              <a:t>Kovaliuk</a:t>
            </a:r>
            <a:r>
              <a:rPr lang="en-US" sz="1200" dirty="0">
                <a:solidFill>
                  <a:prstClr val="black"/>
                </a:solidFill>
              </a:rPr>
              <a:t> Tetiana. ”Software Architecture”. 2019</a:t>
            </a:r>
            <a:endParaRPr lang="ru-RU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9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58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ED6-3F30-4627-B51D-EDB47AD75CB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6E70-B96E-4ED2-9A44-5B811E4EF3C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78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ED6-3F30-4627-B51D-EDB47AD75CB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6E70-B96E-4ED2-9A44-5B811E4EF3C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6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refactoring.guru/ru/design-patterns/decorator" TargetMode="External"/><Relationship Id="rId3" Type="http://schemas.openxmlformats.org/officeDocument/2006/relationships/hyperlink" Target="https://refactoring.guru/ru/design-patterns/composite" TargetMode="External"/><Relationship Id="rId7" Type="http://schemas.openxmlformats.org/officeDocument/2006/relationships/hyperlink" Target="https://refactoring.guru/ru/design-patterns/flyweight" TargetMode="External"/><Relationship Id="rId2" Type="http://schemas.openxmlformats.org/officeDocument/2006/relationships/hyperlink" Target="https://refactoring.guru/ru/design-patterns/buil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factoring.guru/ru/design-patterns/visitor" TargetMode="External"/><Relationship Id="rId5" Type="http://schemas.openxmlformats.org/officeDocument/2006/relationships/hyperlink" Target="https://refactoring.guru/ru/design-patterns/iterator" TargetMode="External"/><Relationship Id="rId4" Type="http://schemas.openxmlformats.org/officeDocument/2006/relationships/hyperlink" Target="https://refactoring.guru/ru/design-patterns/chain-of-responsibility" TargetMode="External"/><Relationship Id="rId9" Type="http://schemas.openxmlformats.org/officeDocument/2006/relationships/hyperlink" Target="https://refactoring.guru/ru/design-patterns/prototype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ru/design-patterns/abstract-factory/java/example" TargetMode="External"/><Relationship Id="rId2" Type="http://schemas.openxmlformats.org/officeDocument/2006/relationships/hyperlink" Target="https://refactoring.guru/ru/design-patterns/abstract-factory/csharp/example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3498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3385" y="1224540"/>
            <a:ext cx="8497228" cy="467820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dirty="0">
                <a:ln/>
                <a:solidFill>
                  <a:srgbClr val="FFFF00"/>
                </a:solidFill>
              </a:rPr>
              <a:t>Lecture</a:t>
            </a:r>
            <a:r>
              <a:rPr lang="uk-UA" sz="6600" b="1" dirty="0">
                <a:ln/>
                <a:solidFill>
                  <a:srgbClr val="FFFF00"/>
                </a:solidFill>
              </a:rPr>
              <a:t> </a:t>
            </a:r>
            <a:r>
              <a:rPr lang="en-US" sz="6600" b="1" dirty="0" smtClean="0">
                <a:ln/>
                <a:solidFill>
                  <a:srgbClr val="FFFF00"/>
                </a:solidFill>
              </a:rPr>
              <a:t>15</a:t>
            </a:r>
            <a:endParaRPr lang="en-US" sz="6600" b="1" dirty="0">
              <a:ln/>
              <a:solidFill>
                <a:srgbClr val="FFFF00"/>
              </a:solidFill>
            </a:endParaRPr>
          </a:p>
          <a:p>
            <a:pPr algn="ctr"/>
            <a:r>
              <a:rPr lang="en-US" sz="6600" b="1" dirty="0" smtClean="0">
                <a:ln/>
                <a:solidFill>
                  <a:srgbClr val="FFFF00"/>
                </a:solidFill>
              </a:rPr>
              <a:t>Structural </a:t>
            </a:r>
            <a:r>
              <a:rPr lang="en-US" sz="6600" b="1" dirty="0">
                <a:ln/>
                <a:solidFill>
                  <a:srgbClr val="FFFF00"/>
                </a:solidFill>
              </a:rPr>
              <a:t>Patterns</a:t>
            </a:r>
          </a:p>
          <a:p>
            <a:pPr algn="ctr"/>
            <a:endParaRPr lang="en-US" sz="6600" b="1" dirty="0">
              <a:ln/>
              <a:solidFill>
                <a:srgbClr val="FFFF00"/>
              </a:solidFill>
            </a:endParaRPr>
          </a:p>
          <a:p>
            <a:pPr algn="ctr"/>
            <a:endParaRPr lang="en-US" sz="2000" b="1" dirty="0">
              <a:ln/>
              <a:solidFill>
                <a:srgbClr val="FFFF00"/>
              </a:solidFill>
            </a:endParaRPr>
          </a:p>
          <a:p>
            <a:pPr algn="ctr"/>
            <a:r>
              <a:rPr lang="en-US" sz="4000" b="1" dirty="0">
                <a:ln/>
                <a:solidFill>
                  <a:srgbClr val="FFFF00"/>
                </a:solidFill>
              </a:rPr>
              <a:t>Lecturer T. </a:t>
            </a:r>
            <a:r>
              <a:rPr lang="en-US" sz="4000" b="1" dirty="0" err="1">
                <a:ln/>
                <a:solidFill>
                  <a:srgbClr val="FFFF00"/>
                </a:solidFill>
              </a:rPr>
              <a:t>Kovaliuk</a:t>
            </a:r>
            <a:endParaRPr lang="en-US" sz="4000" b="1" dirty="0">
              <a:ln/>
              <a:solidFill>
                <a:srgbClr val="FFFF00"/>
              </a:solidFill>
            </a:endParaRPr>
          </a:p>
          <a:p>
            <a:pPr algn="ctr"/>
            <a:r>
              <a:rPr lang="en-US" sz="4000" b="1" dirty="0">
                <a:ln/>
                <a:solidFill>
                  <a:srgbClr val="FFFF00"/>
                </a:solidFill>
              </a:rPr>
              <a:t>tkovalyuk@uke.net</a:t>
            </a:r>
            <a:endParaRPr lang="ru-RU" sz="4000" b="1" dirty="0">
              <a:ln/>
              <a:solidFill>
                <a:srgbClr val="FFFF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876693" y="6165702"/>
            <a:ext cx="32673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900" dirty="0">
                <a:solidFill>
                  <a:prstClr val="white">
                    <a:lumMod val="85000"/>
                  </a:prstClr>
                </a:solidFill>
              </a:rPr>
              <a:t>https://www.cfin.ru/itm/EA_ArchiMate-lecture_5.pdf</a:t>
            </a:r>
          </a:p>
        </p:txBody>
      </p:sp>
    </p:spTree>
    <p:extLst>
      <p:ext uri="{BB962C8B-B14F-4D97-AF65-F5344CB8AC3E}">
        <p14:creationId xmlns:p14="http://schemas.microsoft.com/office/powerpoint/2010/main" val="33055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mtClean="0">
                <a:solidFill>
                  <a:srgbClr val="C00000"/>
                </a:solidFill>
              </a:rPr>
              <a:t>Адаптер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5276" y="2167927"/>
            <a:ext cx="6096000" cy="36195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22422" y="967598"/>
            <a:ext cx="86703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 </a:t>
            </a:r>
            <a:r>
              <a:rPr lang="ru-RU" dirty="0" err="1" smtClean="0"/>
              <a:t>цьому</a:t>
            </a:r>
            <a:r>
              <a:rPr lang="ru-RU" dirty="0" smtClean="0"/>
              <a:t> </a:t>
            </a:r>
            <a:r>
              <a:rPr lang="ru-RU" dirty="0" err="1" smtClean="0"/>
              <a:t>прикладі</a:t>
            </a:r>
            <a:r>
              <a:rPr lang="ru-RU" dirty="0" smtClean="0"/>
              <a:t> Адаптер </a:t>
            </a:r>
            <a:r>
              <a:rPr lang="ru-RU" dirty="0" err="1" smtClean="0"/>
              <a:t>перетворює</a:t>
            </a:r>
            <a:r>
              <a:rPr lang="ru-RU" dirty="0" smtClean="0"/>
              <a:t> один </a:t>
            </a:r>
            <a:r>
              <a:rPr lang="ru-RU" dirty="0" err="1" smtClean="0"/>
              <a:t>інтерфейс</a:t>
            </a:r>
            <a:r>
              <a:rPr lang="ru-RU" dirty="0" smtClean="0"/>
              <a:t> в </a:t>
            </a:r>
            <a:r>
              <a:rPr lang="ru-RU" dirty="0" err="1" smtClean="0"/>
              <a:t>інший</a:t>
            </a:r>
            <a:r>
              <a:rPr lang="ru-RU" dirty="0" smtClean="0"/>
              <a:t>, </a:t>
            </a:r>
            <a:r>
              <a:rPr lang="ru-RU" dirty="0" err="1" smtClean="0"/>
              <a:t>дозволяючи</a:t>
            </a:r>
            <a:r>
              <a:rPr lang="ru-RU" dirty="0" smtClean="0"/>
              <a:t> </a:t>
            </a:r>
            <a:r>
              <a:rPr lang="ru-RU" dirty="0" err="1" smtClean="0"/>
              <a:t>поєднати</a:t>
            </a:r>
            <a:r>
              <a:rPr lang="ru-RU" dirty="0" smtClean="0"/>
              <a:t> </a:t>
            </a:r>
            <a:r>
              <a:rPr lang="ru-RU" dirty="0" err="1" smtClean="0"/>
              <a:t>квадратні</a:t>
            </a:r>
            <a:r>
              <a:rPr lang="ru-RU" dirty="0" smtClean="0"/>
              <a:t> </a:t>
            </a:r>
            <a:r>
              <a:rPr lang="ru-RU" dirty="0" err="1" smtClean="0"/>
              <a:t>кілочки</a:t>
            </a:r>
            <a:r>
              <a:rPr lang="ru-RU" dirty="0" smtClean="0"/>
              <a:t> і </a:t>
            </a:r>
            <a:r>
              <a:rPr lang="ru-RU" dirty="0" err="1" smtClean="0"/>
              <a:t>круглі</a:t>
            </a:r>
            <a:r>
              <a:rPr lang="ru-RU" dirty="0" smtClean="0"/>
              <a:t> отвори. Адаптер </a:t>
            </a:r>
            <a:r>
              <a:rPr lang="ru-RU" dirty="0" err="1" smtClean="0"/>
              <a:t>обчислює</a:t>
            </a:r>
            <a:r>
              <a:rPr lang="ru-RU" dirty="0" smtClean="0"/>
              <a:t> </a:t>
            </a:r>
            <a:r>
              <a:rPr lang="ru-RU" dirty="0" err="1" smtClean="0"/>
              <a:t>найменший</a:t>
            </a:r>
            <a:r>
              <a:rPr lang="ru-RU" dirty="0" smtClean="0"/>
              <a:t> </a:t>
            </a:r>
            <a:r>
              <a:rPr lang="ru-RU" dirty="0" err="1" smtClean="0"/>
              <a:t>радіус</a:t>
            </a:r>
            <a:r>
              <a:rPr lang="ru-RU" dirty="0" smtClean="0"/>
              <a:t> кола, в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вписати</a:t>
            </a:r>
            <a:r>
              <a:rPr lang="ru-RU" dirty="0" smtClean="0"/>
              <a:t> </a:t>
            </a:r>
            <a:r>
              <a:rPr lang="ru-RU" dirty="0" err="1" smtClean="0"/>
              <a:t>квадратний</a:t>
            </a:r>
            <a:r>
              <a:rPr lang="ru-RU" dirty="0" smtClean="0"/>
              <a:t> </a:t>
            </a:r>
            <a:r>
              <a:rPr lang="ru-RU" dirty="0" err="1" smtClean="0"/>
              <a:t>кілочок</a:t>
            </a:r>
            <a:r>
              <a:rPr lang="ru-RU" dirty="0" smtClean="0"/>
              <a:t>, і </a:t>
            </a:r>
            <a:r>
              <a:rPr lang="ru-RU" dirty="0" err="1" smtClean="0"/>
              <a:t>представляє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як </a:t>
            </a:r>
            <a:r>
              <a:rPr lang="ru-RU" dirty="0" err="1" smtClean="0"/>
              <a:t>круглий</a:t>
            </a:r>
            <a:r>
              <a:rPr lang="ru-RU" dirty="0" smtClean="0"/>
              <a:t> </a:t>
            </a:r>
            <a:r>
              <a:rPr lang="ru-RU" dirty="0" err="1" smtClean="0"/>
              <a:t>кілочок</a:t>
            </a:r>
            <a:r>
              <a:rPr lang="ru-RU" dirty="0" smtClean="0"/>
              <a:t> з </a:t>
            </a:r>
            <a:r>
              <a:rPr lang="ru-RU" dirty="0" err="1" smtClean="0"/>
              <a:t>цим</a:t>
            </a:r>
            <a:r>
              <a:rPr lang="ru-RU" dirty="0" smtClean="0"/>
              <a:t> </a:t>
            </a:r>
            <a:r>
              <a:rPr lang="ru-RU" dirty="0" err="1" smtClean="0"/>
              <a:t>радіусом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05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mtClean="0">
                <a:solidFill>
                  <a:srgbClr val="C00000"/>
                </a:solidFill>
              </a:rPr>
              <a:t>Адаптер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5989" y="1050324"/>
            <a:ext cx="879801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/ Классы с совместимыми интерфейсами: </a:t>
            </a:r>
            <a:r>
              <a:rPr lang="ru-RU" sz="1600" dirty="0" err="1" smtClean="0"/>
              <a:t>КруглоеОтверстие</a:t>
            </a:r>
            <a:r>
              <a:rPr lang="ru-RU" sz="1600" dirty="0" smtClean="0"/>
              <a:t> и // </a:t>
            </a:r>
            <a:r>
              <a:rPr lang="ru-RU" sz="1600" dirty="0" err="1" smtClean="0"/>
              <a:t>КруглыйКолышек</a:t>
            </a:r>
            <a:r>
              <a:rPr lang="ru-RU" sz="1600" dirty="0" smtClean="0"/>
              <a:t>.</a:t>
            </a:r>
          </a:p>
          <a:p>
            <a:r>
              <a:rPr lang="en-GB" sz="1600" dirty="0" smtClean="0"/>
              <a:t>class </a:t>
            </a:r>
            <a:r>
              <a:rPr lang="en-GB" sz="1600" dirty="0" err="1" smtClean="0"/>
              <a:t>RoundHole</a:t>
            </a:r>
            <a:r>
              <a:rPr lang="en-GB" sz="1600" dirty="0" smtClean="0"/>
              <a:t> is</a:t>
            </a:r>
          </a:p>
          <a:p>
            <a:r>
              <a:rPr lang="en-GB" sz="1600" dirty="0" smtClean="0"/>
              <a:t>    constructor </a:t>
            </a:r>
            <a:r>
              <a:rPr lang="en-GB" sz="1600" dirty="0" err="1" smtClean="0"/>
              <a:t>RoundHole</a:t>
            </a:r>
            <a:r>
              <a:rPr lang="en-GB" sz="1600" dirty="0" smtClean="0"/>
              <a:t>(radius) { ... }</a:t>
            </a:r>
          </a:p>
          <a:p>
            <a:endParaRPr lang="en-GB" sz="1600" dirty="0" smtClean="0"/>
          </a:p>
          <a:p>
            <a:r>
              <a:rPr lang="en-GB" sz="1600" dirty="0" smtClean="0"/>
              <a:t>    method </a:t>
            </a:r>
            <a:r>
              <a:rPr lang="en-GB" sz="1600" dirty="0" err="1" smtClean="0"/>
              <a:t>getRadius</a:t>
            </a:r>
            <a:r>
              <a:rPr lang="en-GB" sz="1600" dirty="0" smtClean="0"/>
              <a:t>() is</a:t>
            </a:r>
          </a:p>
          <a:p>
            <a:r>
              <a:rPr lang="en-GB" sz="1600" dirty="0" smtClean="0"/>
              <a:t>        // </a:t>
            </a:r>
            <a:r>
              <a:rPr lang="ru-RU" sz="1600" dirty="0" smtClean="0"/>
              <a:t>Вернуть радиус отверстия.</a:t>
            </a:r>
          </a:p>
          <a:p>
            <a:endParaRPr lang="ru-RU" sz="1600" dirty="0" smtClean="0"/>
          </a:p>
          <a:p>
            <a:r>
              <a:rPr lang="ru-RU" sz="1600" dirty="0" smtClean="0"/>
              <a:t>    </a:t>
            </a:r>
            <a:r>
              <a:rPr lang="en-GB" sz="1600" dirty="0" smtClean="0"/>
              <a:t>method fits(peg: </a:t>
            </a:r>
            <a:r>
              <a:rPr lang="en-GB" sz="1600" dirty="0" err="1" smtClean="0"/>
              <a:t>RoundPeg</a:t>
            </a:r>
            <a:r>
              <a:rPr lang="en-GB" sz="1600" dirty="0" smtClean="0"/>
              <a:t>) is</a:t>
            </a:r>
          </a:p>
          <a:p>
            <a:r>
              <a:rPr lang="en-GB" sz="1600" dirty="0" smtClean="0"/>
              <a:t>        return </a:t>
            </a:r>
            <a:r>
              <a:rPr lang="en-GB" sz="1600" dirty="0" err="1" smtClean="0"/>
              <a:t>this.getRadius</a:t>
            </a:r>
            <a:r>
              <a:rPr lang="en-GB" sz="1600" dirty="0" smtClean="0"/>
              <a:t>() &gt;= </a:t>
            </a:r>
            <a:r>
              <a:rPr lang="en-GB" sz="1600" dirty="0" err="1" smtClean="0"/>
              <a:t>peg.radius</a:t>
            </a:r>
            <a:r>
              <a:rPr lang="en-GB" sz="1600" dirty="0" smtClean="0"/>
              <a:t>()</a:t>
            </a:r>
          </a:p>
          <a:p>
            <a:endParaRPr lang="en-GB" sz="1600" dirty="0" smtClean="0"/>
          </a:p>
          <a:p>
            <a:r>
              <a:rPr lang="en-GB" sz="1600" dirty="0" smtClean="0"/>
              <a:t>class </a:t>
            </a:r>
            <a:r>
              <a:rPr lang="en-GB" sz="1600" dirty="0" err="1" smtClean="0"/>
              <a:t>RoundPeg</a:t>
            </a:r>
            <a:r>
              <a:rPr lang="en-GB" sz="1600" dirty="0" smtClean="0"/>
              <a:t> is</a:t>
            </a:r>
          </a:p>
          <a:p>
            <a:r>
              <a:rPr lang="en-GB" sz="1600" dirty="0" smtClean="0"/>
              <a:t>    constructor </a:t>
            </a:r>
            <a:r>
              <a:rPr lang="en-GB" sz="1600" dirty="0" err="1" smtClean="0"/>
              <a:t>RoundPeg</a:t>
            </a:r>
            <a:r>
              <a:rPr lang="en-GB" sz="1600" dirty="0" smtClean="0"/>
              <a:t>(radius) { ... }</a:t>
            </a:r>
          </a:p>
          <a:p>
            <a:endParaRPr lang="en-GB" sz="1600" dirty="0" smtClean="0"/>
          </a:p>
          <a:p>
            <a:r>
              <a:rPr lang="en-GB" sz="1600" dirty="0" smtClean="0"/>
              <a:t>    method </a:t>
            </a:r>
            <a:r>
              <a:rPr lang="en-GB" sz="1600" dirty="0" err="1" smtClean="0"/>
              <a:t>getRadius</a:t>
            </a:r>
            <a:r>
              <a:rPr lang="en-GB" sz="1600" dirty="0" smtClean="0"/>
              <a:t>() is</a:t>
            </a:r>
          </a:p>
          <a:p>
            <a:r>
              <a:rPr lang="en-GB" sz="1600" dirty="0" smtClean="0"/>
              <a:t>        // </a:t>
            </a:r>
            <a:r>
              <a:rPr lang="ru-RU" sz="1600" dirty="0" smtClean="0"/>
              <a:t>Вернуть радиус круглого колышка.</a:t>
            </a:r>
          </a:p>
          <a:p>
            <a:endParaRPr lang="ru-RU" sz="1600" dirty="0" smtClean="0"/>
          </a:p>
          <a:p>
            <a:r>
              <a:rPr lang="ru-RU" sz="1600" dirty="0" smtClean="0"/>
              <a:t>// Устаревший, несовместимый класс: </a:t>
            </a:r>
            <a:r>
              <a:rPr lang="ru-RU" sz="1600" dirty="0" err="1" smtClean="0"/>
              <a:t>КвадратныйКолышек</a:t>
            </a:r>
            <a:r>
              <a:rPr lang="ru-RU" sz="1600" dirty="0" smtClean="0"/>
              <a:t>.</a:t>
            </a:r>
          </a:p>
          <a:p>
            <a:r>
              <a:rPr lang="en-GB" sz="1600" dirty="0" smtClean="0"/>
              <a:t>class </a:t>
            </a:r>
            <a:r>
              <a:rPr lang="en-GB" sz="1600" dirty="0" err="1" smtClean="0"/>
              <a:t>SquarePeg</a:t>
            </a:r>
            <a:r>
              <a:rPr lang="en-GB" sz="1600" dirty="0" smtClean="0"/>
              <a:t> is</a:t>
            </a:r>
          </a:p>
          <a:p>
            <a:r>
              <a:rPr lang="en-GB" sz="1600" dirty="0" smtClean="0"/>
              <a:t>    constructor </a:t>
            </a:r>
            <a:r>
              <a:rPr lang="en-GB" sz="1600" dirty="0" err="1" smtClean="0"/>
              <a:t>SquarePeg</a:t>
            </a:r>
            <a:r>
              <a:rPr lang="en-GB" sz="1600" dirty="0" smtClean="0"/>
              <a:t>(width) { ... }</a:t>
            </a:r>
          </a:p>
          <a:p>
            <a:endParaRPr lang="en-GB" sz="1600" dirty="0" smtClean="0"/>
          </a:p>
          <a:p>
            <a:r>
              <a:rPr lang="en-GB" sz="1600" dirty="0" smtClean="0"/>
              <a:t>    method </a:t>
            </a:r>
            <a:r>
              <a:rPr lang="en-GB" sz="1600" dirty="0" err="1" smtClean="0"/>
              <a:t>getWidth</a:t>
            </a:r>
            <a:r>
              <a:rPr lang="en-GB" sz="1600" dirty="0" smtClean="0"/>
              <a:t>() is</a:t>
            </a:r>
          </a:p>
          <a:p>
            <a:r>
              <a:rPr lang="en-GB" sz="1600" dirty="0" smtClean="0"/>
              <a:t>        // </a:t>
            </a:r>
            <a:r>
              <a:rPr lang="ru-RU" sz="1600" dirty="0" smtClean="0"/>
              <a:t>Вернуть ширину квадратного колышка.</a:t>
            </a:r>
          </a:p>
          <a:p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208126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Адаптер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2994" y="584775"/>
            <a:ext cx="8798011" cy="60016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 smtClean="0"/>
              <a:t>// Адаптер позволяет использовать квадратные колышки и круглые // отверстия вместе.</a:t>
            </a:r>
          </a:p>
          <a:p>
            <a:r>
              <a:rPr lang="en-GB" sz="1600" dirty="0" smtClean="0"/>
              <a:t>class </a:t>
            </a:r>
            <a:r>
              <a:rPr lang="en-GB" sz="1600" dirty="0" err="1" smtClean="0"/>
              <a:t>SquarePegAdapter</a:t>
            </a:r>
            <a:r>
              <a:rPr lang="en-GB" sz="1600" dirty="0" smtClean="0"/>
              <a:t> extends </a:t>
            </a:r>
            <a:r>
              <a:rPr lang="en-GB" sz="1600" dirty="0" err="1" smtClean="0"/>
              <a:t>RoundPeg</a:t>
            </a:r>
            <a:r>
              <a:rPr lang="en-GB" sz="1600" dirty="0" smtClean="0"/>
              <a:t> is</a:t>
            </a:r>
          </a:p>
          <a:p>
            <a:r>
              <a:rPr lang="en-GB" sz="1600" dirty="0" smtClean="0"/>
              <a:t>    private field peg: </a:t>
            </a:r>
            <a:r>
              <a:rPr lang="en-GB" sz="1600" dirty="0" err="1" smtClean="0"/>
              <a:t>SquarePeg</a:t>
            </a:r>
            <a:endParaRPr lang="en-GB" sz="1600" dirty="0" smtClean="0"/>
          </a:p>
          <a:p>
            <a:endParaRPr lang="en-GB" sz="1600" dirty="0" smtClean="0"/>
          </a:p>
          <a:p>
            <a:r>
              <a:rPr lang="en-GB" sz="1600" dirty="0" smtClean="0"/>
              <a:t>    constructor </a:t>
            </a:r>
            <a:r>
              <a:rPr lang="en-GB" sz="1600" dirty="0" err="1" smtClean="0"/>
              <a:t>SquarePegAdapter</a:t>
            </a:r>
            <a:r>
              <a:rPr lang="en-GB" sz="1600" dirty="0" smtClean="0"/>
              <a:t>(peg: </a:t>
            </a:r>
            <a:r>
              <a:rPr lang="en-GB" sz="1600" dirty="0" err="1" smtClean="0"/>
              <a:t>SquarePeg</a:t>
            </a:r>
            <a:r>
              <a:rPr lang="en-GB" sz="1600" dirty="0" smtClean="0"/>
              <a:t>) is</a:t>
            </a:r>
          </a:p>
          <a:p>
            <a:r>
              <a:rPr lang="en-GB" sz="1600" dirty="0" smtClean="0"/>
              <a:t>        </a:t>
            </a:r>
            <a:r>
              <a:rPr lang="en-GB" sz="1600" dirty="0" err="1" smtClean="0"/>
              <a:t>this.peg</a:t>
            </a:r>
            <a:r>
              <a:rPr lang="en-GB" sz="1600" dirty="0" smtClean="0"/>
              <a:t> = peg</a:t>
            </a:r>
          </a:p>
          <a:p>
            <a:endParaRPr lang="en-GB" sz="1600" dirty="0" smtClean="0"/>
          </a:p>
          <a:p>
            <a:r>
              <a:rPr lang="en-GB" sz="1600" dirty="0" smtClean="0"/>
              <a:t>    method </a:t>
            </a:r>
            <a:r>
              <a:rPr lang="en-GB" sz="1600" dirty="0" err="1" smtClean="0"/>
              <a:t>getRadius</a:t>
            </a:r>
            <a:r>
              <a:rPr lang="en-GB" sz="1600" dirty="0" smtClean="0"/>
              <a:t>() is</a:t>
            </a:r>
          </a:p>
          <a:p>
            <a:r>
              <a:rPr lang="en-GB" sz="1600" dirty="0" smtClean="0"/>
              <a:t>       // </a:t>
            </a:r>
            <a:r>
              <a:rPr lang="ru-RU" sz="1600" dirty="0" smtClean="0"/>
              <a:t>Вычислить половину диагонали квадратного колышка по        // теореме Пифагора.</a:t>
            </a:r>
          </a:p>
          <a:p>
            <a:r>
              <a:rPr lang="ru-RU" sz="1600" dirty="0" smtClean="0"/>
              <a:t>        </a:t>
            </a:r>
            <a:r>
              <a:rPr lang="en-GB" sz="1600" dirty="0" smtClean="0"/>
              <a:t>return </a:t>
            </a:r>
            <a:r>
              <a:rPr lang="en-GB" sz="1600" dirty="0" err="1" smtClean="0"/>
              <a:t>peg.getWidth</a:t>
            </a:r>
            <a:r>
              <a:rPr lang="en-GB" sz="1600" dirty="0" smtClean="0"/>
              <a:t>() * </a:t>
            </a:r>
            <a:r>
              <a:rPr lang="en-GB" sz="1600" dirty="0" err="1" smtClean="0"/>
              <a:t>Math.sqrt</a:t>
            </a:r>
            <a:r>
              <a:rPr lang="en-GB" sz="1600" dirty="0" smtClean="0"/>
              <a:t>(2) / 2</a:t>
            </a:r>
          </a:p>
          <a:p>
            <a:endParaRPr lang="en-GB" sz="1600" dirty="0" smtClean="0"/>
          </a:p>
          <a:p>
            <a:r>
              <a:rPr lang="en-GB" sz="1600" dirty="0" smtClean="0"/>
              <a:t>// </a:t>
            </a:r>
            <a:r>
              <a:rPr lang="ru-RU" sz="1600" dirty="0" smtClean="0"/>
              <a:t>Где-то в клиентском коде.</a:t>
            </a:r>
          </a:p>
          <a:p>
            <a:r>
              <a:rPr lang="en-GB" sz="1600" dirty="0" smtClean="0"/>
              <a:t>hole = new </a:t>
            </a:r>
            <a:r>
              <a:rPr lang="en-GB" sz="1600" dirty="0" err="1" smtClean="0"/>
              <a:t>RoundHole</a:t>
            </a:r>
            <a:r>
              <a:rPr lang="en-GB" sz="1600" dirty="0" smtClean="0"/>
              <a:t>(5)</a:t>
            </a:r>
          </a:p>
          <a:p>
            <a:r>
              <a:rPr lang="en-GB" sz="1600" dirty="0" err="1" smtClean="0"/>
              <a:t>rpeg</a:t>
            </a:r>
            <a:r>
              <a:rPr lang="en-GB" sz="1600" dirty="0" smtClean="0"/>
              <a:t> = new </a:t>
            </a:r>
            <a:r>
              <a:rPr lang="en-GB" sz="1600" dirty="0" err="1" smtClean="0"/>
              <a:t>RoundPeg</a:t>
            </a:r>
            <a:r>
              <a:rPr lang="en-GB" sz="1600" dirty="0" smtClean="0"/>
              <a:t>(5)</a:t>
            </a:r>
          </a:p>
          <a:p>
            <a:r>
              <a:rPr lang="en-GB" sz="1600" dirty="0" err="1" smtClean="0"/>
              <a:t>hole.fits</a:t>
            </a:r>
            <a:r>
              <a:rPr lang="en-GB" sz="1600" dirty="0" smtClean="0"/>
              <a:t>(</a:t>
            </a:r>
            <a:r>
              <a:rPr lang="en-GB" sz="1600" dirty="0" err="1" smtClean="0"/>
              <a:t>rpeg</a:t>
            </a:r>
            <a:r>
              <a:rPr lang="en-GB" sz="1600" dirty="0" smtClean="0"/>
              <a:t>) // TRUE</a:t>
            </a:r>
          </a:p>
          <a:p>
            <a:endParaRPr lang="en-GB" sz="1600" dirty="0" smtClean="0"/>
          </a:p>
          <a:p>
            <a:r>
              <a:rPr lang="en-GB" sz="1600" dirty="0" err="1" smtClean="0"/>
              <a:t>small_sqpeg</a:t>
            </a:r>
            <a:r>
              <a:rPr lang="en-GB" sz="1600" dirty="0" smtClean="0"/>
              <a:t> = new </a:t>
            </a:r>
            <a:r>
              <a:rPr lang="en-GB" sz="1600" dirty="0" err="1" smtClean="0"/>
              <a:t>SquarePeg</a:t>
            </a:r>
            <a:r>
              <a:rPr lang="en-GB" sz="1600" dirty="0" smtClean="0"/>
              <a:t>(5)</a:t>
            </a:r>
          </a:p>
          <a:p>
            <a:r>
              <a:rPr lang="en-GB" sz="1600" dirty="0" err="1" smtClean="0"/>
              <a:t>large_sqpeg</a:t>
            </a:r>
            <a:r>
              <a:rPr lang="en-GB" sz="1600" dirty="0" smtClean="0"/>
              <a:t> = new </a:t>
            </a:r>
            <a:r>
              <a:rPr lang="en-GB" sz="1600" dirty="0" err="1" smtClean="0"/>
              <a:t>SquarePeg</a:t>
            </a:r>
            <a:r>
              <a:rPr lang="en-GB" sz="1600" dirty="0" smtClean="0"/>
              <a:t>(10)</a:t>
            </a:r>
          </a:p>
          <a:p>
            <a:r>
              <a:rPr lang="en-GB" sz="1600" dirty="0" err="1" smtClean="0"/>
              <a:t>hole.fits</a:t>
            </a:r>
            <a:r>
              <a:rPr lang="en-GB" sz="1600" dirty="0" smtClean="0"/>
              <a:t>(</a:t>
            </a:r>
            <a:r>
              <a:rPr lang="en-GB" sz="1600" dirty="0" err="1" smtClean="0"/>
              <a:t>small_sqpeg</a:t>
            </a:r>
            <a:r>
              <a:rPr lang="en-GB" sz="1600" dirty="0" smtClean="0"/>
              <a:t>) // </a:t>
            </a:r>
            <a:r>
              <a:rPr lang="ru-RU" sz="1600" dirty="0" smtClean="0"/>
              <a:t>Ошибка компиляции, несовместимые типы</a:t>
            </a:r>
          </a:p>
          <a:p>
            <a:endParaRPr lang="ru-RU" sz="1600" dirty="0" smtClean="0"/>
          </a:p>
          <a:p>
            <a:r>
              <a:rPr lang="en-GB" sz="1600" dirty="0" err="1" smtClean="0"/>
              <a:t>small_sqpeg_adapter</a:t>
            </a:r>
            <a:r>
              <a:rPr lang="en-GB" sz="1600" dirty="0" smtClean="0"/>
              <a:t> = new </a:t>
            </a:r>
            <a:r>
              <a:rPr lang="en-GB" sz="1600" dirty="0" err="1" smtClean="0"/>
              <a:t>SquarePegAdapter</a:t>
            </a:r>
            <a:r>
              <a:rPr lang="en-GB" sz="1600" dirty="0" smtClean="0"/>
              <a:t>(</a:t>
            </a:r>
            <a:r>
              <a:rPr lang="en-GB" sz="1600" dirty="0" err="1" smtClean="0"/>
              <a:t>small_sqpeg</a:t>
            </a:r>
            <a:r>
              <a:rPr lang="en-GB" sz="1600" dirty="0" smtClean="0"/>
              <a:t>)</a:t>
            </a:r>
          </a:p>
          <a:p>
            <a:r>
              <a:rPr lang="en-GB" sz="1600" dirty="0" err="1" smtClean="0"/>
              <a:t>large_sqpeg_adapter</a:t>
            </a:r>
            <a:r>
              <a:rPr lang="en-GB" sz="1600" dirty="0" smtClean="0"/>
              <a:t> = new </a:t>
            </a:r>
            <a:r>
              <a:rPr lang="en-GB" sz="1600" dirty="0" err="1" smtClean="0"/>
              <a:t>SquarePegAdapter</a:t>
            </a:r>
            <a:r>
              <a:rPr lang="en-GB" sz="1600" dirty="0" smtClean="0"/>
              <a:t>(</a:t>
            </a:r>
            <a:r>
              <a:rPr lang="en-GB" sz="1600" dirty="0" err="1" smtClean="0"/>
              <a:t>large_sqpeg</a:t>
            </a:r>
            <a:r>
              <a:rPr lang="en-GB" sz="1600" dirty="0" smtClean="0"/>
              <a:t>)</a:t>
            </a:r>
          </a:p>
          <a:p>
            <a:r>
              <a:rPr lang="en-GB" sz="1600" dirty="0" err="1" smtClean="0"/>
              <a:t>hole.fits</a:t>
            </a:r>
            <a:r>
              <a:rPr lang="en-GB" sz="1600" dirty="0" smtClean="0"/>
              <a:t>(</a:t>
            </a:r>
            <a:r>
              <a:rPr lang="en-GB" sz="1600" dirty="0" err="1" smtClean="0"/>
              <a:t>small_sqpeg_adapter</a:t>
            </a:r>
            <a:r>
              <a:rPr lang="en-GB" sz="1600" dirty="0" smtClean="0"/>
              <a:t>) // TRUE</a:t>
            </a:r>
          </a:p>
          <a:p>
            <a:r>
              <a:rPr lang="en-GB" sz="1600" dirty="0" err="1" smtClean="0"/>
              <a:t>hole.fits</a:t>
            </a:r>
            <a:r>
              <a:rPr lang="en-GB" sz="1600" dirty="0" smtClean="0"/>
              <a:t>(</a:t>
            </a:r>
            <a:r>
              <a:rPr lang="en-GB" sz="1600" dirty="0" err="1" smtClean="0"/>
              <a:t>large_sqpeg_adapter</a:t>
            </a:r>
            <a:r>
              <a:rPr lang="en-GB" sz="1600" dirty="0" smtClean="0"/>
              <a:t>) // FALSE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6079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70719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Коли </a:t>
            </a:r>
            <a:r>
              <a:rPr lang="ru-RU" b="1" dirty="0" err="1" smtClean="0"/>
              <a:t>ви</a:t>
            </a:r>
            <a:r>
              <a:rPr lang="ru-RU" b="1" dirty="0" smtClean="0"/>
              <a:t> </a:t>
            </a:r>
            <a:r>
              <a:rPr lang="ru-RU" b="1" dirty="0" err="1" smtClean="0"/>
              <a:t>хочете</a:t>
            </a:r>
            <a:r>
              <a:rPr lang="ru-RU" b="1" dirty="0" smtClean="0"/>
              <a:t> </a:t>
            </a:r>
            <a:r>
              <a:rPr lang="ru-RU" b="1" dirty="0" err="1" smtClean="0"/>
              <a:t>використовувати</a:t>
            </a:r>
            <a:r>
              <a:rPr lang="ru-RU" b="1" dirty="0" smtClean="0"/>
              <a:t> </a:t>
            </a:r>
            <a:r>
              <a:rPr lang="ru-RU" b="1" dirty="0" err="1" smtClean="0"/>
              <a:t>сторонній</a:t>
            </a:r>
            <a:r>
              <a:rPr lang="ru-RU" b="1" dirty="0" smtClean="0"/>
              <a:t> </a:t>
            </a:r>
            <a:r>
              <a:rPr lang="ru-RU" b="1" dirty="0" err="1" smtClean="0"/>
              <a:t>клас</a:t>
            </a:r>
            <a:r>
              <a:rPr lang="ru-RU" b="1" dirty="0" smtClean="0"/>
              <a:t>, але </a:t>
            </a:r>
            <a:r>
              <a:rPr lang="ru-RU" b="1" dirty="0" err="1" smtClean="0"/>
              <a:t>його</a:t>
            </a:r>
            <a:r>
              <a:rPr lang="ru-RU" b="1" dirty="0" smtClean="0"/>
              <a:t> </a:t>
            </a:r>
            <a:r>
              <a:rPr lang="ru-RU" b="1" dirty="0" err="1" smtClean="0"/>
              <a:t>інтерфейс</a:t>
            </a:r>
            <a:r>
              <a:rPr lang="ru-RU" b="1" dirty="0" smtClean="0"/>
              <a:t> не </a:t>
            </a:r>
            <a:r>
              <a:rPr lang="ru-RU" b="1" dirty="0" err="1" smtClean="0"/>
              <a:t>відповідає</a:t>
            </a:r>
            <a:r>
              <a:rPr lang="ru-RU" b="1" dirty="0" smtClean="0"/>
              <a:t> </a:t>
            </a:r>
            <a:r>
              <a:rPr lang="ru-RU" b="1" dirty="0" err="1" smtClean="0"/>
              <a:t>решті</a:t>
            </a:r>
            <a:r>
              <a:rPr lang="ru-RU" b="1" dirty="0" smtClean="0"/>
              <a:t> коду </a:t>
            </a:r>
            <a:r>
              <a:rPr lang="ru-RU" b="1" dirty="0" err="1" smtClean="0"/>
              <a:t>програми</a:t>
            </a:r>
            <a:r>
              <a:rPr lang="ru-RU" b="1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 Адаптер </a:t>
            </a:r>
            <a:r>
              <a:rPr lang="ru-RU" dirty="0" err="1" smtClean="0"/>
              <a:t>дозволяє</a:t>
            </a:r>
            <a:r>
              <a:rPr lang="ru-RU" dirty="0" smtClean="0"/>
              <a:t> </a:t>
            </a:r>
            <a:r>
              <a:rPr lang="ru-RU" dirty="0" err="1" smtClean="0"/>
              <a:t>створити</a:t>
            </a:r>
            <a:r>
              <a:rPr lang="ru-RU" dirty="0" smtClean="0"/>
              <a:t> </a:t>
            </a:r>
            <a:r>
              <a:rPr lang="ru-RU" dirty="0" err="1" smtClean="0"/>
              <a:t>об'єкт</a:t>
            </a:r>
            <a:r>
              <a:rPr lang="ru-RU" dirty="0" smtClean="0"/>
              <a:t>-прокладку, </a:t>
            </a:r>
            <a:r>
              <a:rPr lang="ru-RU" dirty="0" err="1" smtClean="0"/>
              <a:t>який</a:t>
            </a:r>
            <a:r>
              <a:rPr lang="ru-RU" dirty="0" smtClean="0"/>
              <a:t> буде </a:t>
            </a:r>
            <a:r>
              <a:rPr lang="ru-RU" dirty="0" err="1" smtClean="0"/>
              <a:t>перетворювати</a:t>
            </a:r>
            <a:r>
              <a:rPr lang="ru-RU" dirty="0" smtClean="0"/>
              <a:t> </a:t>
            </a:r>
            <a:r>
              <a:rPr lang="ru-RU" dirty="0" err="1" smtClean="0"/>
              <a:t>виклики</a:t>
            </a:r>
            <a:r>
              <a:rPr lang="ru-RU" dirty="0" smtClean="0"/>
              <a:t> </a:t>
            </a:r>
            <a:r>
              <a:rPr lang="ru-RU" dirty="0" err="1" smtClean="0"/>
              <a:t>додатку</a:t>
            </a:r>
            <a:r>
              <a:rPr lang="ru-RU" dirty="0" smtClean="0"/>
              <a:t> в формат, </a:t>
            </a:r>
            <a:r>
              <a:rPr lang="ru-RU" dirty="0" err="1" smtClean="0"/>
              <a:t>зрозумілий</a:t>
            </a:r>
            <a:r>
              <a:rPr lang="ru-RU" dirty="0" smtClean="0"/>
              <a:t> </a:t>
            </a:r>
            <a:r>
              <a:rPr lang="ru-RU" dirty="0" err="1" smtClean="0"/>
              <a:t>сторонньому</a:t>
            </a:r>
            <a:r>
              <a:rPr lang="ru-RU" dirty="0" smtClean="0"/>
              <a:t> </a:t>
            </a:r>
            <a:r>
              <a:rPr lang="ru-RU" dirty="0" err="1" smtClean="0"/>
              <a:t>класу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2.  </a:t>
            </a:r>
            <a:r>
              <a:rPr lang="ru-RU" b="1" dirty="0" smtClean="0"/>
              <a:t>Коли </a:t>
            </a:r>
            <a:r>
              <a:rPr lang="ru-RU" b="1" dirty="0" err="1" smtClean="0"/>
              <a:t>потрібно</a:t>
            </a:r>
            <a:r>
              <a:rPr lang="ru-RU" b="1" dirty="0" smtClean="0"/>
              <a:t> </a:t>
            </a:r>
            <a:r>
              <a:rPr lang="ru-RU" b="1" dirty="0" err="1" smtClean="0"/>
              <a:t>використовувати</a:t>
            </a:r>
            <a:r>
              <a:rPr lang="ru-RU" b="1" dirty="0" smtClean="0"/>
              <a:t> </a:t>
            </a:r>
            <a:r>
              <a:rPr lang="ru-RU" b="1" dirty="0" err="1" smtClean="0"/>
              <a:t>декілька</a:t>
            </a:r>
            <a:r>
              <a:rPr lang="ru-RU" b="1" dirty="0" smtClean="0"/>
              <a:t> </a:t>
            </a:r>
            <a:r>
              <a:rPr lang="ru-RU" b="1" dirty="0" err="1" smtClean="0"/>
              <a:t>існуючих</a:t>
            </a:r>
            <a:r>
              <a:rPr lang="ru-RU" b="1" dirty="0" smtClean="0"/>
              <a:t> </a:t>
            </a:r>
            <a:r>
              <a:rPr lang="ru-RU" b="1" dirty="0" err="1" smtClean="0"/>
              <a:t>підкласів</a:t>
            </a:r>
            <a:r>
              <a:rPr lang="ru-RU" b="1" dirty="0" smtClean="0"/>
              <a:t>, але в них не </a:t>
            </a:r>
            <a:r>
              <a:rPr lang="ru-RU" b="1" dirty="0" err="1" smtClean="0"/>
              <a:t>вистачає</a:t>
            </a:r>
            <a:r>
              <a:rPr lang="ru-RU" b="1" dirty="0" smtClean="0"/>
              <a:t> </a:t>
            </a:r>
            <a:r>
              <a:rPr lang="ru-RU" b="1" dirty="0" err="1" smtClean="0"/>
              <a:t>якоїсь</a:t>
            </a:r>
            <a:r>
              <a:rPr lang="ru-RU" b="1" dirty="0" smtClean="0"/>
              <a:t> </a:t>
            </a:r>
            <a:r>
              <a:rPr lang="ru-RU" b="1" dirty="0" err="1" smtClean="0"/>
              <a:t>загальної</a:t>
            </a:r>
            <a:r>
              <a:rPr lang="ru-RU" b="1" dirty="0" smtClean="0"/>
              <a:t> </a:t>
            </a:r>
            <a:r>
              <a:rPr lang="ru-RU" b="1" dirty="0" err="1" smtClean="0"/>
              <a:t>функціональності</a:t>
            </a:r>
            <a:r>
              <a:rPr lang="ru-RU" b="1" dirty="0" smtClean="0"/>
              <a:t>, </a:t>
            </a:r>
            <a:r>
              <a:rPr lang="ru-RU" b="1" dirty="0" err="1" smtClean="0"/>
              <a:t>причому</a:t>
            </a:r>
            <a:r>
              <a:rPr lang="ru-RU" b="1" dirty="0" smtClean="0"/>
              <a:t> </a:t>
            </a:r>
            <a:r>
              <a:rPr lang="ru-RU" b="1" dirty="0" err="1" smtClean="0"/>
              <a:t>розширити</a:t>
            </a:r>
            <a:r>
              <a:rPr lang="ru-RU" b="1" dirty="0" smtClean="0"/>
              <a:t> </a:t>
            </a:r>
            <a:r>
              <a:rPr lang="ru-RU" b="1" dirty="0" err="1" smtClean="0"/>
              <a:t>суперклас</a:t>
            </a:r>
            <a:r>
              <a:rPr lang="ru-RU" b="1" dirty="0" smtClean="0"/>
              <a:t> не </a:t>
            </a:r>
            <a:r>
              <a:rPr lang="ru-RU" b="1" dirty="0" err="1" smtClean="0"/>
              <a:t>можна</a:t>
            </a:r>
            <a:r>
              <a:rPr lang="ru-RU" b="1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 Ви могли б </a:t>
            </a:r>
            <a:r>
              <a:rPr lang="ru-RU" dirty="0" err="1" smtClean="0"/>
              <a:t>створити</a:t>
            </a:r>
            <a:r>
              <a:rPr lang="ru-RU" dirty="0" smtClean="0"/>
              <a:t> </a:t>
            </a:r>
            <a:r>
              <a:rPr lang="ru-RU" dirty="0" err="1" smtClean="0"/>
              <a:t>ще</a:t>
            </a:r>
            <a:r>
              <a:rPr lang="ru-RU" dirty="0" smtClean="0"/>
              <a:t> один </a:t>
            </a:r>
            <a:r>
              <a:rPr lang="ru-RU" dirty="0" err="1" smtClean="0"/>
              <a:t>рівень</a:t>
            </a:r>
            <a:r>
              <a:rPr lang="ru-RU" dirty="0" smtClean="0"/>
              <a:t> </a:t>
            </a:r>
            <a:r>
              <a:rPr lang="ru-RU" dirty="0" err="1" smtClean="0"/>
              <a:t>підкласів</a:t>
            </a:r>
            <a:r>
              <a:rPr lang="ru-RU" dirty="0" smtClean="0"/>
              <a:t> і </a:t>
            </a:r>
            <a:r>
              <a:rPr lang="ru-RU" dirty="0" err="1" smtClean="0"/>
              <a:t>додати</a:t>
            </a:r>
            <a:r>
              <a:rPr lang="ru-RU" dirty="0" smtClean="0"/>
              <a:t> в них </a:t>
            </a:r>
            <a:r>
              <a:rPr lang="ru-RU" dirty="0" err="1" smtClean="0"/>
              <a:t>відсутню</a:t>
            </a:r>
            <a:r>
              <a:rPr lang="ru-RU" dirty="0" smtClean="0"/>
              <a:t> </a:t>
            </a:r>
            <a:r>
              <a:rPr lang="ru-RU" dirty="0" err="1" smtClean="0"/>
              <a:t>функціональність</a:t>
            </a:r>
            <a:r>
              <a:rPr lang="ru-RU" dirty="0" smtClean="0"/>
              <a:t>. Але при </a:t>
            </a:r>
            <a:r>
              <a:rPr lang="ru-RU" dirty="0" err="1" smtClean="0"/>
              <a:t>цьому</a:t>
            </a:r>
            <a:r>
              <a:rPr lang="ru-RU" dirty="0" smtClean="0"/>
              <a:t> </a:t>
            </a:r>
            <a:r>
              <a:rPr lang="ru-RU" dirty="0" err="1" smtClean="0"/>
              <a:t>доведеться</a:t>
            </a:r>
            <a:r>
              <a:rPr lang="ru-RU" dirty="0" smtClean="0"/>
              <a:t> </a:t>
            </a:r>
            <a:r>
              <a:rPr lang="ru-RU" dirty="0" err="1" smtClean="0"/>
              <a:t>дублювати</a:t>
            </a:r>
            <a:r>
              <a:rPr lang="ru-RU" dirty="0" smtClean="0"/>
              <a:t> один і той же код в </a:t>
            </a:r>
            <a:r>
              <a:rPr lang="ru-RU" dirty="0" err="1" smtClean="0"/>
              <a:t>обох</a:t>
            </a:r>
            <a:r>
              <a:rPr lang="ru-RU" dirty="0" smtClean="0"/>
              <a:t> </a:t>
            </a:r>
            <a:r>
              <a:rPr lang="ru-RU" dirty="0" err="1" smtClean="0"/>
              <a:t>гілках</a:t>
            </a:r>
            <a:r>
              <a:rPr lang="ru-RU" dirty="0" smtClean="0"/>
              <a:t> </a:t>
            </a:r>
            <a:r>
              <a:rPr lang="ru-RU" dirty="0" err="1" smtClean="0"/>
              <a:t>підкласів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err="1" smtClean="0"/>
              <a:t>Більш</a:t>
            </a:r>
            <a:r>
              <a:rPr lang="ru-RU" dirty="0" smtClean="0"/>
              <a:t> </a:t>
            </a:r>
            <a:r>
              <a:rPr lang="ru-RU" dirty="0" err="1" smtClean="0"/>
              <a:t>елегантним</a:t>
            </a:r>
            <a:r>
              <a:rPr lang="ru-RU" dirty="0" smtClean="0"/>
              <a:t> </a:t>
            </a:r>
            <a:r>
              <a:rPr lang="ru-RU" dirty="0" err="1" smtClean="0"/>
              <a:t>рішенням</a:t>
            </a:r>
            <a:r>
              <a:rPr lang="ru-RU" dirty="0" smtClean="0"/>
              <a:t> </a:t>
            </a:r>
            <a:r>
              <a:rPr lang="ru-RU" dirty="0" err="1" smtClean="0"/>
              <a:t>було</a:t>
            </a:r>
            <a:r>
              <a:rPr lang="ru-RU" dirty="0" smtClean="0"/>
              <a:t> б </a:t>
            </a:r>
            <a:r>
              <a:rPr lang="ru-RU" dirty="0" err="1" smtClean="0"/>
              <a:t>помістити</a:t>
            </a:r>
            <a:r>
              <a:rPr lang="ru-RU" dirty="0" smtClean="0"/>
              <a:t> </a:t>
            </a:r>
            <a:r>
              <a:rPr lang="ru-RU" dirty="0" err="1" smtClean="0"/>
              <a:t>відсутню</a:t>
            </a:r>
            <a:r>
              <a:rPr lang="ru-RU" dirty="0" smtClean="0"/>
              <a:t> </a:t>
            </a:r>
            <a:r>
              <a:rPr lang="ru-RU" dirty="0" err="1" smtClean="0"/>
              <a:t>функціональність</a:t>
            </a:r>
            <a:r>
              <a:rPr lang="ru-RU" dirty="0" smtClean="0"/>
              <a:t> в адаптер і </a:t>
            </a:r>
            <a:r>
              <a:rPr lang="ru-RU" dirty="0" err="1" smtClean="0"/>
              <a:t>пристосувати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для </a:t>
            </a:r>
            <a:r>
              <a:rPr lang="ru-RU" dirty="0" err="1" smtClean="0"/>
              <a:t>роботи</a:t>
            </a:r>
            <a:r>
              <a:rPr lang="ru-RU" dirty="0" smtClean="0"/>
              <a:t> з </a:t>
            </a:r>
            <a:r>
              <a:rPr lang="ru-RU" dirty="0" err="1" smtClean="0"/>
              <a:t>суперкласом</a:t>
            </a:r>
            <a:r>
              <a:rPr lang="ru-RU" dirty="0" smtClean="0"/>
              <a:t>. </a:t>
            </a:r>
            <a:r>
              <a:rPr lang="ru-RU" dirty="0" err="1" smtClean="0"/>
              <a:t>Такий</a:t>
            </a:r>
            <a:r>
              <a:rPr lang="ru-RU" dirty="0" smtClean="0"/>
              <a:t> адаптер </a:t>
            </a:r>
            <a:r>
              <a:rPr lang="ru-RU" dirty="0" err="1" smtClean="0"/>
              <a:t>зможе</a:t>
            </a:r>
            <a:r>
              <a:rPr lang="ru-RU" dirty="0" smtClean="0"/>
              <a:t> </a:t>
            </a:r>
            <a:r>
              <a:rPr lang="ru-RU" dirty="0" err="1" smtClean="0"/>
              <a:t>працювати</a:t>
            </a:r>
            <a:r>
              <a:rPr lang="ru-RU" dirty="0" smtClean="0"/>
              <a:t> з </a:t>
            </a:r>
            <a:r>
              <a:rPr lang="ru-RU" dirty="0" err="1" smtClean="0"/>
              <a:t>усіма</a:t>
            </a:r>
            <a:r>
              <a:rPr lang="ru-RU" dirty="0" smtClean="0"/>
              <a:t> </a:t>
            </a:r>
            <a:r>
              <a:rPr lang="ru-RU" dirty="0" err="1" smtClean="0"/>
              <a:t>підкласами</a:t>
            </a:r>
            <a:r>
              <a:rPr lang="ru-RU" dirty="0" smtClean="0"/>
              <a:t> </a:t>
            </a:r>
            <a:r>
              <a:rPr lang="ru-RU" dirty="0" err="1" smtClean="0"/>
              <a:t>ієрархії</a:t>
            </a:r>
            <a:r>
              <a:rPr lang="ru-RU" dirty="0" smtClean="0"/>
              <a:t>.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рішення</a:t>
            </a:r>
            <a:r>
              <a:rPr lang="ru-RU" dirty="0" smtClean="0"/>
              <a:t> буде сильно </a:t>
            </a:r>
            <a:r>
              <a:rPr lang="ru-RU" dirty="0" err="1" smtClean="0"/>
              <a:t>нагадувати</a:t>
            </a:r>
            <a:r>
              <a:rPr lang="ru-RU" dirty="0" smtClean="0"/>
              <a:t> </a:t>
            </a:r>
            <a:r>
              <a:rPr lang="ru-RU" dirty="0" err="1" smtClean="0"/>
              <a:t>патерн</a:t>
            </a:r>
            <a:r>
              <a:rPr lang="ru-RU" dirty="0" smtClean="0"/>
              <a:t> </a:t>
            </a:r>
            <a:r>
              <a:rPr lang="ru-RU" b="1" dirty="0" smtClean="0"/>
              <a:t>Декоратор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6685" y="253999"/>
            <a:ext cx="47993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Адаптер. </a:t>
            </a:r>
            <a:r>
              <a:rPr lang="ru-RU" sz="3600" b="1" dirty="0" err="1" smtClean="0">
                <a:solidFill>
                  <a:srgbClr val="C00000"/>
                </a:solidFill>
              </a:rPr>
              <a:t>Застосовність</a:t>
            </a:r>
            <a:endParaRPr lang="ru-RU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11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Адаптер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Реалізація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6498" y="990754"/>
            <a:ext cx="8958648" cy="5114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Переконайтеся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у вас є два </a:t>
            </a:r>
            <a:r>
              <a:rPr lang="ru-RU" dirty="0" err="1" smtClean="0"/>
              <a:t>класи</a:t>
            </a:r>
            <a:r>
              <a:rPr lang="ru-RU" dirty="0" smtClean="0"/>
              <a:t> з </a:t>
            </a:r>
            <a:r>
              <a:rPr lang="ru-RU" dirty="0" err="1" smtClean="0"/>
              <a:t>несумісними</a:t>
            </a:r>
            <a:r>
              <a:rPr lang="ru-RU" dirty="0" smtClean="0"/>
              <a:t> </a:t>
            </a:r>
            <a:r>
              <a:rPr lang="ru-RU" dirty="0" err="1" smtClean="0"/>
              <a:t>інтерфейсами</a:t>
            </a:r>
            <a:r>
              <a:rPr lang="ru-RU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800100" lvl="1" indent="-342900">
              <a:buFont typeface="+mj-lt"/>
              <a:buAutoNum type="alphaLcPeriod"/>
            </a:pPr>
            <a:r>
              <a:rPr lang="ru-RU" b="1" dirty="0" err="1" smtClean="0"/>
              <a:t>корисний</a:t>
            </a:r>
            <a:r>
              <a:rPr lang="ru-RU" b="1" dirty="0" smtClean="0"/>
              <a:t> </a:t>
            </a:r>
            <a:r>
              <a:rPr lang="ru-RU" b="1" dirty="0" err="1" smtClean="0"/>
              <a:t>сервіс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 err="1" smtClean="0"/>
              <a:t>службовий</a:t>
            </a:r>
            <a:r>
              <a:rPr lang="ru-RU" dirty="0" smtClean="0"/>
              <a:t> </a:t>
            </a:r>
            <a:r>
              <a:rPr lang="ru-RU" dirty="0" err="1" smtClean="0"/>
              <a:t>клас</a:t>
            </a:r>
            <a:r>
              <a:rPr lang="ru-RU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ви</a:t>
            </a:r>
            <a:r>
              <a:rPr lang="ru-RU" dirty="0" smtClean="0"/>
              <a:t> не можете </a:t>
            </a:r>
            <a:r>
              <a:rPr lang="ru-RU" dirty="0" err="1" smtClean="0"/>
              <a:t>змінювати</a:t>
            </a:r>
            <a:r>
              <a:rPr lang="ru-RU" dirty="0" smtClean="0"/>
              <a:t> (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сторонній</a:t>
            </a:r>
            <a:r>
              <a:rPr lang="ru-RU" dirty="0" smtClean="0"/>
              <a:t>,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нього</a:t>
            </a:r>
            <a:r>
              <a:rPr lang="ru-RU" dirty="0" smtClean="0"/>
              <a:t> </a:t>
            </a:r>
            <a:r>
              <a:rPr lang="ru-RU" dirty="0" err="1" smtClean="0"/>
              <a:t>залежить</a:t>
            </a:r>
            <a:r>
              <a:rPr lang="ru-RU" dirty="0" smtClean="0"/>
              <a:t> </a:t>
            </a:r>
            <a:r>
              <a:rPr lang="ru-RU" dirty="0" err="1" smtClean="0"/>
              <a:t>інший</a:t>
            </a:r>
            <a:r>
              <a:rPr lang="ru-RU" dirty="0" smtClean="0"/>
              <a:t> код);</a:t>
            </a:r>
          </a:p>
          <a:p>
            <a:pPr marL="800100" lvl="1" indent="-342900">
              <a:buFont typeface="+mj-lt"/>
              <a:buAutoNum type="alphaLcPeriod"/>
            </a:pPr>
            <a:r>
              <a:rPr lang="ru-RU" b="1" dirty="0" smtClean="0"/>
              <a:t>один </a:t>
            </a:r>
            <a:r>
              <a:rPr lang="ru-RU" b="1" dirty="0" err="1" smtClean="0"/>
              <a:t>або</a:t>
            </a:r>
            <a:r>
              <a:rPr lang="ru-RU" b="1" dirty="0" smtClean="0"/>
              <a:t> </a:t>
            </a:r>
            <a:r>
              <a:rPr lang="ru-RU" b="1" dirty="0" err="1" smtClean="0"/>
              <a:t>кілька</a:t>
            </a:r>
            <a:r>
              <a:rPr lang="ru-RU" b="1" dirty="0" smtClean="0"/>
              <a:t> </a:t>
            </a:r>
            <a:r>
              <a:rPr lang="ru-RU" b="1" dirty="0" err="1" smtClean="0"/>
              <a:t>клієнтів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 err="1" smtClean="0"/>
              <a:t>існуючих</a:t>
            </a:r>
            <a:r>
              <a:rPr lang="ru-RU" dirty="0" smtClean="0"/>
              <a:t> </a:t>
            </a:r>
            <a:r>
              <a:rPr lang="ru-RU" dirty="0" err="1" smtClean="0"/>
              <a:t>класів</a:t>
            </a:r>
            <a:r>
              <a:rPr lang="ru-RU" dirty="0" smtClean="0"/>
              <a:t> </a:t>
            </a:r>
            <a:r>
              <a:rPr lang="ru-RU" dirty="0" err="1" smtClean="0"/>
              <a:t>додатки</a:t>
            </a:r>
            <a:r>
              <a:rPr lang="ru-RU" dirty="0" smtClean="0"/>
              <a:t>, </a:t>
            </a:r>
            <a:r>
              <a:rPr lang="ru-RU" dirty="0" err="1" smtClean="0"/>
              <a:t>несумісних</a:t>
            </a:r>
            <a:r>
              <a:rPr lang="ru-RU" dirty="0" smtClean="0"/>
              <a:t> з </a:t>
            </a:r>
            <a:r>
              <a:rPr lang="ru-RU" dirty="0" err="1" smtClean="0"/>
              <a:t>сервісом</a:t>
            </a:r>
            <a:r>
              <a:rPr lang="ru-RU" dirty="0" smtClean="0"/>
              <a:t> через </a:t>
            </a:r>
            <a:r>
              <a:rPr lang="ru-RU" dirty="0" err="1" smtClean="0"/>
              <a:t>незручне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неспівпадаючого</a:t>
            </a:r>
            <a:r>
              <a:rPr lang="ru-RU" dirty="0" smtClean="0"/>
              <a:t> </a:t>
            </a:r>
            <a:r>
              <a:rPr lang="ru-RU" dirty="0" err="1" smtClean="0"/>
              <a:t>інтерфейсу</a:t>
            </a:r>
            <a:r>
              <a:rPr lang="ru-RU" dirty="0" smtClean="0"/>
              <a:t>.</a:t>
            </a:r>
          </a:p>
          <a:p>
            <a:pPr marL="342900" indent="-342900">
              <a:spcBef>
                <a:spcPts val="6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dirty="0" err="1" smtClean="0"/>
              <a:t>Опишіть</a:t>
            </a:r>
            <a:r>
              <a:rPr lang="ru-RU" dirty="0" smtClean="0"/>
              <a:t> </a:t>
            </a:r>
            <a:r>
              <a:rPr lang="ru-RU" dirty="0" err="1" smtClean="0"/>
              <a:t>клієнтський</a:t>
            </a:r>
            <a:r>
              <a:rPr lang="ru-RU" dirty="0" smtClean="0"/>
              <a:t> </a:t>
            </a:r>
            <a:r>
              <a:rPr lang="ru-RU" dirty="0" err="1" smtClean="0"/>
              <a:t>інтерфейс</a:t>
            </a:r>
            <a:r>
              <a:rPr lang="ru-RU" dirty="0" smtClean="0"/>
              <a:t>, через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класи</a:t>
            </a:r>
            <a:r>
              <a:rPr lang="ru-RU" dirty="0" smtClean="0"/>
              <a:t> </a:t>
            </a:r>
            <a:r>
              <a:rPr lang="ru-RU" dirty="0" err="1" smtClean="0"/>
              <a:t>додатки</a:t>
            </a:r>
            <a:r>
              <a:rPr lang="ru-RU" dirty="0" smtClean="0"/>
              <a:t> </a:t>
            </a:r>
            <a:r>
              <a:rPr lang="ru-RU" dirty="0" err="1" smtClean="0"/>
              <a:t>змогли</a:t>
            </a:r>
            <a:r>
              <a:rPr lang="ru-RU" dirty="0" smtClean="0"/>
              <a:t> б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</a:t>
            </a:r>
            <a:r>
              <a:rPr lang="ru-RU" dirty="0" err="1" smtClean="0"/>
              <a:t>клас</a:t>
            </a:r>
            <a:r>
              <a:rPr lang="ru-RU" dirty="0" smtClean="0"/>
              <a:t> </a:t>
            </a:r>
            <a:r>
              <a:rPr lang="ru-RU" dirty="0" err="1" smtClean="0"/>
              <a:t>сервісу</a:t>
            </a:r>
            <a:r>
              <a:rPr lang="ru-RU" dirty="0" smtClean="0"/>
              <a:t>.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ru-RU" dirty="0" err="1" smtClean="0"/>
              <a:t>Створіть</a:t>
            </a:r>
            <a:r>
              <a:rPr lang="ru-RU" dirty="0" smtClean="0"/>
              <a:t> </a:t>
            </a:r>
            <a:r>
              <a:rPr lang="ru-RU" dirty="0" err="1" smtClean="0"/>
              <a:t>клас</a:t>
            </a:r>
            <a:r>
              <a:rPr lang="ru-RU" dirty="0" smtClean="0"/>
              <a:t> адаптера, </a:t>
            </a:r>
            <a:r>
              <a:rPr lang="ru-RU" dirty="0" err="1" smtClean="0"/>
              <a:t>реалізувавши</a:t>
            </a:r>
            <a:r>
              <a:rPr lang="ru-RU" dirty="0" smtClean="0"/>
              <a:t> </a:t>
            </a:r>
            <a:r>
              <a:rPr lang="ru-RU" dirty="0" err="1" smtClean="0"/>
              <a:t>цей</a:t>
            </a:r>
            <a:r>
              <a:rPr lang="ru-RU" dirty="0" smtClean="0"/>
              <a:t> </a:t>
            </a:r>
            <a:r>
              <a:rPr lang="ru-RU" dirty="0" err="1" smtClean="0"/>
              <a:t>інтерфейс</a:t>
            </a:r>
            <a:r>
              <a:rPr lang="ru-RU" dirty="0" smtClean="0"/>
              <a:t>.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ru-RU" dirty="0" err="1" smtClean="0"/>
              <a:t>Помістіть</a:t>
            </a:r>
            <a:r>
              <a:rPr lang="ru-RU" dirty="0" smtClean="0"/>
              <a:t> в адаптер поле, яке буде </a:t>
            </a:r>
            <a:r>
              <a:rPr lang="ru-RU" dirty="0" err="1" smtClean="0"/>
              <a:t>зберігати</a:t>
            </a:r>
            <a:r>
              <a:rPr lang="ru-RU" dirty="0" smtClean="0"/>
              <a:t> </a:t>
            </a:r>
            <a:r>
              <a:rPr lang="ru-RU" dirty="0" err="1" smtClean="0"/>
              <a:t>посилання</a:t>
            </a:r>
            <a:r>
              <a:rPr lang="ru-RU" dirty="0" smtClean="0"/>
              <a:t> на </a:t>
            </a:r>
            <a:r>
              <a:rPr lang="ru-RU" dirty="0" err="1" smtClean="0"/>
              <a:t>об'єкт</a:t>
            </a:r>
            <a:r>
              <a:rPr lang="ru-RU" dirty="0" smtClean="0"/>
              <a:t> </a:t>
            </a:r>
            <a:r>
              <a:rPr lang="ru-RU" dirty="0" err="1" smtClean="0"/>
              <a:t>сервісу</a:t>
            </a:r>
            <a:r>
              <a:rPr lang="ru-RU" dirty="0" smtClean="0"/>
              <a:t>. </a:t>
            </a:r>
            <a:r>
              <a:rPr lang="ru-RU" dirty="0" err="1" smtClean="0"/>
              <a:t>Зазвичай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поле </a:t>
            </a:r>
            <a:r>
              <a:rPr lang="ru-RU" dirty="0" err="1" smtClean="0"/>
              <a:t>заповнюють</a:t>
            </a:r>
            <a:r>
              <a:rPr lang="ru-RU" dirty="0" smtClean="0"/>
              <a:t> </a:t>
            </a:r>
            <a:r>
              <a:rPr lang="ru-RU" dirty="0" err="1" smtClean="0"/>
              <a:t>об'єктом</a:t>
            </a:r>
            <a:r>
              <a:rPr lang="ru-RU" dirty="0" smtClean="0"/>
              <a:t>, </a:t>
            </a:r>
            <a:r>
              <a:rPr lang="ru-RU" dirty="0" err="1" smtClean="0"/>
              <a:t>переданим</a:t>
            </a:r>
            <a:r>
              <a:rPr lang="ru-RU" dirty="0" smtClean="0"/>
              <a:t> в конструктор адаптера. У </a:t>
            </a:r>
            <a:r>
              <a:rPr lang="ru-RU" dirty="0" err="1" smtClean="0"/>
              <a:t>разі</a:t>
            </a:r>
            <a:r>
              <a:rPr lang="ru-RU" dirty="0" smtClean="0"/>
              <a:t> простою </a:t>
            </a:r>
            <a:r>
              <a:rPr lang="ru-RU" dirty="0" err="1" smtClean="0"/>
              <a:t>адаптації</a:t>
            </a:r>
            <a:r>
              <a:rPr lang="ru-RU" dirty="0" smtClean="0"/>
              <a:t> </a:t>
            </a:r>
            <a:r>
              <a:rPr lang="ru-RU" dirty="0" err="1" smtClean="0"/>
              <a:t>цей</a:t>
            </a:r>
            <a:r>
              <a:rPr lang="ru-RU" dirty="0" smtClean="0"/>
              <a:t> </a:t>
            </a:r>
            <a:r>
              <a:rPr lang="ru-RU" dirty="0" err="1" smtClean="0"/>
              <a:t>об'єкт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передавати</a:t>
            </a:r>
            <a:r>
              <a:rPr lang="ru-RU" dirty="0" smtClean="0"/>
              <a:t> через </a:t>
            </a:r>
            <a:r>
              <a:rPr lang="ru-RU" dirty="0" err="1" smtClean="0"/>
              <a:t>параметри</a:t>
            </a:r>
            <a:r>
              <a:rPr lang="ru-RU" dirty="0" smtClean="0"/>
              <a:t> </a:t>
            </a:r>
            <a:r>
              <a:rPr lang="ru-RU" dirty="0" err="1" smtClean="0"/>
              <a:t>методів</a:t>
            </a:r>
            <a:r>
              <a:rPr lang="ru-RU" dirty="0" smtClean="0"/>
              <a:t> адаптера.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ru-RU" dirty="0" err="1" smtClean="0"/>
              <a:t>Реалізуйте</a:t>
            </a:r>
            <a:r>
              <a:rPr lang="ru-RU" dirty="0" smtClean="0"/>
              <a:t>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методи</a:t>
            </a:r>
            <a:r>
              <a:rPr lang="ru-RU" dirty="0" smtClean="0"/>
              <a:t> </a:t>
            </a:r>
            <a:r>
              <a:rPr lang="ru-RU" dirty="0" err="1" smtClean="0"/>
              <a:t>клієнтського</a:t>
            </a:r>
            <a:r>
              <a:rPr lang="ru-RU" dirty="0" smtClean="0"/>
              <a:t> </a:t>
            </a:r>
            <a:r>
              <a:rPr lang="ru-RU" dirty="0" err="1" smtClean="0"/>
              <a:t>інтерфейсу</a:t>
            </a:r>
            <a:r>
              <a:rPr lang="ru-RU" dirty="0" smtClean="0"/>
              <a:t> в </a:t>
            </a:r>
            <a:r>
              <a:rPr lang="ru-RU" dirty="0" err="1" smtClean="0"/>
              <a:t>адаптері</a:t>
            </a:r>
            <a:r>
              <a:rPr lang="ru-RU" dirty="0" smtClean="0"/>
              <a:t>. Адаптер повинен </a:t>
            </a:r>
            <a:r>
              <a:rPr lang="ru-RU" dirty="0" err="1" smtClean="0"/>
              <a:t>делегувати</a:t>
            </a:r>
            <a:r>
              <a:rPr lang="ru-RU" dirty="0" smtClean="0"/>
              <a:t> </a:t>
            </a:r>
            <a:r>
              <a:rPr lang="ru-RU" dirty="0" err="1" smtClean="0"/>
              <a:t>основну</a:t>
            </a:r>
            <a:r>
              <a:rPr lang="ru-RU" dirty="0" smtClean="0"/>
              <a:t> роботу </a:t>
            </a:r>
            <a:r>
              <a:rPr lang="ru-RU" dirty="0" err="1" smtClean="0"/>
              <a:t>сервісу</a:t>
            </a:r>
            <a:r>
              <a:rPr lang="ru-RU" dirty="0" smtClean="0"/>
              <a:t>.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ru-RU" b="1" dirty="0" err="1" smtClean="0"/>
              <a:t>Додаток</a:t>
            </a:r>
            <a:r>
              <a:rPr lang="ru-RU" b="1" dirty="0" smtClean="0"/>
              <a:t> </a:t>
            </a:r>
            <a:r>
              <a:rPr lang="ru-RU" b="1" dirty="0" err="1" smtClean="0"/>
              <a:t>має</a:t>
            </a:r>
            <a:r>
              <a:rPr lang="ru-RU" b="1" dirty="0" smtClean="0"/>
              <a:t> </a:t>
            </a:r>
            <a:r>
              <a:rPr lang="ru-RU" b="1" dirty="0" err="1" smtClean="0"/>
              <a:t>використовувати</a:t>
            </a:r>
            <a:r>
              <a:rPr lang="ru-RU" b="1" dirty="0" smtClean="0"/>
              <a:t> адаптер </a:t>
            </a:r>
            <a:r>
              <a:rPr lang="ru-RU" b="1" dirty="0" err="1" smtClean="0"/>
              <a:t>тільки</a:t>
            </a:r>
            <a:r>
              <a:rPr lang="ru-RU" b="1" dirty="0" smtClean="0"/>
              <a:t> через </a:t>
            </a:r>
            <a:r>
              <a:rPr lang="ru-RU" b="1" dirty="0" err="1" smtClean="0"/>
              <a:t>клієнтський</a:t>
            </a:r>
            <a:r>
              <a:rPr lang="ru-RU" b="1" dirty="0" smtClean="0"/>
              <a:t> </a:t>
            </a:r>
            <a:r>
              <a:rPr lang="ru-RU" b="1" dirty="0" err="1" smtClean="0"/>
              <a:t>інтерфейс</a:t>
            </a:r>
            <a:r>
              <a:rPr lang="ru-RU" dirty="0" smtClean="0"/>
              <a:t>. </a:t>
            </a:r>
            <a:r>
              <a:rPr lang="ru-RU" dirty="0" err="1" smtClean="0"/>
              <a:t>Це</a:t>
            </a:r>
            <a:r>
              <a:rPr lang="ru-RU" dirty="0" smtClean="0"/>
              <a:t> дозволить легко </a:t>
            </a:r>
            <a:r>
              <a:rPr lang="ru-RU" dirty="0" err="1" smtClean="0"/>
              <a:t>змінювати</a:t>
            </a:r>
            <a:r>
              <a:rPr lang="ru-RU" dirty="0" smtClean="0"/>
              <a:t> і </a:t>
            </a:r>
            <a:r>
              <a:rPr lang="ru-RU" dirty="0" err="1" smtClean="0"/>
              <a:t>додавати</a:t>
            </a:r>
            <a:r>
              <a:rPr lang="ru-RU" dirty="0" smtClean="0"/>
              <a:t> </a:t>
            </a:r>
            <a:r>
              <a:rPr lang="ru-RU" dirty="0" err="1" smtClean="0"/>
              <a:t>адаптери</a:t>
            </a:r>
            <a:r>
              <a:rPr lang="ru-RU" dirty="0" smtClean="0"/>
              <a:t> в </a:t>
            </a:r>
            <a:r>
              <a:rPr lang="ru-RU" dirty="0" err="1" smtClean="0"/>
              <a:t>майбутньому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063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mtClean="0">
                <a:solidFill>
                  <a:srgbClr val="C00000"/>
                </a:solidFill>
              </a:rPr>
              <a:t>Адаптер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Переваги і недоліки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26756" y="1296598"/>
            <a:ext cx="65120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+ </a:t>
            </a:r>
            <a:r>
              <a:rPr lang="ru-RU" dirty="0" err="1" smtClean="0">
                <a:solidFill>
                  <a:srgbClr val="0000CC"/>
                </a:solidFill>
              </a:rPr>
              <a:t>Відокремлює</a:t>
            </a:r>
            <a:r>
              <a:rPr lang="ru-RU" dirty="0" smtClean="0">
                <a:solidFill>
                  <a:srgbClr val="0000CC"/>
                </a:solidFill>
              </a:rPr>
              <a:t> і </a:t>
            </a:r>
            <a:r>
              <a:rPr lang="ru-RU" dirty="0" err="1" smtClean="0">
                <a:solidFill>
                  <a:srgbClr val="0000CC"/>
                </a:solidFill>
              </a:rPr>
              <a:t>приховує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від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клієнта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подробиці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перетворення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різних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інтерфейсів</a:t>
            </a:r>
            <a:r>
              <a:rPr lang="ru-RU" dirty="0" smtClean="0">
                <a:solidFill>
                  <a:srgbClr val="0000CC"/>
                </a:solidFill>
              </a:rPr>
              <a:t>.</a:t>
            </a:r>
          </a:p>
          <a:p>
            <a:endParaRPr lang="ru-RU" dirty="0" smtClean="0"/>
          </a:p>
          <a:p>
            <a:r>
              <a:rPr lang="ru-RU" dirty="0" smtClean="0"/>
              <a:t>-  </a:t>
            </a:r>
            <a:r>
              <a:rPr lang="ru-RU" dirty="0" err="1" smtClean="0">
                <a:solidFill>
                  <a:srgbClr val="C00000"/>
                </a:solidFill>
              </a:rPr>
              <a:t>Ускладнює</a:t>
            </a:r>
            <a:r>
              <a:rPr lang="ru-RU" dirty="0" smtClean="0">
                <a:solidFill>
                  <a:srgbClr val="C00000"/>
                </a:solidFill>
              </a:rPr>
              <a:t> код </a:t>
            </a:r>
            <a:r>
              <a:rPr lang="ru-RU" dirty="0" err="1" smtClean="0">
                <a:solidFill>
                  <a:srgbClr val="C00000"/>
                </a:solidFill>
              </a:rPr>
              <a:t>програми</a:t>
            </a:r>
            <a:r>
              <a:rPr lang="ru-RU" dirty="0" smtClean="0">
                <a:solidFill>
                  <a:srgbClr val="C00000"/>
                </a:solidFill>
              </a:rPr>
              <a:t> через </a:t>
            </a:r>
            <a:r>
              <a:rPr lang="ru-RU" dirty="0" err="1" smtClean="0">
                <a:solidFill>
                  <a:srgbClr val="C00000"/>
                </a:solidFill>
              </a:rPr>
              <a:t>введення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додаткових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класів</a:t>
            </a:r>
            <a:r>
              <a:rPr lang="ru-RU" dirty="0" smtClean="0">
                <a:solidFill>
                  <a:srgbClr val="C00000"/>
                </a:solidFill>
              </a:rPr>
              <a:t>.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91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Адаптер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Відношення до інших </a:t>
            </a:r>
            <a:r>
              <a:rPr lang="uk-UA" sz="3200" b="1" dirty="0" err="1" smtClean="0">
                <a:solidFill>
                  <a:srgbClr val="C00000"/>
                </a:solidFill>
              </a:rPr>
              <a:t>патернів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8854" y="948690"/>
            <a:ext cx="904514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1" dirty="0" err="1" smtClean="0"/>
              <a:t>Міст</a:t>
            </a:r>
            <a:r>
              <a:rPr lang="ru-RU" dirty="0" smtClean="0"/>
              <a:t> </a:t>
            </a:r>
            <a:r>
              <a:rPr lang="ru-RU" dirty="0" err="1" smtClean="0"/>
              <a:t>проектують</a:t>
            </a:r>
            <a:r>
              <a:rPr lang="ru-RU" dirty="0" smtClean="0"/>
              <a:t> </a:t>
            </a:r>
            <a:r>
              <a:rPr lang="ru-RU" dirty="0" err="1" smtClean="0"/>
              <a:t>заздалегідь</a:t>
            </a:r>
            <a:r>
              <a:rPr lang="ru-RU" dirty="0" smtClean="0"/>
              <a:t>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розвивати</a:t>
            </a:r>
            <a:r>
              <a:rPr lang="ru-RU" dirty="0" smtClean="0"/>
              <a:t> </a:t>
            </a:r>
            <a:r>
              <a:rPr lang="ru-RU" dirty="0" err="1" smtClean="0"/>
              <a:t>великі</a:t>
            </a:r>
            <a:r>
              <a:rPr lang="ru-RU" dirty="0" smtClean="0"/>
              <a:t> </a:t>
            </a:r>
            <a:r>
              <a:rPr lang="ru-RU" dirty="0" err="1" smtClean="0"/>
              <a:t>частини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 </a:t>
            </a:r>
            <a:r>
              <a:rPr lang="ru-RU" dirty="0" err="1" smtClean="0"/>
              <a:t>окремо</a:t>
            </a:r>
            <a:r>
              <a:rPr lang="ru-RU" dirty="0" smtClean="0"/>
              <a:t> один </a:t>
            </a:r>
            <a:r>
              <a:rPr lang="ru-RU" dirty="0" err="1" smtClean="0"/>
              <a:t>від</a:t>
            </a:r>
            <a:r>
              <a:rPr lang="ru-RU" dirty="0" smtClean="0"/>
              <a:t> одного. </a:t>
            </a:r>
            <a:r>
              <a:rPr lang="ru-RU" b="1" dirty="0" smtClean="0"/>
              <a:t>Адаптер</a:t>
            </a:r>
            <a:r>
              <a:rPr lang="ru-RU" dirty="0" smtClean="0"/>
              <a:t> </a:t>
            </a:r>
            <a:r>
              <a:rPr lang="ru-RU" dirty="0" err="1" smtClean="0"/>
              <a:t>застосовується</a:t>
            </a:r>
            <a:r>
              <a:rPr lang="ru-RU" dirty="0" smtClean="0"/>
              <a:t> постфактум,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змусити</a:t>
            </a:r>
            <a:r>
              <a:rPr lang="ru-RU" dirty="0" smtClean="0"/>
              <a:t> </a:t>
            </a:r>
            <a:r>
              <a:rPr lang="ru-RU" dirty="0" err="1" smtClean="0"/>
              <a:t>несумісні</a:t>
            </a:r>
            <a:r>
              <a:rPr lang="ru-RU" dirty="0" smtClean="0"/>
              <a:t> </a:t>
            </a:r>
            <a:r>
              <a:rPr lang="ru-RU" dirty="0" err="1" smtClean="0"/>
              <a:t>класи</a:t>
            </a:r>
            <a:r>
              <a:rPr lang="ru-RU" dirty="0" smtClean="0"/>
              <a:t> </a:t>
            </a:r>
            <a:r>
              <a:rPr lang="ru-RU" dirty="0" err="1" smtClean="0"/>
              <a:t>працювати</a:t>
            </a:r>
            <a:r>
              <a:rPr lang="ru-RU" dirty="0" smtClean="0"/>
              <a:t> разом.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Адаптер</a:t>
            </a:r>
            <a:r>
              <a:rPr lang="ru-RU" dirty="0" smtClean="0"/>
              <a:t> </a:t>
            </a:r>
            <a:r>
              <a:rPr lang="ru-RU" dirty="0" err="1" smtClean="0"/>
              <a:t>змінює</a:t>
            </a:r>
            <a:r>
              <a:rPr lang="ru-RU" dirty="0" smtClean="0"/>
              <a:t> </a:t>
            </a:r>
            <a:r>
              <a:rPr lang="ru-RU" dirty="0" err="1" smtClean="0"/>
              <a:t>інтерфейс</a:t>
            </a:r>
            <a:r>
              <a:rPr lang="ru-RU" dirty="0" smtClean="0"/>
              <a:t> </a:t>
            </a:r>
            <a:r>
              <a:rPr lang="ru-RU" dirty="0" err="1" smtClean="0"/>
              <a:t>існуючого</a:t>
            </a:r>
            <a:r>
              <a:rPr lang="ru-RU" dirty="0" smtClean="0"/>
              <a:t> </a:t>
            </a:r>
            <a:r>
              <a:rPr lang="ru-RU" dirty="0" err="1" smtClean="0"/>
              <a:t>об'єкта</a:t>
            </a:r>
            <a:r>
              <a:rPr lang="ru-RU" dirty="0" smtClean="0"/>
              <a:t>. </a:t>
            </a:r>
            <a:r>
              <a:rPr lang="ru-RU" b="1" dirty="0" smtClean="0"/>
              <a:t>Декоратор</a:t>
            </a:r>
            <a:r>
              <a:rPr lang="ru-RU" dirty="0" smtClean="0"/>
              <a:t> </a:t>
            </a:r>
            <a:r>
              <a:rPr lang="ru-RU" dirty="0" err="1" smtClean="0"/>
              <a:t>покращує</a:t>
            </a:r>
            <a:r>
              <a:rPr lang="ru-RU" dirty="0" smtClean="0"/>
              <a:t> </a:t>
            </a:r>
            <a:r>
              <a:rPr lang="ru-RU" dirty="0" err="1" smtClean="0"/>
              <a:t>інший</a:t>
            </a:r>
            <a:r>
              <a:rPr lang="ru-RU" dirty="0" smtClean="0"/>
              <a:t> </a:t>
            </a:r>
            <a:r>
              <a:rPr lang="ru-RU" dirty="0" err="1" smtClean="0"/>
              <a:t>об'єкт</a:t>
            </a:r>
            <a:r>
              <a:rPr lang="ru-RU" dirty="0" smtClean="0"/>
              <a:t> без </a:t>
            </a:r>
            <a:r>
              <a:rPr lang="ru-RU" dirty="0" err="1" smtClean="0"/>
              <a:t>зміни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інтерфейсу</a:t>
            </a:r>
            <a:r>
              <a:rPr lang="ru-RU" dirty="0" smtClean="0"/>
              <a:t>. </a:t>
            </a:r>
            <a:r>
              <a:rPr lang="ru-RU" dirty="0" err="1" smtClean="0"/>
              <a:t>Причому</a:t>
            </a:r>
            <a:r>
              <a:rPr lang="ru-RU" dirty="0" smtClean="0"/>
              <a:t> </a:t>
            </a:r>
            <a:r>
              <a:rPr lang="ru-RU" b="1" dirty="0" smtClean="0"/>
              <a:t>Декоратор</a:t>
            </a:r>
            <a:r>
              <a:rPr lang="ru-RU" dirty="0" smtClean="0"/>
              <a:t> </a:t>
            </a:r>
            <a:r>
              <a:rPr lang="ru-RU" dirty="0" err="1" smtClean="0"/>
              <a:t>підтримує</a:t>
            </a:r>
            <a:r>
              <a:rPr lang="ru-RU" dirty="0" smtClean="0"/>
              <a:t> рекурсивную </a:t>
            </a:r>
            <a:r>
              <a:rPr lang="ru-RU" dirty="0" err="1" smtClean="0"/>
              <a:t>вкладеність</a:t>
            </a:r>
            <a:r>
              <a:rPr lang="ru-RU" dirty="0" smtClean="0"/>
              <a:t>, </a:t>
            </a:r>
            <a:r>
              <a:rPr lang="ru-RU" dirty="0" err="1" smtClean="0"/>
              <a:t>чого</a:t>
            </a:r>
            <a:r>
              <a:rPr lang="ru-RU" dirty="0" smtClean="0"/>
              <a:t> не </a:t>
            </a:r>
            <a:r>
              <a:rPr lang="ru-RU" dirty="0" err="1" smtClean="0"/>
              <a:t>скажеш</a:t>
            </a:r>
            <a:r>
              <a:rPr lang="ru-RU" dirty="0" smtClean="0"/>
              <a:t> про адаптер.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Адаптер</a:t>
            </a:r>
            <a:r>
              <a:rPr lang="ru-RU" dirty="0" smtClean="0"/>
              <a:t> </a:t>
            </a:r>
            <a:r>
              <a:rPr lang="ru-RU" dirty="0" err="1" smtClean="0"/>
              <a:t>надає</a:t>
            </a:r>
            <a:r>
              <a:rPr lang="ru-RU" dirty="0" smtClean="0"/>
              <a:t> </a:t>
            </a:r>
            <a:r>
              <a:rPr lang="ru-RU" dirty="0" err="1" smtClean="0"/>
              <a:t>класу</a:t>
            </a:r>
            <a:r>
              <a:rPr lang="ru-RU" dirty="0" smtClean="0"/>
              <a:t> </a:t>
            </a:r>
            <a:r>
              <a:rPr lang="ru-RU" dirty="0" err="1" smtClean="0"/>
              <a:t>альтернативний</a:t>
            </a:r>
            <a:r>
              <a:rPr lang="ru-RU" dirty="0" smtClean="0"/>
              <a:t> </a:t>
            </a:r>
            <a:r>
              <a:rPr lang="ru-RU" dirty="0" err="1" smtClean="0"/>
              <a:t>інтерфейс</a:t>
            </a:r>
            <a:r>
              <a:rPr lang="ru-RU" dirty="0" smtClean="0"/>
              <a:t>. </a:t>
            </a:r>
            <a:r>
              <a:rPr lang="ru-RU" b="1" dirty="0" smtClean="0"/>
              <a:t>Декоратор</a:t>
            </a:r>
            <a:r>
              <a:rPr lang="ru-RU" dirty="0" smtClean="0"/>
              <a:t> </a:t>
            </a:r>
            <a:r>
              <a:rPr lang="ru-RU" dirty="0" err="1" smtClean="0"/>
              <a:t>надає</a:t>
            </a:r>
            <a:r>
              <a:rPr lang="ru-RU" dirty="0" smtClean="0"/>
              <a:t> </a:t>
            </a:r>
            <a:r>
              <a:rPr lang="ru-RU" dirty="0" err="1" smtClean="0"/>
              <a:t>розширений</a:t>
            </a:r>
            <a:r>
              <a:rPr lang="ru-RU" dirty="0" smtClean="0"/>
              <a:t> </a:t>
            </a:r>
            <a:r>
              <a:rPr lang="ru-RU" dirty="0" err="1" smtClean="0"/>
              <a:t>інтерфейс</a:t>
            </a:r>
            <a:r>
              <a:rPr lang="ru-RU" dirty="0" smtClean="0"/>
              <a:t>. Заступник </a:t>
            </a:r>
            <a:r>
              <a:rPr lang="ru-RU" dirty="0" err="1" smtClean="0"/>
              <a:t>надає</a:t>
            </a:r>
            <a:r>
              <a:rPr lang="ru-RU" dirty="0" smtClean="0"/>
              <a:t> той же </a:t>
            </a:r>
            <a:r>
              <a:rPr lang="ru-RU" dirty="0" err="1" smtClean="0"/>
              <a:t>інтерфейс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Фасад</a:t>
            </a:r>
            <a:r>
              <a:rPr lang="ru-RU" dirty="0" smtClean="0"/>
              <a:t> </a:t>
            </a:r>
            <a:r>
              <a:rPr lang="ru-RU" dirty="0" err="1" smtClean="0"/>
              <a:t>задає</a:t>
            </a:r>
            <a:r>
              <a:rPr lang="ru-RU" dirty="0" smtClean="0"/>
              <a:t> </a:t>
            </a:r>
            <a:r>
              <a:rPr lang="ru-RU" dirty="0" err="1" smtClean="0"/>
              <a:t>новий</a:t>
            </a:r>
            <a:r>
              <a:rPr lang="ru-RU" dirty="0" smtClean="0"/>
              <a:t> </a:t>
            </a:r>
            <a:r>
              <a:rPr lang="ru-RU" dirty="0" err="1" smtClean="0"/>
              <a:t>інтерфейс</a:t>
            </a:r>
            <a:r>
              <a:rPr lang="ru-RU" dirty="0" smtClean="0"/>
              <a:t>, </a:t>
            </a:r>
            <a:r>
              <a:rPr lang="ru-RU" dirty="0" err="1" smtClean="0"/>
              <a:t>тоді</a:t>
            </a:r>
            <a:r>
              <a:rPr lang="ru-RU" dirty="0" smtClean="0"/>
              <a:t> як </a:t>
            </a:r>
            <a:r>
              <a:rPr lang="ru-RU" b="1" dirty="0" smtClean="0"/>
              <a:t>Адаптер</a:t>
            </a:r>
            <a:r>
              <a:rPr lang="ru-RU" dirty="0" smtClean="0"/>
              <a:t> повторно </a:t>
            </a:r>
            <a:r>
              <a:rPr lang="ru-RU" dirty="0" err="1" smtClean="0"/>
              <a:t>використовує</a:t>
            </a:r>
            <a:r>
              <a:rPr lang="ru-RU" dirty="0" smtClean="0"/>
              <a:t> </a:t>
            </a:r>
            <a:r>
              <a:rPr lang="ru-RU" dirty="0" err="1" smtClean="0"/>
              <a:t>старий</a:t>
            </a:r>
            <a:r>
              <a:rPr lang="ru-RU" dirty="0" smtClean="0"/>
              <a:t>. </a:t>
            </a:r>
            <a:r>
              <a:rPr lang="ru-RU" b="1" dirty="0" smtClean="0"/>
              <a:t>Адаптер</a:t>
            </a:r>
            <a:r>
              <a:rPr lang="ru-RU" dirty="0" smtClean="0"/>
              <a:t> </a:t>
            </a:r>
            <a:r>
              <a:rPr lang="ru-RU" dirty="0" err="1" smtClean="0"/>
              <a:t>обертає</a:t>
            </a:r>
            <a:r>
              <a:rPr lang="ru-RU" dirty="0" smtClean="0"/>
              <a:t> </a:t>
            </a:r>
            <a:r>
              <a:rPr lang="ru-RU" dirty="0" err="1" smtClean="0"/>
              <a:t>тільки</a:t>
            </a:r>
            <a:r>
              <a:rPr lang="ru-RU" dirty="0" smtClean="0"/>
              <a:t> один </a:t>
            </a:r>
            <a:r>
              <a:rPr lang="ru-RU" dirty="0" err="1" smtClean="0"/>
              <a:t>клас</a:t>
            </a:r>
            <a:r>
              <a:rPr lang="ru-RU" dirty="0" smtClean="0"/>
              <a:t>, а Фасад </a:t>
            </a:r>
            <a:r>
              <a:rPr lang="ru-RU" dirty="0" err="1" smtClean="0"/>
              <a:t>обертає</a:t>
            </a:r>
            <a:r>
              <a:rPr lang="ru-RU" dirty="0" smtClean="0"/>
              <a:t> </a:t>
            </a:r>
            <a:r>
              <a:rPr lang="ru-RU" dirty="0" err="1" smtClean="0"/>
              <a:t>цілу</a:t>
            </a:r>
            <a:r>
              <a:rPr lang="ru-RU" dirty="0" smtClean="0"/>
              <a:t> </a:t>
            </a:r>
            <a:r>
              <a:rPr lang="ru-RU" dirty="0" err="1" smtClean="0"/>
              <a:t>підсистему</a:t>
            </a:r>
            <a:r>
              <a:rPr lang="ru-RU" dirty="0" smtClean="0"/>
              <a:t>. </a:t>
            </a:r>
            <a:r>
              <a:rPr lang="ru-RU" dirty="0" err="1" smtClean="0"/>
              <a:t>Крім</a:t>
            </a:r>
            <a:r>
              <a:rPr lang="ru-RU" dirty="0" smtClean="0"/>
              <a:t> того, </a:t>
            </a:r>
            <a:r>
              <a:rPr lang="ru-RU" b="1" dirty="0" smtClean="0"/>
              <a:t>Адаптер</a:t>
            </a:r>
            <a:r>
              <a:rPr lang="ru-RU" dirty="0" smtClean="0"/>
              <a:t> </a:t>
            </a:r>
            <a:r>
              <a:rPr lang="ru-RU" dirty="0" err="1" smtClean="0"/>
              <a:t>дозволяє</a:t>
            </a:r>
            <a:r>
              <a:rPr lang="ru-RU" dirty="0" smtClean="0"/>
              <a:t> </a:t>
            </a:r>
            <a:r>
              <a:rPr lang="ru-RU" dirty="0" err="1" smtClean="0"/>
              <a:t>двом</a:t>
            </a:r>
            <a:r>
              <a:rPr lang="ru-RU" dirty="0" smtClean="0"/>
              <a:t> </a:t>
            </a:r>
            <a:r>
              <a:rPr lang="ru-RU" dirty="0" err="1" smtClean="0"/>
              <a:t>існуючим</a:t>
            </a:r>
            <a:r>
              <a:rPr lang="ru-RU" dirty="0" smtClean="0"/>
              <a:t> </a:t>
            </a:r>
            <a:r>
              <a:rPr lang="ru-RU" dirty="0" err="1" smtClean="0"/>
              <a:t>інтерфейсів</a:t>
            </a:r>
            <a:r>
              <a:rPr lang="ru-RU" dirty="0" smtClean="0"/>
              <a:t> </a:t>
            </a:r>
            <a:r>
              <a:rPr lang="ru-RU" dirty="0" err="1" smtClean="0"/>
              <a:t>працювати</a:t>
            </a:r>
            <a:r>
              <a:rPr lang="ru-RU" dirty="0" smtClean="0"/>
              <a:t> </a:t>
            </a:r>
            <a:r>
              <a:rPr lang="ru-RU" dirty="0" err="1" smtClean="0"/>
              <a:t>спільно</a:t>
            </a:r>
            <a:r>
              <a:rPr lang="ru-RU" dirty="0" smtClean="0"/>
              <a:t>, </a:t>
            </a:r>
            <a:r>
              <a:rPr lang="ru-RU" dirty="0" err="1" smtClean="0"/>
              <a:t>замість</a:t>
            </a:r>
            <a:r>
              <a:rPr lang="ru-RU" dirty="0" smtClean="0"/>
              <a:t> того,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поставити</a:t>
            </a:r>
            <a:r>
              <a:rPr lang="ru-RU" dirty="0" smtClean="0"/>
              <a:t> </a:t>
            </a:r>
            <a:r>
              <a:rPr lang="ru-RU" dirty="0" err="1" smtClean="0"/>
              <a:t>повністю</a:t>
            </a:r>
            <a:r>
              <a:rPr lang="ru-RU" dirty="0" smtClean="0"/>
              <a:t> </a:t>
            </a:r>
            <a:r>
              <a:rPr lang="ru-RU" dirty="0" err="1" smtClean="0"/>
              <a:t>новий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b="1" dirty="0" err="1" smtClean="0"/>
              <a:t>Міст</a:t>
            </a:r>
            <a:r>
              <a:rPr lang="ru-RU" dirty="0" smtClean="0"/>
              <a:t>, </a:t>
            </a:r>
            <a:r>
              <a:rPr lang="ru-RU" b="1" dirty="0" err="1" smtClean="0"/>
              <a:t>Стратегія</a:t>
            </a:r>
            <a:r>
              <a:rPr lang="ru-RU" b="1" dirty="0" smtClean="0"/>
              <a:t> і Стан </a:t>
            </a:r>
            <a:r>
              <a:rPr lang="ru-RU" dirty="0" smtClean="0"/>
              <a:t>(а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злегка</a:t>
            </a:r>
            <a:r>
              <a:rPr lang="ru-RU" dirty="0" smtClean="0"/>
              <a:t> і </a:t>
            </a:r>
            <a:r>
              <a:rPr lang="ru-RU" b="1" dirty="0" smtClean="0"/>
              <a:t>Адаптер</a:t>
            </a:r>
            <a:r>
              <a:rPr lang="ru-RU" dirty="0" smtClean="0"/>
              <a:t>) </a:t>
            </a:r>
            <a:r>
              <a:rPr lang="ru-RU" dirty="0" err="1" smtClean="0"/>
              <a:t>мають</a:t>
            </a:r>
            <a:r>
              <a:rPr lang="ru-RU" dirty="0" smtClean="0"/>
              <a:t> </a:t>
            </a:r>
            <a:r>
              <a:rPr lang="ru-RU" dirty="0" err="1" smtClean="0"/>
              <a:t>схожі</a:t>
            </a:r>
            <a:r>
              <a:rPr lang="ru-RU" dirty="0" smtClean="0"/>
              <a:t> </a:t>
            </a:r>
            <a:r>
              <a:rPr lang="ru-RU" dirty="0" err="1" smtClean="0"/>
              <a:t>структури</a:t>
            </a:r>
            <a:r>
              <a:rPr lang="ru-RU" dirty="0" smtClean="0"/>
              <a:t> </a:t>
            </a:r>
            <a:r>
              <a:rPr lang="ru-RU" dirty="0" err="1" smtClean="0"/>
              <a:t>класів</a:t>
            </a:r>
            <a:r>
              <a:rPr lang="ru-RU" dirty="0" smtClean="0"/>
              <a:t> - </a:t>
            </a:r>
            <a:r>
              <a:rPr lang="ru-RU" dirty="0" err="1" smtClean="0"/>
              <a:t>всі</a:t>
            </a:r>
            <a:r>
              <a:rPr lang="ru-RU" dirty="0" smtClean="0"/>
              <a:t> вони </a:t>
            </a:r>
            <a:r>
              <a:rPr lang="ru-RU" dirty="0" err="1" smtClean="0"/>
              <a:t>побудовані</a:t>
            </a:r>
            <a:r>
              <a:rPr lang="ru-RU" dirty="0" smtClean="0"/>
              <a:t> на </a:t>
            </a:r>
            <a:r>
              <a:rPr lang="ru-RU" dirty="0" err="1" smtClean="0"/>
              <a:t>принципі</a:t>
            </a:r>
            <a:r>
              <a:rPr lang="ru-RU" dirty="0" smtClean="0"/>
              <a:t> «</a:t>
            </a:r>
            <a:r>
              <a:rPr lang="ru-RU" dirty="0" err="1" smtClean="0"/>
              <a:t>композиції</a:t>
            </a:r>
            <a:r>
              <a:rPr lang="ru-RU" dirty="0" smtClean="0"/>
              <a:t>»,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делегування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 </a:t>
            </a:r>
            <a:r>
              <a:rPr lang="ru-RU" dirty="0" err="1" smtClean="0"/>
              <a:t>іншим</a:t>
            </a:r>
            <a:r>
              <a:rPr lang="ru-RU" dirty="0" smtClean="0"/>
              <a:t> </a:t>
            </a:r>
            <a:r>
              <a:rPr lang="ru-RU" dirty="0" err="1" smtClean="0"/>
              <a:t>об'єктам</a:t>
            </a:r>
            <a:r>
              <a:rPr lang="ru-RU" dirty="0" smtClean="0"/>
              <a:t>. </a:t>
            </a:r>
            <a:r>
              <a:rPr lang="ru-RU" dirty="0" err="1" smtClean="0"/>
              <a:t>Проте</a:t>
            </a:r>
            <a:r>
              <a:rPr lang="ru-RU" dirty="0" smtClean="0"/>
              <a:t>, вони </a:t>
            </a:r>
            <a:r>
              <a:rPr lang="ru-RU" dirty="0" err="1" smtClean="0"/>
              <a:t>відрізняються</a:t>
            </a:r>
            <a:r>
              <a:rPr lang="ru-RU" dirty="0" smtClean="0"/>
              <a:t> </a:t>
            </a:r>
            <a:r>
              <a:rPr lang="ru-RU" dirty="0" err="1" smtClean="0"/>
              <a:t>тим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вирішують</a:t>
            </a:r>
            <a:r>
              <a:rPr lang="ru-RU" dirty="0" smtClean="0"/>
              <a:t> </a:t>
            </a:r>
            <a:r>
              <a:rPr lang="ru-RU" dirty="0" err="1" smtClean="0"/>
              <a:t>різні</a:t>
            </a:r>
            <a:r>
              <a:rPr lang="ru-RU" dirty="0" smtClean="0"/>
              <a:t> </a:t>
            </a:r>
            <a:r>
              <a:rPr lang="ru-RU" dirty="0" err="1" smtClean="0"/>
              <a:t>проблеми</a:t>
            </a:r>
            <a:r>
              <a:rPr lang="ru-RU" dirty="0" smtClean="0"/>
              <a:t>. </a:t>
            </a:r>
            <a:r>
              <a:rPr lang="ru-RU" dirty="0" err="1" smtClean="0"/>
              <a:t>Патерни</a:t>
            </a:r>
            <a:r>
              <a:rPr lang="ru-RU" dirty="0" smtClean="0"/>
              <a:t> - </a:t>
            </a:r>
            <a:r>
              <a:rPr lang="ru-RU" dirty="0" err="1" smtClean="0"/>
              <a:t>це</a:t>
            </a:r>
            <a:r>
              <a:rPr lang="ru-RU" dirty="0" smtClean="0"/>
              <a:t> не </a:t>
            </a:r>
            <a:r>
              <a:rPr lang="ru-RU" dirty="0" err="1" smtClean="0"/>
              <a:t>тільки</a:t>
            </a:r>
            <a:r>
              <a:rPr lang="ru-RU" dirty="0" smtClean="0"/>
              <a:t> рецепт </a:t>
            </a:r>
            <a:r>
              <a:rPr lang="ru-RU" dirty="0" err="1" smtClean="0"/>
              <a:t>побудови</a:t>
            </a:r>
            <a:r>
              <a:rPr lang="ru-RU" dirty="0" smtClean="0"/>
              <a:t> коду </a:t>
            </a:r>
            <a:r>
              <a:rPr lang="ru-RU" dirty="0" err="1" smtClean="0"/>
              <a:t>певним</a:t>
            </a:r>
            <a:r>
              <a:rPr lang="ru-RU" dirty="0" smtClean="0"/>
              <a:t> чином, але і </a:t>
            </a:r>
            <a:r>
              <a:rPr lang="ru-RU" dirty="0" err="1" smtClean="0"/>
              <a:t>опис</a:t>
            </a:r>
            <a:r>
              <a:rPr lang="ru-RU" dirty="0" smtClean="0"/>
              <a:t> проблем, </a:t>
            </a:r>
            <a:r>
              <a:rPr lang="ru-RU" dirty="0" err="1" smtClean="0"/>
              <a:t>які</a:t>
            </a:r>
            <a:r>
              <a:rPr lang="ru-RU" dirty="0" smtClean="0"/>
              <a:t> привели до </a:t>
            </a:r>
            <a:r>
              <a:rPr lang="ru-RU" dirty="0" err="1" smtClean="0"/>
              <a:t>даного</a:t>
            </a:r>
            <a:r>
              <a:rPr lang="ru-RU" dirty="0" smtClean="0"/>
              <a:t> </a:t>
            </a:r>
            <a:r>
              <a:rPr lang="ru-RU" dirty="0" err="1" smtClean="0"/>
              <a:t>рішення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834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Декоратор. Суть </a:t>
            </a:r>
            <a:r>
              <a:rPr lang="ru-RU" sz="3200" b="1" dirty="0" err="1" smtClean="0">
                <a:solidFill>
                  <a:srgbClr val="C00000"/>
                </a:solidFill>
              </a:rPr>
              <a:t>патерна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8918" y="1012393"/>
            <a:ext cx="873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Декоратор -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структурний</a:t>
            </a:r>
            <a:r>
              <a:rPr lang="ru-RU" dirty="0" smtClean="0"/>
              <a:t> </a:t>
            </a:r>
            <a:r>
              <a:rPr lang="ru-RU" dirty="0" err="1" smtClean="0"/>
              <a:t>патерн</a:t>
            </a:r>
            <a:r>
              <a:rPr lang="ru-RU" dirty="0" smtClean="0"/>
              <a:t> </a:t>
            </a:r>
            <a:r>
              <a:rPr lang="ru-RU" dirty="0" err="1" smtClean="0"/>
              <a:t>проектування</a:t>
            </a:r>
            <a:r>
              <a:rPr lang="ru-RU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дозволяє</a:t>
            </a:r>
            <a:r>
              <a:rPr lang="ru-RU" dirty="0" smtClean="0"/>
              <a:t> </a:t>
            </a:r>
            <a:r>
              <a:rPr lang="ru-RU" dirty="0" err="1" smtClean="0"/>
              <a:t>динамічно</a:t>
            </a:r>
            <a:r>
              <a:rPr lang="ru-RU" dirty="0" smtClean="0"/>
              <a:t> </a:t>
            </a:r>
            <a:r>
              <a:rPr lang="ru-RU" dirty="0" err="1" smtClean="0"/>
              <a:t>додавати</a:t>
            </a:r>
            <a:r>
              <a:rPr lang="ru-RU" dirty="0" smtClean="0"/>
              <a:t> </a:t>
            </a:r>
            <a:r>
              <a:rPr lang="ru-RU" dirty="0" err="1" smtClean="0"/>
              <a:t>об'єктів</a:t>
            </a:r>
            <a:r>
              <a:rPr lang="ru-RU" dirty="0" smtClean="0"/>
              <a:t> </a:t>
            </a:r>
            <a:r>
              <a:rPr lang="ru-RU" dirty="0" err="1" smtClean="0"/>
              <a:t>нову</a:t>
            </a:r>
            <a:r>
              <a:rPr lang="ru-RU" dirty="0" smtClean="0"/>
              <a:t> </a:t>
            </a:r>
            <a:r>
              <a:rPr lang="ru-RU" dirty="0" err="1" smtClean="0"/>
              <a:t>функціональність</a:t>
            </a:r>
            <a:r>
              <a:rPr lang="ru-RU" dirty="0" smtClean="0"/>
              <a:t>, </a:t>
            </a:r>
            <a:r>
              <a:rPr lang="ru-RU" dirty="0" err="1" smtClean="0"/>
              <a:t>обертаючи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в </a:t>
            </a:r>
            <a:r>
              <a:rPr lang="ru-RU" dirty="0" err="1" smtClean="0"/>
              <a:t>корисні</a:t>
            </a:r>
            <a:r>
              <a:rPr lang="ru-RU" dirty="0" smtClean="0"/>
              <a:t> «</a:t>
            </a:r>
            <a:r>
              <a:rPr lang="ru-RU" dirty="0" err="1" smtClean="0"/>
              <a:t>обгортки</a:t>
            </a:r>
            <a:r>
              <a:rPr lang="ru-RU" dirty="0" smtClean="0"/>
              <a:t>».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8010" y="2086342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85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Декоратор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47515"/>
            <a:ext cx="4917989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створити</a:t>
            </a:r>
            <a:r>
              <a:rPr lang="ru-RU" dirty="0" smtClean="0"/>
              <a:t> </a:t>
            </a:r>
            <a:r>
              <a:rPr lang="ru-RU" dirty="0" err="1" smtClean="0"/>
              <a:t>бібліотеку</a:t>
            </a:r>
            <a:r>
              <a:rPr lang="ru-RU" dirty="0" smtClean="0"/>
              <a:t> </a:t>
            </a:r>
            <a:r>
              <a:rPr lang="ru-RU" dirty="0" err="1" smtClean="0"/>
              <a:t>сповіщень</a:t>
            </a:r>
            <a:r>
              <a:rPr lang="ru-RU" dirty="0" smtClean="0"/>
              <a:t>, яку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підключати</a:t>
            </a:r>
            <a:r>
              <a:rPr lang="ru-RU" dirty="0" smtClean="0"/>
              <a:t> до </a:t>
            </a:r>
            <a:r>
              <a:rPr lang="ru-RU" dirty="0" err="1" smtClean="0"/>
              <a:t>різноманітних</a:t>
            </a:r>
            <a:r>
              <a:rPr lang="ru-RU" dirty="0" smtClean="0"/>
              <a:t> </a:t>
            </a:r>
            <a:r>
              <a:rPr lang="ru-RU" dirty="0" err="1" smtClean="0"/>
              <a:t>програм</a:t>
            </a:r>
            <a:r>
              <a:rPr lang="ru-RU" dirty="0" smtClean="0"/>
              <a:t>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отримувати</a:t>
            </a:r>
            <a:r>
              <a:rPr lang="ru-RU" dirty="0" smtClean="0"/>
              <a:t> </a:t>
            </a:r>
            <a:r>
              <a:rPr lang="ru-RU" dirty="0" err="1" smtClean="0"/>
              <a:t>повідомлення</a:t>
            </a:r>
            <a:r>
              <a:rPr lang="ru-RU" dirty="0" smtClean="0"/>
              <a:t> про </a:t>
            </a:r>
            <a:r>
              <a:rPr lang="ru-RU" dirty="0" err="1" smtClean="0"/>
              <a:t>важливі</a:t>
            </a:r>
            <a:r>
              <a:rPr lang="ru-RU" dirty="0" smtClean="0"/>
              <a:t> </a:t>
            </a:r>
            <a:r>
              <a:rPr lang="ru-RU" dirty="0" err="1" smtClean="0"/>
              <a:t>події</a:t>
            </a:r>
            <a:r>
              <a:rPr lang="ru-RU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Основою </a:t>
            </a:r>
            <a:r>
              <a:rPr lang="ru-RU" dirty="0" err="1" smtClean="0"/>
              <a:t>бібліотеки</a:t>
            </a:r>
            <a:r>
              <a:rPr lang="ru-RU" dirty="0" smtClean="0"/>
              <a:t> є </a:t>
            </a:r>
            <a:r>
              <a:rPr lang="ru-RU" dirty="0" err="1" smtClean="0"/>
              <a:t>клас</a:t>
            </a:r>
            <a:r>
              <a:rPr lang="ru-RU" dirty="0" smtClean="0"/>
              <a:t> </a:t>
            </a:r>
            <a:r>
              <a:rPr lang="en-GB" b="1" dirty="0" err="1" smtClean="0"/>
              <a:t>Notifier</a:t>
            </a:r>
            <a:r>
              <a:rPr lang="en-GB" dirty="0" smtClean="0"/>
              <a:t> </a:t>
            </a:r>
            <a:r>
              <a:rPr lang="ru-RU" dirty="0" smtClean="0"/>
              <a:t>з методом </a:t>
            </a:r>
            <a:r>
              <a:rPr lang="en-GB" b="1" dirty="0" smtClean="0"/>
              <a:t>send</a:t>
            </a:r>
            <a:r>
              <a:rPr lang="uk-UA" b="1" dirty="0" smtClean="0"/>
              <a:t>()</a:t>
            </a:r>
            <a:r>
              <a:rPr lang="en-GB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приймає</a:t>
            </a:r>
            <a:r>
              <a:rPr lang="ru-RU" dirty="0" smtClean="0"/>
              <a:t> на </a:t>
            </a:r>
            <a:r>
              <a:rPr lang="ru-RU" dirty="0" err="1" smtClean="0"/>
              <a:t>вхід</a:t>
            </a:r>
            <a:r>
              <a:rPr lang="ru-RU" dirty="0" smtClean="0"/>
              <a:t> рядок-</a:t>
            </a:r>
            <a:r>
              <a:rPr lang="ru-RU" dirty="0" err="1" smtClean="0"/>
              <a:t>повідомлення</a:t>
            </a:r>
            <a:r>
              <a:rPr lang="ru-RU" dirty="0" smtClean="0"/>
              <a:t> і </a:t>
            </a:r>
            <a:r>
              <a:rPr lang="ru-RU" dirty="0" err="1" smtClean="0"/>
              <a:t>висилає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всім</a:t>
            </a:r>
            <a:r>
              <a:rPr lang="ru-RU" dirty="0" smtClean="0"/>
              <a:t> </a:t>
            </a:r>
            <a:r>
              <a:rPr lang="ru-RU" dirty="0" err="1" smtClean="0"/>
              <a:t>адміністраторам</a:t>
            </a:r>
            <a:r>
              <a:rPr lang="ru-RU" dirty="0" smtClean="0"/>
              <a:t> по </a:t>
            </a:r>
            <a:r>
              <a:rPr lang="ru-RU" dirty="0" err="1" smtClean="0"/>
              <a:t>електронній</a:t>
            </a:r>
            <a:r>
              <a:rPr lang="ru-RU" dirty="0" smtClean="0"/>
              <a:t> </a:t>
            </a:r>
            <a:r>
              <a:rPr lang="ru-RU" dirty="0" err="1" smtClean="0"/>
              <a:t>пошті</a:t>
            </a:r>
            <a:r>
              <a:rPr lang="ru-RU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Стороння </a:t>
            </a:r>
            <a:r>
              <a:rPr lang="ru-RU" dirty="0" err="1" smtClean="0"/>
              <a:t>програма</a:t>
            </a:r>
            <a:r>
              <a:rPr lang="ru-RU" dirty="0" smtClean="0"/>
              <a:t> повинна </a:t>
            </a:r>
            <a:r>
              <a:rPr lang="ru-RU" dirty="0" err="1" smtClean="0"/>
              <a:t>створити</a:t>
            </a:r>
            <a:r>
              <a:rPr lang="ru-RU" dirty="0" smtClean="0"/>
              <a:t> і </a:t>
            </a:r>
            <a:r>
              <a:rPr lang="ru-RU" dirty="0" err="1" smtClean="0"/>
              <a:t>налаштувати</a:t>
            </a:r>
            <a:r>
              <a:rPr lang="ru-RU" dirty="0" smtClean="0"/>
              <a:t> </a:t>
            </a:r>
            <a:r>
              <a:rPr lang="ru-RU" dirty="0" err="1" smtClean="0"/>
              <a:t>цей</a:t>
            </a:r>
            <a:r>
              <a:rPr lang="ru-RU" dirty="0" smtClean="0"/>
              <a:t> </a:t>
            </a:r>
            <a:r>
              <a:rPr lang="ru-RU" dirty="0" err="1" smtClean="0"/>
              <a:t>об'єкт</a:t>
            </a:r>
            <a:r>
              <a:rPr lang="ru-RU" dirty="0" smtClean="0"/>
              <a:t>, </a:t>
            </a:r>
            <a:r>
              <a:rPr lang="ru-RU" dirty="0" err="1" smtClean="0"/>
              <a:t>вказавши</a:t>
            </a:r>
            <a:r>
              <a:rPr lang="ru-RU" dirty="0" smtClean="0"/>
              <a:t> кому </a:t>
            </a:r>
            <a:r>
              <a:rPr lang="ru-RU" dirty="0" err="1" smtClean="0"/>
              <a:t>відправляти</a:t>
            </a:r>
            <a:r>
              <a:rPr lang="ru-RU" dirty="0" smtClean="0"/>
              <a:t> </a:t>
            </a:r>
            <a:r>
              <a:rPr lang="ru-RU" dirty="0" err="1" smtClean="0"/>
              <a:t>оповіщення</a:t>
            </a:r>
            <a:r>
              <a:rPr lang="ru-RU" dirty="0" smtClean="0"/>
              <a:t>, а </a:t>
            </a:r>
            <a:r>
              <a:rPr lang="ru-RU" dirty="0" err="1" smtClean="0"/>
              <a:t>потім</a:t>
            </a:r>
            <a:r>
              <a:rPr lang="ru-RU" dirty="0" smtClean="0"/>
              <a:t>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кожен</a:t>
            </a:r>
            <a:r>
              <a:rPr lang="ru-RU" dirty="0" smtClean="0"/>
              <a:t> раз, коли </a:t>
            </a:r>
            <a:r>
              <a:rPr lang="ru-RU" dirty="0" err="1" smtClean="0"/>
              <a:t>щось</a:t>
            </a:r>
            <a:r>
              <a:rPr lang="ru-RU" dirty="0" smtClean="0"/>
              <a:t> </a:t>
            </a:r>
            <a:r>
              <a:rPr lang="ru-RU" dirty="0" err="1" smtClean="0"/>
              <a:t>трапляється</a:t>
            </a:r>
            <a:r>
              <a:rPr lang="ru-RU" dirty="0" smtClean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498720"/>
            <a:ext cx="5053915" cy="20955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301048" y="947515"/>
            <a:ext cx="3842952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У </a:t>
            </a:r>
            <a:r>
              <a:rPr lang="ru-RU" dirty="0" err="1"/>
              <a:t>якийсь</a:t>
            </a:r>
            <a:r>
              <a:rPr lang="ru-RU" dirty="0"/>
              <a:t> момент стало </a:t>
            </a:r>
            <a:r>
              <a:rPr lang="ru-RU" dirty="0" err="1"/>
              <a:t>зрозуміло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одних </a:t>
            </a:r>
            <a:r>
              <a:rPr lang="en-GB" dirty="0"/>
              <a:t>email-</a:t>
            </a:r>
            <a:r>
              <a:rPr lang="ru-RU" dirty="0" err="1"/>
              <a:t>повідомлень</a:t>
            </a:r>
            <a:r>
              <a:rPr lang="ru-RU" dirty="0"/>
              <a:t> </a:t>
            </a:r>
            <a:r>
              <a:rPr lang="ru-RU" dirty="0" err="1"/>
              <a:t>користувачам</a:t>
            </a:r>
            <a:r>
              <a:rPr lang="ru-RU" dirty="0"/>
              <a:t> мало. 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Деякі</a:t>
            </a:r>
            <a:r>
              <a:rPr lang="ru-RU" dirty="0" smtClean="0"/>
              <a:t> </a:t>
            </a:r>
            <a:r>
              <a:rPr lang="ru-RU" dirty="0"/>
              <a:t>з них </a:t>
            </a:r>
            <a:r>
              <a:rPr lang="ru-RU" dirty="0" err="1"/>
              <a:t>хотіли</a:t>
            </a:r>
            <a:r>
              <a:rPr lang="ru-RU" dirty="0"/>
              <a:t> б </a:t>
            </a:r>
            <a:r>
              <a:rPr lang="ru-RU" dirty="0" err="1"/>
              <a:t>отримувати</a:t>
            </a:r>
            <a:r>
              <a:rPr lang="ru-RU" dirty="0"/>
              <a:t> </a:t>
            </a:r>
            <a:r>
              <a:rPr lang="ru-RU" dirty="0" err="1"/>
              <a:t>сповіщення</a:t>
            </a:r>
            <a:r>
              <a:rPr lang="ru-RU" dirty="0"/>
              <a:t> про </a:t>
            </a:r>
            <a:r>
              <a:rPr lang="ru-RU" dirty="0" err="1"/>
              <a:t>критичні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через </a:t>
            </a:r>
            <a:r>
              <a:rPr lang="en-GB" dirty="0"/>
              <a:t>SMS.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Інші</a:t>
            </a:r>
            <a:r>
              <a:rPr lang="ru-RU" dirty="0" smtClean="0"/>
              <a:t> </a:t>
            </a:r>
            <a:r>
              <a:rPr lang="ru-RU" dirty="0" err="1"/>
              <a:t>хотіли</a:t>
            </a:r>
            <a:r>
              <a:rPr lang="ru-RU" dirty="0"/>
              <a:t> б </a:t>
            </a:r>
            <a:r>
              <a:rPr lang="ru-RU" dirty="0" err="1"/>
              <a:t>отримувати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повідомлень</a:t>
            </a:r>
            <a:r>
              <a:rPr lang="ru-RU" dirty="0"/>
              <a:t> </a:t>
            </a:r>
            <a:r>
              <a:rPr lang="en-GB" dirty="0"/>
              <a:t>Facebook. </a:t>
            </a:r>
            <a:r>
              <a:rPr lang="ru-RU" dirty="0" err="1"/>
              <a:t>Корпоративні</a:t>
            </a:r>
            <a:r>
              <a:rPr lang="ru-RU" dirty="0"/>
              <a:t> </a:t>
            </a:r>
            <a:r>
              <a:rPr lang="ru-RU" dirty="0" err="1"/>
              <a:t>користувачі</a:t>
            </a:r>
            <a:r>
              <a:rPr lang="ru-RU" dirty="0"/>
              <a:t> </a:t>
            </a:r>
            <a:r>
              <a:rPr lang="ru-RU" dirty="0" err="1"/>
              <a:t>хотіли</a:t>
            </a:r>
            <a:r>
              <a:rPr lang="ru-RU" dirty="0"/>
              <a:t> б </a:t>
            </a:r>
            <a:r>
              <a:rPr lang="ru-RU" dirty="0" err="1"/>
              <a:t>бачити</a:t>
            </a:r>
            <a:r>
              <a:rPr lang="ru-RU" dirty="0"/>
              <a:t> </a:t>
            </a:r>
            <a:r>
              <a:rPr lang="ru-RU" dirty="0" err="1"/>
              <a:t>повідомлення</a:t>
            </a:r>
            <a:r>
              <a:rPr lang="ru-RU" dirty="0"/>
              <a:t> в </a:t>
            </a:r>
            <a:r>
              <a:rPr lang="en-GB" dirty="0"/>
              <a:t>Slack</a:t>
            </a:r>
            <a:r>
              <a:rPr lang="en-GB" dirty="0" smtClean="0"/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7483" y="4456343"/>
            <a:ext cx="38429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7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Декоратор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8854" y="1034012"/>
            <a:ext cx="90451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Спочатку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додали </a:t>
            </a:r>
            <a:r>
              <a:rPr lang="ru-RU" dirty="0" err="1"/>
              <a:t>кожен</a:t>
            </a:r>
            <a:r>
              <a:rPr lang="ru-RU" dirty="0"/>
              <a:t> з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сповіщень</a:t>
            </a:r>
            <a:r>
              <a:rPr lang="ru-RU" dirty="0"/>
              <a:t> в </a:t>
            </a:r>
            <a:r>
              <a:rPr lang="ru-RU" dirty="0" err="1"/>
              <a:t>програму</a:t>
            </a:r>
            <a:r>
              <a:rPr lang="ru-RU" dirty="0"/>
              <a:t>, </a:t>
            </a:r>
            <a:r>
              <a:rPr lang="ru-RU" dirty="0" err="1"/>
              <a:t>успадкувавши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базового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en-GB" b="1" dirty="0" err="1"/>
              <a:t>Notifier</a:t>
            </a:r>
            <a:r>
              <a:rPr lang="en-GB" dirty="0"/>
              <a:t>. </a:t>
            </a:r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вибирав</a:t>
            </a:r>
            <a:r>
              <a:rPr lang="ru-RU" dirty="0"/>
              <a:t> один з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сповіщень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і </a:t>
            </a:r>
            <a:r>
              <a:rPr lang="ru-RU" dirty="0" err="1"/>
              <a:t>використовувався</a:t>
            </a:r>
            <a:r>
              <a:rPr lang="ru-RU" dirty="0"/>
              <a:t> в </a:t>
            </a:r>
            <a:r>
              <a:rPr lang="ru-RU" dirty="0" err="1"/>
              <a:t>подальшому</a:t>
            </a:r>
            <a:r>
              <a:rPr lang="ru-RU" dirty="0"/>
              <a:t>.</a:t>
            </a:r>
          </a:p>
          <a:p>
            <a:r>
              <a:rPr lang="ru-RU" dirty="0" smtClean="0"/>
              <a:t>Але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хтось</a:t>
            </a:r>
            <a:r>
              <a:rPr lang="ru-RU" dirty="0"/>
              <a:t> </a:t>
            </a:r>
            <a:r>
              <a:rPr lang="ru-RU" dirty="0" smtClean="0"/>
              <a:t>запитав</a:t>
            </a:r>
            <a:r>
              <a:rPr lang="ru-RU" dirty="0"/>
              <a:t>, </a:t>
            </a:r>
            <a:r>
              <a:rPr lang="ru-RU" dirty="0" err="1"/>
              <a:t>чому</a:t>
            </a:r>
            <a:r>
              <a:rPr lang="ru-RU" dirty="0"/>
              <a:t> не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вибрати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сповіщень</a:t>
            </a:r>
            <a:r>
              <a:rPr lang="ru-RU" dirty="0"/>
              <a:t> </a:t>
            </a:r>
            <a:r>
              <a:rPr lang="ru-RU" dirty="0" err="1"/>
              <a:t>відразу</a:t>
            </a:r>
            <a:r>
              <a:rPr lang="ru-RU" dirty="0"/>
              <a:t>? </a:t>
            </a:r>
            <a:r>
              <a:rPr lang="ru-RU" dirty="0" err="1"/>
              <a:t>Адже</a:t>
            </a:r>
            <a:r>
              <a:rPr lang="ru-RU" dirty="0"/>
              <a:t>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раптом</a:t>
            </a:r>
            <a:r>
              <a:rPr lang="ru-RU" dirty="0"/>
              <a:t> у </a:t>
            </a:r>
            <a:r>
              <a:rPr lang="ru-RU" dirty="0" err="1"/>
              <a:t>вашому</a:t>
            </a:r>
            <a:r>
              <a:rPr lang="ru-RU" dirty="0"/>
              <a:t> </a:t>
            </a:r>
            <a:r>
              <a:rPr lang="ru-RU" dirty="0" err="1"/>
              <a:t>будинку</a:t>
            </a:r>
            <a:r>
              <a:rPr lang="ru-RU" dirty="0"/>
              <a:t> </a:t>
            </a:r>
            <a:r>
              <a:rPr lang="ru-RU" dirty="0" err="1"/>
              <a:t>почалася</a:t>
            </a:r>
            <a:r>
              <a:rPr lang="ru-RU" dirty="0"/>
              <a:t> </a:t>
            </a:r>
            <a:r>
              <a:rPr lang="ru-RU" dirty="0" err="1"/>
              <a:t>пожежа</a:t>
            </a:r>
            <a:r>
              <a:rPr lang="ru-RU" dirty="0"/>
              <a:t>, </a:t>
            </a:r>
            <a:r>
              <a:rPr lang="ru-RU" dirty="0" err="1"/>
              <a:t>ви</a:t>
            </a:r>
            <a:r>
              <a:rPr lang="ru-RU" dirty="0"/>
              <a:t> б </a:t>
            </a:r>
            <a:r>
              <a:rPr lang="ru-RU" dirty="0" err="1"/>
              <a:t>хотіли</a:t>
            </a:r>
            <a:r>
              <a:rPr lang="ru-RU" dirty="0"/>
              <a:t> </a:t>
            </a:r>
            <a:r>
              <a:rPr lang="ru-RU" dirty="0" err="1"/>
              <a:t>отримати</a:t>
            </a:r>
            <a:r>
              <a:rPr lang="ru-RU" dirty="0"/>
              <a:t> </a:t>
            </a:r>
            <a:r>
              <a:rPr lang="ru-RU" dirty="0" err="1"/>
              <a:t>оповіщення</a:t>
            </a:r>
            <a:r>
              <a:rPr lang="ru-RU" dirty="0"/>
              <a:t> по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smtClean="0"/>
              <a:t>каналах?</a:t>
            </a:r>
            <a:endParaRPr lang="ru-RU" dirty="0"/>
          </a:p>
          <a:p>
            <a:r>
              <a:rPr lang="ru-RU" dirty="0" smtClean="0"/>
              <a:t>Ви </a:t>
            </a:r>
            <a:r>
              <a:rPr lang="ru-RU" dirty="0" err="1"/>
              <a:t>спробували</a:t>
            </a:r>
            <a:r>
              <a:rPr lang="ru-RU" dirty="0"/>
              <a:t>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можливі</a:t>
            </a:r>
            <a:r>
              <a:rPr lang="ru-RU" dirty="0"/>
              <a:t> </a:t>
            </a:r>
            <a:r>
              <a:rPr lang="ru-RU" dirty="0" err="1"/>
              <a:t>комбінації</a:t>
            </a:r>
            <a:r>
              <a:rPr lang="ru-RU" dirty="0"/>
              <a:t> </a:t>
            </a:r>
            <a:r>
              <a:rPr lang="ru-RU" dirty="0" err="1"/>
              <a:t>підкласів</a:t>
            </a:r>
            <a:r>
              <a:rPr lang="ru-RU" dirty="0"/>
              <a:t> </a:t>
            </a:r>
            <a:r>
              <a:rPr lang="ru-RU" dirty="0" err="1"/>
              <a:t>сповіщень</a:t>
            </a:r>
            <a:r>
              <a:rPr lang="ru-RU" dirty="0"/>
              <a:t>. Але </a:t>
            </a:r>
            <a:r>
              <a:rPr lang="ru-RU" dirty="0" err="1"/>
              <a:t>після</a:t>
            </a:r>
            <a:r>
              <a:rPr lang="ru-RU" dirty="0"/>
              <a:t> того як </a:t>
            </a:r>
            <a:r>
              <a:rPr lang="ru-RU" dirty="0" err="1"/>
              <a:t>ви</a:t>
            </a:r>
            <a:r>
              <a:rPr lang="ru-RU" dirty="0"/>
              <a:t> додали перший десяток </a:t>
            </a:r>
            <a:r>
              <a:rPr lang="ru-RU" dirty="0" err="1"/>
              <a:t>класів</a:t>
            </a:r>
            <a:r>
              <a:rPr lang="ru-RU" dirty="0"/>
              <a:t>, стало ясно,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такий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</a:t>
            </a:r>
            <a:r>
              <a:rPr lang="ru-RU" dirty="0" err="1"/>
              <a:t>неймовірно</a:t>
            </a:r>
            <a:r>
              <a:rPr lang="ru-RU" dirty="0"/>
              <a:t> </a:t>
            </a:r>
            <a:r>
              <a:rPr lang="ru-RU" dirty="0" err="1"/>
              <a:t>роздуває</a:t>
            </a:r>
            <a:r>
              <a:rPr lang="ru-RU" dirty="0"/>
              <a:t> код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090" y="3304918"/>
            <a:ext cx="6000750" cy="32385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410840" y="3619335"/>
            <a:ext cx="2448954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C00000"/>
                </a:solidFill>
              </a:rPr>
              <a:t>Отже</a:t>
            </a:r>
            <a:r>
              <a:rPr lang="ru-RU" dirty="0">
                <a:solidFill>
                  <a:srgbClr val="C00000"/>
                </a:solidFill>
              </a:rPr>
              <a:t>, </a:t>
            </a:r>
            <a:r>
              <a:rPr lang="ru-RU" dirty="0" err="1">
                <a:solidFill>
                  <a:srgbClr val="C00000"/>
                </a:solidFill>
              </a:rPr>
              <a:t>потрібен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якийсь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інший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спосіб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комбінування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поведінки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об'єктів</a:t>
            </a:r>
            <a:r>
              <a:rPr lang="ru-RU" dirty="0">
                <a:solidFill>
                  <a:srgbClr val="C00000"/>
                </a:solidFill>
              </a:rPr>
              <a:t>, </a:t>
            </a:r>
            <a:r>
              <a:rPr lang="ru-RU" dirty="0" err="1">
                <a:solidFill>
                  <a:srgbClr val="C00000"/>
                </a:solidFill>
              </a:rPr>
              <a:t>який</a:t>
            </a:r>
            <a:r>
              <a:rPr lang="ru-RU" dirty="0">
                <a:solidFill>
                  <a:srgbClr val="C00000"/>
                </a:solidFill>
              </a:rPr>
              <a:t> не </a:t>
            </a:r>
            <a:r>
              <a:rPr lang="ru-RU" dirty="0" err="1">
                <a:solidFill>
                  <a:srgbClr val="C00000"/>
                </a:solidFill>
              </a:rPr>
              <a:t>призводить</a:t>
            </a:r>
            <a:r>
              <a:rPr lang="ru-RU" dirty="0">
                <a:solidFill>
                  <a:srgbClr val="C00000"/>
                </a:solidFill>
              </a:rPr>
              <a:t> до </a:t>
            </a:r>
            <a:r>
              <a:rPr lang="ru-RU" dirty="0" err="1" smtClean="0">
                <a:solidFill>
                  <a:srgbClr val="C00000"/>
                </a:solidFill>
              </a:rPr>
              <a:t>збільшення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кількості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підкласів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69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53" y="1358857"/>
            <a:ext cx="3192419" cy="478862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793354" y="1613242"/>
            <a:ext cx="1908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Александр Швец,</a:t>
            </a:r>
          </a:p>
        </p:txBody>
      </p:sp>
    </p:spTree>
    <p:extLst>
      <p:ext uri="{BB962C8B-B14F-4D97-AF65-F5344CB8AC3E}">
        <p14:creationId xmlns:p14="http://schemas.microsoft.com/office/powerpoint/2010/main" val="456723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Декоратор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8854" y="909406"/>
            <a:ext cx="58818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Спадкування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перше,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спадає</a:t>
            </a:r>
            <a:r>
              <a:rPr lang="ru-RU" dirty="0"/>
              <a:t> на думку </a:t>
            </a:r>
            <a:r>
              <a:rPr lang="ru-RU" dirty="0" err="1"/>
              <a:t>багатьом</a:t>
            </a:r>
            <a:r>
              <a:rPr lang="ru-RU" dirty="0"/>
              <a:t> </a:t>
            </a:r>
            <a:r>
              <a:rPr lang="ru-RU" dirty="0" err="1"/>
              <a:t>програмістам</a:t>
            </a:r>
            <a:r>
              <a:rPr lang="ru-RU" dirty="0"/>
              <a:t>, коли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розширити</a:t>
            </a:r>
            <a:r>
              <a:rPr lang="ru-RU" dirty="0"/>
              <a:t> </a:t>
            </a:r>
            <a:r>
              <a:rPr lang="ru-RU" dirty="0" err="1"/>
              <a:t>якесь</a:t>
            </a:r>
            <a:r>
              <a:rPr lang="ru-RU" dirty="0"/>
              <a:t> </a:t>
            </a:r>
            <a:r>
              <a:rPr lang="ru-RU" dirty="0" err="1"/>
              <a:t>існуюче</a:t>
            </a:r>
            <a:r>
              <a:rPr lang="ru-RU" dirty="0"/>
              <a:t> </a:t>
            </a:r>
            <a:r>
              <a:rPr lang="ru-RU" dirty="0" err="1"/>
              <a:t>поведінка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Але </a:t>
            </a:r>
            <a:r>
              <a:rPr lang="ru-RU" dirty="0" err="1"/>
              <a:t>механізм</a:t>
            </a:r>
            <a:r>
              <a:rPr lang="ru-RU" dirty="0"/>
              <a:t> </a:t>
            </a:r>
            <a:r>
              <a:rPr lang="ru-RU" dirty="0" err="1"/>
              <a:t>успадкування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прикрих</a:t>
            </a:r>
            <a:r>
              <a:rPr lang="ru-RU" dirty="0"/>
              <a:t> проблем</a:t>
            </a:r>
            <a:r>
              <a:rPr lang="ru-RU" dirty="0" smtClean="0"/>
              <a:t>.</a:t>
            </a:r>
            <a:endParaRPr lang="ru-RU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ru-RU" dirty="0" err="1"/>
              <a:t>Він</a:t>
            </a:r>
            <a:r>
              <a:rPr lang="ru-RU" dirty="0"/>
              <a:t> є </a:t>
            </a:r>
            <a:r>
              <a:rPr lang="ru-RU" b="1" dirty="0" err="1" smtClean="0"/>
              <a:t>статичним</a:t>
            </a:r>
            <a:r>
              <a:rPr lang="ru-RU" dirty="0" smtClean="0"/>
              <a:t>. </a:t>
            </a:r>
            <a:r>
              <a:rPr lang="ru-RU" dirty="0"/>
              <a:t>Ви не можете </a:t>
            </a:r>
            <a:r>
              <a:rPr lang="ru-RU" dirty="0" err="1"/>
              <a:t>змінити</a:t>
            </a:r>
            <a:r>
              <a:rPr lang="ru-RU" dirty="0"/>
              <a:t> </a:t>
            </a:r>
            <a:r>
              <a:rPr lang="ru-RU" dirty="0" err="1"/>
              <a:t>поведінку</a:t>
            </a:r>
            <a:r>
              <a:rPr lang="ru-RU" dirty="0"/>
              <a:t> </a:t>
            </a:r>
            <a:r>
              <a:rPr lang="ru-RU" dirty="0" err="1"/>
              <a:t>існуючого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. Для </a:t>
            </a:r>
            <a:r>
              <a:rPr lang="ru-RU" dirty="0" err="1"/>
              <a:t>цього</a:t>
            </a:r>
            <a:r>
              <a:rPr lang="ru-RU" dirty="0"/>
              <a:t> вам треба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</a:t>
            </a:r>
            <a:r>
              <a:rPr lang="ru-RU" dirty="0" err="1"/>
              <a:t>вибравши</a:t>
            </a:r>
            <a:r>
              <a:rPr lang="ru-RU" dirty="0"/>
              <a:t> </a:t>
            </a:r>
            <a:r>
              <a:rPr lang="ru-RU" dirty="0" err="1"/>
              <a:t>інший</a:t>
            </a:r>
            <a:r>
              <a:rPr lang="ru-RU" dirty="0"/>
              <a:t> </a:t>
            </a:r>
            <a:r>
              <a:rPr lang="ru-RU" dirty="0" err="1"/>
              <a:t>підклас</a:t>
            </a:r>
            <a:r>
              <a:rPr lang="ru-RU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b="1" dirty="0"/>
              <a:t>не </a:t>
            </a:r>
            <a:r>
              <a:rPr lang="ru-RU" b="1" dirty="0" err="1"/>
              <a:t>дозволяє</a:t>
            </a:r>
            <a:r>
              <a:rPr lang="ru-RU" b="1" dirty="0"/>
              <a:t> </a:t>
            </a:r>
            <a:r>
              <a:rPr lang="ru-RU" b="1" dirty="0" err="1"/>
              <a:t>успадковувати</a:t>
            </a:r>
            <a:r>
              <a:rPr lang="ru-RU" b="1" dirty="0"/>
              <a:t> </a:t>
            </a:r>
            <a:r>
              <a:rPr lang="ru-RU" b="1" dirty="0" err="1"/>
              <a:t>поведінку</a:t>
            </a:r>
            <a:r>
              <a:rPr lang="ru-RU" b="1" dirty="0"/>
              <a:t> </a:t>
            </a:r>
            <a:r>
              <a:rPr lang="ru-RU" b="1" dirty="0" err="1"/>
              <a:t>декількох</a:t>
            </a:r>
            <a:r>
              <a:rPr lang="ru-RU" b="1" dirty="0"/>
              <a:t> </a:t>
            </a:r>
            <a:r>
              <a:rPr lang="ru-RU" b="1" dirty="0" err="1"/>
              <a:t>класів</a:t>
            </a:r>
            <a:r>
              <a:rPr lang="ru-RU" b="1" dirty="0"/>
              <a:t> </a:t>
            </a:r>
            <a:r>
              <a:rPr lang="ru-RU" b="1" dirty="0" err="1"/>
              <a:t>одночасно</a:t>
            </a:r>
            <a:r>
              <a:rPr lang="ru-RU" dirty="0"/>
              <a:t>. Через </a:t>
            </a:r>
            <a:r>
              <a:rPr lang="ru-RU" dirty="0" err="1"/>
              <a:t>це</a:t>
            </a:r>
            <a:r>
              <a:rPr lang="ru-RU" dirty="0"/>
              <a:t> вам доводиться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безліч</a:t>
            </a:r>
            <a:r>
              <a:rPr lang="ru-RU" dirty="0"/>
              <a:t> </a:t>
            </a:r>
            <a:r>
              <a:rPr lang="ru-RU" dirty="0" err="1"/>
              <a:t>підкласів-комбінацій</a:t>
            </a:r>
            <a:r>
              <a:rPr lang="ru-RU" dirty="0"/>
              <a:t> для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суміщеного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Одним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способів</a:t>
            </a:r>
            <a:r>
              <a:rPr lang="ru-RU" dirty="0"/>
              <a:t> </a:t>
            </a:r>
            <a:r>
              <a:rPr lang="ru-RU" dirty="0" err="1"/>
              <a:t>обійти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є </a:t>
            </a:r>
            <a:r>
              <a:rPr lang="ru-RU" dirty="0" err="1">
                <a:solidFill>
                  <a:srgbClr val="0000CC"/>
                </a:solidFill>
              </a:rPr>
              <a:t>механізм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композиції</a:t>
            </a:r>
            <a:r>
              <a:rPr lang="ru-RU" dirty="0">
                <a:solidFill>
                  <a:srgbClr val="0000CC"/>
                </a:solidFill>
              </a:rPr>
              <a:t>. </a:t>
            </a:r>
            <a:r>
              <a:rPr lang="ru-RU" dirty="0" err="1"/>
              <a:t>Це</a:t>
            </a:r>
            <a:r>
              <a:rPr lang="ru-RU" dirty="0"/>
              <a:t> коли один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інший</a:t>
            </a:r>
            <a:r>
              <a:rPr lang="ru-RU" dirty="0"/>
              <a:t> і </a:t>
            </a:r>
            <a:r>
              <a:rPr lang="ru-RU" dirty="0" err="1"/>
              <a:t>делегує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роботу, </a:t>
            </a:r>
            <a:r>
              <a:rPr lang="ru-RU" dirty="0" err="1"/>
              <a:t>замість</a:t>
            </a:r>
            <a:r>
              <a:rPr lang="ru-RU" dirty="0"/>
              <a:t> того </a:t>
            </a:r>
            <a:r>
              <a:rPr lang="ru-RU" dirty="0" err="1"/>
              <a:t>щоб</a:t>
            </a:r>
            <a:r>
              <a:rPr lang="ru-RU" dirty="0"/>
              <a:t> самому </a:t>
            </a:r>
            <a:r>
              <a:rPr lang="ru-RU" dirty="0" err="1"/>
              <a:t>успадковувати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поведінку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err="1"/>
              <a:t>Якраз</a:t>
            </a:r>
            <a:r>
              <a:rPr lang="ru-RU" dirty="0"/>
              <a:t> на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принципі</a:t>
            </a:r>
            <a:r>
              <a:rPr lang="ru-RU" dirty="0"/>
              <a:t> </a:t>
            </a:r>
            <a:r>
              <a:rPr lang="ru-RU" dirty="0" err="1"/>
              <a:t>побудований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b="1" dirty="0"/>
              <a:t>Декоратор</a:t>
            </a:r>
            <a:r>
              <a:rPr lang="ru-RU" dirty="0"/>
              <a:t>.</a:t>
            </a:r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241" y="1319830"/>
            <a:ext cx="2588760" cy="325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99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Декоратор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" y="1035550"/>
            <a:ext cx="401594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Декоратор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альтернативну</a:t>
            </a:r>
            <a:r>
              <a:rPr lang="ru-RU" dirty="0"/>
              <a:t> </a:t>
            </a:r>
            <a:r>
              <a:rPr lang="ru-RU" dirty="0" err="1"/>
              <a:t>назву</a:t>
            </a:r>
            <a:r>
              <a:rPr lang="ru-RU" dirty="0"/>
              <a:t> - </a:t>
            </a:r>
            <a:r>
              <a:rPr lang="ru-RU" b="1" dirty="0" err="1"/>
              <a:t>обгортка</a:t>
            </a:r>
            <a:r>
              <a:rPr lang="ru-RU" dirty="0"/>
              <a:t>. </a:t>
            </a:r>
            <a:r>
              <a:rPr lang="ru-RU" dirty="0" err="1"/>
              <a:t>Воно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точно </a:t>
            </a:r>
            <a:r>
              <a:rPr lang="ru-RU" dirty="0" err="1"/>
              <a:t>описує</a:t>
            </a:r>
            <a:r>
              <a:rPr lang="ru-RU" dirty="0"/>
              <a:t> суть </a:t>
            </a:r>
            <a:r>
              <a:rPr lang="ru-RU" dirty="0" err="1"/>
              <a:t>патерну</a:t>
            </a:r>
            <a:r>
              <a:rPr lang="ru-RU" dirty="0"/>
              <a:t>: </a:t>
            </a:r>
            <a:r>
              <a:rPr lang="ru-RU" dirty="0" err="1"/>
              <a:t>ви</a:t>
            </a:r>
            <a:r>
              <a:rPr lang="ru-RU" dirty="0"/>
              <a:t> ставите </a:t>
            </a:r>
            <a:r>
              <a:rPr lang="ru-RU" dirty="0" err="1" smtClean="0"/>
              <a:t>цільовий</a:t>
            </a:r>
            <a:r>
              <a:rPr lang="ru-RU" dirty="0" smtClean="0"/>
              <a:t> </a:t>
            </a:r>
            <a:r>
              <a:rPr lang="ru-RU" dirty="0" err="1"/>
              <a:t>об'єкт</a:t>
            </a:r>
            <a:r>
              <a:rPr lang="ru-RU" dirty="0"/>
              <a:t> в </a:t>
            </a:r>
            <a:r>
              <a:rPr lang="ru-RU" dirty="0" err="1"/>
              <a:t>інший</a:t>
            </a:r>
            <a:r>
              <a:rPr lang="ru-RU" dirty="0"/>
              <a:t> </a:t>
            </a:r>
            <a:r>
              <a:rPr lang="ru-RU" dirty="0" err="1"/>
              <a:t>об'єкт-обгортку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запускає</a:t>
            </a:r>
            <a:r>
              <a:rPr lang="ru-RU" dirty="0"/>
              <a:t> </a:t>
            </a:r>
            <a:r>
              <a:rPr lang="ru-RU" dirty="0" err="1" smtClean="0"/>
              <a:t>базову</a:t>
            </a:r>
            <a:r>
              <a:rPr lang="ru-RU" dirty="0" smtClean="0"/>
              <a:t> </a:t>
            </a:r>
            <a:r>
              <a:rPr lang="ru-RU" dirty="0" err="1"/>
              <a:t>поведінку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, а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додає</a:t>
            </a:r>
            <a:r>
              <a:rPr lang="ru-RU" dirty="0"/>
              <a:t> до результату </a:t>
            </a:r>
            <a:r>
              <a:rPr lang="ru-RU" dirty="0" err="1"/>
              <a:t>щось</a:t>
            </a:r>
            <a:r>
              <a:rPr lang="ru-RU" dirty="0"/>
              <a:t> </a:t>
            </a:r>
            <a:r>
              <a:rPr lang="ru-RU" dirty="0" err="1"/>
              <a:t>своє</a:t>
            </a:r>
            <a:r>
              <a:rPr lang="ru-RU" dirty="0"/>
              <a:t>.</a:t>
            </a:r>
          </a:p>
          <a:p>
            <a:r>
              <a:rPr lang="ru-RU" dirty="0" err="1" smtClean="0"/>
              <a:t>Обидва</a:t>
            </a:r>
            <a:r>
              <a:rPr lang="ru-RU" dirty="0" smtClean="0"/>
              <a:t>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, тому для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ніякої</a:t>
            </a:r>
            <a:r>
              <a:rPr lang="ru-RU" dirty="0"/>
              <a:t> </a:t>
            </a:r>
            <a:r>
              <a:rPr lang="ru-RU" dirty="0" err="1"/>
              <a:t>різниці</a:t>
            </a:r>
            <a:r>
              <a:rPr lang="ru-RU" dirty="0"/>
              <a:t>, з </a:t>
            </a:r>
            <a:r>
              <a:rPr lang="ru-RU" dirty="0" err="1"/>
              <a:t>яким</a:t>
            </a:r>
            <a:r>
              <a:rPr lang="ru-RU" dirty="0"/>
              <a:t> </a:t>
            </a:r>
            <a:r>
              <a:rPr lang="ru-RU" dirty="0" err="1"/>
              <a:t>об'єктом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- чист</a:t>
            </a:r>
            <a:r>
              <a:rPr lang="ru-RU" b="1" dirty="0"/>
              <a:t>им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обернутим</a:t>
            </a:r>
            <a:r>
              <a:rPr lang="ru-RU" b="1" dirty="0"/>
              <a:t>.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b="1" dirty="0" err="1"/>
              <a:t>кілька</a:t>
            </a:r>
            <a:r>
              <a:rPr lang="ru-RU" b="1" dirty="0"/>
              <a:t> </a:t>
            </a:r>
            <a:r>
              <a:rPr lang="ru-RU" b="1" dirty="0" err="1"/>
              <a:t>різних</a:t>
            </a:r>
            <a:r>
              <a:rPr lang="ru-RU" b="1" dirty="0"/>
              <a:t> </a:t>
            </a:r>
            <a:r>
              <a:rPr lang="ru-RU" b="1" dirty="0" err="1"/>
              <a:t>обгорток</a:t>
            </a:r>
            <a:r>
              <a:rPr lang="ru-RU" b="1" dirty="0"/>
              <a:t> </a:t>
            </a:r>
            <a:r>
              <a:rPr lang="ru-RU" b="1" dirty="0" err="1"/>
              <a:t>одночасно</a:t>
            </a:r>
            <a:r>
              <a:rPr lang="ru-RU" b="1" dirty="0"/>
              <a:t> </a:t>
            </a:r>
            <a:r>
              <a:rPr lang="ru-RU" dirty="0"/>
              <a:t>- результат буде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 smtClean="0"/>
              <a:t>об'єднану</a:t>
            </a:r>
            <a:r>
              <a:rPr lang="ru-RU" dirty="0" smtClean="0"/>
              <a:t> </a:t>
            </a:r>
            <a:r>
              <a:rPr lang="ru-RU" dirty="0" err="1"/>
              <a:t>поведінку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обгорток</a:t>
            </a:r>
            <a:r>
              <a:rPr lang="ru-RU" dirty="0"/>
              <a:t> </a:t>
            </a:r>
            <a:r>
              <a:rPr lang="ru-RU" dirty="0" err="1"/>
              <a:t>відразу</a:t>
            </a:r>
            <a:r>
              <a:rPr lang="ru-RU" dirty="0"/>
              <a:t>.</a:t>
            </a:r>
          </a:p>
          <a:p>
            <a:r>
              <a:rPr lang="ru-RU" dirty="0" smtClean="0"/>
              <a:t>У </a:t>
            </a:r>
            <a:r>
              <a:rPr lang="ru-RU" dirty="0" err="1"/>
              <a:t>прикладі</a:t>
            </a:r>
            <a:r>
              <a:rPr lang="ru-RU" dirty="0"/>
              <a:t> з </a:t>
            </a:r>
            <a:r>
              <a:rPr lang="ru-RU" dirty="0" err="1"/>
              <a:t>оповіщенням</a:t>
            </a:r>
            <a:r>
              <a:rPr lang="ru-RU" dirty="0"/>
              <a:t> </a:t>
            </a:r>
            <a:r>
              <a:rPr lang="ru-RU" dirty="0" err="1" smtClean="0"/>
              <a:t>залишимо</a:t>
            </a:r>
            <a:r>
              <a:rPr lang="ru-RU" dirty="0" smtClean="0"/>
              <a:t> </a:t>
            </a:r>
            <a:r>
              <a:rPr lang="ru-RU" dirty="0"/>
              <a:t>в базовому </a:t>
            </a:r>
            <a:r>
              <a:rPr lang="ru-RU" dirty="0" err="1"/>
              <a:t>класі</a:t>
            </a:r>
            <a:r>
              <a:rPr lang="ru-RU" dirty="0"/>
              <a:t> </a:t>
            </a:r>
            <a:r>
              <a:rPr lang="ru-RU" dirty="0" err="1"/>
              <a:t>просту</a:t>
            </a:r>
            <a:r>
              <a:rPr lang="ru-RU" dirty="0"/>
              <a:t> </a:t>
            </a:r>
            <a:r>
              <a:rPr lang="ru-RU" dirty="0" err="1"/>
              <a:t>відправку</a:t>
            </a:r>
            <a:r>
              <a:rPr lang="ru-RU" dirty="0"/>
              <a:t> по </a:t>
            </a:r>
            <a:r>
              <a:rPr lang="ru-RU" dirty="0" err="1"/>
              <a:t>електронній</a:t>
            </a:r>
            <a:r>
              <a:rPr lang="ru-RU" dirty="0"/>
              <a:t> </a:t>
            </a:r>
            <a:r>
              <a:rPr lang="ru-RU" dirty="0" err="1"/>
              <a:t>пошті</a:t>
            </a:r>
            <a:r>
              <a:rPr lang="ru-RU" dirty="0"/>
              <a:t>, а </a:t>
            </a:r>
            <a:r>
              <a:rPr lang="ru-RU" b="1" dirty="0" err="1"/>
              <a:t>розширені</a:t>
            </a:r>
            <a:r>
              <a:rPr lang="ru-RU" b="1" dirty="0"/>
              <a:t> </a:t>
            </a:r>
            <a:r>
              <a:rPr lang="ru-RU" b="1" dirty="0" err="1"/>
              <a:t>способи</a:t>
            </a:r>
            <a:r>
              <a:rPr lang="ru-RU" b="1" dirty="0"/>
              <a:t> </a:t>
            </a:r>
            <a:r>
              <a:rPr lang="ru-RU" b="1" dirty="0" err="1"/>
              <a:t>відправки</a:t>
            </a:r>
            <a:r>
              <a:rPr lang="ru-RU" b="1" dirty="0"/>
              <a:t> </a:t>
            </a:r>
            <a:r>
              <a:rPr lang="ru-RU" b="1" dirty="0" err="1"/>
              <a:t>зробимо</a:t>
            </a:r>
            <a:r>
              <a:rPr lang="ru-RU" b="1" dirty="0"/>
              <a:t> декораторами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2356" y="1455364"/>
            <a:ext cx="6096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95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Декоратор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8854" y="951628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 smtClean="0"/>
              <a:t>Програма-клієнт</a:t>
            </a:r>
            <a:r>
              <a:rPr lang="ru-RU" dirty="0" smtClean="0"/>
              <a:t>,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першого</a:t>
            </a:r>
            <a:r>
              <a:rPr lang="ru-RU" dirty="0"/>
              <a:t> </a:t>
            </a:r>
            <a:r>
              <a:rPr lang="ru-RU" dirty="0" err="1"/>
              <a:t>налаштування</a:t>
            </a:r>
            <a:r>
              <a:rPr lang="ru-RU" dirty="0"/>
              <a:t> буде </a:t>
            </a:r>
            <a:r>
              <a:rPr lang="ru-RU" dirty="0" err="1"/>
              <a:t>загортати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сповіщень</a:t>
            </a:r>
            <a:r>
              <a:rPr lang="ru-RU" dirty="0"/>
              <a:t> в </a:t>
            </a:r>
            <a:r>
              <a:rPr lang="ru-RU" dirty="0" err="1"/>
              <a:t>ті</a:t>
            </a:r>
            <a:r>
              <a:rPr lang="ru-RU" dirty="0"/>
              <a:t> </a:t>
            </a:r>
            <a:r>
              <a:rPr lang="ru-RU" dirty="0" err="1"/>
              <a:t>обгортки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відповідають</a:t>
            </a:r>
            <a:r>
              <a:rPr lang="ru-RU" dirty="0"/>
              <a:t> </a:t>
            </a:r>
            <a:r>
              <a:rPr lang="ru-RU" dirty="0" err="1"/>
              <a:t>бажаному</a:t>
            </a:r>
            <a:r>
              <a:rPr lang="ru-RU" dirty="0"/>
              <a:t> способу </a:t>
            </a:r>
            <a:r>
              <a:rPr lang="ru-RU" dirty="0" err="1"/>
              <a:t>оповіщення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err="1"/>
              <a:t>Остання</a:t>
            </a:r>
            <a:r>
              <a:rPr lang="ru-RU" dirty="0"/>
              <a:t> </a:t>
            </a:r>
            <a:r>
              <a:rPr lang="ru-RU" dirty="0" err="1"/>
              <a:t>обгортка</a:t>
            </a:r>
            <a:r>
              <a:rPr lang="ru-RU" dirty="0"/>
              <a:t> в списку і буде </a:t>
            </a:r>
            <a:r>
              <a:rPr lang="ru-RU" dirty="0" err="1"/>
              <a:t>тим</a:t>
            </a:r>
            <a:r>
              <a:rPr lang="ru-RU" dirty="0"/>
              <a:t> </a:t>
            </a:r>
            <a:r>
              <a:rPr lang="ru-RU" dirty="0" err="1"/>
              <a:t>об'єктом</a:t>
            </a:r>
            <a:r>
              <a:rPr lang="ru-RU" dirty="0"/>
              <a:t>, з </a:t>
            </a:r>
            <a:r>
              <a:rPr lang="ru-RU" dirty="0" err="1"/>
              <a:t>яким</a:t>
            </a:r>
            <a:r>
              <a:rPr lang="ru-RU" dirty="0"/>
              <a:t> </a:t>
            </a:r>
            <a:r>
              <a:rPr lang="ru-RU" dirty="0" err="1"/>
              <a:t>клієнт</a:t>
            </a:r>
            <a:r>
              <a:rPr lang="ru-RU" dirty="0"/>
              <a:t> буде </a:t>
            </a:r>
            <a:r>
              <a:rPr lang="ru-RU" dirty="0" err="1"/>
              <a:t>працювати</a:t>
            </a:r>
            <a:r>
              <a:rPr lang="ru-RU" dirty="0"/>
              <a:t> в </a:t>
            </a:r>
            <a:r>
              <a:rPr lang="ru-RU" dirty="0" err="1"/>
              <a:t>інший</a:t>
            </a:r>
            <a:r>
              <a:rPr lang="ru-RU" dirty="0"/>
              <a:t> час.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 err="1"/>
              <a:t>решти</a:t>
            </a:r>
            <a:r>
              <a:rPr lang="ru-RU" dirty="0"/>
              <a:t> </a:t>
            </a:r>
            <a:r>
              <a:rPr lang="ru-RU" dirty="0" err="1"/>
              <a:t>клієнтського</a:t>
            </a:r>
            <a:r>
              <a:rPr lang="ru-RU" dirty="0"/>
              <a:t> </a:t>
            </a:r>
            <a:r>
              <a:rPr lang="ru-RU" dirty="0" smtClean="0"/>
              <a:t>коду </a:t>
            </a:r>
            <a:r>
              <a:rPr lang="ru-RU" dirty="0" err="1" smtClean="0"/>
              <a:t>нічого</a:t>
            </a:r>
            <a:r>
              <a:rPr lang="ru-RU" dirty="0" smtClean="0"/>
              <a:t> </a:t>
            </a:r>
            <a:r>
              <a:rPr lang="ru-RU" dirty="0"/>
              <a:t>не </a:t>
            </a:r>
            <a:r>
              <a:rPr lang="ru-RU" dirty="0" err="1"/>
              <a:t>зміниться</a:t>
            </a:r>
            <a:r>
              <a:rPr lang="ru-RU" dirty="0"/>
              <a:t>, </a:t>
            </a:r>
            <a:r>
              <a:rPr lang="ru-RU" dirty="0" err="1"/>
              <a:t>адже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обгортки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точно </a:t>
            </a:r>
            <a:r>
              <a:rPr lang="ru-RU" dirty="0" err="1"/>
              <a:t>такий</a:t>
            </a:r>
            <a:r>
              <a:rPr lang="ru-RU" dirty="0"/>
              <a:t> же </a:t>
            </a:r>
            <a:r>
              <a:rPr lang="ru-RU" dirty="0" err="1"/>
              <a:t>інтерфейс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і </a:t>
            </a:r>
            <a:r>
              <a:rPr lang="ru-RU" dirty="0" err="1"/>
              <a:t>базовий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сповіщень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Таким же чином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змінювати</a:t>
            </a:r>
            <a:r>
              <a:rPr lang="ru-RU" dirty="0"/>
              <a:t> не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спосіб</a:t>
            </a:r>
            <a:r>
              <a:rPr lang="ru-RU" dirty="0"/>
              <a:t> доставки </a:t>
            </a:r>
            <a:r>
              <a:rPr lang="ru-RU" dirty="0" err="1"/>
              <a:t>повідомлень</a:t>
            </a:r>
            <a:r>
              <a:rPr lang="ru-RU" dirty="0"/>
              <a:t>, а й </a:t>
            </a:r>
            <a:r>
              <a:rPr lang="ru-RU" dirty="0" err="1"/>
              <a:t>форматування</a:t>
            </a:r>
            <a:r>
              <a:rPr lang="ru-RU" dirty="0"/>
              <a:t>, список </a:t>
            </a:r>
            <a:r>
              <a:rPr lang="ru-RU" dirty="0" err="1"/>
              <a:t>адресатів</a:t>
            </a:r>
            <a:r>
              <a:rPr lang="ru-RU" dirty="0"/>
              <a:t> і так </a:t>
            </a:r>
            <a:r>
              <a:rPr lang="ru-RU" dirty="0" err="1"/>
              <a:t>далі</a:t>
            </a:r>
            <a:r>
              <a:rPr lang="ru-RU" dirty="0"/>
              <a:t>. До того ж </a:t>
            </a:r>
            <a:r>
              <a:rPr lang="ru-RU" dirty="0" err="1"/>
              <a:t>клієнт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«</a:t>
            </a:r>
            <a:r>
              <a:rPr lang="ru-RU" dirty="0" err="1"/>
              <a:t>дообернуть</a:t>
            </a:r>
            <a:r>
              <a:rPr lang="ru-RU" dirty="0"/>
              <a:t>» </a:t>
            </a:r>
            <a:r>
              <a:rPr lang="ru-RU" dirty="0" err="1"/>
              <a:t>об'єкт</a:t>
            </a:r>
            <a:r>
              <a:rPr lang="ru-RU" dirty="0"/>
              <a:t> будь-</a:t>
            </a:r>
            <a:r>
              <a:rPr lang="ru-RU" dirty="0" err="1"/>
              <a:t>якими</a:t>
            </a:r>
            <a:r>
              <a:rPr lang="ru-RU" dirty="0"/>
              <a:t>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обгортки</a:t>
            </a:r>
            <a:r>
              <a:rPr lang="ru-RU" dirty="0"/>
              <a:t>, коли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dirty="0" err="1"/>
              <a:t>захочеться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36253" y="1631091"/>
            <a:ext cx="3454832" cy="33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58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Декоратор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Структура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4918" y="1112951"/>
            <a:ext cx="4298349" cy="5123421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990754"/>
            <a:ext cx="25949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400" dirty="0"/>
              <a:t>Компонент </a:t>
            </a:r>
            <a:r>
              <a:rPr lang="ru-RU" sz="1400" dirty="0" err="1"/>
              <a:t>задає</a:t>
            </a:r>
            <a:r>
              <a:rPr lang="ru-RU" sz="1400" dirty="0"/>
              <a:t> </a:t>
            </a:r>
            <a:r>
              <a:rPr lang="ru-RU" sz="1400" dirty="0" err="1"/>
              <a:t>загальний</a:t>
            </a:r>
            <a:r>
              <a:rPr lang="ru-RU" sz="1400" dirty="0"/>
              <a:t> </a:t>
            </a:r>
            <a:r>
              <a:rPr lang="ru-RU" sz="1400" dirty="0" err="1"/>
              <a:t>інтерфейс</a:t>
            </a:r>
            <a:r>
              <a:rPr lang="ru-RU" sz="1400" dirty="0"/>
              <a:t> </a:t>
            </a:r>
            <a:r>
              <a:rPr lang="ru-RU" sz="1400" dirty="0" err="1"/>
              <a:t>обгорток</a:t>
            </a:r>
            <a:r>
              <a:rPr lang="ru-RU" sz="1400" dirty="0"/>
              <a:t> і </a:t>
            </a:r>
            <a:r>
              <a:rPr lang="ru-RU" sz="1400" dirty="0" err="1"/>
              <a:t>обертаються</a:t>
            </a:r>
            <a:r>
              <a:rPr lang="ru-RU" sz="1400" dirty="0"/>
              <a:t> </a:t>
            </a:r>
            <a:r>
              <a:rPr lang="ru-RU" sz="1400" dirty="0" err="1"/>
              <a:t>об'єктів</a:t>
            </a:r>
            <a:r>
              <a:rPr lang="ru-RU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sz="1400" dirty="0"/>
          </a:p>
          <a:p>
            <a:pPr marL="342900" indent="-342900">
              <a:buFont typeface="+mj-lt"/>
              <a:buAutoNum type="arabicPeriod"/>
            </a:pPr>
            <a:r>
              <a:rPr lang="ru-RU" sz="1400" dirty="0" err="1"/>
              <a:t>Конкретний</a:t>
            </a:r>
            <a:r>
              <a:rPr lang="ru-RU" sz="1400" dirty="0"/>
              <a:t> компонент </a:t>
            </a:r>
            <a:r>
              <a:rPr lang="ru-RU" sz="1400" dirty="0" err="1"/>
              <a:t>визначає</a:t>
            </a:r>
            <a:r>
              <a:rPr lang="ru-RU" sz="1400" dirty="0"/>
              <a:t> </a:t>
            </a:r>
            <a:r>
              <a:rPr lang="ru-RU" sz="1400" dirty="0" err="1"/>
              <a:t>клас</a:t>
            </a:r>
            <a:r>
              <a:rPr lang="ru-RU" sz="1400" dirty="0"/>
              <a:t> </a:t>
            </a:r>
            <a:r>
              <a:rPr lang="ru-RU" sz="1400" dirty="0" err="1"/>
              <a:t>обертаються</a:t>
            </a:r>
            <a:r>
              <a:rPr lang="ru-RU" sz="1400" dirty="0"/>
              <a:t> </a:t>
            </a:r>
            <a:r>
              <a:rPr lang="ru-RU" sz="1400" dirty="0" err="1"/>
              <a:t>об'єктів</a:t>
            </a:r>
            <a:r>
              <a:rPr lang="ru-RU" sz="1400" dirty="0"/>
              <a:t>. </a:t>
            </a:r>
            <a:r>
              <a:rPr lang="ru-RU" sz="1400" dirty="0" err="1"/>
              <a:t>Він</a:t>
            </a:r>
            <a:r>
              <a:rPr lang="ru-RU" sz="1400" dirty="0"/>
              <a:t> </a:t>
            </a:r>
            <a:r>
              <a:rPr lang="ru-RU" sz="1400" dirty="0" err="1"/>
              <a:t>містить</a:t>
            </a:r>
            <a:r>
              <a:rPr lang="ru-RU" sz="1400" dirty="0"/>
              <a:t> </a:t>
            </a:r>
            <a:r>
              <a:rPr lang="ru-RU" sz="1400" dirty="0" err="1" smtClean="0"/>
              <a:t>якусь</a:t>
            </a:r>
            <a:r>
              <a:rPr lang="ru-RU" sz="1400" dirty="0" smtClean="0"/>
              <a:t> </a:t>
            </a:r>
            <a:r>
              <a:rPr lang="ru-RU" sz="1400" dirty="0" err="1" smtClean="0"/>
              <a:t>базову</a:t>
            </a:r>
            <a:r>
              <a:rPr lang="ru-RU" sz="1400" dirty="0" smtClean="0"/>
              <a:t> </a:t>
            </a:r>
            <a:r>
              <a:rPr lang="ru-RU" sz="1400" dirty="0" err="1"/>
              <a:t>поведінку</a:t>
            </a:r>
            <a:r>
              <a:rPr lang="ru-RU" sz="1400" dirty="0"/>
              <a:t>, </a:t>
            </a:r>
            <a:r>
              <a:rPr lang="ru-RU" sz="1400" dirty="0" smtClean="0"/>
              <a:t>яку </a:t>
            </a:r>
            <a:r>
              <a:rPr lang="ru-RU" sz="1400" dirty="0" err="1"/>
              <a:t>потім</a:t>
            </a:r>
            <a:r>
              <a:rPr lang="ru-RU" sz="1400" dirty="0"/>
              <a:t> </a:t>
            </a:r>
            <a:r>
              <a:rPr lang="ru-RU" sz="1400" dirty="0" err="1"/>
              <a:t>змінюють</a:t>
            </a:r>
            <a:r>
              <a:rPr lang="ru-RU" sz="1400" dirty="0"/>
              <a:t> </a:t>
            </a:r>
            <a:r>
              <a:rPr lang="ru-RU" sz="1400" dirty="0" err="1"/>
              <a:t>декоратори</a:t>
            </a:r>
            <a:r>
              <a:rPr lang="ru-RU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sz="1400" dirty="0"/>
          </a:p>
          <a:p>
            <a:pPr marL="342900" indent="-342900">
              <a:buFont typeface="+mj-lt"/>
              <a:buAutoNum type="arabicPeriod"/>
            </a:pPr>
            <a:r>
              <a:rPr lang="ru-RU" sz="1400" dirty="0" err="1"/>
              <a:t>Базовий</a:t>
            </a:r>
            <a:r>
              <a:rPr lang="ru-RU" sz="1400" dirty="0"/>
              <a:t> декоратор </a:t>
            </a:r>
            <a:r>
              <a:rPr lang="ru-RU" sz="1400" dirty="0" err="1"/>
              <a:t>зберігає</a:t>
            </a:r>
            <a:r>
              <a:rPr lang="ru-RU" sz="1400" dirty="0"/>
              <a:t> </a:t>
            </a:r>
            <a:r>
              <a:rPr lang="ru-RU" sz="1400" dirty="0" err="1"/>
              <a:t>посилання</a:t>
            </a:r>
            <a:r>
              <a:rPr lang="ru-RU" sz="1400" dirty="0"/>
              <a:t> на </a:t>
            </a:r>
            <a:r>
              <a:rPr lang="ru-RU" sz="1400" dirty="0" err="1"/>
              <a:t>вкладений</a:t>
            </a:r>
            <a:r>
              <a:rPr lang="ru-RU" sz="1400" dirty="0"/>
              <a:t> </a:t>
            </a:r>
            <a:r>
              <a:rPr lang="ru-RU" sz="1400" dirty="0" err="1"/>
              <a:t>об'єкт</a:t>
            </a:r>
            <a:r>
              <a:rPr lang="ru-RU" sz="1400" dirty="0"/>
              <a:t>-компонент. </a:t>
            </a:r>
            <a:r>
              <a:rPr lang="ru-RU" sz="1400" dirty="0" err="1"/>
              <a:t>Їм</a:t>
            </a:r>
            <a:r>
              <a:rPr lang="ru-RU" sz="1400" dirty="0"/>
              <a:t> </a:t>
            </a:r>
            <a:r>
              <a:rPr lang="ru-RU" sz="1400" dirty="0" err="1"/>
              <a:t>може</a:t>
            </a:r>
            <a:r>
              <a:rPr lang="ru-RU" sz="1400" dirty="0"/>
              <a:t> бути як </a:t>
            </a:r>
            <a:r>
              <a:rPr lang="ru-RU" sz="1400" dirty="0" err="1"/>
              <a:t>конкретний</a:t>
            </a:r>
            <a:r>
              <a:rPr lang="ru-RU" sz="1400" dirty="0"/>
              <a:t> компонент, так і один з </a:t>
            </a:r>
            <a:r>
              <a:rPr lang="ru-RU" sz="1400" dirty="0" err="1"/>
              <a:t>конкретних</a:t>
            </a:r>
            <a:r>
              <a:rPr lang="ru-RU" sz="1400" dirty="0"/>
              <a:t> </a:t>
            </a:r>
            <a:r>
              <a:rPr lang="ru-RU" sz="1400" dirty="0" err="1"/>
              <a:t>декораторів</a:t>
            </a:r>
            <a:r>
              <a:rPr lang="ru-RU" sz="1400" dirty="0"/>
              <a:t>. </a:t>
            </a:r>
            <a:r>
              <a:rPr lang="ru-RU" sz="1400" dirty="0" err="1"/>
              <a:t>Базовий</a:t>
            </a:r>
            <a:r>
              <a:rPr lang="ru-RU" sz="1400" dirty="0"/>
              <a:t> декоратор </a:t>
            </a:r>
            <a:r>
              <a:rPr lang="ru-RU" sz="1400" dirty="0" err="1"/>
              <a:t>делегує</a:t>
            </a:r>
            <a:r>
              <a:rPr lang="ru-RU" sz="1400" dirty="0"/>
              <a:t> </a:t>
            </a:r>
            <a:r>
              <a:rPr lang="ru-RU" sz="1400" dirty="0" err="1"/>
              <a:t>всі</a:t>
            </a:r>
            <a:r>
              <a:rPr lang="ru-RU" sz="1400" dirty="0"/>
              <a:t> </a:t>
            </a:r>
            <a:r>
              <a:rPr lang="ru-RU" sz="1400" dirty="0" err="1"/>
              <a:t>свої</a:t>
            </a:r>
            <a:r>
              <a:rPr lang="ru-RU" sz="1400" dirty="0"/>
              <a:t> </a:t>
            </a:r>
            <a:r>
              <a:rPr lang="ru-RU" sz="1400" dirty="0" err="1"/>
              <a:t>операції</a:t>
            </a:r>
            <a:r>
              <a:rPr lang="ru-RU" sz="1400" dirty="0"/>
              <a:t> </a:t>
            </a:r>
            <a:r>
              <a:rPr lang="ru-RU" sz="1400" dirty="0" err="1"/>
              <a:t>вкладеному</a:t>
            </a:r>
            <a:r>
              <a:rPr lang="ru-RU" sz="1400" dirty="0"/>
              <a:t> </a:t>
            </a:r>
            <a:r>
              <a:rPr lang="ru-RU" sz="1400" dirty="0" err="1"/>
              <a:t>об'єкту</a:t>
            </a:r>
            <a:r>
              <a:rPr lang="ru-RU" sz="1400" dirty="0"/>
              <a:t>. </a:t>
            </a:r>
            <a:r>
              <a:rPr lang="ru-RU" sz="1400" dirty="0" err="1" smtClean="0"/>
              <a:t>Додаткова</a:t>
            </a:r>
            <a:r>
              <a:rPr lang="ru-RU" sz="1400" dirty="0" smtClean="0"/>
              <a:t> </a:t>
            </a:r>
            <a:r>
              <a:rPr lang="ru-RU" sz="1400" dirty="0" err="1" smtClean="0"/>
              <a:t>поведінка</a:t>
            </a:r>
            <a:r>
              <a:rPr lang="ru-RU" sz="1400" dirty="0" smtClean="0"/>
              <a:t> </a:t>
            </a:r>
            <a:r>
              <a:rPr lang="ru-RU" sz="1400" dirty="0"/>
              <a:t>буде </a:t>
            </a:r>
            <a:r>
              <a:rPr lang="ru-RU" sz="1400" dirty="0" err="1"/>
              <a:t>жити</a:t>
            </a:r>
            <a:r>
              <a:rPr lang="ru-RU" sz="1400" dirty="0"/>
              <a:t> в </a:t>
            </a:r>
            <a:r>
              <a:rPr lang="ru-RU" sz="1400" dirty="0" err="1"/>
              <a:t>конкретних</a:t>
            </a:r>
            <a:r>
              <a:rPr lang="ru-RU" sz="1400" dirty="0"/>
              <a:t> </a:t>
            </a:r>
            <a:r>
              <a:rPr lang="ru-RU" sz="1400" dirty="0" smtClean="0"/>
              <a:t>декораторах.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351373" y="1112951"/>
            <a:ext cx="279262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ru-RU" sz="1600" dirty="0" err="1"/>
              <a:t>Конкретні</a:t>
            </a:r>
            <a:r>
              <a:rPr lang="ru-RU" sz="1600" dirty="0"/>
              <a:t> </a:t>
            </a:r>
            <a:r>
              <a:rPr lang="ru-RU" sz="1600" dirty="0" err="1"/>
              <a:t>декоратори</a:t>
            </a:r>
            <a:r>
              <a:rPr lang="ru-RU" sz="1600" dirty="0"/>
              <a:t> -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різні</a:t>
            </a:r>
            <a:r>
              <a:rPr lang="ru-RU" sz="1600" dirty="0"/>
              <a:t> </a:t>
            </a:r>
            <a:r>
              <a:rPr lang="ru-RU" sz="1600" dirty="0" err="1"/>
              <a:t>варіації</a:t>
            </a:r>
            <a:r>
              <a:rPr lang="ru-RU" sz="1600" dirty="0"/>
              <a:t> </a:t>
            </a:r>
            <a:r>
              <a:rPr lang="ru-RU" sz="1600" dirty="0" err="1"/>
              <a:t>декораторів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містять</a:t>
            </a:r>
            <a:r>
              <a:rPr lang="ru-RU" sz="1600" dirty="0"/>
              <a:t> </a:t>
            </a:r>
            <a:r>
              <a:rPr lang="ru-RU" sz="1600" dirty="0" err="1"/>
              <a:t>додатковий</a:t>
            </a:r>
            <a:r>
              <a:rPr lang="ru-RU" sz="1600" dirty="0"/>
              <a:t> </a:t>
            </a:r>
            <a:r>
              <a:rPr lang="ru-RU" sz="1600" dirty="0" err="1"/>
              <a:t>поведінку</a:t>
            </a:r>
            <a:r>
              <a:rPr lang="ru-RU" sz="1600" dirty="0"/>
              <a:t>. </a:t>
            </a:r>
            <a:r>
              <a:rPr lang="ru-RU" sz="1600" dirty="0" err="1"/>
              <a:t>Воно</a:t>
            </a:r>
            <a:r>
              <a:rPr lang="ru-RU" sz="1600" dirty="0"/>
              <a:t> </a:t>
            </a:r>
            <a:r>
              <a:rPr lang="ru-RU" sz="1600" dirty="0" err="1"/>
              <a:t>виконується</a:t>
            </a:r>
            <a:r>
              <a:rPr lang="ru-RU" sz="1600" dirty="0"/>
              <a:t> до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після</a:t>
            </a:r>
            <a:r>
              <a:rPr lang="ru-RU" sz="1600" dirty="0"/>
              <a:t> </a:t>
            </a:r>
            <a:r>
              <a:rPr lang="ru-RU" sz="1600" dirty="0" err="1"/>
              <a:t>виклику</a:t>
            </a:r>
            <a:r>
              <a:rPr lang="ru-RU" sz="1600" dirty="0"/>
              <a:t> </a:t>
            </a:r>
            <a:r>
              <a:rPr lang="ru-RU" sz="1600" dirty="0" err="1"/>
              <a:t>аналогічного</a:t>
            </a:r>
            <a:r>
              <a:rPr lang="ru-RU" sz="1600" dirty="0"/>
              <a:t> </a:t>
            </a:r>
            <a:r>
              <a:rPr lang="ru-RU" sz="1600" dirty="0" err="1"/>
              <a:t>поведінки</a:t>
            </a:r>
            <a:r>
              <a:rPr lang="ru-RU" sz="1600" dirty="0"/>
              <a:t> </a:t>
            </a:r>
            <a:r>
              <a:rPr lang="ru-RU" sz="1600" dirty="0" err="1"/>
              <a:t>обгорненого</a:t>
            </a:r>
            <a:r>
              <a:rPr lang="ru-RU" sz="1600" dirty="0"/>
              <a:t> </a:t>
            </a:r>
            <a:r>
              <a:rPr lang="ru-RU" sz="1600" dirty="0" err="1"/>
              <a:t>об'єкта</a:t>
            </a:r>
            <a:r>
              <a:rPr lang="ru-RU" sz="1600" dirty="0" smtClean="0"/>
              <a:t>.</a:t>
            </a:r>
          </a:p>
          <a:p>
            <a:pPr marL="342900" indent="-342900">
              <a:buFont typeface="+mj-lt"/>
              <a:buAutoNum type="arabicPeriod" startAt="4"/>
            </a:pPr>
            <a:endParaRPr lang="ru-RU" sz="1600" dirty="0"/>
          </a:p>
          <a:p>
            <a:pPr marL="342900" indent="-342900">
              <a:buFont typeface="+mj-lt"/>
              <a:buAutoNum type="arabicPeriod" startAt="4"/>
            </a:pPr>
            <a:r>
              <a:rPr lang="ru-RU" sz="1600" dirty="0" err="1"/>
              <a:t>Клієнт</a:t>
            </a:r>
            <a:r>
              <a:rPr lang="ru-RU" sz="1600" dirty="0"/>
              <a:t>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обертати</a:t>
            </a:r>
            <a:r>
              <a:rPr lang="ru-RU" sz="1600" dirty="0"/>
              <a:t> </a:t>
            </a:r>
            <a:r>
              <a:rPr lang="ru-RU" sz="1600" dirty="0" err="1"/>
              <a:t>прості</a:t>
            </a:r>
            <a:r>
              <a:rPr lang="ru-RU" sz="1600" dirty="0"/>
              <a:t> </a:t>
            </a:r>
            <a:r>
              <a:rPr lang="ru-RU" sz="1600" dirty="0" err="1"/>
              <a:t>компоненти</a:t>
            </a:r>
            <a:r>
              <a:rPr lang="ru-RU" sz="1600" dirty="0"/>
              <a:t> і </a:t>
            </a:r>
            <a:r>
              <a:rPr lang="ru-RU" sz="1600" dirty="0" err="1"/>
              <a:t>декоратори</a:t>
            </a:r>
            <a:r>
              <a:rPr lang="ru-RU" sz="1600" dirty="0"/>
              <a:t> в </a:t>
            </a:r>
            <a:r>
              <a:rPr lang="ru-RU" sz="1600" dirty="0" err="1"/>
              <a:t>інші</a:t>
            </a:r>
            <a:r>
              <a:rPr lang="ru-RU" sz="1600" dirty="0"/>
              <a:t> </a:t>
            </a:r>
            <a:r>
              <a:rPr lang="ru-RU" sz="1600" dirty="0" err="1"/>
              <a:t>декоратори</a:t>
            </a:r>
            <a:r>
              <a:rPr lang="ru-RU" sz="1600" dirty="0"/>
              <a:t>, </a:t>
            </a:r>
            <a:r>
              <a:rPr lang="ru-RU" sz="1600" dirty="0" err="1"/>
              <a:t>працюючи</a:t>
            </a:r>
            <a:r>
              <a:rPr lang="ru-RU" sz="1600" dirty="0"/>
              <a:t> з </a:t>
            </a:r>
            <a:r>
              <a:rPr lang="ru-RU" sz="1600" dirty="0" err="1"/>
              <a:t>усіма</a:t>
            </a:r>
            <a:r>
              <a:rPr lang="ru-RU" sz="1600" dirty="0"/>
              <a:t> </a:t>
            </a:r>
            <a:r>
              <a:rPr lang="ru-RU" sz="1600" dirty="0" err="1"/>
              <a:t>об'єктами</a:t>
            </a:r>
            <a:r>
              <a:rPr lang="ru-RU" sz="1600" dirty="0"/>
              <a:t> через </a:t>
            </a:r>
            <a:r>
              <a:rPr lang="ru-RU" sz="1600" dirty="0" err="1"/>
              <a:t>загальний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 </a:t>
            </a:r>
            <a:r>
              <a:rPr lang="ru-RU" sz="1600" dirty="0" err="1"/>
              <a:t>компонентів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2881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Декоратор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4356" y="1093830"/>
            <a:ext cx="4559643" cy="52387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3567" y="109383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</a:t>
            </a:r>
            <a:r>
              <a:rPr lang="ru-RU" b="1" dirty="0"/>
              <a:t>Декоратор</a:t>
            </a:r>
            <a:r>
              <a:rPr lang="ru-RU" dirty="0"/>
              <a:t> </a:t>
            </a:r>
            <a:r>
              <a:rPr lang="ru-RU" dirty="0" err="1"/>
              <a:t>захищає</a:t>
            </a:r>
            <a:r>
              <a:rPr lang="ru-RU" dirty="0"/>
              <a:t> </a:t>
            </a:r>
            <a:r>
              <a:rPr lang="ru-RU" dirty="0" err="1"/>
              <a:t>фінансові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додатковими</a:t>
            </a:r>
            <a:r>
              <a:rPr lang="ru-RU" dirty="0"/>
              <a:t> </a:t>
            </a:r>
            <a:r>
              <a:rPr lang="ru-RU" dirty="0" err="1"/>
              <a:t>рівнями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/>
              <a:t> </a:t>
            </a:r>
            <a:r>
              <a:rPr lang="ru-RU" dirty="0" err="1"/>
              <a:t>прозоро</a:t>
            </a:r>
            <a:r>
              <a:rPr lang="ru-RU" dirty="0"/>
              <a:t> для коду,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використовує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 err="1"/>
              <a:t>Додаток</a:t>
            </a:r>
            <a:r>
              <a:rPr lang="ru-RU" dirty="0"/>
              <a:t> </a:t>
            </a:r>
            <a:r>
              <a:rPr lang="ru-RU" dirty="0" err="1"/>
              <a:t>обертає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в </a:t>
            </a:r>
            <a:r>
              <a:rPr lang="ru-RU" dirty="0" err="1"/>
              <a:t>шифруючу</a:t>
            </a:r>
            <a:r>
              <a:rPr lang="ru-RU" dirty="0"/>
              <a:t> і </a:t>
            </a:r>
            <a:r>
              <a:rPr lang="ru-RU" dirty="0" err="1"/>
              <a:t>стискає</a:t>
            </a:r>
            <a:r>
              <a:rPr lang="ru-RU" dirty="0"/>
              <a:t> </a:t>
            </a:r>
            <a:r>
              <a:rPr lang="ru-RU" dirty="0" err="1"/>
              <a:t>обгортки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при </a:t>
            </a:r>
            <a:r>
              <a:rPr lang="ru-RU" dirty="0" err="1"/>
              <a:t>читанні</a:t>
            </a:r>
            <a:r>
              <a:rPr lang="ru-RU" dirty="0"/>
              <a:t> </a:t>
            </a:r>
            <a:r>
              <a:rPr lang="ru-RU" dirty="0" err="1"/>
              <a:t>видають</a:t>
            </a:r>
            <a:r>
              <a:rPr lang="ru-RU" dirty="0"/>
              <a:t> </a:t>
            </a:r>
            <a:r>
              <a:rPr lang="ru-RU" dirty="0" err="1"/>
              <a:t>оригінальні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, а при </a:t>
            </a:r>
            <a:r>
              <a:rPr lang="ru-RU" dirty="0" err="1"/>
              <a:t>записі</a:t>
            </a:r>
            <a:r>
              <a:rPr lang="ru-RU" dirty="0"/>
              <a:t> - </a:t>
            </a:r>
            <a:r>
              <a:rPr lang="ru-RU" dirty="0" err="1"/>
              <a:t>зашифровані</a:t>
            </a:r>
            <a:r>
              <a:rPr lang="ru-RU" dirty="0"/>
              <a:t> і </a:t>
            </a:r>
            <a:r>
              <a:rPr lang="ru-RU" dirty="0" err="1"/>
              <a:t>стислі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dirty="0" err="1"/>
              <a:t>Декоратори</a:t>
            </a:r>
            <a:r>
              <a:rPr lang="ru-RU" dirty="0"/>
              <a:t>, як і сам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. Тому </a:t>
            </a:r>
            <a:r>
              <a:rPr lang="ru-RU" dirty="0" err="1" smtClean="0"/>
              <a:t>клієнтському</a:t>
            </a:r>
            <a:r>
              <a:rPr lang="ru-RU" dirty="0" smtClean="0"/>
              <a:t> </a:t>
            </a:r>
            <a:r>
              <a:rPr lang="ru-RU" dirty="0"/>
              <a:t>коду не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, з </a:t>
            </a:r>
            <a:r>
              <a:rPr lang="ru-RU" dirty="0" err="1"/>
              <a:t>чим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- </a:t>
            </a:r>
            <a:r>
              <a:rPr lang="ru-RU" dirty="0" smtClean="0"/>
              <a:t>з </a:t>
            </a:r>
            <a:r>
              <a:rPr lang="ru-RU" dirty="0"/>
              <a:t>«чистим» </a:t>
            </a:r>
            <a:r>
              <a:rPr lang="ru-RU" dirty="0" err="1"/>
              <a:t>об'єктом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з «</a:t>
            </a:r>
            <a:r>
              <a:rPr lang="ru-RU" dirty="0" err="1"/>
              <a:t>обернутим</a:t>
            </a:r>
            <a:r>
              <a:rPr lang="ru-RU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2155108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Декоратор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3632" y="892323"/>
            <a:ext cx="4572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/>
              <a:t>// Общий интерфейс компонентов.</a:t>
            </a:r>
          </a:p>
          <a:p>
            <a:r>
              <a:rPr lang="en-GB" sz="1200" dirty="0"/>
              <a:t>interface </a:t>
            </a:r>
            <a:r>
              <a:rPr lang="en-GB" sz="1200" dirty="0" err="1"/>
              <a:t>DataSource</a:t>
            </a:r>
            <a:r>
              <a:rPr lang="en-GB" sz="1200" dirty="0"/>
              <a:t> is</a:t>
            </a:r>
          </a:p>
          <a:p>
            <a:r>
              <a:rPr lang="en-GB" sz="1200" dirty="0"/>
              <a:t>    method </a:t>
            </a:r>
            <a:r>
              <a:rPr lang="en-GB" sz="1200" dirty="0" err="1"/>
              <a:t>writeData</a:t>
            </a:r>
            <a:r>
              <a:rPr lang="en-GB" sz="1200" dirty="0"/>
              <a:t>(data)</a:t>
            </a:r>
          </a:p>
          <a:p>
            <a:r>
              <a:rPr lang="en-GB" sz="1200" dirty="0"/>
              <a:t>    method </a:t>
            </a:r>
            <a:r>
              <a:rPr lang="en-GB" sz="1200" dirty="0" err="1"/>
              <a:t>readData</a:t>
            </a:r>
            <a:r>
              <a:rPr lang="en-GB" sz="1200" dirty="0"/>
              <a:t>():data</a:t>
            </a:r>
          </a:p>
          <a:p>
            <a:endParaRPr lang="en-GB" sz="1200" dirty="0"/>
          </a:p>
          <a:p>
            <a:r>
              <a:rPr lang="en-GB" sz="1200" dirty="0"/>
              <a:t>// </a:t>
            </a:r>
            <a:r>
              <a:rPr lang="ru-RU" sz="1200" dirty="0"/>
              <a:t>Один из конкретных компонентов реализует базовую</a:t>
            </a:r>
          </a:p>
          <a:p>
            <a:r>
              <a:rPr lang="ru-RU" sz="1200" dirty="0"/>
              <a:t>// функциональность.</a:t>
            </a:r>
          </a:p>
          <a:p>
            <a:r>
              <a:rPr lang="en-GB" sz="1200" dirty="0"/>
              <a:t>class </a:t>
            </a:r>
            <a:r>
              <a:rPr lang="en-GB" sz="1200" dirty="0" err="1"/>
              <a:t>FileDataSource</a:t>
            </a:r>
            <a:r>
              <a:rPr lang="en-GB" sz="1200" dirty="0"/>
              <a:t> implements </a:t>
            </a:r>
            <a:r>
              <a:rPr lang="en-GB" sz="1200" dirty="0" err="1"/>
              <a:t>DataSource</a:t>
            </a:r>
            <a:r>
              <a:rPr lang="en-GB" sz="1200" dirty="0"/>
              <a:t> is</a:t>
            </a:r>
          </a:p>
          <a:p>
            <a:r>
              <a:rPr lang="en-GB" sz="1200" dirty="0"/>
              <a:t>    constructor </a:t>
            </a:r>
            <a:r>
              <a:rPr lang="en-GB" sz="1200" dirty="0" err="1"/>
              <a:t>FileDataSource</a:t>
            </a:r>
            <a:r>
              <a:rPr lang="en-GB" sz="1200" dirty="0"/>
              <a:t>(filename) { ... }</a:t>
            </a:r>
          </a:p>
          <a:p>
            <a:endParaRPr lang="en-GB" sz="1200" dirty="0"/>
          </a:p>
          <a:p>
            <a:r>
              <a:rPr lang="en-GB" sz="1200" dirty="0"/>
              <a:t>    method </a:t>
            </a:r>
            <a:r>
              <a:rPr lang="en-GB" sz="1200" dirty="0" err="1"/>
              <a:t>writeData</a:t>
            </a:r>
            <a:r>
              <a:rPr lang="en-GB" sz="1200" dirty="0"/>
              <a:t>(data) is</a:t>
            </a:r>
          </a:p>
          <a:p>
            <a:r>
              <a:rPr lang="en-GB" sz="1200" dirty="0"/>
              <a:t>        // </a:t>
            </a:r>
            <a:r>
              <a:rPr lang="ru-RU" sz="1200" dirty="0"/>
              <a:t>Записать данные в файл.</a:t>
            </a:r>
          </a:p>
          <a:p>
            <a:endParaRPr lang="ru-RU" sz="1200" dirty="0"/>
          </a:p>
          <a:p>
            <a:r>
              <a:rPr lang="ru-RU" sz="1200" dirty="0"/>
              <a:t>    </a:t>
            </a:r>
            <a:r>
              <a:rPr lang="en-GB" sz="1200" dirty="0"/>
              <a:t>method </a:t>
            </a:r>
            <a:r>
              <a:rPr lang="en-GB" sz="1200" dirty="0" err="1"/>
              <a:t>readData</a:t>
            </a:r>
            <a:r>
              <a:rPr lang="en-GB" sz="1200" dirty="0"/>
              <a:t>():data is</a:t>
            </a:r>
          </a:p>
          <a:p>
            <a:r>
              <a:rPr lang="en-GB" sz="1200" dirty="0"/>
              <a:t>        // </a:t>
            </a:r>
            <a:r>
              <a:rPr lang="ru-RU" sz="1200" dirty="0"/>
              <a:t>Прочитать данные из файла.</a:t>
            </a:r>
          </a:p>
          <a:p>
            <a:endParaRPr lang="ru-RU" sz="1200" dirty="0"/>
          </a:p>
          <a:p>
            <a:r>
              <a:rPr lang="ru-RU" sz="1200" dirty="0"/>
              <a:t>// Родитель всех декораторов содержит код обёртывания.</a:t>
            </a:r>
          </a:p>
          <a:p>
            <a:r>
              <a:rPr lang="en-GB" sz="1200" dirty="0"/>
              <a:t>class </a:t>
            </a:r>
            <a:r>
              <a:rPr lang="en-GB" sz="1200" dirty="0" err="1"/>
              <a:t>DataSourceDecorator</a:t>
            </a:r>
            <a:r>
              <a:rPr lang="en-GB" sz="1200" dirty="0"/>
              <a:t> implements </a:t>
            </a:r>
            <a:r>
              <a:rPr lang="en-GB" sz="1200" dirty="0" err="1"/>
              <a:t>DataSource</a:t>
            </a:r>
            <a:r>
              <a:rPr lang="en-GB" sz="1200" dirty="0"/>
              <a:t> is</a:t>
            </a:r>
          </a:p>
          <a:p>
            <a:r>
              <a:rPr lang="en-GB" sz="1200" dirty="0"/>
              <a:t>    protected field </a:t>
            </a:r>
            <a:r>
              <a:rPr lang="en-GB" sz="1200" dirty="0" err="1"/>
              <a:t>wrappee</a:t>
            </a:r>
            <a:r>
              <a:rPr lang="en-GB" sz="1200" dirty="0"/>
              <a:t>: </a:t>
            </a:r>
            <a:r>
              <a:rPr lang="en-GB" sz="1200" dirty="0" err="1"/>
              <a:t>DataSource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    constructor </a:t>
            </a:r>
            <a:r>
              <a:rPr lang="en-GB" sz="1200" dirty="0" err="1"/>
              <a:t>DataSourceDecorator</a:t>
            </a:r>
            <a:r>
              <a:rPr lang="en-GB" sz="1200" dirty="0"/>
              <a:t>(source: </a:t>
            </a:r>
            <a:r>
              <a:rPr lang="en-GB" sz="1200" dirty="0" err="1"/>
              <a:t>DataSource</a:t>
            </a:r>
            <a:r>
              <a:rPr lang="en-GB" sz="1200" dirty="0"/>
              <a:t>) is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wrappee</a:t>
            </a:r>
            <a:r>
              <a:rPr lang="en-GB" sz="1200" dirty="0"/>
              <a:t> = source</a:t>
            </a:r>
          </a:p>
          <a:p>
            <a:endParaRPr lang="en-GB" sz="1200" dirty="0"/>
          </a:p>
          <a:p>
            <a:r>
              <a:rPr lang="en-GB" sz="1200" dirty="0"/>
              <a:t>    method </a:t>
            </a:r>
            <a:r>
              <a:rPr lang="en-GB" sz="1200" dirty="0" err="1"/>
              <a:t>writeData</a:t>
            </a:r>
            <a:r>
              <a:rPr lang="en-GB" sz="1200" dirty="0"/>
              <a:t>(data) is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wrappee.writeData</a:t>
            </a:r>
            <a:r>
              <a:rPr lang="en-GB" sz="1200" dirty="0"/>
              <a:t>(data)</a:t>
            </a:r>
          </a:p>
          <a:p>
            <a:endParaRPr lang="en-GB" sz="1200" dirty="0"/>
          </a:p>
          <a:p>
            <a:r>
              <a:rPr lang="en-GB" sz="1200" dirty="0"/>
              <a:t>    method </a:t>
            </a:r>
            <a:r>
              <a:rPr lang="en-GB" sz="1200" dirty="0" err="1"/>
              <a:t>readData</a:t>
            </a:r>
            <a:r>
              <a:rPr lang="en-GB" sz="1200" dirty="0"/>
              <a:t>():data is</a:t>
            </a:r>
          </a:p>
          <a:p>
            <a:r>
              <a:rPr lang="en-GB" sz="1200" dirty="0"/>
              <a:t>        return </a:t>
            </a:r>
            <a:r>
              <a:rPr lang="en-GB" sz="1200" dirty="0" err="1"/>
              <a:t>wrappee.readData</a:t>
            </a:r>
            <a:r>
              <a:rPr lang="en-GB" sz="1200" dirty="0"/>
              <a:t>()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409597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Декоратор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3632" y="892323"/>
            <a:ext cx="4572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smtClean="0"/>
              <a:t>// </a:t>
            </a:r>
            <a:r>
              <a:rPr lang="ru-RU" sz="1200" dirty="0"/>
              <a:t>Конкретные декораторы добавляют что-то своё к базовому</a:t>
            </a:r>
          </a:p>
          <a:p>
            <a:r>
              <a:rPr lang="ru-RU" sz="1200" dirty="0"/>
              <a:t>// поведению обёрнутого компонента.</a:t>
            </a:r>
          </a:p>
          <a:p>
            <a:r>
              <a:rPr lang="en-GB" sz="1200" dirty="0"/>
              <a:t>class </a:t>
            </a:r>
            <a:r>
              <a:rPr lang="en-GB" sz="1200" dirty="0" err="1"/>
              <a:t>EncryptionDecorator</a:t>
            </a:r>
            <a:r>
              <a:rPr lang="en-GB" sz="1200" dirty="0"/>
              <a:t> extends </a:t>
            </a:r>
            <a:r>
              <a:rPr lang="en-GB" sz="1200" dirty="0" err="1"/>
              <a:t>DataSourceDecorator</a:t>
            </a:r>
            <a:r>
              <a:rPr lang="en-GB" sz="1200" dirty="0"/>
              <a:t> is</a:t>
            </a:r>
          </a:p>
          <a:p>
            <a:r>
              <a:rPr lang="en-GB" sz="1200" dirty="0"/>
              <a:t>    method </a:t>
            </a:r>
            <a:r>
              <a:rPr lang="en-GB" sz="1200" dirty="0" err="1"/>
              <a:t>writeData</a:t>
            </a:r>
            <a:r>
              <a:rPr lang="en-GB" sz="1200" dirty="0"/>
              <a:t>(data) is</a:t>
            </a:r>
          </a:p>
          <a:p>
            <a:r>
              <a:rPr lang="en-GB" sz="1200" dirty="0"/>
              <a:t>        // 1. </a:t>
            </a:r>
            <a:r>
              <a:rPr lang="ru-RU" sz="1200" dirty="0"/>
              <a:t>Зашифровать поданные данные.</a:t>
            </a:r>
          </a:p>
          <a:p>
            <a:r>
              <a:rPr lang="ru-RU" sz="1200" dirty="0"/>
              <a:t>        // 2. Передать зашифрованные данные в метод </a:t>
            </a:r>
            <a:r>
              <a:rPr lang="en-GB" sz="1200" dirty="0" err="1"/>
              <a:t>writeData</a:t>
            </a:r>
            <a:endParaRPr lang="en-GB" sz="1200" dirty="0"/>
          </a:p>
          <a:p>
            <a:r>
              <a:rPr lang="en-GB" sz="1200" dirty="0"/>
              <a:t>        // </a:t>
            </a:r>
            <a:r>
              <a:rPr lang="ru-RU" sz="1200" dirty="0"/>
              <a:t>обёрнутого объекта (</a:t>
            </a:r>
            <a:r>
              <a:rPr lang="en-GB" sz="1200" dirty="0" err="1"/>
              <a:t>wrappee</a:t>
            </a:r>
            <a:r>
              <a:rPr lang="en-GB" sz="1200" dirty="0"/>
              <a:t>).</a:t>
            </a:r>
          </a:p>
          <a:p>
            <a:endParaRPr lang="en-GB" sz="1200" dirty="0"/>
          </a:p>
          <a:p>
            <a:r>
              <a:rPr lang="en-GB" sz="1200" dirty="0"/>
              <a:t>    method </a:t>
            </a:r>
            <a:r>
              <a:rPr lang="en-GB" sz="1200" dirty="0" err="1"/>
              <a:t>readData</a:t>
            </a:r>
            <a:r>
              <a:rPr lang="en-GB" sz="1200" dirty="0"/>
              <a:t>():data is</a:t>
            </a:r>
          </a:p>
          <a:p>
            <a:r>
              <a:rPr lang="en-GB" sz="1200" dirty="0"/>
              <a:t>        // 1. </a:t>
            </a:r>
            <a:r>
              <a:rPr lang="ru-RU" sz="1200" dirty="0"/>
              <a:t>Получить данные из метода </a:t>
            </a:r>
            <a:r>
              <a:rPr lang="en-GB" sz="1200" dirty="0" err="1"/>
              <a:t>readData</a:t>
            </a:r>
            <a:r>
              <a:rPr lang="en-GB" sz="1200" dirty="0"/>
              <a:t> </a:t>
            </a:r>
            <a:r>
              <a:rPr lang="ru-RU" sz="1200" dirty="0"/>
              <a:t>обёрнутого</a:t>
            </a:r>
          </a:p>
          <a:p>
            <a:r>
              <a:rPr lang="ru-RU" sz="1200" dirty="0"/>
              <a:t>        // объекта (</a:t>
            </a:r>
            <a:r>
              <a:rPr lang="en-GB" sz="1200" dirty="0" err="1"/>
              <a:t>wrappee</a:t>
            </a:r>
            <a:r>
              <a:rPr lang="en-GB" sz="1200" dirty="0"/>
              <a:t>).</a:t>
            </a:r>
          </a:p>
          <a:p>
            <a:r>
              <a:rPr lang="en-GB" sz="1200" dirty="0"/>
              <a:t>        // 2. </a:t>
            </a:r>
            <a:r>
              <a:rPr lang="ru-RU" sz="1200" dirty="0"/>
              <a:t>Расшифровать их, если они зашифрованы.</a:t>
            </a:r>
          </a:p>
          <a:p>
            <a:r>
              <a:rPr lang="ru-RU" sz="1200" dirty="0"/>
              <a:t>        // 3. Вернуть результат.</a:t>
            </a:r>
          </a:p>
          <a:p>
            <a:endParaRPr lang="ru-RU" sz="1200" dirty="0"/>
          </a:p>
          <a:p>
            <a:r>
              <a:rPr lang="ru-RU" sz="1200" dirty="0"/>
              <a:t>// Декорировать можно не только базовые компоненты, но и уже</a:t>
            </a:r>
          </a:p>
          <a:p>
            <a:r>
              <a:rPr lang="ru-RU" sz="1200" dirty="0"/>
              <a:t>// обёрнутые объекты.</a:t>
            </a:r>
          </a:p>
          <a:p>
            <a:r>
              <a:rPr lang="en-GB" sz="1200" dirty="0"/>
              <a:t>class </a:t>
            </a:r>
            <a:r>
              <a:rPr lang="en-GB" sz="1200" dirty="0" err="1"/>
              <a:t>CompressionDecorator</a:t>
            </a:r>
            <a:r>
              <a:rPr lang="en-GB" sz="1200" dirty="0"/>
              <a:t> extends </a:t>
            </a:r>
            <a:r>
              <a:rPr lang="en-GB" sz="1200" dirty="0" err="1"/>
              <a:t>DataSourceDecorator</a:t>
            </a:r>
            <a:r>
              <a:rPr lang="en-GB" sz="1200" dirty="0"/>
              <a:t> is</a:t>
            </a:r>
          </a:p>
          <a:p>
            <a:r>
              <a:rPr lang="en-GB" sz="1200" dirty="0"/>
              <a:t>    method </a:t>
            </a:r>
            <a:r>
              <a:rPr lang="en-GB" sz="1200" dirty="0" err="1"/>
              <a:t>writeData</a:t>
            </a:r>
            <a:r>
              <a:rPr lang="en-GB" sz="1200" dirty="0"/>
              <a:t>(data) is</a:t>
            </a:r>
          </a:p>
          <a:p>
            <a:r>
              <a:rPr lang="en-GB" sz="1200" dirty="0"/>
              <a:t>        // 1. </a:t>
            </a:r>
            <a:r>
              <a:rPr lang="ru-RU" sz="1200" dirty="0"/>
              <a:t>Запаковать поданные данные.</a:t>
            </a:r>
          </a:p>
          <a:p>
            <a:r>
              <a:rPr lang="ru-RU" sz="1200" dirty="0"/>
              <a:t>        // 2. Передать запакованные данные в метод </a:t>
            </a:r>
            <a:r>
              <a:rPr lang="en-GB" sz="1200" dirty="0" err="1"/>
              <a:t>writeData</a:t>
            </a:r>
            <a:endParaRPr lang="en-GB" sz="1200" dirty="0"/>
          </a:p>
          <a:p>
            <a:r>
              <a:rPr lang="en-GB" sz="1200" dirty="0"/>
              <a:t>        // </a:t>
            </a:r>
            <a:r>
              <a:rPr lang="ru-RU" sz="1200" dirty="0"/>
              <a:t>обёрнутого объекта (</a:t>
            </a:r>
            <a:r>
              <a:rPr lang="en-GB" sz="1200" dirty="0" err="1"/>
              <a:t>wrappee</a:t>
            </a:r>
            <a:r>
              <a:rPr lang="en-GB" sz="1200" dirty="0"/>
              <a:t>).</a:t>
            </a:r>
          </a:p>
          <a:p>
            <a:endParaRPr lang="en-GB" sz="1200" dirty="0"/>
          </a:p>
          <a:p>
            <a:r>
              <a:rPr lang="en-GB" sz="1200" dirty="0"/>
              <a:t>    method </a:t>
            </a:r>
            <a:r>
              <a:rPr lang="en-GB" sz="1200" dirty="0" err="1"/>
              <a:t>readData</a:t>
            </a:r>
            <a:r>
              <a:rPr lang="en-GB" sz="1200" dirty="0"/>
              <a:t>():data is</a:t>
            </a:r>
          </a:p>
          <a:p>
            <a:r>
              <a:rPr lang="en-GB" sz="1200" dirty="0"/>
              <a:t>        // 1. </a:t>
            </a:r>
            <a:r>
              <a:rPr lang="ru-RU" sz="1200" dirty="0"/>
              <a:t>Получить данные из метода </a:t>
            </a:r>
            <a:r>
              <a:rPr lang="en-GB" sz="1200" dirty="0" err="1"/>
              <a:t>readData</a:t>
            </a:r>
            <a:r>
              <a:rPr lang="en-GB" sz="1200" dirty="0"/>
              <a:t> </a:t>
            </a:r>
            <a:r>
              <a:rPr lang="ru-RU" sz="1200" dirty="0"/>
              <a:t>обёрнутого</a:t>
            </a:r>
          </a:p>
          <a:p>
            <a:r>
              <a:rPr lang="ru-RU" sz="1200" dirty="0"/>
              <a:t>        // объекта (</a:t>
            </a:r>
            <a:r>
              <a:rPr lang="en-GB" sz="1200" dirty="0" err="1"/>
              <a:t>wrappee</a:t>
            </a:r>
            <a:r>
              <a:rPr lang="en-GB" sz="1200" dirty="0"/>
              <a:t>).</a:t>
            </a:r>
          </a:p>
          <a:p>
            <a:r>
              <a:rPr lang="en-GB" sz="1200" dirty="0"/>
              <a:t>        // 2. </a:t>
            </a:r>
            <a:r>
              <a:rPr lang="ru-RU" sz="1200" dirty="0"/>
              <a:t>Распаковать их, если они запакованы.</a:t>
            </a:r>
          </a:p>
          <a:p>
            <a:r>
              <a:rPr lang="ru-RU" sz="1200" dirty="0"/>
              <a:t>        // 3. Вернуть результат.</a:t>
            </a:r>
          </a:p>
          <a:p>
            <a:endParaRPr lang="ru-RU" sz="1200" dirty="0"/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506556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Декоратор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04679"/>
            <a:ext cx="457200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ru-RU" sz="1200" dirty="0" smtClean="0"/>
              <a:t>// </a:t>
            </a:r>
            <a:r>
              <a:rPr lang="ru-RU" sz="1200" dirty="0"/>
              <a:t>Вариант 1. Простой пример сборки и использования декораторов.</a:t>
            </a:r>
          </a:p>
          <a:p>
            <a:r>
              <a:rPr lang="en-GB" sz="1200" dirty="0"/>
              <a:t>class Application is</a:t>
            </a:r>
          </a:p>
          <a:p>
            <a:r>
              <a:rPr lang="en-GB" sz="1200" dirty="0"/>
              <a:t>    method </a:t>
            </a:r>
            <a:r>
              <a:rPr lang="en-GB" sz="1200" dirty="0" err="1"/>
              <a:t>dumbUsageExample</a:t>
            </a:r>
            <a:r>
              <a:rPr lang="en-GB" sz="1200" dirty="0"/>
              <a:t>() is</a:t>
            </a:r>
          </a:p>
          <a:p>
            <a:r>
              <a:rPr lang="en-GB" sz="1200" dirty="0"/>
              <a:t>        source = new </a:t>
            </a:r>
            <a:r>
              <a:rPr lang="en-GB" sz="1200" dirty="0" err="1"/>
              <a:t>FileDataSource</a:t>
            </a:r>
            <a:r>
              <a:rPr lang="en-GB" sz="1200" dirty="0"/>
              <a:t>("somefile.dat")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source.writeData</a:t>
            </a:r>
            <a:r>
              <a:rPr lang="en-GB" sz="1200" dirty="0"/>
              <a:t>(</a:t>
            </a:r>
            <a:r>
              <a:rPr lang="en-GB" sz="1200" dirty="0" err="1"/>
              <a:t>salaryRecords</a:t>
            </a:r>
            <a:r>
              <a:rPr lang="en-GB" sz="1200" dirty="0"/>
              <a:t>)</a:t>
            </a:r>
          </a:p>
          <a:p>
            <a:r>
              <a:rPr lang="en-GB" sz="1200" dirty="0"/>
              <a:t>        // </a:t>
            </a:r>
            <a:r>
              <a:rPr lang="ru-RU" sz="1200" dirty="0"/>
              <a:t>В файл были записаны чистые данные.</a:t>
            </a:r>
          </a:p>
          <a:p>
            <a:endParaRPr lang="ru-RU" sz="1200" dirty="0"/>
          </a:p>
          <a:p>
            <a:r>
              <a:rPr lang="ru-RU" sz="1200" dirty="0"/>
              <a:t>        </a:t>
            </a:r>
            <a:r>
              <a:rPr lang="en-GB" sz="1200" dirty="0"/>
              <a:t>source = new </a:t>
            </a:r>
            <a:r>
              <a:rPr lang="en-GB" sz="1200" dirty="0" err="1"/>
              <a:t>CompressionDecorator</a:t>
            </a:r>
            <a:r>
              <a:rPr lang="en-GB" sz="1200" dirty="0"/>
              <a:t>(source)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source.writeData</a:t>
            </a:r>
            <a:r>
              <a:rPr lang="en-GB" sz="1200" dirty="0"/>
              <a:t>(</a:t>
            </a:r>
            <a:r>
              <a:rPr lang="en-GB" sz="1200" dirty="0" err="1"/>
              <a:t>salaryRecords</a:t>
            </a:r>
            <a:r>
              <a:rPr lang="en-GB" sz="1200" dirty="0"/>
              <a:t>)</a:t>
            </a:r>
          </a:p>
          <a:p>
            <a:r>
              <a:rPr lang="en-GB" sz="1200" dirty="0"/>
              <a:t>        // </a:t>
            </a:r>
            <a:r>
              <a:rPr lang="ru-RU" sz="1200" dirty="0"/>
              <a:t>В файл были записаны сжатые данные.</a:t>
            </a:r>
          </a:p>
          <a:p>
            <a:endParaRPr lang="ru-RU" sz="1200" dirty="0"/>
          </a:p>
          <a:p>
            <a:r>
              <a:rPr lang="ru-RU" sz="1200" dirty="0"/>
              <a:t>        </a:t>
            </a:r>
            <a:r>
              <a:rPr lang="en-GB" sz="1200" dirty="0"/>
              <a:t>source = new </a:t>
            </a:r>
            <a:r>
              <a:rPr lang="en-GB" sz="1200" dirty="0" err="1"/>
              <a:t>EncryptionDecorator</a:t>
            </a:r>
            <a:r>
              <a:rPr lang="en-GB" sz="1200" dirty="0"/>
              <a:t>(source)</a:t>
            </a:r>
          </a:p>
          <a:p>
            <a:r>
              <a:rPr lang="en-GB" sz="1200" dirty="0"/>
              <a:t>        // </a:t>
            </a:r>
            <a:r>
              <a:rPr lang="ru-RU" sz="1200" dirty="0"/>
              <a:t>Сейчас в </a:t>
            </a:r>
            <a:r>
              <a:rPr lang="en-GB" sz="1200" dirty="0"/>
              <a:t>source </a:t>
            </a:r>
            <a:r>
              <a:rPr lang="ru-RU" sz="1200" dirty="0"/>
              <a:t>находится связка из трёх объектов:</a:t>
            </a:r>
          </a:p>
          <a:p>
            <a:r>
              <a:rPr lang="ru-RU" sz="1200" dirty="0"/>
              <a:t>        // </a:t>
            </a:r>
            <a:r>
              <a:rPr lang="en-GB" sz="1200" dirty="0"/>
              <a:t>Encryption &gt; Compression &gt; </a:t>
            </a:r>
            <a:r>
              <a:rPr lang="en-GB" sz="1200" dirty="0" err="1"/>
              <a:t>FileDataSource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        </a:t>
            </a:r>
            <a:r>
              <a:rPr lang="en-GB" sz="1200" dirty="0" err="1"/>
              <a:t>source.writeData</a:t>
            </a:r>
            <a:r>
              <a:rPr lang="en-GB" sz="1200" dirty="0"/>
              <a:t>(</a:t>
            </a:r>
            <a:r>
              <a:rPr lang="en-GB" sz="1200" dirty="0" err="1"/>
              <a:t>salaryRecords</a:t>
            </a:r>
            <a:r>
              <a:rPr lang="en-GB" sz="1200" dirty="0"/>
              <a:t>)</a:t>
            </a:r>
          </a:p>
          <a:p>
            <a:r>
              <a:rPr lang="en-GB" sz="1200" dirty="0"/>
              <a:t>        // </a:t>
            </a:r>
            <a:r>
              <a:rPr lang="ru-RU" sz="1200" dirty="0"/>
              <a:t>В файл были записаны сжатые и зашифрованные данные.</a:t>
            </a:r>
          </a:p>
          <a:p>
            <a:endParaRPr lang="ru-RU" sz="1200" dirty="0"/>
          </a:p>
          <a:p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57009" y="1041023"/>
            <a:ext cx="4572000" cy="5447645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1200" dirty="0"/>
              <a:t>// Вариант 2. Клиентский код, использующий внешний источник</a:t>
            </a:r>
          </a:p>
          <a:p>
            <a:r>
              <a:rPr lang="ru-RU" sz="1200" dirty="0"/>
              <a:t>// данных. Класс </a:t>
            </a:r>
            <a:r>
              <a:rPr lang="en-GB" sz="1200" dirty="0" err="1"/>
              <a:t>SalaryManager</a:t>
            </a:r>
            <a:r>
              <a:rPr lang="en-GB" sz="1200" dirty="0"/>
              <a:t> </a:t>
            </a:r>
            <a:r>
              <a:rPr lang="ru-RU" sz="1200" dirty="0"/>
              <a:t>ничего не знает о том, как именно</a:t>
            </a:r>
          </a:p>
          <a:p>
            <a:r>
              <a:rPr lang="ru-RU" sz="1200" dirty="0"/>
              <a:t>// будут считаны и записаны данные. Он получает уже готовый</a:t>
            </a:r>
          </a:p>
          <a:p>
            <a:r>
              <a:rPr lang="ru-RU" sz="1200" dirty="0"/>
              <a:t>// источник данных.</a:t>
            </a:r>
          </a:p>
          <a:p>
            <a:r>
              <a:rPr lang="en-GB" sz="1200" dirty="0"/>
              <a:t>class </a:t>
            </a:r>
            <a:r>
              <a:rPr lang="en-GB" sz="1200" dirty="0" err="1"/>
              <a:t>SalaryManager</a:t>
            </a:r>
            <a:r>
              <a:rPr lang="en-GB" sz="1200" dirty="0"/>
              <a:t> is</a:t>
            </a:r>
          </a:p>
          <a:p>
            <a:r>
              <a:rPr lang="en-GB" sz="1200" dirty="0"/>
              <a:t>    field source: </a:t>
            </a:r>
            <a:r>
              <a:rPr lang="en-GB" sz="1200" dirty="0" err="1"/>
              <a:t>DataSource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    constructor </a:t>
            </a:r>
            <a:r>
              <a:rPr lang="en-GB" sz="1200" dirty="0" err="1"/>
              <a:t>SalaryManager</a:t>
            </a:r>
            <a:r>
              <a:rPr lang="en-GB" sz="1200" dirty="0"/>
              <a:t>(source: </a:t>
            </a:r>
            <a:r>
              <a:rPr lang="en-GB" sz="1200" dirty="0" err="1"/>
              <a:t>DataSource</a:t>
            </a:r>
            <a:r>
              <a:rPr lang="en-GB" sz="1200" dirty="0"/>
              <a:t>) { ... }</a:t>
            </a:r>
          </a:p>
          <a:p>
            <a:endParaRPr lang="en-GB" sz="1200" dirty="0"/>
          </a:p>
          <a:p>
            <a:r>
              <a:rPr lang="en-GB" sz="1200" dirty="0"/>
              <a:t>    method load() is</a:t>
            </a:r>
          </a:p>
          <a:p>
            <a:r>
              <a:rPr lang="en-GB" sz="1200" dirty="0"/>
              <a:t>        return </a:t>
            </a:r>
            <a:r>
              <a:rPr lang="en-GB" sz="1200" dirty="0" err="1"/>
              <a:t>source.readData</a:t>
            </a:r>
            <a:r>
              <a:rPr lang="en-GB" sz="1200" dirty="0"/>
              <a:t>()</a:t>
            </a:r>
          </a:p>
          <a:p>
            <a:endParaRPr lang="en-GB" sz="1200" dirty="0"/>
          </a:p>
          <a:p>
            <a:r>
              <a:rPr lang="en-GB" sz="1200" dirty="0"/>
              <a:t>    method save() is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source.writeData</a:t>
            </a:r>
            <a:r>
              <a:rPr lang="en-GB" sz="1200" dirty="0"/>
              <a:t>(</a:t>
            </a:r>
            <a:r>
              <a:rPr lang="en-GB" sz="1200" dirty="0" err="1"/>
              <a:t>salaryRecords</a:t>
            </a:r>
            <a:r>
              <a:rPr lang="en-GB" sz="1200" dirty="0"/>
              <a:t>)</a:t>
            </a:r>
          </a:p>
          <a:p>
            <a:r>
              <a:rPr lang="en-GB" sz="1200" dirty="0"/>
              <a:t>    // ...</a:t>
            </a:r>
            <a:r>
              <a:rPr lang="ru-RU" sz="1200" dirty="0"/>
              <a:t>Остальные полезные методы...</a:t>
            </a:r>
          </a:p>
          <a:p>
            <a:endParaRPr lang="ru-RU" sz="1200" dirty="0"/>
          </a:p>
          <a:p>
            <a:r>
              <a:rPr lang="ru-RU" sz="1200" dirty="0"/>
              <a:t>// Приложение может по-разному собирать декорируемые объекты, в</a:t>
            </a:r>
          </a:p>
          <a:p>
            <a:r>
              <a:rPr lang="ru-RU" sz="1200" dirty="0"/>
              <a:t>// зависимости от условий использования.</a:t>
            </a:r>
          </a:p>
          <a:p>
            <a:r>
              <a:rPr lang="en-GB" sz="1200" dirty="0"/>
              <a:t>class </a:t>
            </a:r>
            <a:r>
              <a:rPr lang="en-GB" sz="1200" dirty="0" err="1"/>
              <a:t>ApplicationConfigurator</a:t>
            </a:r>
            <a:r>
              <a:rPr lang="en-GB" sz="1200" dirty="0"/>
              <a:t> is</a:t>
            </a:r>
          </a:p>
          <a:p>
            <a:r>
              <a:rPr lang="en-GB" sz="1200" dirty="0"/>
              <a:t>    method </a:t>
            </a:r>
            <a:r>
              <a:rPr lang="en-GB" sz="1200" dirty="0" err="1"/>
              <a:t>configurationExample</a:t>
            </a:r>
            <a:r>
              <a:rPr lang="en-GB" sz="1200" dirty="0"/>
              <a:t>() is</a:t>
            </a:r>
          </a:p>
          <a:p>
            <a:r>
              <a:rPr lang="en-GB" sz="1200" dirty="0"/>
              <a:t>        source = new </a:t>
            </a:r>
            <a:r>
              <a:rPr lang="en-GB" sz="1200" dirty="0" err="1"/>
              <a:t>FileDataSource</a:t>
            </a:r>
            <a:r>
              <a:rPr lang="en-GB" sz="1200" dirty="0"/>
              <a:t>("salary.dat")</a:t>
            </a:r>
          </a:p>
          <a:p>
            <a:r>
              <a:rPr lang="en-GB" sz="1200" dirty="0"/>
              <a:t>        if (</a:t>
            </a:r>
            <a:r>
              <a:rPr lang="en-GB" sz="1200" dirty="0" err="1"/>
              <a:t>enabledEncryption</a:t>
            </a:r>
            <a:r>
              <a:rPr lang="en-GB" sz="1200" dirty="0"/>
              <a:t>)</a:t>
            </a:r>
          </a:p>
          <a:p>
            <a:r>
              <a:rPr lang="en-GB" sz="1200" dirty="0"/>
              <a:t>            source = new </a:t>
            </a:r>
            <a:r>
              <a:rPr lang="en-GB" sz="1200" dirty="0" err="1"/>
              <a:t>EncryptionDecorator</a:t>
            </a:r>
            <a:r>
              <a:rPr lang="en-GB" sz="1200" dirty="0"/>
              <a:t>(source)</a:t>
            </a:r>
          </a:p>
          <a:p>
            <a:r>
              <a:rPr lang="en-GB" sz="1200" dirty="0"/>
              <a:t>        if (</a:t>
            </a:r>
            <a:r>
              <a:rPr lang="en-GB" sz="1200" dirty="0" err="1"/>
              <a:t>enabledCompression</a:t>
            </a:r>
            <a:r>
              <a:rPr lang="en-GB" sz="1200" dirty="0"/>
              <a:t>)</a:t>
            </a:r>
          </a:p>
          <a:p>
            <a:r>
              <a:rPr lang="en-GB" sz="1200" dirty="0"/>
              <a:t>            source = new </a:t>
            </a:r>
            <a:r>
              <a:rPr lang="en-GB" sz="1200" dirty="0" err="1"/>
              <a:t>CompressionDecorator</a:t>
            </a:r>
            <a:r>
              <a:rPr lang="en-GB" sz="1200" dirty="0"/>
              <a:t>(source)</a:t>
            </a:r>
          </a:p>
          <a:p>
            <a:r>
              <a:rPr lang="en-GB" sz="1200" dirty="0" smtClean="0"/>
              <a:t>        </a:t>
            </a:r>
            <a:r>
              <a:rPr lang="en-GB" sz="1200" dirty="0"/>
              <a:t>logger = new </a:t>
            </a:r>
            <a:r>
              <a:rPr lang="en-GB" sz="1200" dirty="0" err="1"/>
              <a:t>SalaryManager</a:t>
            </a:r>
            <a:r>
              <a:rPr lang="en-GB" sz="1200" dirty="0"/>
              <a:t>(source)</a:t>
            </a:r>
          </a:p>
          <a:p>
            <a:r>
              <a:rPr lang="en-GB" sz="1200" dirty="0"/>
              <a:t>        salary = </a:t>
            </a:r>
            <a:r>
              <a:rPr lang="en-GB" sz="1200" dirty="0" err="1"/>
              <a:t>logger.load</a:t>
            </a:r>
            <a:r>
              <a:rPr lang="en-GB" sz="1200" dirty="0"/>
              <a:t>()</a:t>
            </a:r>
          </a:p>
          <a:p>
            <a:r>
              <a:rPr lang="en-GB" sz="1200" dirty="0"/>
              <a:t>    </a:t>
            </a:r>
            <a:r>
              <a:rPr lang="uk-UA" sz="1200" dirty="0" smtClean="0"/>
              <a:t>..//…….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723443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70719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1" dirty="0"/>
              <a:t>Коли вам </a:t>
            </a: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додавати</a:t>
            </a:r>
            <a:r>
              <a:rPr lang="ru-RU" b="1" dirty="0"/>
              <a:t> </a:t>
            </a:r>
            <a:r>
              <a:rPr lang="ru-RU" b="1" dirty="0" err="1"/>
              <a:t>обов'язки</a:t>
            </a:r>
            <a:r>
              <a:rPr lang="ru-RU" b="1" dirty="0"/>
              <a:t> </a:t>
            </a:r>
            <a:r>
              <a:rPr lang="ru-RU" b="1" dirty="0" err="1"/>
              <a:t>об'єктів</a:t>
            </a:r>
            <a:r>
              <a:rPr lang="ru-RU" b="1" dirty="0"/>
              <a:t> на </a:t>
            </a:r>
            <a:r>
              <a:rPr lang="ru-RU" b="1" dirty="0" err="1"/>
              <a:t>льоту</a:t>
            </a:r>
            <a:r>
              <a:rPr lang="ru-RU" b="1" dirty="0"/>
              <a:t>, </a:t>
            </a:r>
            <a:r>
              <a:rPr lang="ru-RU" b="1" dirty="0" err="1"/>
              <a:t>непомітно</a:t>
            </a:r>
            <a:r>
              <a:rPr lang="ru-RU" b="1" dirty="0"/>
              <a:t> для коду, </a:t>
            </a:r>
            <a:r>
              <a:rPr lang="ru-RU" b="1" dirty="0" err="1"/>
              <a:t>який</a:t>
            </a:r>
            <a:r>
              <a:rPr lang="ru-RU" b="1" dirty="0"/>
              <a:t> </a:t>
            </a:r>
            <a:r>
              <a:rPr lang="ru-RU" b="1" dirty="0" err="1"/>
              <a:t>їх</a:t>
            </a:r>
            <a:r>
              <a:rPr lang="ru-RU" b="1" dirty="0"/>
              <a:t> </a:t>
            </a:r>
            <a:r>
              <a:rPr lang="ru-RU" b="1" dirty="0" err="1"/>
              <a:t>використовує</a:t>
            </a:r>
            <a:r>
              <a:rPr lang="ru-RU" b="1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b="1" dirty="0"/>
          </a:p>
          <a:p>
            <a:r>
              <a:rPr lang="ru-RU" b="1" dirty="0"/>
              <a:t> 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поміщають</a:t>
            </a:r>
            <a:r>
              <a:rPr lang="ru-RU" dirty="0"/>
              <a:t> в </a:t>
            </a:r>
            <a:r>
              <a:rPr lang="ru-RU" dirty="0" err="1"/>
              <a:t>обгортки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додаткові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. </a:t>
            </a:r>
            <a:r>
              <a:rPr lang="ru-RU" dirty="0" err="1"/>
              <a:t>Обгортки</a:t>
            </a:r>
            <a:r>
              <a:rPr lang="ru-RU" dirty="0"/>
              <a:t> і </a:t>
            </a:r>
            <a:r>
              <a:rPr lang="ru-RU" dirty="0" err="1"/>
              <a:t>самі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однаковий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, тому </a:t>
            </a:r>
            <a:r>
              <a:rPr lang="ru-RU" dirty="0" err="1"/>
              <a:t>клієнтам</a:t>
            </a:r>
            <a:r>
              <a:rPr lang="ru-RU" dirty="0"/>
              <a:t> без </a:t>
            </a:r>
            <a:r>
              <a:rPr lang="ru-RU" dirty="0" err="1"/>
              <a:t>різниці</a:t>
            </a:r>
            <a:r>
              <a:rPr lang="ru-RU" dirty="0"/>
              <a:t>, з </a:t>
            </a:r>
            <a:r>
              <a:rPr lang="ru-RU" dirty="0" err="1"/>
              <a:t>чим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-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звичайним</a:t>
            </a:r>
            <a:r>
              <a:rPr lang="ru-RU" dirty="0"/>
              <a:t> </a:t>
            </a:r>
            <a:r>
              <a:rPr lang="ru-RU" dirty="0" err="1"/>
              <a:t>об'єктом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з </a:t>
            </a:r>
            <a:r>
              <a:rPr lang="ru-RU" dirty="0" err="1"/>
              <a:t>обернутим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b="1" dirty="0"/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  Коли не </a:t>
            </a:r>
            <a:r>
              <a:rPr lang="ru-RU" b="1" dirty="0" err="1"/>
              <a:t>можна</a:t>
            </a:r>
            <a:r>
              <a:rPr lang="ru-RU" b="1" dirty="0"/>
              <a:t> </a:t>
            </a:r>
            <a:r>
              <a:rPr lang="ru-RU" b="1" dirty="0" err="1"/>
              <a:t>розширити</a:t>
            </a:r>
            <a:r>
              <a:rPr lang="ru-RU" b="1" dirty="0"/>
              <a:t> </a:t>
            </a:r>
            <a:r>
              <a:rPr lang="ru-RU" b="1" dirty="0" err="1"/>
              <a:t>обов'язки</a:t>
            </a:r>
            <a:r>
              <a:rPr lang="ru-RU" b="1" dirty="0"/>
              <a:t> </a:t>
            </a:r>
            <a:r>
              <a:rPr lang="ru-RU" b="1" dirty="0" err="1"/>
              <a:t>об'єкта</a:t>
            </a:r>
            <a:r>
              <a:rPr lang="ru-RU" b="1" dirty="0"/>
              <a:t> за </a:t>
            </a:r>
            <a:r>
              <a:rPr lang="ru-RU" b="1" dirty="0" err="1"/>
              <a:t>допомогою</a:t>
            </a:r>
            <a:r>
              <a:rPr lang="ru-RU" b="1" dirty="0"/>
              <a:t> </a:t>
            </a:r>
            <a:r>
              <a:rPr lang="ru-RU" b="1" dirty="0" err="1"/>
              <a:t>наслідування</a:t>
            </a:r>
            <a:r>
              <a:rPr lang="ru-RU" b="1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b="1" dirty="0"/>
          </a:p>
          <a:p>
            <a:r>
              <a:rPr lang="ru-RU" b="1" dirty="0"/>
              <a:t> </a:t>
            </a:r>
            <a:r>
              <a:rPr lang="ru-RU" dirty="0"/>
              <a:t> У </a:t>
            </a:r>
            <a:r>
              <a:rPr lang="ru-RU" dirty="0" err="1"/>
              <a:t>багатьох</a:t>
            </a:r>
            <a:r>
              <a:rPr lang="ru-RU" dirty="0"/>
              <a:t> </a:t>
            </a:r>
            <a:r>
              <a:rPr lang="ru-RU" dirty="0" err="1"/>
              <a:t>мовах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є </a:t>
            </a:r>
            <a:r>
              <a:rPr lang="ru-RU" dirty="0" err="1"/>
              <a:t>ключове</a:t>
            </a:r>
            <a:r>
              <a:rPr lang="ru-RU" dirty="0"/>
              <a:t> слово </a:t>
            </a:r>
            <a:r>
              <a:rPr lang="en-GB" b="1" dirty="0" smtClean="0"/>
              <a:t>final</a:t>
            </a:r>
            <a:r>
              <a:rPr lang="uk-UA" dirty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/>
              <a:t>заблокувати</a:t>
            </a:r>
            <a:r>
              <a:rPr lang="ru-RU" dirty="0"/>
              <a:t> </a:t>
            </a:r>
            <a:r>
              <a:rPr lang="ru-RU" dirty="0" err="1"/>
              <a:t>успадкування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. </a:t>
            </a:r>
            <a:r>
              <a:rPr lang="ru-RU" dirty="0" err="1"/>
              <a:t>Розширити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b="1" dirty="0"/>
              <a:t>декоратора</a:t>
            </a:r>
            <a:r>
              <a:rPr lang="ru-RU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35348" y="105718"/>
            <a:ext cx="5273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Декоратор. </a:t>
            </a:r>
            <a:r>
              <a:rPr lang="ru-RU" sz="3600" b="1" dirty="0" err="1">
                <a:solidFill>
                  <a:srgbClr val="C00000"/>
                </a:solidFill>
              </a:rPr>
              <a:t>Застосовність</a:t>
            </a:r>
            <a:endParaRPr lang="ru-RU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67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Декоратор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Реалізація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30507"/>
            <a:ext cx="89833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/>
              <a:t>Переконайтеся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у </a:t>
            </a:r>
            <a:r>
              <a:rPr lang="ru-RU" dirty="0" err="1"/>
              <a:t>вашій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 є один </a:t>
            </a:r>
            <a:r>
              <a:rPr lang="ru-RU" dirty="0" err="1"/>
              <a:t>основний</a:t>
            </a:r>
            <a:r>
              <a:rPr lang="ru-RU" dirty="0"/>
              <a:t> компонент і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опціональних</a:t>
            </a:r>
            <a:r>
              <a:rPr lang="ru-RU" dirty="0"/>
              <a:t> </a:t>
            </a:r>
            <a:r>
              <a:rPr lang="ru-RU" dirty="0" err="1"/>
              <a:t>доповнень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надбудов</a:t>
            </a:r>
            <a:r>
              <a:rPr lang="ru-RU" dirty="0"/>
              <a:t> над ним.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Створіть</a:t>
            </a:r>
            <a:r>
              <a:rPr lang="ru-RU" dirty="0"/>
              <a:t> </a:t>
            </a:r>
            <a:r>
              <a:rPr lang="ru-RU" b="1" dirty="0" err="1"/>
              <a:t>інтерфейс</a:t>
            </a:r>
            <a:r>
              <a:rPr lang="ru-RU" dirty="0"/>
              <a:t> компонента,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описував</a:t>
            </a:r>
            <a:r>
              <a:rPr lang="ru-RU" dirty="0"/>
              <a:t> </a:t>
            </a:r>
            <a:r>
              <a:rPr lang="ru-RU" dirty="0" err="1"/>
              <a:t>би</a:t>
            </a:r>
            <a:r>
              <a:rPr lang="ru-RU" dirty="0"/>
              <a:t> </a:t>
            </a:r>
            <a:r>
              <a:rPr lang="ru-RU" dirty="0" err="1"/>
              <a:t>загальні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як для основного компонента, так і для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доповнень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Створіть</a:t>
            </a:r>
            <a:r>
              <a:rPr lang="ru-RU" dirty="0"/>
              <a:t> </a:t>
            </a:r>
            <a:r>
              <a:rPr lang="ru-RU" b="1" dirty="0" err="1"/>
              <a:t>клас</a:t>
            </a:r>
            <a:r>
              <a:rPr lang="ru-RU" b="1" dirty="0"/>
              <a:t> конкретного компонента </a:t>
            </a:r>
            <a:r>
              <a:rPr lang="ru-RU" dirty="0"/>
              <a:t>і </a:t>
            </a:r>
            <a:r>
              <a:rPr lang="ru-RU" dirty="0" err="1"/>
              <a:t>помістіть</a:t>
            </a:r>
            <a:r>
              <a:rPr lang="ru-RU" dirty="0"/>
              <a:t> в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основну</a:t>
            </a:r>
            <a:r>
              <a:rPr lang="ru-RU" dirty="0"/>
              <a:t> </a:t>
            </a:r>
            <a:r>
              <a:rPr lang="ru-RU" dirty="0" err="1"/>
              <a:t>бізнес-логіку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Створіть</a:t>
            </a:r>
            <a:r>
              <a:rPr lang="ru-RU" dirty="0"/>
              <a:t> </a:t>
            </a:r>
            <a:r>
              <a:rPr lang="ru-RU" b="1" dirty="0" err="1"/>
              <a:t>базовий</a:t>
            </a:r>
            <a:r>
              <a:rPr lang="ru-RU" b="1" dirty="0"/>
              <a:t> </a:t>
            </a:r>
            <a:r>
              <a:rPr lang="ru-RU" b="1" dirty="0" err="1"/>
              <a:t>клас</a:t>
            </a:r>
            <a:r>
              <a:rPr lang="ru-RU" b="1" dirty="0"/>
              <a:t> </a:t>
            </a:r>
            <a:r>
              <a:rPr lang="ru-RU" b="1" dirty="0" err="1"/>
              <a:t>декораторів</a:t>
            </a:r>
            <a:r>
              <a:rPr lang="ru-RU" dirty="0"/>
              <a:t>. </a:t>
            </a:r>
            <a:r>
              <a:rPr lang="ru-RU" dirty="0" err="1"/>
              <a:t>Він</a:t>
            </a:r>
            <a:r>
              <a:rPr lang="ru-RU" dirty="0"/>
              <a:t> повинен </a:t>
            </a:r>
            <a:r>
              <a:rPr lang="ru-RU" dirty="0" err="1"/>
              <a:t>мати</a:t>
            </a:r>
            <a:r>
              <a:rPr lang="ru-RU" dirty="0"/>
              <a:t> поле для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вкладений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-компонент.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базового декоратора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делегувати</a:t>
            </a:r>
            <a:r>
              <a:rPr lang="ru-RU" dirty="0"/>
              <a:t> </a:t>
            </a:r>
            <a:r>
              <a:rPr lang="ru-RU" dirty="0" err="1"/>
              <a:t>дію</a:t>
            </a:r>
            <a:r>
              <a:rPr lang="ru-RU" dirty="0"/>
              <a:t> </a:t>
            </a:r>
            <a:r>
              <a:rPr lang="ru-RU" dirty="0" err="1"/>
              <a:t>вкладеному</a:t>
            </a:r>
            <a:r>
              <a:rPr lang="ru-RU" dirty="0"/>
              <a:t> </a:t>
            </a:r>
            <a:r>
              <a:rPr lang="ru-RU" dirty="0" err="1"/>
              <a:t>об'єкту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І </a:t>
            </a:r>
            <a:r>
              <a:rPr lang="ru-RU" dirty="0" err="1"/>
              <a:t>конкретний</a:t>
            </a:r>
            <a:r>
              <a:rPr lang="ru-RU" dirty="0"/>
              <a:t> компонент, і </a:t>
            </a:r>
            <a:r>
              <a:rPr lang="ru-RU" dirty="0" err="1"/>
              <a:t>базовий</a:t>
            </a:r>
            <a:r>
              <a:rPr lang="ru-RU" dirty="0"/>
              <a:t> декоратор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слідувати</a:t>
            </a:r>
            <a:r>
              <a:rPr lang="ru-RU" dirty="0"/>
              <a:t> одному і тому ж </a:t>
            </a:r>
            <a:r>
              <a:rPr lang="ru-RU" dirty="0" err="1"/>
              <a:t>інтерфейсу</a:t>
            </a:r>
            <a:r>
              <a:rPr lang="ru-RU" dirty="0"/>
              <a:t> компонента.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/>
              <a:t>створіть</a:t>
            </a:r>
            <a:r>
              <a:rPr lang="ru-RU" dirty="0"/>
              <a:t> </a:t>
            </a:r>
            <a:r>
              <a:rPr lang="ru-RU" b="1" dirty="0" err="1"/>
              <a:t>класи</a:t>
            </a:r>
            <a:r>
              <a:rPr lang="ru-RU" b="1" dirty="0"/>
              <a:t> </a:t>
            </a:r>
            <a:r>
              <a:rPr lang="ru-RU" b="1" dirty="0" err="1"/>
              <a:t>конкретних</a:t>
            </a:r>
            <a:r>
              <a:rPr lang="ru-RU" b="1" dirty="0"/>
              <a:t> </a:t>
            </a:r>
            <a:r>
              <a:rPr lang="ru-RU" b="1" dirty="0" err="1"/>
              <a:t>декораторів</a:t>
            </a:r>
            <a:r>
              <a:rPr lang="ru-RU" dirty="0"/>
              <a:t>, </a:t>
            </a:r>
            <a:r>
              <a:rPr lang="ru-RU" dirty="0" err="1"/>
              <a:t>наслідуючи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базового декоратора. </a:t>
            </a:r>
            <a:r>
              <a:rPr lang="ru-RU" dirty="0" err="1"/>
              <a:t>Конкретний</a:t>
            </a:r>
            <a:r>
              <a:rPr lang="ru-RU" dirty="0"/>
              <a:t> декоратор повинен </a:t>
            </a:r>
            <a:r>
              <a:rPr lang="ru-RU" dirty="0" err="1"/>
              <a:t>виконувати</a:t>
            </a:r>
            <a:r>
              <a:rPr lang="ru-RU" dirty="0"/>
              <a:t> свою </a:t>
            </a:r>
            <a:r>
              <a:rPr lang="ru-RU" dirty="0" err="1"/>
              <a:t>додаткову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ru-RU" dirty="0"/>
              <a:t>, а </a:t>
            </a:r>
            <a:r>
              <a:rPr lang="ru-RU" dirty="0" err="1"/>
              <a:t>потім</a:t>
            </a:r>
            <a:r>
              <a:rPr lang="ru-RU" dirty="0"/>
              <a:t> (</a:t>
            </a:r>
            <a:r>
              <a:rPr lang="ru-RU" dirty="0" err="1"/>
              <a:t>або</a:t>
            </a:r>
            <a:r>
              <a:rPr lang="ru-RU" dirty="0"/>
              <a:t> перед </a:t>
            </a:r>
            <a:r>
              <a:rPr lang="ru-RU" dirty="0" err="1"/>
              <a:t>цим</a:t>
            </a:r>
            <a:r>
              <a:rPr lang="ru-RU" dirty="0"/>
              <a:t>) </a:t>
            </a:r>
            <a:r>
              <a:rPr lang="ru-RU" dirty="0" err="1"/>
              <a:t>викликати</a:t>
            </a:r>
            <a:r>
              <a:rPr lang="ru-RU" dirty="0"/>
              <a:t> </a:t>
            </a:r>
            <a:r>
              <a:rPr lang="ru-RU" dirty="0" err="1"/>
              <a:t>цю</a:t>
            </a:r>
            <a:r>
              <a:rPr lang="ru-RU" dirty="0"/>
              <a:t> ж </a:t>
            </a:r>
            <a:r>
              <a:rPr lang="ru-RU" dirty="0" err="1"/>
              <a:t>операцію</a:t>
            </a:r>
            <a:r>
              <a:rPr lang="ru-RU" dirty="0"/>
              <a:t> </a:t>
            </a:r>
            <a:r>
              <a:rPr lang="ru-RU" dirty="0" err="1"/>
              <a:t>обгорненого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 err="1"/>
              <a:t>Клієнт</a:t>
            </a:r>
            <a:r>
              <a:rPr lang="ru-RU" dirty="0"/>
              <a:t> </a:t>
            </a:r>
            <a:r>
              <a:rPr lang="ru-RU" dirty="0" err="1"/>
              <a:t>бере</a:t>
            </a:r>
            <a:r>
              <a:rPr lang="ru-RU" dirty="0"/>
              <a:t> на себе </a:t>
            </a:r>
            <a:r>
              <a:rPr lang="ru-RU" dirty="0" err="1"/>
              <a:t>відповідальність</a:t>
            </a:r>
            <a:r>
              <a:rPr lang="ru-RU" dirty="0"/>
              <a:t> за </a:t>
            </a:r>
            <a:r>
              <a:rPr lang="ru-RU" dirty="0" err="1"/>
              <a:t>конфігурацію</a:t>
            </a:r>
            <a:r>
              <a:rPr lang="ru-RU" dirty="0"/>
              <a:t> і порядок </a:t>
            </a:r>
            <a:r>
              <a:rPr lang="ru-RU" dirty="0" err="1"/>
              <a:t>обгортання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376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357" y="1521594"/>
            <a:ext cx="24837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/>
              <a:t>Відповідають</a:t>
            </a:r>
            <a:r>
              <a:rPr lang="ru-RU" sz="2000" dirty="0" smtClean="0"/>
              <a:t> за </a:t>
            </a:r>
            <a:r>
              <a:rPr lang="ru-RU" sz="2000" dirty="0" err="1" smtClean="0"/>
              <a:t>побудову</a:t>
            </a:r>
            <a:r>
              <a:rPr lang="ru-RU" sz="2000" dirty="0" smtClean="0"/>
              <a:t> </a:t>
            </a:r>
            <a:r>
              <a:rPr lang="ru-RU" sz="2000" dirty="0" err="1" smtClean="0"/>
              <a:t>зручних</a:t>
            </a:r>
            <a:r>
              <a:rPr lang="ru-RU" sz="2000" dirty="0" smtClean="0"/>
              <a:t> в </a:t>
            </a:r>
            <a:r>
              <a:rPr lang="ru-RU" sz="2000" dirty="0" err="1" smtClean="0"/>
              <a:t>підтримці</a:t>
            </a:r>
            <a:r>
              <a:rPr lang="ru-RU" sz="2000" dirty="0" smtClean="0"/>
              <a:t> </a:t>
            </a:r>
            <a:r>
              <a:rPr lang="ru-RU" sz="2000" dirty="0" err="1" smtClean="0"/>
              <a:t>ієрархій</a:t>
            </a:r>
            <a:r>
              <a:rPr lang="ru-RU" sz="2000" dirty="0" smtClean="0"/>
              <a:t> </a:t>
            </a:r>
            <a:r>
              <a:rPr lang="ru-RU" sz="2000" dirty="0" err="1" smtClean="0"/>
              <a:t>класів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98357" y="158621"/>
            <a:ext cx="4051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C</a:t>
            </a:r>
            <a:r>
              <a:rPr lang="ru-RU" sz="3600" b="1" dirty="0" err="1" smtClean="0"/>
              <a:t>труктурні</a:t>
            </a:r>
            <a:r>
              <a:rPr lang="en-US" sz="3600" b="1" dirty="0" smtClean="0"/>
              <a:t> </a:t>
            </a:r>
            <a:r>
              <a:rPr lang="uk-UA" sz="3600" b="1" dirty="0" err="1" smtClean="0"/>
              <a:t>патерни</a:t>
            </a:r>
            <a:endParaRPr lang="ru-RU" sz="3600" b="1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502" y="976183"/>
            <a:ext cx="6944497" cy="588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32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Декоратор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Переваги і недоліки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33382" y="1432004"/>
            <a:ext cx="72534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>
                <a:solidFill>
                  <a:srgbClr val="0000CC"/>
                </a:solidFill>
              </a:rPr>
              <a:t>Більша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гнучкість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ніж</a:t>
            </a:r>
            <a:r>
              <a:rPr lang="ru-RU" dirty="0">
                <a:solidFill>
                  <a:srgbClr val="0000CC"/>
                </a:solidFill>
              </a:rPr>
              <a:t> у </a:t>
            </a:r>
            <a:r>
              <a:rPr lang="ru-RU" dirty="0" err="1">
                <a:solidFill>
                  <a:srgbClr val="0000CC"/>
                </a:solidFill>
              </a:rPr>
              <a:t>успадкування</a:t>
            </a:r>
            <a:r>
              <a:rPr lang="ru-RU" dirty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CC"/>
                </a:solidFill>
              </a:rPr>
              <a:t>  </a:t>
            </a:r>
            <a:r>
              <a:rPr lang="ru-RU" dirty="0" err="1">
                <a:solidFill>
                  <a:srgbClr val="0000CC"/>
                </a:solidFill>
              </a:rPr>
              <a:t>Дозволяє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додавати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обов'язки</a:t>
            </a:r>
            <a:r>
              <a:rPr lang="ru-RU" dirty="0">
                <a:solidFill>
                  <a:srgbClr val="0000CC"/>
                </a:solidFill>
              </a:rPr>
              <a:t> на </a:t>
            </a:r>
            <a:r>
              <a:rPr lang="ru-RU" dirty="0" err="1">
                <a:solidFill>
                  <a:srgbClr val="0000CC"/>
                </a:solidFill>
              </a:rPr>
              <a:t>льоту</a:t>
            </a:r>
            <a:r>
              <a:rPr lang="ru-RU" dirty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CC"/>
                </a:solidFill>
              </a:rPr>
              <a:t>  </a:t>
            </a:r>
            <a:r>
              <a:rPr lang="ru-RU" dirty="0" err="1">
                <a:solidFill>
                  <a:srgbClr val="0000CC"/>
                </a:solidFill>
              </a:rPr>
              <a:t>Можна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додавати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кілька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нових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обов'язків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відразу</a:t>
            </a:r>
            <a:r>
              <a:rPr lang="ru-RU" dirty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CC"/>
                </a:solidFill>
              </a:rPr>
              <a:t>  </a:t>
            </a:r>
            <a:r>
              <a:rPr lang="ru-RU" dirty="0" err="1">
                <a:solidFill>
                  <a:srgbClr val="0000CC"/>
                </a:solidFill>
              </a:rPr>
              <a:t>Дозволяє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мати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декілька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дрібних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об'єктів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замість</a:t>
            </a:r>
            <a:r>
              <a:rPr lang="ru-RU" dirty="0">
                <a:solidFill>
                  <a:srgbClr val="0000CC"/>
                </a:solidFill>
              </a:rPr>
              <a:t> одного </a:t>
            </a:r>
            <a:r>
              <a:rPr lang="ru-RU" dirty="0" err="1">
                <a:solidFill>
                  <a:srgbClr val="0000CC"/>
                </a:solidFill>
              </a:rPr>
              <a:t>об'єкта</a:t>
            </a:r>
            <a:r>
              <a:rPr lang="ru-RU" dirty="0">
                <a:solidFill>
                  <a:srgbClr val="0000CC"/>
                </a:solidFill>
              </a:rPr>
              <a:t> на </a:t>
            </a:r>
            <a:r>
              <a:rPr lang="ru-RU" dirty="0" err="1">
                <a:solidFill>
                  <a:srgbClr val="0000CC"/>
                </a:solidFill>
              </a:rPr>
              <a:t>всі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випадки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життя</a:t>
            </a:r>
            <a:r>
              <a:rPr lang="ru-RU" dirty="0" smtClean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uk-UA" dirty="0">
              <a:solidFill>
                <a:srgbClr val="0000C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dirty="0">
              <a:solidFill>
                <a:srgbClr val="0000C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  </a:t>
            </a:r>
            <a:r>
              <a:rPr lang="ru-RU" dirty="0" err="1">
                <a:solidFill>
                  <a:srgbClr val="C00000"/>
                </a:solidFill>
              </a:rPr>
              <a:t>Важко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конфігурувати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багаторазово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загорнуті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об'єкти</a:t>
            </a:r>
            <a:r>
              <a:rPr lang="ru-RU" dirty="0">
                <a:solidFill>
                  <a:srgbClr val="C0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C00000"/>
                </a:solidFill>
              </a:rPr>
              <a:t>  Велика </a:t>
            </a:r>
            <a:r>
              <a:rPr lang="ru-RU" dirty="0" err="1">
                <a:solidFill>
                  <a:srgbClr val="C00000"/>
                </a:solidFill>
              </a:rPr>
              <a:t>кількість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крихітних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класів</a:t>
            </a:r>
            <a:r>
              <a:rPr lang="ru-RU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8333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Декоратор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Відношення до інших </a:t>
            </a:r>
            <a:r>
              <a:rPr lang="uk-UA" sz="3200" b="1" dirty="0" err="1" smtClean="0">
                <a:solidFill>
                  <a:srgbClr val="C00000"/>
                </a:solidFill>
              </a:rPr>
              <a:t>патернів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5147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1" dirty="0"/>
              <a:t>Адаптер</a:t>
            </a:r>
            <a:r>
              <a:rPr lang="ru-RU" dirty="0"/>
              <a:t> </a:t>
            </a:r>
            <a:r>
              <a:rPr lang="ru-RU" dirty="0" err="1"/>
              <a:t>змінює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існуючого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. </a:t>
            </a:r>
            <a:r>
              <a:rPr lang="ru-RU" b="1" dirty="0"/>
              <a:t>Декоратор</a:t>
            </a:r>
            <a:r>
              <a:rPr lang="ru-RU" dirty="0"/>
              <a:t> </a:t>
            </a:r>
            <a:r>
              <a:rPr lang="ru-RU" dirty="0" err="1"/>
              <a:t>покращує</a:t>
            </a:r>
            <a:r>
              <a:rPr lang="ru-RU" dirty="0"/>
              <a:t> </a:t>
            </a:r>
            <a:r>
              <a:rPr lang="ru-RU" dirty="0" err="1"/>
              <a:t>інший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без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. </a:t>
            </a:r>
            <a:r>
              <a:rPr lang="ru-RU" dirty="0" err="1"/>
              <a:t>Причому</a:t>
            </a:r>
            <a:r>
              <a:rPr lang="ru-RU" dirty="0"/>
              <a:t> </a:t>
            </a:r>
            <a:r>
              <a:rPr lang="ru-RU" b="1" dirty="0"/>
              <a:t>Декоратор</a:t>
            </a:r>
            <a:r>
              <a:rPr lang="ru-RU" dirty="0"/>
              <a:t> </a:t>
            </a:r>
            <a:r>
              <a:rPr lang="ru-RU" dirty="0" err="1"/>
              <a:t>підтримує</a:t>
            </a:r>
            <a:r>
              <a:rPr lang="ru-RU" dirty="0"/>
              <a:t> рекурсивную </a:t>
            </a:r>
            <a:r>
              <a:rPr lang="ru-RU" dirty="0" err="1"/>
              <a:t>вкладеність</a:t>
            </a:r>
            <a:r>
              <a:rPr lang="ru-RU" dirty="0"/>
              <a:t>, </a:t>
            </a:r>
            <a:r>
              <a:rPr lang="ru-RU" dirty="0" err="1"/>
              <a:t>чого</a:t>
            </a:r>
            <a:r>
              <a:rPr lang="ru-RU" dirty="0"/>
              <a:t> не </a:t>
            </a:r>
            <a:r>
              <a:rPr lang="ru-RU" dirty="0" err="1"/>
              <a:t>скажеш</a:t>
            </a:r>
            <a:r>
              <a:rPr lang="ru-RU" dirty="0"/>
              <a:t> про адаптер.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Адаптер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альтернативний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. </a:t>
            </a:r>
            <a:r>
              <a:rPr lang="ru-RU" b="1" dirty="0"/>
              <a:t>Декоратор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розширений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. Заступник </a:t>
            </a:r>
            <a:r>
              <a:rPr lang="ru-RU" dirty="0" err="1"/>
              <a:t>надає</a:t>
            </a:r>
            <a:r>
              <a:rPr lang="ru-RU" dirty="0"/>
              <a:t> той же </a:t>
            </a:r>
            <a:r>
              <a:rPr lang="ru-RU" dirty="0" err="1"/>
              <a:t>інтерфейс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Ланцюжок</a:t>
            </a:r>
            <a:r>
              <a:rPr lang="ru-RU" dirty="0"/>
              <a:t> </a:t>
            </a:r>
            <a:r>
              <a:rPr lang="ru-RU" dirty="0" err="1"/>
              <a:t>обов'язків</a:t>
            </a:r>
            <a:r>
              <a:rPr lang="ru-RU" dirty="0"/>
              <a:t> і </a:t>
            </a:r>
            <a:r>
              <a:rPr lang="ru-RU" b="1" dirty="0"/>
              <a:t>Декоратор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схожі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. </a:t>
            </a:r>
            <a:r>
              <a:rPr lang="ru-RU" dirty="0" err="1"/>
              <a:t>Обидва</a:t>
            </a:r>
            <a:r>
              <a:rPr lang="ru-RU" dirty="0"/>
              <a:t> паттерна </a:t>
            </a:r>
            <a:r>
              <a:rPr lang="ru-RU" dirty="0" err="1"/>
              <a:t>базуються</a:t>
            </a:r>
            <a:r>
              <a:rPr lang="ru-RU" dirty="0"/>
              <a:t> на </a:t>
            </a:r>
            <a:r>
              <a:rPr lang="ru-RU" dirty="0" err="1"/>
              <a:t>принципі</a:t>
            </a:r>
            <a:r>
              <a:rPr lang="ru-RU" dirty="0"/>
              <a:t> рекурсивного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через </a:t>
            </a:r>
            <a:r>
              <a:rPr lang="ru-RU" dirty="0" err="1"/>
              <a:t>серію</a:t>
            </a:r>
            <a:r>
              <a:rPr lang="ru-RU" dirty="0"/>
              <a:t> </a:t>
            </a:r>
            <a:r>
              <a:rPr lang="ru-RU" dirty="0" err="1"/>
              <a:t>пов'язаних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. Але є і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важливих</a:t>
            </a:r>
            <a:r>
              <a:rPr lang="ru-RU" dirty="0"/>
              <a:t> </a:t>
            </a:r>
            <a:r>
              <a:rPr lang="ru-RU" dirty="0" err="1"/>
              <a:t>відмінностей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Обробники</a:t>
            </a:r>
            <a:r>
              <a:rPr lang="ru-RU" dirty="0"/>
              <a:t> в </a:t>
            </a:r>
            <a:r>
              <a:rPr lang="ru-RU" dirty="0" err="1"/>
              <a:t>Ланцюжку</a:t>
            </a:r>
            <a:r>
              <a:rPr lang="ru-RU" dirty="0"/>
              <a:t> </a:t>
            </a:r>
            <a:r>
              <a:rPr lang="ru-RU" dirty="0" err="1"/>
              <a:t>обов'язків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довільні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, </a:t>
            </a:r>
            <a:r>
              <a:rPr lang="ru-RU" dirty="0" err="1"/>
              <a:t>незалежні</a:t>
            </a:r>
            <a:r>
              <a:rPr lang="ru-RU" dirty="0"/>
              <a:t> один </a:t>
            </a:r>
            <a:r>
              <a:rPr lang="ru-RU" dirty="0" err="1"/>
              <a:t>від</a:t>
            </a:r>
            <a:r>
              <a:rPr lang="ru-RU" dirty="0"/>
              <a:t> одного, а </a:t>
            </a:r>
            <a:r>
              <a:rPr lang="ru-RU" dirty="0" err="1"/>
              <a:t>також</a:t>
            </a:r>
            <a:r>
              <a:rPr lang="ru-RU" dirty="0"/>
              <a:t> в будь-</a:t>
            </a:r>
            <a:r>
              <a:rPr lang="ru-RU" dirty="0" err="1"/>
              <a:t>який</a:t>
            </a:r>
            <a:r>
              <a:rPr lang="ru-RU" dirty="0"/>
              <a:t> момент </a:t>
            </a:r>
            <a:r>
              <a:rPr lang="ru-RU" dirty="0" err="1"/>
              <a:t>переривати</a:t>
            </a:r>
            <a:r>
              <a:rPr lang="ru-RU" dirty="0"/>
              <a:t> </a:t>
            </a:r>
            <a:r>
              <a:rPr lang="ru-RU" dirty="0" err="1"/>
              <a:t>подальшу</a:t>
            </a:r>
            <a:r>
              <a:rPr lang="ru-RU" dirty="0"/>
              <a:t> передачу по </a:t>
            </a:r>
            <a:r>
              <a:rPr lang="ru-RU" dirty="0" err="1"/>
              <a:t>ланцюжку</a:t>
            </a:r>
            <a:r>
              <a:rPr lang="ru-RU" dirty="0"/>
              <a:t>. З </a:t>
            </a:r>
            <a:r>
              <a:rPr lang="ru-RU" dirty="0" err="1"/>
              <a:t>іншого</a:t>
            </a:r>
            <a:r>
              <a:rPr lang="ru-RU" dirty="0"/>
              <a:t> боку </a:t>
            </a:r>
            <a:r>
              <a:rPr lang="ru-RU" b="1" dirty="0" err="1"/>
              <a:t>Декоратори</a:t>
            </a:r>
            <a:r>
              <a:rPr lang="ru-RU" dirty="0"/>
              <a:t> </a:t>
            </a:r>
            <a:r>
              <a:rPr lang="ru-RU" dirty="0" err="1"/>
              <a:t>розширюють</a:t>
            </a:r>
            <a:r>
              <a:rPr lang="ru-RU" dirty="0"/>
              <a:t> </a:t>
            </a:r>
            <a:r>
              <a:rPr lang="ru-RU" dirty="0" err="1"/>
              <a:t>якесь</a:t>
            </a:r>
            <a:r>
              <a:rPr lang="ru-RU" dirty="0"/>
              <a:t> </a:t>
            </a:r>
            <a:r>
              <a:rPr lang="ru-RU" dirty="0" err="1"/>
              <a:t>певне</a:t>
            </a:r>
            <a:r>
              <a:rPr lang="ru-RU" dirty="0"/>
              <a:t> </a:t>
            </a:r>
            <a:r>
              <a:rPr lang="ru-RU" dirty="0" err="1"/>
              <a:t>дію</a:t>
            </a:r>
            <a:r>
              <a:rPr lang="ru-RU" dirty="0"/>
              <a:t>, не </a:t>
            </a:r>
            <a:r>
              <a:rPr lang="ru-RU" dirty="0" err="1"/>
              <a:t>ламаючи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базової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і не </a:t>
            </a:r>
            <a:r>
              <a:rPr lang="ru-RU" dirty="0" err="1"/>
              <a:t>перериваючи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декораторів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Компоновщик і Декоратор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схожі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через те,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побудовані</a:t>
            </a:r>
            <a:r>
              <a:rPr lang="ru-RU" dirty="0"/>
              <a:t> на </a:t>
            </a:r>
            <a:r>
              <a:rPr lang="ru-RU" dirty="0" err="1"/>
              <a:t>рекурсивної</a:t>
            </a:r>
            <a:r>
              <a:rPr lang="ru-RU" dirty="0"/>
              <a:t> </a:t>
            </a:r>
            <a:r>
              <a:rPr lang="ru-RU" dirty="0" err="1"/>
              <a:t>вкладеності</a:t>
            </a:r>
            <a:r>
              <a:rPr lang="ru-RU" dirty="0"/>
              <a:t>. Вона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зв'язати</a:t>
            </a:r>
            <a:r>
              <a:rPr lang="ru-RU" dirty="0"/>
              <a:t> в одну структуру </a:t>
            </a:r>
            <a:r>
              <a:rPr lang="ru-RU" dirty="0" err="1"/>
              <a:t>нескінченну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3018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Декоратор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Відношення до інших </a:t>
            </a:r>
            <a:r>
              <a:rPr lang="uk-UA" sz="3200" b="1" dirty="0" err="1" smtClean="0">
                <a:solidFill>
                  <a:srgbClr val="C00000"/>
                </a:solidFill>
              </a:rPr>
              <a:t>патернів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5147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b="1" dirty="0"/>
              <a:t>Декоратор</a:t>
            </a:r>
            <a:r>
              <a:rPr lang="ru-RU" dirty="0"/>
              <a:t> </a:t>
            </a:r>
            <a:r>
              <a:rPr lang="ru-RU" dirty="0" err="1"/>
              <a:t>обертає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один </a:t>
            </a:r>
            <a:r>
              <a:rPr lang="ru-RU" dirty="0" err="1"/>
              <a:t>об'єкт</a:t>
            </a:r>
            <a:r>
              <a:rPr lang="ru-RU" dirty="0"/>
              <a:t>, а </a:t>
            </a:r>
            <a:r>
              <a:rPr lang="ru-RU" dirty="0" err="1"/>
              <a:t>вузол</a:t>
            </a:r>
            <a:r>
              <a:rPr lang="ru-RU" dirty="0"/>
              <a:t> </a:t>
            </a:r>
            <a:r>
              <a:rPr lang="ru-RU" dirty="0" err="1"/>
              <a:t>компонувальником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дітей</a:t>
            </a:r>
            <a:r>
              <a:rPr lang="ru-RU" dirty="0"/>
              <a:t>. </a:t>
            </a:r>
            <a:r>
              <a:rPr lang="ru-RU" b="1" dirty="0"/>
              <a:t>Декоратор</a:t>
            </a:r>
            <a:r>
              <a:rPr lang="ru-RU" dirty="0"/>
              <a:t> </a:t>
            </a:r>
            <a:r>
              <a:rPr lang="ru-RU" dirty="0" err="1"/>
              <a:t>додає</a:t>
            </a:r>
            <a:r>
              <a:rPr lang="ru-RU" dirty="0"/>
              <a:t> </a:t>
            </a:r>
            <a:r>
              <a:rPr lang="ru-RU" dirty="0" err="1"/>
              <a:t>вкладеному</a:t>
            </a:r>
            <a:r>
              <a:rPr lang="ru-RU" dirty="0"/>
              <a:t> </a:t>
            </a:r>
            <a:r>
              <a:rPr lang="ru-RU" dirty="0" err="1"/>
              <a:t>об'єкту</a:t>
            </a:r>
            <a:r>
              <a:rPr lang="ru-RU" dirty="0"/>
              <a:t> </a:t>
            </a:r>
            <a:r>
              <a:rPr lang="ru-RU" dirty="0" err="1"/>
              <a:t>нову</a:t>
            </a:r>
            <a:r>
              <a:rPr lang="ru-RU" dirty="0"/>
              <a:t> </a:t>
            </a:r>
            <a:r>
              <a:rPr lang="ru-RU" dirty="0" err="1"/>
              <a:t>функціональність</a:t>
            </a:r>
            <a:r>
              <a:rPr lang="ru-RU" dirty="0"/>
              <a:t>, а Компоновщик Не </a:t>
            </a:r>
            <a:r>
              <a:rPr lang="ru-RU" dirty="0" err="1"/>
              <a:t>додає</a:t>
            </a:r>
            <a:r>
              <a:rPr lang="ru-RU" dirty="0"/>
              <a:t> </a:t>
            </a:r>
            <a:r>
              <a:rPr lang="ru-RU" dirty="0" err="1"/>
              <a:t>нічого</a:t>
            </a:r>
            <a:r>
              <a:rPr lang="ru-RU" dirty="0"/>
              <a:t> нового, але «</a:t>
            </a:r>
            <a:r>
              <a:rPr lang="ru-RU" dirty="0" err="1"/>
              <a:t>підсумовує</a:t>
            </a:r>
            <a:r>
              <a:rPr lang="ru-RU" dirty="0"/>
              <a:t>»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своїх</a:t>
            </a:r>
            <a:r>
              <a:rPr lang="ru-RU" dirty="0"/>
              <a:t> </a:t>
            </a:r>
            <a:r>
              <a:rPr lang="ru-RU" dirty="0" err="1"/>
              <a:t>дітей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Але вони </a:t>
            </a:r>
            <a:r>
              <a:rPr lang="ru-RU" dirty="0" err="1"/>
              <a:t>можуть</a:t>
            </a:r>
            <a:r>
              <a:rPr lang="ru-RU" dirty="0"/>
              <a:t> і </a:t>
            </a:r>
            <a:r>
              <a:rPr lang="ru-RU" dirty="0" err="1"/>
              <a:t>співпрацювати</a:t>
            </a:r>
            <a:r>
              <a:rPr lang="ru-RU" dirty="0"/>
              <a:t>: </a:t>
            </a:r>
            <a:r>
              <a:rPr lang="ru-RU" b="1" dirty="0"/>
              <a:t>Компоновщик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b="1" dirty="0"/>
              <a:t>Декоратор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перевизначити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частин</a:t>
            </a:r>
            <a:r>
              <a:rPr lang="ru-RU" dirty="0"/>
              <a:t> дерева </a:t>
            </a:r>
            <a:r>
              <a:rPr lang="ru-RU" dirty="0" err="1"/>
              <a:t>компонентів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Архітектура</a:t>
            </a:r>
            <a:r>
              <a:rPr lang="ru-RU" dirty="0"/>
              <a:t>, </a:t>
            </a:r>
            <a:r>
              <a:rPr lang="ru-RU" dirty="0" err="1"/>
              <a:t>побудована</a:t>
            </a:r>
            <a:r>
              <a:rPr lang="ru-RU" dirty="0"/>
              <a:t> на </a:t>
            </a:r>
            <a:r>
              <a:rPr lang="ru-RU" dirty="0" err="1"/>
              <a:t>компонувальником</a:t>
            </a:r>
            <a:r>
              <a:rPr lang="ru-RU" dirty="0"/>
              <a:t> і </a:t>
            </a:r>
            <a:r>
              <a:rPr lang="ru-RU" dirty="0" err="1"/>
              <a:t>декораторів</a:t>
            </a:r>
            <a:r>
              <a:rPr lang="ru-RU" dirty="0"/>
              <a:t>, часто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поліпшена</a:t>
            </a:r>
            <a:r>
              <a:rPr lang="ru-RU" dirty="0"/>
              <a:t> за </a:t>
            </a:r>
            <a:r>
              <a:rPr lang="ru-RU" dirty="0" err="1"/>
              <a:t>рахунок</a:t>
            </a:r>
            <a:r>
              <a:rPr lang="ru-RU" dirty="0"/>
              <a:t> </a:t>
            </a:r>
            <a:r>
              <a:rPr lang="ru-RU" dirty="0" err="1"/>
              <a:t>впровадження</a:t>
            </a:r>
            <a:r>
              <a:rPr lang="ru-RU" dirty="0"/>
              <a:t> </a:t>
            </a:r>
            <a:r>
              <a:rPr lang="ru-RU" b="1" dirty="0"/>
              <a:t>Прототипу</a:t>
            </a:r>
            <a:r>
              <a:rPr lang="ru-RU" dirty="0"/>
              <a:t>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клонувати</a:t>
            </a:r>
            <a:r>
              <a:rPr lang="ru-RU" dirty="0"/>
              <a:t> </a:t>
            </a:r>
            <a:r>
              <a:rPr lang="ru-RU" dirty="0" err="1"/>
              <a:t>складні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а не </a:t>
            </a:r>
            <a:r>
              <a:rPr lang="ru-RU" dirty="0" err="1"/>
              <a:t>збирати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заново.</a:t>
            </a:r>
          </a:p>
          <a:p>
            <a:endParaRPr lang="ru-RU" dirty="0"/>
          </a:p>
          <a:p>
            <a:r>
              <a:rPr lang="ru-RU" b="1" dirty="0" err="1"/>
              <a:t>Стратегія</a:t>
            </a:r>
            <a:r>
              <a:rPr lang="ru-RU" dirty="0"/>
              <a:t> </a:t>
            </a:r>
            <a:r>
              <a:rPr lang="ru-RU" dirty="0" err="1"/>
              <a:t>змінює</a:t>
            </a:r>
            <a:r>
              <a:rPr lang="ru-RU" dirty="0"/>
              <a:t> </a:t>
            </a:r>
            <a:r>
              <a:rPr lang="ru-RU" dirty="0" err="1"/>
              <a:t>поведінку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«</a:t>
            </a:r>
            <a:r>
              <a:rPr lang="ru-RU" dirty="0" err="1"/>
              <a:t>зсередини</a:t>
            </a:r>
            <a:r>
              <a:rPr lang="ru-RU" dirty="0"/>
              <a:t>», а </a:t>
            </a:r>
            <a:r>
              <a:rPr lang="ru-RU" b="1" dirty="0"/>
              <a:t>Декоратор</a:t>
            </a:r>
            <a:r>
              <a:rPr lang="ru-RU" dirty="0"/>
              <a:t> </a:t>
            </a:r>
            <a:r>
              <a:rPr lang="ru-RU" dirty="0" err="1"/>
              <a:t>змінює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«</a:t>
            </a:r>
            <a:r>
              <a:rPr lang="ru-RU" dirty="0" err="1"/>
              <a:t>зовні</a:t>
            </a:r>
            <a:r>
              <a:rPr lang="ru-RU" dirty="0"/>
              <a:t>».</a:t>
            </a:r>
          </a:p>
          <a:p>
            <a:endParaRPr lang="ru-RU" dirty="0"/>
          </a:p>
          <a:p>
            <a:r>
              <a:rPr lang="ru-RU" b="1" dirty="0"/>
              <a:t>Декоратор</a:t>
            </a:r>
            <a:r>
              <a:rPr lang="ru-RU" dirty="0"/>
              <a:t> і </a:t>
            </a:r>
            <a:r>
              <a:rPr lang="ru-RU" b="1" dirty="0"/>
              <a:t>Заступник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схожі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, але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призначення</a:t>
            </a:r>
            <a:r>
              <a:rPr lang="ru-RU" dirty="0"/>
              <a:t>. Вони </a:t>
            </a:r>
            <a:r>
              <a:rPr lang="ru-RU" dirty="0" err="1"/>
              <a:t>схожі</a:t>
            </a:r>
            <a:r>
              <a:rPr lang="ru-RU" dirty="0"/>
              <a:t> </a:t>
            </a:r>
            <a:r>
              <a:rPr lang="ru-RU" dirty="0" err="1"/>
              <a:t>тим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побудовані</a:t>
            </a:r>
            <a:r>
              <a:rPr lang="ru-RU" dirty="0"/>
              <a:t> на </a:t>
            </a:r>
            <a:r>
              <a:rPr lang="ru-RU" dirty="0" err="1"/>
              <a:t>композиції</a:t>
            </a:r>
            <a:r>
              <a:rPr lang="ru-RU" dirty="0"/>
              <a:t> і </a:t>
            </a:r>
            <a:r>
              <a:rPr lang="ru-RU" dirty="0" err="1"/>
              <a:t>делегують</a:t>
            </a:r>
            <a:r>
              <a:rPr lang="ru-RU" dirty="0"/>
              <a:t> роботу </a:t>
            </a:r>
            <a:r>
              <a:rPr lang="ru-RU" dirty="0" err="1"/>
              <a:t>іншим</a:t>
            </a:r>
            <a:r>
              <a:rPr lang="ru-RU" dirty="0"/>
              <a:t> </a:t>
            </a:r>
            <a:r>
              <a:rPr lang="ru-RU" dirty="0" err="1"/>
              <a:t>об'єктам</a:t>
            </a:r>
            <a:r>
              <a:rPr lang="ru-RU" dirty="0"/>
              <a:t>. </a:t>
            </a:r>
            <a:r>
              <a:rPr lang="ru-RU" dirty="0" err="1"/>
              <a:t>Патерни</a:t>
            </a:r>
            <a:r>
              <a:rPr lang="ru-RU" dirty="0"/>
              <a:t> </a:t>
            </a:r>
            <a:r>
              <a:rPr lang="ru-RU" dirty="0" err="1"/>
              <a:t>відрізняються</a:t>
            </a:r>
            <a:r>
              <a:rPr lang="ru-RU" dirty="0"/>
              <a:t> </a:t>
            </a:r>
            <a:r>
              <a:rPr lang="ru-RU" dirty="0" err="1"/>
              <a:t>тим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b="1" dirty="0"/>
              <a:t>Заступник</a:t>
            </a:r>
            <a:r>
              <a:rPr lang="ru-RU" dirty="0"/>
              <a:t> сам </a:t>
            </a:r>
            <a:r>
              <a:rPr lang="ru-RU" dirty="0" err="1"/>
              <a:t>керує</a:t>
            </a:r>
            <a:r>
              <a:rPr lang="ru-RU" dirty="0"/>
              <a:t> </a:t>
            </a:r>
            <a:r>
              <a:rPr lang="ru-RU" dirty="0" err="1"/>
              <a:t>життям</a:t>
            </a:r>
            <a:r>
              <a:rPr lang="ru-RU" dirty="0"/>
              <a:t> </a:t>
            </a:r>
            <a:r>
              <a:rPr lang="ru-RU" dirty="0" err="1"/>
              <a:t>сервісного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, а </a:t>
            </a:r>
            <a:r>
              <a:rPr lang="ru-RU" dirty="0" err="1"/>
              <a:t>обгортання</a:t>
            </a:r>
            <a:r>
              <a:rPr lang="ru-RU" dirty="0"/>
              <a:t> декоратор </a:t>
            </a:r>
            <a:r>
              <a:rPr lang="ru-RU" dirty="0" err="1"/>
              <a:t>контролюється</a:t>
            </a:r>
            <a:r>
              <a:rPr lang="ru-RU" dirty="0"/>
              <a:t> </a:t>
            </a:r>
            <a:r>
              <a:rPr lang="ru-RU" dirty="0" err="1"/>
              <a:t>клієнтом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0963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>
                <a:solidFill>
                  <a:srgbClr val="C00000"/>
                </a:solidFill>
              </a:rPr>
              <a:t>Міст</a:t>
            </a:r>
            <a:r>
              <a:rPr lang="ru-RU" sz="3200" b="1" dirty="0" smtClean="0">
                <a:solidFill>
                  <a:srgbClr val="C00000"/>
                </a:solidFill>
              </a:rPr>
              <a:t>. Суть </a:t>
            </a:r>
            <a:r>
              <a:rPr lang="ru-RU" sz="3200" b="1" dirty="0" err="1" smtClean="0">
                <a:solidFill>
                  <a:srgbClr val="C00000"/>
                </a:solidFill>
              </a:rPr>
              <a:t>патерна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90119" y="2388973"/>
            <a:ext cx="6096000" cy="3810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71848" y="1046887"/>
            <a:ext cx="8513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Міст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структурний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розділяє</a:t>
            </a:r>
            <a:r>
              <a:rPr lang="ru-RU" dirty="0"/>
              <a:t> один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на </a:t>
            </a:r>
            <a:r>
              <a:rPr lang="ru-RU" dirty="0" err="1"/>
              <a:t>дві</a:t>
            </a:r>
            <a:r>
              <a:rPr lang="ru-RU" dirty="0"/>
              <a:t>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dirty="0" err="1"/>
              <a:t>ієрархії</a:t>
            </a:r>
            <a:r>
              <a:rPr lang="ru-RU" dirty="0"/>
              <a:t> - </a:t>
            </a:r>
            <a:r>
              <a:rPr lang="ru-RU" dirty="0" err="1"/>
              <a:t>абстракцію</a:t>
            </a:r>
            <a:r>
              <a:rPr lang="ru-RU" dirty="0"/>
              <a:t> і </a:t>
            </a:r>
            <a:r>
              <a:rPr lang="ru-RU" dirty="0" err="1"/>
              <a:t>реалізацію</a:t>
            </a:r>
            <a:r>
              <a:rPr lang="ru-RU" dirty="0"/>
              <a:t>, </a:t>
            </a:r>
            <a:r>
              <a:rPr lang="ru-RU" dirty="0" err="1"/>
              <a:t>дозволяючи</a:t>
            </a:r>
            <a:r>
              <a:rPr lang="ru-RU" dirty="0"/>
              <a:t> </a:t>
            </a:r>
            <a:r>
              <a:rPr lang="ru-RU" dirty="0" err="1"/>
              <a:t>змінювати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незалежно</a:t>
            </a:r>
            <a:r>
              <a:rPr lang="ru-RU" dirty="0"/>
              <a:t> один </a:t>
            </a:r>
            <a:r>
              <a:rPr lang="ru-RU" dirty="0" err="1"/>
              <a:t>від</a:t>
            </a:r>
            <a:r>
              <a:rPr lang="ru-RU" dirty="0"/>
              <a:t> одного.</a:t>
            </a:r>
          </a:p>
        </p:txBody>
      </p:sp>
    </p:spTree>
    <p:extLst>
      <p:ext uri="{BB962C8B-B14F-4D97-AF65-F5344CB8AC3E}">
        <p14:creationId xmlns:p14="http://schemas.microsoft.com/office/powerpoint/2010/main" val="2150905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Міст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7135" y="995904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Є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геометричних</a:t>
            </a:r>
            <a:r>
              <a:rPr lang="ru-RU" dirty="0"/>
              <a:t> </a:t>
            </a:r>
            <a:r>
              <a:rPr lang="ru-RU" dirty="0" err="1"/>
              <a:t>фігур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підкласи</a:t>
            </a:r>
            <a:r>
              <a:rPr lang="ru-RU" dirty="0"/>
              <a:t> Коло і Квадрат. 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Ви </a:t>
            </a:r>
            <a:r>
              <a:rPr lang="ru-RU" dirty="0" err="1"/>
              <a:t>хочете</a:t>
            </a:r>
            <a:r>
              <a:rPr lang="ru-RU" dirty="0"/>
              <a:t> </a:t>
            </a:r>
            <a:r>
              <a:rPr lang="ru-RU" dirty="0" err="1"/>
              <a:t>розширити</a:t>
            </a:r>
            <a:r>
              <a:rPr lang="ru-RU" dirty="0"/>
              <a:t> </a:t>
            </a:r>
            <a:r>
              <a:rPr lang="ru-RU" dirty="0" err="1"/>
              <a:t>ієрархію</a:t>
            </a:r>
            <a:r>
              <a:rPr lang="ru-RU" dirty="0"/>
              <a:t> </a:t>
            </a:r>
            <a:r>
              <a:rPr lang="ru-RU" dirty="0" err="1"/>
              <a:t>фігур</a:t>
            </a:r>
            <a:r>
              <a:rPr lang="ru-RU" dirty="0"/>
              <a:t> за </a:t>
            </a:r>
            <a:r>
              <a:rPr lang="ru-RU" dirty="0" err="1"/>
              <a:t>кольором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Червоні</a:t>
            </a:r>
            <a:r>
              <a:rPr lang="ru-RU" dirty="0"/>
              <a:t> і </a:t>
            </a:r>
            <a:r>
              <a:rPr lang="ru-RU" dirty="0" err="1"/>
              <a:t>Сині</a:t>
            </a:r>
            <a:r>
              <a:rPr lang="ru-RU" dirty="0"/>
              <a:t> </a:t>
            </a:r>
            <a:r>
              <a:rPr lang="ru-RU" dirty="0" err="1"/>
              <a:t>фігури</a:t>
            </a:r>
            <a:r>
              <a:rPr lang="ru-RU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Але </a:t>
            </a:r>
            <a:r>
              <a:rPr lang="ru-RU" dirty="0" err="1"/>
              <a:t>щоб</a:t>
            </a:r>
            <a:r>
              <a:rPr lang="ru-RU" dirty="0"/>
              <a:t> все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об'єднати</a:t>
            </a:r>
            <a:r>
              <a:rPr lang="ru-RU" dirty="0"/>
              <a:t>, вам </a:t>
            </a:r>
            <a:r>
              <a:rPr lang="ru-RU" dirty="0" err="1"/>
              <a:t>доведеться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4 </a:t>
            </a:r>
            <a:r>
              <a:rPr lang="ru-RU" dirty="0" err="1"/>
              <a:t>комбінації</a:t>
            </a:r>
            <a:r>
              <a:rPr lang="ru-RU" dirty="0"/>
              <a:t> </a:t>
            </a:r>
            <a:r>
              <a:rPr lang="ru-RU" dirty="0" err="1"/>
              <a:t>підкласів</a:t>
            </a:r>
            <a:r>
              <a:rPr lang="ru-RU" dirty="0"/>
              <a:t>, </a:t>
            </a:r>
            <a:r>
              <a:rPr lang="ru-RU" dirty="0" err="1"/>
              <a:t>начебто</a:t>
            </a:r>
            <a:r>
              <a:rPr lang="ru-RU" dirty="0"/>
              <a:t> </a:t>
            </a:r>
            <a:r>
              <a:rPr lang="ru-RU" dirty="0" err="1" smtClean="0"/>
              <a:t>СиніКола</a:t>
            </a:r>
            <a:r>
              <a:rPr lang="ru-RU" dirty="0" smtClean="0"/>
              <a:t> </a:t>
            </a:r>
            <a:r>
              <a:rPr lang="ru-RU" dirty="0"/>
              <a:t>і </a:t>
            </a:r>
            <a:r>
              <a:rPr lang="ru-RU" dirty="0" err="1" smtClean="0"/>
              <a:t>ЧервоніКвадрати</a:t>
            </a:r>
            <a:r>
              <a:rPr lang="ru-RU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При </a:t>
            </a:r>
            <a:r>
              <a:rPr lang="ru-RU" dirty="0" err="1"/>
              <a:t>додаванні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видів</a:t>
            </a:r>
            <a:r>
              <a:rPr lang="ru-RU" dirty="0"/>
              <a:t> </a:t>
            </a:r>
            <a:r>
              <a:rPr lang="ru-RU" dirty="0" err="1"/>
              <a:t>фігур</a:t>
            </a:r>
            <a:r>
              <a:rPr lang="ru-RU" dirty="0"/>
              <a:t> і </a:t>
            </a:r>
            <a:r>
              <a:rPr lang="ru-RU" dirty="0" err="1" smtClean="0"/>
              <a:t>кольорів</a:t>
            </a:r>
            <a:r>
              <a:rPr lang="ru-RU" dirty="0" smtClean="0"/>
              <a:t>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/>
              <a:t>комбінацій</a:t>
            </a:r>
            <a:r>
              <a:rPr lang="ru-RU" dirty="0"/>
              <a:t> </a:t>
            </a:r>
            <a:r>
              <a:rPr lang="ru-RU" dirty="0" err="1"/>
              <a:t>зростатиме</a:t>
            </a:r>
            <a:r>
              <a:rPr lang="ru-RU" dirty="0"/>
              <a:t> в </a:t>
            </a:r>
            <a:r>
              <a:rPr lang="ru-RU" dirty="0" err="1"/>
              <a:t>геометричній</a:t>
            </a:r>
            <a:r>
              <a:rPr lang="ru-RU" dirty="0"/>
              <a:t> </a:t>
            </a:r>
            <a:r>
              <a:rPr lang="ru-RU" dirty="0" err="1"/>
              <a:t>прогресії</a:t>
            </a:r>
            <a:r>
              <a:rPr lang="ru-RU" dirty="0"/>
              <a:t>. 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 smtClean="0"/>
              <a:t>Наприклад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ввести в </a:t>
            </a:r>
            <a:r>
              <a:rPr lang="ru-RU" dirty="0" err="1"/>
              <a:t>програму</a:t>
            </a:r>
            <a:r>
              <a:rPr lang="ru-RU" dirty="0"/>
              <a:t> </a:t>
            </a:r>
            <a:r>
              <a:rPr lang="ru-RU" dirty="0" err="1"/>
              <a:t>фігури</a:t>
            </a:r>
            <a:r>
              <a:rPr lang="ru-RU" dirty="0"/>
              <a:t> </a:t>
            </a:r>
            <a:r>
              <a:rPr lang="ru-RU" dirty="0" err="1"/>
              <a:t>трикутників</a:t>
            </a:r>
            <a:r>
              <a:rPr lang="ru-RU" dirty="0"/>
              <a:t>, </a:t>
            </a:r>
            <a:r>
              <a:rPr lang="ru-RU" dirty="0" err="1"/>
              <a:t>доведеться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відразу</a:t>
            </a:r>
            <a:r>
              <a:rPr lang="ru-RU" dirty="0"/>
              <a:t> два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 smtClean="0"/>
              <a:t>підкласи</a:t>
            </a:r>
            <a:r>
              <a:rPr lang="ru-RU" dirty="0" smtClean="0"/>
              <a:t> </a:t>
            </a:r>
            <a:r>
              <a:rPr lang="ru-RU" dirty="0" err="1"/>
              <a:t>трикутників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колір</a:t>
            </a:r>
            <a:r>
              <a:rPr lang="ru-RU" dirty="0"/>
              <a:t>. 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колір</a:t>
            </a:r>
            <a:r>
              <a:rPr lang="ru-RU" dirty="0"/>
              <a:t> </a:t>
            </a:r>
            <a:r>
              <a:rPr lang="ru-RU" dirty="0" err="1"/>
              <a:t>зажадає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трьох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видів</a:t>
            </a:r>
            <a:r>
              <a:rPr lang="ru-RU" dirty="0"/>
              <a:t> </a:t>
            </a:r>
            <a:r>
              <a:rPr lang="ru-RU" dirty="0" err="1"/>
              <a:t>фігур</a:t>
            </a:r>
            <a:r>
              <a:rPr lang="ru-RU" dirty="0"/>
              <a:t>. Чим </a:t>
            </a:r>
            <a:r>
              <a:rPr lang="ru-RU" dirty="0" err="1"/>
              <a:t>далі</a:t>
            </a:r>
            <a:r>
              <a:rPr lang="ru-RU" dirty="0"/>
              <a:t>, </a:t>
            </a:r>
            <a:r>
              <a:rPr lang="ru-RU" dirty="0" err="1"/>
              <a:t>тим</a:t>
            </a:r>
            <a:r>
              <a:rPr lang="ru-RU" dirty="0"/>
              <a:t> </a:t>
            </a:r>
            <a:r>
              <a:rPr lang="ru-RU" dirty="0" err="1" smtClean="0"/>
              <a:t>гірше</a:t>
            </a:r>
            <a:r>
              <a:rPr lang="ru-RU" dirty="0" smtClean="0"/>
              <a:t>…..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1130128"/>
            <a:ext cx="4572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94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Міст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1179040"/>
            <a:ext cx="4381500" cy="1905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23568" y="995905"/>
            <a:ext cx="4572000" cy="452431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ru-RU" dirty="0" err="1"/>
              <a:t>Корінь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полягає</a:t>
            </a:r>
            <a:r>
              <a:rPr lang="ru-RU" dirty="0"/>
              <a:t> в тому, </a:t>
            </a:r>
            <a:r>
              <a:rPr lang="ru-RU" dirty="0" err="1"/>
              <a:t>що</a:t>
            </a:r>
            <a:r>
              <a:rPr lang="ru-RU" dirty="0"/>
              <a:t> ми </a:t>
            </a:r>
            <a:r>
              <a:rPr lang="ru-RU" dirty="0" err="1"/>
              <a:t>намагаємося</a:t>
            </a:r>
            <a:r>
              <a:rPr lang="ru-RU" dirty="0"/>
              <a:t> </a:t>
            </a:r>
            <a:r>
              <a:rPr lang="ru-RU" dirty="0" err="1"/>
              <a:t>розширити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фігур</a:t>
            </a:r>
            <a:r>
              <a:rPr lang="ru-RU" dirty="0"/>
              <a:t> </a:t>
            </a:r>
            <a:r>
              <a:rPr lang="ru-RU" dirty="0" err="1"/>
              <a:t>відразу</a:t>
            </a:r>
            <a:r>
              <a:rPr lang="ru-RU" dirty="0"/>
              <a:t> в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незалежних</a:t>
            </a:r>
            <a:r>
              <a:rPr lang="ru-RU" dirty="0"/>
              <a:t> </a:t>
            </a:r>
            <a:r>
              <a:rPr lang="ru-RU" dirty="0" err="1"/>
              <a:t>площинах</a:t>
            </a:r>
            <a:r>
              <a:rPr lang="ru-RU" dirty="0"/>
              <a:t> - по виду і за </a:t>
            </a:r>
            <a:r>
              <a:rPr lang="ru-RU" dirty="0" err="1"/>
              <a:t>кольором</a:t>
            </a:r>
            <a:r>
              <a:rPr lang="ru-RU" dirty="0"/>
              <a:t>. </a:t>
            </a:r>
            <a:r>
              <a:rPr lang="ru-RU" dirty="0" err="1"/>
              <a:t>Саме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призводить</a:t>
            </a:r>
            <a:r>
              <a:rPr lang="ru-RU" dirty="0"/>
              <a:t> до </a:t>
            </a:r>
            <a:r>
              <a:rPr lang="ru-RU" dirty="0" err="1"/>
              <a:t>розростання</a:t>
            </a:r>
            <a:r>
              <a:rPr lang="ru-RU" dirty="0"/>
              <a:t> дерева </a:t>
            </a:r>
            <a:r>
              <a:rPr lang="ru-RU" dirty="0" err="1"/>
              <a:t>класів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b="1" dirty="0" err="1"/>
              <a:t>Міст</a:t>
            </a:r>
            <a:r>
              <a:rPr lang="ru-RU" dirty="0"/>
              <a:t> </a:t>
            </a:r>
            <a:r>
              <a:rPr lang="ru-RU" dirty="0" err="1"/>
              <a:t>пропонує</a:t>
            </a:r>
            <a:r>
              <a:rPr lang="ru-RU" dirty="0"/>
              <a:t> </a:t>
            </a:r>
            <a:r>
              <a:rPr lang="ru-RU" b="1" dirty="0" err="1"/>
              <a:t>замінити</a:t>
            </a:r>
            <a:r>
              <a:rPr lang="ru-RU" b="1" dirty="0"/>
              <a:t> </a:t>
            </a:r>
            <a:r>
              <a:rPr lang="ru-RU" b="1" dirty="0" err="1"/>
              <a:t>спадкування</a:t>
            </a:r>
            <a:r>
              <a:rPr lang="ru-RU" b="1" dirty="0"/>
              <a:t> </a:t>
            </a:r>
            <a:r>
              <a:rPr lang="ru-RU" b="1" dirty="0" err="1"/>
              <a:t>композицією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виділити</a:t>
            </a:r>
            <a:r>
              <a:rPr lang="ru-RU" dirty="0"/>
              <a:t> одну з таких «</a:t>
            </a:r>
            <a:r>
              <a:rPr lang="ru-RU" dirty="0" err="1"/>
              <a:t>площин</a:t>
            </a:r>
            <a:r>
              <a:rPr lang="ru-RU" dirty="0"/>
              <a:t>» в </a:t>
            </a:r>
            <a:r>
              <a:rPr lang="ru-RU" dirty="0" err="1"/>
              <a:t>окрему</a:t>
            </a:r>
            <a:r>
              <a:rPr lang="ru-RU" dirty="0"/>
              <a:t> </a:t>
            </a:r>
            <a:r>
              <a:rPr lang="ru-RU" dirty="0" err="1"/>
              <a:t>ієрархію</a:t>
            </a:r>
            <a:r>
              <a:rPr lang="ru-RU" dirty="0"/>
              <a:t> і </a:t>
            </a:r>
            <a:r>
              <a:rPr lang="ru-RU" dirty="0" err="1"/>
              <a:t>посилатися</a:t>
            </a:r>
            <a:r>
              <a:rPr lang="ru-RU" dirty="0"/>
              <a:t> на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ієрархії</a:t>
            </a:r>
            <a:r>
              <a:rPr lang="ru-RU" dirty="0"/>
              <a:t>,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стану і </a:t>
            </a:r>
            <a:r>
              <a:rPr lang="ru-RU" dirty="0" err="1"/>
              <a:t>поведінки</a:t>
            </a:r>
            <a:r>
              <a:rPr lang="ru-RU" dirty="0"/>
              <a:t> </a:t>
            </a:r>
            <a:r>
              <a:rPr lang="ru-RU" dirty="0" err="1"/>
              <a:t>всередині</a:t>
            </a:r>
            <a:r>
              <a:rPr lang="ru-RU" dirty="0"/>
              <a:t> одного </a:t>
            </a:r>
            <a:r>
              <a:rPr lang="ru-RU" dirty="0" err="1"/>
              <a:t>класу</a:t>
            </a:r>
            <a:r>
              <a:rPr lang="ru-RU" dirty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Таким </a:t>
            </a:r>
            <a:r>
              <a:rPr lang="ru-RU" dirty="0"/>
              <a:t>чином, ми </a:t>
            </a:r>
            <a:r>
              <a:rPr lang="ru-RU" dirty="0" err="1"/>
              <a:t>можемо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b="1" dirty="0" err="1"/>
              <a:t>Колір</a:t>
            </a:r>
            <a:r>
              <a:rPr lang="ru-RU" dirty="0"/>
              <a:t> </a:t>
            </a:r>
            <a:r>
              <a:rPr lang="ru-RU" b="1" dirty="0" err="1"/>
              <a:t>окремим</a:t>
            </a:r>
            <a:r>
              <a:rPr lang="ru-RU" b="1" dirty="0"/>
              <a:t> </a:t>
            </a:r>
            <a:r>
              <a:rPr lang="ru-RU" b="1" dirty="0" err="1"/>
              <a:t>класом</a:t>
            </a:r>
            <a:r>
              <a:rPr lang="ru-RU" b="1" dirty="0"/>
              <a:t> </a:t>
            </a:r>
            <a:r>
              <a:rPr lang="ru-RU" dirty="0"/>
              <a:t>з </a:t>
            </a:r>
            <a:r>
              <a:rPr lang="ru-RU" dirty="0" err="1"/>
              <a:t>підкласами</a:t>
            </a:r>
            <a:r>
              <a:rPr lang="ru-RU" dirty="0"/>
              <a:t> </a:t>
            </a:r>
            <a:r>
              <a:rPr lang="ru-RU" dirty="0" err="1"/>
              <a:t>червоний</a:t>
            </a:r>
            <a:r>
              <a:rPr lang="ru-RU" dirty="0"/>
              <a:t> і </a:t>
            </a:r>
            <a:r>
              <a:rPr lang="ru-RU" dirty="0" err="1"/>
              <a:t>синій</a:t>
            </a:r>
            <a:r>
              <a:rPr lang="ru-RU" dirty="0"/>
              <a:t>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95568" y="410682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Клас</a:t>
            </a:r>
            <a:r>
              <a:rPr lang="ru-RU" b="1" dirty="0"/>
              <a:t> </a:t>
            </a:r>
            <a:r>
              <a:rPr lang="ru-RU" b="1" dirty="0" err="1"/>
              <a:t>фігур</a:t>
            </a:r>
            <a:r>
              <a:rPr lang="ru-RU" b="1" dirty="0"/>
              <a:t> </a:t>
            </a:r>
            <a:r>
              <a:rPr lang="ru-RU" dirty="0" err="1"/>
              <a:t>отримає</a:t>
            </a:r>
            <a:r>
              <a:rPr lang="ru-RU" dirty="0"/>
              <a:t>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Кольори</a:t>
            </a:r>
            <a:r>
              <a:rPr lang="ru-RU" dirty="0"/>
              <a:t> і </a:t>
            </a:r>
            <a:r>
              <a:rPr lang="ru-RU" dirty="0" err="1"/>
              <a:t>зможе</a:t>
            </a:r>
            <a:r>
              <a:rPr lang="ru-RU" dirty="0"/>
              <a:t> </a:t>
            </a:r>
            <a:r>
              <a:rPr lang="ru-RU" dirty="0" err="1"/>
              <a:t>делегувати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роботу, </a:t>
            </a:r>
            <a:r>
              <a:rPr lang="ru-RU" dirty="0" err="1"/>
              <a:t>якщо</a:t>
            </a:r>
            <a:r>
              <a:rPr lang="ru-RU" dirty="0"/>
              <a:t> буде </a:t>
            </a:r>
            <a:r>
              <a:rPr lang="ru-RU" dirty="0" err="1"/>
              <a:t>потрібно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>
                <a:solidFill>
                  <a:srgbClr val="C00000"/>
                </a:solidFill>
              </a:rPr>
              <a:t>Такий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зв'язок</a:t>
            </a:r>
            <a:r>
              <a:rPr lang="ru-RU" dirty="0">
                <a:solidFill>
                  <a:srgbClr val="C00000"/>
                </a:solidFill>
              </a:rPr>
              <a:t> і стане мостом </a:t>
            </a:r>
            <a:r>
              <a:rPr lang="ru-RU" dirty="0" err="1">
                <a:solidFill>
                  <a:srgbClr val="C00000"/>
                </a:solidFill>
              </a:rPr>
              <a:t>між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Фігурами</a:t>
            </a:r>
            <a:r>
              <a:rPr lang="ru-RU" dirty="0">
                <a:solidFill>
                  <a:srgbClr val="C00000"/>
                </a:solidFill>
              </a:rPr>
              <a:t> і </a:t>
            </a:r>
            <a:r>
              <a:rPr lang="ru-RU" dirty="0" err="1">
                <a:solidFill>
                  <a:srgbClr val="C00000"/>
                </a:solidFill>
              </a:rPr>
              <a:t>Кольором</a:t>
            </a:r>
            <a:r>
              <a:rPr lang="ru-RU" dirty="0"/>
              <a:t>. При </a:t>
            </a:r>
            <a:r>
              <a:rPr lang="ru-RU" dirty="0" err="1"/>
              <a:t>додаванні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квітів</a:t>
            </a:r>
            <a:r>
              <a:rPr lang="ru-RU" dirty="0"/>
              <a:t> не буде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чіпати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фігур</a:t>
            </a:r>
            <a:r>
              <a:rPr lang="ru-RU" dirty="0"/>
              <a:t> і </a:t>
            </a:r>
            <a:r>
              <a:rPr lang="ru-RU" dirty="0" err="1"/>
              <a:t>навпаки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3563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>
                <a:solidFill>
                  <a:srgbClr val="C00000"/>
                </a:solidFill>
              </a:rPr>
              <a:t>Абстракція</a:t>
            </a:r>
            <a:r>
              <a:rPr lang="ru-RU" sz="3200" b="1" dirty="0" smtClean="0">
                <a:solidFill>
                  <a:srgbClr val="C00000"/>
                </a:solidFill>
              </a:rPr>
              <a:t> </a:t>
            </a:r>
            <a:r>
              <a:rPr lang="ru-RU" sz="3200" b="1" dirty="0">
                <a:solidFill>
                  <a:srgbClr val="C00000"/>
                </a:solidFill>
              </a:rPr>
              <a:t>и </a:t>
            </a:r>
            <a:r>
              <a:rPr lang="ru-RU" sz="3200" b="1" dirty="0" err="1" smtClean="0">
                <a:solidFill>
                  <a:srgbClr val="C00000"/>
                </a:solidFill>
              </a:rPr>
              <a:t>Реализація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90086" y="3801593"/>
            <a:ext cx="4871652" cy="243582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9427" y="939271"/>
            <a:ext cx="90451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Абстракція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)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образний</a:t>
            </a:r>
            <a:r>
              <a:rPr lang="ru-RU" dirty="0"/>
              <a:t> шар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чим-небудь</a:t>
            </a:r>
            <a:r>
              <a:rPr lang="ru-RU" dirty="0"/>
              <a:t>. </a:t>
            </a:r>
            <a:r>
              <a:rPr lang="ru-RU" dirty="0" err="1"/>
              <a:t>Він</a:t>
            </a:r>
            <a:r>
              <a:rPr lang="ru-RU" dirty="0"/>
              <a:t> не </a:t>
            </a:r>
            <a:r>
              <a:rPr lang="ru-RU" dirty="0" err="1"/>
              <a:t>робить</a:t>
            </a:r>
            <a:r>
              <a:rPr lang="ru-RU" dirty="0"/>
              <a:t> роботу </a:t>
            </a:r>
            <a:r>
              <a:rPr lang="ru-RU" dirty="0" err="1"/>
              <a:t>самостійно</a:t>
            </a:r>
            <a:r>
              <a:rPr lang="ru-RU" dirty="0"/>
              <a:t>, а </a:t>
            </a:r>
            <a:r>
              <a:rPr lang="ru-RU" dirty="0" err="1"/>
              <a:t>делегує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шару </a:t>
            </a:r>
            <a:r>
              <a:rPr lang="ru-RU" dirty="0" err="1"/>
              <a:t>реалізації</a:t>
            </a:r>
            <a:r>
              <a:rPr lang="ru-RU" dirty="0"/>
              <a:t> (</a:t>
            </a:r>
            <a:r>
              <a:rPr lang="ru-RU" dirty="0" err="1"/>
              <a:t>іноді</a:t>
            </a:r>
            <a:r>
              <a:rPr lang="ru-RU" dirty="0"/>
              <a:t> званого платформою).</a:t>
            </a:r>
          </a:p>
          <a:p>
            <a:endParaRPr lang="ru-RU" dirty="0"/>
          </a:p>
          <a:p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/>
              <a:t>розвивати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 в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напрямках</a:t>
            </a:r>
            <a:r>
              <a:rPr lang="ru-RU" dirty="0"/>
              <a:t>:</a:t>
            </a:r>
          </a:p>
          <a:p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Мати</a:t>
            </a:r>
            <a:r>
              <a:rPr lang="ru-RU" dirty="0" smtClean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видів</a:t>
            </a:r>
            <a:r>
              <a:rPr lang="ru-RU" dirty="0"/>
              <a:t> GUI (</a:t>
            </a:r>
            <a:r>
              <a:rPr lang="ru-RU" dirty="0" err="1"/>
              <a:t>наприклад</a:t>
            </a:r>
            <a:r>
              <a:rPr lang="ru-RU" dirty="0"/>
              <a:t>, для </a:t>
            </a:r>
            <a:r>
              <a:rPr lang="ru-RU" dirty="0" err="1"/>
              <a:t>простих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і </a:t>
            </a:r>
            <a:r>
              <a:rPr lang="ru-RU" dirty="0" err="1"/>
              <a:t>адміністраторів</a:t>
            </a:r>
            <a:r>
              <a:rPr lang="ru-RU" dirty="0" smtClean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П</a:t>
            </a:r>
            <a:r>
              <a:rPr lang="ru-RU" dirty="0" err="1" smtClean="0"/>
              <a:t>ідтримувати</a:t>
            </a:r>
            <a:r>
              <a:rPr lang="ru-RU" dirty="0" smtClean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видів</a:t>
            </a:r>
            <a:r>
              <a:rPr lang="ru-RU" dirty="0"/>
              <a:t> API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працювати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, </a:t>
            </a:r>
            <a:r>
              <a:rPr lang="ru-RU" dirty="0" err="1"/>
              <a:t>Linux</a:t>
            </a:r>
            <a:r>
              <a:rPr lang="ru-RU" dirty="0"/>
              <a:t> і </a:t>
            </a:r>
            <a:r>
              <a:rPr lang="ru-RU" dirty="0" err="1"/>
              <a:t>MacOS</a:t>
            </a:r>
            <a:r>
              <a:rPr lang="ru-RU" dirty="0" smtClean="0"/>
              <a:t>).</a:t>
            </a:r>
          </a:p>
          <a:p>
            <a:endParaRPr lang="ru-RU" dirty="0"/>
          </a:p>
          <a:p>
            <a:r>
              <a:rPr lang="ru-RU" dirty="0" err="1"/>
              <a:t>Така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виглядати</a:t>
            </a:r>
            <a:r>
              <a:rPr lang="ru-RU" dirty="0"/>
              <a:t> як один великий клубок коду,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намішано</a:t>
            </a:r>
            <a:r>
              <a:rPr lang="ru-RU" dirty="0"/>
              <a:t> </a:t>
            </a:r>
            <a:r>
              <a:rPr lang="ru-RU" dirty="0" err="1"/>
              <a:t>умовні</a:t>
            </a:r>
            <a:r>
              <a:rPr lang="ru-RU" dirty="0"/>
              <a:t> </a:t>
            </a:r>
            <a:r>
              <a:rPr lang="ru-RU" dirty="0" err="1"/>
              <a:t>оператори</a:t>
            </a:r>
            <a:r>
              <a:rPr lang="ru-RU" dirty="0"/>
              <a:t> </a:t>
            </a:r>
            <a:r>
              <a:rPr lang="ru-RU" dirty="0" err="1"/>
              <a:t>шарів</a:t>
            </a:r>
            <a:r>
              <a:rPr lang="ru-RU" dirty="0"/>
              <a:t> GUI і API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428" y="4156089"/>
            <a:ext cx="3781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Коли </a:t>
            </a:r>
            <a:r>
              <a:rPr lang="ru-RU" dirty="0" err="1"/>
              <a:t>зміни</a:t>
            </a:r>
            <a:r>
              <a:rPr lang="ru-RU" dirty="0"/>
              <a:t> «</a:t>
            </a:r>
            <a:r>
              <a:rPr lang="ru-RU" dirty="0" err="1"/>
              <a:t>осаджують</a:t>
            </a:r>
            <a:r>
              <a:rPr lang="ru-RU" dirty="0"/>
              <a:t>» проект, вам </a:t>
            </a:r>
            <a:r>
              <a:rPr lang="ru-RU" dirty="0" err="1"/>
              <a:t>легше</a:t>
            </a:r>
            <a:r>
              <a:rPr lang="ru-RU" dirty="0"/>
              <a:t> </a:t>
            </a:r>
            <a:r>
              <a:rPr lang="ru-RU" dirty="0" err="1"/>
              <a:t>відбиватися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розділити</a:t>
            </a:r>
            <a:r>
              <a:rPr lang="ru-RU" dirty="0"/>
              <a:t> </a:t>
            </a:r>
            <a:r>
              <a:rPr lang="ru-RU" dirty="0" err="1"/>
              <a:t>монолітний</a:t>
            </a:r>
            <a:r>
              <a:rPr lang="ru-RU" dirty="0"/>
              <a:t> код на </a:t>
            </a:r>
            <a:r>
              <a:rPr lang="ru-RU" dirty="0" err="1"/>
              <a:t>частини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580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>
                <a:solidFill>
                  <a:srgbClr val="C00000"/>
                </a:solidFill>
              </a:rPr>
              <a:t>Абстракція</a:t>
            </a:r>
            <a:r>
              <a:rPr lang="ru-RU" sz="3200" b="1" dirty="0" smtClean="0">
                <a:solidFill>
                  <a:srgbClr val="C00000"/>
                </a:solidFill>
              </a:rPr>
              <a:t> </a:t>
            </a:r>
            <a:r>
              <a:rPr lang="ru-RU" sz="3200" b="1" dirty="0">
                <a:solidFill>
                  <a:srgbClr val="C00000"/>
                </a:solidFill>
              </a:rPr>
              <a:t>и </a:t>
            </a:r>
            <a:r>
              <a:rPr lang="ru-RU" sz="3200" b="1" dirty="0" err="1" smtClean="0">
                <a:solidFill>
                  <a:srgbClr val="C00000"/>
                </a:solidFill>
              </a:rPr>
              <a:t>Реализація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8947" y="1073519"/>
            <a:ext cx="4165053" cy="260315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988540"/>
            <a:ext cx="526397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Ви можете </a:t>
            </a:r>
            <a:r>
              <a:rPr lang="ru-RU" dirty="0" err="1"/>
              <a:t>спробувати</a:t>
            </a:r>
            <a:r>
              <a:rPr lang="ru-RU" dirty="0"/>
              <a:t> </a:t>
            </a:r>
            <a:r>
              <a:rPr lang="ru-RU" dirty="0" err="1"/>
              <a:t>структурувати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хаос, створивши для </a:t>
            </a:r>
            <a:r>
              <a:rPr lang="ru-RU" dirty="0" err="1"/>
              <a:t>кожної</a:t>
            </a:r>
            <a:r>
              <a:rPr lang="ru-RU" dirty="0"/>
              <a:t> </a:t>
            </a:r>
            <a:r>
              <a:rPr lang="ru-RU" dirty="0" err="1"/>
              <a:t>варіації</a:t>
            </a:r>
            <a:r>
              <a:rPr lang="ru-RU" dirty="0"/>
              <a:t> </a:t>
            </a:r>
            <a:r>
              <a:rPr lang="ru-RU" dirty="0" err="1"/>
              <a:t>інтерфейсу-платформи</a:t>
            </a:r>
            <a:r>
              <a:rPr lang="ru-RU" dirty="0"/>
              <a:t> </a:t>
            </a:r>
            <a:r>
              <a:rPr lang="ru-RU" b="1" dirty="0" err="1"/>
              <a:t>свої</a:t>
            </a:r>
            <a:r>
              <a:rPr lang="ru-RU" b="1" dirty="0"/>
              <a:t> </a:t>
            </a:r>
            <a:r>
              <a:rPr lang="ru-RU" b="1" dirty="0" err="1"/>
              <a:t>підкласи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Але </a:t>
            </a:r>
            <a:r>
              <a:rPr lang="ru-RU" dirty="0" err="1"/>
              <a:t>такий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</a:t>
            </a:r>
            <a:r>
              <a:rPr lang="ru-RU" dirty="0" err="1"/>
              <a:t>призведе</a:t>
            </a:r>
            <a:r>
              <a:rPr lang="ru-RU" dirty="0"/>
              <a:t> до </a:t>
            </a:r>
            <a:r>
              <a:rPr lang="ru-RU" dirty="0" err="1"/>
              <a:t>зростання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комбінацій</a:t>
            </a:r>
            <a:r>
              <a:rPr lang="ru-RU" dirty="0"/>
              <a:t>, і з кожною новою платформою </a:t>
            </a:r>
            <a:r>
              <a:rPr lang="ru-RU" dirty="0" err="1"/>
              <a:t>їх</a:t>
            </a:r>
            <a:r>
              <a:rPr lang="ru-RU" dirty="0"/>
              <a:t> буде все </a:t>
            </a:r>
            <a:r>
              <a:rPr lang="ru-RU" dirty="0" err="1"/>
              <a:t>більше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Ми </a:t>
            </a:r>
            <a:r>
              <a:rPr lang="ru-RU" dirty="0" err="1"/>
              <a:t>можемо</a:t>
            </a:r>
            <a:r>
              <a:rPr lang="ru-RU" dirty="0"/>
              <a:t> </a:t>
            </a:r>
            <a:r>
              <a:rPr lang="ru-RU" dirty="0" err="1"/>
              <a:t>вирішити</a:t>
            </a:r>
            <a:r>
              <a:rPr lang="ru-RU" dirty="0"/>
              <a:t> </a:t>
            </a:r>
            <a:r>
              <a:rPr lang="ru-RU" dirty="0" err="1"/>
              <a:t>цю</a:t>
            </a:r>
            <a:r>
              <a:rPr lang="ru-RU" dirty="0"/>
              <a:t> проблему, </a:t>
            </a:r>
            <a:r>
              <a:rPr lang="ru-RU" dirty="0" err="1"/>
              <a:t>застосувавши</a:t>
            </a:r>
            <a:r>
              <a:rPr lang="ru-RU" dirty="0"/>
              <a:t> </a:t>
            </a:r>
            <a:r>
              <a:rPr lang="ru-RU" b="1" dirty="0" err="1"/>
              <a:t>Міст</a:t>
            </a:r>
            <a:r>
              <a:rPr lang="ru-RU" dirty="0"/>
              <a:t>.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пропонує</a:t>
            </a:r>
            <a:r>
              <a:rPr lang="ru-RU" dirty="0"/>
              <a:t> </a:t>
            </a:r>
            <a:r>
              <a:rPr lang="ru-RU" dirty="0" err="1"/>
              <a:t>розплутати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код, </a:t>
            </a:r>
            <a:r>
              <a:rPr lang="ru-RU" dirty="0" err="1"/>
              <a:t>розділивши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на </a:t>
            </a:r>
            <a:r>
              <a:rPr lang="ru-RU" dirty="0" err="1"/>
              <a:t>дві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:</a:t>
            </a:r>
          </a:p>
          <a:p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 err="1"/>
              <a:t>Абстракцію</a:t>
            </a:r>
            <a:r>
              <a:rPr lang="ru-RU" dirty="0"/>
              <a:t>: шар </a:t>
            </a:r>
            <a:r>
              <a:rPr lang="ru-RU" dirty="0" err="1"/>
              <a:t>графічного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err="1"/>
              <a:t>Реалізацію</a:t>
            </a:r>
            <a:r>
              <a:rPr lang="ru-RU" dirty="0"/>
              <a:t>: шар </a:t>
            </a:r>
            <a:r>
              <a:rPr lang="ru-RU" dirty="0" err="1"/>
              <a:t>взаємодії</a:t>
            </a:r>
            <a:r>
              <a:rPr lang="ru-RU" dirty="0"/>
              <a:t> з </a:t>
            </a:r>
            <a:r>
              <a:rPr lang="ru-RU" dirty="0" err="1"/>
              <a:t>операційною</a:t>
            </a:r>
            <a:r>
              <a:rPr lang="ru-RU" dirty="0"/>
              <a:t> системою</a:t>
            </a:r>
          </a:p>
          <a:p>
            <a:r>
              <a:rPr lang="ru-RU" dirty="0" err="1"/>
              <a:t>Абстракція</a:t>
            </a:r>
            <a:r>
              <a:rPr lang="ru-RU" dirty="0"/>
              <a:t> буде </a:t>
            </a:r>
            <a:r>
              <a:rPr lang="ru-RU" dirty="0" err="1"/>
              <a:t>делегувати</a:t>
            </a:r>
            <a:r>
              <a:rPr lang="ru-RU" dirty="0"/>
              <a:t> роботу одного з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ru-RU" dirty="0" err="1"/>
              <a:t>реалізацій</a:t>
            </a:r>
            <a:r>
              <a:rPr lang="ru-RU" dirty="0"/>
              <a:t>. </a:t>
            </a:r>
            <a:r>
              <a:rPr lang="ru-RU" dirty="0" err="1"/>
              <a:t>Причому</a:t>
            </a:r>
            <a:r>
              <a:rPr lang="ru-RU" dirty="0"/>
              <a:t>,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буде </a:t>
            </a:r>
            <a:r>
              <a:rPr lang="ru-RU" dirty="0" err="1" smtClean="0"/>
              <a:t>взаємозамігювати</a:t>
            </a:r>
            <a:r>
              <a:rPr lang="ru-RU" dirty="0" smtClean="0"/>
              <a:t>, </a:t>
            </a:r>
            <a:r>
              <a:rPr lang="ru-RU" dirty="0"/>
              <a:t>але </a:t>
            </a:r>
            <a:r>
              <a:rPr lang="ru-RU" dirty="0" err="1"/>
              <a:t>тільки</a:t>
            </a:r>
            <a:r>
              <a:rPr lang="ru-RU" dirty="0"/>
              <a:t> за </a:t>
            </a:r>
            <a:r>
              <a:rPr lang="ru-RU" dirty="0" err="1"/>
              <a:t>умови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вони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слідувати</a:t>
            </a:r>
            <a:r>
              <a:rPr lang="ru-RU" dirty="0"/>
              <a:t> </a:t>
            </a:r>
            <a:r>
              <a:rPr lang="ru-RU" dirty="0" err="1"/>
              <a:t>загальному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263978" y="3885789"/>
            <a:ext cx="3793525" cy="244682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700" dirty="0" smtClean="0"/>
              <a:t>Таким </a:t>
            </a:r>
            <a:r>
              <a:rPr lang="ru-RU" sz="1700" dirty="0"/>
              <a:t>чином, </a:t>
            </a:r>
            <a:r>
              <a:rPr lang="ru-RU" sz="1700" dirty="0" err="1"/>
              <a:t>ви</a:t>
            </a:r>
            <a:r>
              <a:rPr lang="ru-RU" sz="1700" dirty="0"/>
              <a:t> </a:t>
            </a:r>
            <a:r>
              <a:rPr lang="ru-RU" sz="1700" dirty="0" err="1"/>
              <a:t>зможете</a:t>
            </a:r>
            <a:r>
              <a:rPr lang="ru-RU" sz="1700" dirty="0"/>
              <a:t> </a:t>
            </a:r>
            <a:r>
              <a:rPr lang="ru-RU" sz="1700" dirty="0" err="1"/>
              <a:t>змінювати</a:t>
            </a:r>
            <a:r>
              <a:rPr lang="ru-RU" sz="1700" dirty="0"/>
              <a:t> </a:t>
            </a:r>
            <a:r>
              <a:rPr lang="ru-RU" sz="1700" dirty="0" err="1"/>
              <a:t>графічний</a:t>
            </a:r>
            <a:r>
              <a:rPr lang="ru-RU" sz="1700" dirty="0"/>
              <a:t> </a:t>
            </a:r>
            <a:r>
              <a:rPr lang="ru-RU" sz="1700" dirty="0" err="1"/>
              <a:t>інтерфейс</a:t>
            </a:r>
            <a:r>
              <a:rPr lang="ru-RU" sz="1700" dirty="0"/>
              <a:t> </a:t>
            </a:r>
            <a:r>
              <a:rPr lang="ru-RU" sz="1700" dirty="0" err="1"/>
              <a:t>програми</a:t>
            </a:r>
            <a:r>
              <a:rPr lang="ru-RU" sz="1700" dirty="0"/>
              <a:t>, не </a:t>
            </a:r>
            <a:r>
              <a:rPr lang="ru-RU" sz="1700" dirty="0" err="1"/>
              <a:t>чіпаючи</a:t>
            </a:r>
            <a:r>
              <a:rPr lang="ru-RU" sz="1700" dirty="0"/>
              <a:t> </a:t>
            </a:r>
            <a:r>
              <a:rPr lang="ru-RU" sz="1700" dirty="0" err="1"/>
              <a:t>низькорівневий</a:t>
            </a:r>
            <a:r>
              <a:rPr lang="ru-RU" sz="1700" dirty="0"/>
              <a:t> код </a:t>
            </a:r>
            <a:r>
              <a:rPr lang="ru-RU" sz="1700" dirty="0" err="1"/>
              <a:t>роботи</a:t>
            </a:r>
            <a:r>
              <a:rPr lang="ru-RU" sz="1700" dirty="0"/>
              <a:t> з </a:t>
            </a:r>
            <a:r>
              <a:rPr lang="ru-RU" sz="1700" dirty="0" err="1"/>
              <a:t>операційною</a:t>
            </a:r>
            <a:r>
              <a:rPr lang="ru-RU" sz="1700" dirty="0"/>
              <a:t> системою. </a:t>
            </a:r>
            <a:endParaRPr lang="ru-RU" sz="1700" dirty="0" smtClean="0"/>
          </a:p>
          <a:p>
            <a:r>
              <a:rPr lang="ru-RU" sz="1700" dirty="0" smtClean="0"/>
              <a:t>І </a:t>
            </a:r>
            <a:r>
              <a:rPr lang="ru-RU" sz="1700" dirty="0" err="1"/>
              <a:t>навпаки</a:t>
            </a:r>
            <a:r>
              <a:rPr lang="ru-RU" sz="1700" dirty="0"/>
              <a:t>, </a:t>
            </a:r>
            <a:r>
              <a:rPr lang="ru-RU" sz="1700" dirty="0" err="1"/>
              <a:t>ви</a:t>
            </a:r>
            <a:r>
              <a:rPr lang="ru-RU" sz="1700" dirty="0"/>
              <a:t> </a:t>
            </a:r>
            <a:r>
              <a:rPr lang="ru-RU" sz="1700" dirty="0" err="1"/>
              <a:t>зможете</a:t>
            </a:r>
            <a:r>
              <a:rPr lang="ru-RU" sz="1700" dirty="0"/>
              <a:t> </a:t>
            </a:r>
            <a:r>
              <a:rPr lang="ru-RU" sz="1700" dirty="0" err="1"/>
              <a:t>додавати</a:t>
            </a:r>
            <a:r>
              <a:rPr lang="ru-RU" sz="1700" dirty="0"/>
              <a:t> </a:t>
            </a:r>
            <a:r>
              <a:rPr lang="ru-RU" sz="1700" dirty="0" err="1"/>
              <a:t>підтримку</a:t>
            </a:r>
            <a:r>
              <a:rPr lang="ru-RU" sz="1700" dirty="0"/>
              <a:t> </a:t>
            </a:r>
            <a:r>
              <a:rPr lang="ru-RU" sz="1700" dirty="0" err="1"/>
              <a:t>нових</a:t>
            </a:r>
            <a:r>
              <a:rPr lang="ru-RU" sz="1700" dirty="0"/>
              <a:t> </a:t>
            </a:r>
            <a:r>
              <a:rPr lang="ru-RU" sz="1700" dirty="0" err="1"/>
              <a:t>операційних</a:t>
            </a:r>
            <a:r>
              <a:rPr lang="ru-RU" sz="1700" dirty="0"/>
              <a:t> систем, </a:t>
            </a:r>
            <a:r>
              <a:rPr lang="ru-RU" sz="1700" dirty="0" err="1"/>
              <a:t>створюючи</a:t>
            </a:r>
            <a:r>
              <a:rPr lang="ru-RU" sz="1700" dirty="0"/>
              <a:t> </a:t>
            </a:r>
            <a:r>
              <a:rPr lang="ru-RU" sz="1700" dirty="0" err="1"/>
              <a:t>підкласи</a:t>
            </a:r>
            <a:r>
              <a:rPr lang="ru-RU" sz="1700" dirty="0"/>
              <a:t> </a:t>
            </a:r>
            <a:r>
              <a:rPr lang="ru-RU" sz="1700" dirty="0" err="1"/>
              <a:t>реалізації</a:t>
            </a:r>
            <a:r>
              <a:rPr lang="ru-RU" sz="1700" dirty="0"/>
              <a:t>, без </a:t>
            </a:r>
            <a:r>
              <a:rPr lang="ru-RU" sz="1700" dirty="0" err="1"/>
              <a:t>необхідності</a:t>
            </a:r>
            <a:r>
              <a:rPr lang="ru-RU" sz="1700" dirty="0"/>
              <a:t> </a:t>
            </a:r>
            <a:r>
              <a:rPr lang="ru-RU" sz="1700" dirty="0" err="1"/>
              <a:t>міняти</a:t>
            </a:r>
            <a:r>
              <a:rPr lang="ru-RU" sz="1700" dirty="0"/>
              <a:t> </a:t>
            </a:r>
            <a:r>
              <a:rPr lang="ru-RU" sz="1700" dirty="0" err="1"/>
              <a:t>класи</a:t>
            </a:r>
            <a:r>
              <a:rPr lang="ru-RU" sz="1700" dirty="0"/>
              <a:t> </a:t>
            </a:r>
            <a:r>
              <a:rPr lang="ru-RU" sz="1700" dirty="0" err="1"/>
              <a:t>графічного</a:t>
            </a:r>
            <a:r>
              <a:rPr lang="ru-RU" sz="1700" dirty="0"/>
              <a:t> </a:t>
            </a:r>
            <a:r>
              <a:rPr lang="ru-RU" sz="1700" dirty="0" err="1"/>
              <a:t>інтерфейсу</a:t>
            </a:r>
            <a:r>
              <a:rPr lang="ru-RU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3333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Міст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Структура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9281" y="1952436"/>
            <a:ext cx="5429250" cy="36195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0931" y="1161021"/>
            <a:ext cx="265670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 smtClean="0"/>
              <a:t>1.Абстракція </a:t>
            </a:r>
            <a:r>
              <a:rPr lang="ru-RU" sz="1700" dirty="0" err="1"/>
              <a:t>містить</a:t>
            </a:r>
            <a:r>
              <a:rPr lang="ru-RU" sz="1700" dirty="0"/>
              <a:t> </a:t>
            </a:r>
            <a:r>
              <a:rPr lang="ru-RU" sz="1700" dirty="0" err="1"/>
              <a:t>керуючу</a:t>
            </a:r>
            <a:r>
              <a:rPr lang="ru-RU" sz="1700" dirty="0"/>
              <a:t> </a:t>
            </a:r>
            <a:r>
              <a:rPr lang="ru-RU" sz="1700" dirty="0" err="1"/>
              <a:t>логіку</a:t>
            </a:r>
            <a:r>
              <a:rPr lang="ru-RU" sz="1700" dirty="0"/>
              <a:t>. </a:t>
            </a:r>
            <a:endParaRPr lang="ru-RU" sz="1700" dirty="0" smtClean="0"/>
          </a:p>
          <a:p>
            <a:r>
              <a:rPr lang="ru-RU" sz="1700" dirty="0" smtClean="0"/>
              <a:t>Код </a:t>
            </a:r>
            <a:r>
              <a:rPr lang="ru-RU" sz="1700" dirty="0" err="1"/>
              <a:t>абстракції</a:t>
            </a:r>
            <a:r>
              <a:rPr lang="ru-RU" sz="1700" dirty="0"/>
              <a:t> </a:t>
            </a:r>
            <a:r>
              <a:rPr lang="ru-RU" sz="1700" dirty="0" err="1"/>
              <a:t>делегує</a:t>
            </a:r>
            <a:r>
              <a:rPr lang="ru-RU" sz="1700" dirty="0"/>
              <a:t> </a:t>
            </a:r>
            <a:r>
              <a:rPr lang="ru-RU" sz="1700" dirty="0" err="1"/>
              <a:t>реальну</a:t>
            </a:r>
            <a:r>
              <a:rPr lang="ru-RU" sz="1700" dirty="0"/>
              <a:t> роботу </a:t>
            </a:r>
            <a:r>
              <a:rPr lang="ru-RU" sz="1700" dirty="0" err="1"/>
              <a:t>пов'язаному</a:t>
            </a:r>
            <a:r>
              <a:rPr lang="ru-RU" sz="1700" dirty="0"/>
              <a:t> </a:t>
            </a:r>
            <a:r>
              <a:rPr lang="ru-RU" sz="1700" dirty="0" err="1"/>
              <a:t>об'єкту</a:t>
            </a:r>
            <a:r>
              <a:rPr lang="ru-RU" sz="1700" dirty="0"/>
              <a:t> </a:t>
            </a:r>
            <a:r>
              <a:rPr lang="ru-RU" sz="1700" dirty="0" err="1"/>
              <a:t>реалізації</a:t>
            </a:r>
            <a:r>
              <a:rPr lang="ru-RU" sz="1700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080421" y="1083557"/>
            <a:ext cx="20635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2.Реалізація </a:t>
            </a:r>
            <a:r>
              <a:rPr lang="ru-RU" sz="1600" dirty="0" err="1"/>
              <a:t>задає</a:t>
            </a:r>
            <a:r>
              <a:rPr lang="ru-RU" sz="1600" dirty="0"/>
              <a:t> </a:t>
            </a:r>
            <a:r>
              <a:rPr lang="ru-RU" sz="1600" dirty="0" err="1"/>
              <a:t>загальний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 для </a:t>
            </a:r>
            <a:r>
              <a:rPr lang="ru-RU" sz="1600" dirty="0" err="1"/>
              <a:t>всіх</a:t>
            </a:r>
            <a:r>
              <a:rPr lang="ru-RU" sz="1600" dirty="0"/>
              <a:t> </a:t>
            </a:r>
            <a:r>
              <a:rPr lang="ru-RU" sz="1600" dirty="0" err="1"/>
              <a:t>реалізацій</a:t>
            </a:r>
            <a:r>
              <a:rPr lang="ru-RU" sz="1600" dirty="0"/>
              <a:t>. </a:t>
            </a:r>
            <a:r>
              <a:rPr lang="ru-RU" sz="1600" dirty="0" err="1"/>
              <a:t>Всі</a:t>
            </a:r>
            <a:r>
              <a:rPr lang="ru-RU" sz="1600" dirty="0"/>
              <a:t> </a:t>
            </a:r>
            <a:r>
              <a:rPr lang="ru-RU" sz="1600" dirty="0" err="1"/>
              <a:t>методи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тут </a:t>
            </a:r>
            <a:r>
              <a:rPr lang="ru-RU" sz="1600" dirty="0" err="1"/>
              <a:t>описані</a:t>
            </a:r>
            <a:r>
              <a:rPr lang="ru-RU" sz="1600" dirty="0"/>
              <a:t>, </a:t>
            </a:r>
            <a:r>
              <a:rPr lang="ru-RU" sz="1600" dirty="0" err="1"/>
              <a:t>будуть</a:t>
            </a:r>
            <a:r>
              <a:rPr lang="ru-RU" sz="1600" dirty="0"/>
              <a:t> </a:t>
            </a:r>
            <a:r>
              <a:rPr lang="ru-RU" sz="1600" dirty="0" err="1"/>
              <a:t>доступні</a:t>
            </a:r>
            <a:r>
              <a:rPr lang="ru-RU" sz="1600" dirty="0"/>
              <a:t> з </a:t>
            </a:r>
            <a:r>
              <a:rPr lang="ru-RU" sz="1600" dirty="0" err="1"/>
              <a:t>класу</a:t>
            </a:r>
            <a:r>
              <a:rPr lang="ru-RU" sz="1600" dirty="0"/>
              <a:t> </a:t>
            </a:r>
            <a:r>
              <a:rPr lang="ru-RU" sz="1600" dirty="0" err="1"/>
              <a:t>абстракції</a:t>
            </a:r>
            <a:r>
              <a:rPr lang="ru-RU" sz="1600" dirty="0"/>
              <a:t> і </a:t>
            </a:r>
            <a:r>
              <a:rPr lang="ru-RU" sz="1600" dirty="0" err="1"/>
              <a:t>його</a:t>
            </a:r>
            <a:r>
              <a:rPr lang="ru-RU" sz="1600" dirty="0"/>
              <a:t> </a:t>
            </a:r>
            <a:r>
              <a:rPr lang="ru-RU" sz="1600" dirty="0" err="1"/>
              <a:t>підкласів</a:t>
            </a:r>
            <a:r>
              <a:rPr lang="ru-RU" sz="1600" dirty="0"/>
              <a:t>.</a:t>
            </a:r>
          </a:p>
          <a:p>
            <a:r>
              <a:rPr lang="ru-RU" sz="1600" dirty="0" err="1"/>
              <a:t>Інтерфейси</a:t>
            </a:r>
            <a:r>
              <a:rPr lang="ru-RU" sz="1600" dirty="0"/>
              <a:t> </a:t>
            </a:r>
            <a:r>
              <a:rPr lang="ru-RU" sz="1600" dirty="0" err="1"/>
              <a:t>абстракції</a:t>
            </a:r>
            <a:r>
              <a:rPr lang="ru-RU" sz="1600" dirty="0"/>
              <a:t> і </a:t>
            </a:r>
            <a:r>
              <a:rPr lang="ru-RU" sz="1600" dirty="0" err="1"/>
              <a:t>реалізації</a:t>
            </a:r>
            <a:r>
              <a:rPr lang="ru-RU" sz="1600" dirty="0"/>
              <a:t> </a:t>
            </a:r>
            <a:r>
              <a:rPr lang="ru-RU" sz="1600" dirty="0" err="1"/>
              <a:t>можуть</a:t>
            </a:r>
            <a:r>
              <a:rPr lang="ru-RU" sz="1600" dirty="0"/>
              <a:t> як </a:t>
            </a:r>
            <a:r>
              <a:rPr lang="ru-RU" sz="1600" dirty="0" err="1"/>
              <a:t>збігатися</a:t>
            </a:r>
            <a:r>
              <a:rPr lang="ru-RU" sz="1600" dirty="0"/>
              <a:t>, так і бути абсолютно </a:t>
            </a:r>
            <a:r>
              <a:rPr lang="ru-RU" sz="1600" dirty="0" err="1"/>
              <a:t>різними</a:t>
            </a:r>
            <a:r>
              <a:rPr lang="ru-RU" sz="1600" dirty="0"/>
              <a:t>. Але </a:t>
            </a:r>
            <a:r>
              <a:rPr lang="ru-RU" sz="1600" dirty="0" err="1"/>
              <a:t>зазвичай</a:t>
            </a:r>
            <a:r>
              <a:rPr lang="ru-RU" sz="1600" dirty="0"/>
              <a:t> в </a:t>
            </a:r>
            <a:r>
              <a:rPr lang="ru-RU" sz="1600" dirty="0" err="1"/>
              <a:t>реалізації</a:t>
            </a:r>
            <a:r>
              <a:rPr lang="ru-RU" sz="1600" dirty="0"/>
              <a:t> </a:t>
            </a:r>
            <a:r>
              <a:rPr lang="ru-RU" sz="1600" dirty="0" err="1"/>
              <a:t>живуть</a:t>
            </a:r>
            <a:r>
              <a:rPr lang="ru-RU" sz="1600" dirty="0"/>
              <a:t> </a:t>
            </a:r>
            <a:r>
              <a:rPr lang="ru-RU" sz="1600" dirty="0" err="1"/>
              <a:t>базові</a:t>
            </a:r>
            <a:r>
              <a:rPr lang="ru-RU" sz="1600" dirty="0"/>
              <a:t> </a:t>
            </a:r>
            <a:r>
              <a:rPr lang="ru-RU" sz="1600" dirty="0" err="1"/>
              <a:t>операції</a:t>
            </a:r>
            <a:r>
              <a:rPr lang="ru-RU" sz="1600" dirty="0"/>
              <a:t>, на </a:t>
            </a:r>
            <a:r>
              <a:rPr lang="ru-RU" sz="1600" dirty="0" err="1"/>
              <a:t>яких</a:t>
            </a:r>
            <a:r>
              <a:rPr lang="ru-RU" sz="1600" dirty="0"/>
              <a:t> </a:t>
            </a:r>
            <a:r>
              <a:rPr lang="ru-RU" sz="1600" dirty="0" err="1"/>
              <a:t>будуються</a:t>
            </a:r>
            <a:r>
              <a:rPr lang="ru-RU" sz="1600" dirty="0"/>
              <a:t> </a:t>
            </a:r>
            <a:r>
              <a:rPr lang="ru-RU" sz="1600" dirty="0" err="1"/>
              <a:t>складні</a:t>
            </a:r>
            <a:r>
              <a:rPr lang="ru-RU" sz="1600" dirty="0"/>
              <a:t> </a:t>
            </a:r>
            <a:r>
              <a:rPr lang="ru-RU" sz="1600" dirty="0" err="1"/>
              <a:t>операції</a:t>
            </a:r>
            <a:r>
              <a:rPr lang="ru-RU" sz="1600" dirty="0"/>
              <a:t> </a:t>
            </a:r>
            <a:r>
              <a:rPr lang="ru-RU" sz="1600" dirty="0" err="1"/>
              <a:t>абстракції</a:t>
            </a:r>
            <a:r>
              <a:rPr lang="ru-RU" sz="1600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809094" y="5746014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700" dirty="0"/>
              <a:t>3.Конкретние </a:t>
            </a:r>
            <a:r>
              <a:rPr lang="ru-RU" sz="1700" dirty="0" err="1"/>
              <a:t>реалізації</a:t>
            </a:r>
            <a:r>
              <a:rPr lang="ru-RU" sz="1700" dirty="0"/>
              <a:t> </a:t>
            </a:r>
            <a:r>
              <a:rPr lang="ru-RU" sz="1700" dirty="0" err="1"/>
              <a:t>містять</a:t>
            </a:r>
            <a:r>
              <a:rPr lang="ru-RU" sz="1700" dirty="0"/>
              <a:t> </a:t>
            </a:r>
            <a:r>
              <a:rPr lang="ru-RU" sz="1700" dirty="0" err="1"/>
              <a:t>від</a:t>
            </a:r>
            <a:r>
              <a:rPr lang="ru-RU" sz="1700" dirty="0"/>
              <a:t> </a:t>
            </a:r>
            <a:r>
              <a:rPr lang="ru-RU" sz="1700" dirty="0" err="1"/>
              <a:t>платформи</a:t>
            </a:r>
            <a:r>
              <a:rPr lang="ru-RU" sz="1700" dirty="0"/>
              <a:t> </a:t>
            </a:r>
            <a:r>
              <a:rPr lang="ru-RU" sz="1700" dirty="0" err="1"/>
              <a:t>залежний</a:t>
            </a:r>
            <a:r>
              <a:rPr lang="ru-RU" sz="1700" dirty="0"/>
              <a:t> код.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5460083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700" dirty="0" smtClean="0"/>
              <a:t>4.Розширені </a:t>
            </a:r>
            <a:r>
              <a:rPr lang="ru-RU" sz="1700" dirty="0" err="1"/>
              <a:t>абстракції</a:t>
            </a:r>
            <a:r>
              <a:rPr lang="ru-RU" sz="1700" dirty="0"/>
              <a:t> </a:t>
            </a:r>
            <a:r>
              <a:rPr lang="ru-RU" sz="1700" dirty="0" err="1"/>
              <a:t>містять</a:t>
            </a:r>
            <a:r>
              <a:rPr lang="ru-RU" sz="1700" dirty="0"/>
              <a:t> </a:t>
            </a:r>
            <a:r>
              <a:rPr lang="ru-RU" sz="1700" dirty="0" err="1"/>
              <a:t>різні</a:t>
            </a:r>
            <a:r>
              <a:rPr lang="ru-RU" sz="1700" dirty="0"/>
              <a:t> </a:t>
            </a:r>
            <a:r>
              <a:rPr lang="ru-RU" sz="1700" dirty="0" err="1"/>
              <a:t>варіації</a:t>
            </a:r>
            <a:r>
              <a:rPr lang="ru-RU" sz="1700" dirty="0"/>
              <a:t> </a:t>
            </a:r>
            <a:r>
              <a:rPr lang="ru-RU" sz="1700" dirty="0" err="1"/>
              <a:t>керуючої</a:t>
            </a:r>
            <a:r>
              <a:rPr lang="ru-RU" sz="1700" dirty="0"/>
              <a:t> </a:t>
            </a:r>
            <a:r>
              <a:rPr lang="ru-RU" sz="1700" dirty="0" err="1"/>
              <a:t>логіки</a:t>
            </a:r>
            <a:r>
              <a:rPr lang="ru-RU" sz="1700" dirty="0"/>
              <a:t>. Як і </a:t>
            </a:r>
            <a:r>
              <a:rPr lang="ru-RU" sz="1700" dirty="0" err="1"/>
              <a:t>батько</a:t>
            </a:r>
            <a:r>
              <a:rPr lang="ru-RU" sz="1700" dirty="0"/>
              <a:t>, </a:t>
            </a:r>
            <a:r>
              <a:rPr lang="ru-RU" sz="1700" dirty="0" err="1"/>
              <a:t>працює</a:t>
            </a:r>
            <a:r>
              <a:rPr lang="ru-RU" sz="1700" dirty="0"/>
              <a:t> з </a:t>
            </a:r>
            <a:r>
              <a:rPr lang="ru-RU" sz="1700" dirty="0" err="1"/>
              <a:t>реалізаціями</a:t>
            </a:r>
            <a:r>
              <a:rPr lang="ru-RU" sz="1700" dirty="0"/>
              <a:t> </a:t>
            </a:r>
            <a:r>
              <a:rPr lang="ru-RU" sz="1700" dirty="0" err="1"/>
              <a:t>тільки</a:t>
            </a:r>
            <a:r>
              <a:rPr lang="ru-RU" sz="1700" dirty="0"/>
              <a:t> через </a:t>
            </a:r>
            <a:r>
              <a:rPr lang="ru-RU" sz="1700" dirty="0" err="1"/>
              <a:t>загальний</a:t>
            </a:r>
            <a:r>
              <a:rPr lang="ru-RU" sz="1700" dirty="0"/>
              <a:t> </a:t>
            </a:r>
            <a:r>
              <a:rPr lang="ru-RU" sz="1700" dirty="0" err="1"/>
              <a:t>інтерфейс</a:t>
            </a:r>
            <a:r>
              <a:rPr lang="ru-RU" sz="1700" dirty="0"/>
              <a:t> </a:t>
            </a:r>
            <a:r>
              <a:rPr lang="ru-RU" sz="1700" dirty="0" err="1"/>
              <a:t>реалізації</a:t>
            </a:r>
            <a:r>
              <a:rPr lang="ru-RU" sz="1700" dirty="0"/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08421" y="907233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/>
              <a:t>5.Кліент </a:t>
            </a:r>
            <a:r>
              <a:rPr lang="ru-RU" sz="1600" dirty="0" err="1"/>
              <a:t>працює</a:t>
            </a:r>
            <a:r>
              <a:rPr lang="ru-RU" sz="1600" dirty="0"/>
              <a:t> </a:t>
            </a:r>
            <a:r>
              <a:rPr lang="ru-RU" sz="1600" dirty="0" err="1"/>
              <a:t>тільки</a:t>
            </a:r>
            <a:r>
              <a:rPr lang="ru-RU" sz="1600" dirty="0"/>
              <a:t> з </a:t>
            </a:r>
            <a:r>
              <a:rPr lang="ru-RU" sz="1600" dirty="0" err="1"/>
              <a:t>об'єктами</a:t>
            </a:r>
            <a:r>
              <a:rPr lang="ru-RU" sz="1600" dirty="0"/>
              <a:t> </a:t>
            </a:r>
            <a:r>
              <a:rPr lang="ru-RU" sz="1600" dirty="0" err="1"/>
              <a:t>абстракції</a:t>
            </a:r>
            <a:r>
              <a:rPr lang="ru-RU" sz="1600" dirty="0"/>
              <a:t>. </a:t>
            </a:r>
            <a:r>
              <a:rPr lang="ru-RU" sz="1600" dirty="0" err="1"/>
              <a:t>Крім</a:t>
            </a:r>
            <a:r>
              <a:rPr lang="ru-RU" sz="1600" dirty="0"/>
              <a:t> початкового </a:t>
            </a:r>
            <a:r>
              <a:rPr lang="ru-RU" sz="1600" dirty="0" err="1"/>
              <a:t>зв'язування</a:t>
            </a:r>
            <a:r>
              <a:rPr lang="ru-RU" sz="1600" dirty="0"/>
              <a:t> </a:t>
            </a:r>
            <a:r>
              <a:rPr lang="ru-RU" sz="1600" dirty="0" err="1"/>
              <a:t>абстракції</a:t>
            </a:r>
            <a:r>
              <a:rPr lang="ru-RU" sz="1600" dirty="0"/>
              <a:t> з </a:t>
            </a:r>
            <a:r>
              <a:rPr lang="ru-RU" sz="1600" dirty="0" err="1"/>
              <a:t>однією</a:t>
            </a:r>
            <a:r>
              <a:rPr lang="ru-RU" sz="1600" dirty="0"/>
              <a:t> з </a:t>
            </a:r>
            <a:r>
              <a:rPr lang="ru-RU" sz="1600" dirty="0" err="1"/>
              <a:t>реалізацій</a:t>
            </a:r>
            <a:r>
              <a:rPr lang="ru-RU" sz="1600" dirty="0"/>
              <a:t>, </a:t>
            </a:r>
            <a:r>
              <a:rPr lang="ru-RU" sz="1600" dirty="0" err="1"/>
              <a:t>клієнтський</a:t>
            </a:r>
            <a:r>
              <a:rPr lang="ru-RU" sz="1600" dirty="0"/>
              <a:t> код не </a:t>
            </a:r>
            <a:r>
              <a:rPr lang="ru-RU" sz="1600" dirty="0" err="1"/>
              <a:t>має</a:t>
            </a:r>
            <a:r>
              <a:rPr lang="ru-RU" sz="1600" dirty="0"/>
              <a:t> прямого доступу до </a:t>
            </a:r>
            <a:r>
              <a:rPr lang="ru-RU" sz="1600" dirty="0" err="1"/>
              <a:t>об'єктів</a:t>
            </a:r>
            <a:r>
              <a:rPr lang="ru-RU" sz="1600" dirty="0"/>
              <a:t> </a:t>
            </a:r>
            <a:r>
              <a:rPr lang="ru-RU" sz="1600" dirty="0" err="1"/>
              <a:t>реалізації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5614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Міст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2400" y="945292"/>
            <a:ext cx="5181600" cy="38862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0021" y="945292"/>
            <a:ext cx="2977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У </a:t>
            </a:r>
            <a:r>
              <a:rPr lang="ru-RU" sz="1600" dirty="0" err="1"/>
              <a:t>цьому</a:t>
            </a:r>
            <a:r>
              <a:rPr lang="ru-RU" sz="1600" dirty="0"/>
              <a:t> </a:t>
            </a:r>
            <a:r>
              <a:rPr lang="ru-RU" sz="1600" dirty="0" err="1"/>
              <a:t>прикладі</a:t>
            </a:r>
            <a:r>
              <a:rPr lang="ru-RU" sz="1600" dirty="0"/>
              <a:t> </a:t>
            </a:r>
            <a:r>
              <a:rPr lang="ru-RU" sz="1600" b="1" dirty="0" err="1"/>
              <a:t>Міст</a:t>
            </a:r>
            <a:r>
              <a:rPr lang="ru-RU" sz="1600" dirty="0"/>
              <a:t> </a:t>
            </a:r>
            <a:r>
              <a:rPr lang="ru-RU" sz="1600" dirty="0" err="1"/>
              <a:t>розділяє</a:t>
            </a:r>
            <a:r>
              <a:rPr lang="ru-RU" sz="1600" dirty="0"/>
              <a:t> </a:t>
            </a:r>
            <a:r>
              <a:rPr lang="ru-RU" sz="1600" dirty="0" err="1"/>
              <a:t>монолітний</a:t>
            </a:r>
            <a:r>
              <a:rPr lang="ru-RU" sz="1600" dirty="0"/>
              <a:t> код </a:t>
            </a:r>
            <a:r>
              <a:rPr lang="ru-RU" sz="1600" dirty="0" err="1"/>
              <a:t>приладів</a:t>
            </a:r>
            <a:r>
              <a:rPr lang="ru-RU" sz="1600" dirty="0"/>
              <a:t> і </a:t>
            </a:r>
            <a:r>
              <a:rPr lang="ru-RU" sz="1600" dirty="0" err="1"/>
              <a:t>пультів</a:t>
            </a:r>
            <a:r>
              <a:rPr lang="ru-RU" sz="1600" dirty="0"/>
              <a:t> на </a:t>
            </a:r>
            <a:r>
              <a:rPr lang="ru-RU" sz="1600" dirty="0" err="1"/>
              <a:t>дві</a:t>
            </a:r>
            <a:r>
              <a:rPr lang="ru-RU" sz="1600" dirty="0"/>
              <a:t> </a:t>
            </a:r>
            <a:r>
              <a:rPr lang="ru-RU" sz="1600" dirty="0" err="1"/>
              <a:t>частини</a:t>
            </a:r>
            <a:r>
              <a:rPr lang="ru-RU" sz="1600" dirty="0"/>
              <a:t>: </a:t>
            </a:r>
            <a:r>
              <a:rPr lang="ru-RU" sz="1600" dirty="0" err="1"/>
              <a:t>прилади</a:t>
            </a:r>
            <a:r>
              <a:rPr lang="ru-RU" sz="1600" dirty="0"/>
              <a:t> (</a:t>
            </a:r>
            <a:r>
              <a:rPr lang="ru-RU" sz="1600" dirty="0" err="1"/>
              <a:t>виступають</a:t>
            </a:r>
            <a:r>
              <a:rPr lang="ru-RU" sz="1600" dirty="0"/>
              <a:t> </a:t>
            </a:r>
            <a:r>
              <a:rPr lang="ru-RU" sz="1600" dirty="0" err="1"/>
              <a:t>реалізацією</a:t>
            </a:r>
            <a:r>
              <a:rPr lang="ru-RU" sz="1600" dirty="0"/>
              <a:t>) і </a:t>
            </a:r>
            <a:r>
              <a:rPr lang="ru-RU" sz="1600" dirty="0" err="1"/>
              <a:t>пульти</a:t>
            </a:r>
            <a:r>
              <a:rPr lang="ru-RU" sz="1600" dirty="0"/>
              <a:t> </a:t>
            </a:r>
            <a:r>
              <a:rPr lang="ru-RU" sz="1600" dirty="0" err="1"/>
              <a:t>управління</a:t>
            </a:r>
            <a:r>
              <a:rPr lang="ru-RU" sz="1600" dirty="0"/>
              <a:t> ними (</a:t>
            </a:r>
            <a:r>
              <a:rPr lang="ru-RU" sz="1600" dirty="0" err="1"/>
              <a:t>виступають</a:t>
            </a:r>
            <a:r>
              <a:rPr lang="ru-RU" sz="1600" dirty="0"/>
              <a:t> </a:t>
            </a:r>
            <a:r>
              <a:rPr lang="ru-RU" sz="1600" dirty="0" err="1"/>
              <a:t>абстракцією</a:t>
            </a:r>
            <a:r>
              <a:rPr lang="ru-RU" sz="1600" dirty="0"/>
              <a:t>).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0021" y="2748017"/>
            <a:ext cx="40447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/>
              <a:t>Клас</a:t>
            </a:r>
            <a:r>
              <a:rPr lang="ru-RU" sz="1600" b="1" dirty="0"/>
              <a:t> пульта </a:t>
            </a:r>
            <a:r>
              <a:rPr lang="ru-RU" sz="1600" dirty="0" err="1"/>
              <a:t>має</a:t>
            </a:r>
            <a:r>
              <a:rPr lang="ru-RU" sz="1600" dirty="0"/>
              <a:t> </a:t>
            </a:r>
            <a:r>
              <a:rPr lang="ru-RU" sz="1600" dirty="0" err="1"/>
              <a:t>посилання</a:t>
            </a:r>
            <a:r>
              <a:rPr lang="ru-RU" sz="1600" dirty="0"/>
              <a:t> на </a:t>
            </a:r>
            <a:r>
              <a:rPr lang="ru-RU" sz="1600" dirty="0" err="1"/>
              <a:t>об'єкт</a:t>
            </a:r>
            <a:r>
              <a:rPr lang="ru-RU" sz="1600" dirty="0"/>
              <a:t> </a:t>
            </a:r>
            <a:r>
              <a:rPr lang="ru-RU" sz="1600" dirty="0" err="1"/>
              <a:t>приладу</a:t>
            </a:r>
            <a:r>
              <a:rPr lang="ru-RU" sz="1600" dirty="0"/>
              <a:t>, </a:t>
            </a:r>
            <a:r>
              <a:rPr lang="ru-RU" sz="1600" dirty="0" err="1"/>
              <a:t>яким</a:t>
            </a:r>
            <a:r>
              <a:rPr lang="ru-RU" sz="1600" dirty="0"/>
              <a:t> </a:t>
            </a:r>
            <a:r>
              <a:rPr lang="ru-RU" sz="1600" dirty="0" err="1"/>
              <a:t>він</a:t>
            </a:r>
            <a:r>
              <a:rPr lang="ru-RU" sz="1600" dirty="0"/>
              <a:t> </a:t>
            </a:r>
            <a:r>
              <a:rPr lang="ru-RU" sz="1600" dirty="0" err="1"/>
              <a:t>керує</a:t>
            </a:r>
            <a:r>
              <a:rPr lang="ru-RU" sz="1600" dirty="0"/>
              <a:t>. </a:t>
            </a:r>
            <a:r>
              <a:rPr lang="ru-RU" sz="1600" b="1" dirty="0" err="1"/>
              <a:t>Пульти</a:t>
            </a:r>
            <a:r>
              <a:rPr lang="ru-RU" sz="1600" dirty="0"/>
              <a:t> </a:t>
            </a:r>
            <a:r>
              <a:rPr lang="ru-RU" sz="1600" dirty="0" err="1"/>
              <a:t>працюють</a:t>
            </a:r>
            <a:r>
              <a:rPr lang="ru-RU" sz="1600" dirty="0"/>
              <a:t> з </a:t>
            </a:r>
            <a:r>
              <a:rPr lang="ru-RU" sz="1600" dirty="0" err="1"/>
              <a:t>приладами</a:t>
            </a:r>
            <a:r>
              <a:rPr lang="ru-RU" sz="1600" dirty="0"/>
              <a:t> через </a:t>
            </a:r>
            <a:r>
              <a:rPr lang="ru-RU" sz="1600" dirty="0" err="1"/>
              <a:t>загальний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.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дає</a:t>
            </a:r>
            <a:r>
              <a:rPr lang="ru-RU" sz="1600" dirty="0"/>
              <a:t> </a:t>
            </a:r>
            <a:r>
              <a:rPr lang="ru-RU" sz="1600" dirty="0" err="1"/>
              <a:t>можливість</a:t>
            </a:r>
            <a:r>
              <a:rPr lang="ru-RU" sz="1600" dirty="0"/>
              <a:t> </a:t>
            </a:r>
            <a:r>
              <a:rPr lang="ru-RU" sz="1600" dirty="0" err="1"/>
              <a:t>зв'язати</a:t>
            </a:r>
            <a:r>
              <a:rPr lang="ru-RU" sz="1600" dirty="0"/>
              <a:t> </a:t>
            </a:r>
            <a:r>
              <a:rPr lang="ru-RU" sz="1600" dirty="0" err="1"/>
              <a:t>пульти</a:t>
            </a:r>
            <a:r>
              <a:rPr lang="ru-RU" sz="1600" dirty="0"/>
              <a:t> з </a:t>
            </a:r>
            <a:r>
              <a:rPr lang="ru-RU" sz="1600" dirty="0" err="1"/>
              <a:t>різними</a:t>
            </a:r>
            <a:r>
              <a:rPr lang="ru-RU" sz="1600" dirty="0"/>
              <a:t> </a:t>
            </a:r>
            <a:r>
              <a:rPr lang="ru-RU" sz="1600" dirty="0" err="1"/>
              <a:t>приладами</a:t>
            </a:r>
            <a:r>
              <a:rPr lang="ru-RU" sz="1600" dirty="0"/>
              <a:t>.</a:t>
            </a:r>
          </a:p>
          <a:p>
            <a:endParaRPr lang="ru-RU" sz="1600" dirty="0"/>
          </a:p>
          <a:p>
            <a:r>
              <a:rPr lang="ru-RU" sz="1600" b="1" dirty="0" err="1"/>
              <a:t>Самі</a:t>
            </a:r>
            <a:r>
              <a:rPr lang="ru-RU" sz="1600" b="1" dirty="0"/>
              <a:t> </a:t>
            </a:r>
            <a:r>
              <a:rPr lang="ru-RU" sz="1600" b="1" dirty="0" err="1"/>
              <a:t>пульти</a:t>
            </a:r>
            <a:r>
              <a:rPr lang="ru-RU" sz="1600" b="1" dirty="0"/>
              <a:t> </a:t>
            </a:r>
            <a:r>
              <a:rPr lang="ru-RU" sz="1600" dirty="0" err="1"/>
              <a:t>можна</a:t>
            </a:r>
            <a:r>
              <a:rPr lang="ru-RU" sz="1600" dirty="0"/>
              <a:t> </a:t>
            </a:r>
            <a:r>
              <a:rPr lang="ru-RU" sz="1600" dirty="0" err="1"/>
              <a:t>розвивати</a:t>
            </a:r>
            <a:r>
              <a:rPr lang="ru-RU" sz="1600" dirty="0"/>
              <a:t> </a:t>
            </a:r>
            <a:r>
              <a:rPr lang="ru-RU" sz="1600" dirty="0" err="1"/>
              <a:t>незалежно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приладів</a:t>
            </a:r>
            <a:r>
              <a:rPr lang="ru-RU" sz="1600" dirty="0"/>
              <a:t>. Для </a:t>
            </a:r>
            <a:r>
              <a:rPr lang="ru-RU" sz="1600" dirty="0" err="1"/>
              <a:t>цього</a:t>
            </a:r>
            <a:r>
              <a:rPr lang="ru-RU" sz="1600" dirty="0"/>
              <a:t> </a:t>
            </a:r>
            <a:r>
              <a:rPr lang="ru-RU" sz="1600" dirty="0" err="1"/>
              <a:t>достатньо</a:t>
            </a:r>
            <a:r>
              <a:rPr lang="ru-RU" sz="1600" dirty="0"/>
              <a:t> </a:t>
            </a:r>
            <a:r>
              <a:rPr lang="ru-RU" sz="1600" dirty="0" err="1"/>
              <a:t>створити</a:t>
            </a:r>
            <a:r>
              <a:rPr lang="ru-RU" sz="1600" dirty="0"/>
              <a:t> </a:t>
            </a:r>
            <a:r>
              <a:rPr lang="ru-RU" sz="1600" dirty="0" err="1"/>
              <a:t>новий</a:t>
            </a:r>
            <a:r>
              <a:rPr lang="ru-RU" sz="1600" dirty="0"/>
              <a:t> </a:t>
            </a:r>
            <a:r>
              <a:rPr lang="ru-RU" sz="1600" b="1" dirty="0" err="1"/>
              <a:t>підклас</a:t>
            </a:r>
            <a:r>
              <a:rPr lang="ru-RU" sz="1600" b="1" dirty="0"/>
              <a:t> </a:t>
            </a:r>
            <a:r>
              <a:rPr lang="ru-RU" sz="1600" b="1" dirty="0" err="1"/>
              <a:t>абстракції</a:t>
            </a:r>
            <a:r>
              <a:rPr lang="ru-RU" sz="1600" dirty="0"/>
              <a:t>. Ви можете </a:t>
            </a:r>
            <a:r>
              <a:rPr lang="ru-RU" sz="1600" dirty="0" err="1"/>
              <a:t>створити</a:t>
            </a:r>
            <a:r>
              <a:rPr lang="ru-RU" sz="1600" dirty="0"/>
              <a:t> як </a:t>
            </a:r>
            <a:r>
              <a:rPr lang="ru-RU" sz="1600" dirty="0" err="1"/>
              <a:t>простий</a:t>
            </a:r>
            <a:r>
              <a:rPr lang="ru-RU" sz="1600" dirty="0"/>
              <a:t> пульт з </a:t>
            </a:r>
            <a:r>
              <a:rPr lang="ru-RU" sz="1600" dirty="0" err="1"/>
              <a:t>двома</a:t>
            </a:r>
            <a:r>
              <a:rPr lang="ru-RU" sz="1600" dirty="0"/>
              <a:t> кнопками, так і </a:t>
            </a:r>
            <a:r>
              <a:rPr lang="ru-RU" sz="1600" dirty="0" err="1"/>
              <a:t>більш</a:t>
            </a:r>
            <a:r>
              <a:rPr lang="ru-RU" sz="1600" dirty="0"/>
              <a:t> </a:t>
            </a:r>
            <a:r>
              <a:rPr lang="ru-RU" sz="1600" dirty="0" err="1"/>
              <a:t>складний</a:t>
            </a:r>
            <a:r>
              <a:rPr lang="ru-RU" sz="1600" dirty="0"/>
              <a:t> пульт з </a:t>
            </a:r>
            <a:r>
              <a:rPr lang="ru-RU" sz="1600" dirty="0" err="1"/>
              <a:t>тач-інтерфейсом</a:t>
            </a:r>
            <a:r>
              <a:rPr lang="ru-RU" sz="1600" dirty="0"/>
              <a:t>.</a:t>
            </a:r>
          </a:p>
          <a:p>
            <a:endParaRPr lang="ru-RU" sz="1600" dirty="0"/>
          </a:p>
          <a:p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114800" y="519200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Клієнтського</a:t>
            </a:r>
            <a:r>
              <a:rPr lang="ru-RU" b="1" dirty="0"/>
              <a:t> коду </a:t>
            </a:r>
            <a:r>
              <a:rPr lang="ru-RU" dirty="0" err="1"/>
              <a:t>залишається</a:t>
            </a:r>
            <a:r>
              <a:rPr lang="ru-RU" dirty="0"/>
              <a:t> </a:t>
            </a:r>
            <a:r>
              <a:rPr lang="ru-RU" dirty="0" err="1"/>
              <a:t>вибрати</a:t>
            </a:r>
            <a:r>
              <a:rPr lang="ru-RU" dirty="0"/>
              <a:t> </a:t>
            </a:r>
            <a:r>
              <a:rPr lang="ru-RU" dirty="0" err="1"/>
              <a:t>версію</a:t>
            </a:r>
            <a:r>
              <a:rPr lang="ru-RU" dirty="0"/>
              <a:t> </a:t>
            </a:r>
            <a:r>
              <a:rPr lang="ru-RU" dirty="0" err="1"/>
              <a:t>абстракції</a:t>
            </a:r>
            <a:r>
              <a:rPr lang="ru-RU" dirty="0"/>
              <a:t> і </a:t>
            </a:r>
            <a:r>
              <a:rPr lang="ru-RU" dirty="0" err="1"/>
              <a:t>реалізації</a:t>
            </a:r>
            <a:r>
              <a:rPr lang="ru-RU" dirty="0"/>
              <a:t>, з </a:t>
            </a:r>
            <a:r>
              <a:rPr lang="ru-RU" dirty="0" err="1"/>
              <a:t>яким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хоче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, і </a:t>
            </a:r>
            <a:r>
              <a:rPr lang="ru-RU" dirty="0" err="1"/>
              <a:t>пов'язати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собою</a:t>
            </a:r>
          </a:p>
        </p:txBody>
      </p:sp>
    </p:spTree>
    <p:extLst>
      <p:ext uri="{BB962C8B-B14F-4D97-AF65-F5344CB8AC3E}">
        <p14:creationId xmlns:p14="http://schemas.microsoft.com/office/powerpoint/2010/main" val="135731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Адаптер</a:t>
            </a:r>
            <a:r>
              <a:rPr lang="ru-RU" sz="3200" b="1" dirty="0" smtClean="0"/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</a:t>
            </a:r>
            <a:r>
              <a:rPr lang="ru-RU" sz="3200" b="1" dirty="0" err="1" smtClean="0">
                <a:solidFill>
                  <a:srgbClr val="C00000"/>
                </a:solidFill>
              </a:rPr>
              <a:t>уть</a:t>
            </a:r>
            <a:r>
              <a:rPr lang="ru-RU" sz="3200" b="1" dirty="0" smtClean="0">
                <a:solidFill>
                  <a:srgbClr val="C00000"/>
                </a:solidFill>
              </a:rPr>
              <a:t> </a:t>
            </a:r>
            <a:r>
              <a:rPr lang="ru-RU" sz="3200" b="1" dirty="0" err="1" smtClean="0">
                <a:solidFill>
                  <a:srgbClr val="C00000"/>
                </a:solidFill>
              </a:rPr>
              <a:t>патерна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8918" y="1012393"/>
            <a:ext cx="873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Адаптер -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структурний</a:t>
            </a:r>
            <a:r>
              <a:rPr lang="ru-RU" dirty="0" smtClean="0"/>
              <a:t> </a:t>
            </a:r>
            <a:r>
              <a:rPr lang="ru-RU" dirty="0" err="1" smtClean="0"/>
              <a:t>патерн</a:t>
            </a:r>
            <a:r>
              <a:rPr lang="ru-RU" dirty="0" smtClean="0"/>
              <a:t> </a:t>
            </a:r>
            <a:r>
              <a:rPr lang="ru-RU" dirty="0" err="1" smtClean="0"/>
              <a:t>проектування</a:t>
            </a:r>
            <a:r>
              <a:rPr lang="ru-RU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дозволяє</a:t>
            </a:r>
            <a:r>
              <a:rPr lang="ru-RU" dirty="0" smtClean="0"/>
              <a:t> </a:t>
            </a:r>
            <a:r>
              <a:rPr lang="ru-RU" dirty="0" err="1" smtClean="0"/>
              <a:t>об'єктам</a:t>
            </a:r>
            <a:r>
              <a:rPr lang="ru-RU" dirty="0" smtClean="0"/>
              <a:t> з </a:t>
            </a:r>
            <a:r>
              <a:rPr lang="ru-RU" dirty="0" err="1" smtClean="0"/>
              <a:t>несумісними</a:t>
            </a:r>
            <a:r>
              <a:rPr lang="ru-RU" dirty="0" smtClean="0"/>
              <a:t> </a:t>
            </a:r>
            <a:r>
              <a:rPr lang="ru-RU" dirty="0" err="1" smtClean="0"/>
              <a:t>інтерфейсами</a:t>
            </a:r>
            <a:r>
              <a:rPr lang="ru-RU" dirty="0" smtClean="0"/>
              <a:t> </a:t>
            </a:r>
            <a:r>
              <a:rPr lang="ru-RU" dirty="0" err="1" smtClean="0"/>
              <a:t>працювати</a:t>
            </a:r>
            <a:r>
              <a:rPr lang="ru-RU" dirty="0" smtClean="0"/>
              <a:t> разом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1395" y="1944130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67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Міст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2995" y="870242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// Класс пультов имеет ссылку на устройство, которым управляет.</a:t>
            </a:r>
          </a:p>
          <a:p>
            <a:r>
              <a:rPr lang="ru-RU" sz="1400" dirty="0"/>
              <a:t>// Методы этого класса делегируют работу методам связанного</a:t>
            </a:r>
          </a:p>
          <a:p>
            <a:r>
              <a:rPr lang="ru-RU" sz="1400" dirty="0"/>
              <a:t>// устройства.</a:t>
            </a:r>
          </a:p>
          <a:p>
            <a:r>
              <a:rPr lang="en-GB" sz="1400" dirty="0"/>
              <a:t>class Remote is</a:t>
            </a:r>
          </a:p>
          <a:p>
            <a:r>
              <a:rPr lang="en-GB" sz="1400" dirty="0"/>
              <a:t>    protected field device: Device</a:t>
            </a:r>
          </a:p>
          <a:p>
            <a:r>
              <a:rPr lang="en-GB" sz="1400" dirty="0"/>
              <a:t>    constructor Remote(device: Device)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this.device</a:t>
            </a:r>
            <a:r>
              <a:rPr lang="en-GB" sz="1400" dirty="0"/>
              <a:t> = device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togglePower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if (</a:t>
            </a:r>
            <a:r>
              <a:rPr lang="en-GB" sz="1400" dirty="0" err="1"/>
              <a:t>device.isEnabled</a:t>
            </a:r>
            <a:r>
              <a:rPr lang="en-GB" sz="1400" dirty="0"/>
              <a:t>()) then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device.disable</a:t>
            </a:r>
            <a:r>
              <a:rPr lang="en-GB" sz="1400" dirty="0"/>
              <a:t>()</a:t>
            </a:r>
          </a:p>
          <a:p>
            <a:r>
              <a:rPr lang="en-GB" sz="1400" dirty="0"/>
              <a:t>        else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device.enable</a:t>
            </a:r>
            <a:r>
              <a:rPr lang="en-GB" sz="1400" dirty="0"/>
              <a:t>()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volumeDown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device.setVolume</a:t>
            </a:r>
            <a:r>
              <a:rPr lang="en-GB" sz="1400" dirty="0"/>
              <a:t>(</a:t>
            </a:r>
            <a:r>
              <a:rPr lang="en-GB" sz="1400" dirty="0" err="1"/>
              <a:t>device.getVolume</a:t>
            </a:r>
            <a:r>
              <a:rPr lang="en-GB" sz="1400" dirty="0"/>
              <a:t>() - 10)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volumeUp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device.setVolume</a:t>
            </a:r>
            <a:r>
              <a:rPr lang="en-GB" sz="1400" dirty="0"/>
              <a:t>(</a:t>
            </a:r>
            <a:r>
              <a:rPr lang="en-GB" sz="1400" dirty="0" err="1"/>
              <a:t>device.getVolume</a:t>
            </a:r>
            <a:r>
              <a:rPr lang="en-GB" sz="1400" dirty="0"/>
              <a:t>() + 10)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channelDown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device.setChannel</a:t>
            </a:r>
            <a:r>
              <a:rPr lang="en-GB" sz="1400" dirty="0"/>
              <a:t>(</a:t>
            </a:r>
            <a:r>
              <a:rPr lang="en-GB" sz="1400" dirty="0" err="1"/>
              <a:t>device.getChannel</a:t>
            </a:r>
            <a:r>
              <a:rPr lang="en-GB" sz="1400" dirty="0"/>
              <a:t>() - 1)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channelUp</a:t>
            </a:r>
            <a:r>
              <a:rPr lang="en-GB" sz="1400" dirty="0"/>
              <a:t>()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device.setChannel</a:t>
            </a:r>
            <a:r>
              <a:rPr lang="en-GB" sz="1400" dirty="0"/>
              <a:t>(</a:t>
            </a:r>
            <a:r>
              <a:rPr lang="en-GB" sz="1400" dirty="0" err="1"/>
              <a:t>device.getChannel</a:t>
            </a:r>
            <a:r>
              <a:rPr lang="en-GB" sz="1400" dirty="0"/>
              <a:t>() + 1)</a:t>
            </a:r>
          </a:p>
          <a:p>
            <a:endParaRPr lang="en-GB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91529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Міст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2995" y="870242"/>
            <a:ext cx="4572000" cy="63401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 smtClean="0"/>
              <a:t>// </a:t>
            </a:r>
            <a:r>
              <a:rPr lang="ru-RU" sz="1400" dirty="0"/>
              <a:t>Вы можете расширять класс пультов, не трогая код устройств.</a:t>
            </a:r>
          </a:p>
          <a:p>
            <a:r>
              <a:rPr lang="en-GB" sz="1400" dirty="0"/>
              <a:t>class </a:t>
            </a:r>
            <a:r>
              <a:rPr lang="en-GB" sz="1400" dirty="0" err="1"/>
              <a:t>AdvancedRemote</a:t>
            </a:r>
            <a:r>
              <a:rPr lang="en-GB" sz="1400" dirty="0"/>
              <a:t> extends Remote is</a:t>
            </a:r>
          </a:p>
          <a:p>
            <a:r>
              <a:rPr lang="en-GB" sz="1400" dirty="0"/>
              <a:t>    method mute()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device.setVolume</a:t>
            </a:r>
            <a:r>
              <a:rPr lang="en-GB" sz="1400" dirty="0"/>
              <a:t>(0)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// </a:t>
            </a:r>
            <a:r>
              <a:rPr lang="ru-RU" sz="1400" dirty="0"/>
              <a:t>Все устройства имеют общий интерфейс. Поэтому с ними может</a:t>
            </a:r>
          </a:p>
          <a:p>
            <a:r>
              <a:rPr lang="ru-RU" sz="1400" dirty="0"/>
              <a:t>// работать любой пульт.</a:t>
            </a:r>
          </a:p>
          <a:p>
            <a:r>
              <a:rPr lang="en-GB" sz="1400" dirty="0"/>
              <a:t>interface Device is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isEnabled</a:t>
            </a:r>
            <a:r>
              <a:rPr lang="en-GB" sz="1400" dirty="0"/>
              <a:t>()</a:t>
            </a:r>
          </a:p>
          <a:p>
            <a:r>
              <a:rPr lang="en-GB" sz="1400" dirty="0"/>
              <a:t>    method enable()</a:t>
            </a:r>
          </a:p>
          <a:p>
            <a:r>
              <a:rPr lang="en-GB" sz="1400" dirty="0"/>
              <a:t>    method disable()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getVolume</a:t>
            </a:r>
            <a:r>
              <a:rPr lang="en-GB" sz="1400" dirty="0"/>
              <a:t>()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setVolume</a:t>
            </a:r>
            <a:r>
              <a:rPr lang="en-GB" sz="1400" dirty="0"/>
              <a:t>(percent)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getChannel</a:t>
            </a:r>
            <a:r>
              <a:rPr lang="en-GB" sz="1400" dirty="0"/>
              <a:t>()</a:t>
            </a:r>
          </a:p>
          <a:p>
            <a:r>
              <a:rPr lang="en-GB" sz="1400" dirty="0"/>
              <a:t>    method </a:t>
            </a:r>
            <a:r>
              <a:rPr lang="en-GB" sz="1400" dirty="0" err="1"/>
              <a:t>setChannel</a:t>
            </a:r>
            <a:r>
              <a:rPr lang="en-GB" sz="1400" dirty="0"/>
              <a:t>(channel)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// </a:t>
            </a:r>
            <a:r>
              <a:rPr lang="ru-RU" sz="1400" dirty="0"/>
              <a:t>Но каждое устройство имеет особую реализацию.</a:t>
            </a:r>
          </a:p>
          <a:p>
            <a:r>
              <a:rPr lang="en-GB" sz="1400" dirty="0"/>
              <a:t>class </a:t>
            </a:r>
            <a:r>
              <a:rPr lang="en-GB" sz="1400" dirty="0" err="1"/>
              <a:t>Tv</a:t>
            </a:r>
            <a:r>
              <a:rPr lang="en-GB" sz="1400" dirty="0"/>
              <a:t> implements Device is</a:t>
            </a:r>
          </a:p>
          <a:p>
            <a:r>
              <a:rPr lang="en-GB" sz="1400" dirty="0"/>
              <a:t>    // ...</a:t>
            </a:r>
          </a:p>
          <a:p>
            <a:endParaRPr lang="en-GB" sz="1400" dirty="0"/>
          </a:p>
          <a:p>
            <a:r>
              <a:rPr lang="en-GB" sz="1400" dirty="0"/>
              <a:t>class Radio implements Device is</a:t>
            </a:r>
          </a:p>
          <a:p>
            <a:r>
              <a:rPr lang="en-GB" sz="1400" dirty="0"/>
              <a:t>    // ...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 smtClean="0"/>
              <a:t>)</a:t>
            </a:r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37905" y="1047830"/>
            <a:ext cx="3954376" cy="181588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/>
              <a:t>// </a:t>
            </a:r>
            <a:r>
              <a:rPr lang="ru-RU" sz="1600" dirty="0"/>
              <a:t>Где-то в клиентском коде.</a:t>
            </a:r>
          </a:p>
          <a:p>
            <a:r>
              <a:rPr lang="en-GB" sz="1600" dirty="0" err="1"/>
              <a:t>tv</a:t>
            </a:r>
            <a:r>
              <a:rPr lang="en-GB" sz="1600" dirty="0"/>
              <a:t> = new </a:t>
            </a:r>
            <a:r>
              <a:rPr lang="en-GB" sz="1600" dirty="0" err="1"/>
              <a:t>Tv</a:t>
            </a:r>
            <a:r>
              <a:rPr lang="en-GB" sz="1600" dirty="0"/>
              <a:t>()</a:t>
            </a:r>
          </a:p>
          <a:p>
            <a:r>
              <a:rPr lang="en-GB" sz="1600" dirty="0"/>
              <a:t>remote = new Remote(</a:t>
            </a:r>
            <a:r>
              <a:rPr lang="en-GB" sz="1600" dirty="0" err="1"/>
              <a:t>tv</a:t>
            </a:r>
            <a:r>
              <a:rPr lang="en-GB" sz="1600" dirty="0"/>
              <a:t>)</a:t>
            </a:r>
          </a:p>
          <a:p>
            <a:r>
              <a:rPr lang="en-GB" sz="1600" dirty="0" err="1"/>
              <a:t>remote.togglePower</a:t>
            </a:r>
            <a:r>
              <a:rPr lang="en-GB" sz="1600" dirty="0"/>
              <a:t>()</a:t>
            </a:r>
          </a:p>
          <a:p>
            <a:endParaRPr lang="en-GB" sz="1600" dirty="0"/>
          </a:p>
          <a:p>
            <a:r>
              <a:rPr lang="en-GB" sz="1600" dirty="0"/>
              <a:t>radio = new Radio()</a:t>
            </a:r>
          </a:p>
          <a:p>
            <a:r>
              <a:rPr lang="en-GB" sz="1600" dirty="0"/>
              <a:t>remote = new </a:t>
            </a:r>
            <a:r>
              <a:rPr lang="en-GB" sz="1600" dirty="0" err="1"/>
              <a:t>AdvancedRemote</a:t>
            </a:r>
            <a:r>
              <a:rPr lang="en-GB" sz="1600" dirty="0"/>
              <a:t>(radio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34372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5059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b="1" dirty="0"/>
              <a:t>Коли </a:t>
            </a:r>
            <a:r>
              <a:rPr lang="ru-RU" sz="1600" b="1" dirty="0" err="1"/>
              <a:t>ви</a:t>
            </a:r>
            <a:r>
              <a:rPr lang="ru-RU" sz="1600" b="1" dirty="0"/>
              <a:t> </a:t>
            </a:r>
            <a:r>
              <a:rPr lang="ru-RU" sz="1600" b="1" dirty="0" err="1"/>
              <a:t>хочете</a:t>
            </a:r>
            <a:r>
              <a:rPr lang="ru-RU" sz="1600" b="1" dirty="0"/>
              <a:t> </a:t>
            </a:r>
            <a:r>
              <a:rPr lang="ru-RU" sz="1600" b="1" dirty="0" err="1"/>
              <a:t>розділити</a:t>
            </a:r>
            <a:r>
              <a:rPr lang="ru-RU" sz="1600" b="1" dirty="0"/>
              <a:t> </a:t>
            </a:r>
            <a:r>
              <a:rPr lang="ru-RU" sz="1600" b="1" dirty="0" err="1"/>
              <a:t>монолітний</a:t>
            </a:r>
            <a:r>
              <a:rPr lang="ru-RU" sz="1600" b="1" dirty="0"/>
              <a:t> </a:t>
            </a:r>
            <a:r>
              <a:rPr lang="ru-RU" sz="1600" b="1" dirty="0" err="1"/>
              <a:t>клас</a:t>
            </a:r>
            <a:r>
              <a:rPr lang="ru-RU" sz="1600" b="1" dirty="0"/>
              <a:t>, </a:t>
            </a:r>
            <a:r>
              <a:rPr lang="ru-RU" sz="1600" b="1" dirty="0" err="1"/>
              <a:t>який</a:t>
            </a:r>
            <a:r>
              <a:rPr lang="ru-RU" sz="1600" b="1" dirty="0"/>
              <a:t> </a:t>
            </a:r>
            <a:r>
              <a:rPr lang="ru-RU" sz="1600" b="1" dirty="0" err="1"/>
              <a:t>містить</a:t>
            </a:r>
            <a:r>
              <a:rPr lang="ru-RU" sz="1600" b="1" dirty="0"/>
              <a:t> </a:t>
            </a:r>
            <a:r>
              <a:rPr lang="ru-RU" sz="1600" b="1" dirty="0" err="1"/>
              <a:t>кілька</a:t>
            </a:r>
            <a:r>
              <a:rPr lang="ru-RU" sz="1600" b="1" dirty="0"/>
              <a:t> </a:t>
            </a:r>
            <a:r>
              <a:rPr lang="ru-RU" sz="1600" b="1" dirty="0" err="1"/>
              <a:t>різних</a:t>
            </a:r>
            <a:r>
              <a:rPr lang="ru-RU" sz="1600" b="1" dirty="0"/>
              <a:t> </a:t>
            </a:r>
            <a:r>
              <a:rPr lang="ru-RU" sz="1600" b="1" dirty="0" err="1"/>
              <a:t>реалізацій</a:t>
            </a:r>
            <a:r>
              <a:rPr lang="ru-RU" sz="1600" b="1" dirty="0"/>
              <a:t> </a:t>
            </a:r>
            <a:r>
              <a:rPr lang="ru-RU" sz="1600" b="1" dirty="0" err="1"/>
              <a:t>якийсь</a:t>
            </a:r>
            <a:r>
              <a:rPr lang="ru-RU" sz="1600" b="1" dirty="0"/>
              <a:t> </a:t>
            </a:r>
            <a:r>
              <a:rPr lang="ru-RU" sz="1600" b="1" dirty="0" err="1"/>
              <a:t>функціональності</a:t>
            </a:r>
            <a:r>
              <a:rPr lang="ru-RU" sz="1600" b="1" dirty="0"/>
              <a:t> (</a:t>
            </a:r>
            <a:r>
              <a:rPr lang="ru-RU" sz="1600" b="1" dirty="0" err="1"/>
              <a:t>наприклад</a:t>
            </a:r>
            <a:r>
              <a:rPr lang="ru-RU" sz="1600" b="1" dirty="0"/>
              <a:t>, </a:t>
            </a:r>
            <a:r>
              <a:rPr lang="ru-RU" sz="1600" b="1" dirty="0" err="1"/>
              <a:t>якщо</a:t>
            </a:r>
            <a:r>
              <a:rPr lang="ru-RU" sz="1600" b="1" dirty="0"/>
              <a:t> </a:t>
            </a:r>
            <a:r>
              <a:rPr lang="ru-RU" sz="1600" b="1" dirty="0" err="1"/>
              <a:t>клас</a:t>
            </a:r>
            <a:r>
              <a:rPr lang="ru-RU" sz="1600" b="1" dirty="0"/>
              <a:t> </a:t>
            </a:r>
            <a:r>
              <a:rPr lang="ru-RU" sz="1600" b="1" dirty="0" err="1"/>
              <a:t>може</a:t>
            </a:r>
            <a:r>
              <a:rPr lang="ru-RU" sz="1600" b="1" dirty="0"/>
              <a:t> </a:t>
            </a:r>
            <a:r>
              <a:rPr lang="ru-RU" sz="1600" b="1" dirty="0" err="1"/>
              <a:t>працювати</a:t>
            </a:r>
            <a:r>
              <a:rPr lang="ru-RU" sz="1600" b="1" dirty="0"/>
              <a:t> з </a:t>
            </a:r>
            <a:r>
              <a:rPr lang="ru-RU" sz="1600" b="1" dirty="0" err="1"/>
              <a:t>різними</a:t>
            </a:r>
            <a:r>
              <a:rPr lang="ru-RU" sz="1600" b="1" dirty="0"/>
              <a:t> системами баз </a:t>
            </a:r>
            <a:r>
              <a:rPr lang="ru-RU" sz="1600" b="1" dirty="0" err="1"/>
              <a:t>даних</a:t>
            </a:r>
            <a:r>
              <a:rPr lang="ru-RU" sz="1600" b="1" dirty="0"/>
              <a:t>).</a:t>
            </a:r>
          </a:p>
          <a:p>
            <a:pPr marL="342900" indent="-342900">
              <a:buFont typeface="+mj-lt"/>
              <a:buAutoNum type="arabicPeriod"/>
            </a:pPr>
            <a:endParaRPr lang="ru-RU" sz="1600" b="1" dirty="0"/>
          </a:p>
          <a:p>
            <a:r>
              <a:rPr lang="ru-RU" sz="1600" b="1" dirty="0"/>
              <a:t> </a:t>
            </a:r>
            <a:r>
              <a:rPr lang="ru-RU" sz="1600" dirty="0"/>
              <a:t>Чим </a:t>
            </a:r>
            <a:r>
              <a:rPr lang="ru-RU" sz="1600" dirty="0" err="1"/>
              <a:t>більше</a:t>
            </a:r>
            <a:r>
              <a:rPr lang="ru-RU" sz="1600" dirty="0"/>
              <a:t> </a:t>
            </a:r>
            <a:r>
              <a:rPr lang="ru-RU" sz="1600" dirty="0" err="1"/>
              <a:t>клас</a:t>
            </a:r>
            <a:r>
              <a:rPr lang="ru-RU" sz="1600" dirty="0"/>
              <a:t>, </a:t>
            </a:r>
            <a:r>
              <a:rPr lang="ru-RU" sz="1600" dirty="0" err="1"/>
              <a:t>тим</a:t>
            </a:r>
            <a:r>
              <a:rPr lang="ru-RU" sz="1600" dirty="0"/>
              <a:t> </a:t>
            </a:r>
            <a:r>
              <a:rPr lang="ru-RU" sz="1600" dirty="0" err="1"/>
              <a:t>важче</a:t>
            </a:r>
            <a:r>
              <a:rPr lang="ru-RU" sz="1600" dirty="0"/>
              <a:t> </a:t>
            </a:r>
            <a:r>
              <a:rPr lang="ru-RU" sz="1600" dirty="0" err="1"/>
              <a:t>розібратися</a:t>
            </a:r>
            <a:r>
              <a:rPr lang="ru-RU" sz="1600" dirty="0"/>
              <a:t> в </a:t>
            </a:r>
            <a:r>
              <a:rPr lang="ru-RU" sz="1600" dirty="0" err="1"/>
              <a:t>його</a:t>
            </a:r>
            <a:r>
              <a:rPr lang="ru-RU" sz="1600" dirty="0"/>
              <a:t> </a:t>
            </a:r>
            <a:r>
              <a:rPr lang="ru-RU" sz="1600" dirty="0" err="1"/>
              <a:t>коді</a:t>
            </a:r>
            <a:r>
              <a:rPr lang="ru-RU" sz="1600" dirty="0"/>
              <a:t>, і </a:t>
            </a:r>
            <a:r>
              <a:rPr lang="ru-RU" sz="1600" dirty="0" err="1"/>
              <a:t>тим</a:t>
            </a:r>
            <a:r>
              <a:rPr lang="ru-RU" sz="1600" dirty="0"/>
              <a:t> </a:t>
            </a:r>
            <a:r>
              <a:rPr lang="ru-RU" sz="1600" dirty="0" err="1"/>
              <a:t>більше</a:t>
            </a:r>
            <a:r>
              <a:rPr lang="ru-RU" sz="1600" dirty="0"/>
              <a:t>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затягує</a:t>
            </a:r>
            <a:r>
              <a:rPr lang="ru-RU" sz="1600" dirty="0"/>
              <a:t> </a:t>
            </a:r>
            <a:r>
              <a:rPr lang="ru-RU" sz="1600" dirty="0" err="1"/>
              <a:t>розробку</a:t>
            </a:r>
            <a:r>
              <a:rPr lang="ru-RU" sz="1600" dirty="0"/>
              <a:t>. </a:t>
            </a:r>
            <a:r>
              <a:rPr lang="ru-RU" sz="1600" dirty="0" err="1"/>
              <a:t>Крім</a:t>
            </a:r>
            <a:r>
              <a:rPr lang="ru-RU" sz="1600" dirty="0"/>
              <a:t> того, </a:t>
            </a:r>
            <a:r>
              <a:rPr lang="ru-RU" sz="1600" dirty="0" err="1"/>
              <a:t>зміни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вносяться</a:t>
            </a:r>
            <a:r>
              <a:rPr lang="ru-RU" sz="1600" dirty="0"/>
              <a:t> в одну з </a:t>
            </a:r>
            <a:r>
              <a:rPr lang="ru-RU" sz="1600" dirty="0" err="1"/>
              <a:t>реалізацій</a:t>
            </a:r>
            <a:r>
              <a:rPr lang="ru-RU" sz="1600" dirty="0"/>
              <a:t>, </a:t>
            </a:r>
            <a:r>
              <a:rPr lang="ru-RU" sz="1600" dirty="0" err="1"/>
              <a:t>призводять</a:t>
            </a:r>
            <a:r>
              <a:rPr lang="ru-RU" sz="1600" dirty="0"/>
              <a:t> до </a:t>
            </a:r>
            <a:r>
              <a:rPr lang="ru-RU" sz="1600" dirty="0" err="1"/>
              <a:t>редагування</a:t>
            </a:r>
            <a:r>
              <a:rPr lang="ru-RU" sz="1600" dirty="0"/>
              <a:t> </a:t>
            </a:r>
            <a:r>
              <a:rPr lang="ru-RU" sz="1600" dirty="0" err="1"/>
              <a:t>всього</a:t>
            </a:r>
            <a:r>
              <a:rPr lang="ru-RU" sz="1600" dirty="0"/>
              <a:t> </a:t>
            </a:r>
            <a:r>
              <a:rPr lang="ru-RU" sz="1600" dirty="0" err="1"/>
              <a:t>класу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призвести</a:t>
            </a:r>
            <a:r>
              <a:rPr lang="ru-RU" sz="1600" dirty="0"/>
              <a:t> до </a:t>
            </a:r>
            <a:r>
              <a:rPr lang="ru-RU" sz="1600" dirty="0" err="1"/>
              <a:t>внесення</a:t>
            </a:r>
            <a:r>
              <a:rPr lang="ru-RU" sz="1600" dirty="0"/>
              <a:t> </a:t>
            </a:r>
            <a:r>
              <a:rPr lang="ru-RU" sz="1600" dirty="0" err="1"/>
              <a:t>випадкових</a:t>
            </a:r>
            <a:r>
              <a:rPr lang="ru-RU" sz="1600" dirty="0"/>
              <a:t> </a:t>
            </a:r>
            <a:r>
              <a:rPr lang="ru-RU" sz="1600" dirty="0" err="1"/>
              <a:t>помилок</a:t>
            </a:r>
            <a:r>
              <a:rPr lang="ru-RU" sz="1600" dirty="0"/>
              <a:t> в код.</a:t>
            </a:r>
          </a:p>
          <a:p>
            <a:r>
              <a:rPr lang="ru-RU" sz="1600" dirty="0" err="1" smtClean="0"/>
              <a:t>Міст</a:t>
            </a:r>
            <a:r>
              <a:rPr lang="ru-RU" sz="1600" dirty="0" smtClean="0"/>
              <a:t> </a:t>
            </a:r>
            <a:r>
              <a:rPr lang="ru-RU" sz="1600" dirty="0" err="1"/>
              <a:t>дозволяє</a:t>
            </a:r>
            <a:r>
              <a:rPr lang="ru-RU" sz="1600" dirty="0"/>
              <a:t> </a:t>
            </a:r>
            <a:r>
              <a:rPr lang="ru-RU" sz="1600" dirty="0" err="1"/>
              <a:t>розділити</a:t>
            </a:r>
            <a:r>
              <a:rPr lang="ru-RU" sz="1600" dirty="0"/>
              <a:t> </a:t>
            </a:r>
            <a:r>
              <a:rPr lang="ru-RU" sz="1600" dirty="0" err="1"/>
              <a:t>монолітний</a:t>
            </a:r>
            <a:r>
              <a:rPr lang="ru-RU" sz="1600" dirty="0"/>
              <a:t> </a:t>
            </a:r>
            <a:r>
              <a:rPr lang="ru-RU" sz="1600" dirty="0" err="1"/>
              <a:t>клас</a:t>
            </a:r>
            <a:r>
              <a:rPr lang="ru-RU" sz="1600" dirty="0"/>
              <a:t> на </a:t>
            </a:r>
            <a:r>
              <a:rPr lang="ru-RU" sz="1600" dirty="0" err="1"/>
              <a:t>кілька</a:t>
            </a:r>
            <a:r>
              <a:rPr lang="ru-RU" sz="1600" dirty="0"/>
              <a:t> </a:t>
            </a:r>
            <a:r>
              <a:rPr lang="ru-RU" sz="1600" dirty="0" err="1"/>
              <a:t>окремих</a:t>
            </a:r>
            <a:r>
              <a:rPr lang="ru-RU" sz="1600" dirty="0"/>
              <a:t> </a:t>
            </a:r>
            <a:r>
              <a:rPr lang="ru-RU" sz="1600" dirty="0" err="1"/>
              <a:t>ієрархій</a:t>
            </a:r>
            <a:r>
              <a:rPr lang="ru-RU" sz="1600" dirty="0"/>
              <a:t>. </a:t>
            </a:r>
            <a:r>
              <a:rPr lang="ru-RU" sz="1600" dirty="0" err="1"/>
              <a:t>Після</a:t>
            </a:r>
            <a:r>
              <a:rPr lang="ru-RU" sz="1600" dirty="0"/>
              <a:t> </a:t>
            </a:r>
            <a:r>
              <a:rPr lang="ru-RU" sz="1600" dirty="0" err="1"/>
              <a:t>цього</a:t>
            </a:r>
            <a:r>
              <a:rPr lang="ru-RU" sz="1600" dirty="0"/>
              <a:t> </a:t>
            </a:r>
            <a:r>
              <a:rPr lang="ru-RU" sz="1600" dirty="0" err="1"/>
              <a:t>ви</a:t>
            </a:r>
            <a:r>
              <a:rPr lang="ru-RU" sz="1600" dirty="0"/>
              <a:t> можете </a:t>
            </a:r>
            <a:r>
              <a:rPr lang="ru-RU" sz="1600" dirty="0" err="1"/>
              <a:t>змінювати</a:t>
            </a:r>
            <a:r>
              <a:rPr lang="ru-RU" sz="1600" dirty="0"/>
              <a:t> </a:t>
            </a:r>
            <a:r>
              <a:rPr lang="ru-RU" sz="1600" dirty="0" err="1"/>
              <a:t>їх</a:t>
            </a:r>
            <a:r>
              <a:rPr lang="ru-RU" sz="1600" dirty="0"/>
              <a:t> код </a:t>
            </a:r>
            <a:r>
              <a:rPr lang="ru-RU" sz="1600" dirty="0" err="1"/>
              <a:t>незалежно</a:t>
            </a:r>
            <a:r>
              <a:rPr lang="ru-RU" sz="1600" dirty="0"/>
              <a:t> один </a:t>
            </a:r>
            <a:r>
              <a:rPr lang="ru-RU" sz="1600" dirty="0" err="1"/>
              <a:t>від</a:t>
            </a:r>
            <a:r>
              <a:rPr lang="ru-RU" sz="1600" dirty="0"/>
              <a:t> одного.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спрощує</a:t>
            </a:r>
            <a:r>
              <a:rPr lang="ru-RU" sz="1600" dirty="0"/>
              <a:t> роботу над кодом і </a:t>
            </a:r>
            <a:r>
              <a:rPr lang="ru-RU" sz="1600" dirty="0" err="1"/>
              <a:t>зменшує</a:t>
            </a:r>
            <a:r>
              <a:rPr lang="ru-RU" sz="1600" dirty="0"/>
              <a:t> </a:t>
            </a:r>
            <a:r>
              <a:rPr lang="ru-RU" sz="1600" dirty="0" err="1"/>
              <a:t>ймовірність</a:t>
            </a:r>
            <a:r>
              <a:rPr lang="ru-RU" sz="1600" dirty="0"/>
              <a:t> </a:t>
            </a:r>
            <a:r>
              <a:rPr lang="ru-RU" sz="1600" dirty="0" err="1"/>
              <a:t>внесення</a:t>
            </a:r>
            <a:r>
              <a:rPr lang="ru-RU" sz="1600" dirty="0"/>
              <a:t> </a:t>
            </a:r>
            <a:r>
              <a:rPr lang="ru-RU" sz="1600" dirty="0" err="1"/>
              <a:t>помилок</a:t>
            </a:r>
            <a:r>
              <a:rPr lang="ru-RU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sz="1600" b="1" dirty="0"/>
          </a:p>
          <a:p>
            <a:r>
              <a:rPr lang="ru-RU" sz="1600" b="1" dirty="0" smtClean="0"/>
              <a:t>2. Коли </a:t>
            </a:r>
            <a:r>
              <a:rPr lang="ru-RU" sz="1600" b="1" dirty="0" err="1"/>
              <a:t>клас</a:t>
            </a:r>
            <a:r>
              <a:rPr lang="ru-RU" sz="1600" b="1" dirty="0"/>
              <a:t> </a:t>
            </a:r>
            <a:r>
              <a:rPr lang="ru-RU" sz="1600" b="1" dirty="0" err="1"/>
              <a:t>потрібно</a:t>
            </a:r>
            <a:r>
              <a:rPr lang="ru-RU" sz="1600" b="1" dirty="0"/>
              <a:t> </a:t>
            </a:r>
            <a:r>
              <a:rPr lang="ru-RU" sz="1600" b="1" dirty="0" err="1"/>
              <a:t>розширювати</a:t>
            </a:r>
            <a:r>
              <a:rPr lang="ru-RU" sz="1600" b="1" dirty="0"/>
              <a:t> в </a:t>
            </a:r>
            <a:r>
              <a:rPr lang="ru-RU" sz="1600" b="1" dirty="0" err="1"/>
              <a:t>двох</a:t>
            </a:r>
            <a:r>
              <a:rPr lang="ru-RU" sz="1600" b="1" dirty="0"/>
              <a:t> </a:t>
            </a:r>
            <a:r>
              <a:rPr lang="ru-RU" sz="1600" b="1" dirty="0" err="1"/>
              <a:t>незалежних</a:t>
            </a:r>
            <a:r>
              <a:rPr lang="ru-RU" sz="1600" b="1" dirty="0"/>
              <a:t> </a:t>
            </a:r>
            <a:r>
              <a:rPr lang="ru-RU" sz="1600" b="1" dirty="0" err="1"/>
              <a:t>площинах</a:t>
            </a:r>
            <a:r>
              <a:rPr lang="ru-RU" sz="1600" b="1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sz="1600" b="1" dirty="0"/>
          </a:p>
          <a:p>
            <a:r>
              <a:rPr lang="ru-RU" sz="1600" dirty="0"/>
              <a:t> </a:t>
            </a:r>
            <a:r>
              <a:rPr lang="ru-RU" sz="1600" dirty="0" err="1"/>
              <a:t>Міст</a:t>
            </a:r>
            <a:r>
              <a:rPr lang="ru-RU" sz="1600" dirty="0"/>
              <a:t> </a:t>
            </a:r>
            <a:r>
              <a:rPr lang="ru-RU" sz="1600" dirty="0" err="1"/>
              <a:t>пропонує</a:t>
            </a:r>
            <a:r>
              <a:rPr lang="ru-RU" sz="1600" dirty="0"/>
              <a:t> </a:t>
            </a:r>
            <a:r>
              <a:rPr lang="ru-RU" sz="1600" dirty="0" err="1"/>
              <a:t>виділити</a:t>
            </a:r>
            <a:r>
              <a:rPr lang="ru-RU" sz="1600" dirty="0"/>
              <a:t> одну з таких </a:t>
            </a:r>
            <a:r>
              <a:rPr lang="ru-RU" sz="1600" dirty="0" err="1"/>
              <a:t>площин</a:t>
            </a:r>
            <a:r>
              <a:rPr lang="ru-RU" sz="1600" dirty="0"/>
              <a:t> в </a:t>
            </a:r>
            <a:r>
              <a:rPr lang="ru-RU" sz="1600" dirty="0" err="1"/>
              <a:t>окрему</a:t>
            </a:r>
            <a:r>
              <a:rPr lang="ru-RU" sz="1600" dirty="0"/>
              <a:t> </a:t>
            </a:r>
            <a:r>
              <a:rPr lang="ru-RU" sz="1600" dirty="0" err="1"/>
              <a:t>ієрархію</a:t>
            </a:r>
            <a:r>
              <a:rPr lang="ru-RU" sz="1600" dirty="0"/>
              <a:t> </a:t>
            </a:r>
            <a:r>
              <a:rPr lang="ru-RU" sz="1600" dirty="0" err="1"/>
              <a:t>класів</a:t>
            </a:r>
            <a:r>
              <a:rPr lang="ru-RU" sz="1600" dirty="0"/>
              <a:t>, </a:t>
            </a:r>
            <a:r>
              <a:rPr lang="ru-RU" sz="1600" dirty="0" err="1"/>
              <a:t>зберігаючи</a:t>
            </a:r>
            <a:r>
              <a:rPr lang="ru-RU" sz="1600" dirty="0"/>
              <a:t> </a:t>
            </a:r>
            <a:r>
              <a:rPr lang="ru-RU" sz="1600" dirty="0" err="1"/>
              <a:t>посилання</a:t>
            </a:r>
            <a:r>
              <a:rPr lang="ru-RU" sz="1600" dirty="0"/>
              <a:t> на один з </a:t>
            </a:r>
            <a:r>
              <a:rPr lang="ru-RU" sz="1600" dirty="0" err="1"/>
              <a:t>її</a:t>
            </a:r>
            <a:r>
              <a:rPr lang="ru-RU" sz="1600" dirty="0"/>
              <a:t> </a:t>
            </a:r>
            <a:r>
              <a:rPr lang="ru-RU" sz="1600" dirty="0" err="1"/>
              <a:t>об'єктів</a:t>
            </a:r>
            <a:r>
              <a:rPr lang="ru-RU" sz="1600" dirty="0"/>
              <a:t> в </a:t>
            </a:r>
            <a:r>
              <a:rPr lang="ru-RU" sz="1600" dirty="0" err="1"/>
              <a:t>первісному</a:t>
            </a:r>
            <a:r>
              <a:rPr lang="ru-RU" sz="1600" dirty="0"/>
              <a:t> </a:t>
            </a:r>
            <a:r>
              <a:rPr lang="ru-RU" sz="1600" dirty="0" err="1"/>
              <a:t>класі</a:t>
            </a:r>
            <a:r>
              <a:rPr lang="ru-RU" sz="1600" b="1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sz="1600" b="1" dirty="0"/>
          </a:p>
          <a:p>
            <a:r>
              <a:rPr lang="ru-RU" sz="1600" b="1" dirty="0" smtClean="0"/>
              <a:t>3. Коли </a:t>
            </a:r>
            <a:r>
              <a:rPr lang="ru-RU" sz="1600" b="1" dirty="0" err="1"/>
              <a:t>ви</a:t>
            </a:r>
            <a:r>
              <a:rPr lang="ru-RU" sz="1600" b="1" dirty="0"/>
              <a:t> </a:t>
            </a:r>
            <a:r>
              <a:rPr lang="ru-RU" sz="1600" b="1" dirty="0" err="1"/>
              <a:t>хочете</a:t>
            </a:r>
            <a:r>
              <a:rPr lang="ru-RU" sz="1600" b="1" dirty="0"/>
              <a:t>, </a:t>
            </a:r>
            <a:r>
              <a:rPr lang="ru-RU" sz="1600" b="1" dirty="0" err="1"/>
              <a:t>щоб</a:t>
            </a:r>
            <a:r>
              <a:rPr lang="ru-RU" sz="1600" b="1" dirty="0"/>
              <a:t> </a:t>
            </a:r>
            <a:r>
              <a:rPr lang="ru-RU" sz="1600" b="1" dirty="0" err="1"/>
              <a:t>реалізацію</a:t>
            </a:r>
            <a:r>
              <a:rPr lang="ru-RU" sz="1600" b="1" dirty="0"/>
              <a:t> </a:t>
            </a:r>
            <a:r>
              <a:rPr lang="ru-RU" sz="1600" b="1" dirty="0" err="1"/>
              <a:t>можна</a:t>
            </a:r>
            <a:r>
              <a:rPr lang="ru-RU" sz="1600" b="1" dirty="0"/>
              <a:t> </a:t>
            </a:r>
            <a:r>
              <a:rPr lang="ru-RU" sz="1600" b="1" dirty="0" err="1"/>
              <a:t>було</a:t>
            </a:r>
            <a:r>
              <a:rPr lang="ru-RU" sz="1600" b="1" dirty="0"/>
              <a:t> б </a:t>
            </a:r>
            <a:r>
              <a:rPr lang="ru-RU" sz="1600" b="1" dirty="0" err="1"/>
              <a:t>змінювати</a:t>
            </a:r>
            <a:r>
              <a:rPr lang="ru-RU" sz="1600" b="1" dirty="0"/>
              <a:t> </a:t>
            </a:r>
            <a:r>
              <a:rPr lang="ru-RU" sz="1600" b="1" dirty="0" err="1"/>
              <a:t>під</a:t>
            </a:r>
            <a:r>
              <a:rPr lang="ru-RU" sz="1600" b="1" dirty="0"/>
              <a:t> час </a:t>
            </a:r>
            <a:r>
              <a:rPr lang="ru-RU" sz="1600" b="1" dirty="0" err="1"/>
              <a:t>виконання</a:t>
            </a:r>
            <a:r>
              <a:rPr lang="ru-RU" sz="1600" b="1" dirty="0"/>
              <a:t> </a:t>
            </a:r>
            <a:r>
              <a:rPr lang="ru-RU" sz="1600" b="1" dirty="0" err="1"/>
              <a:t>програми</a:t>
            </a:r>
            <a:r>
              <a:rPr lang="ru-RU" sz="1600" b="1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sz="1600" b="1" dirty="0"/>
          </a:p>
          <a:p>
            <a:r>
              <a:rPr lang="ru-RU" sz="1600" b="1" dirty="0"/>
              <a:t> </a:t>
            </a:r>
            <a:r>
              <a:rPr lang="ru-RU" sz="1600" dirty="0" err="1"/>
              <a:t>Міст</a:t>
            </a:r>
            <a:r>
              <a:rPr lang="ru-RU" sz="1600" dirty="0"/>
              <a:t> </a:t>
            </a:r>
            <a:r>
              <a:rPr lang="ru-RU" sz="1600" dirty="0" err="1"/>
              <a:t>дозволяє</a:t>
            </a:r>
            <a:r>
              <a:rPr lang="ru-RU" sz="1600" dirty="0"/>
              <a:t> </a:t>
            </a:r>
            <a:r>
              <a:rPr lang="ru-RU" sz="1600" dirty="0" err="1"/>
              <a:t>замінювати</a:t>
            </a:r>
            <a:r>
              <a:rPr lang="ru-RU" sz="1600" dirty="0"/>
              <a:t> </a:t>
            </a:r>
            <a:r>
              <a:rPr lang="ru-RU" sz="1600" dirty="0" err="1"/>
              <a:t>реалізацію</a:t>
            </a:r>
            <a:r>
              <a:rPr lang="ru-RU" sz="1600" dirty="0"/>
              <a:t> </a:t>
            </a:r>
            <a:r>
              <a:rPr lang="ru-RU" sz="1600" dirty="0" err="1"/>
              <a:t>навіть</a:t>
            </a:r>
            <a:r>
              <a:rPr lang="ru-RU" sz="1600" dirty="0"/>
              <a:t> </a:t>
            </a:r>
            <a:r>
              <a:rPr lang="ru-RU" sz="1600" dirty="0" err="1"/>
              <a:t>під</a:t>
            </a:r>
            <a:r>
              <a:rPr lang="ru-RU" sz="1600" dirty="0"/>
              <a:t> час </a:t>
            </a:r>
            <a:r>
              <a:rPr lang="ru-RU" sz="1600" dirty="0" err="1"/>
              <a:t>виконання</a:t>
            </a:r>
            <a:r>
              <a:rPr lang="ru-RU" sz="1600" dirty="0"/>
              <a:t> </a:t>
            </a:r>
            <a:r>
              <a:rPr lang="ru-RU" sz="1600" dirty="0" err="1"/>
              <a:t>програми</a:t>
            </a:r>
            <a:r>
              <a:rPr lang="ru-RU" sz="1600" dirty="0"/>
              <a:t>, так як конкретна </a:t>
            </a:r>
            <a:r>
              <a:rPr lang="ru-RU" sz="1600" dirty="0" err="1"/>
              <a:t>реалізація</a:t>
            </a:r>
            <a:r>
              <a:rPr lang="ru-RU" sz="1600" dirty="0"/>
              <a:t> не «вшита» в </a:t>
            </a:r>
            <a:r>
              <a:rPr lang="ru-RU" sz="1600" dirty="0" err="1"/>
              <a:t>клас</a:t>
            </a:r>
            <a:r>
              <a:rPr lang="ru-RU" sz="1600" dirty="0"/>
              <a:t> </a:t>
            </a:r>
            <a:r>
              <a:rPr lang="ru-RU" sz="1600" dirty="0" err="1"/>
              <a:t>абстракції</a:t>
            </a:r>
            <a:r>
              <a:rPr lang="ru-RU" sz="1600" dirty="0"/>
              <a:t>.</a:t>
            </a:r>
          </a:p>
          <a:p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35348" y="105718"/>
            <a:ext cx="3991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rgbClr val="C00000"/>
                </a:solidFill>
              </a:rPr>
              <a:t>Міст</a:t>
            </a:r>
            <a:r>
              <a:rPr lang="ru-RU" sz="3600" b="1" dirty="0" smtClean="0">
                <a:solidFill>
                  <a:srgbClr val="C00000"/>
                </a:solidFill>
              </a:rPr>
              <a:t>. </a:t>
            </a:r>
            <a:r>
              <a:rPr lang="ru-RU" sz="3600" b="1" dirty="0" err="1">
                <a:solidFill>
                  <a:srgbClr val="C00000"/>
                </a:solidFill>
              </a:rPr>
              <a:t>Застосовність</a:t>
            </a:r>
            <a:endParaRPr lang="ru-RU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45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Міст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Реалізація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30507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/>
              <a:t>Визначте</a:t>
            </a:r>
            <a:r>
              <a:rPr lang="ru-RU" dirty="0"/>
              <a:t>,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існує</a:t>
            </a:r>
            <a:r>
              <a:rPr lang="ru-RU" dirty="0"/>
              <a:t> в ваших </a:t>
            </a:r>
            <a:r>
              <a:rPr lang="ru-RU" dirty="0" err="1"/>
              <a:t>класах</a:t>
            </a:r>
            <a:r>
              <a:rPr lang="ru-RU" dirty="0"/>
              <a:t> два </a:t>
            </a:r>
            <a:r>
              <a:rPr lang="ru-RU" dirty="0" err="1"/>
              <a:t>непересічних</a:t>
            </a:r>
            <a:r>
              <a:rPr lang="ru-RU" dirty="0"/>
              <a:t> </a:t>
            </a:r>
            <a:r>
              <a:rPr lang="ru-RU" dirty="0" err="1"/>
              <a:t>вимірювання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функціональність</a:t>
            </a:r>
            <a:r>
              <a:rPr lang="ru-RU" dirty="0"/>
              <a:t> / платформа, предметна-область / </a:t>
            </a:r>
            <a:r>
              <a:rPr lang="ru-RU" dirty="0" err="1"/>
              <a:t>інфраструктура</a:t>
            </a:r>
            <a:r>
              <a:rPr lang="ru-RU" dirty="0"/>
              <a:t>, фронт-</a:t>
            </a:r>
            <a:r>
              <a:rPr lang="ru-RU" dirty="0" err="1"/>
              <a:t>енд</a:t>
            </a:r>
            <a:r>
              <a:rPr lang="ru-RU" dirty="0"/>
              <a:t> / бек-</a:t>
            </a:r>
            <a:r>
              <a:rPr lang="ru-RU" dirty="0" err="1"/>
              <a:t>енд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/ </a:t>
            </a:r>
            <a:r>
              <a:rPr lang="ru-RU" dirty="0" err="1"/>
              <a:t>реалізація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Продумайте,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потрібні</a:t>
            </a:r>
            <a:r>
              <a:rPr lang="ru-RU" dirty="0"/>
              <a:t> </a:t>
            </a:r>
            <a:r>
              <a:rPr lang="ru-RU" dirty="0" err="1"/>
              <a:t>клієнтам</a:t>
            </a:r>
            <a:r>
              <a:rPr lang="ru-RU" dirty="0"/>
              <a:t>, і </a:t>
            </a:r>
            <a:r>
              <a:rPr lang="ru-RU" dirty="0" err="1"/>
              <a:t>опишіть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в базовому </a:t>
            </a:r>
            <a:r>
              <a:rPr lang="ru-RU" dirty="0" err="1"/>
              <a:t>класі</a:t>
            </a:r>
            <a:r>
              <a:rPr lang="ru-RU" dirty="0"/>
              <a:t> </a:t>
            </a:r>
            <a:r>
              <a:rPr lang="ru-RU" dirty="0" err="1"/>
              <a:t>абстракції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Визначте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, </a:t>
            </a:r>
            <a:r>
              <a:rPr lang="ru-RU" dirty="0" err="1"/>
              <a:t>доступні</a:t>
            </a:r>
            <a:r>
              <a:rPr lang="ru-RU" dirty="0"/>
              <a:t> на </a:t>
            </a:r>
            <a:r>
              <a:rPr lang="ru-RU" dirty="0" err="1"/>
              <a:t>всіх</a:t>
            </a:r>
            <a:r>
              <a:rPr lang="ru-RU" dirty="0"/>
              <a:t> платформах, і </a:t>
            </a:r>
            <a:r>
              <a:rPr lang="ru-RU" dirty="0" err="1"/>
              <a:t>виділіть</a:t>
            </a:r>
            <a:r>
              <a:rPr lang="ru-RU" dirty="0"/>
              <a:t> з них ту </a:t>
            </a:r>
            <a:r>
              <a:rPr lang="ru-RU" dirty="0" err="1"/>
              <a:t>частину</a:t>
            </a:r>
            <a:r>
              <a:rPr lang="ru-RU" dirty="0"/>
              <a:t>, яка </a:t>
            </a:r>
            <a:r>
              <a:rPr lang="ru-RU" dirty="0" err="1"/>
              <a:t>потрібна</a:t>
            </a:r>
            <a:r>
              <a:rPr lang="ru-RU" dirty="0"/>
              <a:t> </a:t>
            </a:r>
            <a:r>
              <a:rPr lang="ru-RU" dirty="0" err="1"/>
              <a:t>абстракції</a:t>
            </a:r>
            <a:r>
              <a:rPr lang="ru-RU" dirty="0"/>
              <a:t>. На </a:t>
            </a:r>
            <a:r>
              <a:rPr lang="ru-RU" dirty="0" err="1"/>
              <a:t>підставі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опишіть</a:t>
            </a:r>
            <a:r>
              <a:rPr lang="ru-RU" dirty="0"/>
              <a:t>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Для </a:t>
            </a:r>
            <a:r>
              <a:rPr lang="ru-RU" dirty="0" err="1"/>
              <a:t>кожної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</a:t>
            </a:r>
            <a:r>
              <a:rPr lang="ru-RU" dirty="0" err="1"/>
              <a:t>створіть</a:t>
            </a:r>
            <a:r>
              <a:rPr lang="ru-RU" dirty="0"/>
              <a:t> </a:t>
            </a:r>
            <a:r>
              <a:rPr lang="ru-RU" dirty="0" err="1"/>
              <a:t>свій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конкретної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. </a:t>
            </a:r>
            <a:r>
              <a:rPr lang="ru-RU" dirty="0" err="1"/>
              <a:t>Всі</a:t>
            </a:r>
            <a:r>
              <a:rPr lang="ru-RU" dirty="0"/>
              <a:t> вони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слідувати</a:t>
            </a:r>
            <a:r>
              <a:rPr lang="ru-RU" dirty="0"/>
              <a:t> </a:t>
            </a:r>
            <a:r>
              <a:rPr lang="ru-RU" dirty="0" err="1"/>
              <a:t>загальному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ми </a:t>
            </a:r>
            <a:r>
              <a:rPr lang="ru-RU" dirty="0" err="1"/>
              <a:t>виділили</a:t>
            </a:r>
            <a:r>
              <a:rPr lang="ru-RU" dirty="0"/>
              <a:t> перед </a:t>
            </a:r>
            <a:r>
              <a:rPr lang="ru-RU" dirty="0" err="1"/>
              <a:t>цим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Додайте в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абстракції</a:t>
            </a:r>
            <a:r>
              <a:rPr lang="ru-RU" dirty="0"/>
              <a:t>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. </a:t>
            </a:r>
            <a:r>
              <a:rPr lang="ru-RU" dirty="0" err="1"/>
              <a:t>Реалізуйте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абстракції</a:t>
            </a:r>
            <a:r>
              <a:rPr lang="ru-RU" dirty="0"/>
              <a:t>, </a:t>
            </a:r>
            <a:r>
              <a:rPr lang="ru-RU" dirty="0" err="1"/>
              <a:t>делегуючи</a:t>
            </a:r>
            <a:r>
              <a:rPr lang="ru-RU" dirty="0"/>
              <a:t> </a:t>
            </a:r>
            <a:r>
              <a:rPr lang="ru-RU" dirty="0" err="1"/>
              <a:t>основну</a:t>
            </a:r>
            <a:r>
              <a:rPr lang="ru-RU" dirty="0"/>
              <a:t> роботу </a:t>
            </a:r>
            <a:r>
              <a:rPr lang="ru-RU" dirty="0" err="1"/>
              <a:t>пов'язаному</a:t>
            </a:r>
            <a:r>
              <a:rPr lang="ru-RU" dirty="0"/>
              <a:t> </a:t>
            </a:r>
            <a:r>
              <a:rPr lang="ru-RU" dirty="0" err="1"/>
              <a:t>об'єкту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Якщо</a:t>
            </a:r>
            <a:r>
              <a:rPr lang="ru-RU" dirty="0"/>
              <a:t> у вас є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варіацій</a:t>
            </a:r>
            <a:r>
              <a:rPr lang="ru-RU" dirty="0"/>
              <a:t> </a:t>
            </a:r>
            <a:r>
              <a:rPr lang="ru-RU" dirty="0" err="1"/>
              <a:t>абстракції</a:t>
            </a:r>
            <a:r>
              <a:rPr lang="ru-RU" dirty="0"/>
              <a:t>, </a:t>
            </a:r>
            <a:r>
              <a:rPr lang="ru-RU" dirty="0" err="1"/>
              <a:t>створіть</a:t>
            </a:r>
            <a:r>
              <a:rPr lang="ru-RU" dirty="0"/>
              <a:t> для </a:t>
            </a:r>
            <a:r>
              <a:rPr lang="ru-RU" dirty="0" err="1"/>
              <a:t>кожної</a:t>
            </a:r>
            <a:r>
              <a:rPr lang="ru-RU" dirty="0"/>
              <a:t> з них </a:t>
            </a:r>
            <a:r>
              <a:rPr lang="ru-RU" dirty="0" err="1"/>
              <a:t>свій</a:t>
            </a:r>
            <a:r>
              <a:rPr lang="ru-RU" dirty="0"/>
              <a:t> </a:t>
            </a:r>
            <a:r>
              <a:rPr lang="ru-RU" dirty="0" err="1"/>
              <a:t>підклас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Клієнт</a:t>
            </a:r>
            <a:r>
              <a:rPr lang="ru-RU" dirty="0"/>
              <a:t> повинен подати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 в конструктор </a:t>
            </a:r>
            <a:r>
              <a:rPr lang="ru-RU" dirty="0" err="1"/>
              <a:t>абстракції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зв'язати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воєдино</a:t>
            </a:r>
            <a:r>
              <a:rPr lang="ru-RU" dirty="0"/>
              <a:t>.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вільно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абстракції</a:t>
            </a:r>
            <a:r>
              <a:rPr lang="ru-RU" dirty="0"/>
              <a:t>, </a:t>
            </a:r>
            <a:r>
              <a:rPr lang="ru-RU" dirty="0" err="1"/>
              <a:t>забувши</a:t>
            </a:r>
            <a:r>
              <a:rPr lang="ru-RU" dirty="0"/>
              <a:t> про </a:t>
            </a:r>
            <a:r>
              <a:rPr lang="ru-RU" dirty="0" err="1"/>
              <a:t>реалізацію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8213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Міст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Переваги і недоліки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33382" y="1432004"/>
            <a:ext cx="72534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Дозволяє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будувати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платформо-незалежні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програми</a:t>
            </a:r>
            <a:r>
              <a:rPr lang="ru-RU" dirty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CC"/>
                </a:solidFill>
              </a:rPr>
              <a:t>  </a:t>
            </a:r>
            <a:r>
              <a:rPr lang="ru-RU" dirty="0" err="1">
                <a:solidFill>
                  <a:srgbClr val="0000CC"/>
                </a:solidFill>
              </a:rPr>
              <a:t>Приховує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зайві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або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небезпечні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деталі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реалізації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від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клієнтського</a:t>
            </a:r>
            <a:r>
              <a:rPr lang="ru-RU" dirty="0">
                <a:solidFill>
                  <a:srgbClr val="0000CC"/>
                </a:solidFill>
              </a:rPr>
              <a:t> коду.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CC"/>
                </a:solidFill>
              </a:rPr>
              <a:t>  </a:t>
            </a:r>
            <a:r>
              <a:rPr lang="ru-RU" dirty="0" err="1">
                <a:solidFill>
                  <a:srgbClr val="0000CC"/>
                </a:solidFill>
              </a:rPr>
              <a:t>Реалізує</a:t>
            </a:r>
            <a:r>
              <a:rPr lang="ru-RU" dirty="0">
                <a:solidFill>
                  <a:srgbClr val="0000CC"/>
                </a:solidFill>
              </a:rPr>
              <a:t> принцип </a:t>
            </a:r>
            <a:r>
              <a:rPr lang="ru-RU" dirty="0" err="1">
                <a:solidFill>
                  <a:srgbClr val="0000CC"/>
                </a:solidFill>
              </a:rPr>
              <a:t>відкритості</a:t>
            </a:r>
            <a:r>
              <a:rPr lang="ru-RU" dirty="0">
                <a:solidFill>
                  <a:srgbClr val="0000CC"/>
                </a:solidFill>
              </a:rPr>
              <a:t> / </a:t>
            </a:r>
            <a:r>
              <a:rPr lang="ru-RU" dirty="0" err="1">
                <a:solidFill>
                  <a:srgbClr val="0000CC"/>
                </a:solidFill>
              </a:rPr>
              <a:t>закритості</a:t>
            </a:r>
            <a:r>
              <a:rPr lang="ru-RU" dirty="0" smtClean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uk-UA" dirty="0">
              <a:solidFill>
                <a:srgbClr val="0000C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dirty="0">
              <a:solidFill>
                <a:srgbClr val="0000C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CC"/>
                </a:solidFill>
              </a:rPr>
              <a:t> 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Ускладнює</a:t>
            </a:r>
            <a:r>
              <a:rPr lang="ru-RU" dirty="0">
                <a:solidFill>
                  <a:srgbClr val="C00000"/>
                </a:solidFill>
              </a:rPr>
              <a:t> код </a:t>
            </a:r>
            <a:r>
              <a:rPr lang="ru-RU" dirty="0" err="1">
                <a:solidFill>
                  <a:srgbClr val="C00000"/>
                </a:solidFill>
              </a:rPr>
              <a:t>програми</a:t>
            </a:r>
            <a:r>
              <a:rPr lang="ru-RU" dirty="0">
                <a:solidFill>
                  <a:srgbClr val="C00000"/>
                </a:solidFill>
              </a:rPr>
              <a:t> через </a:t>
            </a:r>
            <a:r>
              <a:rPr lang="ru-RU" dirty="0" err="1">
                <a:solidFill>
                  <a:srgbClr val="C00000"/>
                </a:solidFill>
              </a:rPr>
              <a:t>введення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додаткових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класів</a:t>
            </a:r>
            <a:r>
              <a:rPr lang="ru-RU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752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>
                <a:solidFill>
                  <a:srgbClr val="C00000"/>
                </a:solidFill>
              </a:rPr>
              <a:t>Міст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Відношення до інших </a:t>
            </a:r>
            <a:r>
              <a:rPr lang="uk-UA" sz="3200" b="1" dirty="0" err="1" smtClean="0">
                <a:solidFill>
                  <a:srgbClr val="C00000"/>
                </a:solidFill>
              </a:rPr>
              <a:t>патернів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5147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1" dirty="0" err="1"/>
              <a:t>Міст</a:t>
            </a:r>
            <a:r>
              <a:rPr lang="ru-RU" dirty="0"/>
              <a:t> </a:t>
            </a:r>
            <a:r>
              <a:rPr lang="ru-RU" dirty="0" err="1"/>
              <a:t>проектують</a:t>
            </a:r>
            <a:r>
              <a:rPr lang="ru-RU" dirty="0"/>
              <a:t> </a:t>
            </a:r>
            <a:r>
              <a:rPr lang="ru-RU" dirty="0" err="1"/>
              <a:t>заздалегідь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розвивати</a:t>
            </a:r>
            <a:r>
              <a:rPr lang="ru-RU" dirty="0"/>
              <a:t> </a:t>
            </a:r>
            <a:r>
              <a:rPr lang="ru-RU" dirty="0" err="1"/>
              <a:t>великі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</a:t>
            </a:r>
            <a:r>
              <a:rPr lang="ru-RU" dirty="0" err="1"/>
              <a:t>окремо</a:t>
            </a:r>
            <a:r>
              <a:rPr lang="ru-RU" dirty="0"/>
              <a:t> один </a:t>
            </a:r>
            <a:r>
              <a:rPr lang="ru-RU" dirty="0" err="1"/>
              <a:t>від</a:t>
            </a:r>
            <a:r>
              <a:rPr lang="ru-RU" dirty="0"/>
              <a:t> одного. </a:t>
            </a:r>
            <a:r>
              <a:rPr lang="ru-RU" b="1" dirty="0"/>
              <a:t>Адаптер</a:t>
            </a:r>
            <a:r>
              <a:rPr lang="ru-RU" dirty="0"/>
              <a:t> </a:t>
            </a:r>
            <a:r>
              <a:rPr lang="ru-RU" dirty="0" err="1"/>
              <a:t>застосовується</a:t>
            </a:r>
            <a:r>
              <a:rPr lang="ru-RU" dirty="0"/>
              <a:t> постфактум,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змусити</a:t>
            </a:r>
            <a:r>
              <a:rPr lang="ru-RU" dirty="0"/>
              <a:t> </a:t>
            </a:r>
            <a:r>
              <a:rPr lang="ru-RU" dirty="0" err="1"/>
              <a:t>несумісні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разом.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 err="1"/>
              <a:t>Міст</a:t>
            </a:r>
            <a:r>
              <a:rPr lang="ru-RU" dirty="0"/>
              <a:t>, </a:t>
            </a:r>
            <a:r>
              <a:rPr lang="ru-RU" b="1" dirty="0" err="1"/>
              <a:t>Стратегія</a:t>
            </a:r>
            <a:r>
              <a:rPr lang="ru-RU" dirty="0"/>
              <a:t> і </a:t>
            </a:r>
            <a:r>
              <a:rPr lang="ru-RU" b="1" dirty="0"/>
              <a:t>Стан</a:t>
            </a:r>
            <a:r>
              <a:rPr lang="ru-RU" dirty="0"/>
              <a:t> (а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злегка</a:t>
            </a:r>
            <a:r>
              <a:rPr lang="ru-RU" dirty="0"/>
              <a:t> і </a:t>
            </a:r>
            <a:r>
              <a:rPr lang="ru-RU" b="1" dirty="0"/>
              <a:t>Адаптер</a:t>
            </a:r>
            <a:r>
              <a:rPr lang="ru-RU" dirty="0"/>
              <a:t>)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схожі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- </a:t>
            </a:r>
            <a:r>
              <a:rPr lang="ru-RU" dirty="0" err="1"/>
              <a:t>всі</a:t>
            </a:r>
            <a:r>
              <a:rPr lang="ru-RU" dirty="0"/>
              <a:t> вони </a:t>
            </a:r>
            <a:r>
              <a:rPr lang="ru-RU" dirty="0" err="1"/>
              <a:t>побудовані</a:t>
            </a:r>
            <a:r>
              <a:rPr lang="ru-RU" dirty="0"/>
              <a:t> на </a:t>
            </a:r>
            <a:r>
              <a:rPr lang="ru-RU" dirty="0" err="1"/>
              <a:t>принципі</a:t>
            </a:r>
            <a:r>
              <a:rPr lang="ru-RU" dirty="0"/>
              <a:t> «</a:t>
            </a:r>
            <a:r>
              <a:rPr lang="ru-RU" dirty="0" err="1"/>
              <a:t>композиції</a:t>
            </a:r>
            <a:r>
              <a:rPr lang="ru-RU" dirty="0"/>
              <a:t>»,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делегування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іншим</a:t>
            </a:r>
            <a:r>
              <a:rPr lang="ru-RU" dirty="0"/>
              <a:t> </a:t>
            </a:r>
            <a:r>
              <a:rPr lang="ru-RU" dirty="0" err="1"/>
              <a:t>об'єктам</a:t>
            </a:r>
            <a:r>
              <a:rPr lang="ru-RU" dirty="0"/>
              <a:t>. </a:t>
            </a:r>
            <a:r>
              <a:rPr lang="ru-RU" dirty="0" err="1"/>
              <a:t>Проте</a:t>
            </a:r>
            <a:r>
              <a:rPr lang="ru-RU" dirty="0"/>
              <a:t>, вони </a:t>
            </a:r>
            <a:r>
              <a:rPr lang="ru-RU" dirty="0" err="1"/>
              <a:t>відрізняються</a:t>
            </a:r>
            <a:r>
              <a:rPr lang="ru-RU" dirty="0"/>
              <a:t> </a:t>
            </a:r>
            <a:r>
              <a:rPr lang="ru-RU" dirty="0" err="1"/>
              <a:t>тим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вирішують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. </a:t>
            </a:r>
            <a:r>
              <a:rPr lang="ru-RU" dirty="0" err="1"/>
              <a:t>Пам'ятайте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патерни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не </a:t>
            </a:r>
            <a:r>
              <a:rPr lang="ru-RU" dirty="0" err="1"/>
              <a:t>тільки</a:t>
            </a:r>
            <a:r>
              <a:rPr lang="ru-RU" dirty="0"/>
              <a:t> рецепт </a:t>
            </a:r>
            <a:r>
              <a:rPr lang="ru-RU" dirty="0" err="1"/>
              <a:t>побудови</a:t>
            </a:r>
            <a:r>
              <a:rPr lang="ru-RU" dirty="0"/>
              <a:t> коду </a:t>
            </a:r>
            <a:r>
              <a:rPr lang="ru-RU" dirty="0" err="1"/>
              <a:t>певним</a:t>
            </a:r>
            <a:r>
              <a:rPr lang="ru-RU" dirty="0"/>
              <a:t> чином, але і </a:t>
            </a:r>
            <a:r>
              <a:rPr lang="ru-RU" dirty="0" err="1"/>
              <a:t>опис</a:t>
            </a:r>
            <a:r>
              <a:rPr lang="ru-RU" dirty="0"/>
              <a:t> проблем, </a:t>
            </a:r>
            <a:r>
              <a:rPr lang="ru-RU" dirty="0" err="1"/>
              <a:t>які</a:t>
            </a:r>
            <a:r>
              <a:rPr lang="ru-RU" dirty="0"/>
              <a:t> привели до </a:t>
            </a:r>
            <a:r>
              <a:rPr lang="ru-RU" dirty="0" err="1"/>
              <a:t>даного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Абстрактна фабрика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</a:t>
            </a:r>
            <a:r>
              <a:rPr lang="ru-RU" dirty="0" err="1"/>
              <a:t>спільно</a:t>
            </a:r>
            <a:r>
              <a:rPr lang="ru-RU" dirty="0"/>
              <a:t> з </a:t>
            </a:r>
            <a:r>
              <a:rPr lang="ru-RU" b="1" dirty="0"/>
              <a:t>Мостом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особливо </a:t>
            </a:r>
            <a:r>
              <a:rPr lang="ru-RU" dirty="0" err="1"/>
              <a:t>корисно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у вас є </a:t>
            </a:r>
            <a:r>
              <a:rPr lang="ru-RU" dirty="0" err="1"/>
              <a:t>абстракції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з </a:t>
            </a:r>
            <a:r>
              <a:rPr lang="ru-RU" dirty="0" err="1"/>
              <a:t>деякими</a:t>
            </a:r>
            <a:r>
              <a:rPr lang="ru-RU" dirty="0"/>
              <a:t> з </a:t>
            </a:r>
            <a:r>
              <a:rPr lang="ru-RU" dirty="0" err="1"/>
              <a:t>реалізацій</a:t>
            </a:r>
            <a:r>
              <a:rPr lang="ru-RU" dirty="0"/>
              <a:t>. В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фабрика буде </a:t>
            </a:r>
            <a:r>
              <a:rPr lang="ru-RU" dirty="0" err="1"/>
              <a:t>визначати</a:t>
            </a:r>
            <a:r>
              <a:rPr lang="ru-RU" dirty="0"/>
              <a:t> </a:t>
            </a:r>
            <a:r>
              <a:rPr lang="ru-RU" dirty="0" err="1"/>
              <a:t>типи</a:t>
            </a:r>
            <a:r>
              <a:rPr lang="ru-RU" dirty="0"/>
              <a:t> </a:t>
            </a:r>
            <a:r>
              <a:rPr lang="ru-RU" dirty="0" err="1"/>
              <a:t>створюваних</a:t>
            </a:r>
            <a:r>
              <a:rPr lang="ru-RU" dirty="0"/>
              <a:t> </a:t>
            </a:r>
            <a:r>
              <a:rPr lang="ru-RU" dirty="0" err="1"/>
              <a:t>абстракцій</a:t>
            </a:r>
            <a:r>
              <a:rPr lang="ru-RU" dirty="0"/>
              <a:t> і </a:t>
            </a:r>
            <a:r>
              <a:rPr lang="ru-RU" dirty="0" err="1"/>
              <a:t>реалізацій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b="1" dirty="0" err="1"/>
              <a:t>Будівельник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побудований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b="1" dirty="0"/>
              <a:t>Моста</a:t>
            </a:r>
            <a:r>
              <a:rPr lang="ru-RU" dirty="0"/>
              <a:t>: директор буде </a:t>
            </a:r>
            <a:r>
              <a:rPr lang="ru-RU" dirty="0" err="1"/>
              <a:t>грати</a:t>
            </a:r>
            <a:r>
              <a:rPr lang="ru-RU" dirty="0"/>
              <a:t> роль </a:t>
            </a:r>
            <a:r>
              <a:rPr lang="ru-RU" dirty="0" err="1"/>
              <a:t>абстракції</a:t>
            </a:r>
            <a:r>
              <a:rPr lang="ru-RU" dirty="0"/>
              <a:t>, а </a:t>
            </a:r>
            <a:r>
              <a:rPr lang="ru-RU" dirty="0" err="1"/>
              <a:t>будівельники</a:t>
            </a:r>
            <a:r>
              <a:rPr lang="ru-RU" dirty="0"/>
              <a:t> - </a:t>
            </a:r>
            <a:r>
              <a:rPr lang="ru-RU" dirty="0" err="1"/>
              <a:t>реалізації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0106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Компоновщик</a:t>
            </a:r>
            <a:r>
              <a:rPr lang="ru-RU" sz="3200" b="1" dirty="0" smtClean="0"/>
              <a:t>.</a:t>
            </a:r>
            <a:r>
              <a:rPr lang="ru-RU" sz="3200" b="1" dirty="0" smtClean="0">
                <a:solidFill>
                  <a:srgbClr val="C00000"/>
                </a:solidFill>
              </a:rPr>
              <a:t> Суть </a:t>
            </a:r>
            <a:r>
              <a:rPr lang="ru-RU" sz="3200" b="1" dirty="0" err="1" smtClean="0">
                <a:solidFill>
                  <a:srgbClr val="C00000"/>
                </a:solidFill>
              </a:rPr>
              <a:t>патерна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1848" y="1046887"/>
            <a:ext cx="8513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Компоновщик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структурний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згрупувати</a:t>
            </a:r>
            <a:r>
              <a:rPr lang="ru-RU" dirty="0"/>
              <a:t> </a:t>
            </a:r>
            <a:r>
              <a:rPr lang="ru-RU" dirty="0" err="1"/>
              <a:t>безліч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в </a:t>
            </a:r>
            <a:r>
              <a:rPr lang="ru-RU" dirty="0" err="1"/>
              <a:t>деревоподібну</a:t>
            </a:r>
            <a:r>
              <a:rPr lang="ru-RU" dirty="0"/>
              <a:t> структуру, а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нею так, як </a:t>
            </a:r>
            <a:r>
              <a:rPr lang="ru-RU" dirty="0" err="1"/>
              <a:t>ніби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одиничний</a:t>
            </a:r>
            <a:r>
              <a:rPr lang="ru-RU" dirty="0"/>
              <a:t> </a:t>
            </a:r>
            <a:r>
              <a:rPr lang="ru-RU" dirty="0" err="1"/>
              <a:t>об'єк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0750" y="2178908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46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Компоновщик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5924" y="1015987"/>
            <a:ext cx="40234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Патерн</a:t>
            </a:r>
            <a:r>
              <a:rPr lang="ru-RU" dirty="0"/>
              <a:t> Компоновщик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сенс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тоді</a:t>
            </a:r>
            <a:r>
              <a:rPr lang="ru-RU" dirty="0"/>
              <a:t>, коли </a:t>
            </a:r>
            <a:r>
              <a:rPr lang="ru-RU" dirty="0" err="1"/>
              <a:t>основна</a:t>
            </a:r>
            <a:r>
              <a:rPr lang="ru-RU" dirty="0"/>
              <a:t> модель </a:t>
            </a:r>
            <a:r>
              <a:rPr lang="ru-RU" dirty="0" err="1"/>
              <a:t>вашої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структурована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дерева.</a:t>
            </a:r>
          </a:p>
          <a:p>
            <a:endParaRPr lang="ru-RU" dirty="0"/>
          </a:p>
          <a:p>
            <a:r>
              <a:rPr lang="ru-RU" dirty="0" err="1"/>
              <a:t>Наприклад</a:t>
            </a:r>
            <a:r>
              <a:rPr lang="ru-RU" dirty="0"/>
              <a:t>, є два </a:t>
            </a:r>
            <a:r>
              <a:rPr lang="ru-RU" dirty="0" err="1"/>
              <a:t>об'єкти</a:t>
            </a:r>
            <a:r>
              <a:rPr lang="ru-RU" dirty="0"/>
              <a:t>: Продукт і Коробка. Коробка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містити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 і </a:t>
            </a:r>
            <a:r>
              <a:rPr lang="ru-RU" dirty="0" err="1"/>
              <a:t>інших</a:t>
            </a:r>
            <a:r>
              <a:rPr lang="ru-RU" dirty="0"/>
              <a:t> Коробок </a:t>
            </a:r>
            <a:r>
              <a:rPr lang="ru-RU" dirty="0" err="1"/>
              <a:t>поменше</a:t>
            </a:r>
            <a:r>
              <a:rPr lang="ru-RU" dirty="0"/>
              <a:t>. </a:t>
            </a:r>
            <a:r>
              <a:rPr lang="ru-RU" dirty="0" err="1"/>
              <a:t>Ті</a:t>
            </a:r>
            <a:r>
              <a:rPr lang="ru-RU" dirty="0"/>
              <a:t>, в свою </a:t>
            </a:r>
            <a:r>
              <a:rPr lang="ru-RU" dirty="0" err="1"/>
              <a:t>чергу</a:t>
            </a:r>
            <a:r>
              <a:rPr lang="ru-RU" dirty="0"/>
              <a:t>, </a:t>
            </a:r>
            <a:r>
              <a:rPr lang="ru-RU" dirty="0" err="1"/>
              <a:t>теж</a:t>
            </a:r>
            <a:r>
              <a:rPr lang="ru-RU" dirty="0"/>
              <a:t> </a:t>
            </a:r>
            <a:r>
              <a:rPr lang="ru-RU" dirty="0" err="1"/>
              <a:t>містять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Коробки і так </a:t>
            </a:r>
            <a:r>
              <a:rPr lang="ru-RU" dirty="0" err="1"/>
              <a:t>далі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/>
              <a:t>припустимо</a:t>
            </a:r>
            <a:r>
              <a:rPr lang="ru-RU" dirty="0"/>
              <a:t>, </a:t>
            </a:r>
            <a:r>
              <a:rPr lang="ru-RU" dirty="0" err="1"/>
              <a:t>ваші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 </a:t>
            </a:r>
            <a:r>
              <a:rPr lang="ru-RU" dirty="0" err="1"/>
              <a:t>харчування</a:t>
            </a:r>
            <a:r>
              <a:rPr lang="ru-RU" dirty="0"/>
              <a:t> й Коробки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частиною</a:t>
            </a:r>
            <a:r>
              <a:rPr lang="ru-RU" dirty="0"/>
              <a:t> </a:t>
            </a:r>
            <a:r>
              <a:rPr lang="ru-RU" dirty="0" err="1"/>
              <a:t>замовлень</a:t>
            </a:r>
            <a:r>
              <a:rPr lang="ru-RU" dirty="0"/>
              <a:t>. </a:t>
            </a:r>
            <a:r>
              <a:rPr lang="ru-RU" dirty="0" err="1"/>
              <a:t>Кожне</a:t>
            </a:r>
            <a:r>
              <a:rPr lang="ru-RU" dirty="0"/>
              <a:t> </a:t>
            </a:r>
            <a:r>
              <a:rPr lang="ru-RU" dirty="0" err="1"/>
              <a:t>замовлення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містити</a:t>
            </a:r>
            <a:r>
              <a:rPr lang="ru-RU" dirty="0"/>
              <a:t> як </a:t>
            </a:r>
            <a:r>
              <a:rPr lang="ru-RU" dirty="0" err="1"/>
              <a:t>прості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 без упаковки, так і </a:t>
            </a:r>
            <a:r>
              <a:rPr lang="ru-RU" dirty="0" err="1"/>
              <a:t>складові</a:t>
            </a:r>
            <a:r>
              <a:rPr lang="ru-RU" dirty="0"/>
              <a:t> Коробки. Ваше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полягає</a:t>
            </a:r>
            <a:r>
              <a:rPr lang="ru-RU" dirty="0"/>
              <a:t> в тому,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дізнатися</a:t>
            </a:r>
            <a:r>
              <a:rPr lang="ru-RU" dirty="0"/>
              <a:t> </a:t>
            </a:r>
            <a:r>
              <a:rPr lang="ru-RU" dirty="0" err="1"/>
              <a:t>ціну</a:t>
            </a:r>
            <a:r>
              <a:rPr lang="ru-RU" dirty="0"/>
              <a:t> </a:t>
            </a:r>
            <a:r>
              <a:rPr lang="ru-RU" dirty="0" err="1"/>
              <a:t>всього</a:t>
            </a:r>
            <a:r>
              <a:rPr lang="ru-RU" dirty="0"/>
              <a:t> </a:t>
            </a:r>
            <a:r>
              <a:rPr lang="ru-RU" dirty="0" err="1"/>
              <a:t>замовлення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7086" y="863686"/>
            <a:ext cx="3524250" cy="35242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24558" y="4212274"/>
            <a:ext cx="5219442" cy="230832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вирішувати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в лоб, то вам буде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відкрити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коробки </a:t>
            </a:r>
            <a:r>
              <a:rPr lang="ru-RU" dirty="0" err="1"/>
              <a:t>замовлення</a:t>
            </a:r>
            <a:r>
              <a:rPr lang="ru-RU" dirty="0"/>
              <a:t>, </a:t>
            </a:r>
            <a:r>
              <a:rPr lang="ru-RU" dirty="0" err="1"/>
              <a:t>перебрати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 і </a:t>
            </a:r>
            <a:r>
              <a:rPr lang="ru-RU" dirty="0" err="1"/>
              <a:t>порахувати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сумарну</a:t>
            </a:r>
            <a:r>
              <a:rPr lang="ru-RU" dirty="0"/>
              <a:t> </a:t>
            </a:r>
            <a:r>
              <a:rPr lang="ru-RU" dirty="0" err="1"/>
              <a:t>вартість</a:t>
            </a:r>
            <a:r>
              <a:rPr lang="ru-RU" dirty="0"/>
              <a:t>. Але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занадто</a:t>
            </a:r>
            <a:r>
              <a:rPr lang="ru-RU" dirty="0"/>
              <a:t> </a:t>
            </a:r>
            <a:r>
              <a:rPr lang="ru-RU" dirty="0" err="1"/>
              <a:t>клопітно</a:t>
            </a:r>
            <a:r>
              <a:rPr lang="ru-RU" dirty="0"/>
              <a:t>, так як </a:t>
            </a:r>
            <a:r>
              <a:rPr lang="ru-RU" dirty="0" err="1"/>
              <a:t>типи</a:t>
            </a:r>
            <a:r>
              <a:rPr lang="ru-RU" dirty="0"/>
              <a:t> коробок і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вміст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вам </a:t>
            </a:r>
            <a:r>
              <a:rPr lang="ru-RU" dirty="0" err="1"/>
              <a:t>невідомі</a:t>
            </a:r>
            <a:r>
              <a:rPr lang="ru-RU" dirty="0"/>
              <a:t>. </a:t>
            </a:r>
            <a:r>
              <a:rPr lang="ru-RU" dirty="0" err="1"/>
              <a:t>Крім</a:t>
            </a:r>
            <a:r>
              <a:rPr lang="ru-RU" dirty="0"/>
              <a:t> того, наперед </a:t>
            </a:r>
            <a:r>
              <a:rPr lang="ru-RU" dirty="0" err="1"/>
              <a:t>невідомо</a:t>
            </a:r>
            <a:r>
              <a:rPr lang="ru-RU" dirty="0"/>
              <a:t> і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рівнів</a:t>
            </a:r>
            <a:r>
              <a:rPr lang="ru-RU" dirty="0"/>
              <a:t> </a:t>
            </a:r>
            <a:r>
              <a:rPr lang="ru-RU" dirty="0" err="1"/>
              <a:t>вкладеності</a:t>
            </a:r>
            <a:r>
              <a:rPr lang="ru-RU" dirty="0"/>
              <a:t> коробок, тому </a:t>
            </a:r>
            <a:r>
              <a:rPr lang="ru-RU" dirty="0" err="1"/>
              <a:t>перебрати</a:t>
            </a:r>
            <a:r>
              <a:rPr lang="ru-RU" dirty="0"/>
              <a:t> коробки простим циклом </a:t>
            </a:r>
            <a:r>
              <a:rPr lang="ru-RU" b="1" dirty="0" smtClean="0"/>
              <a:t>не </a:t>
            </a:r>
            <a:r>
              <a:rPr lang="ru-RU" b="1" dirty="0" err="1" smtClean="0"/>
              <a:t>вийде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2892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Компоновщик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7170" name="Picture 2" descr="Ð ÐµÑÐµÐ½Ð¸Ðµ Ñ ÐÐ¾Ð¼Ð¿Ð¾Ð½Ð¾Ð²ÑÐ¸ÐºÐ¾Ð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140" y="1235675"/>
            <a:ext cx="4497859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8282" y="1080346"/>
            <a:ext cx="44978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Компоновщик </a:t>
            </a:r>
            <a:r>
              <a:rPr lang="ru-RU" dirty="0" err="1"/>
              <a:t>пропонує</a:t>
            </a:r>
            <a:r>
              <a:rPr lang="ru-RU" dirty="0"/>
              <a:t> </a:t>
            </a:r>
            <a:r>
              <a:rPr lang="ru-RU" dirty="0" err="1"/>
              <a:t>розглядати</a:t>
            </a:r>
            <a:r>
              <a:rPr lang="ru-RU" dirty="0"/>
              <a:t> Продукт і Коробку через </a:t>
            </a:r>
            <a:r>
              <a:rPr lang="ru-RU" dirty="0" err="1"/>
              <a:t>єдиний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загальним</a:t>
            </a:r>
            <a:r>
              <a:rPr lang="ru-RU" dirty="0"/>
              <a:t> методом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вартості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Продукт просто </a:t>
            </a:r>
            <a:r>
              <a:rPr lang="ru-RU" dirty="0" err="1"/>
              <a:t>поверне</a:t>
            </a:r>
            <a:r>
              <a:rPr lang="ru-RU" dirty="0"/>
              <a:t> свою </a:t>
            </a:r>
            <a:r>
              <a:rPr lang="ru-RU" dirty="0" err="1"/>
              <a:t>ціну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Коробка </a:t>
            </a:r>
            <a:r>
              <a:rPr lang="ru-RU" dirty="0" err="1"/>
              <a:t>запитає</a:t>
            </a:r>
            <a:r>
              <a:rPr lang="ru-RU" dirty="0"/>
              <a:t> </a:t>
            </a:r>
            <a:r>
              <a:rPr lang="ru-RU" dirty="0" err="1"/>
              <a:t>ціну</a:t>
            </a:r>
            <a:r>
              <a:rPr lang="ru-RU" dirty="0"/>
              <a:t> кожного предмета </a:t>
            </a:r>
            <a:r>
              <a:rPr lang="ru-RU" dirty="0" err="1"/>
              <a:t>всередині</a:t>
            </a:r>
            <a:r>
              <a:rPr lang="ru-RU" dirty="0"/>
              <a:t> себе і </a:t>
            </a:r>
            <a:r>
              <a:rPr lang="ru-RU" dirty="0" err="1"/>
              <a:t>поверне</a:t>
            </a:r>
            <a:r>
              <a:rPr lang="ru-RU" dirty="0"/>
              <a:t> суму </a:t>
            </a:r>
            <a:r>
              <a:rPr lang="ru-RU" dirty="0" err="1"/>
              <a:t>результатів</a:t>
            </a:r>
            <a:r>
              <a:rPr lang="ru-RU" dirty="0"/>
              <a:t>. </a:t>
            </a:r>
            <a:endParaRPr lang="ru-RU" dirty="0" smtClean="0"/>
          </a:p>
          <a:p>
            <a:endParaRPr lang="ru-RU" dirty="0"/>
          </a:p>
          <a:p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/>
              <a:t>одним з </a:t>
            </a:r>
            <a:r>
              <a:rPr lang="ru-RU" dirty="0" err="1"/>
              <a:t>внутрішніх</a:t>
            </a:r>
            <a:r>
              <a:rPr lang="ru-RU" dirty="0"/>
              <a:t> </a:t>
            </a:r>
            <a:r>
              <a:rPr lang="ru-RU" dirty="0" err="1"/>
              <a:t>предметів</a:t>
            </a:r>
            <a:r>
              <a:rPr lang="ru-RU" dirty="0"/>
              <a:t> </a:t>
            </a:r>
            <a:r>
              <a:rPr lang="ru-RU" dirty="0" err="1"/>
              <a:t>виявиться</a:t>
            </a:r>
            <a:r>
              <a:rPr lang="ru-RU" dirty="0"/>
              <a:t> коробка </a:t>
            </a:r>
            <a:r>
              <a:rPr lang="ru-RU" dirty="0" err="1"/>
              <a:t>поменше</a:t>
            </a:r>
            <a:r>
              <a:rPr lang="ru-RU" dirty="0"/>
              <a:t>, вона </a:t>
            </a:r>
            <a:r>
              <a:rPr lang="ru-RU" dirty="0" err="1"/>
              <a:t>теж</a:t>
            </a:r>
            <a:r>
              <a:rPr lang="ru-RU" dirty="0"/>
              <a:t> буде </a:t>
            </a:r>
            <a:r>
              <a:rPr lang="ru-RU" dirty="0" err="1"/>
              <a:t>перебирати</a:t>
            </a:r>
            <a:r>
              <a:rPr lang="ru-RU" dirty="0"/>
              <a:t> </a:t>
            </a:r>
            <a:r>
              <a:rPr lang="ru-RU" dirty="0" err="1"/>
              <a:t>свій</a:t>
            </a:r>
            <a:r>
              <a:rPr lang="ru-RU" dirty="0"/>
              <a:t> </a:t>
            </a:r>
            <a:r>
              <a:rPr lang="ru-RU" dirty="0" err="1"/>
              <a:t>вміст</a:t>
            </a:r>
            <a:r>
              <a:rPr lang="ru-RU" dirty="0"/>
              <a:t>, і так </a:t>
            </a:r>
            <a:r>
              <a:rPr lang="ru-RU" dirty="0" err="1"/>
              <a:t>далі</a:t>
            </a:r>
            <a:r>
              <a:rPr lang="ru-RU" dirty="0"/>
              <a:t>, </a:t>
            </a:r>
            <a:r>
              <a:rPr lang="ru-RU" dirty="0" err="1"/>
              <a:t>поки</a:t>
            </a:r>
            <a:r>
              <a:rPr lang="ru-RU" dirty="0"/>
              <a:t> не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пораховані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складові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 err="1" smtClean="0"/>
              <a:t>клієнта</a:t>
            </a:r>
            <a:r>
              <a:rPr lang="ru-RU" dirty="0" smtClean="0"/>
              <a:t> </a:t>
            </a:r>
            <a:r>
              <a:rPr lang="ru-RU" dirty="0"/>
              <a:t>головне,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тепер</a:t>
            </a:r>
            <a:r>
              <a:rPr lang="ru-RU" dirty="0"/>
              <a:t> не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нічого</a:t>
            </a:r>
            <a:r>
              <a:rPr lang="ru-RU" dirty="0"/>
              <a:t> знати про структуру </a:t>
            </a:r>
            <a:r>
              <a:rPr lang="ru-RU" dirty="0" err="1"/>
              <a:t>замовлень</a:t>
            </a:r>
            <a:r>
              <a:rPr lang="ru-RU" dirty="0"/>
              <a:t>. Ви </a:t>
            </a:r>
            <a:r>
              <a:rPr lang="ru-RU" dirty="0" err="1"/>
              <a:t>викликаєте</a:t>
            </a:r>
            <a:r>
              <a:rPr lang="ru-RU" dirty="0"/>
              <a:t> метод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ціни</a:t>
            </a:r>
            <a:r>
              <a:rPr lang="ru-RU" dirty="0"/>
              <a:t>,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повертає</a:t>
            </a:r>
            <a:r>
              <a:rPr lang="ru-RU" dirty="0"/>
              <a:t> цифру, а </a:t>
            </a:r>
            <a:r>
              <a:rPr lang="ru-RU" dirty="0" err="1"/>
              <a:t>ви</a:t>
            </a:r>
            <a:r>
              <a:rPr lang="ru-RU" dirty="0"/>
              <a:t> не тонете в горах картону і скотча.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053913" y="4156420"/>
            <a:ext cx="39665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Компоновщик рекурсивно </a:t>
            </a:r>
            <a:r>
              <a:rPr lang="ru-RU" dirty="0" err="1"/>
              <a:t>запускає</a:t>
            </a:r>
            <a:r>
              <a:rPr lang="ru-RU" dirty="0"/>
              <a:t> </a:t>
            </a:r>
            <a:r>
              <a:rPr lang="ru-RU" dirty="0" err="1"/>
              <a:t>дію</a:t>
            </a:r>
            <a:r>
              <a:rPr lang="ru-RU" dirty="0"/>
              <a:t> по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елементах</a:t>
            </a:r>
            <a:r>
              <a:rPr lang="ru-RU" dirty="0"/>
              <a:t> дерева -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кореня</a:t>
            </a:r>
            <a:r>
              <a:rPr lang="ru-RU" dirty="0"/>
              <a:t> до </a:t>
            </a:r>
            <a:r>
              <a:rPr lang="ru-RU" dirty="0" err="1"/>
              <a:t>листя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275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Компоновщик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Структура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7500" y="2241926"/>
            <a:ext cx="3429000" cy="428625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962709"/>
            <a:ext cx="28575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/>
              <a:t>1.Компонент </a:t>
            </a:r>
            <a:r>
              <a:rPr lang="ru-RU" sz="1700" dirty="0" err="1"/>
              <a:t>визначає</a:t>
            </a:r>
            <a:r>
              <a:rPr lang="ru-RU" sz="1700" dirty="0"/>
              <a:t> </a:t>
            </a:r>
            <a:r>
              <a:rPr lang="ru-RU" sz="1700" dirty="0" err="1"/>
              <a:t>загальний</a:t>
            </a:r>
            <a:r>
              <a:rPr lang="ru-RU" sz="1700" dirty="0"/>
              <a:t> </a:t>
            </a:r>
            <a:r>
              <a:rPr lang="ru-RU" sz="1700" dirty="0" err="1"/>
              <a:t>інтерфейс</a:t>
            </a:r>
            <a:r>
              <a:rPr lang="ru-RU" sz="1700" dirty="0"/>
              <a:t> для </a:t>
            </a:r>
            <a:r>
              <a:rPr lang="ru-RU" sz="1700" dirty="0" err="1"/>
              <a:t>простих</a:t>
            </a:r>
            <a:r>
              <a:rPr lang="ru-RU" sz="1700" dirty="0"/>
              <a:t> і </a:t>
            </a:r>
            <a:r>
              <a:rPr lang="ru-RU" sz="1700" dirty="0" err="1"/>
              <a:t>складових</a:t>
            </a:r>
            <a:r>
              <a:rPr lang="ru-RU" sz="1700" dirty="0"/>
              <a:t> </a:t>
            </a:r>
            <a:r>
              <a:rPr lang="ru-RU" sz="1700" dirty="0" err="1"/>
              <a:t>компонентів</a:t>
            </a:r>
            <a:r>
              <a:rPr lang="ru-RU" sz="1700" dirty="0"/>
              <a:t> дерев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2486204"/>
            <a:ext cx="27432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/>
              <a:t>2. Лист - </a:t>
            </a:r>
            <a:r>
              <a:rPr lang="ru-RU" sz="1700" dirty="0" err="1"/>
              <a:t>це</a:t>
            </a:r>
            <a:r>
              <a:rPr lang="ru-RU" sz="1700" dirty="0"/>
              <a:t> </a:t>
            </a:r>
            <a:r>
              <a:rPr lang="ru-RU" sz="1700" dirty="0" err="1"/>
              <a:t>простий</a:t>
            </a:r>
            <a:r>
              <a:rPr lang="ru-RU" sz="1700" dirty="0"/>
              <a:t> компонент дерева, </a:t>
            </a:r>
            <a:r>
              <a:rPr lang="ru-RU" sz="1700" dirty="0" err="1"/>
              <a:t>що</a:t>
            </a:r>
            <a:r>
              <a:rPr lang="ru-RU" sz="1700" dirty="0"/>
              <a:t> не </a:t>
            </a:r>
            <a:r>
              <a:rPr lang="ru-RU" sz="1700" dirty="0" err="1"/>
              <a:t>має</a:t>
            </a:r>
            <a:r>
              <a:rPr lang="ru-RU" sz="1700" dirty="0"/>
              <a:t> </a:t>
            </a:r>
            <a:r>
              <a:rPr lang="ru-RU" sz="1700" dirty="0" err="1"/>
              <a:t>відгалужень</a:t>
            </a:r>
            <a:r>
              <a:rPr lang="ru-RU" sz="1700" dirty="0"/>
              <a:t>.</a:t>
            </a:r>
          </a:p>
          <a:p>
            <a:r>
              <a:rPr lang="ru-RU" sz="1700" dirty="0"/>
              <a:t>Через те, </a:t>
            </a:r>
            <a:r>
              <a:rPr lang="ru-RU" sz="1700" dirty="0" err="1"/>
              <a:t>що</a:t>
            </a:r>
            <a:r>
              <a:rPr lang="ru-RU" sz="1700" dirty="0"/>
              <a:t> </a:t>
            </a:r>
            <a:r>
              <a:rPr lang="ru-RU" sz="1700" dirty="0" err="1"/>
              <a:t>їм</a:t>
            </a:r>
            <a:r>
              <a:rPr lang="ru-RU" sz="1700" dirty="0"/>
              <a:t> нема кому </a:t>
            </a:r>
            <a:r>
              <a:rPr lang="ru-RU" sz="1700" dirty="0" err="1"/>
              <a:t>більше</a:t>
            </a:r>
            <a:r>
              <a:rPr lang="ru-RU" sz="1700" dirty="0"/>
              <a:t> </a:t>
            </a:r>
            <a:r>
              <a:rPr lang="ru-RU" sz="1700" dirty="0" err="1"/>
              <a:t>передавати</a:t>
            </a:r>
            <a:r>
              <a:rPr lang="ru-RU" sz="1700" dirty="0"/>
              <a:t> </a:t>
            </a:r>
            <a:r>
              <a:rPr lang="ru-RU" sz="1700" dirty="0" err="1"/>
              <a:t>виконання</a:t>
            </a:r>
            <a:r>
              <a:rPr lang="ru-RU" sz="1700" dirty="0"/>
              <a:t>, </a:t>
            </a:r>
            <a:r>
              <a:rPr lang="ru-RU" sz="1700" dirty="0" err="1"/>
              <a:t>класи</a:t>
            </a:r>
            <a:r>
              <a:rPr lang="ru-RU" sz="1700" dirty="0"/>
              <a:t> </a:t>
            </a:r>
            <a:r>
              <a:rPr lang="ru-RU" sz="1700" dirty="0" err="1"/>
              <a:t>листя</a:t>
            </a:r>
            <a:r>
              <a:rPr lang="ru-RU" sz="1700" dirty="0"/>
              <a:t> </a:t>
            </a:r>
            <a:r>
              <a:rPr lang="ru-RU" sz="1700" dirty="0" err="1"/>
              <a:t>будуть</a:t>
            </a:r>
            <a:r>
              <a:rPr lang="ru-RU" sz="1700" dirty="0"/>
              <a:t> </a:t>
            </a:r>
            <a:r>
              <a:rPr lang="ru-RU" sz="1700" dirty="0" err="1"/>
              <a:t>містити</a:t>
            </a:r>
            <a:r>
              <a:rPr lang="ru-RU" sz="1700" dirty="0"/>
              <a:t> </a:t>
            </a:r>
            <a:r>
              <a:rPr lang="ru-RU" sz="1700" dirty="0" err="1"/>
              <a:t>більшу</a:t>
            </a:r>
            <a:r>
              <a:rPr lang="ru-RU" sz="1700" dirty="0"/>
              <a:t> </a:t>
            </a:r>
            <a:r>
              <a:rPr lang="ru-RU" sz="1700" dirty="0" err="1"/>
              <a:t>частину</a:t>
            </a:r>
            <a:r>
              <a:rPr lang="ru-RU" sz="1700" dirty="0"/>
              <a:t> </a:t>
            </a:r>
            <a:r>
              <a:rPr lang="ru-RU" sz="1700" dirty="0" err="1"/>
              <a:t>корисного</a:t>
            </a:r>
            <a:r>
              <a:rPr lang="ru-RU" sz="1700" dirty="0"/>
              <a:t> коду.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286500" y="1127716"/>
            <a:ext cx="28575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/>
              <a:t>3.Контейнер (</a:t>
            </a:r>
            <a:r>
              <a:rPr lang="ru-RU" sz="1700" dirty="0" err="1"/>
              <a:t>або</a:t>
            </a:r>
            <a:r>
              <a:rPr lang="ru-RU" sz="1700" dirty="0"/>
              <a:t> композит) - </a:t>
            </a:r>
            <a:r>
              <a:rPr lang="ru-RU" sz="1700" dirty="0" err="1"/>
              <a:t>це</a:t>
            </a:r>
            <a:r>
              <a:rPr lang="ru-RU" sz="1700" dirty="0"/>
              <a:t> </a:t>
            </a:r>
            <a:r>
              <a:rPr lang="ru-RU" sz="1700" dirty="0" err="1"/>
              <a:t>складовий</a:t>
            </a:r>
            <a:r>
              <a:rPr lang="ru-RU" sz="1700" dirty="0"/>
              <a:t> компонент дерева. </a:t>
            </a:r>
            <a:r>
              <a:rPr lang="ru-RU" sz="1700" dirty="0" err="1"/>
              <a:t>Він</a:t>
            </a:r>
            <a:r>
              <a:rPr lang="ru-RU" sz="1700" dirty="0"/>
              <a:t> </a:t>
            </a:r>
            <a:r>
              <a:rPr lang="ru-RU" sz="1700" dirty="0" err="1"/>
              <a:t>містить</a:t>
            </a:r>
            <a:r>
              <a:rPr lang="ru-RU" sz="1700" dirty="0"/>
              <a:t> </a:t>
            </a:r>
            <a:r>
              <a:rPr lang="ru-RU" sz="1700" dirty="0" err="1"/>
              <a:t>набір</a:t>
            </a:r>
            <a:r>
              <a:rPr lang="ru-RU" sz="1700" dirty="0"/>
              <a:t> </a:t>
            </a:r>
            <a:r>
              <a:rPr lang="ru-RU" sz="1700" dirty="0" err="1"/>
              <a:t>дочірніх</a:t>
            </a:r>
            <a:r>
              <a:rPr lang="ru-RU" sz="1700" dirty="0"/>
              <a:t> </a:t>
            </a:r>
            <a:r>
              <a:rPr lang="ru-RU" sz="1700" dirty="0" err="1"/>
              <a:t>компонентів</a:t>
            </a:r>
            <a:r>
              <a:rPr lang="ru-RU" sz="1700" dirty="0"/>
              <a:t>, але </a:t>
            </a:r>
            <a:r>
              <a:rPr lang="ru-RU" sz="1700" dirty="0" err="1"/>
              <a:t>нічого</a:t>
            </a:r>
            <a:r>
              <a:rPr lang="ru-RU" sz="1700" dirty="0"/>
              <a:t> не </a:t>
            </a:r>
            <a:r>
              <a:rPr lang="ru-RU" sz="1700" dirty="0" err="1"/>
              <a:t>знає</a:t>
            </a:r>
            <a:r>
              <a:rPr lang="ru-RU" sz="1700" dirty="0"/>
              <a:t> про </a:t>
            </a:r>
            <a:r>
              <a:rPr lang="ru-RU" sz="1700" dirty="0" err="1"/>
              <a:t>їх</a:t>
            </a:r>
            <a:r>
              <a:rPr lang="ru-RU" sz="1700" dirty="0"/>
              <a:t> типах. </a:t>
            </a:r>
            <a:r>
              <a:rPr lang="ru-RU" sz="1700" dirty="0" err="1"/>
              <a:t>Це</a:t>
            </a:r>
            <a:r>
              <a:rPr lang="ru-RU" sz="1700" dirty="0"/>
              <a:t> </a:t>
            </a:r>
            <a:r>
              <a:rPr lang="ru-RU" sz="1700" dirty="0" err="1"/>
              <a:t>можуть</a:t>
            </a:r>
            <a:r>
              <a:rPr lang="ru-RU" sz="1700" dirty="0"/>
              <a:t> бути як </a:t>
            </a:r>
            <a:r>
              <a:rPr lang="ru-RU" sz="1700" dirty="0" err="1"/>
              <a:t>прості</a:t>
            </a:r>
            <a:r>
              <a:rPr lang="ru-RU" sz="1700" dirty="0"/>
              <a:t> </a:t>
            </a:r>
            <a:r>
              <a:rPr lang="ru-RU" sz="1700" dirty="0" err="1"/>
              <a:t>компоненти-листя</a:t>
            </a:r>
            <a:r>
              <a:rPr lang="ru-RU" sz="1700" dirty="0"/>
              <a:t>, так і </a:t>
            </a:r>
            <a:r>
              <a:rPr lang="ru-RU" sz="1700" dirty="0" err="1"/>
              <a:t>інші</a:t>
            </a:r>
            <a:r>
              <a:rPr lang="ru-RU" sz="1700" dirty="0"/>
              <a:t> </a:t>
            </a:r>
            <a:r>
              <a:rPr lang="ru-RU" sz="1700" dirty="0" err="1"/>
              <a:t>компоненти-контейнери</a:t>
            </a:r>
            <a:r>
              <a:rPr lang="ru-RU" sz="1700" dirty="0"/>
              <a:t>. Але </a:t>
            </a:r>
            <a:r>
              <a:rPr lang="ru-RU" sz="1700" dirty="0" err="1"/>
              <a:t>це</a:t>
            </a:r>
            <a:r>
              <a:rPr lang="ru-RU" sz="1700" dirty="0"/>
              <a:t> не є проблемою, </a:t>
            </a:r>
            <a:r>
              <a:rPr lang="ru-RU" sz="1700" dirty="0" err="1"/>
              <a:t>якщо</a:t>
            </a:r>
            <a:r>
              <a:rPr lang="ru-RU" sz="1700" dirty="0"/>
              <a:t> все </a:t>
            </a:r>
            <a:r>
              <a:rPr lang="ru-RU" sz="1700" dirty="0" err="1"/>
              <a:t>дочірні</a:t>
            </a:r>
            <a:r>
              <a:rPr lang="ru-RU" sz="1700" dirty="0"/>
              <a:t> </a:t>
            </a:r>
            <a:r>
              <a:rPr lang="ru-RU" sz="1700" dirty="0" err="1"/>
              <a:t>компоненти</a:t>
            </a:r>
            <a:r>
              <a:rPr lang="ru-RU" sz="1700" dirty="0"/>
              <a:t> </a:t>
            </a:r>
            <a:r>
              <a:rPr lang="ru-RU" sz="1700" dirty="0" err="1"/>
              <a:t>слідують</a:t>
            </a:r>
            <a:r>
              <a:rPr lang="ru-RU" sz="1700" dirty="0"/>
              <a:t> </a:t>
            </a:r>
            <a:r>
              <a:rPr lang="ru-RU" sz="1700" dirty="0" err="1"/>
              <a:t>єдиному</a:t>
            </a:r>
            <a:r>
              <a:rPr lang="ru-RU" sz="1700" dirty="0"/>
              <a:t> </a:t>
            </a:r>
            <a:r>
              <a:rPr lang="ru-RU" sz="1700" dirty="0" err="1"/>
              <a:t>інтерфейсу</a:t>
            </a:r>
            <a:r>
              <a:rPr lang="ru-RU" sz="1700" dirty="0"/>
              <a:t>.</a:t>
            </a:r>
          </a:p>
          <a:p>
            <a:r>
              <a:rPr lang="ru-RU" sz="1700" dirty="0" err="1"/>
              <a:t>Методи</a:t>
            </a:r>
            <a:r>
              <a:rPr lang="ru-RU" sz="1700" dirty="0"/>
              <a:t> контейнера </a:t>
            </a:r>
            <a:r>
              <a:rPr lang="ru-RU" sz="1700" dirty="0" err="1"/>
              <a:t>переадресовують</a:t>
            </a:r>
            <a:r>
              <a:rPr lang="ru-RU" sz="1700" dirty="0"/>
              <a:t> </a:t>
            </a:r>
            <a:r>
              <a:rPr lang="ru-RU" sz="1700" dirty="0" err="1"/>
              <a:t>основну</a:t>
            </a:r>
            <a:r>
              <a:rPr lang="ru-RU" sz="1700" dirty="0"/>
              <a:t> роботу </a:t>
            </a:r>
            <a:r>
              <a:rPr lang="ru-RU" sz="1700" dirty="0" err="1"/>
              <a:t>своїм</a:t>
            </a:r>
            <a:r>
              <a:rPr lang="ru-RU" sz="1700" dirty="0"/>
              <a:t> </a:t>
            </a:r>
            <a:r>
              <a:rPr lang="ru-RU" sz="1700" dirty="0" err="1"/>
              <a:t>дочірнім</a:t>
            </a:r>
            <a:r>
              <a:rPr lang="ru-RU" sz="1700" dirty="0"/>
              <a:t> </a:t>
            </a:r>
            <a:r>
              <a:rPr lang="ru-RU" sz="1700" dirty="0" err="1"/>
              <a:t>компонентів</a:t>
            </a:r>
            <a:r>
              <a:rPr lang="ru-RU" sz="1700" dirty="0"/>
              <a:t>, </a:t>
            </a:r>
            <a:r>
              <a:rPr lang="ru-RU" sz="1700" dirty="0" err="1"/>
              <a:t>хоча</a:t>
            </a:r>
            <a:r>
              <a:rPr lang="ru-RU" sz="1700" dirty="0"/>
              <a:t> і </a:t>
            </a:r>
            <a:r>
              <a:rPr lang="ru-RU" sz="1700" dirty="0" err="1"/>
              <a:t>можуть</a:t>
            </a:r>
            <a:r>
              <a:rPr lang="ru-RU" sz="1700" dirty="0"/>
              <a:t> </a:t>
            </a:r>
            <a:r>
              <a:rPr lang="ru-RU" sz="1700" dirty="0" err="1"/>
              <a:t>додавати</a:t>
            </a:r>
            <a:r>
              <a:rPr lang="ru-RU" sz="1700" dirty="0"/>
              <a:t> </a:t>
            </a:r>
            <a:r>
              <a:rPr lang="ru-RU" sz="1700" dirty="0" err="1"/>
              <a:t>щось</a:t>
            </a:r>
            <a:r>
              <a:rPr lang="ru-RU" sz="1700" dirty="0"/>
              <a:t> </a:t>
            </a:r>
            <a:r>
              <a:rPr lang="ru-RU" sz="1700" dirty="0" err="1"/>
              <a:t>своє</a:t>
            </a:r>
            <a:r>
              <a:rPr lang="ru-RU" sz="1700" dirty="0"/>
              <a:t> до результату.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631989" y="987272"/>
            <a:ext cx="3654511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/>
              <a:t>4. </a:t>
            </a:r>
            <a:r>
              <a:rPr lang="ru-RU" sz="1700" dirty="0" err="1"/>
              <a:t>Клієнт</a:t>
            </a:r>
            <a:r>
              <a:rPr lang="ru-RU" sz="1700" dirty="0"/>
              <a:t> </a:t>
            </a:r>
            <a:r>
              <a:rPr lang="ru-RU" sz="1700" dirty="0" err="1"/>
              <a:t>працює</a:t>
            </a:r>
            <a:r>
              <a:rPr lang="ru-RU" sz="1700" dirty="0"/>
              <a:t> з деревом через </a:t>
            </a:r>
            <a:r>
              <a:rPr lang="ru-RU" sz="1700" dirty="0" err="1"/>
              <a:t>загальний</a:t>
            </a:r>
            <a:r>
              <a:rPr lang="ru-RU" sz="1700" dirty="0"/>
              <a:t> </a:t>
            </a:r>
            <a:r>
              <a:rPr lang="ru-RU" sz="1700" dirty="0" err="1"/>
              <a:t>інтерфейс</a:t>
            </a:r>
            <a:r>
              <a:rPr lang="ru-RU" sz="1700" dirty="0"/>
              <a:t> </a:t>
            </a:r>
            <a:r>
              <a:rPr lang="ru-RU" sz="1700" dirty="0" err="1"/>
              <a:t>компонентів</a:t>
            </a:r>
            <a:r>
              <a:rPr lang="ru-RU" sz="1700" dirty="0"/>
              <a:t>.</a:t>
            </a:r>
          </a:p>
          <a:p>
            <a:r>
              <a:rPr lang="ru-RU" sz="1700" dirty="0" err="1"/>
              <a:t>Завдяки</a:t>
            </a:r>
            <a:r>
              <a:rPr lang="ru-RU" sz="1700" dirty="0"/>
              <a:t> </a:t>
            </a:r>
            <a:r>
              <a:rPr lang="ru-RU" sz="1700" dirty="0" err="1"/>
              <a:t>цьому</a:t>
            </a:r>
            <a:r>
              <a:rPr lang="ru-RU" sz="1700" dirty="0"/>
              <a:t>, </a:t>
            </a:r>
            <a:r>
              <a:rPr lang="ru-RU" sz="1700" dirty="0" err="1"/>
              <a:t>клієнтові</a:t>
            </a:r>
            <a:r>
              <a:rPr lang="ru-RU" sz="1700" dirty="0"/>
              <a:t> не </a:t>
            </a:r>
            <a:r>
              <a:rPr lang="ru-RU" sz="1700" dirty="0" err="1"/>
              <a:t>важливо</a:t>
            </a:r>
            <a:r>
              <a:rPr lang="ru-RU" sz="1700" dirty="0"/>
              <a:t>, </a:t>
            </a:r>
            <a:r>
              <a:rPr lang="ru-RU" sz="1700" dirty="0" err="1"/>
              <a:t>що</a:t>
            </a:r>
            <a:r>
              <a:rPr lang="ru-RU" sz="1700" dirty="0"/>
              <a:t> перед ним </a:t>
            </a:r>
            <a:r>
              <a:rPr lang="ru-RU" sz="1700" dirty="0" err="1"/>
              <a:t>знаходиться</a:t>
            </a:r>
            <a:r>
              <a:rPr lang="ru-RU" sz="1700" dirty="0"/>
              <a:t> - </a:t>
            </a:r>
            <a:r>
              <a:rPr lang="ru-RU" sz="1700" dirty="0" err="1"/>
              <a:t>простий</a:t>
            </a:r>
            <a:r>
              <a:rPr lang="ru-RU" sz="1700" dirty="0"/>
              <a:t> </a:t>
            </a:r>
            <a:r>
              <a:rPr lang="ru-RU" sz="1700" dirty="0" err="1"/>
              <a:t>або</a:t>
            </a:r>
            <a:r>
              <a:rPr lang="ru-RU" sz="1700" dirty="0"/>
              <a:t> </a:t>
            </a:r>
            <a:r>
              <a:rPr lang="ru-RU" sz="1700" dirty="0" err="1"/>
              <a:t>складовий</a:t>
            </a:r>
            <a:r>
              <a:rPr lang="ru-RU" sz="1700" dirty="0"/>
              <a:t> компонент дерева</a:t>
            </a:r>
          </a:p>
        </p:txBody>
      </p:sp>
    </p:spTree>
    <p:extLst>
      <p:ext uri="{BB962C8B-B14F-4D97-AF65-F5344CB8AC3E}">
        <p14:creationId xmlns:p14="http://schemas.microsoft.com/office/powerpoint/2010/main" val="372508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Адаптер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8919" y="1169936"/>
            <a:ext cx="86620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Уявіть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ви</a:t>
            </a:r>
            <a:r>
              <a:rPr lang="ru-RU" dirty="0" smtClean="0"/>
              <a:t> </a:t>
            </a:r>
            <a:r>
              <a:rPr lang="ru-RU" dirty="0" err="1" smtClean="0"/>
              <a:t>робите</a:t>
            </a:r>
            <a:r>
              <a:rPr lang="ru-RU" dirty="0" smtClean="0"/>
              <a:t> </a:t>
            </a:r>
            <a:r>
              <a:rPr lang="ru-RU" dirty="0" err="1" smtClean="0"/>
              <a:t>додаток</a:t>
            </a:r>
            <a:r>
              <a:rPr lang="ru-RU" dirty="0" smtClean="0"/>
              <a:t> для </a:t>
            </a:r>
            <a:r>
              <a:rPr lang="ru-RU" dirty="0" err="1" smtClean="0"/>
              <a:t>торгівлі</a:t>
            </a:r>
            <a:r>
              <a:rPr lang="ru-RU" dirty="0" smtClean="0"/>
              <a:t> на </a:t>
            </a:r>
            <a:r>
              <a:rPr lang="ru-RU" dirty="0" err="1" smtClean="0"/>
              <a:t>біржі</a:t>
            </a:r>
            <a:r>
              <a:rPr lang="ru-RU" dirty="0" smtClean="0"/>
              <a:t>. Ваша </a:t>
            </a:r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викачує</a:t>
            </a:r>
            <a:r>
              <a:rPr lang="ru-RU" dirty="0" smtClean="0"/>
              <a:t> </a:t>
            </a:r>
            <a:r>
              <a:rPr lang="ru-RU" dirty="0" err="1" smtClean="0"/>
              <a:t>біржові</a:t>
            </a:r>
            <a:r>
              <a:rPr lang="ru-RU" dirty="0" smtClean="0"/>
              <a:t> </a:t>
            </a:r>
            <a:r>
              <a:rPr lang="ru-RU" dirty="0" err="1" smtClean="0"/>
              <a:t>котирування</a:t>
            </a:r>
            <a:r>
              <a:rPr lang="ru-RU" dirty="0" smtClean="0"/>
              <a:t> з </a:t>
            </a:r>
            <a:r>
              <a:rPr lang="ru-RU" dirty="0" err="1" smtClean="0"/>
              <a:t>декількох</a:t>
            </a:r>
            <a:r>
              <a:rPr lang="ru-RU" dirty="0" smtClean="0"/>
              <a:t> </a:t>
            </a:r>
            <a:r>
              <a:rPr lang="ru-RU" dirty="0" err="1" smtClean="0"/>
              <a:t>джерел</a:t>
            </a:r>
            <a:r>
              <a:rPr lang="ru-RU" dirty="0" smtClean="0"/>
              <a:t> в XML, а </a:t>
            </a:r>
            <a:r>
              <a:rPr lang="ru-RU" dirty="0" err="1" smtClean="0"/>
              <a:t>потім</a:t>
            </a:r>
            <a:r>
              <a:rPr lang="ru-RU" dirty="0" smtClean="0"/>
              <a:t> </a:t>
            </a:r>
            <a:r>
              <a:rPr lang="ru-RU" dirty="0" err="1" smtClean="0"/>
              <a:t>малює</a:t>
            </a:r>
            <a:r>
              <a:rPr lang="ru-RU" dirty="0" smtClean="0"/>
              <a:t> </a:t>
            </a:r>
            <a:r>
              <a:rPr lang="ru-RU" dirty="0" err="1" smtClean="0"/>
              <a:t>гарні</a:t>
            </a:r>
            <a:r>
              <a:rPr lang="ru-RU" dirty="0" smtClean="0"/>
              <a:t> </a:t>
            </a:r>
            <a:r>
              <a:rPr lang="ru-RU" dirty="0" err="1" smtClean="0"/>
              <a:t>графіки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У </a:t>
            </a:r>
            <a:r>
              <a:rPr lang="ru-RU" dirty="0" err="1" smtClean="0"/>
              <a:t>якийсь</a:t>
            </a:r>
            <a:r>
              <a:rPr lang="ru-RU" dirty="0" smtClean="0"/>
              <a:t> момент </a:t>
            </a:r>
            <a:r>
              <a:rPr lang="ru-RU" dirty="0" err="1" smtClean="0"/>
              <a:t>ви</a:t>
            </a:r>
            <a:r>
              <a:rPr lang="ru-RU" dirty="0" smtClean="0"/>
              <a:t> </a:t>
            </a:r>
            <a:r>
              <a:rPr lang="ru-RU" dirty="0" err="1" smtClean="0"/>
              <a:t>вирішуєте</a:t>
            </a:r>
            <a:r>
              <a:rPr lang="ru-RU" dirty="0" smtClean="0"/>
              <a:t> </a:t>
            </a:r>
            <a:r>
              <a:rPr lang="ru-RU" dirty="0" err="1" smtClean="0"/>
              <a:t>поліпшити</a:t>
            </a:r>
            <a:r>
              <a:rPr lang="ru-RU" dirty="0" smtClean="0"/>
              <a:t> </a:t>
            </a:r>
            <a:r>
              <a:rPr lang="ru-RU" dirty="0" err="1" smtClean="0"/>
              <a:t>додаток</a:t>
            </a:r>
            <a:r>
              <a:rPr lang="ru-RU" dirty="0" smtClean="0"/>
              <a:t>, </a:t>
            </a:r>
            <a:r>
              <a:rPr lang="ru-RU" dirty="0" err="1" smtClean="0"/>
              <a:t>застосувавши</a:t>
            </a:r>
            <a:r>
              <a:rPr lang="ru-RU" dirty="0" smtClean="0"/>
              <a:t> </a:t>
            </a:r>
            <a:r>
              <a:rPr lang="ru-RU" dirty="0" err="1" smtClean="0"/>
              <a:t>сторонню</a:t>
            </a:r>
            <a:r>
              <a:rPr lang="ru-RU" dirty="0" smtClean="0"/>
              <a:t> </a:t>
            </a:r>
            <a:r>
              <a:rPr lang="ru-RU" dirty="0" err="1" smtClean="0"/>
              <a:t>бібліотеку</a:t>
            </a:r>
            <a:r>
              <a:rPr lang="ru-RU" dirty="0" smtClean="0"/>
              <a:t> </a:t>
            </a:r>
            <a:r>
              <a:rPr lang="ru-RU" dirty="0" err="1" smtClean="0"/>
              <a:t>аналітики</a:t>
            </a:r>
            <a:r>
              <a:rPr lang="ru-RU" dirty="0" smtClean="0"/>
              <a:t>. Але ось </a:t>
            </a:r>
            <a:r>
              <a:rPr lang="ru-RU" dirty="0" err="1" smtClean="0"/>
              <a:t>біда</a:t>
            </a:r>
            <a:r>
              <a:rPr lang="ru-RU" dirty="0" smtClean="0"/>
              <a:t> - </a:t>
            </a:r>
            <a:r>
              <a:rPr lang="ru-RU" dirty="0" err="1" smtClean="0"/>
              <a:t>бібліотека</a:t>
            </a:r>
            <a:r>
              <a:rPr lang="ru-RU" dirty="0" smtClean="0"/>
              <a:t> </a:t>
            </a:r>
            <a:r>
              <a:rPr lang="ru-RU" dirty="0" err="1" smtClean="0"/>
              <a:t>підтримує</a:t>
            </a:r>
            <a:r>
              <a:rPr lang="ru-RU" dirty="0" smtClean="0"/>
              <a:t> </a:t>
            </a:r>
            <a:r>
              <a:rPr lang="ru-RU" dirty="0" err="1" smtClean="0"/>
              <a:t>тільки</a:t>
            </a:r>
            <a:r>
              <a:rPr lang="ru-RU" dirty="0" smtClean="0"/>
              <a:t> формат </a:t>
            </a:r>
            <a:r>
              <a:rPr lang="ru-RU" dirty="0" err="1" smtClean="0"/>
              <a:t>даних</a:t>
            </a:r>
            <a:r>
              <a:rPr lang="ru-RU" dirty="0" smtClean="0"/>
              <a:t> JSON, </a:t>
            </a:r>
            <a:r>
              <a:rPr lang="ru-RU" dirty="0" err="1" smtClean="0"/>
              <a:t>несумісний</a:t>
            </a:r>
            <a:r>
              <a:rPr lang="ru-RU" dirty="0" smtClean="0"/>
              <a:t> з вашим </a:t>
            </a:r>
            <a:r>
              <a:rPr lang="ru-RU" dirty="0" err="1" smtClean="0"/>
              <a:t>додатком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Ви </a:t>
            </a:r>
            <a:r>
              <a:rPr lang="ru-RU" dirty="0" err="1" smtClean="0"/>
              <a:t>змогли</a:t>
            </a:r>
            <a:r>
              <a:rPr lang="ru-RU" dirty="0" smtClean="0"/>
              <a:t> б </a:t>
            </a:r>
            <a:r>
              <a:rPr lang="ru-RU" dirty="0" err="1" smtClean="0"/>
              <a:t>переписати</a:t>
            </a:r>
            <a:r>
              <a:rPr lang="ru-RU" dirty="0" smtClean="0"/>
              <a:t> </a:t>
            </a:r>
            <a:r>
              <a:rPr lang="ru-RU" dirty="0" err="1" smtClean="0"/>
              <a:t>бібліотеку</a:t>
            </a:r>
            <a:r>
              <a:rPr lang="ru-RU" dirty="0" smtClean="0"/>
              <a:t>, </a:t>
            </a:r>
            <a:r>
              <a:rPr lang="ru-RU" dirty="0" err="1" smtClean="0"/>
              <a:t>щоб</a:t>
            </a:r>
            <a:r>
              <a:rPr lang="ru-RU" dirty="0" smtClean="0"/>
              <a:t> та </a:t>
            </a:r>
            <a:r>
              <a:rPr lang="ru-RU" dirty="0" err="1" smtClean="0"/>
              <a:t>підтримувала</a:t>
            </a:r>
            <a:r>
              <a:rPr lang="ru-RU" dirty="0" smtClean="0"/>
              <a:t> формат XML. Але, </a:t>
            </a:r>
            <a:r>
              <a:rPr lang="ru-RU" dirty="0" err="1" smtClean="0"/>
              <a:t>по-перше</a:t>
            </a:r>
            <a:r>
              <a:rPr lang="ru-RU" dirty="0" smtClean="0"/>
              <a:t>,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порушити</a:t>
            </a:r>
            <a:r>
              <a:rPr lang="ru-RU" dirty="0" smtClean="0"/>
              <a:t> роботу </a:t>
            </a:r>
            <a:r>
              <a:rPr lang="ru-RU" dirty="0" err="1" smtClean="0"/>
              <a:t>існуючого</a:t>
            </a:r>
            <a:r>
              <a:rPr lang="ru-RU" dirty="0" smtClean="0"/>
              <a:t> коду,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вже</a:t>
            </a:r>
            <a:r>
              <a:rPr lang="ru-RU" dirty="0" smtClean="0"/>
              <a:t> </a:t>
            </a:r>
            <a:r>
              <a:rPr lang="ru-RU" dirty="0" err="1" smtClean="0"/>
              <a:t>залежить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бібліотеки</a:t>
            </a:r>
            <a:r>
              <a:rPr lang="ru-RU" dirty="0" smtClean="0"/>
              <a:t>. А </a:t>
            </a:r>
            <a:r>
              <a:rPr lang="ru-RU" dirty="0" err="1" smtClean="0"/>
              <a:t>по-друге</a:t>
            </a:r>
            <a:r>
              <a:rPr lang="ru-RU" dirty="0" smtClean="0"/>
              <a:t>, у вас </a:t>
            </a:r>
            <a:r>
              <a:rPr lang="ru-RU" dirty="0" err="1" smtClean="0"/>
              <a:t>може</a:t>
            </a:r>
            <a:r>
              <a:rPr lang="ru-RU" dirty="0" smtClean="0"/>
              <a:t> просто не бути доступу до </a:t>
            </a:r>
            <a:r>
              <a:rPr lang="ru-RU" dirty="0" err="1" smtClean="0"/>
              <a:t>її</a:t>
            </a:r>
            <a:r>
              <a:rPr lang="ru-RU" dirty="0" smtClean="0"/>
              <a:t> </a:t>
            </a:r>
            <a:r>
              <a:rPr lang="ru-RU" dirty="0" err="1" smtClean="0"/>
              <a:t>вихідного</a:t>
            </a:r>
            <a:r>
              <a:rPr lang="ru-RU" dirty="0" smtClean="0"/>
              <a:t> коду.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7875" y="3938202"/>
            <a:ext cx="5048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836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Компоновщик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19750" y="1271716"/>
            <a:ext cx="3524250" cy="4191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84205" y="973765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</a:t>
            </a:r>
            <a:r>
              <a:rPr lang="ru-RU" b="1" dirty="0"/>
              <a:t>Компоновщик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вкладені</a:t>
            </a:r>
            <a:r>
              <a:rPr lang="ru-RU" dirty="0"/>
              <a:t> </a:t>
            </a:r>
            <a:r>
              <a:rPr lang="ru-RU" dirty="0" err="1"/>
              <a:t>геометричні</a:t>
            </a:r>
            <a:r>
              <a:rPr lang="ru-RU" dirty="0"/>
              <a:t> </a:t>
            </a:r>
            <a:r>
              <a:rPr lang="ru-RU" dirty="0" err="1"/>
              <a:t>фігури</a:t>
            </a:r>
            <a:endParaRPr lang="ru-RU" dirty="0"/>
          </a:p>
          <a:p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b="1" dirty="0" err="1"/>
              <a:t>CompoundGraphic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містити</a:t>
            </a:r>
            <a:r>
              <a:rPr lang="ru-RU" dirty="0"/>
              <a:t> будь-яку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подфігур</a:t>
            </a:r>
            <a:r>
              <a:rPr lang="ru-RU" dirty="0"/>
              <a:t>, </a:t>
            </a:r>
            <a:r>
              <a:rPr lang="ru-RU" dirty="0" err="1"/>
              <a:t>включаючи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ж </a:t>
            </a:r>
            <a:r>
              <a:rPr lang="ru-RU" dirty="0" err="1"/>
              <a:t>контейнери</a:t>
            </a:r>
            <a:r>
              <a:rPr lang="ru-RU" dirty="0"/>
              <a:t>, як </a:t>
            </a:r>
            <a:r>
              <a:rPr lang="ru-RU" dirty="0" err="1"/>
              <a:t>він</a:t>
            </a:r>
            <a:r>
              <a:rPr lang="ru-RU" dirty="0"/>
              <a:t> сам. </a:t>
            </a:r>
            <a:r>
              <a:rPr lang="ru-RU" b="1" dirty="0"/>
              <a:t>Контейнер</a:t>
            </a:r>
            <a:r>
              <a:rPr lang="ru-RU" dirty="0"/>
              <a:t> </a:t>
            </a:r>
            <a:r>
              <a:rPr lang="ru-RU" dirty="0" err="1"/>
              <a:t>реалізує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 ж </a:t>
            </a:r>
            <a:r>
              <a:rPr lang="ru-RU" dirty="0" err="1"/>
              <a:t>методи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і </a:t>
            </a:r>
            <a:r>
              <a:rPr lang="ru-RU" dirty="0" err="1"/>
              <a:t>прості</a:t>
            </a:r>
            <a:r>
              <a:rPr lang="ru-RU" dirty="0"/>
              <a:t> </a:t>
            </a:r>
            <a:r>
              <a:rPr lang="ru-RU" dirty="0" err="1"/>
              <a:t>фігури</a:t>
            </a:r>
            <a:r>
              <a:rPr lang="ru-RU" dirty="0"/>
              <a:t>. Але,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безпосереднього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,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передає</a:t>
            </a:r>
            <a:r>
              <a:rPr lang="ru-RU" dirty="0"/>
              <a:t> </a:t>
            </a:r>
            <a:r>
              <a:rPr lang="ru-RU" dirty="0" err="1"/>
              <a:t>виклики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вкладених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рекурсію</a:t>
            </a:r>
            <a:r>
              <a:rPr lang="ru-RU" dirty="0"/>
              <a:t>.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як </a:t>
            </a:r>
            <a:r>
              <a:rPr lang="ru-RU" dirty="0" err="1"/>
              <a:t>би</a:t>
            </a:r>
            <a:r>
              <a:rPr lang="ru-RU" dirty="0"/>
              <a:t> «</a:t>
            </a:r>
            <a:r>
              <a:rPr lang="ru-RU" dirty="0" err="1"/>
              <a:t>підсумовує</a:t>
            </a:r>
            <a:r>
              <a:rPr lang="ru-RU" dirty="0"/>
              <a:t>»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вкладених</a:t>
            </a:r>
            <a:r>
              <a:rPr lang="ru-RU" dirty="0"/>
              <a:t> </a:t>
            </a:r>
            <a:r>
              <a:rPr lang="ru-RU" dirty="0" err="1"/>
              <a:t>фігур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dirty="0" err="1"/>
              <a:t>Клієнтський</a:t>
            </a:r>
            <a:r>
              <a:rPr lang="ru-RU" b="1" dirty="0"/>
              <a:t> код </a:t>
            </a:r>
            <a:r>
              <a:rPr lang="ru-RU" dirty="0" err="1"/>
              <a:t>працює</a:t>
            </a:r>
            <a:r>
              <a:rPr lang="ru-RU" dirty="0"/>
              <a:t> з </a:t>
            </a:r>
            <a:r>
              <a:rPr lang="ru-RU" dirty="0" err="1"/>
              <a:t>усіма</a:t>
            </a:r>
            <a:r>
              <a:rPr lang="ru-RU" dirty="0"/>
              <a:t> </a:t>
            </a:r>
            <a:r>
              <a:rPr lang="ru-RU" dirty="0" err="1"/>
              <a:t>фігурами</a:t>
            </a:r>
            <a:r>
              <a:rPr lang="ru-RU" dirty="0"/>
              <a:t> через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фігур</a:t>
            </a:r>
            <a:r>
              <a:rPr lang="ru-RU" dirty="0"/>
              <a:t> і не </a:t>
            </a:r>
            <a:r>
              <a:rPr lang="ru-RU" dirty="0" err="1"/>
              <a:t>знає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перед ним - проста </a:t>
            </a:r>
            <a:r>
              <a:rPr lang="ru-RU" dirty="0" err="1"/>
              <a:t>фігура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складова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клієнтського</a:t>
            </a:r>
            <a:r>
              <a:rPr lang="ru-RU" dirty="0"/>
              <a:t> коду </a:t>
            </a:r>
            <a:r>
              <a:rPr lang="ru-RU" dirty="0" err="1"/>
              <a:t>працювати</a:t>
            </a:r>
            <a:r>
              <a:rPr lang="ru-RU" dirty="0"/>
              <a:t> з деревами </a:t>
            </a:r>
            <a:r>
              <a:rPr lang="ru-RU" dirty="0" err="1"/>
              <a:t>об'єктів</a:t>
            </a:r>
            <a:r>
              <a:rPr lang="ru-RU" dirty="0"/>
              <a:t> будь-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складності</a:t>
            </a:r>
            <a:r>
              <a:rPr lang="ru-RU" dirty="0"/>
              <a:t>, не </a:t>
            </a:r>
            <a:r>
              <a:rPr lang="ru-RU" dirty="0" err="1"/>
              <a:t>прив'язуючись</a:t>
            </a:r>
            <a:r>
              <a:rPr lang="ru-RU" dirty="0"/>
              <a:t> до </a:t>
            </a:r>
            <a:r>
              <a:rPr lang="ru-RU" dirty="0" err="1"/>
              <a:t>конкретних</a:t>
            </a:r>
            <a:r>
              <a:rPr lang="ru-RU" dirty="0"/>
              <a:t> </a:t>
            </a:r>
            <a:r>
              <a:rPr lang="ru-RU" dirty="0" err="1"/>
              <a:t>класах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формують</a:t>
            </a:r>
            <a:r>
              <a:rPr lang="ru-RU" dirty="0"/>
              <a:t> дерево.</a:t>
            </a:r>
          </a:p>
        </p:txBody>
      </p:sp>
    </p:spTree>
    <p:extLst>
      <p:ext uri="{BB962C8B-B14F-4D97-AF65-F5344CB8AC3E}">
        <p14:creationId xmlns:p14="http://schemas.microsoft.com/office/powerpoint/2010/main" val="1332658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Компоновщик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0639" y="902043"/>
            <a:ext cx="52145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// Общий интерфейс компонентов.</a:t>
            </a:r>
          </a:p>
          <a:p>
            <a:r>
              <a:rPr lang="en-GB" sz="1400" dirty="0"/>
              <a:t>interface Graphic is</a:t>
            </a:r>
          </a:p>
          <a:p>
            <a:r>
              <a:rPr lang="en-GB" sz="1400" dirty="0"/>
              <a:t>    method move(x, y)</a:t>
            </a:r>
          </a:p>
          <a:p>
            <a:r>
              <a:rPr lang="en-GB" sz="1400" dirty="0"/>
              <a:t>    method draw()</a:t>
            </a:r>
          </a:p>
          <a:p>
            <a:endParaRPr lang="en-GB" sz="1400" dirty="0"/>
          </a:p>
          <a:p>
            <a:r>
              <a:rPr lang="en-GB" sz="1400" dirty="0"/>
              <a:t>// </a:t>
            </a:r>
            <a:r>
              <a:rPr lang="ru-RU" sz="1400" dirty="0"/>
              <a:t>Простой компонент.</a:t>
            </a:r>
          </a:p>
          <a:p>
            <a:r>
              <a:rPr lang="en-GB" sz="1400" dirty="0"/>
              <a:t>class Dot implements Graphic is</a:t>
            </a:r>
          </a:p>
          <a:p>
            <a:r>
              <a:rPr lang="en-GB" sz="1400" dirty="0"/>
              <a:t>    field x, y</a:t>
            </a:r>
          </a:p>
          <a:p>
            <a:endParaRPr lang="en-GB" sz="1400" dirty="0"/>
          </a:p>
          <a:p>
            <a:r>
              <a:rPr lang="en-GB" sz="1400" dirty="0"/>
              <a:t>    constructor Dot(x, y) { ... }</a:t>
            </a:r>
          </a:p>
          <a:p>
            <a:endParaRPr lang="en-GB" sz="1400" dirty="0"/>
          </a:p>
          <a:p>
            <a:r>
              <a:rPr lang="en-GB" sz="1400" dirty="0"/>
              <a:t>    method move(x, y)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this.x</a:t>
            </a:r>
            <a:r>
              <a:rPr lang="en-GB" sz="1400" dirty="0"/>
              <a:t> += x, </a:t>
            </a:r>
            <a:r>
              <a:rPr lang="en-GB" sz="1400" dirty="0" err="1"/>
              <a:t>this.y</a:t>
            </a:r>
            <a:r>
              <a:rPr lang="en-GB" sz="1400" dirty="0"/>
              <a:t> += y</a:t>
            </a:r>
          </a:p>
          <a:p>
            <a:endParaRPr lang="en-GB" sz="1400" dirty="0"/>
          </a:p>
          <a:p>
            <a:r>
              <a:rPr lang="en-GB" sz="1400" dirty="0"/>
              <a:t>    method draw() is</a:t>
            </a:r>
          </a:p>
          <a:p>
            <a:r>
              <a:rPr lang="en-GB" sz="1400" dirty="0"/>
              <a:t>        // </a:t>
            </a:r>
            <a:r>
              <a:rPr lang="ru-RU" sz="1400" dirty="0"/>
              <a:t>Нарисовать точку в координате </a:t>
            </a:r>
            <a:r>
              <a:rPr lang="en-GB" sz="1400" dirty="0"/>
              <a:t>X, Y.</a:t>
            </a:r>
          </a:p>
          <a:p>
            <a:endParaRPr lang="en-GB" sz="1400" dirty="0"/>
          </a:p>
          <a:p>
            <a:r>
              <a:rPr lang="en-GB" sz="1400" dirty="0"/>
              <a:t>// </a:t>
            </a:r>
            <a:r>
              <a:rPr lang="ru-RU" sz="1400" dirty="0"/>
              <a:t>Компоненты могут расширять другие компоненты.</a:t>
            </a:r>
          </a:p>
          <a:p>
            <a:r>
              <a:rPr lang="en-GB" sz="1400" dirty="0"/>
              <a:t>class Circle extends Dot is</a:t>
            </a:r>
          </a:p>
          <a:p>
            <a:r>
              <a:rPr lang="en-GB" sz="1400" dirty="0"/>
              <a:t>    field radius</a:t>
            </a:r>
          </a:p>
          <a:p>
            <a:endParaRPr lang="en-GB" sz="1400" dirty="0"/>
          </a:p>
          <a:p>
            <a:r>
              <a:rPr lang="en-GB" sz="1400" dirty="0"/>
              <a:t>    constructor Circle(x, y, radius) { ... }</a:t>
            </a:r>
          </a:p>
          <a:p>
            <a:endParaRPr lang="en-GB" sz="1400" dirty="0"/>
          </a:p>
          <a:p>
            <a:r>
              <a:rPr lang="en-GB" sz="1400" dirty="0"/>
              <a:t>    method draw() is</a:t>
            </a:r>
          </a:p>
          <a:p>
            <a:r>
              <a:rPr lang="en-GB" sz="1400" dirty="0"/>
              <a:t>        // </a:t>
            </a:r>
            <a:r>
              <a:rPr lang="ru-RU" sz="1400" dirty="0"/>
              <a:t>Нарисовать окружность в координате </a:t>
            </a:r>
            <a:r>
              <a:rPr lang="en-GB" sz="1400" dirty="0"/>
              <a:t>X, Y </a:t>
            </a:r>
            <a:r>
              <a:rPr lang="ru-RU" sz="1400" dirty="0"/>
              <a:t>и радиусом </a:t>
            </a:r>
            <a:r>
              <a:rPr lang="en-GB" sz="1400" dirty="0"/>
              <a:t>R.</a:t>
            </a:r>
          </a:p>
          <a:p>
            <a:endParaRPr lang="en-GB" sz="1400" dirty="0"/>
          </a:p>
          <a:p>
            <a:r>
              <a:rPr lang="en-GB" sz="1400" dirty="0" smtClean="0"/>
              <a:t>()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23713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Компоновщик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0638" y="997423"/>
            <a:ext cx="601774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// </a:t>
            </a:r>
            <a:r>
              <a:rPr lang="ru-RU" sz="1400" dirty="0"/>
              <a:t>Контейнер содержит операции добавления/удаления дочерних</a:t>
            </a:r>
          </a:p>
          <a:p>
            <a:r>
              <a:rPr lang="ru-RU" sz="1400" dirty="0"/>
              <a:t>// компонентов. Все стандартные операции интерфейса компонентов</a:t>
            </a:r>
          </a:p>
          <a:p>
            <a:r>
              <a:rPr lang="ru-RU" sz="1400" dirty="0"/>
              <a:t>// он делегирует каждому из дочерних компонентов.</a:t>
            </a:r>
          </a:p>
          <a:p>
            <a:r>
              <a:rPr lang="en-GB" sz="1400" dirty="0"/>
              <a:t>class </a:t>
            </a:r>
            <a:r>
              <a:rPr lang="en-GB" sz="1400" dirty="0" err="1"/>
              <a:t>CompoundGraphic</a:t>
            </a:r>
            <a:r>
              <a:rPr lang="en-GB" sz="1400" dirty="0"/>
              <a:t> implements Graphic is</a:t>
            </a:r>
          </a:p>
          <a:p>
            <a:r>
              <a:rPr lang="en-GB" sz="1400" dirty="0"/>
              <a:t>    field children: array of Graphic</a:t>
            </a:r>
          </a:p>
          <a:p>
            <a:endParaRPr lang="en-GB" sz="1400" dirty="0"/>
          </a:p>
          <a:p>
            <a:r>
              <a:rPr lang="en-GB" sz="1400" dirty="0"/>
              <a:t>    method add(child: Graphic) is</a:t>
            </a:r>
          </a:p>
          <a:p>
            <a:r>
              <a:rPr lang="en-GB" sz="1400" dirty="0"/>
              <a:t>        // </a:t>
            </a:r>
            <a:r>
              <a:rPr lang="ru-RU" sz="1400" dirty="0"/>
              <a:t>Добавить компонент в список дочерних.</a:t>
            </a:r>
          </a:p>
          <a:p>
            <a:endParaRPr lang="ru-RU" sz="1400" dirty="0"/>
          </a:p>
          <a:p>
            <a:r>
              <a:rPr lang="ru-RU" sz="1400" dirty="0"/>
              <a:t>    </a:t>
            </a:r>
            <a:r>
              <a:rPr lang="en-GB" sz="1400" dirty="0"/>
              <a:t>method remove(child: Graphic) is</a:t>
            </a:r>
          </a:p>
          <a:p>
            <a:r>
              <a:rPr lang="en-GB" sz="1400" dirty="0"/>
              <a:t>        // </a:t>
            </a:r>
            <a:r>
              <a:rPr lang="ru-RU" sz="1400" dirty="0"/>
              <a:t>Убрать компонент из списка дочерних.</a:t>
            </a:r>
          </a:p>
          <a:p>
            <a:endParaRPr lang="ru-RU" sz="1400" dirty="0"/>
          </a:p>
          <a:p>
            <a:r>
              <a:rPr lang="ru-RU" sz="1400" dirty="0"/>
              <a:t>    </a:t>
            </a:r>
            <a:r>
              <a:rPr lang="en-GB" sz="1400" dirty="0"/>
              <a:t>method move(x, y)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foreach</a:t>
            </a:r>
            <a:r>
              <a:rPr lang="en-GB" sz="1400" dirty="0"/>
              <a:t> (child in children) do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child.move</a:t>
            </a:r>
            <a:r>
              <a:rPr lang="en-GB" sz="1400" dirty="0"/>
              <a:t>(x, y)</a:t>
            </a:r>
          </a:p>
          <a:p>
            <a:endParaRPr lang="en-GB" sz="1400" dirty="0"/>
          </a:p>
          <a:p>
            <a:r>
              <a:rPr lang="en-GB" sz="1400" dirty="0"/>
              <a:t>    method draw() is</a:t>
            </a:r>
          </a:p>
          <a:p>
            <a:r>
              <a:rPr lang="en-GB" sz="1400" dirty="0"/>
              <a:t>        // 1. </a:t>
            </a:r>
            <a:r>
              <a:rPr lang="ru-RU" sz="1400" dirty="0"/>
              <a:t>Для каждого дочернего компонента:</a:t>
            </a:r>
          </a:p>
          <a:p>
            <a:r>
              <a:rPr lang="ru-RU" sz="1400" dirty="0"/>
              <a:t>        //     - </a:t>
            </a:r>
            <a:r>
              <a:rPr lang="ru-RU" sz="1400" dirty="0" err="1"/>
              <a:t>Отрисовать</a:t>
            </a:r>
            <a:r>
              <a:rPr lang="ru-RU" sz="1400" dirty="0"/>
              <a:t> компонент.</a:t>
            </a:r>
          </a:p>
          <a:p>
            <a:r>
              <a:rPr lang="ru-RU" sz="1400" dirty="0"/>
              <a:t>        //     - Определить координаты максимальной границы.</a:t>
            </a:r>
          </a:p>
          <a:p>
            <a:r>
              <a:rPr lang="ru-RU" sz="1400" dirty="0"/>
              <a:t>        // 2. Нарисовать пунктирную границу вокруг всей области.</a:t>
            </a:r>
          </a:p>
          <a:p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265018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Компоновщик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0638" y="997423"/>
            <a:ext cx="601774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/>
              <a:t>// Приложение работает единообразно как с единичными</a:t>
            </a:r>
          </a:p>
          <a:p>
            <a:r>
              <a:rPr lang="ru-RU" sz="1400" dirty="0"/>
              <a:t>// компонентами, так и с целыми группами компонентов.</a:t>
            </a:r>
          </a:p>
          <a:p>
            <a:r>
              <a:rPr lang="en-GB" sz="1400" dirty="0"/>
              <a:t>class </a:t>
            </a:r>
            <a:r>
              <a:rPr lang="en-GB" sz="1400" dirty="0" err="1"/>
              <a:t>ImageEditor</a:t>
            </a:r>
            <a:r>
              <a:rPr lang="en-GB" sz="1400" dirty="0"/>
              <a:t> is</a:t>
            </a:r>
          </a:p>
          <a:p>
            <a:r>
              <a:rPr lang="en-GB" sz="1400" dirty="0"/>
              <a:t>    method load() is</a:t>
            </a:r>
          </a:p>
          <a:p>
            <a:r>
              <a:rPr lang="en-GB" sz="1400" dirty="0"/>
              <a:t>        all = new </a:t>
            </a:r>
            <a:r>
              <a:rPr lang="en-GB" sz="1400" dirty="0" err="1"/>
              <a:t>CompoundGraphic</a:t>
            </a:r>
            <a:r>
              <a:rPr lang="en-GB" sz="1400" dirty="0"/>
              <a:t>()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all.add</a:t>
            </a:r>
            <a:r>
              <a:rPr lang="en-GB" sz="1400" dirty="0"/>
              <a:t>(new Dot(1, 2))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all.add</a:t>
            </a:r>
            <a:r>
              <a:rPr lang="en-GB" sz="1400" dirty="0"/>
              <a:t>(new Circle(5, 3, 10))</a:t>
            </a:r>
          </a:p>
          <a:p>
            <a:r>
              <a:rPr lang="en-GB" sz="1400" dirty="0"/>
              <a:t>        // ...</a:t>
            </a:r>
          </a:p>
          <a:p>
            <a:endParaRPr lang="en-GB" sz="1400" dirty="0"/>
          </a:p>
          <a:p>
            <a:r>
              <a:rPr lang="en-GB" sz="1400" dirty="0"/>
              <a:t>    // </a:t>
            </a:r>
            <a:r>
              <a:rPr lang="ru-RU" sz="1400" dirty="0"/>
              <a:t>Группировка выбранных компонентов в один сложный</a:t>
            </a:r>
          </a:p>
          <a:p>
            <a:r>
              <a:rPr lang="ru-RU" sz="1400" dirty="0"/>
              <a:t>    // компонент.</a:t>
            </a:r>
          </a:p>
          <a:p>
            <a:r>
              <a:rPr lang="ru-RU" sz="1400" dirty="0"/>
              <a:t>    </a:t>
            </a:r>
            <a:r>
              <a:rPr lang="en-GB" sz="1400" dirty="0"/>
              <a:t>method </a:t>
            </a:r>
            <a:r>
              <a:rPr lang="en-GB" sz="1400" dirty="0" err="1"/>
              <a:t>groupSelected</a:t>
            </a:r>
            <a:r>
              <a:rPr lang="en-GB" sz="1400" dirty="0"/>
              <a:t>(components: array of Graphic) is</a:t>
            </a:r>
          </a:p>
          <a:p>
            <a:r>
              <a:rPr lang="en-GB" sz="1400" dirty="0"/>
              <a:t>        group = new </a:t>
            </a:r>
            <a:r>
              <a:rPr lang="en-GB" sz="1400" dirty="0" err="1"/>
              <a:t>CompoundGraphic</a:t>
            </a:r>
            <a:r>
              <a:rPr lang="en-GB" sz="1400" dirty="0"/>
              <a:t>()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group.add</a:t>
            </a:r>
            <a:r>
              <a:rPr lang="en-GB" sz="1400" dirty="0"/>
              <a:t>(components)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all.remove</a:t>
            </a:r>
            <a:r>
              <a:rPr lang="en-GB" sz="1400" dirty="0"/>
              <a:t>(components)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all.add</a:t>
            </a:r>
            <a:r>
              <a:rPr lang="en-GB" sz="1400" dirty="0"/>
              <a:t>(group)</a:t>
            </a:r>
          </a:p>
          <a:p>
            <a:r>
              <a:rPr lang="en-GB" sz="1400" dirty="0"/>
              <a:t>        // </a:t>
            </a:r>
            <a:r>
              <a:rPr lang="ru-RU" sz="1400" dirty="0"/>
              <a:t>Все компоненты будут </a:t>
            </a:r>
            <a:r>
              <a:rPr lang="ru-RU" sz="1400" dirty="0" err="1"/>
              <a:t>отрисованы</a:t>
            </a:r>
            <a:r>
              <a:rPr lang="ru-RU" sz="1400" dirty="0"/>
              <a:t>.</a:t>
            </a:r>
          </a:p>
          <a:p>
            <a:r>
              <a:rPr lang="ru-RU" sz="1400" dirty="0"/>
              <a:t>        </a:t>
            </a:r>
            <a:r>
              <a:rPr lang="en-GB" sz="1400" dirty="0" err="1"/>
              <a:t>all.draw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164716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35348" y="105718"/>
            <a:ext cx="6018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C00000"/>
                </a:solidFill>
              </a:rPr>
              <a:t>Компоновщик</a:t>
            </a:r>
            <a:r>
              <a:rPr lang="ru-RU" sz="3600" b="1" dirty="0" smtClean="0">
                <a:solidFill>
                  <a:srgbClr val="C00000"/>
                </a:solidFill>
              </a:rPr>
              <a:t>. </a:t>
            </a:r>
            <a:r>
              <a:rPr lang="ru-RU" sz="3600" b="1" dirty="0" err="1">
                <a:solidFill>
                  <a:srgbClr val="C00000"/>
                </a:solidFill>
              </a:rPr>
              <a:t>Застосовність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5481" y="1134403"/>
            <a:ext cx="79701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1. Коли </a:t>
            </a:r>
            <a:r>
              <a:rPr lang="ru-RU" b="1" dirty="0"/>
              <a:t>вам </a:t>
            </a: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представити</a:t>
            </a:r>
            <a:r>
              <a:rPr lang="ru-RU" b="1" dirty="0"/>
              <a:t> </a:t>
            </a:r>
            <a:r>
              <a:rPr lang="ru-RU" b="1" dirty="0" err="1"/>
              <a:t>деревоподібну</a:t>
            </a:r>
            <a:r>
              <a:rPr lang="ru-RU" b="1" dirty="0"/>
              <a:t> структуру </a:t>
            </a:r>
            <a:r>
              <a:rPr lang="ru-RU" b="1" dirty="0" err="1"/>
              <a:t>об'єктів</a:t>
            </a:r>
            <a:r>
              <a:rPr lang="ru-RU" b="1" dirty="0"/>
              <a:t>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dirty="0" err="1"/>
              <a:t>Патерн</a:t>
            </a:r>
            <a:r>
              <a:rPr lang="ru-RU" dirty="0"/>
              <a:t> Компоновщик </a:t>
            </a:r>
            <a:r>
              <a:rPr lang="ru-RU" dirty="0" err="1"/>
              <a:t>пропонує</a:t>
            </a:r>
            <a:r>
              <a:rPr lang="ru-RU" dirty="0"/>
              <a:t> </a:t>
            </a:r>
            <a:r>
              <a:rPr lang="ru-RU" dirty="0" err="1"/>
              <a:t>зберігати</a:t>
            </a:r>
            <a:r>
              <a:rPr lang="ru-RU" dirty="0"/>
              <a:t> в </a:t>
            </a:r>
            <a:r>
              <a:rPr lang="ru-RU" dirty="0" err="1"/>
              <a:t>складових</a:t>
            </a:r>
            <a:r>
              <a:rPr lang="ru-RU" dirty="0"/>
              <a:t> </a:t>
            </a:r>
            <a:r>
              <a:rPr lang="ru-RU" dirty="0" err="1"/>
              <a:t>об'єктах</a:t>
            </a:r>
            <a:r>
              <a:rPr lang="ru-RU" dirty="0"/>
              <a:t>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прості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складові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. </a:t>
            </a:r>
            <a:r>
              <a:rPr lang="ru-RU" dirty="0" err="1"/>
              <a:t>Ті</a:t>
            </a:r>
            <a:r>
              <a:rPr lang="ru-RU" dirty="0"/>
              <a:t>, в свою </a:t>
            </a:r>
            <a:r>
              <a:rPr lang="ru-RU" dirty="0" err="1"/>
              <a:t>чергу</a:t>
            </a:r>
            <a:r>
              <a:rPr lang="ru-RU" dirty="0"/>
              <a:t>, </a:t>
            </a:r>
            <a:r>
              <a:rPr lang="ru-RU" dirty="0" err="1"/>
              <a:t>теж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зберігати</a:t>
            </a:r>
            <a:r>
              <a:rPr lang="ru-RU" dirty="0"/>
              <a:t> </a:t>
            </a:r>
            <a:r>
              <a:rPr lang="ru-RU" dirty="0" err="1"/>
              <a:t>свої</a:t>
            </a:r>
            <a:r>
              <a:rPr lang="ru-RU" dirty="0"/>
              <a:t> </a:t>
            </a:r>
            <a:r>
              <a:rPr lang="ru-RU" dirty="0" err="1"/>
              <a:t>вкладені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і так </a:t>
            </a:r>
            <a:r>
              <a:rPr lang="ru-RU" dirty="0" err="1"/>
              <a:t>далі</a:t>
            </a:r>
            <a:r>
              <a:rPr lang="ru-RU" dirty="0"/>
              <a:t>. У </a:t>
            </a:r>
            <a:r>
              <a:rPr lang="ru-RU" dirty="0" err="1"/>
              <a:t>підсумку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будувати</a:t>
            </a:r>
            <a:r>
              <a:rPr lang="ru-RU" dirty="0"/>
              <a:t> </a:t>
            </a:r>
            <a:r>
              <a:rPr lang="ru-RU" dirty="0" err="1"/>
              <a:t>складну</a:t>
            </a:r>
            <a:r>
              <a:rPr lang="ru-RU" dirty="0"/>
              <a:t> </a:t>
            </a:r>
            <a:r>
              <a:rPr lang="ru-RU" dirty="0" err="1"/>
              <a:t>деревоподібну</a:t>
            </a:r>
            <a:r>
              <a:rPr lang="ru-RU" dirty="0"/>
              <a:t> структуру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всього</a:t>
            </a:r>
            <a:r>
              <a:rPr lang="ru-RU" dirty="0"/>
              <a:t> два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різновиди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dirty="0" smtClean="0"/>
              <a:t>2. </a:t>
            </a:r>
            <a:r>
              <a:rPr lang="ru-RU" b="1" dirty="0"/>
              <a:t> Коли </a:t>
            </a:r>
            <a:r>
              <a:rPr lang="ru-RU" b="1" dirty="0" err="1"/>
              <a:t>клієнти</a:t>
            </a:r>
            <a:r>
              <a:rPr lang="ru-RU" b="1" dirty="0"/>
              <a:t> </a:t>
            </a:r>
            <a:r>
              <a:rPr lang="ru-RU" b="1" dirty="0" err="1"/>
              <a:t>повинні</a:t>
            </a:r>
            <a:r>
              <a:rPr lang="ru-RU" b="1" dirty="0"/>
              <a:t> </a:t>
            </a:r>
            <a:r>
              <a:rPr lang="ru-RU" b="1" dirty="0" err="1"/>
              <a:t>одноманітно</a:t>
            </a:r>
            <a:r>
              <a:rPr lang="ru-RU" b="1" dirty="0"/>
              <a:t> </a:t>
            </a:r>
            <a:r>
              <a:rPr lang="ru-RU" b="1" dirty="0" err="1"/>
              <a:t>трактувати</a:t>
            </a:r>
            <a:r>
              <a:rPr lang="ru-RU" b="1" dirty="0"/>
              <a:t> </a:t>
            </a:r>
            <a:r>
              <a:rPr lang="ru-RU" b="1" dirty="0" err="1"/>
              <a:t>прості</a:t>
            </a:r>
            <a:r>
              <a:rPr lang="ru-RU" b="1" dirty="0"/>
              <a:t> і </a:t>
            </a:r>
            <a:r>
              <a:rPr lang="ru-RU" b="1" dirty="0" err="1"/>
              <a:t>складові</a:t>
            </a:r>
            <a:r>
              <a:rPr lang="ru-RU" b="1" dirty="0"/>
              <a:t> </a:t>
            </a:r>
            <a:r>
              <a:rPr lang="ru-RU" b="1" dirty="0" err="1"/>
              <a:t>об'єкти</a:t>
            </a:r>
            <a:r>
              <a:rPr lang="ru-RU" b="1" dirty="0"/>
              <a:t>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dirty="0" err="1"/>
              <a:t>Завдяки</a:t>
            </a:r>
            <a:r>
              <a:rPr lang="ru-RU" dirty="0"/>
              <a:t> тому,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прості</a:t>
            </a:r>
            <a:r>
              <a:rPr lang="ru-RU" dirty="0"/>
              <a:t> і </a:t>
            </a:r>
            <a:r>
              <a:rPr lang="ru-RU" dirty="0" err="1"/>
              <a:t>складені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реалізують</a:t>
            </a:r>
            <a:r>
              <a:rPr lang="ru-RU" dirty="0"/>
              <a:t> </a:t>
            </a:r>
            <a:r>
              <a:rPr lang="ru-RU" dirty="0" err="1"/>
              <a:t>спільний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, </a:t>
            </a:r>
            <a:r>
              <a:rPr lang="ru-RU" dirty="0" err="1"/>
              <a:t>клієнтові</a:t>
            </a:r>
            <a:r>
              <a:rPr lang="ru-RU" dirty="0"/>
              <a:t> </a:t>
            </a:r>
            <a:r>
              <a:rPr lang="ru-RU" dirty="0" err="1"/>
              <a:t>байдуже</a:t>
            </a:r>
            <a:r>
              <a:rPr lang="ru-RU" dirty="0"/>
              <a:t>, з </a:t>
            </a:r>
            <a:r>
              <a:rPr lang="ru-RU" dirty="0" err="1"/>
              <a:t>яким</a:t>
            </a:r>
            <a:r>
              <a:rPr lang="ru-RU" dirty="0"/>
              <a:t> </a:t>
            </a:r>
            <a:r>
              <a:rPr lang="ru-RU" dirty="0" err="1"/>
              <a:t>саме</a:t>
            </a:r>
            <a:r>
              <a:rPr lang="ru-RU" dirty="0"/>
              <a:t> </a:t>
            </a:r>
            <a:r>
              <a:rPr lang="ru-RU" dirty="0" err="1"/>
              <a:t>об'єктом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dirty="0" err="1"/>
              <a:t>належить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80385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Компоновщик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Реалізація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856357"/>
            <a:ext cx="9144000" cy="49859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err="1"/>
              <a:t>Переконайтеся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вашу </a:t>
            </a:r>
            <a:r>
              <a:rPr lang="ru-RU" sz="1600" dirty="0" err="1"/>
              <a:t>бізнес-логіку</a:t>
            </a:r>
            <a:r>
              <a:rPr lang="ru-RU" sz="1600" dirty="0"/>
              <a:t> </a:t>
            </a:r>
            <a:r>
              <a:rPr lang="ru-RU" sz="1600" dirty="0" err="1"/>
              <a:t>можна</a:t>
            </a:r>
            <a:r>
              <a:rPr lang="ru-RU" sz="1600" dirty="0"/>
              <a:t> </a:t>
            </a:r>
            <a:r>
              <a:rPr lang="ru-RU" sz="1600" dirty="0" err="1"/>
              <a:t>уявити</a:t>
            </a:r>
            <a:r>
              <a:rPr lang="ru-RU" sz="1600" dirty="0"/>
              <a:t> як </a:t>
            </a:r>
            <a:r>
              <a:rPr lang="ru-RU" sz="1600" dirty="0" err="1"/>
              <a:t>деревоподібну</a:t>
            </a:r>
            <a:r>
              <a:rPr lang="ru-RU" sz="1600" dirty="0"/>
              <a:t> структуру. </a:t>
            </a:r>
            <a:r>
              <a:rPr lang="ru-RU" sz="1600" dirty="0" err="1"/>
              <a:t>Спробуйте</a:t>
            </a:r>
            <a:r>
              <a:rPr lang="ru-RU" sz="1600" dirty="0"/>
              <a:t> розбити </a:t>
            </a:r>
            <a:r>
              <a:rPr lang="ru-RU" sz="1600" dirty="0" err="1"/>
              <a:t>її</a:t>
            </a:r>
            <a:r>
              <a:rPr lang="ru-RU" sz="1600" dirty="0"/>
              <a:t> на </a:t>
            </a:r>
            <a:r>
              <a:rPr lang="ru-RU" sz="1600" dirty="0" err="1"/>
              <a:t>прості</a:t>
            </a:r>
            <a:r>
              <a:rPr lang="ru-RU" sz="1600" dirty="0"/>
              <a:t> </a:t>
            </a:r>
            <a:r>
              <a:rPr lang="ru-RU" sz="1600" dirty="0" err="1"/>
              <a:t>компоненти</a:t>
            </a:r>
            <a:r>
              <a:rPr lang="ru-RU" sz="1600" dirty="0"/>
              <a:t> і </a:t>
            </a:r>
            <a:r>
              <a:rPr lang="ru-RU" sz="1600" dirty="0" err="1"/>
              <a:t>контейнери</a:t>
            </a:r>
            <a:r>
              <a:rPr lang="ru-RU" sz="1600" dirty="0"/>
              <a:t>. </a:t>
            </a:r>
            <a:r>
              <a:rPr lang="ru-RU" sz="1600" dirty="0" err="1"/>
              <a:t>Пам'ятайте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контейнери</a:t>
            </a:r>
            <a:r>
              <a:rPr lang="ru-RU" sz="1600" dirty="0"/>
              <a:t> </a:t>
            </a:r>
            <a:r>
              <a:rPr lang="ru-RU" sz="1600" dirty="0" err="1"/>
              <a:t>можуть</a:t>
            </a:r>
            <a:r>
              <a:rPr lang="ru-RU" sz="1600" dirty="0"/>
              <a:t> </a:t>
            </a:r>
            <a:r>
              <a:rPr lang="ru-RU" sz="1600" dirty="0" err="1"/>
              <a:t>містити</a:t>
            </a:r>
            <a:r>
              <a:rPr lang="ru-RU" sz="1600" dirty="0"/>
              <a:t> як </a:t>
            </a:r>
            <a:r>
              <a:rPr lang="ru-RU" sz="1600" dirty="0" err="1"/>
              <a:t>прості</a:t>
            </a:r>
            <a:r>
              <a:rPr lang="ru-RU" sz="1600" dirty="0"/>
              <a:t> </a:t>
            </a:r>
            <a:r>
              <a:rPr lang="ru-RU" sz="1600" dirty="0" err="1"/>
              <a:t>компоненти</a:t>
            </a:r>
            <a:r>
              <a:rPr lang="ru-RU" sz="1600" dirty="0"/>
              <a:t>, так і </a:t>
            </a:r>
            <a:r>
              <a:rPr lang="ru-RU" sz="1600" dirty="0" err="1"/>
              <a:t>інші</a:t>
            </a:r>
            <a:r>
              <a:rPr lang="ru-RU" sz="1600" dirty="0"/>
              <a:t> </a:t>
            </a:r>
            <a:r>
              <a:rPr lang="ru-RU" sz="1600" dirty="0" err="1"/>
              <a:t>вкладені</a:t>
            </a:r>
            <a:r>
              <a:rPr lang="ru-RU" sz="1600" dirty="0"/>
              <a:t> </a:t>
            </a:r>
            <a:r>
              <a:rPr lang="ru-RU" sz="1600" dirty="0" err="1"/>
              <a:t>контейнери</a:t>
            </a:r>
            <a:r>
              <a:rPr lang="ru-RU" sz="16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err="1" smtClean="0"/>
              <a:t>Створіть</a:t>
            </a:r>
            <a:r>
              <a:rPr lang="ru-RU" sz="1600" dirty="0" smtClean="0"/>
              <a:t> </a:t>
            </a:r>
            <a:r>
              <a:rPr lang="ru-RU" sz="1600" dirty="0" err="1"/>
              <a:t>загальний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 </a:t>
            </a:r>
            <a:r>
              <a:rPr lang="ru-RU" sz="1600" dirty="0" err="1"/>
              <a:t>компонентів</a:t>
            </a:r>
            <a:r>
              <a:rPr lang="ru-RU" sz="1600" dirty="0"/>
              <a:t>, </a:t>
            </a:r>
            <a:r>
              <a:rPr lang="ru-RU" sz="1600" dirty="0" err="1"/>
              <a:t>який</a:t>
            </a:r>
            <a:r>
              <a:rPr lang="ru-RU" sz="1600" dirty="0"/>
              <a:t> </a:t>
            </a:r>
            <a:r>
              <a:rPr lang="ru-RU" sz="1600" dirty="0" err="1"/>
              <a:t>об'єднає</a:t>
            </a:r>
            <a:r>
              <a:rPr lang="ru-RU" sz="1600" dirty="0"/>
              <a:t> </a:t>
            </a:r>
            <a:r>
              <a:rPr lang="ru-RU" sz="1600" dirty="0" err="1"/>
              <a:t>операції</a:t>
            </a:r>
            <a:r>
              <a:rPr lang="ru-RU" sz="1600" dirty="0"/>
              <a:t> </a:t>
            </a:r>
            <a:r>
              <a:rPr lang="ru-RU" sz="1600" dirty="0" err="1"/>
              <a:t>контейнерів</a:t>
            </a:r>
            <a:r>
              <a:rPr lang="ru-RU" sz="1600" dirty="0"/>
              <a:t> і </a:t>
            </a:r>
            <a:r>
              <a:rPr lang="ru-RU" sz="1600" dirty="0" err="1"/>
              <a:t>простих</a:t>
            </a:r>
            <a:r>
              <a:rPr lang="ru-RU" sz="1600" dirty="0"/>
              <a:t> </a:t>
            </a:r>
            <a:r>
              <a:rPr lang="ru-RU" sz="1600" dirty="0" err="1"/>
              <a:t>компонентів</a:t>
            </a:r>
            <a:r>
              <a:rPr lang="ru-RU" sz="1600" dirty="0"/>
              <a:t> дерева. </a:t>
            </a:r>
            <a:r>
              <a:rPr lang="ru-RU" sz="1600" dirty="0" err="1"/>
              <a:t>Інтерфейс</a:t>
            </a:r>
            <a:r>
              <a:rPr lang="ru-RU" sz="1600" dirty="0"/>
              <a:t> буде </a:t>
            </a:r>
            <a:r>
              <a:rPr lang="ru-RU" sz="1600" dirty="0" err="1"/>
              <a:t>вдалим</a:t>
            </a:r>
            <a:r>
              <a:rPr lang="ru-RU" sz="1600" dirty="0"/>
              <a:t>, </a:t>
            </a:r>
            <a:r>
              <a:rPr lang="ru-RU" sz="1600" dirty="0" err="1"/>
              <a:t>якщо</a:t>
            </a:r>
            <a:r>
              <a:rPr lang="ru-RU" sz="1600" dirty="0"/>
              <a:t> </a:t>
            </a:r>
            <a:r>
              <a:rPr lang="ru-RU" sz="1600" dirty="0" err="1"/>
              <a:t>ви</a:t>
            </a:r>
            <a:r>
              <a:rPr lang="ru-RU" sz="1600" dirty="0"/>
              <a:t> </a:t>
            </a:r>
            <a:r>
              <a:rPr lang="ru-RU" sz="1600" dirty="0" err="1"/>
              <a:t>зможете</a:t>
            </a:r>
            <a:r>
              <a:rPr lang="ru-RU" sz="1600" dirty="0"/>
              <a:t> </a:t>
            </a:r>
            <a:r>
              <a:rPr lang="ru-RU" sz="1600" dirty="0" err="1"/>
              <a:t>використовувати</a:t>
            </a:r>
            <a:r>
              <a:rPr lang="ru-RU" sz="1600" dirty="0"/>
              <a:t> </a:t>
            </a:r>
            <a:r>
              <a:rPr lang="ru-RU" sz="1600" dirty="0" err="1"/>
              <a:t>його</a:t>
            </a:r>
            <a:r>
              <a:rPr lang="ru-RU" sz="1600" dirty="0"/>
              <a:t>, </a:t>
            </a:r>
            <a:r>
              <a:rPr lang="ru-RU" sz="1600" dirty="0" err="1"/>
              <a:t>щоб</a:t>
            </a:r>
            <a:r>
              <a:rPr lang="ru-RU" sz="1600" dirty="0"/>
              <a:t> </a:t>
            </a:r>
            <a:r>
              <a:rPr lang="ru-RU" sz="1600" dirty="0" err="1"/>
              <a:t>взаимозаменять</a:t>
            </a:r>
            <a:r>
              <a:rPr lang="ru-RU" sz="1600" dirty="0"/>
              <a:t> </a:t>
            </a:r>
            <a:r>
              <a:rPr lang="ru-RU" sz="1600" dirty="0" err="1"/>
              <a:t>прості</a:t>
            </a:r>
            <a:r>
              <a:rPr lang="ru-RU" sz="1600" dirty="0"/>
              <a:t> і </a:t>
            </a:r>
            <a:r>
              <a:rPr lang="ru-RU" sz="1600" dirty="0" err="1"/>
              <a:t>складові</a:t>
            </a:r>
            <a:r>
              <a:rPr lang="ru-RU" sz="1600" dirty="0"/>
              <a:t> </a:t>
            </a:r>
            <a:r>
              <a:rPr lang="ru-RU" sz="1600" dirty="0" err="1"/>
              <a:t>компоненти</a:t>
            </a:r>
            <a:r>
              <a:rPr lang="ru-RU" sz="1600" dirty="0"/>
              <a:t> без </a:t>
            </a:r>
            <a:r>
              <a:rPr lang="ru-RU" sz="1600" dirty="0" err="1"/>
              <a:t>втрати</a:t>
            </a:r>
            <a:r>
              <a:rPr lang="ru-RU" sz="1600" dirty="0"/>
              <a:t> </a:t>
            </a:r>
            <a:r>
              <a:rPr lang="ru-RU" sz="1600" dirty="0" err="1"/>
              <a:t>сенсу</a:t>
            </a:r>
            <a:r>
              <a:rPr lang="ru-RU" sz="16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err="1" smtClean="0"/>
              <a:t>Створіть</a:t>
            </a:r>
            <a:r>
              <a:rPr lang="ru-RU" sz="1600" dirty="0" smtClean="0"/>
              <a:t> </a:t>
            </a:r>
            <a:r>
              <a:rPr lang="ru-RU" sz="1600" dirty="0" err="1"/>
              <a:t>клас</a:t>
            </a:r>
            <a:r>
              <a:rPr lang="ru-RU" sz="1600" dirty="0"/>
              <a:t> </a:t>
            </a:r>
            <a:r>
              <a:rPr lang="ru-RU" sz="1600" dirty="0" err="1"/>
              <a:t>компонентів-листя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не </a:t>
            </a:r>
            <a:r>
              <a:rPr lang="ru-RU" sz="1600" dirty="0" err="1"/>
              <a:t>мають</a:t>
            </a:r>
            <a:r>
              <a:rPr lang="ru-RU" sz="1600" dirty="0"/>
              <a:t> </a:t>
            </a:r>
            <a:r>
              <a:rPr lang="ru-RU" sz="1600" dirty="0" err="1"/>
              <a:t>подальших</a:t>
            </a:r>
            <a:r>
              <a:rPr lang="ru-RU" sz="1600" dirty="0"/>
              <a:t> </a:t>
            </a:r>
            <a:r>
              <a:rPr lang="ru-RU" sz="1600" dirty="0" err="1"/>
              <a:t>відгалужень</a:t>
            </a:r>
            <a:r>
              <a:rPr lang="ru-RU" sz="1600" dirty="0"/>
              <a:t>. Майте на </a:t>
            </a:r>
            <a:r>
              <a:rPr lang="ru-RU" sz="1600" dirty="0" err="1"/>
              <a:t>увазі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програма</a:t>
            </a:r>
            <a:r>
              <a:rPr lang="ru-RU" sz="1600" dirty="0"/>
              <a:t>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містити</a:t>
            </a:r>
            <a:r>
              <a:rPr lang="ru-RU" sz="1600" dirty="0"/>
              <a:t> </a:t>
            </a:r>
            <a:r>
              <a:rPr lang="ru-RU" sz="1600" dirty="0" err="1"/>
              <a:t>кілька</a:t>
            </a:r>
            <a:r>
              <a:rPr lang="ru-RU" sz="1600" dirty="0"/>
              <a:t> таких </a:t>
            </a:r>
            <a:r>
              <a:rPr lang="ru-RU" sz="1600" dirty="0" err="1"/>
              <a:t>класів</a:t>
            </a:r>
            <a:r>
              <a:rPr lang="ru-RU" sz="16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err="1" smtClean="0"/>
              <a:t>Створіть</a:t>
            </a:r>
            <a:r>
              <a:rPr lang="ru-RU" sz="1600" dirty="0" smtClean="0"/>
              <a:t> </a:t>
            </a:r>
            <a:r>
              <a:rPr lang="ru-RU" sz="1600" dirty="0" err="1"/>
              <a:t>клас</a:t>
            </a:r>
            <a:r>
              <a:rPr lang="ru-RU" sz="1600" dirty="0"/>
              <a:t> </a:t>
            </a:r>
            <a:r>
              <a:rPr lang="ru-RU" sz="1600" dirty="0" err="1"/>
              <a:t>компонентів-контейнерів</a:t>
            </a:r>
            <a:r>
              <a:rPr lang="ru-RU" sz="1600" dirty="0"/>
              <a:t> і додайте в </a:t>
            </a:r>
            <a:r>
              <a:rPr lang="ru-RU" sz="1600" dirty="0" err="1"/>
              <a:t>нього</a:t>
            </a:r>
            <a:r>
              <a:rPr lang="ru-RU" sz="1600" dirty="0"/>
              <a:t> </a:t>
            </a:r>
            <a:r>
              <a:rPr lang="ru-RU" sz="1600" dirty="0" err="1"/>
              <a:t>масив</a:t>
            </a:r>
            <a:r>
              <a:rPr lang="ru-RU" sz="1600" dirty="0"/>
              <a:t> для </a:t>
            </a:r>
            <a:r>
              <a:rPr lang="ru-RU" sz="1600" dirty="0" err="1"/>
              <a:t>зберігання</a:t>
            </a:r>
            <a:r>
              <a:rPr lang="ru-RU" sz="1600" dirty="0"/>
              <a:t> </a:t>
            </a:r>
            <a:r>
              <a:rPr lang="ru-RU" sz="1600" dirty="0" err="1"/>
              <a:t>посилань</a:t>
            </a:r>
            <a:r>
              <a:rPr lang="ru-RU" sz="1600" dirty="0"/>
              <a:t> на </a:t>
            </a:r>
            <a:r>
              <a:rPr lang="ru-RU" sz="1600" dirty="0" err="1"/>
              <a:t>вкладені</a:t>
            </a:r>
            <a:r>
              <a:rPr lang="ru-RU" sz="1600" dirty="0"/>
              <a:t> </a:t>
            </a:r>
            <a:r>
              <a:rPr lang="ru-RU" sz="1600" dirty="0" err="1"/>
              <a:t>компоненти</a:t>
            </a:r>
            <a:r>
              <a:rPr lang="ru-RU" sz="1600" dirty="0"/>
              <a:t>. </a:t>
            </a:r>
            <a:r>
              <a:rPr lang="ru-RU" sz="1600" dirty="0" err="1"/>
              <a:t>Цей</a:t>
            </a:r>
            <a:r>
              <a:rPr lang="ru-RU" sz="1600" dirty="0"/>
              <a:t> </a:t>
            </a:r>
            <a:r>
              <a:rPr lang="ru-RU" sz="1600" dirty="0" err="1"/>
              <a:t>масив</a:t>
            </a:r>
            <a:r>
              <a:rPr lang="ru-RU" sz="1600" dirty="0"/>
              <a:t> повинен бути </a:t>
            </a:r>
            <a:r>
              <a:rPr lang="ru-RU" sz="1600" dirty="0" err="1"/>
              <a:t>здатний</a:t>
            </a:r>
            <a:r>
              <a:rPr lang="ru-RU" sz="1600" dirty="0"/>
              <a:t> </a:t>
            </a:r>
            <a:r>
              <a:rPr lang="ru-RU" sz="1600" dirty="0" err="1"/>
              <a:t>утримувати</a:t>
            </a:r>
            <a:r>
              <a:rPr lang="ru-RU" sz="1600" dirty="0"/>
              <a:t> як </a:t>
            </a:r>
            <a:r>
              <a:rPr lang="ru-RU" sz="1600" dirty="0" err="1"/>
              <a:t>прості</a:t>
            </a:r>
            <a:r>
              <a:rPr lang="ru-RU" sz="1600" dirty="0"/>
              <a:t>, так і </a:t>
            </a:r>
            <a:r>
              <a:rPr lang="ru-RU" sz="1600" dirty="0" err="1"/>
              <a:t>складові</a:t>
            </a:r>
            <a:r>
              <a:rPr lang="ru-RU" sz="1600" dirty="0"/>
              <a:t> </a:t>
            </a:r>
            <a:r>
              <a:rPr lang="ru-RU" sz="1600" dirty="0" err="1"/>
              <a:t>компоненти</a:t>
            </a:r>
            <a:r>
              <a:rPr lang="ru-RU" sz="1600" dirty="0"/>
              <a:t>, тому </a:t>
            </a:r>
            <a:r>
              <a:rPr lang="ru-RU" sz="1600" dirty="0" err="1"/>
              <a:t>переконайтеся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він</a:t>
            </a:r>
            <a:r>
              <a:rPr lang="ru-RU" sz="1600" dirty="0"/>
              <a:t> </a:t>
            </a:r>
            <a:r>
              <a:rPr lang="ru-RU" sz="1600" dirty="0" err="1"/>
              <a:t>оголошений</a:t>
            </a:r>
            <a:r>
              <a:rPr lang="ru-RU" sz="1600" dirty="0"/>
              <a:t> з типом </a:t>
            </a:r>
            <a:r>
              <a:rPr lang="ru-RU" sz="1600" dirty="0" err="1"/>
              <a:t>інтерфейсу</a:t>
            </a:r>
            <a:r>
              <a:rPr lang="ru-RU" sz="1600" dirty="0"/>
              <a:t> </a:t>
            </a:r>
            <a:r>
              <a:rPr lang="ru-RU" sz="1600" dirty="0" err="1"/>
              <a:t>компонентів</a:t>
            </a:r>
            <a:r>
              <a:rPr lang="ru-RU" sz="16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err="1" smtClean="0"/>
              <a:t>Реалізуйте</a:t>
            </a:r>
            <a:r>
              <a:rPr lang="ru-RU" sz="1600" dirty="0" smtClean="0"/>
              <a:t> </a:t>
            </a:r>
            <a:r>
              <a:rPr lang="ru-RU" sz="1600" dirty="0"/>
              <a:t>в </a:t>
            </a:r>
            <a:r>
              <a:rPr lang="ru-RU" sz="1600" dirty="0" err="1"/>
              <a:t>контейнері</a:t>
            </a:r>
            <a:r>
              <a:rPr lang="ru-RU" sz="1600" dirty="0"/>
              <a:t> </a:t>
            </a:r>
            <a:r>
              <a:rPr lang="ru-RU" sz="1600" dirty="0" err="1"/>
              <a:t>методи</a:t>
            </a:r>
            <a:r>
              <a:rPr lang="ru-RU" sz="1600" dirty="0"/>
              <a:t> </a:t>
            </a:r>
            <a:r>
              <a:rPr lang="ru-RU" sz="1600" dirty="0" err="1"/>
              <a:t>інтерфейсу</a:t>
            </a:r>
            <a:r>
              <a:rPr lang="ru-RU" sz="1600" dirty="0"/>
              <a:t> </a:t>
            </a:r>
            <a:r>
              <a:rPr lang="ru-RU" sz="1600" dirty="0" err="1"/>
              <a:t>компонентів</a:t>
            </a:r>
            <a:r>
              <a:rPr lang="ru-RU" sz="1600" dirty="0"/>
              <a:t>, </a:t>
            </a:r>
            <a:r>
              <a:rPr lang="ru-RU" sz="1600" dirty="0" err="1"/>
              <a:t>пам'ятаючи</a:t>
            </a:r>
            <a:r>
              <a:rPr lang="ru-RU" sz="1600" dirty="0"/>
              <a:t> про те,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контейнери</a:t>
            </a:r>
            <a:r>
              <a:rPr lang="ru-RU" sz="1600" dirty="0"/>
              <a:t> </a:t>
            </a:r>
            <a:r>
              <a:rPr lang="ru-RU" sz="1600" dirty="0" err="1"/>
              <a:t>повинні</a:t>
            </a:r>
            <a:r>
              <a:rPr lang="ru-RU" sz="1600" dirty="0"/>
              <a:t> </a:t>
            </a:r>
            <a:r>
              <a:rPr lang="ru-RU" sz="1600" dirty="0" err="1"/>
              <a:t>делегувати</a:t>
            </a:r>
            <a:r>
              <a:rPr lang="ru-RU" sz="1600" dirty="0"/>
              <a:t> </a:t>
            </a:r>
            <a:r>
              <a:rPr lang="ru-RU" sz="1600" dirty="0" err="1"/>
              <a:t>основну</a:t>
            </a:r>
            <a:r>
              <a:rPr lang="ru-RU" sz="1600" dirty="0"/>
              <a:t> роботу </a:t>
            </a:r>
            <a:r>
              <a:rPr lang="ru-RU" sz="1600" dirty="0" err="1"/>
              <a:t>своїм</a:t>
            </a:r>
            <a:r>
              <a:rPr lang="ru-RU" sz="1600" dirty="0"/>
              <a:t> </a:t>
            </a:r>
            <a:r>
              <a:rPr lang="ru-RU" sz="1600" dirty="0" err="1"/>
              <a:t>дочірнім</a:t>
            </a:r>
            <a:r>
              <a:rPr lang="ru-RU" sz="1600" dirty="0"/>
              <a:t> </a:t>
            </a:r>
            <a:r>
              <a:rPr lang="ru-RU" sz="1600" dirty="0" err="1"/>
              <a:t>компонентів</a:t>
            </a:r>
            <a:r>
              <a:rPr lang="ru-RU" sz="16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smtClean="0"/>
              <a:t>Додайте </a:t>
            </a:r>
            <a:r>
              <a:rPr lang="ru-RU" sz="1600" dirty="0" err="1"/>
              <a:t>операції</a:t>
            </a:r>
            <a:r>
              <a:rPr lang="ru-RU" sz="1600" dirty="0"/>
              <a:t> </a:t>
            </a:r>
            <a:r>
              <a:rPr lang="ru-RU" sz="1600" dirty="0" err="1"/>
              <a:t>додавання</a:t>
            </a:r>
            <a:r>
              <a:rPr lang="ru-RU" sz="1600" dirty="0"/>
              <a:t> і </a:t>
            </a:r>
            <a:r>
              <a:rPr lang="ru-RU" sz="1600" dirty="0" err="1"/>
              <a:t>видалення</a:t>
            </a:r>
            <a:r>
              <a:rPr lang="ru-RU" sz="1600" dirty="0"/>
              <a:t> </a:t>
            </a:r>
            <a:r>
              <a:rPr lang="ru-RU" sz="1600" dirty="0" err="1"/>
              <a:t>дочірніх</a:t>
            </a:r>
            <a:r>
              <a:rPr lang="ru-RU" sz="1600" dirty="0"/>
              <a:t> </a:t>
            </a:r>
            <a:r>
              <a:rPr lang="ru-RU" sz="1600" dirty="0" err="1"/>
              <a:t>компонентів</a:t>
            </a:r>
            <a:r>
              <a:rPr lang="ru-RU" sz="1600" dirty="0"/>
              <a:t> в </a:t>
            </a:r>
            <a:r>
              <a:rPr lang="ru-RU" sz="1600" dirty="0" err="1"/>
              <a:t>клас</a:t>
            </a:r>
            <a:r>
              <a:rPr lang="ru-RU" sz="1600" dirty="0"/>
              <a:t> </a:t>
            </a:r>
            <a:r>
              <a:rPr lang="ru-RU" sz="1600" dirty="0" err="1"/>
              <a:t>контейнерів</a:t>
            </a:r>
            <a:r>
              <a:rPr lang="ru-RU" sz="16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 smtClean="0"/>
              <a:t>Майте </a:t>
            </a:r>
            <a:r>
              <a:rPr lang="ru-RU" sz="1600" dirty="0"/>
              <a:t>на </a:t>
            </a:r>
            <a:r>
              <a:rPr lang="ru-RU" sz="1600" dirty="0" err="1"/>
              <a:t>увазі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методи</a:t>
            </a:r>
            <a:r>
              <a:rPr lang="ru-RU" sz="1600" dirty="0"/>
              <a:t> </a:t>
            </a:r>
            <a:r>
              <a:rPr lang="ru-RU" sz="1600" dirty="0" err="1"/>
              <a:t>додавання</a:t>
            </a:r>
            <a:r>
              <a:rPr lang="ru-RU" sz="1600" dirty="0"/>
              <a:t> / </a:t>
            </a:r>
            <a:r>
              <a:rPr lang="ru-RU" sz="1600" dirty="0" err="1"/>
              <a:t>видалення</a:t>
            </a:r>
            <a:r>
              <a:rPr lang="ru-RU" sz="1600" dirty="0"/>
              <a:t> </a:t>
            </a:r>
            <a:r>
              <a:rPr lang="ru-RU" sz="1600" dirty="0" err="1"/>
              <a:t>дочірніх</a:t>
            </a:r>
            <a:r>
              <a:rPr lang="ru-RU" sz="1600" dirty="0"/>
              <a:t> </a:t>
            </a:r>
            <a:r>
              <a:rPr lang="ru-RU" sz="1600" dirty="0" err="1"/>
              <a:t>компонентів</a:t>
            </a:r>
            <a:r>
              <a:rPr lang="ru-RU" sz="1600" dirty="0"/>
              <a:t> </a:t>
            </a:r>
            <a:r>
              <a:rPr lang="ru-RU" sz="1600" dirty="0" err="1"/>
              <a:t>можна</a:t>
            </a:r>
            <a:r>
              <a:rPr lang="ru-RU" sz="1600" dirty="0"/>
              <a:t> </a:t>
            </a:r>
            <a:r>
              <a:rPr lang="ru-RU" sz="1600" dirty="0" err="1"/>
              <a:t>помістити</a:t>
            </a:r>
            <a:r>
              <a:rPr lang="ru-RU" sz="1600" dirty="0"/>
              <a:t> і в </a:t>
            </a:r>
            <a:r>
              <a:rPr lang="ru-RU" sz="1600" dirty="0" err="1"/>
              <a:t>інтерфейс</a:t>
            </a:r>
            <a:r>
              <a:rPr lang="ru-RU" sz="1600" dirty="0"/>
              <a:t> </a:t>
            </a:r>
            <a:r>
              <a:rPr lang="ru-RU" sz="1600" dirty="0" err="1"/>
              <a:t>компонентів</a:t>
            </a:r>
            <a:r>
              <a:rPr lang="ru-RU" sz="1600" dirty="0"/>
              <a:t>. Так, </a:t>
            </a:r>
            <a:r>
              <a:rPr lang="ru-RU" sz="1600" dirty="0" err="1"/>
              <a:t>це</a:t>
            </a:r>
            <a:r>
              <a:rPr lang="ru-RU" sz="1600" dirty="0"/>
              <a:t> порушить принцип </a:t>
            </a:r>
            <a:r>
              <a:rPr lang="ru-RU" sz="1600" dirty="0" err="1"/>
              <a:t>поділу</a:t>
            </a:r>
            <a:r>
              <a:rPr lang="ru-RU" sz="1600" dirty="0"/>
              <a:t> </a:t>
            </a:r>
            <a:r>
              <a:rPr lang="ru-RU" sz="1600" dirty="0" err="1"/>
              <a:t>інтерфейсу</a:t>
            </a:r>
            <a:r>
              <a:rPr lang="ru-RU" sz="1600" dirty="0"/>
              <a:t>, так як </a:t>
            </a:r>
            <a:r>
              <a:rPr lang="ru-RU" sz="1600" dirty="0" err="1"/>
              <a:t>реалізації</a:t>
            </a:r>
            <a:r>
              <a:rPr lang="ru-RU" sz="1600" dirty="0"/>
              <a:t> </a:t>
            </a:r>
            <a:r>
              <a:rPr lang="ru-RU" sz="1600" dirty="0" err="1"/>
              <a:t>методів</a:t>
            </a:r>
            <a:r>
              <a:rPr lang="ru-RU" sz="1600" dirty="0"/>
              <a:t> </a:t>
            </a:r>
            <a:r>
              <a:rPr lang="ru-RU" sz="1600" dirty="0" err="1"/>
              <a:t>будуть</a:t>
            </a:r>
            <a:r>
              <a:rPr lang="ru-RU" sz="1600" dirty="0"/>
              <a:t> </a:t>
            </a:r>
            <a:r>
              <a:rPr lang="ru-RU" sz="1600" dirty="0" err="1"/>
              <a:t>порожніми</a:t>
            </a:r>
            <a:r>
              <a:rPr lang="ru-RU" sz="1600" dirty="0"/>
              <a:t> в компонентах-</a:t>
            </a:r>
            <a:r>
              <a:rPr lang="ru-RU" sz="1600" dirty="0" err="1"/>
              <a:t>листі</a:t>
            </a:r>
            <a:r>
              <a:rPr lang="ru-RU" sz="1600" dirty="0"/>
              <a:t>. Але </a:t>
            </a:r>
            <a:r>
              <a:rPr lang="ru-RU" sz="1600" dirty="0" err="1"/>
              <a:t>зате</a:t>
            </a:r>
            <a:r>
              <a:rPr lang="ru-RU" sz="1600" dirty="0"/>
              <a:t> </a:t>
            </a:r>
            <a:r>
              <a:rPr lang="ru-RU" sz="1600" dirty="0" err="1"/>
              <a:t>всі</a:t>
            </a:r>
            <a:r>
              <a:rPr lang="ru-RU" sz="1600" dirty="0"/>
              <a:t> </a:t>
            </a:r>
            <a:r>
              <a:rPr lang="ru-RU" sz="1600" dirty="0" err="1"/>
              <a:t>компоненти</a:t>
            </a:r>
            <a:r>
              <a:rPr lang="ru-RU" sz="1600" dirty="0"/>
              <a:t> дерева </a:t>
            </a:r>
            <a:r>
              <a:rPr lang="ru-RU" sz="1600" dirty="0" err="1"/>
              <a:t>стануть</a:t>
            </a:r>
            <a:r>
              <a:rPr lang="ru-RU" sz="1600" dirty="0"/>
              <a:t> </a:t>
            </a:r>
            <a:r>
              <a:rPr lang="ru-RU" sz="1600" dirty="0" err="1"/>
              <a:t>дійсно</a:t>
            </a:r>
            <a:r>
              <a:rPr lang="ru-RU" sz="1600" dirty="0"/>
              <a:t> </a:t>
            </a:r>
            <a:r>
              <a:rPr lang="ru-RU" sz="1600" dirty="0" err="1"/>
              <a:t>однаковими</a:t>
            </a:r>
            <a:r>
              <a:rPr lang="ru-RU" sz="1600" dirty="0"/>
              <a:t> для </a:t>
            </a:r>
            <a:r>
              <a:rPr lang="ru-RU" sz="1600" dirty="0" err="1"/>
              <a:t>клієнта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20547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Компоновщик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Переваги і недоліки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33382" y="1432004"/>
            <a:ext cx="72534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>
                <a:solidFill>
                  <a:srgbClr val="0000CC"/>
                </a:solidFill>
              </a:rPr>
              <a:t>Спрощує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архітектуру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клієнта</a:t>
            </a:r>
            <a:r>
              <a:rPr lang="ru-RU" dirty="0">
                <a:solidFill>
                  <a:srgbClr val="0000CC"/>
                </a:solidFill>
              </a:rPr>
              <a:t> при </a:t>
            </a:r>
            <a:r>
              <a:rPr lang="ru-RU" dirty="0" err="1">
                <a:solidFill>
                  <a:srgbClr val="0000CC"/>
                </a:solidFill>
              </a:rPr>
              <a:t>роботі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складним</a:t>
            </a:r>
            <a:r>
              <a:rPr lang="ru-RU" dirty="0">
                <a:solidFill>
                  <a:srgbClr val="0000CC"/>
                </a:solidFill>
              </a:rPr>
              <a:t> деревом </a:t>
            </a:r>
            <a:r>
              <a:rPr lang="ru-RU" dirty="0" err="1">
                <a:solidFill>
                  <a:srgbClr val="0000CC"/>
                </a:solidFill>
              </a:rPr>
              <a:t>компонентів</a:t>
            </a:r>
            <a:r>
              <a:rPr lang="ru-RU" dirty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CC"/>
                </a:solidFill>
              </a:rPr>
              <a:t>  </a:t>
            </a:r>
            <a:r>
              <a:rPr lang="ru-RU" dirty="0" err="1">
                <a:solidFill>
                  <a:srgbClr val="0000CC"/>
                </a:solidFill>
              </a:rPr>
              <a:t>Полегшує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додавання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нових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видів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компонентів</a:t>
            </a:r>
            <a:r>
              <a:rPr lang="ru-RU" dirty="0" smtClean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dirty="0">
              <a:solidFill>
                <a:srgbClr val="0000C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CC"/>
                </a:solidFill>
              </a:rPr>
              <a:t>  </a:t>
            </a:r>
            <a:r>
              <a:rPr lang="ru-RU" dirty="0" err="1">
                <a:solidFill>
                  <a:srgbClr val="C00000"/>
                </a:solidFill>
              </a:rPr>
              <a:t>Створює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занадто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загальний</a:t>
            </a:r>
            <a:r>
              <a:rPr lang="ru-RU" dirty="0">
                <a:solidFill>
                  <a:srgbClr val="C00000"/>
                </a:solidFill>
              </a:rPr>
              <a:t> дизайн </a:t>
            </a:r>
            <a:r>
              <a:rPr lang="ru-RU" dirty="0" err="1">
                <a:solidFill>
                  <a:srgbClr val="C00000"/>
                </a:solidFill>
              </a:rPr>
              <a:t>класів</a:t>
            </a:r>
            <a:r>
              <a:rPr lang="ru-RU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89352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Компоновщик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Відношення до інших </a:t>
            </a:r>
            <a:r>
              <a:rPr lang="uk-UA" sz="3200" b="1" dirty="0" err="1" smtClean="0">
                <a:solidFill>
                  <a:srgbClr val="C00000"/>
                </a:solidFill>
              </a:rPr>
              <a:t>патернів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5147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1" dirty="0">
                <a:hlinkClick r:id="rId2"/>
              </a:rPr>
              <a:t>Строитель</a:t>
            </a:r>
            <a:r>
              <a:rPr lang="ru-RU" dirty="0"/>
              <a:t> позволяет пошагово сооружать дерево </a:t>
            </a:r>
            <a:r>
              <a:rPr lang="ru-RU" b="1" dirty="0">
                <a:hlinkClick r:id="rId3"/>
              </a:rPr>
              <a:t>Компоновщика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hlinkClick r:id="rId4"/>
              </a:rPr>
              <a:t>Цепочку обязанностей</a:t>
            </a:r>
            <a:r>
              <a:rPr lang="ru-RU" dirty="0"/>
              <a:t> часто используют вместе с </a:t>
            </a:r>
            <a:r>
              <a:rPr lang="ru-RU" b="1" dirty="0">
                <a:hlinkClick r:id="rId3"/>
              </a:rPr>
              <a:t>Компоновщиком</a:t>
            </a:r>
            <a:r>
              <a:rPr lang="ru-RU" dirty="0"/>
              <a:t>. В этом случае запрос передаётся от дочерних компонентов к их родителям.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Вы можете обходить дерево </a:t>
            </a:r>
            <a:r>
              <a:rPr lang="ru-RU" b="1" dirty="0">
                <a:hlinkClick r:id="rId3"/>
              </a:rPr>
              <a:t>Компоновщика</a:t>
            </a:r>
            <a:r>
              <a:rPr lang="ru-RU" dirty="0"/>
              <a:t>, используя </a:t>
            </a:r>
            <a:r>
              <a:rPr lang="ru-RU" b="1" dirty="0">
                <a:hlinkClick r:id="rId5"/>
              </a:rPr>
              <a:t>Итератор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Вы можете выполнить какое-то действие над всем деревом </a:t>
            </a:r>
            <a:r>
              <a:rPr lang="ru-RU" b="1" dirty="0">
                <a:hlinkClick r:id="rId3"/>
              </a:rPr>
              <a:t>Компоновщика</a:t>
            </a:r>
            <a:r>
              <a:rPr lang="ru-RU" dirty="0"/>
              <a:t> при помощи </a:t>
            </a:r>
            <a:r>
              <a:rPr lang="ru-RU" b="1" dirty="0">
                <a:hlinkClick r:id="rId6"/>
              </a:rPr>
              <a:t>Посетителя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hlinkClick r:id="rId3"/>
              </a:rPr>
              <a:t>Компоновщик</a:t>
            </a:r>
            <a:r>
              <a:rPr lang="ru-RU" dirty="0"/>
              <a:t> часто совмещают с </a:t>
            </a:r>
            <a:r>
              <a:rPr lang="ru-RU" b="1" dirty="0">
                <a:hlinkClick r:id="rId7"/>
              </a:rPr>
              <a:t>Легковесом</a:t>
            </a:r>
            <a:r>
              <a:rPr lang="ru-RU" dirty="0"/>
              <a:t>, чтобы реализовать общие ветки дерева и сэкономить при этом память.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hlinkClick r:id="rId3"/>
              </a:rPr>
              <a:t>Компоновщик</a:t>
            </a:r>
            <a:r>
              <a:rPr lang="ru-RU" dirty="0"/>
              <a:t> и </a:t>
            </a:r>
            <a:r>
              <a:rPr lang="ru-RU" b="1" dirty="0">
                <a:hlinkClick r:id="rId8"/>
              </a:rPr>
              <a:t>Декоратор</a:t>
            </a:r>
            <a:r>
              <a:rPr lang="ru-RU" dirty="0"/>
              <a:t> имеют похожие структуры классов из-за того, что оба построены на рекурсивной вложенности. Она позволяет связать в одну структуру бесконечное количество объектов.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i="1" dirty="0">
                <a:solidFill>
                  <a:srgbClr val="0000CC"/>
                </a:solidFill>
              </a:rPr>
              <a:t>Декоратор</a:t>
            </a:r>
            <a:r>
              <a:rPr lang="ru-RU" dirty="0"/>
              <a:t> оборачивает только один объект, а узел </a:t>
            </a:r>
            <a:r>
              <a:rPr lang="ru-RU" i="1" dirty="0">
                <a:solidFill>
                  <a:srgbClr val="0000CC"/>
                </a:solidFill>
              </a:rPr>
              <a:t>Компоновщика</a:t>
            </a:r>
            <a:r>
              <a:rPr lang="ru-RU" dirty="0"/>
              <a:t> может иметь много детей. </a:t>
            </a:r>
            <a:r>
              <a:rPr lang="ru-RU" i="1" dirty="0">
                <a:solidFill>
                  <a:srgbClr val="0000CC"/>
                </a:solidFill>
              </a:rPr>
              <a:t>Декоратор</a:t>
            </a:r>
            <a:r>
              <a:rPr lang="ru-RU" dirty="0"/>
              <a:t> добавляет вложенному объекту новую функциональность, а </a:t>
            </a:r>
            <a:r>
              <a:rPr lang="ru-RU" i="1" dirty="0">
                <a:solidFill>
                  <a:srgbClr val="0000CC"/>
                </a:solidFill>
              </a:rPr>
              <a:t>Компоновщик</a:t>
            </a:r>
            <a:r>
              <a:rPr lang="ru-RU" dirty="0"/>
              <a:t> не добавляет ничего нового, но «суммирует» результаты всех своих детей.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Но они могут и сотрудничать: </a:t>
            </a:r>
            <a:r>
              <a:rPr lang="ru-RU" i="1" dirty="0">
                <a:solidFill>
                  <a:srgbClr val="0000CC"/>
                </a:solidFill>
              </a:rPr>
              <a:t>Компоновщик</a:t>
            </a:r>
            <a:r>
              <a:rPr lang="ru-RU" dirty="0"/>
              <a:t> может использовать </a:t>
            </a:r>
            <a:r>
              <a:rPr lang="ru-RU" i="1" dirty="0">
                <a:solidFill>
                  <a:srgbClr val="0000CC"/>
                </a:solidFill>
              </a:rPr>
              <a:t>Декоратор</a:t>
            </a:r>
            <a:r>
              <a:rPr lang="ru-RU" dirty="0"/>
              <a:t>, чтобы переопределить функции отдельных частей дерева компонентов.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Архитектура, построенная на </a:t>
            </a:r>
            <a:r>
              <a:rPr lang="ru-RU" b="1" dirty="0">
                <a:hlinkClick r:id="rId3"/>
              </a:rPr>
              <a:t>Компоновщиках</a:t>
            </a:r>
            <a:r>
              <a:rPr lang="ru-RU" dirty="0"/>
              <a:t> и </a:t>
            </a:r>
            <a:r>
              <a:rPr lang="ru-RU" b="1" dirty="0">
                <a:hlinkClick r:id="rId8"/>
              </a:rPr>
              <a:t>Декораторах</a:t>
            </a:r>
            <a:r>
              <a:rPr lang="ru-RU" dirty="0"/>
              <a:t>, часто может быть улучшена за счёт внедрения </a:t>
            </a:r>
            <a:r>
              <a:rPr lang="ru-RU" b="1" dirty="0">
                <a:hlinkClick r:id="rId9"/>
              </a:rPr>
              <a:t>Прототипа</a:t>
            </a:r>
            <a:r>
              <a:rPr lang="ru-RU" dirty="0"/>
              <a:t>. Он позволяет клонировать сложные структуры объектов, а не собирать их заново.</a:t>
            </a:r>
          </a:p>
        </p:txBody>
      </p:sp>
    </p:spTree>
    <p:extLst>
      <p:ext uri="{BB962C8B-B14F-4D97-AF65-F5344CB8AC3E}">
        <p14:creationId xmlns:p14="http://schemas.microsoft.com/office/powerpoint/2010/main" val="37441148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Фасад</a:t>
            </a:r>
            <a:r>
              <a:rPr lang="ru-RU" sz="3200" b="1" dirty="0" smtClean="0"/>
              <a:t>.</a:t>
            </a:r>
            <a:r>
              <a:rPr lang="ru-RU" sz="3200" b="1" dirty="0" smtClean="0">
                <a:solidFill>
                  <a:srgbClr val="C00000"/>
                </a:solidFill>
              </a:rPr>
              <a:t> Суть </a:t>
            </a:r>
            <a:r>
              <a:rPr lang="ru-RU" sz="3200" b="1" dirty="0" err="1" smtClean="0">
                <a:solidFill>
                  <a:srgbClr val="C00000"/>
                </a:solidFill>
              </a:rPr>
              <a:t>патерна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5097" y="1009817"/>
            <a:ext cx="8513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Фасад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структурний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простий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до </a:t>
            </a:r>
            <a:r>
              <a:rPr lang="ru-RU" dirty="0" err="1"/>
              <a:t>складної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, </a:t>
            </a:r>
            <a:r>
              <a:rPr lang="ru-RU" dirty="0" err="1"/>
              <a:t>бібліотеці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фреймворку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4064" y="2524897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90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Фасад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346" y="1377426"/>
            <a:ext cx="85508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Коду </a:t>
            </a:r>
            <a:r>
              <a:rPr lang="ru-RU" dirty="0" err="1" smtClean="0"/>
              <a:t>розробника</a:t>
            </a:r>
            <a:r>
              <a:rPr lang="ru-RU" dirty="0" smtClean="0"/>
              <a:t> доводиться </a:t>
            </a:r>
            <a:r>
              <a:rPr lang="ru-RU" dirty="0" err="1"/>
              <a:t>працювати</a:t>
            </a:r>
            <a:r>
              <a:rPr lang="ru-RU" dirty="0"/>
              <a:t> з великою </a:t>
            </a:r>
            <a:r>
              <a:rPr lang="ru-RU" dirty="0" err="1"/>
              <a:t>кількістю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ru-RU" dirty="0" err="1"/>
              <a:t>якоїсь</a:t>
            </a:r>
            <a:r>
              <a:rPr lang="ru-RU" dirty="0"/>
              <a:t> </a:t>
            </a:r>
            <a:r>
              <a:rPr lang="ru-RU" dirty="0" err="1"/>
              <a:t>складної</a:t>
            </a:r>
            <a:r>
              <a:rPr lang="ru-RU" dirty="0"/>
              <a:t> </a:t>
            </a:r>
            <a:r>
              <a:rPr lang="ru-RU" dirty="0" err="1"/>
              <a:t>бібліотеки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фреймворка</a:t>
            </a:r>
            <a:r>
              <a:rPr lang="ru-RU" dirty="0"/>
              <a:t>. Ви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самостійно</a:t>
            </a:r>
            <a:r>
              <a:rPr lang="ru-RU" dirty="0"/>
              <a:t> </a:t>
            </a:r>
            <a:r>
              <a:rPr lang="ru-RU" dirty="0" err="1"/>
              <a:t>форматувати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, </a:t>
            </a:r>
            <a:r>
              <a:rPr lang="ru-RU" dirty="0" err="1"/>
              <a:t>стежити</a:t>
            </a:r>
            <a:r>
              <a:rPr lang="ru-RU" dirty="0"/>
              <a:t> за </a:t>
            </a:r>
            <a:r>
              <a:rPr lang="ru-RU" dirty="0" err="1"/>
              <a:t>правильним</a:t>
            </a:r>
            <a:r>
              <a:rPr lang="ru-RU" dirty="0"/>
              <a:t> порядком залежностей і так </a:t>
            </a:r>
            <a:r>
              <a:rPr lang="ru-RU" dirty="0" err="1"/>
              <a:t>далі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В </a:t>
            </a:r>
            <a:r>
              <a:rPr lang="ru-RU" dirty="0" err="1"/>
              <a:t>результаті</a:t>
            </a:r>
            <a:r>
              <a:rPr lang="ru-RU" dirty="0"/>
              <a:t> </a:t>
            </a:r>
            <a:r>
              <a:rPr lang="ru-RU" dirty="0" err="1"/>
              <a:t>бізнес-логіка</a:t>
            </a:r>
            <a:r>
              <a:rPr lang="ru-RU" dirty="0"/>
              <a:t> ваших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тісно</a:t>
            </a:r>
            <a:r>
              <a:rPr lang="ru-RU" dirty="0"/>
              <a:t> </a:t>
            </a:r>
            <a:r>
              <a:rPr lang="ru-RU" dirty="0" err="1"/>
              <a:t>переплітається</a:t>
            </a:r>
            <a:r>
              <a:rPr lang="ru-RU" dirty="0"/>
              <a:t> з деталями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сторонніх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. </a:t>
            </a:r>
            <a:r>
              <a:rPr lang="ru-RU" dirty="0" err="1"/>
              <a:t>Такий</a:t>
            </a:r>
            <a:r>
              <a:rPr lang="ru-RU" dirty="0"/>
              <a:t> код </a:t>
            </a:r>
            <a:r>
              <a:rPr lang="ru-RU" dirty="0" err="1"/>
              <a:t>досить</a:t>
            </a:r>
            <a:r>
              <a:rPr lang="ru-RU" dirty="0"/>
              <a:t> складно </a:t>
            </a:r>
            <a:r>
              <a:rPr lang="ru-RU" dirty="0" err="1"/>
              <a:t>розуміти</a:t>
            </a:r>
            <a:r>
              <a:rPr lang="ru-RU" dirty="0"/>
              <a:t> і </a:t>
            </a:r>
            <a:r>
              <a:rPr lang="ru-RU" dirty="0" err="1"/>
              <a:t>підтримувати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306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Адаптер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0065" y="1150873"/>
            <a:ext cx="51280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Ви можете </a:t>
            </a:r>
            <a:r>
              <a:rPr lang="ru-RU" dirty="0" err="1" smtClean="0"/>
              <a:t>створити</a:t>
            </a:r>
            <a:r>
              <a:rPr lang="ru-RU" dirty="0" smtClean="0"/>
              <a:t> адаптер.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об'єкт-перекладач</a:t>
            </a:r>
            <a:r>
              <a:rPr lang="ru-RU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трансформує</a:t>
            </a:r>
            <a:r>
              <a:rPr lang="ru-RU" dirty="0" smtClean="0"/>
              <a:t> </a:t>
            </a:r>
            <a:r>
              <a:rPr lang="ru-RU" dirty="0" err="1" smtClean="0"/>
              <a:t>інтерфейс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дані</a:t>
            </a:r>
            <a:r>
              <a:rPr lang="ru-RU" dirty="0" smtClean="0"/>
              <a:t> одного </a:t>
            </a:r>
            <a:r>
              <a:rPr lang="ru-RU" dirty="0" err="1" smtClean="0"/>
              <a:t>об'єкта</a:t>
            </a:r>
            <a:r>
              <a:rPr lang="ru-RU" dirty="0" smtClean="0"/>
              <a:t> в </a:t>
            </a:r>
            <a:r>
              <a:rPr lang="ru-RU" dirty="0" err="1" smtClean="0"/>
              <a:t>такий</a:t>
            </a:r>
            <a:r>
              <a:rPr lang="ru-RU" dirty="0" smtClean="0"/>
              <a:t> </a:t>
            </a:r>
            <a:r>
              <a:rPr lang="ru-RU" dirty="0" err="1" smtClean="0"/>
              <a:t>вигляд</a:t>
            </a:r>
            <a:r>
              <a:rPr lang="ru-RU" dirty="0" smtClean="0"/>
              <a:t>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він</a:t>
            </a:r>
            <a:r>
              <a:rPr lang="ru-RU" dirty="0" smtClean="0"/>
              <a:t> став </a:t>
            </a:r>
            <a:r>
              <a:rPr lang="ru-RU" dirty="0" err="1" smtClean="0"/>
              <a:t>зрозумілий</a:t>
            </a:r>
            <a:r>
              <a:rPr lang="ru-RU" dirty="0" smtClean="0"/>
              <a:t> </a:t>
            </a:r>
            <a:r>
              <a:rPr lang="ru-RU" dirty="0" err="1" smtClean="0"/>
              <a:t>іншому</a:t>
            </a:r>
            <a:r>
              <a:rPr lang="ru-RU" dirty="0" smtClean="0"/>
              <a:t> </a:t>
            </a:r>
            <a:r>
              <a:rPr lang="ru-RU" dirty="0" err="1" smtClean="0"/>
              <a:t>об'єкту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 err="1" smtClean="0"/>
              <a:t>цьому</a:t>
            </a:r>
            <a:r>
              <a:rPr lang="ru-RU" dirty="0" smtClean="0"/>
              <a:t> адаптер </a:t>
            </a:r>
            <a:r>
              <a:rPr lang="ru-RU" dirty="0" err="1" smtClean="0"/>
              <a:t>обертає</a:t>
            </a:r>
            <a:r>
              <a:rPr lang="ru-RU" dirty="0" smtClean="0"/>
              <a:t> один з </a:t>
            </a:r>
            <a:r>
              <a:rPr lang="ru-RU" dirty="0" err="1" smtClean="0"/>
              <a:t>об'єктів</a:t>
            </a:r>
            <a:r>
              <a:rPr lang="ru-RU" dirty="0" smtClean="0"/>
              <a:t>, так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інший</a:t>
            </a:r>
            <a:r>
              <a:rPr lang="ru-RU" dirty="0" smtClean="0"/>
              <a:t> </a:t>
            </a:r>
            <a:r>
              <a:rPr lang="ru-RU" dirty="0" err="1" smtClean="0"/>
              <a:t>об'єкт</a:t>
            </a:r>
            <a:r>
              <a:rPr lang="ru-RU" dirty="0" smtClean="0"/>
              <a:t> </a:t>
            </a:r>
            <a:r>
              <a:rPr lang="ru-RU" dirty="0" err="1" smtClean="0"/>
              <a:t>навіть</a:t>
            </a:r>
            <a:r>
              <a:rPr lang="ru-RU" dirty="0" smtClean="0"/>
              <a:t> не </a:t>
            </a:r>
            <a:r>
              <a:rPr lang="ru-RU" dirty="0" err="1" smtClean="0"/>
              <a:t>знає</a:t>
            </a:r>
            <a:r>
              <a:rPr lang="ru-RU" dirty="0" smtClean="0"/>
              <a:t> про </a:t>
            </a:r>
            <a:r>
              <a:rPr lang="ru-RU" dirty="0" err="1" smtClean="0"/>
              <a:t>наявність</a:t>
            </a:r>
            <a:r>
              <a:rPr lang="ru-RU" dirty="0" smtClean="0"/>
              <a:t> </a:t>
            </a:r>
            <a:r>
              <a:rPr lang="ru-RU" dirty="0" err="1" smtClean="0"/>
              <a:t>першого</a:t>
            </a:r>
            <a:r>
              <a:rPr lang="ru-RU" dirty="0" smtClean="0"/>
              <a:t>. </a:t>
            </a:r>
            <a:r>
              <a:rPr lang="ru-RU" dirty="0" err="1" smtClean="0"/>
              <a:t>Наприклад</a:t>
            </a:r>
            <a:r>
              <a:rPr lang="ru-RU" dirty="0" smtClean="0"/>
              <a:t>, </a:t>
            </a:r>
            <a:r>
              <a:rPr lang="ru-RU" dirty="0" err="1" smtClean="0"/>
              <a:t>ви</a:t>
            </a:r>
            <a:r>
              <a:rPr lang="ru-RU" dirty="0" smtClean="0"/>
              <a:t> можете </a:t>
            </a:r>
            <a:r>
              <a:rPr lang="ru-RU" dirty="0" err="1" smtClean="0"/>
              <a:t>обернути</a:t>
            </a:r>
            <a:r>
              <a:rPr lang="ru-RU" dirty="0" smtClean="0"/>
              <a:t> </a:t>
            </a:r>
            <a:r>
              <a:rPr lang="ru-RU" dirty="0" err="1" smtClean="0"/>
              <a:t>об'єкт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працює</a:t>
            </a:r>
            <a:r>
              <a:rPr lang="ru-RU" dirty="0" smtClean="0"/>
              <a:t> в метрах, адаптером,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би</a:t>
            </a:r>
            <a:r>
              <a:rPr lang="ru-RU" dirty="0" smtClean="0"/>
              <a:t> </a:t>
            </a:r>
            <a:r>
              <a:rPr lang="ru-RU" dirty="0" err="1" smtClean="0"/>
              <a:t>конвертував</a:t>
            </a:r>
            <a:r>
              <a:rPr lang="ru-RU" dirty="0" smtClean="0"/>
              <a:t> </a:t>
            </a:r>
            <a:r>
              <a:rPr lang="ru-RU" dirty="0" err="1" smtClean="0"/>
              <a:t>дані</a:t>
            </a:r>
            <a:r>
              <a:rPr lang="ru-RU" dirty="0" smtClean="0"/>
              <a:t> в </a:t>
            </a:r>
            <a:r>
              <a:rPr lang="ru-RU" dirty="0" err="1" smtClean="0"/>
              <a:t>фути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err="1" smtClean="0"/>
              <a:t>Адаптери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не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переводити</a:t>
            </a:r>
            <a:r>
              <a:rPr lang="ru-RU" dirty="0" smtClean="0"/>
              <a:t> </a:t>
            </a:r>
            <a:r>
              <a:rPr lang="ru-RU" dirty="0" err="1" smtClean="0"/>
              <a:t>дані</a:t>
            </a:r>
            <a:r>
              <a:rPr lang="ru-RU" dirty="0" smtClean="0"/>
              <a:t> з одного формату в </a:t>
            </a:r>
            <a:r>
              <a:rPr lang="ru-RU" dirty="0" err="1" smtClean="0"/>
              <a:t>інший</a:t>
            </a:r>
            <a:r>
              <a:rPr lang="ru-RU" dirty="0" smtClean="0"/>
              <a:t>, а й </a:t>
            </a:r>
            <a:r>
              <a:rPr lang="ru-RU" dirty="0" err="1" smtClean="0"/>
              <a:t>допомагати</a:t>
            </a:r>
            <a:r>
              <a:rPr lang="ru-RU" dirty="0" smtClean="0"/>
              <a:t> </a:t>
            </a:r>
            <a:r>
              <a:rPr lang="ru-RU" dirty="0" err="1" smtClean="0"/>
              <a:t>об'єктам</a:t>
            </a:r>
            <a:r>
              <a:rPr lang="ru-RU" dirty="0" smtClean="0"/>
              <a:t> з </a:t>
            </a:r>
            <a:r>
              <a:rPr lang="ru-RU" dirty="0" err="1" smtClean="0"/>
              <a:t>різними</a:t>
            </a:r>
            <a:r>
              <a:rPr lang="ru-RU" dirty="0" smtClean="0"/>
              <a:t> </a:t>
            </a:r>
            <a:r>
              <a:rPr lang="ru-RU" dirty="0" err="1" smtClean="0"/>
              <a:t>інтерфейсами</a:t>
            </a:r>
            <a:r>
              <a:rPr lang="ru-RU" dirty="0" smtClean="0"/>
              <a:t> </a:t>
            </a:r>
            <a:r>
              <a:rPr lang="ru-RU" dirty="0" err="1" smtClean="0"/>
              <a:t>працювати</a:t>
            </a:r>
            <a:r>
              <a:rPr lang="ru-RU" dirty="0" smtClean="0"/>
              <a:t> </a:t>
            </a:r>
            <a:r>
              <a:rPr lang="ru-RU" dirty="0" err="1" smtClean="0"/>
              <a:t>спільно</a:t>
            </a:r>
            <a:r>
              <a:rPr lang="ru-RU" dirty="0" smtClean="0"/>
              <a:t>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8119" y="2058687"/>
            <a:ext cx="3586806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906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Фасад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27825"/>
            <a:ext cx="5671751" cy="507831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b="1" dirty="0"/>
              <a:t>Фасад - </a:t>
            </a:r>
            <a:r>
              <a:rPr lang="ru-RU" b="1" dirty="0" err="1"/>
              <a:t>це</a:t>
            </a:r>
            <a:r>
              <a:rPr lang="ru-RU" b="1" dirty="0"/>
              <a:t> </a:t>
            </a:r>
            <a:r>
              <a:rPr lang="ru-RU" b="1" dirty="0" err="1"/>
              <a:t>простий</a:t>
            </a:r>
            <a:r>
              <a:rPr lang="ru-RU" b="1" dirty="0"/>
              <a:t> </a:t>
            </a:r>
            <a:r>
              <a:rPr lang="ru-RU" b="1" dirty="0" err="1"/>
              <a:t>інтерфейс</a:t>
            </a:r>
            <a:r>
              <a:rPr lang="ru-RU" b="1" dirty="0"/>
              <a:t> </a:t>
            </a:r>
            <a:r>
              <a:rPr lang="ru-RU" dirty="0"/>
              <a:t>для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складною </a:t>
            </a:r>
            <a:r>
              <a:rPr lang="ru-RU" dirty="0" err="1"/>
              <a:t>підсистемою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безліч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Фасад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урізаний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не </a:t>
            </a:r>
            <a:r>
              <a:rPr lang="ru-RU" dirty="0" err="1"/>
              <a:t>має</a:t>
            </a:r>
            <a:r>
              <a:rPr lang="ru-RU" dirty="0"/>
              <a:t> 100% </a:t>
            </a:r>
            <a:r>
              <a:rPr lang="ru-RU" dirty="0" err="1"/>
              <a:t>функціональності</a:t>
            </a:r>
            <a:r>
              <a:rPr lang="ru-RU" dirty="0"/>
              <a:t>, 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досягти</a:t>
            </a:r>
            <a:r>
              <a:rPr lang="ru-RU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складну</a:t>
            </a:r>
            <a:r>
              <a:rPr lang="ru-RU" dirty="0"/>
              <a:t> </a:t>
            </a:r>
            <a:r>
              <a:rPr lang="ru-RU" dirty="0" err="1"/>
              <a:t>підсистему</a:t>
            </a:r>
            <a:r>
              <a:rPr lang="ru-RU" dirty="0"/>
              <a:t> </a:t>
            </a:r>
            <a:r>
              <a:rPr lang="ru-RU" dirty="0" err="1"/>
              <a:t>безпосередньо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Але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саме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 </a:t>
            </a:r>
            <a:r>
              <a:rPr lang="ru-RU" dirty="0" err="1"/>
              <a:t>фічі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потрібні</a:t>
            </a:r>
            <a:r>
              <a:rPr lang="ru-RU" dirty="0"/>
              <a:t> </a:t>
            </a:r>
            <a:r>
              <a:rPr lang="ru-RU" dirty="0" err="1"/>
              <a:t>клієнту</a:t>
            </a:r>
            <a:r>
              <a:rPr lang="ru-RU" dirty="0"/>
              <a:t>, і </a:t>
            </a:r>
            <a:r>
              <a:rPr lang="ru-RU" dirty="0" err="1"/>
              <a:t>приховує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Фасад </a:t>
            </a:r>
            <a:r>
              <a:rPr lang="ru-RU" dirty="0" err="1"/>
              <a:t>корисний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використовуєте</a:t>
            </a:r>
            <a:r>
              <a:rPr lang="ru-RU" dirty="0"/>
              <a:t> </a:t>
            </a:r>
            <a:r>
              <a:rPr lang="ru-RU" dirty="0" err="1"/>
              <a:t>якусь</a:t>
            </a:r>
            <a:r>
              <a:rPr lang="ru-RU" dirty="0"/>
              <a:t> </a:t>
            </a:r>
            <a:r>
              <a:rPr lang="ru-RU" dirty="0" err="1"/>
              <a:t>складну</a:t>
            </a:r>
            <a:r>
              <a:rPr lang="ru-RU" dirty="0"/>
              <a:t> </a:t>
            </a:r>
            <a:r>
              <a:rPr lang="ru-RU" dirty="0" err="1"/>
              <a:t>бібліотеку</a:t>
            </a:r>
            <a:r>
              <a:rPr lang="ru-RU" dirty="0"/>
              <a:t> з </a:t>
            </a:r>
            <a:r>
              <a:rPr lang="ru-RU" dirty="0" err="1"/>
              <a:t>безліччю</a:t>
            </a:r>
            <a:r>
              <a:rPr lang="ru-RU" dirty="0"/>
              <a:t> </a:t>
            </a:r>
            <a:r>
              <a:rPr lang="ru-RU" dirty="0" err="1"/>
              <a:t>рухомих</a:t>
            </a:r>
            <a:r>
              <a:rPr lang="ru-RU" dirty="0"/>
              <a:t> </a:t>
            </a:r>
            <a:r>
              <a:rPr lang="ru-RU" dirty="0" err="1"/>
              <a:t>частин</a:t>
            </a:r>
            <a:r>
              <a:rPr lang="ru-RU" dirty="0"/>
              <a:t>, але вам </a:t>
            </a:r>
            <a:r>
              <a:rPr lang="ru-RU" dirty="0" err="1"/>
              <a:t>потрібна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можливостей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програма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заливає</a:t>
            </a:r>
            <a:r>
              <a:rPr lang="ru-RU" dirty="0"/>
              <a:t> </a:t>
            </a:r>
            <a:r>
              <a:rPr lang="ru-RU" dirty="0" err="1"/>
              <a:t>відео</a:t>
            </a:r>
            <a:r>
              <a:rPr lang="ru-RU" dirty="0"/>
              <a:t> </a:t>
            </a:r>
            <a:r>
              <a:rPr lang="ru-RU" dirty="0" err="1"/>
              <a:t>котиків</a:t>
            </a:r>
            <a:r>
              <a:rPr lang="ru-RU" dirty="0"/>
              <a:t> в </a:t>
            </a:r>
            <a:r>
              <a:rPr lang="ru-RU" dirty="0" err="1"/>
              <a:t>соціальні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,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професійну</a:t>
            </a:r>
            <a:r>
              <a:rPr lang="ru-RU" dirty="0"/>
              <a:t> </a:t>
            </a:r>
            <a:r>
              <a:rPr lang="ru-RU" dirty="0" err="1"/>
              <a:t>бібліотеку</a:t>
            </a:r>
            <a:r>
              <a:rPr lang="ru-RU" dirty="0"/>
              <a:t> </a:t>
            </a:r>
            <a:r>
              <a:rPr lang="ru-RU" dirty="0" err="1"/>
              <a:t>стиснення</a:t>
            </a:r>
            <a:r>
              <a:rPr lang="ru-RU" dirty="0"/>
              <a:t> </a:t>
            </a:r>
            <a:r>
              <a:rPr lang="ru-RU" dirty="0" err="1"/>
              <a:t>відео</a:t>
            </a:r>
            <a:r>
              <a:rPr lang="ru-RU" dirty="0"/>
              <a:t>. Але все,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клієнтського</a:t>
            </a:r>
            <a:r>
              <a:rPr lang="ru-RU" dirty="0"/>
              <a:t> коду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- </a:t>
            </a:r>
            <a:r>
              <a:rPr lang="ru-RU" dirty="0" err="1"/>
              <a:t>простий</a:t>
            </a:r>
            <a:r>
              <a:rPr lang="ru-RU" dirty="0"/>
              <a:t> метод </a:t>
            </a:r>
            <a:r>
              <a:rPr lang="ru-RU" b="1" dirty="0" err="1"/>
              <a:t>encode</a:t>
            </a:r>
            <a:r>
              <a:rPr lang="ru-RU" b="1" dirty="0"/>
              <a:t> (</a:t>
            </a:r>
            <a:r>
              <a:rPr lang="ru-RU" b="1" dirty="0" err="1"/>
              <a:t>filename</a:t>
            </a:r>
            <a:r>
              <a:rPr lang="ru-RU" b="1" dirty="0"/>
              <a:t>, </a:t>
            </a:r>
            <a:r>
              <a:rPr lang="ru-RU" b="1" dirty="0" err="1"/>
              <a:t>format</a:t>
            </a:r>
            <a:r>
              <a:rPr lang="ru-RU" b="1" dirty="0"/>
              <a:t>). </a:t>
            </a:r>
            <a:r>
              <a:rPr lang="ru-RU" dirty="0"/>
              <a:t>Створивши </a:t>
            </a:r>
            <a:r>
              <a:rPr lang="ru-RU" dirty="0" err="1"/>
              <a:t>клас</a:t>
            </a:r>
            <a:r>
              <a:rPr lang="ru-RU" dirty="0"/>
              <a:t> з таким методом,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реалізуєте</a:t>
            </a:r>
            <a:r>
              <a:rPr lang="ru-RU" dirty="0"/>
              <a:t> </a:t>
            </a:r>
            <a:r>
              <a:rPr lang="ru-RU" dirty="0" err="1"/>
              <a:t>свій</a:t>
            </a:r>
            <a:r>
              <a:rPr lang="ru-RU" dirty="0"/>
              <a:t> перший фасад.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71752" y="1027825"/>
            <a:ext cx="3136814" cy="161652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820032" y="2944081"/>
            <a:ext cx="3136815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Коли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телефонуєте</a:t>
            </a:r>
            <a:r>
              <a:rPr lang="ru-RU" dirty="0"/>
              <a:t> в магазин </a:t>
            </a:r>
            <a:r>
              <a:rPr lang="ru-RU" dirty="0" smtClean="0"/>
              <a:t>і </a:t>
            </a:r>
            <a:r>
              <a:rPr lang="ru-RU" dirty="0" err="1" smtClean="0"/>
              <a:t>робите</a:t>
            </a:r>
            <a:r>
              <a:rPr lang="ru-RU" dirty="0" smtClean="0"/>
              <a:t> </a:t>
            </a:r>
            <a:r>
              <a:rPr lang="ru-RU" dirty="0" err="1"/>
              <a:t>замовлення</a:t>
            </a:r>
            <a:r>
              <a:rPr lang="ru-RU" dirty="0"/>
              <a:t> по телефону, </a:t>
            </a:r>
            <a:r>
              <a:rPr lang="ru-RU" dirty="0" err="1"/>
              <a:t>співробітник</a:t>
            </a:r>
            <a:r>
              <a:rPr lang="ru-RU" dirty="0"/>
              <a:t> </a:t>
            </a:r>
            <a:r>
              <a:rPr lang="ru-RU" dirty="0" err="1"/>
              <a:t>служби</a:t>
            </a:r>
            <a:r>
              <a:rPr lang="ru-RU" dirty="0"/>
              <a:t> ПІДТРИМКИ є вашим фасадом до </a:t>
            </a:r>
            <a:r>
              <a:rPr lang="ru-RU" dirty="0" err="1"/>
              <a:t>всіх</a:t>
            </a:r>
            <a:r>
              <a:rPr lang="ru-RU" dirty="0"/>
              <a:t> служб и </a:t>
            </a:r>
            <a:r>
              <a:rPr lang="ru-RU" dirty="0" err="1"/>
              <a:t>відділів</a:t>
            </a:r>
            <a:r>
              <a:rPr lang="ru-RU" dirty="0"/>
              <a:t> магазину. ВІН </a:t>
            </a:r>
            <a:r>
              <a:rPr lang="ru-RU" dirty="0" err="1"/>
              <a:t>надає</a:t>
            </a:r>
            <a:r>
              <a:rPr lang="ru-RU" dirty="0"/>
              <a:t> вам </a:t>
            </a:r>
            <a:r>
              <a:rPr lang="ru-RU" dirty="0" err="1"/>
              <a:t>спрощений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до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ru-RU" dirty="0" err="1"/>
              <a:t>замовлення</a:t>
            </a:r>
            <a:r>
              <a:rPr lang="ru-RU" dirty="0"/>
              <a:t>, </a:t>
            </a:r>
            <a:r>
              <a:rPr lang="ru-RU" dirty="0" err="1"/>
              <a:t>платіжній</a:t>
            </a:r>
            <a:r>
              <a:rPr lang="ru-RU" dirty="0"/>
              <a:t> </a:t>
            </a:r>
            <a:r>
              <a:rPr lang="ru-RU" dirty="0" err="1" smtClean="0"/>
              <a:t>системі</a:t>
            </a:r>
            <a:r>
              <a:rPr lang="ru-RU" dirty="0" smtClean="0"/>
              <a:t> </a:t>
            </a:r>
            <a:r>
              <a:rPr lang="ru-RU" dirty="0"/>
              <a:t>та </a:t>
            </a:r>
            <a:r>
              <a:rPr lang="ru-RU" dirty="0" err="1"/>
              <a:t>відділу</a:t>
            </a:r>
            <a:r>
              <a:rPr lang="ru-RU" dirty="0"/>
              <a:t> доставки.</a:t>
            </a:r>
          </a:p>
        </p:txBody>
      </p:sp>
    </p:spTree>
    <p:extLst>
      <p:ext uri="{BB962C8B-B14F-4D97-AF65-F5344CB8AC3E}">
        <p14:creationId xmlns:p14="http://schemas.microsoft.com/office/powerpoint/2010/main" val="5482337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Фасад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Структура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5455" y="2248929"/>
            <a:ext cx="4387842" cy="297746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2079" y="1018570"/>
            <a:ext cx="2286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1.Фасад </a:t>
            </a:r>
            <a:r>
              <a:rPr lang="ru-RU" sz="1600" dirty="0" err="1"/>
              <a:t>надає</a:t>
            </a:r>
            <a:r>
              <a:rPr lang="ru-RU" sz="1600" dirty="0"/>
              <a:t> </a:t>
            </a:r>
            <a:r>
              <a:rPr lang="ru-RU" sz="1600" dirty="0" err="1"/>
              <a:t>швидкий</a:t>
            </a:r>
            <a:r>
              <a:rPr lang="ru-RU" sz="1600" dirty="0"/>
              <a:t> доступ до </a:t>
            </a:r>
            <a:r>
              <a:rPr lang="ru-RU" sz="1600" dirty="0" err="1"/>
              <a:t>певної</a:t>
            </a:r>
            <a:r>
              <a:rPr lang="ru-RU" sz="1600" dirty="0"/>
              <a:t> </a:t>
            </a:r>
            <a:r>
              <a:rPr lang="ru-RU" sz="1600" dirty="0" err="1"/>
              <a:t>функціональності</a:t>
            </a:r>
            <a:r>
              <a:rPr lang="ru-RU" sz="1600" dirty="0"/>
              <a:t> </a:t>
            </a:r>
            <a:r>
              <a:rPr lang="ru-RU" sz="1600" dirty="0" err="1"/>
              <a:t>підсистеми</a:t>
            </a:r>
            <a:r>
              <a:rPr lang="ru-RU" sz="1600" dirty="0"/>
              <a:t>. </a:t>
            </a:r>
            <a:r>
              <a:rPr lang="ru-RU" sz="1600" dirty="0" err="1"/>
              <a:t>Він</a:t>
            </a:r>
            <a:r>
              <a:rPr lang="ru-RU" sz="1600" dirty="0"/>
              <a:t> «</a:t>
            </a:r>
            <a:r>
              <a:rPr lang="ru-RU" sz="1600" dirty="0" err="1"/>
              <a:t>знає</a:t>
            </a:r>
            <a:r>
              <a:rPr lang="ru-RU" sz="1600" dirty="0"/>
              <a:t>», </a:t>
            </a:r>
            <a:r>
              <a:rPr lang="ru-RU" sz="1600" dirty="0" err="1"/>
              <a:t>яким</a:t>
            </a:r>
            <a:r>
              <a:rPr lang="ru-RU" sz="1600" dirty="0"/>
              <a:t> </a:t>
            </a:r>
            <a:r>
              <a:rPr lang="ru-RU" sz="1600" dirty="0" err="1"/>
              <a:t>класам</a:t>
            </a:r>
            <a:r>
              <a:rPr lang="ru-RU" sz="1600" dirty="0"/>
              <a:t> </a:t>
            </a:r>
            <a:r>
              <a:rPr lang="ru-RU" sz="1600" dirty="0" err="1"/>
              <a:t>потрібно</a:t>
            </a:r>
            <a:r>
              <a:rPr lang="ru-RU" sz="1600" dirty="0"/>
              <a:t> </a:t>
            </a:r>
            <a:r>
              <a:rPr lang="ru-RU" sz="1600" dirty="0" err="1"/>
              <a:t>переадресувати</a:t>
            </a:r>
            <a:r>
              <a:rPr lang="ru-RU" sz="1600" dirty="0"/>
              <a:t> запит, і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дані</a:t>
            </a:r>
            <a:r>
              <a:rPr lang="ru-RU" sz="1600" dirty="0"/>
              <a:t> для </a:t>
            </a:r>
            <a:r>
              <a:rPr lang="ru-RU" sz="1600" dirty="0" err="1"/>
              <a:t>цього</a:t>
            </a:r>
            <a:r>
              <a:rPr lang="ru-RU" sz="1600" dirty="0"/>
              <a:t> </a:t>
            </a:r>
            <a:r>
              <a:rPr lang="ru-RU" sz="1600" dirty="0" err="1"/>
              <a:t>потрібні</a:t>
            </a:r>
            <a:r>
              <a:rPr lang="ru-RU" sz="1600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07275" y="9853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mtClean="0"/>
              <a:t> 2. Додатковий фасад можна ввести, щоб не «захаращувати» єдиний фасад різнорідної функціональністю. Він може використовуватися як клієнтом, так і іншими фасадами.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39862" y="5012654"/>
            <a:ext cx="66547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3.Сложная </a:t>
            </a:r>
            <a:r>
              <a:rPr lang="ru-RU" dirty="0" err="1"/>
              <a:t>підсистема</a:t>
            </a:r>
            <a:r>
              <a:rPr lang="ru-RU" dirty="0"/>
              <a:t> </a:t>
            </a:r>
            <a:r>
              <a:rPr lang="ru-RU" dirty="0" err="1"/>
              <a:t>складається</a:t>
            </a:r>
            <a:r>
              <a:rPr lang="ru-RU" dirty="0"/>
              <a:t> з </a:t>
            </a:r>
            <a:r>
              <a:rPr lang="ru-RU" dirty="0" err="1"/>
              <a:t>безлічі</a:t>
            </a:r>
            <a:r>
              <a:rPr lang="ru-RU" dirty="0"/>
              <a:t> </a:t>
            </a:r>
            <a:r>
              <a:rPr lang="ru-RU" dirty="0" err="1"/>
              <a:t>різноманітних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. Для того,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змусити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щось</a:t>
            </a:r>
            <a:r>
              <a:rPr lang="ru-RU" dirty="0"/>
              <a:t> </a:t>
            </a:r>
            <a:r>
              <a:rPr lang="ru-RU" dirty="0" err="1"/>
              <a:t>робити</a:t>
            </a:r>
            <a:r>
              <a:rPr lang="ru-RU" dirty="0"/>
              <a:t>, </a:t>
            </a:r>
            <a:r>
              <a:rPr lang="ru-RU" dirty="0" err="1"/>
              <a:t>потрібно</a:t>
            </a:r>
            <a:r>
              <a:rPr lang="ru-RU" dirty="0"/>
              <a:t> знати </a:t>
            </a:r>
            <a:r>
              <a:rPr lang="ru-RU" dirty="0" err="1"/>
              <a:t>подробиці</a:t>
            </a:r>
            <a:r>
              <a:rPr lang="ru-RU" dirty="0"/>
              <a:t> пристрою </a:t>
            </a:r>
            <a:r>
              <a:rPr lang="ru-RU" dirty="0" err="1"/>
              <a:t>підсистеми</a:t>
            </a:r>
            <a:r>
              <a:rPr lang="ru-RU" dirty="0"/>
              <a:t>, порядок </a:t>
            </a:r>
            <a:r>
              <a:rPr lang="ru-RU" dirty="0" err="1"/>
              <a:t>ініціалізації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і так </a:t>
            </a:r>
            <a:r>
              <a:rPr lang="ru-RU" dirty="0" err="1"/>
              <a:t>далі</a:t>
            </a:r>
            <a:r>
              <a:rPr lang="ru-RU" dirty="0"/>
              <a:t>.</a:t>
            </a:r>
          </a:p>
          <a:p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підсистеми</a:t>
            </a:r>
            <a:r>
              <a:rPr lang="ru-RU" dirty="0"/>
              <a:t> не </a:t>
            </a:r>
            <a:r>
              <a:rPr lang="ru-RU" dirty="0" err="1"/>
              <a:t>знають</a:t>
            </a:r>
            <a:r>
              <a:rPr lang="ru-RU" dirty="0"/>
              <a:t> про </a:t>
            </a:r>
            <a:r>
              <a:rPr lang="ru-RU" dirty="0" err="1"/>
              <a:t>існування</a:t>
            </a:r>
            <a:r>
              <a:rPr lang="ru-RU" dirty="0"/>
              <a:t> фасаду і </a:t>
            </a:r>
            <a:r>
              <a:rPr lang="ru-RU" dirty="0" err="1"/>
              <a:t>працюють</a:t>
            </a:r>
            <a:r>
              <a:rPr lang="ru-RU" dirty="0"/>
              <a:t> один з одним </a:t>
            </a:r>
            <a:r>
              <a:rPr lang="ru-RU" dirty="0" err="1"/>
              <a:t>безпосередньо</a:t>
            </a:r>
            <a:r>
              <a:rPr lang="ru-RU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3862" y="3713885"/>
            <a:ext cx="29723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4 </a:t>
            </a:r>
            <a:r>
              <a:rPr lang="ru-RU" dirty="0" err="1"/>
              <a:t>Клієнт</a:t>
            </a:r>
            <a:r>
              <a:rPr lang="ru-RU" dirty="0"/>
              <a:t> </a:t>
            </a:r>
            <a:r>
              <a:rPr lang="ru-RU" dirty="0" err="1"/>
              <a:t>використовує</a:t>
            </a:r>
            <a:r>
              <a:rPr lang="ru-RU" dirty="0"/>
              <a:t> фасад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прямої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об'єктами</a:t>
            </a:r>
            <a:r>
              <a:rPr lang="ru-RU" dirty="0"/>
              <a:t> </a:t>
            </a:r>
            <a:r>
              <a:rPr lang="ru-RU" dirty="0" err="1"/>
              <a:t>складної</a:t>
            </a:r>
            <a:r>
              <a:rPr lang="ru-RU" dirty="0"/>
              <a:t> </a:t>
            </a:r>
            <a:r>
              <a:rPr lang="ru-RU" dirty="0" err="1"/>
              <a:t>підсистеми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38985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Фасад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05160" y="1399243"/>
            <a:ext cx="5429250" cy="36195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10064" y="1879422"/>
            <a:ext cx="362053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Фасад </a:t>
            </a:r>
            <a:r>
              <a:rPr lang="ru-RU" dirty="0" err="1"/>
              <a:t>спрощує</a:t>
            </a:r>
            <a:r>
              <a:rPr lang="ru-RU" dirty="0"/>
              <a:t> роботу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складним</a:t>
            </a:r>
            <a:r>
              <a:rPr lang="ru-RU" dirty="0"/>
              <a:t> </a:t>
            </a:r>
            <a:r>
              <a:rPr lang="ru-RU" dirty="0" err="1"/>
              <a:t>фреймворком</a:t>
            </a:r>
            <a:r>
              <a:rPr lang="ru-RU" dirty="0"/>
              <a:t> </a:t>
            </a:r>
            <a:r>
              <a:rPr lang="ru-RU" dirty="0" err="1"/>
              <a:t>відеоконвертаціі</a:t>
            </a:r>
            <a:r>
              <a:rPr lang="ru-RU" dirty="0"/>
              <a:t>.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безпосередньої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з дюжиною </a:t>
            </a:r>
            <a:r>
              <a:rPr lang="ru-RU" dirty="0" err="1"/>
              <a:t>класів</a:t>
            </a:r>
            <a:r>
              <a:rPr lang="ru-RU" dirty="0"/>
              <a:t>, фасад </a:t>
            </a:r>
            <a:r>
              <a:rPr lang="ru-RU" dirty="0" err="1"/>
              <a:t>надає</a:t>
            </a:r>
            <a:r>
              <a:rPr lang="ru-RU" dirty="0"/>
              <a:t> коду </a:t>
            </a:r>
            <a:r>
              <a:rPr lang="ru-RU" dirty="0" err="1"/>
              <a:t>додатка</a:t>
            </a:r>
            <a:r>
              <a:rPr lang="ru-RU" dirty="0"/>
              <a:t> </a:t>
            </a:r>
            <a:r>
              <a:rPr lang="ru-RU" dirty="0" err="1"/>
              <a:t>єдиний</a:t>
            </a:r>
            <a:r>
              <a:rPr lang="ru-RU" dirty="0"/>
              <a:t> метод для </a:t>
            </a:r>
            <a:r>
              <a:rPr lang="ru-RU" dirty="0" err="1"/>
              <a:t>конвертації</a:t>
            </a:r>
            <a:r>
              <a:rPr lang="ru-RU" dirty="0"/>
              <a:t> </a:t>
            </a:r>
            <a:r>
              <a:rPr lang="ru-RU" dirty="0" err="1"/>
              <a:t>відео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сам </a:t>
            </a:r>
            <a:r>
              <a:rPr lang="ru-RU" dirty="0" err="1"/>
              <a:t>піклується</a:t>
            </a:r>
            <a:r>
              <a:rPr lang="ru-RU" dirty="0"/>
              <a:t> про те, </a:t>
            </a:r>
            <a:r>
              <a:rPr lang="ru-RU" dirty="0" err="1"/>
              <a:t>щоб</a:t>
            </a:r>
            <a:r>
              <a:rPr lang="ru-RU" dirty="0"/>
              <a:t> правильно </a:t>
            </a:r>
            <a:r>
              <a:rPr lang="ru-RU" dirty="0" err="1"/>
              <a:t>настроїти</a:t>
            </a:r>
            <a:r>
              <a:rPr lang="ru-RU" dirty="0"/>
              <a:t> </a:t>
            </a:r>
            <a:r>
              <a:rPr lang="ru-RU" dirty="0" err="1"/>
              <a:t>потрібні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фреймворка</a:t>
            </a:r>
            <a:r>
              <a:rPr lang="ru-RU" dirty="0"/>
              <a:t> і </a:t>
            </a:r>
            <a:r>
              <a:rPr lang="ru-RU" dirty="0" err="1"/>
              <a:t>отримати</a:t>
            </a:r>
            <a:r>
              <a:rPr lang="ru-RU" dirty="0"/>
              <a:t> </a:t>
            </a:r>
            <a:r>
              <a:rPr lang="ru-RU" dirty="0" err="1"/>
              <a:t>необхідний</a:t>
            </a:r>
            <a:r>
              <a:rPr lang="ru-RU" dirty="0"/>
              <a:t>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16470998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Фасад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2422" y="1041180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// Классы сложного стороннего </a:t>
            </a:r>
            <a:r>
              <a:rPr lang="ru-RU" sz="1600" dirty="0" err="1"/>
              <a:t>фреймворка</a:t>
            </a:r>
            <a:r>
              <a:rPr lang="ru-RU" sz="1600" dirty="0"/>
              <a:t> конвертации видео. Мы</a:t>
            </a:r>
          </a:p>
          <a:p>
            <a:r>
              <a:rPr lang="ru-RU" sz="1600" dirty="0"/>
              <a:t>// не контролируем этот код, поэтому не можем его упростить.</a:t>
            </a:r>
          </a:p>
          <a:p>
            <a:endParaRPr lang="ru-RU" sz="1600" dirty="0"/>
          </a:p>
          <a:p>
            <a:r>
              <a:rPr lang="en-GB" sz="1600" dirty="0"/>
              <a:t>class </a:t>
            </a:r>
            <a:r>
              <a:rPr lang="en-GB" sz="1600" dirty="0" err="1"/>
              <a:t>VideoFile</a:t>
            </a:r>
            <a:endParaRPr lang="en-GB" sz="1600" dirty="0"/>
          </a:p>
          <a:p>
            <a:r>
              <a:rPr lang="en-GB" sz="1600" dirty="0"/>
              <a:t>// ...</a:t>
            </a:r>
          </a:p>
          <a:p>
            <a:endParaRPr lang="en-GB" sz="1600" dirty="0"/>
          </a:p>
          <a:p>
            <a:r>
              <a:rPr lang="en-GB" sz="1600" dirty="0"/>
              <a:t>class </a:t>
            </a:r>
            <a:r>
              <a:rPr lang="en-GB" sz="1600" dirty="0" err="1"/>
              <a:t>OggCompressionCodec</a:t>
            </a:r>
            <a:endParaRPr lang="en-GB" sz="1600" dirty="0"/>
          </a:p>
          <a:p>
            <a:r>
              <a:rPr lang="en-GB" sz="1600" dirty="0"/>
              <a:t>// ...</a:t>
            </a:r>
          </a:p>
          <a:p>
            <a:endParaRPr lang="en-GB" sz="1600" dirty="0"/>
          </a:p>
          <a:p>
            <a:r>
              <a:rPr lang="en-GB" sz="1600" dirty="0"/>
              <a:t>class MPEG4CompressionCodec</a:t>
            </a:r>
          </a:p>
          <a:p>
            <a:r>
              <a:rPr lang="en-GB" sz="1600" dirty="0"/>
              <a:t>// ...</a:t>
            </a:r>
          </a:p>
          <a:p>
            <a:endParaRPr lang="en-GB" sz="1600" dirty="0"/>
          </a:p>
          <a:p>
            <a:r>
              <a:rPr lang="en-GB" sz="1600" dirty="0"/>
              <a:t>class </a:t>
            </a:r>
            <a:r>
              <a:rPr lang="en-GB" sz="1600" dirty="0" err="1"/>
              <a:t>CodecFactory</a:t>
            </a:r>
            <a:endParaRPr lang="en-GB" sz="1600" dirty="0"/>
          </a:p>
          <a:p>
            <a:r>
              <a:rPr lang="en-GB" sz="1600" dirty="0"/>
              <a:t>// ...</a:t>
            </a:r>
          </a:p>
          <a:p>
            <a:endParaRPr lang="en-GB" sz="1600" dirty="0"/>
          </a:p>
          <a:p>
            <a:r>
              <a:rPr lang="en-GB" sz="1600" dirty="0"/>
              <a:t>class </a:t>
            </a:r>
            <a:r>
              <a:rPr lang="en-GB" sz="1600" dirty="0" err="1"/>
              <a:t>BitrateReader</a:t>
            </a:r>
            <a:endParaRPr lang="en-GB" sz="1600" dirty="0"/>
          </a:p>
          <a:p>
            <a:r>
              <a:rPr lang="en-GB" sz="1600" dirty="0"/>
              <a:t>// ...</a:t>
            </a:r>
          </a:p>
          <a:p>
            <a:endParaRPr lang="en-GB" sz="1600" dirty="0"/>
          </a:p>
          <a:p>
            <a:r>
              <a:rPr lang="en-GB" sz="1600" dirty="0"/>
              <a:t>class </a:t>
            </a:r>
            <a:r>
              <a:rPr lang="en-GB" sz="1600" dirty="0" err="1"/>
              <a:t>AudioMixer</a:t>
            </a:r>
            <a:endParaRPr lang="en-GB" sz="1600" dirty="0"/>
          </a:p>
          <a:p>
            <a:r>
              <a:rPr lang="en-GB" sz="1600" dirty="0"/>
              <a:t>// ...</a:t>
            </a:r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167696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Фасад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5924" y="856357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 smtClean="0"/>
              <a:t>// </a:t>
            </a:r>
            <a:r>
              <a:rPr lang="ru-RU" sz="1500" dirty="0"/>
              <a:t>Вместо этого мы создаём Фасад — простой интерфейс для работы</a:t>
            </a:r>
          </a:p>
          <a:p>
            <a:r>
              <a:rPr lang="ru-RU" sz="1500" dirty="0"/>
              <a:t>// со сложным </a:t>
            </a:r>
            <a:r>
              <a:rPr lang="ru-RU" sz="1500" dirty="0" err="1"/>
              <a:t>фреймворком</a:t>
            </a:r>
            <a:r>
              <a:rPr lang="ru-RU" sz="1500" dirty="0"/>
              <a:t>. Фасад не имеет всей функциональности</a:t>
            </a:r>
          </a:p>
          <a:p>
            <a:r>
              <a:rPr lang="ru-RU" sz="1500" dirty="0"/>
              <a:t>// </a:t>
            </a:r>
            <a:r>
              <a:rPr lang="ru-RU" sz="1500" dirty="0" err="1"/>
              <a:t>фреймворка</a:t>
            </a:r>
            <a:r>
              <a:rPr lang="ru-RU" sz="1500" dirty="0"/>
              <a:t>, но зато скрывает его сложность от клиентов.</a:t>
            </a:r>
          </a:p>
          <a:p>
            <a:r>
              <a:rPr lang="en-GB" sz="1500" dirty="0"/>
              <a:t>class </a:t>
            </a:r>
            <a:r>
              <a:rPr lang="en-GB" sz="1500" dirty="0" err="1"/>
              <a:t>VideoConverter</a:t>
            </a:r>
            <a:r>
              <a:rPr lang="en-GB" sz="1500" dirty="0"/>
              <a:t> is</a:t>
            </a:r>
          </a:p>
          <a:p>
            <a:r>
              <a:rPr lang="en-GB" sz="1500" dirty="0"/>
              <a:t>    method convert(filename, format):File is</a:t>
            </a:r>
          </a:p>
          <a:p>
            <a:r>
              <a:rPr lang="en-GB" sz="1500" dirty="0"/>
              <a:t>        file = new </a:t>
            </a:r>
            <a:r>
              <a:rPr lang="en-GB" sz="1500" dirty="0" err="1"/>
              <a:t>VideoFile</a:t>
            </a:r>
            <a:r>
              <a:rPr lang="en-GB" sz="1500" dirty="0"/>
              <a:t>(filename)</a:t>
            </a:r>
          </a:p>
          <a:p>
            <a:r>
              <a:rPr lang="en-GB" sz="1500" dirty="0"/>
              <a:t>        </a:t>
            </a:r>
            <a:r>
              <a:rPr lang="en-GB" sz="1500" dirty="0" err="1"/>
              <a:t>sourceCodec</a:t>
            </a:r>
            <a:r>
              <a:rPr lang="en-GB" sz="1500" dirty="0"/>
              <a:t> = new </a:t>
            </a:r>
            <a:r>
              <a:rPr lang="en-GB" sz="1500" dirty="0" err="1"/>
              <a:t>CodecFactory.extract</a:t>
            </a:r>
            <a:r>
              <a:rPr lang="en-GB" sz="1500" dirty="0"/>
              <a:t>(file)</a:t>
            </a:r>
          </a:p>
          <a:p>
            <a:r>
              <a:rPr lang="en-GB" sz="1500" dirty="0"/>
              <a:t>        if (format == "mp4")</a:t>
            </a:r>
          </a:p>
          <a:p>
            <a:r>
              <a:rPr lang="en-GB" sz="1500" dirty="0"/>
              <a:t>            </a:t>
            </a:r>
            <a:r>
              <a:rPr lang="en-GB" sz="1500" dirty="0" err="1"/>
              <a:t>destinationCodec</a:t>
            </a:r>
            <a:r>
              <a:rPr lang="en-GB" sz="1500" dirty="0"/>
              <a:t> = new MPEG4CompressionCodec()</a:t>
            </a:r>
          </a:p>
          <a:p>
            <a:r>
              <a:rPr lang="en-GB" sz="1500" dirty="0"/>
              <a:t>        else</a:t>
            </a:r>
          </a:p>
          <a:p>
            <a:r>
              <a:rPr lang="en-GB" sz="1500" dirty="0"/>
              <a:t>            </a:t>
            </a:r>
            <a:r>
              <a:rPr lang="en-GB" sz="1500" dirty="0" err="1"/>
              <a:t>destinationCodec</a:t>
            </a:r>
            <a:r>
              <a:rPr lang="en-GB" sz="1500" dirty="0"/>
              <a:t> = new </a:t>
            </a:r>
            <a:r>
              <a:rPr lang="en-GB" sz="1500" dirty="0" err="1"/>
              <a:t>OggCompressionCodec</a:t>
            </a:r>
            <a:r>
              <a:rPr lang="en-GB" sz="1500" dirty="0"/>
              <a:t>()</a:t>
            </a:r>
          </a:p>
          <a:p>
            <a:r>
              <a:rPr lang="en-GB" sz="1500" dirty="0"/>
              <a:t>        buffer = </a:t>
            </a:r>
            <a:r>
              <a:rPr lang="en-GB" sz="1500" dirty="0" err="1"/>
              <a:t>BitrateReader.read</a:t>
            </a:r>
            <a:r>
              <a:rPr lang="en-GB" sz="1500" dirty="0"/>
              <a:t>(filename, </a:t>
            </a:r>
            <a:r>
              <a:rPr lang="en-GB" sz="1500" dirty="0" err="1"/>
              <a:t>sourceCodec</a:t>
            </a:r>
            <a:r>
              <a:rPr lang="en-GB" sz="1500" dirty="0"/>
              <a:t>)</a:t>
            </a:r>
          </a:p>
          <a:p>
            <a:r>
              <a:rPr lang="en-GB" sz="1500" dirty="0"/>
              <a:t>        result = </a:t>
            </a:r>
            <a:r>
              <a:rPr lang="en-GB" sz="1500" dirty="0" err="1"/>
              <a:t>BitrateReader.convert</a:t>
            </a:r>
            <a:r>
              <a:rPr lang="en-GB" sz="1500" dirty="0"/>
              <a:t>(buffer, </a:t>
            </a:r>
            <a:r>
              <a:rPr lang="en-GB" sz="1500" dirty="0" err="1"/>
              <a:t>destinationCodec</a:t>
            </a:r>
            <a:r>
              <a:rPr lang="en-GB" sz="1500" dirty="0"/>
              <a:t>)</a:t>
            </a:r>
          </a:p>
          <a:p>
            <a:r>
              <a:rPr lang="en-GB" sz="1500" dirty="0"/>
              <a:t>        result = (new </a:t>
            </a:r>
            <a:r>
              <a:rPr lang="en-GB" sz="1500" dirty="0" err="1"/>
              <a:t>AudioMixer</a:t>
            </a:r>
            <a:r>
              <a:rPr lang="en-GB" sz="1500" dirty="0"/>
              <a:t>()).fix(result)</a:t>
            </a:r>
          </a:p>
          <a:p>
            <a:r>
              <a:rPr lang="en-GB" sz="1500" dirty="0"/>
              <a:t>        return new File(result)</a:t>
            </a:r>
          </a:p>
          <a:p>
            <a:endParaRPr lang="en-GB" sz="1500" dirty="0"/>
          </a:p>
          <a:p>
            <a:r>
              <a:rPr lang="en-GB" sz="1500" dirty="0"/>
              <a:t>// </a:t>
            </a:r>
            <a:r>
              <a:rPr lang="ru-RU" sz="1500" dirty="0"/>
              <a:t>Приложение не зависит от сложного </a:t>
            </a:r>
            <a:r>
              <a:rPr lang="ru-RU" sz="1500" dirty="0" err="1"/>
              <a:t>фреймворка</a:t>
            </a:r>
            <a:r>
              <a:rPr lang="ru-RU" sz="1500" dirty="0"/>
              <a:t> конвертации</a:t>
            </a:r>
          </a:p>
          <a:p>
            <a:r>
              <a:rPr lang="ru-RU" sz="1500" dirty="0"/>
              <a:t>// видео. Кстати, если вы вдруг решите сменить </a:t>
            </a:r>
            <a:r>
              <a:rPr lang="ru-RU" sz="1500" dirty="0" err="1"/>
              <a:t>фреймворк</a:t>
            </a:r>
            <a:r>
              <a:rPr lang="ru-RU" sz="1500" dirty="0"/>
              <a:t>, вам</a:t>
            </a:r>
          </a:p>
          <a:p>
            <a:r>
              <a:rPr lang="ru-RU" sz="1500" dirty="0"/>
              <a:t>// нужно будет переписать только класс фасада.</a:t>
            </a:r>
          </a:p>
          <a:p>
            <a:r>
              <a:rPr lang="en-GB" sz="1500" dirty="0"/>
              <a:t>class Application is</a:t>
            </a:r>
          </a:p>
          <a:p>
            <a:r>
              <a:rPr lang="en-GB" sz="1500" dirty="0"/>
              <a:t>    method main() is</a:t>
            </a:r>
          </a:p>
          <a:p>
            <a:r>
              <a:rPr lang="en-GB" sz="1500" dirty="0"/>
              <a:t>        convertor = new </a:t>
            </a:r>
            <a:r>
              <a:rPr lang="en-GB" sz="1500" dirty="0" err="1"/>
              <a:t>VideoConverter</a:t>
            </a:r>
            <a:r>
              <a:rPr lang="en-GB" sz="1500" dirty="0"/>
              <a:t>()</a:t>
            </a:r>
          </a:p>
          <a:p>
            <a:r>
              <a:rPr lang="en-GB" sz="1500" dirty="0"/>
              <a:t>        mp4 = </a:t>
            </a:r>
            <a:r>
              <a:rPr lang="en-GB" sz="1500" dirty="0" err="1"/>
              <a:t>convertor.convert</a:t>
            </a:r>
            <a:r>
              <a:rPr lang="en-GB" sz="1500" dirty="0"/>
              <a:t>("youtubevideo.ogg", "mp4")</a:t>
            </a:r>
          </a:p>
          <a:p>
            <a:r>
              <a:rPr lang="en-GB" sz="1500" dirty="0"/>
              <a:t>        mp4.save()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4301133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35348" y="105718"/>
            <a:ext cx="4369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C00000"/>
                </a:solidFill>
              </a:rPr>
              <a:t>Фасад</a:t>
            </a:r>
            <a:r>
              <a:rPr lang="ru-RU" sz="3600" b="1" dirty="0" smtClean="0">
                <a:solidFill>
                  <a:srgbClr val="C00000"/>
                </a:solidFill>
              </a:rPr>
              <a:t>. </a:t>
            </a:r>
            <a:r>
              <a:rPr lang="ru-RU" sz="3600" b="1" dirty="0" err="1">
                <a:solidFill>
                  <a:srgbClr val="C00000"/>
                </a:solidFill>
              </a:rPr>
              <a:t>Застосовність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0065" y="989717"/>
            <a:ext cx="893393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1.Коли </a:t>
            </a:r>
            <a:r>
              <a:rPr lang="ru-RU" b="1" dirty="0"/>
              <a:t>вам </a:t>
            </a: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представити</a:t>
            </a:r>
            <a:r>
              <a:rPr lang="ru-RU" b="1" dirty="0"/>
              <a:t> </a:t>
            </a:r>
            <a:r>
              <a:rPr lang="ru-RU" b="1" dirty="0" err="1"/>
              <a:t>простий</a:t>
            </a:r>
            <a:r>
              <a:rPr lang="ru-RU" b="1" dirty="0"/>
              <a:t>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урізаний</a:t>
            </a:r>
            <a:r>
              <a:rPr lang="ru-RU" b="1" dirty="0"/>
              <a:t> </a:t>
            </a:r>
            <a:r>
              <a:rPr lang="ru-RU" b="1" dirty="0" err="1"/>
              <a:t>інтерфейс</a:t>
            </a:r>
            <a:r>
              <a:rPr lang="ru-RU" b="1" dirty="0"/>
              <a:t> до </a:t>
            </a:r>
            <a:r>
              <a:rPr lang="ru-RU" b="1" dirty="0" err="1"/>
              <a:t>складної</a:t>
            </a:r>
            <a:r>
              <a:rPr lang="ru-RU" b="1" dirty="0"/>
              <a:t> </a:t>
            </a:r>
            <a:r>
              <a:rPr lang="ru-RU" b="1" dirty="0" err="1"/>
              <a:t>підсистемі</a:t>
            </a:r>
            <a:r>
              <a:rPr lang="ru-RU" b="1" dirty="0"/>
              <a:t>.</a:t>
            </a:r>
          </a:p>
          <a:p>
            <a:endParaRPr lang="ru-RU" dirty="0"/>
          </a:p>
          <a:p>
            <a:r>
              <a:rPr lang="ru-RU" dirty="0"/>
              <a:t> Часто </a:t>
            </a:r>
            <a:r>
              <a:rPr lang="ru-RU" dirty="0" err="1"/>
              <a:t>підсистеми</a:t>
            </a:r>
            <a:r>
              <a:rPr lang="ru-RU" dirty="0"/>
              <a:t> </a:t>
            </a:r>
            <a:r>
              <a:rPr lang="ru-RU" dirty="0" err="1"/>
              <a:t>ускладнюються</a:t>
            </a:r>
            <a:r>
              <a:rPr lang="ru-RU" dirty="0"/>
              <a:t> в </a:t>
            </a:r>
            <a:r>
              <a:rPr lang="ru-RU" dirty="0" err="1"/>
              <a:t>міру</a:t>
            </a:r>
            <a:r>
              <a:rPr lang="ru-RU" dirty="0"/>
              <a:t> </a:t>
            </a:r>
            <a:r>
              <a:rPr lang="ru-RU" dirty="0" err="1"/>
              <a:t>розвитку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більшості</a:t>
            </a:r>
            <a:r>
              <a:rPr lang="ru-RU" dirty="0"/>
              <a:t> </a:t>
            </a:r>
            <a:r>
              <a:rPr lang="ru-RU" dirty="0" err="1"/>
              <a:t>патернів</a:t>
            </a:r>
            <a:r>
              <a:rPr lang="ru-RU" dirty="0"/>
              <a:t> </a:t>
            </a:r>
            <a:r>
              <a:rPr lang="ru-RU" dirty="0" err="1"/>
              <a:t>призводить</a:t>
            </a:r>
            <a:r>
              <a:rPr lang="ru-RU" dirty="0"/>
              <a:t> до </a:t>
            </a:r>
            <a:r>
              <a:rPr lang="ru-RU" dirty="0" err="1"/>
              <a:t>появи</a:t>
            </a:r>
            <a:r>
              <a:rPr lang="ru-RU" dirty="0"/>
              <a:t> </a:t>
            </a:r>
            <a:r>
              <a:rPr lang="ru-RU" dirty="0" err="1"/>
              <a:t>менших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, але в </a:t>
            </a:r>
            <a:r>
              <a:rPr lang="ru-RU" dirty="0" err="1"/>
              <a:t>бóльшем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. </a:t>
            </a:r>
            <a:r>
              <a:rPr lang="ru-RU" dirty="0" err="1"/>
              <a:t>Таку</a:t>
            </a:r>
            <a:r>
              <a:rPr lang="ru-RU" dirty="0"/>
              <a:t> </a:t>
            </a:r>
            <a:r>
              <a:rPr lang="ru-RU" dirty="0" err="1"/>
              <a:t>підсистему</a:t>
            </a:r>
            <a:r>
              <a:rPr lang="ru-RU" dirty="0"/>
              <a:t> </a:t>
            </a:r>
            <a:r>
              <a:rPr lang="ru-RU" dirty="0" err="1"/>
              <a:t>простіше</a:t>
            </a:r>
            <a:r>
              <a:rPr lang="ru-RU" dirty="0"/>
              <a:t> повторно </a:t>
            </a:r>
            <a:r>
              <a:rPr lang="ru-RU" dirty="0" err="1"/>
              <a:t>використовувати</a:t>
            </a:r>
            <a:r>
              <a:rPr lang="ru-RU" dirty="0"/>
              <a:t>, </a:t>
            </a:r>
            <a:r>
              <a:rPr lang="ru-RU" dirty="0" err="1"/>
              <a:t>налаштовуючи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раз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конкретні</a:t>
            </a:r>
            <a:r>
              <a:rPr lang="ru-RU" dirty="0"/>
              <a:t> потреби, але разом з </a:t>
            </a:r>
            <a:r>
              <a:rPr lang="ru-RU" dirty="0" err="1"/>
              <a:t>тим</a:t>
            </a:r>
            <a:r>
              <a:rPr lang="ru-RU" dirty="0"/>
              <a:t>, </a:t>
            </a:r>
            <a:r>
              <a:rPr lang="ru-RU" dirty="0" err="1"/>
              <a:t>застосовувати</a:t>
            </a:r>
            <a:r>
              <a:rPr lang="ru-RU" dirty="0"/>
              <a:t> </a:t>
            </a:r>
            <a:r>
              <a:rPr lang="ru-RU" dirty="0" err="1"/>
              <a:t>підсистему</a:t>
            </a:r>
            <a:r>
              <a:rPr lang="ru-RU" dirty="0"/>
              <a:t> без настройки </a:t>
            </a:r>
            <a:r>
              <a:rPr lang="ru-RU" dirty="0" err="1"/>
              <a:t>стає</a:t>
            </a:r>
            <a:r>
              <a:rPr lang="ru-RU" dirty="0"/>
              <a:t> </a:t>
            </a:r>
            <a:r>
              <a:rPr lang="ru-RU" dirty="0" err="1"/>
              <a:t>важче</a:t>
            </a:r>
            <a:r>
              <a:rPr lang="ru-RU" dirty="0"/>
              <a:t>. Фасад </a:t>
            </a:r>
            <a:r>
              <a:rPr lang="ru-RU" dirty="0" err="1"/>
              <a:t>пропонує</a:t>
            </a:r>
            <a:r>
              <a:rPr lang="ru-RU" dirty="0"/>
              <a:t> </a:t>
            </a:r>
            <a:r>
              <a:rPr lang="ru-RU" dirty="0" err="1"/>
              <a:t>певний</a:t>
            </a:r>
            <a:r>
              <a:rPr lang="ru-RU" dirty="0"/>
              <a:t> вид </a:t>
            </a:r>
            <a:r>
              <a:rPr lang="ru-RU" dirty="0" err="1"/>
              <a:t>системи</a:t>
            </a:r>
            <a:r>
              <a:rPr lang="ru-RU" dirty="0"/>
              <a:t> за </a:t>
            </a:r>
            <a:r>
              <a:rPr lang="ru-RU" dirty="0" err="1"/>
              <a:t>умовчанням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влаштовує</a:t>
            </a:r>
            <a:r>
              <a:rPr lang="ru-RU" dirty="0"/>
              <a:t> </a:t>
            </a:r>
            <a:r>
              <a:rPr lang="ru-RU" dirty="0" err="1"/>
              <a:t>більшість</a:t>
            </a:r>
            <a:r>
              <a:rPr lang="ru-RU" dirty="0"/>
              <a:t> </a:t>
            </a:r>
            <a:r>
              <a:rPr lang="ru-RU" dirty="0" err="1"/>
              <a:t>клієнтів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dirty="0" smtClean="0"/>
              <a:t>2.</a:t>
            </a:r>
            <a:r>
              <a:rPr lang="ru-RU" b="1" dirty="0" smtClean="0"/>
              <a:t>Коли </a:t>
            </a:r>
            <a:r>
              <a:rPr lang="ru-RU" b="1" dirty="0" err="1"/>
              <a:t>ви</a:t>
            </a:r>
            <a:r>
              <a:rPr lang="ru-RU" b="1" dirty="0"/>
              <a:t> </a:t>
            </a:r>
            <a:r>
              <a:rPr lang="ru-RU" b="1" dirty="0" err="1"/>
              <a:t>хочете</a:t>
            </a:r>
            <a:r>
              <a:rPr lang="ru-RU" b="1" dirty="0"/>
              <a:t> </a:t>
            </a:r>
            <a:r>
              <a:rPr lang="ru-RU" b="1" dirty="0" err="1"/>
              <a:t>розкласти</a:t>
            </a:r>
            <a:r>
              <a:rPr lang="ru-RU" b="1" dirty="0"/>
              <a:t> </a:t>
            </a:r>
            <a:r>
              <a:rPr lang="ru-RU" b="1" dirty="0" err="1"/>
              <a:t>підсистему</a:t>
            </a:r>
            <a:r>
              <a:rPr lang="ru-RU" b="1" dirty="0"/>
              <a:t> на </a:t>
            </a:r>
            <a:r>
              <a:rPr lang="ru-RU" b="1" dirty="0" err="1"/>
              <a:t>окремі</a:t>
            </a:r>
            <a:r>
              <a:rPr lang="ru-RU" b="1" dirty="0"/>
              <a:t> </a:t>
            </a:r>
            <a:r>
              <a:rPr lang="ru-RU" b="1" dirty="0" err="1"/>
              <a:t>шари</a:t>
            </a:r>
            <a:r>
              <a:rPr lang="ru-RU" b="1" dirty="0"/>
              <a:t>.</a:t>
            </a:r>
          </a:p>
          <a:p>
            <a:endParaRPr lang="ru-RU" dirty="0"/>
          </a:p>
          <a:p>
            <a:r>
              <a:rPr lang="ru-RU" dirty="0"/>
              <a:t> </a:t>
            </a:r>
            <a:r>
              <a:rPr lang="ru-RU" dirty="0" err="1"/>
              <a:t>Використовуйте</a:t>
            </a:r>
            <a:r>
              <a:rPr lang="ru-RU" dirty="0"/>
              <a:t> </a:t>
            </a:r>
            <a:r>
              <a:rPr lang="ru-RU" dirty="0" err="1"/>
              <a:t>фасади</a:t>
            </a:r>
            <a:r>
              <a:rPr lang="ru-RU" dirty="0"/>
              <a:t> для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точок</a:t>
            </a:r>
            <a:r>
              <a:rPr lang="ru-RU" dirty="0"/>
              <a:t> входу на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рівень</a:t>
            </a:r>
            <a:r>
              <a:rPr lang="ru-RU" dirty="0"/>
              <a:t> </a:t>
            </a:r>
            <a:r>
              <a:rPr lang="ru-RU" dirty="0" err="1"/>
              <a:t>підсистеми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підсистеми</a:t>
            </a:r>
            <a:r>
              <a:rPr lang="ru-RU" dirty="0"/>
              <a:t> </a:t>
            </a:r>
            <a:r>
              <a:rPr lang="ru-RU" dirty="0" err="1"/>
              <a:t>залежать</a:t>
            </a:r>
            <a:r>
              <a:rPr lang="ru-RU" dirty="0"/>
              <a:t> один </a:t>
            </a:r>
            <a:r>
              <a:rPr lang="ru-RU" dirty="0" err="1"/>
              <a:t>від</a:t>
            </a:r>
            <a:r>
              <a:rPr lang="ru-RU" dirty="0"/>
              <a:t> одного, то </a:t>
            </a:r>
            <a:r>
              <a:rPr lang="ru-RU" dirty="0" err="1"/>
              <a:t>залежність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спростити</a:t>
            </a:r>
            <a:r>
              <a:rPr lang="ru-RU" dirty="0"/>
              <a:t>, дозволивши підсистем </a:t>
            </a:r>
            <a:r>
              <a:rPr lang="ru-RU" dirty="0" err="1"/>
              <a:t>обмінюватися</a:t>
            </a:r>
            <a:r>
              <a:rPr lang="ru-RU" dirty="0"/>
              <a:t> </a:t>
            </a:r>
            <a:r>
              <a:rPr lang="ru-RU" dirty="0" err="1"/>
              <a:t>інформацією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через </a:t>
            </a:r>
            <a:r>
              <a:rPr lang="ru-RU" dirty="0" err="1"/>
              <a:t>фасади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візьмемо</a:t>
            </a:r>
            <a:r>
              <a:rPr lang="ru-RU" dirty="0"/>
              <a:t> ту ж </a:t>
            </a:r>
            <a:r>
              <a:rPr lang="ru-RU" dirty="0" err="1"/>
              <a:t>складну</a:t>
            </a:r>
            <a:r>
              <a:rPr lang="ru-RU" dirty="0"/>
              <a:t> систему </a:t>
            </a:r>
            <a:r>
              <a:rPr lang="ru-RU" dirty="0" err="1"/>
              <a:t>відеоконвертаціі</a:t>
            </a:r>
            <a:r>
              <a:rPr lang="ru-RU" dirty="0"/>
              <a:t>. Ви </a:t>
            </a:r>
            <a:r>
              <a:rPr lang="ru-RU" dirty="0" err="1"/>
              <a:t>хочете</a:t>
            </a:r>
            <a:r>
              <a:rPr lang="ru-RU" dirty="0"/>
              <a:t> розбити </a:t>
            </a:r>
            <a:r>
              <a:rPr lang="ru-RU" dirty="0" err="1"/>
              <a:t>її</a:t>
            </a:r>
            <a:r>
              <a:rPr lang="ru-RU" dirty="0"/>
              <a:t> на </a:t>
            </a:r>
            <a:r>
              <a:rPr lang="ru-RU" dirty="0" err="1"/>
              <a:t>шари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аудіо</a:t>
            </a:r>
            <a:r>
              <a:rPr lang="ru-RU" dirty="0"/>
              <a:t> і </a:t>
            </a:r>
            <a:r>
              <a:rPr lang="ru-RU" dirty="0" err="1"/>
              <a:t>відео</a:t>
            </a:r>
            <a:r>
              <a:rPr lang="ru-RU" dirty="0"/>
              <a:t>. Для </a:t>
            </a:r>
            <a:r>
              <a:rPr lang="ru-RU" dirty="0" err="1"/>
              <a:t>кожної</a:t>
            </a:r>
            <a:r>
              <a:rPr lang="ru-RU" dirty="0"/>
              <a:t> з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частин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спробувати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фасад і </a:t>
            </a:r>
            <a:r>
              <a:rPr lang="ru-RU" dirty="0" err="1"/>
              <a:t>змусити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аудіо</a:t>
            </a:r>
            <a:r>
              <a:rPr lang="ru-RU" dirty="0"/>
              <a:t> та </a:t>
            </a:r>
            <a:r>
              <a:rPr lang="ru-RU" dirty="0" err="1"/>
              <a:t>відео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спілкуватися</a:t>
            </a:r>
            <a:r>
              <a:rPr lang="ru-RU" dirty="0"/>
              <a:t> один з одним через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фасади</a:t>
            </a:r>
            <a:r>
              <a:rPr lang="ru-RU" dirty="0"/>
              <a:t>, а не </a:t>
            </a:r>
            <a:r>
              <a:rPr lang="ru-RU" dirty="0" err="1"/>
              <a:t>напряму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86506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Фасад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Реалізація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856357"/>
            <a:ext cx="9144000" cy="443198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/>
              <a:t>Визначте</a:t>
            </a:r>
            <a:r>
              <a:rPr lang="ru-RU" dirty="0"/>
              <a:t>,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простий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той,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складна </a:t>
            </a:r>
            <a:r>
              <a:rPr lang="ru-RU" dirty="0" err="1"/>
              <a:t>підсистема</a:t>
            </a:r>
            <a:r>
              <a:rPr lang="ru-RU" dirty="0"/>
              <a:t>. Ви на правильному шляху,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позбавить</a:t>
            </a:r>
            <a:r>
              <a:rPr lang="ru-RU" dirty="0"/>
              <a:t> </a:t>
            </a:r>
            <a:r>
              <a:rPr lang="ru-RU" dirty="0" err="1"/>
              <a:t>клієнта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необхідності</a:t>
            </a:r>
            <a:r>
              <a:rPr lang="ru-RU" dirty="0"/>
              <a:t> знати про </a:t>
            </a:r>
            <a:r>
              <a:rPr lang="ru-RU" dirty="0" err="1"/>
              <a:t>подробиці</a:t>
            </a:r>
            <a:r>
              <a:rPr lang="ru-RU" dirty="0"/>
              <a:t> </a:t>
            </a:r>
            <a:r>
              <a:rPr lang="ru-RU" dirty="0" err="1"/>
              <a:t>підсистеми</a:t>
            </a:r>
            <a:r>
              <a:rPr lang="ru-RU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ru-RU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/>
              <a:t>Створіть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фасаду,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реалізує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. </a:t>
            </a:r>
            <a:r>
              <a:rPr lang="ru-RU" dirty="0" err="1"/>
              <a:t>Він</a:t>
            </a:r>
            <a:r>
              <a:rPr lang="ru-RU" dirty="0"/>
              <a:t> повинен </a:t>
            </a:r>
            <a:r>
              <a:rPr lang="ru-RU" dirty="0" err="1"/>
              <a:t>переадресовувати</a:t>
            </a:r>
            <a:r>
              <a:rPr lang="ru-RU" dirty="0"/>
              <a:t> </a:t>
            </a:r>
            <a:r>
              <a:rPr lang="ru-RU" dirty="0" err="1"/>
              <a:t>виклики</a:t>
            </a:r>
            <a:r>
              <a:rPr lang="ru-RU" dirty="0"/>
              <a:t> </a:t>
            </a:r>
            <a:r>
              <a:rPr lang="ru-RU" dirty="0" err="1"/>
              <a:t>клієнта</a:t>
            </a:r>
            <a:r>
              <a:rPr lang="ru-RU" dirty="0"/>
              <a:t> </a:t>
            </a:r>
            <a:r>
              <a:rPr lang="ru-RU" dirty="0" err="1"/>
              <a:t>потрібних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ru-RU" dirty="0" err="1"/>
              <a:t>підсистеми</a:t>
            </a:r>
            <a:r>
              <a:rPr lang="ru-RU" dirty="0"/>
              <a:t>. Фасад повинен буде </a:t>
            </a:r>
            <a:r>
              <a:rPr lang="ru-RU" dirty="0" err="1"/>
              <a:t>подбати</a:t>
            </a:r>
            <a:r>
              <a:rPr lang="ru-RU" dirty="0"/>
              <a:t> про те, </a:t>
            </a:r>
            <a:r>
              <a:rPr lang="ru-RU" dirty="0" err="1"/>
              <a:t>щоб</a:t>
            </a:r>
            <a:r>
              <a:rPr lang="ru-RU" dirty="0"/>
              <a:t> правильно </a:t>
            </a:r>
            <a:r>
              <a:rPr lang="ru-RU" dirty="0" err="1"/>
              <a:t>форматувати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підсистеми</a:t>
            </a:r>
            <a:r>
              <a:rPr lang="ru-RU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ru-RU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/>
              <a:t>Ви </a:t>
            </a:r>
            <a:r>
              <a:rPr lang="ru-RU" dirty="0" err="1"/>
              <a:t>отримаєте</a:t>
            </a:r>
            <a:r>
              <a:rPr lang="ru-RU" dirty="0"/>
              <a:t> максимум </a:t>
            </a:r>
            <a:r>
              <a:rPr lang="ru-RU" dirty="0" err="1"/>
              <a:t>користі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клієнт</a:t>
            </a:r>
            <a:r>
              <a:rPr lang="ru-RU" dirty="0"/>
              <a:t> буде </a:t>
            </a:r>
            <a:r>
              <a:rPr lang="ru-RU" dirty="0" err="1"/>
              <a:t>працювати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з фасадом. 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в </a:t>
            </a:r>
            <a:r>
              <a:rPr lang="ru-RU" dirty="0" err="1"/>
              <a:t>підсистемі</a:t>
            </a:r>
            <a:r>
              <a:rPr lang="ru-RU" dirty="0"/>
              <a:t> </a:t>
            </a:r>
            <a:r>
              <a:rPr lang="ru-RU" dirty="0" err="1"/>
              <a:t>торкатимуться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код фасаду, а </a:t>
            </a:r>
            <a:r>
              <a:rPr lang="ru-RU" dirty="0" err="1"/>
              <a:t>клієнтський</a:t>
            </a:r>
            <a:r>
              <a:rPr lang="ru-RU" dirty="0"/>
              <a:t> код </a:t>
            </a:r>
            <a:r>
              <a:rPr lang="ru-RU" dirty="0" err="1"/>
              <a:t>залишиться</a:t>
            </a:r>
            <a:r>
              <a:rPr lang="ru-RU" dirty="0"/>
              <a:t> </a:t>
            </a:r>
            <a:r>
              <a:rPr lang="ru-RU" dirty="0" err="1"/>
              <a:t>робочим</a:t>
            </a:r>
            <a:r>
              <a:rPr lang="ru-RU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ru-RU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відповідальність</a:t>
            </a:r>
            <a:r>
              <a:rPr lang="ru-RU" dirty="0"/>
              <a:t> фасаду </a:t>
            </a:r>
            <a:r>
              <a:rPr lang="ru-RU" dirty="0" err="1"/>
              <a:t>починає</a:t>
            </a:r>
            <a:r>
              <a:rPr lang="ru-RU" dirty="0"/>
              <a:t> </a:t>
            </a:r>
            <a:r>
              <a:rPr lang="ru-RU" dirty="0" err="1"/>
              <a:t>розмиватися</a:t>
            </a:r>
            <a:r>
              <a:rPr lang="ru-RU" dirty="0"/>
              <a:t>, подумайте про </a:t>
            </a:r>
            <a:r>
              <a:rPr lang="ru-RU" dirty="0" err="1"/>
              <a:t>введення</a:t>
            </a:r>
            <a:r>
              <a:rPr lang="ru-RU" dirty="0"/>
              <a:t> </a:t>
            </a:r>
            <a:r>
              <a:rPr lang="ru-RU" dirty="0" err="1"/>
              <a:t>додаткових</a:t>
            </a:r>
            <a:r>
              <a:rPr lang="ru-RU" dirty="0"/>
              <a:t> </a:t>
            </a:r>
            <a:r>
              <a:rPr lang="ru-RU" dirty="0" err="1"/>
              <a:t>фасадів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1697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Фасад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Переваги і недоліки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33382" y="1432004"/>
            <a:ext cx="7253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>
                <a:solidFill>
                  <a:srgbClr val="0000CC"/>
                </a:solidFill>
              </a:rPr>
              <a:t>Ізолює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клієнтів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від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компонентів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складної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підсистеми</a:t>
            </a:r>
            <a:r>
              <a:rPr lang="ru-RU" dirty="0" smtClean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dirty="0">
              <a:solidFill>
                <a:srgbClr val="0000C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CC"/>
                </a:solidFill>
              </a:rPr>
              <a:t> </a:t>
            </a:r>
            <a:r>
              <a:rPr lang="ru-RU" dirty="0">
                <a:solidFill>
                  <a:srgbClr val="C00000"/>
                </a:solidFill>
              </a:rPr>
              <a:t>Фасад </a:t>
            </a:r>
            <a:r>
              <a:rPr lang="ru-RU" dirty="0" err="1">
                <a:solidFill>
                  <a:srgbClr val="C00000"/>
                </a:solidFill>
              </a:rPr>
              <a:t>ризикує</a:t>
            </a:r>
            <a:r>
              <a:rPr lang="ru-RU" dirty="0">
                <a:solidFill>
                  <a:srgbClr val="C00000"/>
                </a:solidFill>
              </a:rPr>
              <a:t> стати </a:t>
            </a:r>
            <a:r>
              <a:rPr lang="ru-RU" dirty="0" err="1">
                <a:solidFill>
                  <a:srgbClr val="C00000"/>
                </a:solidFill>
              </a:rPr>
              <a:t>божественним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об'єктом</a:t>
            </a:r>
            <a:r>
              <a:rPr lang="ru-RU" dirty="0">
                <a:solidFill>
                  <a:srgbClr val="C00000"/>
                </a:solidFill>
              </a:rPr>
              <a:t>, </a:t>
            </a:r>
            <a:r>
              <a:rPr lang="ru-RU" dirty="0" err="1">
                <a:solidFill>
                  <a:srgbClr val="C00000"/>
                </a:solidFill>
              </a:rPr>
              <a:t>прив'язаним</a:t>
            </a:r>
            <a:r>
              <a:rPr lang="ru-RU" dirty="0">
                <a:solidFill>
                  <a:srgbClr val="C00000"/>
                </a:solidFill>
              </a:rPr>
              <a:t> до </a:t>
            </a:r>
            <a:r>
              <a:rPr lang="ru-RU" dirty="0" err="1">
                <a:solidFill>
                  <a:srgbClr val="C00000"/>
                </a:solidFill>
              </a:rPr>
              <a:t>всіх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класів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програми</a:t>
            </a:r>
            <a:r>
              <a:rPr lang="ru-RU" dirty="0">
                <a:solidFill>
                  <a:srgbClr val="0000CC"/>
                </a:solidFill>
              </a:rPr>
              <a:t>.</a:t>
            </a:r>
            <a:r>
              <a:rPr lang="ru-RU" dirty="0" smtClean="0">
                <a:solidFill>
                  <a:srgbClr val="C00000"/>
                </a:solidFill>
              </a:rPr>
              <a:t>.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7351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Фасад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Відношення до інших </a:t>
            </a:r>
            <a:r>
              <a:rPr lang="uk-UA" sz="3200" b="1" dirty="0" err="1" smtClean="0">
                <a:solidFill>
                  <a:srgbClr val="C00000"/>
                </a:solidFill>
              </a:rPr>
              <a:t>патернів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5147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1" dirty="0"/>
              <a:t>Фасад</a:t>
            </a:r>
            <a:r>
              <a:rPr lang="ru-RU" dirty="0"/>
              <a:t> </a:t>
            </a:r>
            <a:r>
              <a:rPr lang="ru-RU" dirty="0" err="1"/>
              <a:t>задає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, </a:t>
            </a:r>
            <a:r>
              <a:rPr lang="ru-RU" dirty="0" err="1"/>
              <a:t>тоді</a:t>
            </a:r>
            <a:r>
              <a:rPr lang="ru-RU" dirty="0"/>
              <a:t> як </a:t>
            </a:r>
            <a:r>
              <a:rPr lang="ru-RU" b="1" dirty="0"/>
              <a:t>Адаптер</a:t>
            </a:r>
            <a:r>
              <a:rPr lang="ru-RU" dirty="0"/>
              <a:t> повторно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ru-RU" dirty="0" err="1"/>
              <a:t>старий</a:t>
            </a:r>
            <a:r>
              <a:rPr lang="ru-RU" dirty="0"/>
              <a:t>. </a:t>
            </a:r>
            <a:r>
              <a:rPr lang="ru-RU" b="1" dirty="0"/>
              <a:t>Адаптер</a:t>
            </a:r>
            <a:r>
              <a:rPr lang="ru-RU" dirty="0"/>
              <a:t> </a:t>
            </a:r>
            <a:r>
              <a:rPr lang="ru-RU" dirty="0" err="1"/>
              <a:t>обертає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один </a:t>
            </a:r>
            <a:r>
              <a:rPr lang="ru-RU" dirty="0" err="1"/>
              <a:t>клас</a:t>
            </a:r>
            <a:r>
              <a:rPr lang="ru-RU" dirty="0"/>
              <a:t>, а Фасад </a:t>
            </a:r>
            <a:r>
              <a:rPr lang="ru-RU" dirty="0" err="1"/>
              <a:t>обертає</a:t>
            </a:r>
            <a:r>
              <a:rPr lang="ru-RU" dirty="0"/>
              <a:t> </a:t>
            </a:r>
            <a:r>
              <a:rPr lang="ru-RU" dirty="0" err="1"/>
              <a:t>цілу</a:t>
            </a:r>
            <a:r>
              <a:rPr lang="ru-RU" dirty="0"/>
              <a:t> </a:t>
            </a:r>
            <a:r>
              <a:rPr lang="ru-RU" dirty="0" err="1"/>
              <a:t>підсистему</a:t>
            </a:r>
            <a:r>
              <a:rPr lang="ru-RU" dirty="0"/>
              <a:t>. </a:t>
            </a:r>
            <a:r>
              <a:rPr lang="ru-RU" dirty="0" err="1"/>
              <a:t>Крім</a:t>
            </a:r>
            <a:r>
              <a:rPr lang="ru-RU" dirty="0"/>
              <a:t> того, </a:t>
            </a:r>
            <a:r>
              <a:rPr lang="ru-RU" b="1" dirty="0"/>
              <a:t>Адаптер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двом</a:t>
            </a:r>
            <a:r>
              <a:rPr lang="ru-RU" dirty="0"/>
              <a:t> </a:t>
            </a:r>
            <a:r>
              <a:rPr lang="ru-RU" dirty="0" err="1"/>
              <a:t>існуючим</a:t>
            </a:r>
            <a:r>
              <a:rPr lang="ru-RU" dirty="0"/>
              <a:t> </a:t>
            </a:r>
            <a:r>
              <a:rPr lang="ru-RU" dirty="0" err="1"/>
              <a:t>інтерфейсів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</a:t>
            </a:r>
            <a:r>
              <a:rPr lang="ru-RU" dirty="0" err="1"/>
              <a:t>спільно</a:t>
            </a:r>
            <a:r>
              <a:rPr lang="ru-RU" dirty="0"/>
              <a:t>, </a:t>
            </a:r>
            <a:r>
              <a:rPr lang="ru-RU" dirty="0" err="1"/>
              <a:t>замість</a:t>
            </a:r>
            <a:r>
              <a:rPr lang="ru-RU" dirty="0"/>
              <a:t> того,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поставити</a:t>
            </a:r>
            <a:r>
              <a:rPr lang="ru-RU" dirty="0"/>
              <a:t> </a:t>
            </a:r>
            <a:r>
              <a:rPr lang="ru-RU" dirty="0" err="1"/>
              <a:t>повністю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Абстрактна </a:t>
            </a:r>
            <a:r>
              <a:rPr lang="ru-RU" b="1" dirty="0"/>
              <a:t>фабрика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використана</a:t>
            </a:r>
            <a:r>
              <a:rPr lang="ru-RU" dirty="0"/>
              <a:t>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b="1" dirty="0"/>
              <a:t>Фасада</a:t>
            </a:r>
            <a:r>
              <a:rPr lang="ru-RU" dirty="0"/>
              <a:t> для того,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приховати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</a:t>
            </a:r>
            <a:r>
              <a:rPr lang="ru-RU" dirty="0" err="1"/>
              <a:t>залежні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Легкоатлет</a:t>
            </a:r>
            <a:r>
              <a:rPr lang="ru-RU" dirty="0" smtClean="0"/>
              <a:t> </a:t>
            </a:r>
            <a:r>
              <a:rPr lang="ru-RU" dirty="0" err="1"/>
              <a:t>показує</a:t>
            </a:r>
            <a:r>
              <a:rPr lang="ru-RU" dirty="0"/>
              <a:t>, як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дрібних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а </a:t>
            </a:r>
            <a:r>
              <a:rPr lang="ru-RU" b="1" dirty="0"/>
              <a:t>Фасад</a:t>
            </a:r>
            <a:r>
              <a:rPr lang="ru-RU" dirty="0"/>
              <a:t> </a:t>
            </a:r>
            <a:r>
              <a:rPr lang="ru-RU" dirty="0" err="1"/>
              <a:t>показує</a:t>
            </a:r>
            <a:r>
              <a:rPr lang="ru-RU" dirty="0"/>
              <a:t>, як </a:t>
            </a:r>
            <a:r>
              <a:rPr lang="ru-RU" dirty="0" err="1"/>
              <a:t>створити</a:t>
            </a:r>
            <a:r>
              <a:rPr lang="ru-RU" dirty="0"/>
              <a:t> один </a:t>
            </a:r>
            <a:r>
              <a:rPr lang="ru-RU" dirty="0" err="1"/>
              <a:t>об'єкт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відображає</a:t>
            </a:r>
            <a:r>
              <a:rPr lang="ru-RU" dirty="0"/>
              <a:t> </a:t>
            </a:r>
            <a:r>
              <a:rPr lang="ru-RU" dirty="0" err="1"/>
              <a:t>цілу</a:t>
            </a:r>
            <a:r>
              <a:rPr lang="ru-RU" dirty="0"/>
              <a:t> </a:t>
            </a:r>
            <a:r>
              <a:rPr lang="ru-RU" dirty="0" err="1"/>
              <a:t>підсистему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err="1" smtClean="0"/>
              <a:t>Посередник</a:t>
            </a:r>
            <a:r>
              <a:rPr lang="ru-RU" dirty="0" smtClean="0"/>
              <a:t> </a:t>
            </a:r>
            <a:r>
              <a:rPr lang="ru-RU" dirty="0"/>
              <a:t>і </a:t>
            </a:r>
            <a:r>
              <a:rPr lang="ru-RU" b="1" dirty="0"/>
              <a:t>Фасад</a:t>
            </a:r>
            <a:r>
              <a:rPr lang="ru-RU" dirty="0"/>
              <a:t> </a:t>
            </a:r>
            <a:r>
              <a:rPr lang="ru-RU" dirty="0" err="1"/>
              <a:t>схожі</a:t>
            </a:r>
            <a:r>
              <a:rPr lang="ru-RU" dirty="0"/>
              <a:t> </a:t>
            </a:r>
            <a:r>
              <a:rPr lang="ru-RU" dirty="0" err="1"/>
              <a:t>тим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намагаються</a:t>
            </a:r>
            <a:r>
              <a:rPr lang="ru-RU" dirty="0"/>
              <a:t> </a:t>
            </a:r>
            <a:r>
              <a:rPr lang="ru-RU" dirty="0" err="1"/>
              <a:t>організувати</a:t>
            </a:r>
            <a:r>
              <a:rPr lang="ru-RU" dirty="0"/>
              <a:t> роботу </a:t>
            </a:r>
            <a:r>
              <a:rPr lang="ru-RU" dirty="0" err="1"/>
              <a:t>безлічі</a:t>
            </a:r>
            <a:r>
              <a:rPr lang="ru-RU" dirty="0"/>
              <a:t> </a:t>
            </a:r>
            <a:r>
              <a:rPr lang="ru-RU" dirty="0" err="1"/>
              <a:t>існуючих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Фасад</a:t>
            </a:r>
            <a:r>
              <a:rPr lang="ru-RU" dirty="0" smtClean="0"/>
              <a:t>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спрощений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до </a:t>
            </a:r>
            <a:r>
              <a:rPr lang="ru-RU" dirty="0" err="1"/>
              <a:t>підсистеми</a:t>
            </a:r>
            <a:r>
              <a:rPr lang="ru-RU" dirty="0"/>
              <a:t>, не </a:t>
            </a:r>
            <a:r>
              <a:rPr lang="ru-RU" dirty="0" err="1"/>
              <a:t>вносячи</a:t>
            </a:r>
            <a:r>
              <a:rPr lang="ru-RU" dirty="0"/>
              <a:t> в </a:t>
            </a:r>
            <a:r>
              <a:rPr lang="ru-RU" dirty="0" err="1"/>
              <a:t>неї</a:t>
            </a:r>
            <a:r>
              <a:rPr lang="ru-RU" dirty="0"/>
              <a:t> </a:t>
            </a:r>
            <a:r>
              <a:rPr lang="ru-RU" dirty="0" err="1"/>
              <a:t>ніякої</a:t>
            </a:r>
            <a:r>
              <a:rPr lang="ru-RU" dirty="0"/>
              <a:t> </a:t>
            </a:r>
            <a:r>
              <a:rPr lang="ru-RU" dirty="0" err="1"/>
              <a:t>додаткової</a:t>
            </a:r>
            <a:r>
              <a:rPr lang="ru-RU" dirty="0"/>
              <a:t> </a:t>
            </a:r>
            <a:r>
              <a:rPr lang="ru-RU" dirty="0" err="1"/>
              <a:t>функціональності</a:t>
            </a:r>
            <a:r>
              <a:rPr lang="ru-RU" dirty="0"/>
              <a:t>. Сама </a:t>
            </a:r>
            <a:r>
              <a:rPr lang="ru-RU" dirty="0" err="1"/>
              <a:t>підсистема</a:t>
            </a:r>
            <a:r>
              <a:rPr lang="ru-RU" dirty="0"/>
              <a:t> не </a:t>
            </a:r>
            <a:r>
              <a:rPr lang="ru-RU" dirty="0" err="1"/>
              <a:t>знає</a:t>
            </a:r>
            <a:r>
              <a:rPr lang="ru-RU" dirty="0"/>
              <a:t> про </a:t>
            </a:r>
            <a:r>
              <a:rPr lang="ru-RU" dirty="0" err="1"/>
              <a:t>існування</a:t>
            </a:r>
            <a:r>
              <a:rPr lang="ru-RU" dirty="0"/>
              <a:t> </a:t>
            </a:r>
            <a:r>
              <a:rPr lang="ru-RU" b="1" dirty="0"/>
              <a:t>Фасада</a:t>
            </a:r>
            <a:r>
              <a:rPr lang="ru-RU" dirty="0"/>
              <a:t>.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підсистеми</a:t>
            </a:r>
            <a:r>
              <a:rPr lang="ru-RU" dirty="0"/>
              <a:t> </a:t>
            </a:r>
            <a:r>
              <a:rPr lang="ru-RU" dirty="0" err="1"/>
              <a:t>спілкуються</a:t>
            </a:r>
            <a:r>
              <a:rPr lang="ru-RU" dirty="0"/>
              <a:t> один з одним </a:t>
            </a:r>
            <a:r>
              <a:rPr lang="ru-RU" dirty="0" err="1"/>
              <a:t>безпосередньо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err="1"/>
              <a:t>Посередник</a:t>
            </a:r>
            <a:r>
              <a:rPr lang="ru-RU" dirty="0"/>
              <a:t> </a:t>
            </a:r>
            <a:r>
              <a:rPr lang="ru-RU" dirty="0" err="1"/>
              <a:t>централізує</a:t>
            </a:r>
            <a:r>
              <a:rPr lang="ru-RU" dirty="0"/>
              <a:t> </a:t>
            </a:r>
            <a:r>
              <a:rPr lang="ru-RU" dirty="0" err="1"/>
              <a:t>спілкування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компонентами </a:t>
            </a:r>
            <a:r>
              <a:rPr lang="ru-RU" dirty="0" err="1"/>
              <a:t>системи</a:t>
            </a:r>
            <a:r>
              <a:rPr lang="ru-RU" dirty="0"/>
              <a:t>. </a:t>
            </a:r>
            <a:r>
              <a:rPr lang="ru-RU" dirty="0" err="1"/>
              <a:t>Компоненти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знають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про </a:t>
            </a:r>
            <a:r>
              <a:rPr lang="ru-RU" dirty="0" err="1"/>
              <a:t>існування</a:t>
            </a:r>
            <a:r>
              <a:rPr lang="ru-RU" dirty="0"/>
              <a:t> </a:t>
            </a:r>
            <a:r>
              <a:rPr lang="ru-RU" b="1" dirty="0" err="1"/>
              <a:t>Посередника</a:t>
            </a:r>
            <a:r>
              <a:rPr lang="ru-RU" dirty="0"/>
              <a:t>, у них </a:t>
            </a:r>
            <a:r>
              <a:rPr lang="ru-RU" dirty="0" err="1"/>
              <a:t>немає</a:t>
            </a:r>
            <a:r>
              <a:rPr lang="ru-RU" dirty="0"/>
              <a:t> прямого доступу до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Фасад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b="1" dirty="0" err="1"/>
              <a:t>Одинаком</a:t>
            </a:r>
            <a:r>
              <a:rPr lang="ru-RU" dirty="0"/>
              <a:t>, так як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потрібен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один </a:t>
            </a:r>
            <a:r>
              <a:rPr lang="ru-RU" dirty="0" err="1"/>
              <a:t>об'єкт</a:t>
            </a:r>
            <a:r>
              <a:rPr lang="ru-RU" dirty="0"/>
              <a:t>-фасад.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Фасад</a:t>
            </a:r>
            <a:r>
              <a:rPr lang="ru-RU" dirty="0" smtClean="0"/>
              <a:t> </a:t>
            </a:r>
            <a:r>
              <a:rPr lang="ru-RU" dirty="0"/>
              <a:t>схожий на </a:t>
            </a:r>
            <a:r>
              <a:rPr lang="ru-RU" b="1" dirty="0"/>
              <a:t>Заступник</a:t>
            </a:r>
            <a:r>
              <a:rPr lang="ru-RU" dirty="0"/>
              <a:t> </a:t>
            </a:r>
            <a:r>
              <a:rPr lang="ru-RU" dirty="0" err="1"/>
              <a:t>тим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заміщає</a:t>
            </a:r>
            <a:r>
              <a:rPr lang="ru-RU" dirty="0"/>
              <a:t> </a:t>
            </a:r>
            <a:r>
              <a:rPr lang="ru-RU" dirty="0" err="1"/>
              <a:t>складну</a:t>
            </a:r>
            <a:r>
              <a:rPr lang="ru-RU" dirty="0"/>
              <a:t> </a:t>
            </a:r>
            <a:r>
              <a:rPr lang="ru-RU" dirty="0" err="1"/>
              <a:t>підсистему</a:t>
            </a:r>
            <a:r>
              <a:rPr lang="ru-RU" dirty="0"/>
              <a:t> і </a:t>
            </a:r>
            <a:r>
              <a:rPr lang="ru-RU" dirty="0" err="1"/>
              <a:t>може</a:t>
            </a:r>
            <a:r>
              <a:rPr lang="ru-RU" dirty="0"/>
              <a:t> сам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форматувати</a:t>
            </a:r>
            <a:r>
              <a:rPr lang="ru-RU" dirty="0"/>
              <a:t>. Але на </a:t>
            </a:r>
            <a:r>
              <a:rPr lang="ru-RU" dirty="0" err="1"/>
              <a:t>відміну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b="1" dirty="0"/>
              <a:t>Фасада</a:t>
            </a:r>
            <a:r>
              <a:rPr lang="ru-RU" dirty="0"/>
              <a:t>, </a:t>
            </a:r>
            <a:r>
              <a:rPr lang="ru-RU" b="1" dirty="0"/>
              <a:t>Заступник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той же </a:t>
            </a:r>
            <a:r>
              <a:rPr lang="ru-RU" dirty="0" err="1"/>
              <a:t>інтерфейс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службовий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чому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взаимозаменять</a:t>
            </a:r>
            <a:r>
              <a:rPr lang="ru-RU" dirty="0"/>
              <a:t> 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3232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>
                <a:solidFill>
                  <a:srgbClr val="C00000"/>
                </a:solidFill>
              </a:rPr>
              <a:t>Легковаг</a:t>
            </a:r>
            <a:r>
              <a:rPr lang="ru-RU" sz="3200" b="1" dirty="0" smtClean="0"/>
              <a:t>.</a:t>
            </a:r>
            <a:r>
              <a:rPr lang="ru-RU" sz="3200" b="1" dirty="0" smtClean="0">
                <a:solidFill>
                  <a:srgbClr val="C00000"/>
                </a:solidFill>
              </a:rPr>
              <a:t> Суть </a:t>
            </a:r>
            <a:r>
              <a:rPr lang="ru-RU" sz="3200" b="1" dirty="0" err="1" smtClean="0">
                <a:solidFill>
                  <a:srgbClr val="C00000"/>
                </a:solidFill>
              </a:rPr>
              <a:t>патерна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5097" y="1009817"/>
            <a:ext cx="8513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Легковаг</a:t>
            </a:r>
            <a:r>
              <a:rPr lang="ru-RU" b="1" dirty="0" smtClean="0"/>
              <a:t> </a:t>
            </a:r>
            <a:r>
              <a:rPr lang="ru-RU" b="1" dirty="0"/>
              <a:t>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структурний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вмістити</a:t>
            </a:r>
            <a:r>
              <a:rPr lang="ru-RU" dirty="0"/>
              <a:t> б</a:t>
            </a:r>
            <a:r>
              <a:rPr lang="en-GB" dirty="0"/>
              <a:t>ó</a:t>
            </a:r>
            <a:r>
              <a:rPr lang="ru-RU" dirty="0" err="1"/>
              <a:t>льшее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в </a:t>
            </a:r>
            <a:r>
              <a:rPr lang="ru-RU" dirty="0" err="1"/>
              <a:t>відведену</a:t>
            </a:r>
            <a:r>
              <a:rPr lang="ru-RU" dirty="0"/>
              <a:t> </a:t>
            </a:r>
            <a:r>
              <a:rPr lang="ru-RU" dirty="0" err="1"/>
              <a:t>оперативну</a:t>
            </a:r>
            <a:r>
              <a:rPr lang="ru-RU" dirty="0"/>
              <a:t> </a:t>
            </a:r>
            <a:r>
              <a:rPr lang="ru-RU" dirty="0" err="1"/>
              <a:t>пам'ять</a:t>
            </a:r>
            <a:r>
              <a:rPr lang="ru-RU" dirty="0"/>
              <a:t>. Легкоатлет </a:t>
            </a:r>
            <a:r>
              <a:rPr lang="ru-RU" dirty="0" err="1"/>
              <a:t>економить</a:t>
            </a:r>
            <a:r>
              <a:rPr lang="ru-RU" dirty="0"/>
              <a:t> </a:t>
            </a:r>
            <a:r>
              <a:rPr lang="ru-RU" dirty="0" err="1"/>
              <a:t>пам'ять</a:t>
            </a:r>
            <a:r>
              <a:rPr lang="ru-RU" dirty="0"/>
              <a:t>, </a:t>
            </a:r>
            <a:r>
              <a:rPr lang="ru-RU" dirty="0" err="1"/>
              <a:t>розділяючи</a:t>
            </a:r>
            <a:r>
              <a:rPr lang="ru-RU" dirty="0"/>
              <a:t> </a:t>
            </a:r>
            <a:r>
              <a:rPr lang="ru-RU" dirty="0" err="1"/>
              <a:t>загальний</a:t>
            </a:r>
            <a:r>
              <a:rPr lang="ru-RU" dirty="0"/>
              <a:t> стан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собою,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однакових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в кожному </a:t>
            </a:r>
            <a:r>
              <a:rPr lang="ru-RU" dirty="0" err="1"/>
              <a:t>об'єкті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8844" y="2635188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2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Адаптер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150873"/>
            <a:ext cx="52886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працює</a:t>
            </a:r>
            <a:r>
              <a:rPr lang="ru-RU" dirty="0" smtClean="0"/>
              <a:t> так:</a:t>
            </a:r>
          </a:p>
          <a:p>
            <a:r>
              <a:rPr lang="ru-RU" dirty="0" smtClean="0"/>
              <a:t>Адаптер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інтерфейс</a:t>
            </a:r>
            <a:r>
              <a:rPr lang="ru-RU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сумісний</a:t>
            </a:r>
            <a:r>
              <a:rPr lang="ru-RU" dirty="0" smtClean="0"/>
              <a:t> з одним з </a:t>
            </a:r>
            <a:r>
              <a:rPr lang="ru-RU" dirty="0" err="1" smtClean="0"/>
              <a:t>об'єктів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Тому </a:t>
            </a:r>
            <a:r>
              <a:rPr lang="ru-RU" dirty="0" err="1" smtClean="0"/>
              <a:t>цей</a:t>
            </a:r>
            <a:r>
              <a:rPr lang="ru-RU" dirty="0" smtClean="0"/>
              <a:t> </a:t>
            </a:r>
            <a:r>
              <a:rPr lang="ru-RU" dirty="0" err="1" smtClean="0"/>
              <a:t>об'єкт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вільно</a:t>
            </a:r>
            <a:r>
              <a:rPr lang="ru-RU" dirty="0" smtClean="0"/>
              <a:t> </a:t>
            </a:r>
            <a:r>
              <a:rPr lang="ru-RU" dirty="0" err="1" smtClean="0"/>
              <a:t>викликати</a:t>
            </a:r>
            <a:r>
              <a:rPr lang="ru-RU" dirty="0" smtClean="0"/>
              <a:t> </a:t>
            </a:r>
            <a:r>
              <a:rPr lang="ru-RU" dirty="0" err="1" smtClean="0"/>
              <a:t>методи</a:t>
            </a:r>
            <a:r>
              <a:rPr lang="ru-RU" dirty="0" smtClean="0"/>
              <a:t> адаптера.</a:t>
            </a:r>
          </a:p>
          <a:p>
            <a:r>
              <a:rPr lang="ru-RU" dirty="0" smtClean="0"/>
              <a:t>Адаптер </a:t>
            </a:r>
            <a:r>
              <a:rPr lang="ru-RU" dirty="0" err="1" smtClean="0"/>
              <a:t>отримує</a:t>
            </a:r>
            <a:r>
              <a:rPr lang="ru-RU" dirty="0" smtClean="0"/>
              <a:t> </a:t>
            </a:r>
            <a:r>
              <a:rPr lang="ru-RU" dirty="0" err="1" smtClean="0"/>
              <a:t>ці</a:t>
            </a:r>
            <a:r>
              <a:rPr lang="ru-RU" dirty="0" smtClean="0"/>
              <a:t> </a:t>
            </a:r>
            <a:r>
              <a:rPr lang="ru-RU" dirty="0" err="1" smtClean="0"/>
              <a:t>виклики</a:t>
            </a:r>
            <a:r>
              <a:rPr lang="ru-RU" dirty="0" smtClean="0"/>
              <a:t> і </a:t>
            </a:r>
            <a:r>
              <a:rPr lang="ru-RU" dirty="0" err="1" smtClean="0"/>
              <a:t>перенаправляє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другому </a:t>
            </a:r>
            <a:r>
              <a:rPr lang="ru-RU" dirty="0" err="1" smtClean="0"/>
              <a:t>об'єкту</a:t>
            </a:r>
            <a:r>
              <a:rPr lang="ru-RU" dirty="0" smtClean="0"/>
              <a:t>, але </a:t>
            </a:r>
            <a:r>
              <a:rPr lang="ru-RU" dirty="0" err="1" smtClean="0"/>
              <a:t>вже</a:t>
            </a:r>
            <a:r>
              <a:rPr lang="ru-RU" dirty="0" smtClean="0"/>
              <a:t> в тому </a:t>
            </a:r>
            <a:r>
              <a:rPr lang="ru-RU" dirty="0" err="1" smtClean="0"/>
              <a:t>форматі</a:t>
            </a:r>
            <a:r>
              <a:rPr lang="ru-RU" dirty="0" smtClean="0"/>
              <a:t> і </a:t>
            </a:r>
            <a:r>
              <a:rPr lang="ru-RU" dirty="0" err="1" smtClean="0"/>
              <a:t>послідовності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зрозумілі</a:t>
            </a:r>
            <a:r>
              <a:rPr lang="ru-RU" dirty="0" smtClean="0"/>
              <a:t> другому </a:t>
            </a:r>
            <a:r>
              <a:rPr lang="ru-RU" dirty="0" err="1" smtClean="0"/>
              <a:t>об'єкту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Іноді</a:t>
            </a:r>
            <a:r>
              <a:rPr lang="ru-RU" dirty="0" smtClean="0"/>
              <a:t> </a:t>
            </a:r>
            <a:r>
              <a:rPr lang="ru-RU" dirty="0" err="1" smtClean="0"/>
              <a:t>можливо</a:t>
            </a:r>
            <a:r>
              <a:rPr lang="ru-RU" dirty="0" smtClean="0"/>
              <a:t> </a:t>
            </a:r>
            <a:r>
              <a:rPr lang="ru-RU" dirty="0" err="1" smtClean="0"/>
              <a:t>створити</a:t>
            </a:r>
            <a:r>
              <a:rPr lang="ru-RU" dirty="0" smtClean="0"/>
              <a:t> </a:t>
            </a:r>
            <a:r>
              <a:rPr lang="ru-RU" dirty="0" err="1" smtClean="0"/>
              <a:t>навіть</a:t>
            </a:r>
            <a:r>
              <a:rPr lang="ru-RU" dirty="0" smtClean="0"/>
              <a:t> </a:t>
            </a:r>
            <a:r>
              <a:rPr lang="ru-RU" dirty="0" err="1" smtClean="0"/>
              <a:t>двосторонній</a:t>
            </a:r>
            <a:r>
              <a:rPr lang="ru-RU" dirty="0" smtClean="0"/>
              <a:t> адаптер,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працював</a:t>
            </a:r>
            <a:r>
              <a:rPr lang="ru-RU" dirty="0" smtClean="0"/>
              <a:t> </a:t>
            </a:r>
            <a:r>
              <a:rPr lang="ru-RU" dirty="0" err="1" smtClean="0"/>
              <a:t>би</a:t>
            </a:r>
            <a:r>
              <a:rPr lang="ru-RU" dirty="0" smtClean="0"/>
              <a:t> в </a:t>
            </a:r>
            <a:r>
              <a:rPr lang="ru-RU" dirty="0" err="1" smtClean="0"/>
              <a:t>обидві</a:t>
            </a:r>
            <a:r>
              <a:rPr lang="ru-RU" dirty="0" smtClean="0"/>
              <a:t> </a:t>
            </a:r>
            <a:r>
              <a:rPr lang="ru-RU" dirty="0" err="1" smtClean="0"/>
              <a:t>сторони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Таким чином, в </a:t>
            </a:r>
            <a:r>
              <a:rPr lang="ru-RU" dirty="0" err="1" smtClean="0"/>
              <a:t>додатку</a:t>
            </a:r>
            <a:r>
              <a:rPr lang="ru-RU" dirty="0" smtClean="0"/>
              <a:t> </a:t>
            </a:r>
            <a:r>
              <a:rPr lang="ru-RU" dirty="0" err="1" smtClean="0"/>
              <a:t>біржових</a:t>
            </a:r>
            <a:r>
              <a:rPr lang="ru-RU" dirty="0" smtClean="0"/>
              <a:t> </a:t>
            </a:r>
            <a:r>
              <a:rPr lang="ru-RU" dirty="0" err="1" smtClean="0"/>
              <a:t>котирувань</a:t>
            </a:r>
            <a:r>
              <a:rPr lang="ru-RU" dirty="0" smtClean="0"/>
              <a:t> </a:t>
            </a:r>
            <a:r>
              <a:rPr lang="ru-RU" dirty="0" err="1" smtClean="0"/>
              <a:t>ви</a:t>
            </a:r>
            <a:r>
              <a:rPr lang="ru-RU" dirty="0" smtClean="0"/>
              <a:t> могли б </a:t>
            </a:r>
            <a:r>
              <a:rPr lang="ru-RU" dirty="0" err="1" smtClean="0"/>
              <a:t>створити</a:t>
            </a:r>
            <a:r>
              <a:rPr lang="ru-RU" dirty="0" smtClean="0"/>
              <a:t> </a:t>
            </a:r>
            <a:r>
              <a:rPr lang="ru-RU" dirty="0" err="1" smtClean="0"/>
              <a:t>клас</a:t>
            </a:r>
            <a:r>
              <a:rPr lang="ru-RU" dirty="0" smtClean="0"/>
              <a:t> </a:t>
            </a:r>
            <a:r>
              <a:rPr lang="en-GB" dirty="0" err="1" smtClean="0"/>
              <a:t>XML_To_JSON_Adapter</a:t>
            </a:r>
            <a:r>
              <a:rPr lang="en-GB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би</a:t>
            </a:r>
            <a:r>
              <a:rPr lang="ru-RU" dirty="0" smtClean="0"/>
              <a:t> </a:t>
            </a:r>
            <a:r>
              <a:rPr lang="ru-RU" dirty="0" err="1" smtClean="0"/>
              <a:t>повертав</a:t>
            </a:r>
            <a:r>
              <a:rPr lang="ru-RU" dirty="0" smtClean="0"/>
              <a:t> </a:t>
            </a:r>
            <a:r>
              <a:rPr lang="ru-RU" dirty="0" err="1" smtClean="0"/>
              <a:t>об'єкт</a:t>
            </a:r>
            <a:r>
              <a:rPr lang="ru-RU" dirty="0" smtClean="0"/>
              <a:t> того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іншого</a:t>
            </a:r>
            <a:r>
              <a:rPr lang="ru-RU" dirty="0" smtClean="0"/>
              <a:t> </a:t>
            </a:r>
            <a:r>
              <a:rPr lang="ru-RU" dirty="0" err="1" smtClean="0"/>
              <a:t>класу</a:t>
            </a:r>
            <a:r>
              <a:rPr lang="ru-RU" dirty="0" smtClean="0"/>
              <a:t> </a:t>
            </a:r>
            <a:r>
              <a:rPr lang="ru-RU" dirty="0" err="1" smtClean="0"/>
              <a:t>бібліотеки</a:t>
            </a:r>
            <a:r>
              <a:rPr lang="ru-RU" dirty="0" smtClean="0"/>
              <a:t> </a:t>
            </a:r>
            <a:r>
              <a:rPr lang="ru-RU" dirty="0" err="1" smtClean="0"/>
              <a:t>аналітики</a:t>
            </a:r>
            <a:r>
              <a:rPr lang="ru-RU" dirty="0" smtClean="0"/>
              <a:t>. Ваш код </a:t>
            </a:r>
            <a:r>
              <a:rPr lang="ru-RU" dirty="0" err="1" smtClean="0"/>
              <a:t>посилав</a:t>
            </a:r>
            <a:r>
              <a:rPr lang="ru-RU" dirty="0" smtClean="0"/>
              <a:t> </a:t>
            </a:r>
            <a:r>
              <a:rPr lang="ru-RU" dirty="0" err="1" smtClean="0"/>
              <a:t>би</a:t>
            </a:r>
            <a:r>
              <a:rPr lang="ru-RU" dirty="0" smtClean="0"/>
              <a:t> адаптера </a:t>
            </a:r>
            <a:r>
              <a:rPr lang="ru-RU" dirty="0" err="1" smtClean="0"/>
              <a:t>запити</a:t>
            </a:r>
            <a:r>
              <a:rPr lang="ru-RU" dirty="0" smtClean="0"/>
              <a:t> в </a:t>
            </a:r>
            <a:r>
              <a:rPr lang="ru-RU" dirty="0" err="1" smtClean="0"/>
              <a:t>форматі</a:t>
            </a:r>
            <a:r>
              <a:rPr lang="ru-RU" dirty="0" smtClean="0"/>
              <a:t> </a:t>
            </a:r>
            <a:r>
              <a:rPr lang="en-GB" dirty="0" smtClean="0"/>
              <a:t>XML, </a:t>
            </a:r>
            <a:r>
              <a:rPr lang="ru-RU" dirty="0" smtClean="0"/>
              <a:t>а адаптер </a:t>
            </a:r>
            <a:r>
              <a:rPr lang="ru-RU" dirty="0" err="1" smtClean="0"/>
              <a:t>спочатку</a:t>
            </a:r>
            <a:r>
              <a:rPr lang="ru-RU" dirty="0" smtClean="0"/>
              <a:t> </a:t>
            </a:r>
            <a:r>
              <a:rPr lang="ru-RU" dirty="0" err="1" smtClean="0"/>
              <a:t>транслював</a:t>
            </a:r>
            <a:r>
              <a:rPr lang="ru-RU" dirty="0" smtClean="0"/>
              <a:t> </a:t>
            </a:r>
            <a:r>
              <a:rPr lang="ru-RU" dirty="0" err="1" smtClean="0"/>
              <a:t>вхідні</a:t>
            </a:r>
            <a:r>
              <a:rPr lang="ru-RU" dirty="0" smtClean="0"/>
              <a:t> </a:t>
            </a:r>
            <a:r>
              <a:rPr lang="ru-RU" dirty="0" err="1" smtClean="0"/>
              <a:t>дані</a:t>
            </a:r>
            <a:r>
              <a:rPr lang="ru-RU" dirty="0" smtClean="0"/>
              <a:t> в формат </a:t>
            </a:r>
            <a:r>
              <a:rPr lang="en-GB" dirty="0" smtClean="0"/>
              <a:t>JSON, </a:t>
            </a:r>
            <a:r>
              <a:rPr lang="ru-RU" dirty="0" smtClean="0"/>
              <a:t>а </a:t>
            </a:r>
            <a:r>
              <a:rPr lang="ru-RU" dirty="0" err="1" smtClean="0"/>
              <a:t>потім</a:t>
            </a:r>
            <a:r>
              <a:rPr lang="ru-RU" dirty="0" smtClean="0"/>
              <a:t> передавав </a:t>
            </a:r>
            <a:r>
              <a:rPr lang="ru-RU" dirty="0" err="1" smtClean="0"/>
              <a:t>би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методам </a:t>
            </a:r>
            <a:r>
              <a:rPr lang="ru-RU" dirty="0" err="1" smtClean="0"/>
              <a:t>обгорненого</a:t>
            </a:r>
            <a:r>
              <a:rPr lang="ru-RU" dirty="0" smtClean="0"/>
              <a:t> </a:t>
            </a:r>
            <a:r>
              <a:rPr lang="ru-RU" dirty="0" err="1" smtClean="0"/>
              <a:t>об'єкта</a:t>
            </a:r>
            <a:r>
              <a:rPr lang="ru-RU" dirty="0" smtClean="0"/>
              <a:t> </a:t>
            </a:r>
            <a:r>
              <a:rPr lang="ru-RU" dirty="0" err="1" smtClean="0"/>
              <a:t>аналітики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8119" y="2058687"/>
            <a:ext cx="3586806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793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Легковаг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102" y="1020098"/>
            <a:ext cx="900189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 smtClean="0"/>
              <a:t>Ви </a:t>
            </a:r>
            <a:r>
              <a:rPr lang="ru-RU" sz="1700" dirty="0" err="1" smtClean="0"/>
              <a:t>вирішили</a:t>
            </a:r>
            <a:r>
              <a:rPr lang="ru-RU" sz="1700" dirty="0" smtClean="0"/>
              <a:t> </a:t>
            </a:r>
            <a:r>
              <a:rPr lang="ru-RU" sz="1700" dirty="0" err="1" smtClean="0"/>
              <a:t>написати</a:t>
            </a:r>
            <a:r>
              <a:rPr lang="ru-RU" sz="1700" dirty="0" smtClean="0"/>
              <a:t> </a:t>
            </a:r>
            <a:r>
              <a:rPr lang="ru-RU" sz="1700" dirty="0" err="1" smtClean="0"/>
              <a:t>гру</a:t>
            </a:r>
            <a:r>
              <a:rPr lang="ru-RU" sz="1700" dirty="0" smtClean="0"/>
              <a:t>, в </a:t>
            </a:r>
            <a:r>
              <a:rPr lang="ru-RU" sz="1700" dirty="0" err="1" smtClean="0"/>
              <a:t>якій</a:t>
            </a:r>
            <a:r>
              <a:rPr lang="ru-RU" sz="1700" dirty="0" smtClean="0"/>
              <a:t> </a:t>
            </a:r>
            <a:r>
              <a:rPr lang="ru-RU" sz="1700" dirty="0" err="1" smtClean="0"/>
              <a:t>гравці</a:t>
            </a:r>
            <a:r>
              <a:rPr lang="ru-RU" sz="1700" dirty="0" smtClean="0"/>
              <a:t> </a:t>
            </a:r>
            <a:r>
              <a:rPr lang="ru-RU" sz="1700" dirty="0" err="1" smtClean="0"/>
              <a:t>переміщаються</a:t>
            </a:r>
            <a:r>
              <a:rPr lang="ru-RU" sz="1700" dirty="0" smtClean="0"/>
              <a:t> по </a:t>
            </a:r>
            <a:r>
              <a:rPr lang="ru-RU" sz="1700" dirty="0" err="1" smtClean="0"/>
              <a:t>карті</a:t>
            </a:r>
            <a:r>
              <a:rPr lang="ru-RU" sz="1700" dirty="0" smtClean="0"/>
              <a:t> </a:t>
            </a:r>
            <a:r>
              <a:rPr lang="ru-RU" sz="1700" dirty="0"/>
              <a:t>і </a:t>
            </a:r>
            <a:r>
              <a:rPr lang="ru-RU" sz="1700" dirty="0" err="1"/>
              <a:t>стріляють</a:t>
            </a:r>
            <a:r>
              <a:rPr lang="ru-RU" sz="1700" dirty="0"/>
              <a:t> один в одного. </a:t>
            </a:r>
            <a:r>
              <a:rPr lang="ru-RU" sz="1700" dirty="0" err="1"/>
              <a:t>Фішкою</a:t>
            </a:r>
            <a:r>
              <a:rPr lang="ru-RU" sz="1700" dirty="0"/>
              <a:t> </a:t>
            </a:r>
            <a:r>
              <a:rPr lang="ru-RU" sz="1700" dirty="0" err="1"/>
              <a:t>гри</a:t>
            </a:r>
            <a:r>
              <a:rPr lang="ru-RU" sz="1700" dirty="0"/>
              <a:t> повинна </a:t>
            </a:r>
            <a:r>
              <a:rPr lang="ru-RU" sz="1700" dirty="0" err="1"/>
              <a:t>була</a:t>
            </a:r>
            <a:r>
              <a:rPr lang="ru-RU" sz="1700" dirty="0"/>
              <a:t> стати </a:t>
            </a:r>
            <a:r>
              <a:rPr lang="ru-RU" sz="1700" dirty="0" err="1"/>
              <a:t>реалістична</a:t>
            </a:r>
            <a:r>
              <a:rPr lang="ru-RU" sz="1700" dirty="0"/>
              <a:t> система </a:t>
            </a:r>
            <a:r>
              <a:rPr lang="ru-RU" sz="1700" dirty="0" err="1"/>
              <a:t>частинок</a:t>
            </a:r>
            <a:r>
              <a:rPr lang="ru-RU" sz="1700" dirty="0"/>
              <a:t>. </a:t>
            </a:r>
            <a:r>
              <a:rPr lang="ru-RU" sz="1700" dirty="0" err="1"/>
              <a:t>Кулі</a:t>
            </a:r>
            <a:r>
              <a:rPr lang="ru-RU" sz="1700" dirty="0"/>
              <a:t>, снаряди, осколки </a:t>
            </a:r>
            <a:r>
              <a:rPr lang="ru-RU" sz="1700" dirty="0" err="1"/>
              <a:t>від</a:t>
            </a:r>
            <a:r>
              <a:rPr lang="ru-RU" sz="1700" dirty="0"/>
              <a:t> </a:t>
            </a:r>
            <a:r>
              <a:rPr lang="ru-RU" sz="1700" dirty="0" err="1"/>
              <a:t>вибухів</a:t>
            </a:r>
            <a:r>
              <a:rPr lang="ru-RU" sz="1700" dirty="0"/>
              <a:t> - все </a:t>
            </a:r>
            <a:r>
              <a:rPr lang="ru-RU" sz="1700" dirty="0" err="1"/>
              <a:t>це</a:t>
            </a:r>
            <a:r>
              <a:rPr lang="ru-RU" sz="1700" dirty="0"/>
              <a:t> повинно красиво </a:t>
            </a:r>
            <a:r>
              <a:rPr lang="ru-RU" sz="1700" dirty="0" err="1" smtClean="0"/>
              <a:t>літати</a:t>
            </a:r>
            <a:r>
              <a:rPr lang="ru-RU" sz="1700" dirty="0" smtClean="0"/>
              <a:t>.</a:t>
            </a:r>
            <a:endParaRPr lang="ru-RU" sz="1700" dirty="0"/>
          </a:p>
          <a:p>
            <a:r>
              <a:rPr lang="ru-RU" sz="1700" dirty="0" err="1" smtClean="0"/>
              <a:t>Гра</a:t>
            </a:r>
            <a:r>
              <a:rPr lang="ru-RU" sz="1700" dirty="0" smtClean="0"/>
              <a:t> </a:t>
            </a:r>
            <a:r>
              <a:rPr lang="ru-RU" sz="1700" dirty="0" err="1"/>
              <a:t>відмінно</a:t>
            </a:r>
            <a:r>
              <a:rPr lang="ru-RU" sz="1700" dirty="0"/>
              <a:t> </a:t>
            </a:r>
            <a:r>
              <a:rPr lang="ru-RU" sz="1700" dirty="0" err="1"/>
              <a:t>працювала</a:t>
            </a:r>
            <a:r>
              <a:rPr lang="ru-RU" sz="1700" dirty="0"/>
              <a:t> на </a:t>
            </a:r>
            <a:r>
              <a:rPr lang="ru-RU" sz="1700" dirty="0" err="1"/>
              <a:t>вашому</a:t>
            </a:r>
            <a:r>
              <a:rPr lang="ru-RU" sz="1700" dirty="0"/>
              <a:t> потужному </a:t>
            </a:r>
            <a:r>
              <a:rPr lang="ru-RU" sz="1700" dirty="0" err="1"/>
              <a:t>комп'ютері</a:t>
            </a:r>
            <a:r>
              <a:rPr lang="ru-RU" sz="1700" dirty="0"/>
              <a:t>. </a:t>
            </a:r>
            <a:r>
              <a:rPr lang="ru-RU" sz="1700" dirty="0" err="1"/>
              <a:t>Однак</a:t>
            </a:r>
            <a:r>
              <a:rPr lang="ru-RU" sz="1700" dirty="0"/>
              <a:t> ваш друг </a:t>
            </a:r>
            <a:r>
              <a:rPr lang="ru-RU" sz="1700" dirty="0" err="1"/>
              <a:t>повідомив</a:t>
            </a:r>
            <a:r>
              <a:rPr lang="ru-RU" sz="1700" dirty="0"/>
              <a:t>, </a:t>
            </a:r>
            <a:r>
              <a:rPr lang="ru-RU" sz="1700" dirty="0" err="1"/>
              <a:t>що</a:t>
            </a:r>
            <a:r>
              <a:rPr lang="ru-RU" sz="1700" dirty="0"/>
              <a:t> </a:t>
            </a:r>
            <a:r>
              <a:rPr lang="ru-RU" sz="1700" dirty="0" err="1"/>
              <a:t>гра</a:t>
            </a:r>
            <a:r>
              <a:rPr lang="ru-RU" sz="1700" dirty="0"/>
              <a:t> </a:t>
            </a:r>
            <a:r>
              <a:rPr lang="ru-RU" sz="1700" dirty="0" err="1"/>
              <a:t>починає</a:t>
            </a:r>
            <a:r>
              <a:rPr lang="ru-RU" sz="1700" dirty="0"/>
              <a:t> </a:t>
            </a:r>
            <a:r>
              <a:rPr lang="ru-RU" sz="1700" dirty="0" err="1"/>
              <a:t>гальмувати</a:t>
            </a:r>
            <a:r>
              <a:rPr lang="ru-RU" sz="1700" dirty="0"/>
              <a:t> і </a:t>
            </a:r>
            <a:r>
              <a:rPr lang="ru-RU" sz="1700" dirty="0" err="1"/>
              <a:t>вилітає</a:t>
            </a:r>
            <a:r>
              <a:rPr lang="ru-RU" sz="1700" dirty="0"/>
              <a:t> через </a:t>
            </a:r>
            <a:r>
              <a:rPr lang="ru-RU" sz="1700" dirty="0" err="1"/>
              <a:t>кілька</a:t>
            </a:r>
            <a:r>
              <a:rPr lang="ru-RU" sz="1700" dirty="0"/>
              <a:t> </a:t>
            </a:r>
            <a:r>
              <a:rPr lang="ru-RU" sz="1700" dirty="0" err="1"/>
              <a:t>хвилин</a:t>
            </a:r>
            <a:r>
              <a:rPr lang="ru-RU" sz="1700" dirty="0"/>
              <a:t> </a:t>
            </a:r>
            <a:r>
              <a:rPr lang="ru-RU" sz="1700" dirty="0" err="1"/>
              <a:t>після</a:t>
            </a:r>
            <a:r>
              <a:rPr lang="ru-RU" sz="1700" dirty="0"/>
              <a:t> запуску. Покопавшись в логах, </a:t>
            </a:r>
            <a:r>
              <a:rPr lang="ru-RU" sz="1700" dirty="0" err="1"/>
              <a:t>ви</a:t>
            </a:r>
            <a:r>
              <a:rPr lang="ru-RU" sz="1700" dirty="0"/>
              <a:t> </a:t>
            </a:r>
            <a:r>
              <a:rPr lang="ru-RU" sz="1700" dirty="0" err="1"/>
              <a:t>виявили</a:t>
            </a:r>
            <a:r>
              <a:rPr lang="ru-RU" sz="1700" dirty="0"/>
              <a:t>, </a:t>
            </a:r>
            <a:r>
              <a:rPr lang="ru-RU" sz="1700" dirty="0" err="1"/>
              <a:t>що</a:t>
            </a:r>
            <a:r>
              <a:rPr lang="ru-RU" sz="1700" dirty="0"/>
              <a:t> </a:t>
            </a:r>
            <a:r>
              <a:rPr lang="ru-RU" sz="1700" dirty="0" err="1"/>
              <a:t>гра</a:t>
            </a:r>
            <a:r>
              <a:rPr lang="ru-RU" sz="1700" dirty="0"/>
              <a:t> </a:t>
            </a:r>
            <a:r>
              <a:rPr lang="ru-RU" sz="1700" dirty="0" err="1"/>
              <a:t>вилітає</a:t>
            </a:r>
            <a:r>
              <a:rPr lang="ru-RU" sz="1700" dirty="0"/>
              <a:t> через </a:t>
            </a:r>
            <a:r>
              <a:rPr lang="ru-RU" sz="1700" dirty="0" err="1"/>
              <a:t>нестачу</a:t>
            </a:r>
            <a:r>
              <a:rPr lang="ru-RU" sz="1700" dirty="0"/>
              <a:t> </a:t>
            </a:r>
            <a:r>
              <a:rPr lang="ru-RU" sz="1700" dirty="0" err="1"/>
              <a:t>оперативної</a:t>
            </a:r>
            <a:r>
              <a:rPr lang="ru-RU" sz="1700" dirty="0"/>
              <a:t> </a:t>
            </a:r>
            <a:r>
              <a:rPr lang="ru-RU" sz="1700" dirty="0" err="1"/>
              <a:t>пам'яті</a:t>
            </a:r>
            <a:r>
              <a:rPr lang="ru-RU" sz="1700" dirty="0"/>
              <a:t>. У </a:t>
            </a:r>
            <a:r>
              <a:rPr lang="ru-RU" sz="1700" dirty="0" err="1"/>
              <a:t>вашого</a:t>
            </a:r>
            <a:r>
              <a:rPr lang="ru-RU" sz="1700" dirty="0"/>
              <a:t> друга </a:t>
            </a:r>
            <a:r>
              <a:rPr lang="ru-RU" sz="1700" dirty="0" err="1"/>
              <a:t>комп'ютер</a:t>
            </a:r>
            <a:r>
              <a:rPr lang="ru-RU" sz="1700" dirty="0"/>
              <a:t> </a:t>
            </a:r>
            <a:r>
              <a:rPr lang="ru-RU" sz="1700" dirty="0" err="1"/>
              <a:t>значно</a:t>
            </a:r>
            <a:r>
              <a:rPr lang="ru-RU" sz="1700" dirty="0"/>
              <a:t> </a:t>
            </a:r>
            <a:r>
              <a:rPr lang="ru-RU" sz="1700" dirty="0" err="1"/>
              <a:t>менше</a:t>
            </a:r>
            <a:r>
              <a:rPr lang="ru-RU" sz="1700" dirty="0"/>
              <a:t> «</a:t>
            </a:r>
            <a:r>
              <a:rPr lang="ru-RU" sz="1700" dirty="0" err="1"/>
              <a:t>прокачаний</a:t>
            </a:r>
            <a:r>
              <a:rPr lang="ru-RU" sz="1700" dirty="0"/>
              <a:t>», тому проблема у </a:t>
            </a:r>
            <a:r>
              <a:rPr lang="ru-RU" sz="1700" dirty="0" err="1"/>
              <a:t>нього</a:t>
            </a:r>
            <a:r>
              <a:rPr lang="ru-RU" sz="1700" dirty="0"/>
              <a:t> і </a:t>
            </a:r>
            <a:r>
              <a:rPr lang="ru-RU" sz="1700" dirty="0" err="1"/>
              <a:t>проявляється</a:t>
            </a:r>
            <a:r>
              <a:rPr lang="ru-RU" sz="1700" dirty="0"/>
              <a:t> так </a:t>
            </a:r>
            <a:r>
              <a:rPr lang="ru-RU" sz="1700" dirty="0" err="1"/>
              <a:t>швидко</a:t>
            </a:r>
            <a:r>
              <a:rPr lang="ru-RU" sz="1700" dirty="0"/>
              <a:t>.</a:t>
            </a:r>
          </a:p>
          <a:p>
            <a:r>
              <a:rPr lang="ru-RU" sz="1700" dirty="0" smtClean="0"/>
              <a:t>І </a:t>
            </a:r>
            <a:r>
              <a:rPr lang="ru-RU" sz="1700" dirty="0" err="1"/>
              <a:t>дійсно</a:t>
            </a:r>
            <a:r>
              <a:rPr lang="ru-RU" sz="1700" dirty="0"/>
              <a:t>, </a:t>
            </a:r>
            <a:r>
              <a:rPr lang="ru-RU" sz="1700" dirty="0" err="1"/>
              <a:t>кожна</a:t>
            </a:r>
            <a:r>
              <a:rPr lang="ru-RU" sz="1700" dirty="0"/>
              <a:t> </a:t>
            </a:r>
            <a:r>
              <a:rPr lang="ru-RU" sz="1700" dirty="0" err="1"/>
              <a:t>частка</a:t>
            </a:r>
            <a:r>
              <a:rPr lang="ru-RU" sz="1700" dirty="0"/>
              <a:t> представлена ​​</a:t>
            </a:r>
            <a:r>
              <a:rPr lang="ru-RU" sz="1700" dirty="0" err="1"/>
              <a:t>власним</a:t>
            </a:r>
            <a:r>
              <a:rPr lang="ru-RU" sz="1700" dirty="0"/>
              <a:t> </a:t>
            </a:r>
            <a:r>
              <a:rPr lang="ru-RU" sz="1700" dirty="0" err="1"/>
              <a:t>об'єктом</a:t>
            </a:r>
            <a:r>
              <a:rPr lang="ru-RU" sz="1700" dirty="0"/>
              <a:t>, </a:t>
            </a:r>
            <a:r>
              <a:rPr lang="ru-RU" sz="1700" dirty="0" err="1"/>
              <a:t>що</a:t>
            </a:r>
            <a:r>
              <a:rPr lang="ru-RU" sz="1700" dirty="0"/>
              <a:t> </a:t>
            </a:r>
            <a:r>
              <a:rPr lang="ru-RU" sz="1700" dirty="0" err="1"/>
              <a:t>має</a:t>
            </a:r>
            <a:r>
              <a:rPr lang="ru-RU" sz="1700" dirty="0"/>
              <a:t> </a:t>
            </a:r>
            <a:r>
              <a:rPr lang="ru-RU" sz="1700" dirty="0" err="1"/>
              <a:t>безліч</a:t>
            </a:r>
            <a:r>
              <a:rPr lang="ru-RU" sz="1700" dirty="0"/>
              <a:t> </a:t>
            </a:r>
            <a:r>
              <a:rPr lang="ru-RU" sz="1700" dirty="0" err="1"/>
              <a:t>даних</a:t>
            </a:r>
            <a:r>
              <a:rPr lang="ru-RU" sz="1700" dirty="0"/>
              <a:t>. У </a:t>
            </a:r>
            <a:r>
              <a:rPr lang="ru-RU" sz="1700" dirty="0" err="1"/>
              <a:t>певний</a:t>
            </a:r>
            <a:r>
              <a:rPr lang="ru-RU" sz="1700" dirty="0"/>
              <a:t> момент, коли </a:t>
            </a:r>
            <a:r>
              <a:rPr lang="ru-RU" sz="1700" dirty="0" err="1"/>
              <a:t>побоїще</a:t>
            </a:r>
            <a:r>
              <a:rPr lang="ru-RU" sz="1700" dirty="0"/>
              <a:t> на </a:t>
            </a:r>
            <a:r>
              <a:rPr lang="ru-RU" sz="1700" dirty="0" err="1"/>
              <a:t>екрані</a:t>
            </a:r>
            <a:r>
              <a:rPr lang="ru-RU" sz="1700" dirty="0"/>
              <a:t> </a:t>
            </a:r>
            <a:r>
              <a:rPr lang="ru-RU" sz="1700" dirty="0" err="1"/>
              <a:t>досягає</a:t>
            </a:r>
            <a:r>
              <a:rPr lang="ru-RU" sz="1700" dirty="0"/>
              <a:t> </a:t>
            </a:r>
            <a:r>
              <a:rPr lang="ru-RU" sz="1700" dirty="0" err="1"/>
              <a:t>кульмінації</a:t>
            </a:r>
            <a:r>
              <a:rPr lang="ru-RU" sz="1700" dirty="0"/>
              <a:t>, </a:t>
            </a:r>
            <a:r>
              <a:rPr lang="ru-RU" sz="1700" dirty="0" err="1"/>
              <a:t>нові</a:t>
            </a:r>
            <a:r>
              <a:rPr lang="ru-RU" sz="1700" dirty="0"/>
              <a:t> </a:t>
            </a:r>
            <a:r>
              <a:rPr lang="ru-RU" sz="1700" dirty="0" err="1"/>
              <a:t>об'єкти</a:t>
            </a:r>
            <a:r>
              <a:rPr lang="ru-RU" sz="1700" dirty="0"/>
              <a:t> </a:t>
            </a:r>
            <a:r>
              <a:rPr lang="ru-RU" sz="1700" dirty="0" err="1"/>
              <a:t>частинок</a:t>
            </a:r>
            <a:r>
              <a:rPr lang="ru-RU" sz="1700" dirty="0"/>
              <a:t> </a:t>
            </a:r>
            <a:r>
              <a:rPr lang="ru-RU" sz="1700" dirty="0" err="1"/>
              <a:t>вже</a:t>
            </a:r>
            <a:r>
              <a:rPr lang="ru-RU" sz="1700" dirty="0"/>
              <a:t> не </a:t>
            </a:r>
            <a:r>
              <a:rPr lang="ru-RU" sz="1700" dirty="0" err="1"/>
              <a:t>вміщаються</a:t>
            </a:r>
            <a:r>
              <a:rPr lang="ru-RU" sz="1700" dirty="0"/>
              <a:t> в </a:t>
            </a:r>
            <a:r>
              <a:rPr lang="ru-RU" sz="1700" dirty="0" err="1"/>
              <a:t>оперативну</a:t>
            </a:r>
            <a:r>
              <a:rPr lang="ru-RU" sz="1700" dirty="0"/>
              <a:t> </a:t>
            </a:r>
            <a:r>
              <a:rPr lang="ru-RU" sz="1700" dirty="0" err="1"/>
              <a:t>пам'ять</a:t>
            </a:r>
            <a:r>
              <a:rPr lang="ru-RU" sz="1700" dirty="0"/>
              <a:t> </a:t>
            </a:r>
            <a:r>
              <a:rPr lang="ru-RU" sz="1700" dirty="0" err="1"/>
              <a:t>комп'ютера</a:t>
            </a:r>
            <a:r>
              <a:rPr lang="ru-RU" sz="1700" dirty="0"/>
              <a:t>, і </a:t>
            </a:r>
            <a:r>
              <a:rPr lang="ru-RU" sz="1700" dirty="0" err="1"/>
              <a:t>програма</a:t>
            </a:r>
            <a:r>
              <a:rPr lang="ru-RU" sz="1700" dirty="0"/>
              <a:t> </a:t>
            </a:r>
            <a:r>
              <a:rPr lang="ru-RU" sz="1700" dirty="0" err="1"/>
              <a:t>вилітає</a:t>
            </a:r>
            <a:r>
              <a:rPr lang="ru-RU" sz="17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2578" y="3728532"/>
            <a:ext cx="6096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021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Легковаг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210" y="908389"/>
            <a:ext cx="9032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уважно</a:t>
            </a:r>
            <a:r>
              <a:rPr lang="ru-RU" dirty="0"/>
              <a:t> </a:t>
            </a:r>
            <a:r>
              <a:rPr lang="ru-RU" dirty="0" err="1"/>
              <a:t>подивитися</a:t>
            </a:r>
            <a:r>
              <a:rPr lang="ru-RU" dirty="0"/>
              <a:t> на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частинок</a:t>
            </a:r>
            <a:r>
              <a:rPr lang="ru-RU" dirty="0"/>
              <a:t>, то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помітити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колір</a:t>
            </a:r>
            <a:r>
              <a:rPr lang="ru-RU" dirty="0"/>
              <a:t> і спрайт </a:t>
            </a:r>
            <a:r>
              <a:rPr lang="ru-RU" dirty="0" err="1"/>
              <a:t>займають</a:t>
            </a:r>
            <a:r>
              <a:rPr lang="ru-RU" dirty="0"/>
              <a:t> </a:t>
            </a:r>
            <a:r>
              <a:rPr lang="ru-RU" dirty="0" err="1"/>
              <a:t>найбільше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. </a:t>
            </a:r>
            <a:r>
              <a:rPr lang="ru-RU" dirty="0" err="1"/>
              <a:t>Більш</a:t>
            </a:r>
            <a:r>
              <a:rPr lang="ru-RU" dirty="0"/>
              <a:t> того, вони </a:t>
            </a:r>
            <a:r>
              <a:rPr lang="ru-RU" dirty="0" err="1"/>
              <a:t>зберігаються</a:t>
            </a:r>
            <a:r>
              <a:rPr lang="ru-RU" dirty="0"/>
              <a:t> в кожному </a:t>
            </a:r>
            <a:r>
              <a:rPr lang="ru-RU" dirty="0" err="1"/>
              <a:t>об'єкті</a:t>
            </a:r>
            <a:r>
              <a:rPr lang="ru-RU" dirty="0"/>
              <a:t>, </a:t>
            </a:r>
            <a:r>
              <a:rPr lang="ru-RU" dirty="0" err="1"/>
              <a:t>хоча</a:t>
            </a:r>
            <a:r>
              <a:rPr lang="ru-RU" dirty="0"/>
              <a:t> </a:t>
            </a:r>
            <a:r>
              <a:rPr lang="ru-RU" dirty="0" err="1"/>
              <a:t>фактично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однакові</a:t>
            </a:r>
            <a:r>
              <a:rPr lang="ru-RU" dirty="0"/>
              <a:t> для </a:t>
            </a:r>
            <a:r>
              <a:rPr lang="ru-RU" dirty="0" err="1"/>
              <a:t>більшості</a:t>
            </a:r>
            <a:r>
              <a:rPr lang="ru-RU" dirty="0"/>
              <a:t> </a:t>
            </a:r>
            <a:r>
              <a:rPr lang="ru-RU" dirty="0" err="1"/>
              <a:t>частинок</a:t>
            </a:r>
            <a:r>
              <a:rPr lang="ru-RU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1952625"/>
            <a:ext cx="6096000" cy="29527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1210" y="4905375"/>
            <a:ext cx="9032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Решта</a:t>
            </a:r>
            <a:r>
              <a:rPr lang="ru-RU" dirty="0"/>
              <a:t> стан </a:t>
            </a:r>
            <a:r>
              <a:rPr lang="ru-RU" dirty="0" err="1"/>
              <a:t>об'єктів</a:t>
            </a:r>
            <a:r>
              <a:rPr lang="ru-RU" dirty="0"/>
              <a:t> - </a:t>
            </a:r>
            <a:r>
              <a:rPr lang="ru-RU" dirty="0" err="1"/>
              <a:t>координати</a:t>
            </a:r>
            <a:r>
              <a:rPr lang="ru-RU" dirty="0"/>
              <a:t>, вектор </a:t>
            </a:r>
            <a:r>
              <a:rPr lang="ru-RU" dirty="0" err="1"/>
              <a:t>руху</a:t>
            </a:r>
            <a:r>
              <a:rPr lang="ru-RU" dirty="0"/>
              <a:t> і </a:t>
            </a:r>
            <a:r>
              <a:rPr lang="ru-RU" dirty="0" err="1"/>
              <a:t>швидкість</a:t>
            </a:r>
            <a:r>
              <a:rPr lang="ru-RU" dirty="0"/>
              <a:t> - </a:t>
            </a:r>
            <a:r>
              <a:rPr lang="ru-RU" dirty="0" err="1"/>
              <a:t>відрізняються</a:t>
            </a:r>
            <a:r>
              <a:rPr lang="ru-RU" dirty="0"/>
              <a:t>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частинок</a:t>
            </a:r>
            <a:r>
              <a:rPr lang="ru-RU" dirty="0"/>
              <a:t>. Таким чином, </a:t>
            </a:r>
            <a:r>
              <a:rPr lang="ru-RU" dirty="0" err="1"/>
              <a:t>ці</a:t>
            </a:r>
            <a:r>
              <a:rPr lang="ru-RU" dirty="0"/>
              <a:t> поля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розглядати</a:t>
            </a:r>
            <a:r>
              <a:rPr lang="ru-RU" dirty="0"/>
              <a:t> як контекст,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частка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. А </a:t>
            </a:r>
            <a:r>
              <a:rPr lang="ru-RU" dirty="0" err="1"/>
              <a:t>колір</a:t>
            </a:r>
            <a:r>
              <a:rPr lang="ru-RU" dirty="0"/>
              <a:t> і спрайт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не </a:t>
            </a:r>
            <a:r>
              <a:rPr lang="ru-RU" dirty="0" err="1"/>
              <a:t>змінюються</a:t>
            </a:r>
            <a:r>
              <a:rPr lang="ru-RU" dirty="0"/>
              <a:t> в </a:t>
            </a:r>
            <a:r>
              <a:rPr lang="ru-RU" dirty="0" err="1"/>
              <a:t>часі</a:t>
            </a:r>
            <a:r>
              <a:rPr lang="ru-RU" dirty="0"/>
              <a:t>.</a:t>
            </a:r>
          </a:p>
          <a:p>
            <a:r>
              <a:rPr lang="ru-RU" dirty="0" err="1" smtClean="0"/>
              <a:t>Незмінні</a:t>
            </a:r>
            <a:r>
              <a:rPr lang="ru-RU" dirty="0" smtClean="0"/>
              <a:t>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dirty="0" err="1"/>
              <a:t>прийнято</a:t>
            </a:r>
            <a:r>
              <a:rPr lang="ru-RU" dirty="0"/>
              <a:t> </a:t>
            </a:r>
            <a:r>
              <a:rPr lang="ru-RU" dirty="0" err="1"/>
              <a:t>називати</a:t>
            </a:r>
            <a:r>
              <a:rPr lang="ru-RU" dirty="0"/>
              <a:t> «</a:t>
            </a:r>
            <a:r>
              <a:rPr lang="ru-RU" dirty="0" err="1"/>
              <a:t>внутрішнім</a:t>
            </a:r>
            <a:r>
              <a:rPr lang="ru-RU" dirty="0"/>
              <a:t> станом».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«</a:t>
            </a:r>
            <a:r>
              <a:rPr lang="ru-RU" dirty="0" err="1"/>
              <a:t>зовнішній</a:t>
            </a:r>
            <a:r>
              <a:rPr lang="ru-RU" dirty="0"/>
              <a:t> стан».</a:t>
            </a:r>
          </a:p>
        </p:txBody>
      </p:sp>
    </p:spTree>
    <p:extLst>
      <p:ext uri="{BB962C8B-B14F-4D97-AF65-F5344CB8AC3E}">
        <p14:creationId xmlns:p14="http://schemas.microsoft.com/office/powerpoint/2010/main" val="16864705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Легковаг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762000"/>
            <a:ext cx="4038600" cy="5334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038600" y="959871"/>
            <a:ext cx="510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Патерн</a:t>
            </a:r>
            <a:r>
              <a:rPr lang="ru-RU" b="1" dirty="0"/>
              <a:t> </a:t>
            </a:r>
            <a:r>
              <a:rPr lang="ru-RU" b="1" dirty="0" err="1" smtClean="0"/>
              <a:t>легковаг</a:t>
            </a:r>
            <a:r>
              <a:rPr lang="ru-RU" b="1" dirty="0" smtClean="0"/>
              <a:t> </a:t>
            </a:r>
            <a:r>
              <a:rPr lang="ru-RU" dirty="0" err="1"/>
              <a:t>пропонує</a:t>
            </a:r>
            <a:r>
              <a:rPr lang="ru-RU" dirty="0"/>
              <a:t> не </a:t>
            </a:r>
            <a:r>
              <a:rPr lang="ru-RU" dirty="0" err="1"/>
              <a:t>зберігати</a:t>
            </a:r>
            <a:r>
              <a:rPr lang="ru-RU" dirty="0"/>
              <a:t> в </a:t>
            </a:r>
            <a:r>
              <a:rPr lang="ru-RU" dirty="0" err="1"/>
              <a:t>класі</a:t>
            </a:r>
            <a:r>
              <a:rPr lang="ru-RU" dirty="0"/>
              <a:t> </a:t>
            </a:r>
            <a:r>
              <a:rPr lang="ru-RU" dirty="0" err="1"/>
              <a:t>зовнішній</a:t>
            </a:r>
            <a:r>
              <a:rPr lang="ru-RU" dirty="0"/>
              <a:t> стан, а </a:t>
            </a:r>
            <a:r>
              <a:rPr lang="ru-RU" dirty="0" err="1"/>
              <a:t>передавати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в </a:t>
            </a:r>
            <a:r>
              <a:rPr lang="ru-RU" dirty="0" err="1"/>
              <a:t>ті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через </a:t>
            </a:r>
            <a:r>
              <a:rPr lang="ru-RU" dirty="0" err="1"/>
              <a:t>параметри</a:t>
            </a:r>
            <a:r>
              <a:rPr lang="ru-RU" dirty="0"/>
              <a:t>. Таким чином, </a:t>
            </a:r>
            <a:r>
              <a:rPr lang="ru-RU" dirty="0" err="1"/>
              <a:t>одні</a:t>
            </a:r>
            <a:r>
              <a:rPr lang="ru-RU" dirty="0"/>
              <a:t> й </a:t>
            </a:r>
            <a:r>
              <a:rPr lang="ru-RU" dirty="0" err="1"/>
              <a:t>ті</a:t>
            </a:r>
            <a:r>
              <a:rPr lang="ru-RU" dirty="0"/>
              <a:t> ж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буде повторно </a:t>
            </a:r>
            <a:r>
              <a:rPr lang="ru-RU" dirty="0" err="1"/>
              <a:t>використовувати</a:t>
            </a:r>
            <a:r>
              <a:rPr lang="ru-RU" dirty="0"/>
              <a:t> в </a:t>
            </a:r>
            <a:r>
              <a:rPr lang="ru-RU" dirty="0" err="1"/>
              <a:t>різних</a:t>
            </a:r>
            <a:r>
              <a:rPr lang="ru-RU" dirty="0"/>
              <a:t> контекстах. </a:t>
            </a:r>
            <a:endParaRPr lang="ru-RU" dirty="0" smtClean="0"/>
          </a:p>
          <a:p>
            <a:r>
              <a:rPr lang="ru-RU" dirty="0" smtClean="0"/>
              <a:t>Але </a:t>
            </a:r>
            <a:r>
              <a:rPr lang="ru-RU" dirty="0"/>
              <a:t>головне - </a:t>
            </a:r>
            <a:r>
              <a:rPr lang="ru-RU" dirty="0" err="1"/>
              <a:t>знадобиться</a:t>
            </a:r>
            <a:r>
              <a:rPr lang="ru-RU" dirty="0"/>
              <a:t> </a:t>
            </a:r>
            <a:r>
              <a:rPr lang="ru-RU" dirty="0" err="1"/>
              <a:t>набагато</a:t>
            </a:r>
            <a:r>
              <a:rPr lang="ru-RU" dirty="0"/>
              <a:t> </a:t>
            </a:r>
            <a:r>
              <a:rPr lang="ru-RU" dirty="0" err="1"/>
              <a:t>менше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адже</a:t>
            </a:r>
            <a:r>
              <a:rPr lang="ru-RU" dirty="0"/>
              <a:t> </a:t>
            </a:r>
            <a:r>
              <a:rPr lang="ru-RU" dirty="0" err="1"/>
              <a:t>тепер</a:t>
            </a:r>
            <a:r>
              <a:rPr lang="ru-RU" dirty="0"/>
              <a:t> вони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відрізнятися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внутрішнім</a:t>
            </a:r>
            <a:r>
              <a:rPr lang="ru-RU" dirty="0"/>
              <a:t> станом, а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/>
              <a:t>має</a:t>
            </a:r>
            <a:r>
              <a:rPr lang="ru-RU" dirty="0"/>
              <a:t> не так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варіацій</a:t>
            </a:r>
            <a:r>
              <a:rPr lang="ru-RU" dirty="0" smtClean="0"/>
              <a:t>.</a:t>
            </a:r>
          </a:p>
          <a:p>
            <a:r>
              <a:rPr lang="ru-RU" dirty="0"/>
              <a:t>У </a:t>
            </a:r>
            <a:r>
              <a:rPr lang="ru-RU" dirty="0" err="1"/>
              <a:t>нашому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з </a:t>
            </a:r>
            <a:r>
              <a:rPr lang="ru-RU" dirty="0" err="1"/>
              <a:t>частинками</a:t>
            </a:r>
            <a:r>
              <a:rPr lang="ru-RU" dirty="0"/>
              <a:t> </a:t>
            </a:r>
            <a:r>
              <a:rPr lang="ru-RU" dirty="0" err="1"/>
              <a:t>досить</a:t>
            </a:r>
            <a:r>
              <a:rPr lang="ru-RU" dirty="0"/>
              <a:t> буде </a:t>
            </a:r>
            <a:r>
              <a:rPr lang="ru-RU" dirty="0" err="1"/>
              <a:t>залишити</a:t>
            </a:r>
            <a:r>
              <a:rPr lang="ru-RU" dirty="0"/>
              <a:t> </a:t>
            </a:r>
            <a:r>
              <a:rPr lang="ru-RU" dirty="0" err="1"/>
              <a:t>всього</a:t>
            </a:r>
            <a:r>
              <a:rPr lang="ru-RU" dirty="0"/>
              <a:t> три </a:t>
            </a:r>
            <a:r>
              <a:rPr lang="ru-RU" dirty="0" err="1"/>
              <a:t>об'єкти</a:t>
            </a:r>
            <a:r>
              <a:rPr lang="ru-RU" dirty="0"/>
              <a:t> з </a:t>
            </a:r>
            <a:r>
              <a:rPr lang="ru-RU" dirty="0" err="1"/>
              <a:t>відмінними</a:t>
            </a:r>
            <a:r>
              <a:rPr lang="ru-RU" dirty="0"/>
              <a:t> спрайтами і </a:t>
            </a:r>
            <a:r>
              <a:rPr lang="ru-RU" dirty="0" err="1"/>
              <a:t>кольором</a:t>
            </a:r>
            <a:r>
              <a:rPr lang="ru-RU" dirty="0"/>
              <a:t> - </a:t>
            </a:r>
            <a:r>
              <a:rPr lang="ru-RU" b="1" dirty="0"/>
              <a:t>для куль, </a:t>
            </a:r>
            <a:r>
              <a:rPr lang="ru-RU" b="1" dirty="0" err="1"/>
              <a:t>снарядів</a:t>
            </a:r>
            <a:r>
              <a:rPr lang="ru-RU" b="1" dirty="0"/>
              <a:t> і </a:t>
            </a:r>
            <a:r>
              <a:rPr lang="ru-RU" b="1" dirty="0" err="1"/>
              <a:t>осколків</a:t>
            </a:r>
            <a:r>
              <a:rPr lang="ru-RU" dirty="0"/>
              <a:t>. Нескладно </a:t>
            </a:r>
            <a:r>
              <a:rPr lang="ru-RU" dirty="0" err="1"/>
              <a:t>здогадатися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полегшені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називають</a:t>
            </a:r>
            <a:r>
              <a:rPr lang="ru-RU" dirty="0"/>
              <a:t> </a:t>
            </a:r>
            <a:r>
              <a:rPr lang="ru-RU" dirty="0" err="1" smtClean="0"/>
              <a:t>легковагами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6218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Легковаг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5924" y="1001573"/>
            <a:ext cx="90080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solidFill>
                  <a:srgbClr val="C00000"/>
                </a:solidFill>
              </a:rPr>
              <a:t>Сховище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зовнішнього</a:t>
            </a:r>
            <a:r>
              <a:rPr lang="ru-RU" b="1" dirty="0">
                <a:solidFill>
                  <a:srgbClr val="C00000"/>
                </a:solidFill>
              </a:rPr>
              <a:t> стану</a:t>
            </a:r>
          </a:p>
          <a:p>
            <a:r>
              <a:rPr lang="ru-RU" dirty="0"/>
              <a:t>Але </a:t>
            </a:r>
            <a:r>
              <a:rPr lang="ru-RU" dirty="0" err="1"/>
              <a:t>куди</a:t>
            </a:r>
            <a:r>
              <a:rPr lang="ru-RU" dirty="0"/>
              <a:t> </a:t>
            </a:r>
            <a:r>
              <a:rPr lang="ru-RU" dirty="0" err="1"/>
              <a:t>переїде</a:t>
            </a:r>
            <a:r>
              <a:rPr lang="ru-RU" dirty="0"/>
              <a:t> </a:t>
            </a:r>
            <a:r>
              <a:rPr lang="ru-RU" dirty="0" err="1"/>
              <a:t>зовнішній</a:t>
            </a:r>
            <a:r>
              <a:rPr lang="ru-RU" dirty="0"/>
              <a:t> стан? </a:t>
            </a:r>
            <a:r>
              <a:rPr lang="ru-RU" dirty="0" err="1"/>
              <a:t>Адже</a:t>
            </a:r>
            <a:r>
              <a:rPr lang="ru-RU" dirty="0"/>
              <a:t> </a:t>
            </a:r>
            <a:r>
              <a:rPr lang="ru-RU" dirty="0" err="1"/>
              <a:t>хтось</a:t>
            </a:r>
            <a:r>
              <a:rPr lang="ru-RU" dirty="0"/>
              <a:t> повинен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зберігати</a:t>
            </a:r>
            <a:r>
              <a:rPr lang="ru-RU" dirty="0"/>
              <a:t>. </a:t>
            </a:r>
            <a:r>
              <a:rPr lang="ru-RU" dirty="0" err="1"/>
              <a:t>Найчастіше</a:t>
            </a:r>
            <a:r>
              <a:rPr lang="ru-RU" dirty="0"/>
              <a:t>,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переміщують</a:t>
            </a:r>
            <a:r>
              <a:rPr lang="ru-RU" dirty="0"/>
              <a:t> в контейнер,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керував</a:t>
            </a:r>
            <a:r>
              <a:rPr lang="ru-RU" dirty="0"/>
              <a:t> </a:t>
            </a:r>
            <a:r>
              <a:rPr lang="ru-RU" dirty="0" err="1"/>
              <a:t>об'єктами</a:t>
            </a:r>
            <a:r>
              <a:rPr lang="ru-RU" dirty="0"/>
              <a:t> до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патерну</a:t>
            </a:r>
            <a:r>
              <a:rPr lang="ru-RU" dirty="0"/>
              <a:t>.</a:t>
            </a:r>
          </a:p>
          <a:p>
            <a:r>
              <a:rPr lang="ru-RU" dirty="0" smtClean="0"/>
              <a:t>У </a:t>
            </a:r>
            <a:r>
              <a:rPr lang="ru-RU" dirty="0" err="1"/>
              <a:t>нашому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головний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гри</a:t>
            </a:r>
            <a:r>
              <a:rPr lang="ru-RU" dirty="0"/>
              <a:t>. Ви могли б </a:t>
            </a:r>
            <a:r>
              <a:rPr lang="ru-RU" dirty="0" err="1"/>
              <a:t>додати</a:t>
            </a:r>
            <a:r>
              <a:rPr lang="ru-RU" dirty="0"/>
              <a:t> в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b="1" dirty="0"/>
              <a:t>поля-</a:t>
            </a:r>
            <a:r>
              <a:rPr lang="ru-RU" b="1" dirty="0" err="1"/>
              <a:t>масиви</a:t>
            </a:r>
            <a:r>
              <a:rPr lang="ru-RU" b="1" dirty="0"/>
              <a:t> </a:t>
            </a:r>
            <a:r>
              <a:rPr lang="ru-RU" dirty="0"/>
              <a:t>для </a:t>
            </a:r>
            <a:r>
              <a:rPr lang="ru-RU" dirty="0" err="1"/>
              <a:t>зберігання</a:t>
            </a:r>
            <a:r>
              <a:rPr lang="ru-RU" dirty="0"/>
              <a:t> координат, </a:t>
            </a:r>
            <a:r>
              <a:rPr lang="ru-RU" dirty="0" err="1"/>
              <a:t>векторів</a:t>
            </a:r>
            <a:r>
              <a:rPr lang="ru-RU" dirty="0"/>
              <a:t> і </a:t>
            </a:r>
            <a:r>
              <a:rPr lang="ru-RU" dirty="0" err="1"/>
              <a:t>швидкостей</a:t>
            </a:r>
            <a:r>
              <a:rPr lang="ru-RU" dirty="0"/>
              <a:t> </a:t>
            </a:r>
            <a:r>
              <a:rPr lang="ru-RU" dirty="0" err="1"/>
              <a:t>частинок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Крім</a:t>
            </a:r>
            <a:r>
              <a:rPr lang="ru-RU" dirty="0" smtClean="0"/>
              <a:t> </a:t>
            </a:r>
            <a:r>
              <a:rPr lang="ru-RU" dirty="0" err="1"/>
              <a:t>цього</a:t>
            </a:r>
            <a:r>
              <a:rPr lang="ru-RU" dirty="0"/>
              <a:t>, </a:t>
            </a:r>
            <a:r>
              <a:rPr lang="ru-RU" dirty="0" err="1"/>
              <a:t>знадобиться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один </a:t>
            </a:r>
            <a:r>
              <a:rPr lang="ru-RU" b="1" dirty="0" err="1"/>
              <a:t>масив</a:t>
            </a:r>
            <a:r>
              <a:rPr lang="ru-RU" b="1" dirty="0"/>
              <a:t> для </a:t>
            </a:r>
            <a:r>
              <a:rPr lang="ru-RU" b="1" dirty="0" err="1"/>
              <a:t>зберігання</a:t>
            </a:r>
            <a:r>
              <a:rPr lang="ru-RU" b="1" dirty="0"/>
              <a:t> </a:t>
            </a:r>
            <a:r>
              <a:rPr lang="ru-RU" b="1" dirty="0" err="1"/>
              <a:t>посилань</a:t>
            </a:r>
            <a:r>
              <a:rPr lang="ru-RU" dirty="0"/>
              <a:t> на </a:t>
            </a:r>
            <a:r>
              <a:rPr lang="ru-RU" dirty="0" err="1"/>
              <a:t>об'єкти-легкоатлети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відповідають</a:t>
            </a:r>
            <a:r>
              <a:rPr lang="ru-RU" dirty="0"/>
              <a:t> </a:t>
            </a:r>
            <a:r>
              <a:rPr lang="ru-RU" dirty="0" err="1"/>
              <a:t>тій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іншій</a:t>
            </a:r>
            <a:r>
              <a:rPr lang="ru-RU" dirty="0"/>
              <a:t> </a:t>
            </a:r>
            <a:r>
              <a:rPr lang="ru-RU" dirty="0" err="1"/>
              <a:t>частці</a:t>
            </a:r>
            <a:r>
              <a:rPr lang="ru-RU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255" y="2934044"/>
            <a:ext cx="5099221" cy="31432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572897" y="2773222"/>
            <a:ext cx="35711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Але </a:t>
            </a:r>
            <a:r>
              <a:rPr lang="ru-RU" sz="1600" dirty="0" err="1"/>
              <a:t>більш</a:t>
            </a:r>
            <a:r>
              <a:rPr lang="ru-RU" sz="1600" dirty="0"/>
              <a:t> </a:t>
            </a:r>
            <a:r>
              <a:rPr lang="ru-RU" sz="1600" dirty="0" err="1"/>
              <a:t>елегантним</a:t>
            </a:r>
            <a:r>
              <a:rPr lang="ru-RU" sz="1600" dirty="0"/>
              <a:t> </a:t>
            </a:r>
            <a:r>
              <a:rPr lang="ru-RU" sz="1600" dirty="0" err="1"/>
              <a:t>рішенням</a:t>
            </a:r>
            <a:r>
              <a:rPr lang="ru-RU" sz="1600" dirty="0"/>
              <a:t> </a:t>
            </a:r>
            <a:r>
              <a:rPr lang="ru-RU" sz="1600" dirty="0" err="1"/>
              <a:t>було</a:t>
            </a:r>
            <a:r>
              <a:rPr lang="ru-RU" sz="1600" dirty="0"/>
              <a:t> б </a:t>
            </a:r>
            <a:r>
              <a:rPr lang="ru-RU" sz="1600" dirty="0" err="1"/>
              <a:t>створити</a:t>
            </a:r>
            <a:r>
              <a:rPr lang="ru-RU" sz="1600" dirty="0"/>
              <a:t> </a:t>
            </a:r>
            <a:r>
              <a:rPr lang="ru-RU" sz="1600" b="1" dirty="0" err="1"/>
              <a:t>додатковий</a:t>
            </a:r>
            <a:r>
              <a:rPr lang="ru-RU" sz="1600" b="1" dirty="0"/>
              <a:t> </a:t>
            </a:r>
            <a:r>
              <a:rPr lang="ru-RU" sz="1600" b="1" dirty="0" err="1"/>
              <a:t>клас</a:t>
            </a:r>
            <a:r>
              <a:rPr lang="ru-RU" sz="1600" b="1" dirty="0"/>
              <a:t>-контекст</a:t>
            </a:r>
            <a:r>
              <a:rPr lang="ru-RU" sz="1600" dirty="0"/>
              <a:t>, </a:t>
            </a:r>
            <a:r>
              <a:rPr lang="ru-RU" sz="1600" dirty="0" err="1"/>
              <a:t>який</a:t>
            </a:r>
            <a:r>
              <a:rPr lang="ru-RU" sz="1600" dirty="0"/>
              <a:t> </a:t>
            </a:r>
            <a:r>
              <a:rPr lang="ru-RU" sz="1600" dirty="0" err="1"/>
              <a:t>би</a:t>
            </a:r>
            <a:r>
              <a:rPr lang="ru-RU" sz="1600" dirty="0"/>
              <a:t> </a:t>
            </a:r>
            <a:r>
              <a:rPr lang="ru-RU" sz="1600" dirty="0" err="1"/>
              <a:t>пов'язував</a:t>
            </a:r>
            <a:r>
              <a:rPr lang="ru-RU" sz="1600" dirty="0"/>
              <a:t> </a:t>
            </a:r>
            <a:r>
              <a:rPr lang="ru-RU" sz="1600" dirty="0" err="1"/>
              <a:t>зовнішній</a:t>
            </a:r>
            <a:r>
              <a:rPr lang="ru-RU" sz="1600" dirty="0"/>
              <a:t> стан з </a:t>
            </a:r>
            <a:r>
              <a:rPr lang="ru-RU" sz="1600" dirty="0" err="1"/>
              <a:t>тим</a:t>
            </a:r>
            <a:r>
              <a:rPr lang="ru-RU" sz="1600" dirty="0"/>
              <a:t> </a:t>
            </a:r>
            <a:r>
              <a:rPr lang="ru-RU" sz="1600" dirty="0" err="1"/>
              <a:t>чи</a:t>
            </a:r>
            <a:r>
              <a:rPr lang="ru-RU" sz="1600" dirty="0"/>
              <a:t> </a:t>
            </a:r>
            <a:r>
              <a:rPr lang="ru-RU" sz="1600" dirty="0" err="1"/>
              <a:t>іншим</a:t>
            </a:r>
            <a:r>
              <a:rPr lang="ru-RU" sz="1600" dirty="0"/>
              <a:t> легкоатлетом. </a:t>
            </a:r>
            <a:r>
              <a:rPr lang="ru-RU" sz="1600" dirty="0" err="1"/>
              <a:t>Це</a:t>
            </a:r>
            <a:r>
              <a:rPr lang="ru-RU" sz="1600" dirty="0"/>
              <a:t> дозволить </a:t>
            </a:r>
            <a:r>
              <a:rPr lang="ru-RU" sz="1600" dirty="0" err="1"/>
              <a:t>обійтися</a:t>
            </a:r>
            <a:r>
              <a:rPr lang="ru-RU" sz="1600" dirty="0"/>
              <a:t> </a:t>
            </a:r>
            <a:r>
              <a:rPr lang="ru-RU" sz="1600" dirty="0" err="1"/>
              <a:t>тільки</a:t>
            </a:r>
            <a:r>
              <a:rPr lang="ru-RU" sz="1600" dirty="0"/>
              <a:t> одним полем-</a:t>
            </a:r>
            <a:r>
              <a:rPr lang="ru-RU" sz="1600" dirty="0" err="1"/>
              <a:t>масивом</a:t>
            </a:r>
            <a:r>
              <a:rPr lang="ru-RU" sz="1600" dirty="0"/>
              <a:t> в </a:t>
            </a:r>
            <a:r>
              <a:rPr lang="ru-RU" sz="1600" dirty="0" err="1"/>
              <a:t>класі</a:t>
            </a:r>
            <a:r>
              <a:rPr lang="ru-RU" sz="1600" dirty="0"/>
              <a:t> контейнера.</a:t>
            </a:r>
          </a:p>
          <a:p>
            <a:r>
              <a:rPr lang="ru-RU" sz="1600" dirty="0" smtClean="0"/>
              <a:t>Але </a:t>
            </a:r>
            <a:r>
              <a:rPr lang="ru-RU" sz="1600" dirty="0"/>
              <a:t>справа в тому,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об'єкти-контексти</a:t>
            </a:r>
            <a:r>
              <a:rPr lang="ru-RU" sz="1600" dirty="0"/>
              <a:t> </a:t>
            </a:r>
            <a:r>
              <a:rPr lang="ru-RU" sz="1600" dirty="0" err="1"/>
              <a:t>займають</a:t>
            </a:r>
            <a:r>
              <a:rPr lang="ru-RU" sz="1600" dirty="0"/>
              <a:t> </a:t>
            </a:r>
            <a:r>
              <a:rPr lang="ru-RU" sz="1600" dirty="0" err="1"/>
              <a:t>набагато</a:t>
            </a:r>
            <a:r>
              <a:rPr lang="ru-RU" sz="1600" dirty="0"/>
              <a:t> </a:t>
            </a:r>
            <a:r>
              <a:rPr lang="ru-RU" sz="1600" dirty="0" err="1"/>
              <a:t>менше</a:t>
            </a:r>
            <a:r>
              <a:rPr lang="ru-RU" sz="1600" dirty="0"/>
              <a:t> </a:t>
            </a:r>
            <a:r>
              <a:rPr lang="ru-RU" sz="1600" dirty="0" err="1"/>
              <a:t>місця</a:t>
            </a:r>
            <a:r>
              <a:rPr lang="ru-RU" sz="1600" dirty="0"/>
              <a:t>, </a:t>
            </a:r>
            <a:r>
              <a:rPr lang="ru-RU" sz="1600" dirty="0" err="1"/>
              <a:t>ніж</a:t>
            </a:r>
            <a:r>
              <a:rPr lang="ru-RU" sz="1600" dirty="0"/>
              <a:t> </a:t>
            </a:r>
            <a:r>
              <a:rPr lang="ru-RU" sz="1600" dirty="0" err="1"/>
              <a:t>початкові</a:t>
            </a:r>
            <a:r>
              <a:rPr lang="ru-RU" sz="1600" dirty="0"/>
              <a:t>. </a:t>
            </a:r>
            <a:r>
              <a:rPr lang="ru-RU" sz="1600" dirty="0" err="1"/>
              <a:t>Адже</a:t>
            </a:r>
            <a:r>
              <a:rPr lang="ru-RU" sz="1600" dirty="0"/>
              <a:t> </a:t>
            </a:r>
            <a:r>
              <a:rPr lang="ru-RU" sz="1600" dirty="0" err="1"/>
              <a:t>найважчі</a:t>
            </a:r>
            <a:r>
              <a:rPr lang="ru-RU" sz="1600" dirty="0"/>
              <a:t> поля </a:t>
            </a:r>
            <a:r>
              <a:rPr lang="ru-RU" sz="1600" dirty="0" err="1"/>
              <a:t>залишилися</a:t>
            </a:r>
            <a:r>
              <a:rPr lang="ru-RU" sz="1600" dirty="0"/>
              <a:t> в </a:t>
            </a:r>
            <a:r>
              <a:rPr lang="ru-RU" sz="1600" dirty="0" err="1"/>
              <a:t>легковаговиків</a:t>
            </a:r>
            <a:r>
              <a:rPr lang="ru-RU" sz="1600" dirty="0"/>
              <a:t> (</a:t>
            </a:r>
            <a:r>
              <a:rPr lang="ru-RU" sz="1600" dirty="0" err="1"/>
              <a:t>вибачте</a:t>
            </a:r>
            <a:r>
              <a:rPr lang="ru-RU" sz="1600" dirty="0"/>
              <a:t> за каламбур), і зараз ми </a:t>
            </a:r>
            <a:r>
              <a:rPr lang="ru-RU" sz="1600" dirty="0" err="1"/>
              <a:t>будемо</a:t>
            </a:r>
            <a:r>
              <a:rPr lang="ru-RU" sz="1600" dirty="0"/>
              <a:t> </a:t>
            </a:r>
            <a:r>
              <a:rPr lang="ru-RU" sz="1600" dirty="0" err="1"/>
              <a:t>посилатися</a:t>
            </a:r>
            <a:r>
              <a:rPr lang="ru-RU" sz="1600" dirty="0"/>
              <a:t> на </a:t>
            </a:r>
            <a:r>
              <a:rPr lang="ru-RU" sz="1600" dirty="0" err="1"/>
              <a:t>ці</a:t>
            </a:r>
            <a:r>
              <a:rPr lang="ru-RU" sz="1600" dirty="0"/>
              <a:t> </a:t>
            </a:r>
            <a:r>
              <a:rPr lang="ru-RU" sz="1600" dirty="0" err="1"/>
              <a:t>об'єкти</a:t>
            </a:r>
            <a:r>
              <a:rPr lang="ru-RU" sz="1600" dirty="0"/>
              <a:t> з </a:t>
            </a:r>
            <a:r>
              <a:rPr lang="ru-RU" sz="1600" dirty="0" err="1"/>
              <a:t>контекстів</a:t>
            </a:r>
            <a:r>
              <a:rPr lang="ru-RU" sz="1600" dirty="0"/>
              <a:t>, </a:t>
            </a:r>
            <a:r>
              <a:rPr lang="ru-RU" sz="1600" dirty="0" err="1"/>
              <a:t>замість</a:t>
            </a:r>
            <a:r>
              <a:rPr lang="ru-RU" sz="1600" dirty="0"/>
              <a:t> того, </a:t>
            </a:r>
            <a:r>
              <a:rPr lang="ru-RU" sz="1600" dirty="0" err="1"/>
              <a:t>щоб</a:t>
            </a:r>
            <a:r>
              <a:rPr lang="ru-RU" sz="1600" dirty="0"/>
              <a:t> повторно </a:t>
            </a:r>
            <a:r>
              <a:rPr lang="ru-RU" sz="1600" dirty="0" err="1"/>
              <a:t>зберігати</a:t>
            </a:r>
            <a:r>
              <a:rPr lang="ru-RU" sz="1600" dirty="0"/>
              <a:t> </a:t>
            </a:r>
            <a:r>
              <a:rPr lang="ru-RU" sz="1600" dirty="0" err="1"/>
              <a:t>дублюється</a:t>
            </a:r>
            <a:r>
              <a:rPr lang="ru-RU" sz="1600" dirty="0"/>
              <a:t> стан.</a:t>
            </a:r>
          </a:p>
        </p:txBody>
      </p:sp>
    </p:spTree>
    <p:extLst>
      <p:ext uri="{BB962C8B-B14F-4D97-AF65-F5344CB8AC3E}">
        <p14:creationId xmlns:p14="http://schemas.microsoft.com/office/powerpoint/2010/main" val="780473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Легковаг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762000"/>
            <a:ext cx="4038600" cy="5334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038600" y="959871"/>
            <a:ext cx="510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Патерн</a:t>
            </a:r>
            <a:r>
              <a:rPr lang="ru-RU" b="1" dirty="0"/>
              <a:t> </a:t>
            </a:r>
            <a:r>
              <a:rPr lang="ru-RU" b="1" dirty="0" err="1" smtClean="0"/>
              <a:t>легковаг</a:t>
            </a:r>
            <a:r>
              <a:rPr lang="ru-RU" b="1" dirty="0" smtClean="0"/>
              <a:t> </a:t>
            </a:r>
            <a:r>
              <a:rPr lang="ru-RU" dirty="0" err="1"/>
              <a:t>пропонує</a:t>
            </a:r>
            <a:r>
              <a:rPr lang="ru-RU" dirty="0"/>
              <a:t> не </a:t>
            </a:r>
            <a:r>
              <a:rPr lang="ru-RU" dirty="0" err="1"/>
              <a:t>зберігати</a:t>
            </a:r>
            <a:r>
              <a:rPr lang="ru-RU" dirty="0"/>
              <a:t> в </a:t>
            </a:r>
            <a:r>
              <a:rPr lang="ru-RU" dirty="0" err="1"/>
              <a:t>класі</a:t>
            </a:r>
            <a:r>
              <a:rPr lang="ru-RU" dirty="0"/>
              <a:t> </a:t>
            </a:r>
            <a:r>
              <a:rPr lang="ru-RU" dirty="0" err="1"/>
              <a:t>зовнішній</a:t>
            </a:r>
            <a:r>
              <a:rPr lang="ru-RU" dirty="0"/>
              <a:t> стан, а </a:t>
            </a:r>
            <a:r>
              <a:rPr lang="ru-RU" dirty="0" err="1"/>
              <a:t>передавати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в </a:t>
            </a:r>
            <a:r>
              <a:rPr lang="ru-RU" dirty="0" err="1"/>
              <a:t>ті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через </a:t>
            </a:r>
            <a:r>
              <a:rPr lang="ru-RU" dirty="0" err="1"/>
              <a:t>параметри</a:t>
            </a:r>
            <a:r>
              <a:rPr lang="ru-RU" dirty="0"/>
              <a:t>. Таким чином, </a:t>
            </a:r>
            <a:r>
              <a:rPr lang="ru-RU" dirty="0" err="1"/>
              <a:t>одні</a:t>
            </a:r>
            <a:r>
              <a:rPr lang="ru-RU" dirty="0"/>
              <a:t> й </a:t>
            </a:r>
            <a:r>
              <a:rPr lang="ru-RU" dirty="0" err="1"/>
              <a:t>ті</a:t>
            </a:r>
            <a:r>
              <a:rPr lang="ru-RU" dirty="0"/>
              <a:t> ж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буде повторно </a:t>
            </a:r>
            <a:r>
              <a:rPr lang="ru-RU" dirty="0" err="1"/>
              <a:t>використовувати</a:t>
            </a:r>
            <a:r>
              <a:rPr lang="ru-RU" dirty="0"/>
              <a:t> в </a:t>
            </a:r>
            <a:r>
              <a:rPr lang="ru-RU" dirty="0" err="1"/>
              <a:t>різних</a:t>
            </a:r>
            <a:r>
              <a:rPr lang="ru-RU" dirty="0"/>
              <a:t> контекстах. </a:t>
            </a:r>
            <a:endParaRPr lang="ru-RU" dirty="0" smtClean="0"/>
          </a:p>
          <a:p>
            <a:r>
              <a:rPr lang="ru-RU" dirty="0" smtClean="0"/>
              <a:t>Але </a:t>
            </a:r>
            <a:r>
              <a:rPr lang="ru-RU" dirty="0"/>
              <a:t>головне - </a:t>
            </a:r>
            <a:r>
              <a:rPr lang="ru-RU" dirty="0" err="1"/>
              <a:t>знадобиться</a:t>
            </a:r>
            <a:r>
              <a:rPr lang="ru-RU" dirty="0"/>
              <a:t> </a:t>
            </a:r>
            <a:r>
              <a:rPr lang="ru-RU" dirty="0" err="1"/>
              <a:t>набагато</a:t>
            </a:r>
            <a:r>
              <a:rPr lang="ru-RU" dirty="0"/>
              <a:t> </a:t>
            </a:r>
            <a:r>
              <a:rPr lang="ru-RU" dirty="0" err="1"/>
              <a:t>менше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адже</a:t>
            </a:r>
            <a:r>
              <a:rPr lang="ru-RU" dirty="0"/>
              <a:t> </a:t>
            </a:r>
            <a:r>
              <a:rPr lang="ru-RU" dirty="0" err="1"/>
              <a:t>тепер</a:t>
            </a:r>
            <a:r>
              <a:rPr lang="ru-RU" dirty="0"/>
              <a:t> вони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відрізнятися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внутрішнім</a:t>
            </a:r>
            <a:r>
              <a:rPr lang="ru-RU" dirty="0"/>
              <a:t> станом, а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/>
              <a:t>має</a:t>
            </a:r>
            <a:r>
              <a:rPr lang="ru-RU" dirty="0"/>
              <a:t> не так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варіацій</a:t>
            </a:r>
            <a:r>
              <a:rPr lang="ru-RU" dirty="0" smtClean="0"/>
              <a:t>.</a:t>
            </a:r>
          </a:p>
          <a:p>
            <a:r>
              <a:rPr lang="ru-RU" dirty="0"/>
              <a:t>У </a:t>
            </a:r>
            <a:r>
              <a:rPr lang="ru-RU" dirty="0" err="1"/>
              <a:t>нашому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з </a:t>
            </a:r>
            <a:r>
              <a:rPr lang="ru-RU" dirty="0" err="1"/>
              <a:t>частинками</a:t>
            </a:r>
            <a:r>
              <a:rPr lang="ru-RU" dirty="0"/>
              <a:t> </a:t>
            </a:r>
            <a:r>
              <a:rPr lang="ru-RU" dirty="0" err="1"/>
              <a:t>досить</a:t>
            </a:r>
            <a:r>
              <a:rPr lang="ru-RU" dirty="0"/>
              <a:t> буде </a:t>
            </a:r>
            <a:r>
              <a:rPr lang="ru-RU" dirty="0" err="1"/>
              <a:t>залишити</a:t>
            </a:r>
            <a:r>
              <a:rPr lang="ru-RU" dirty="0"/>
              <a:t> </a:t>
            </a:r>
            <a:r>
              <a:rPr lang="ru-RU" dirty="0" err="1"/>
              <a:t>всього</a:t>
            </a:r>
            <a:r>
              <a:rPr lang="ru-RU" dirty="0"/>
              <a:t> три </a:t>
            </a:r>
            <a:r>
              <a:rPr lang="ru-RU" dirty="0" err="1"/>
              <a:t>об'єкти</a:t>
            </a:r>
            <a:r>
              <a:rPr lang="ru-RU" dirty="0"/>
              <a:t> з </a:t>
            </a:r>
            <a:r>
              <a:rPr lang="ru-RU" dirty="0" err="1"/>
              <a:t>відмінними</a:t>
            </a:r>
            <a:r>
              <a:rPr lang="ru-RU" dirty="0"/>
              <a:t> спрайтами і </a:t>
            </a:r>
            <a:r>
              <a:rPr lang="ru-RU" dirty="0" err="1"/>
              <a:t>кольором</a:t>
            </a:r>
            <a:r>
              <a:rPr lang="ru-RU" dirty="0"/>
              <a:t> - </a:t>
            </a:r>
            <a:r>
              <a:rPr lang="ru-RU" b="1" dirty="0"/>
              <a:t>для куль, </a:t>
            </a:r>
            <a:r>
              <a:rPr lang="ru-RU" b="1" dirty="0" err="1"/>
              <a:t>снарядів</a:t>
            </a:r>
            <a:r>
              <a:rPr lang="ru-RU" b="1" dirty="0"/>
              <a:t> і </a:t>
            </a:r>
            <a:r>
              <a:rPr lang="ru-RU" b="1" dirty="0" err="1"/>
              <a:t>осколків</a:t>
            </a:r>
            <a:r>
              <a:rPr lang="ru-RU" dirty="0"/>
              <a:t>. Нескладно </a:t>
            </a:r>
            <a:r>
              <a:rPr lang="ru-RU" dirty="0" err="1"/>
              <a:t>здогадатися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полегшені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називають</a:t>
            </a:r>
            <a:r>
              <a:rPr lang="ru-RU" dirty="0"/>
              <a:t> </a:t>
            </a:r>
            <a:r>
              <a:rPr lang="ru-RU" dirty="0" err="1" smtClean="0"/>
              <a:t>легковагами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0089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Легковаг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Структура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6580" y="2743834"/>
            <a:ext cx="5532025" cy="337107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927952"/>
            <a:ext cx="5325762" cy="156966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/>
              <a:t>1. Ви </a:t>
            </a:r>
            <a:r>
              <a:rPr lang="ru-RU" sz="1600" dirty="0" err="1"/>
              <a:t>завжди</a:t>
            </a:r>
            <a:r>
              <a:rPr lang="ru-RU" sz="1600" dirty="0"/>
              <a:t> </a:t>
            </a:r>
            <a:r>
              <a:rPr lang="ru-RU" sz="1600" dirty="0" err="1"/>
              <a:t>повинні</a:t>
            </a:r>
            <a:r>
              <a:rPr lang="ru-RU" sz="1600" dirty="0"/>
              <a:t> </a:t>
            </a:r>
            <a:r>
              <a:rPr lang="ru-RU" sz="1600" dirty="0" err="1"/>
              <a:t>пам'ятати</a:t>
            </a:r>
            <a:r>
              <a:rPr lang="ru-RU" sz="1600" dirty="0"/>
              <a:t> про те,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легковаговиків</a:t>
            </a:r>
            <a:r>
              <a:rPr lang="ru-RU" sz="1600" dirty="0"/>
              <a:t> </a:t>
            </a:r>
            <a:r>
              <a:rPr lang="ru-RU" sz="1600" dirty="0" err="1"/>
              <a:t>застосовується</a:t>
            </a:r>
            <a:r>
              <a:rPr lang="ru-RU" sz="1600" dirty="0"/>
              <a:t> в </a:t>
            </a:r>
            <a:r>
              <a:rPr lang="ru-RU" sz="1600" dirty="0" err="1"/>
              <a:t>програмі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має</a:t>
            </a:r>
            <a:r>
              <a:rPr lang="ru-RU" sz="1600" dirty="0"/>
              <a:t> </a:t>
            </a:r>
            <a:r>
              <a:rPr lang="ru-RU" sz="1600" dirty="0" err="1"/>
              <a:t>величезну</a:t>
            </a:r>
            <a:r>
              <a:rPr lang="ru-RU" sz="1600" dirty="0"/>
              <a:t> </a:t>
            </a:r>
            <a:r>
              <a:rPr lang="ru-RU" sz="1600" dirty="0" err="1"/>
              <a:t>кількість</a:t>
            </a:r>
            <a:r>
              <a:rPr lang="ru-RU" sz="1600" dirty="0"/>
              <a:t> </a:t>
            </a:r>
            <a:r>
              <a:rPr lang="ru-RU" sz="1600" dirty="0" err="1"/>
              <a:t>однакових</a:t>
            </a:r>
            <a:r>
              <a:rPr lang="ru-RU" sz="1600" dirty="0"/>
              <a:t> </a:t>
            </a:r>
            <a:r>
              <a:rPr lang="ru-RU" sz="1600" dirty="0" err="1"/>
              <a:t>об'єктів</a:t>
            </a:r>
            <a:r>
              <a:rPr lang="ru-RU" sz="1600" dirty="0"/>
              <a:t>. </a:t>
            </a:r>
            <a:r>
              <a:rPr lang="ru-RU" sz="1600" dirty="0" err="1"/>
              <a:t>Цих</a:t>
            </a:r>
            <a:r>
              <a:rPr lang="ru-RU" sz="1600" dirty="0"/>
              <a:t> </a:t>
            </a:r>
            <a:r>
              <a:rPr lang="ru-RU" sz="1600" dirty="0" err="1"/>
              <a:t>об'єктів</a:t>
            </a:r>
            <a:r>
              <a:rPr lang="ru-RU" sz="1600" dirty="0"/>
              <a:t> повинно бути так </a:t>
            </a:r>
            <a:r>
              <a:rPr lang="ru-RU" sz="1600" dirty="0" err="1"/>
              <a:t>багато</a:t>
            </a:r>
            <a:r>
              <a:rPr lang="ru-RU" sz="1600" dirty="0"/>
              <a:t>, </a:t>
            </a:r>
            <a:r>
              <a:rPr lang="ru-RU" sz="1600" dirty="0" err="1"/>
              <a:t>щоб</a:t>
            </a:r>
            <a:r>
              <a:rPr lang="ru-RU" sz="1600" dirty="0"/>
              <a:t> вони не </a:t>
            </a:r>
            <a:r>
              <a:rPr lang="ru-RU" sz="1600" dirty="0" err="1"/>
              <a:t>вміщалися</a:t>
            </a:r>
            <a:r>
              <a:rPr lang="ru-RU" sz="1600" dirty="0"/>
              <a:t> в </a:t>
            </a:r>
            <a:r>
              <a:rPr lang="ru-RU" sz="1600" dirty="0" err="1"/>
              <a:t>доступну</a:t>
            </a:r>
            <a:r>
              <a:rPr lang="ru-RU" sz="1600" dirty="0"/>
              <a:t> </a:t>
            </a:r>
            <a:r>
              <a:rPr lang="ru-RU" sz="1600" dirty="0" err="1"/>
              <a:t>оперативну</a:t>
            </a:r>
            <a:r>
              <a:rPr lang="ru-RU" sz="1600" dirty="0"/>
              <a:t> </a:t>
            </a:r>
            <a:r>
              <a:rPr lang="ru-RU" sz="1600" dirty="0" err="1"/>
              <a:t>пам'ять</a:t>
            </a:r>
            <a:r>
              <a:rPr lang="ru-RU" sz="1600" dirty="0"/>
              <a:t> без </a:t>
            </a:r>
            <a:r>
              <a:rPr lang="ru-RU" sz="1600" dirty="0" err="1"/>
              <a:t>хитрощів</a:t>
            </a:r>
            <a:r>
              <a:rPr lang="ru-RU" sz="1600" dirty="0"/>
              <a:t>. </a:t>
            </a:r>
            <a:r>
              <a:rPr lang="ru-RU" sz="1600" dirty="0" err="1"/>
              <a:t>Патерн</a:t>
            </a:r>
            <a:r>
              <a:rPr lang="ru-RU" sz="1600" dirty="0"/>
              <a:t> </a:t>
            </a:r>
            <a:r>
              <a:rPr lang="ru-RU" sz="1600" dirty="0" err="1"/>
              <a:t>розділяє</a:t>
            </a:r>
            <a:r>
              <a:rPr lang="ru-RU" sz="1600" dirty="0"/>
              <a:t> </a:t>
            </a:r>
            <a:r>
              <a:rPr lang="ru-RU" sz="1600" dirty="0" err="1"/>
              <a:t>дані</a:t>
            </a:r>
            <a:r>
              <a:rPr lang="ru-RU" sz="1600" dirty="0"/>
              <a:t> </a:t>
            </a:r>
            <a:r>
              <a:rPr lang="ru-RU" sz="1600" dirty="0" err="1"/>
              <a:t>цих</a:t>
            </a:r>
            <a:r>
              <a:rPr lang="ru-RU" sz="1600" dirty="0"/>
              <a:t> </a:t>
            </a:r>
            <a:r>
              <a:rPr lang="ru-RU" sz="1600" dirty="0" err="1"/>
              <a:t>об'єктів</a:t>
            </a:r>
            <a:r>
              <a:rPr lang="ru-RU" sz="1600" dirty="0"/>
              <a:t> на </a:t>
            </a:r>
            <a:r>
              <a:rPr lang="ru-RU" sz="1600" dirty="0" err="1"/>
              <a:t>дві</a:t>
            </a:r>
            <a:r>
              <a:rPr lang="ru-RU" sz="1600" dirty="0"/>
              <a:t> </a:t>
            </a:r>
            <a:r>
              <a:rPr lang="ru-RU" sz="1600" dirty="0" err="1"/>
              <a:t>частини</a:t>
            </a:r>
            <a:r>
              <a:rPr lang="ru-RU" sz="1600" dirty="0"/>
              <a:t> - </a:t>
            </a:r>
            <a:r>
              <a:rPr lang="ru-RU" sz="1600" dirty="0" err="1"/>
              <a:t>легкоатлети</a:t>
            </a:r>
            <a:r>
              <a:rPr lang="ru-RU" sz="1600" dirty="0"/>
              <a:t> і </a:t>
            </a:r>
            <a:r>
              <a:rPr lang="ru-RU" sz="1600" dirty="0" err="1"/>
              <a:t>контексти</a:t>
            </a:r>
            <a:r>
              <a:rPr lang="ru-RU" sz="1600" dirty="0"/>
              <a:t>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585254" y="927952"/>
            <a:ext cx="35587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5.Кліент </a:t>
            </a:r>
            <a:r>
              <a:rPr lang="ru-RU" sz="1600" dirty="0" err="1"/>
              <a:t>обчислює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зберігає</a:t>
            </a:r>
            <a:r>
              <a:rPr lang="ru-RU" sz="1600" dirty="0"/>
              <a:t> контекст, </a:t>
            </a:r>
            <a:r>
              <a:rPr lang="ru-RU" sz="1600" dirty="0" err="1"/>
              <a:t>тобто</a:t>
            </a:r>
            <a:r>
              <a:rPr lang="ru-RU" sz="1600" dirty="0"/>
              <a:t> </a:t>
            </a:r>
            <a:r>
              <a:rPr lang="ru-RU" sz="1600" dirty="0" err="1"/>
              <a:t>зовнішній</a:t>
            </a:r>
            <a:r>
              <a:rPr lang="ru-RU" sz="1600" dirty="0"/>
              <a:t> стан </a:t>
            </a:r>
            <a:r>
              <a:rPr lang="ru-RU" sz="1600" dirty="0" err="1"/>
              <a:t>легковаговиків</a:t>
            </a:r>
            <a:r>
              <a:rPr lang="ru-RU" sz="1600" dirty="0"/>
              <a:t>. Для </a:t>
            </a:r>
            <a:r>
              <a:rPr lang="ru-RU" sz="1600" dirty="0" err="1"/>
              <a:t>клієнта</a:t>
            </a:r>
            <a:r>
              <a:rPr lang="ru-RU" sz="1600" dirty="0"/>
              <a:t> </a:t>
            </a:r>
            <a:r>
              <a:rPr lang="ru-RU" sz="1600" dirty="0" err="1"/>
              <a:t>легкоатлети</a:t>
            </a:r>
            <a:r>
              <a:rPr lang="ru-RU" sz="1600" dirty="0"/>
              <a:t> </a:t>
            </a:r>
            <a:r>
              <a:rPr lang="ru-RU" sz="1600" dirty="0" err="1"/>
              <a:t>виглядають</a:t>
            </a:r>
            <a:r>
              <a:rPr lang="ru-RU" sz="1600" dirty="0"/>
              <a:t> як </a:t>
            </a:r>
            <a:r>
              <a:rPr lang="ru-RU" sz="1600" dirty="0" err="1"/>
              <a:t>шаблонні</a:t>
            </a:r>
            <a:r>
              <a:rPr lang="ru-RU" sz="1600" dirty="0"/>
              <a:t> </a:t>
            </a:r>
            <a:r>
              <a:rPr lang="ru-RU" sz="1600" dirty="0" err="1"/>
              <a:t>об'єкти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можна</a:t>
            </a:r>
            <a:r>
              <a:rPr lang="ru-RU" sz="1600" dirty="0"/>
              <a:t> </a:t>
            </a:r>
            <a:r>
              <a:rPr lang="ru-RU" sz="1600" dirty="0" err="1"/>
              <a:t>налаштувати</a:t>
            </a:r>
            <a:r>
              <a:rPr lang="ru-RU" sz="1600" dirty="0"/>
              <a:t> </a:t>
            </a:r>
            <a:r>
              <a:rPr lang="ru-RU" sz="1600" dirty="0" err="1"/>
              <a:t>під</a:t>
            </a:r>
            <a:r>
              <a:rPr lang="ru-RU" sz="1600" dirty="0"/>
              <a:t> час </a:t>
            </a:r>
            <a:r>
              <a:rPr lang="ru-RU" sz="1600" dirty="0" err="1"/>
              <a:t>використання</a:t>
            </a:r>
            <a:r>
              <a:rPr lang="ru-RU" sz="1600" dirty="0"/>
              <a:t>, передавши контекст через </a:t>
            </a:r>
            <a:r>
              <a:rPr lang="ru-RU" sz="1600" dirty="0" err="1"/>
              <a:t>параметри</a:t>
            </a:r>
            <a:r>
              <a:rPr lang="ru-RU" sz="1600" dirty="0"/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98854" y="2742569"/>
            <a:ext cx="31877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6.Фабріка </a:t>
            </a:r>
            <a:r>
              <a:rPr lang="ru-RU" dirty="0" err="1"/>
              <a:t>легковаговиків</a:t>
            </a:r>
            <a:r>
              <a:rPr lang="ru-RU" dirty="0"/>
              <a:t> </a:t>
            </a:r>
            <a:r>
              <a:rPr lang="ru-RU" dirty="0" err="1"/>
              <a:t>управляє</a:t>
            </a:r>
            <a:r>
              <a:rPr lang="ru-RU" dirty="0"/>
              <a:t> </a:t>
            </a:r>
            <a:r>
              <a:rPr lang="ru-RU" dirty="0" err="1"/>
              <a:t>створенням</a:t>
            </a:r>
            <a:r>
              <a:rPr lang="ru-RU" dirty="0"/>
              <a:t> і </a:t>
            </a:r>
            <a:r>
              <a:rPr lang="ru-RU" dirty="0" err="1"/>
              <a:t>повторним</a:t>
            </a:r>
            <a:r>
              <a:rPr lang="ru-RU" dirty="0"/>
              <a:t>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легковаговиків</a:t>
            </a:r>
            <a:r>
              <a:rPr lang="ru-RU" dirty="0"/>
              <a:t>. Фабрика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запити</a:t>
            </a:r>
            <a:r>
              <a:rPr lang="ru-RU" dirty="0"/>
              <a:t>, в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зазначено</a:t>
            </a:r>
            <a:r>
              <a:rPr lang="ru-RU" dirty="0"/>
              <a:t> </a:t>
            </a:r>
            <a:r>
              <a:rPr lang="ru-RU" dirty="0" err="1"/>
              <a:t>бажане</a:t>
            </a:r>
            <a:r>
              <a:rPr lang="ru-RU" dirty="0"/>
              <a:t> стан легковеса. </a:t>
            </a:r>
            <a:r>
              <a:rPr lang="ru-RU" dirty="0" err="1"/>
              <a:t>Якщо</a:t>
            </a:r>
            <a:r>
              <a:rPr lang="ru-RU" dirty="0"/>
              <a:t> легкоатлет з таким станом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створений</a:t>
            </a:r>
            <a:r>
              <a:rPr lang="ru-RU" dirty="0"/>
              <a:t>, фабрика </a:t>
            </a:r>
            <a:r>
              <a:rPr lang="ru-RU" dirty="0" err="1"/>
              <a:t>відразу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повертає</a:t>
            </a:r>
            <a:r>
              <a:rPr lang="ru-RU" dirty="0"/>
              <a:t>, а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немає</a:t>
            </a:r>
            <a:r>
              <a:rPr lang="ru-RU" dirty="0"/>
              <a:t> -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79061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Легковаг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Структура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889" y="1024558"/>
            <a:ext cx="5532025" cy="287849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434283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mtClean="0"/>
              <a:t>2. Легковаговик містить стан, який повторюється в багатьох первинних об'єктів. Один і той же легкоатлет можна використовувати в зв'язці з безліччю контекстів. Стан, який зберігається тут, називається внутрішнім, а то, що він отримує ззовні - зовнішнім.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58497" y="461983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3.Контекст </a:t>
            </a:r>
            <a:r>
              <a:rPr lang="ru-RU" dirty="0" err="1"/>
              <a:t>містить</a:t>
            </a:r>
            <a:r>
              <a:rPr lang="ru-RU" dirty="0"/>
              <a:t> «</a:t>
            </a:r>
            <a:r>
              <a:rPr lang="ru-RU" dirty="0" err="1"/>
              <a:t>зовнішню</a:t>
            </a:r>
            <a:r>
              <a:rPr lang="ru-RU" dirty="0"/>
              <a:t>»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 smtClean="0"/>
              <a:t>станів</a:t>
            </a:r>
            <a:r>
              <a:rPr lang="ru-RU" dirty="0" smtClean="0"/>
              <a:t>, </a:t>
            </a:r>
            <a:r>
              <a:rPr lang="ru-RU" dirty="0" err="1"/>
              <a:t>унікальну</a:t>
            </a:r>
            <a:r>
              <a:rPr lang="ru-RU" dirty="0"/>
              <a:t> для кожного </a:t>
            </a:r>
            <a:r>
              <a:rPr lang="ru-RU" dirty="0" err="1"/>
              <a:t>об'єкта</a:t>
            </a:r>
            <a:r>
              <a:rPr lang="ru-RU" dirty="0"/>
              <a:t>. Контекст </a:t>
            </a:r>
            <a:r>
              <a:rPr lang="ru-RU" dirty="0" err="1"/>
              <a:t>пов'язаний</a:t>
            </a:r>
            <a:r>
              <a:rPr lang="ru-RU" dirty="0"/>
              <a:t> з одним з </a:t>
            </a:r>
            <a:r>
              <a:rPr lang="ru-RU" dirty="0" err="1"/>
              <a:t>об'єктів-легковаговиків</a:t>
            </a:r>
            <a:r>
              <a:rPr lang="ru-RU" dirty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зберігають</a:t>
            </a:r>
            <a:r>
              <a:rPr lang="ru-RU" dirty="0" smtClean="0"/>
              <a:t> стан,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 smtClean="0"/>
              <a:t>залишився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93027" y="1024558"/>
            <a:ext cx="31509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4. </a:t>
            </a:r>
            <a:r>
              <a:rPr lang="ru-RU" dirty="0" err="1" smtClean="0"/>
              <a:t>Поведінку</a:t>
            </a:r>
            <a:r>
              <a:rPr lang="ru-RU" dirty="0" smtClean="0"/>
              <a:t> </a:t>
            </a:r>
            <a:r>
              <a:rPr lang="ru-RU" dirty="0" err="1"/>
              <a:t>оригінального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dirty="0" err="1"/>
              <a:t>найчастіше</a:t>
            </a:r>
            <a:r>
              <a:rPr lang="ru-RU" dirty="0"/>
              <a:t> </a:t>
            </a:r>
            <a:r>
              <a:rPr lang="ru-RU" dirty="0" err="1"/>
              <a:t>залишають</a:t>
            </a:r>
            <a:r>
              <a:rPr lang="ru-RU" dirty="0"/>
              <a:t> у </a:t>
            </a:r>
            <a:r>
              <a:rPr lang="ru-RU" dirty="0" err="1"/>
              <a:t>легковаговиків</a:t>
            </a:r>
            <a:r>
              <a:rPr lang="ru-RU" dirty="0"/>
              <a:t>, </a:t>
            </a:r>
            <a:r>
              <a:rPr lang="ru-RU" dirty="0" err="1"/>
              <a:t>передаючи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контексту через </a:t>
            </a:r>
            <a:r>
              <a:rPr lang="ru-RU" dirty="0" err="1"/>
              <a:t>параметри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. </a:t>
            </a:r>
            <a:r>
              <a:rPr lang="ru-RU" dirty="0" err="1"/>
              <a:t>Проте</a:t>
            </a:r>
            <a:r>
              <a:rPr lang="ru-RU" dirty="0"/>
              <a:t>, </a:t>
            </a:r>
            <a:r>
              <a:rPr lang="ru-RU" dirty="0" err="1" smtClean="0"/>
              <a:t>поведінку</a:t>
            </a:r>
            <a:r>
              <a:rPr lang="ru-RU" dirty="0" smtClean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помістити</a:t>
            </a:r>
            <a:r>
              <a:rPr lang="ru-RU" dirty="0"/>
              <a:t> і в контекст, </a:t>
            </a:r>
            <a:r>
              <a:rPr lang="ru-RU" dirty="0" err="1"/>
              <a:t>використовуючи</a:t>
            </a:r>
            <a:r>
              <a:rPr lang="ru-RU" dirty="0"/>
              <a:t> легкоатлет як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8958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Легковаг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9491" y="1088590"/>
            <a:ext cx="3620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</a:t>
            </a:r>
            <a:r>
              <a:rPr lang="ru-RU" dirty="0" err="1"/>
              <a:t>легковаговиків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заощадити</a:t>
            </a:r>
            <a:r>
              <a:rPr lang="ru-RU" dirty="0"/>
              <a:t> </a:t>
            </a:r>
            <a:r>
              <a:rPr lang="ru-RU" dirty="0" err="1"/>
              <a:t>оперативну</a:t>
            </a:r>
            <a:r>
              <a:rPr lang="ru-RU" dirty="0"/>
              <a:t> </a:t>
            </a:r>
            <a:r>
              <a:rPr lang="ru-RU" dirty="0" err="1"/>
              <a:t>пам'ять</a:t>
            </a:r>
            <a:r>
              <a:rPr lang="ru-RU" dirty="0"/>
              <a:t> при </a:t>
            </a:r>
            <a:r>
              <a:rPr lang="ru-RU" dirty="0" err="1"/>
              <a:t>відображенні</a:t>
            </a:r>
            <a:r>
              <a:rPr lang="ru-RU" dirty="0"/>
              <a:t> на </a:t>
            </a:r>
            <a:r>
              <a:rPr lang="ru-RU" dirty="0" err="1"/>
              <a:t>екрані</a:t>
            </a:r>
            <a:r>
              <a:rPr lang="ru-RU" dirty="0"/>
              <a:t> </a:t>
            </a:r>
            <a:r>
              <a:rPr lang="ru-RU" dirty="0" err="1"/>
              <a:t>мільйонів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-дерев.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00500" y="1255498"/>
            <a:ext cx="5143500" cy="33337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2412300"/>
            <a:ext cx="40005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Легкоатлет </a:t>
            </a:r>
            <a:r>
              <a:rPr lang="ru-RU" dirty="0" err="1"/>
              <a:t>виділяє</a:t>
            </a:r>
            <a:r>
              <a:rPr lang="ru-RU" dirty="0"/>
              <a:t> </a:t>
            </a:r>
            <a:r>
              <a:rPr lang="ru-RU" dirty="0" err="1"/>
              <a:t>повторювану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статків</a:t>
            </a:r>
            <a:r>
              <a:rPr lang="ru-RU" dirty="0"/>
              <a:t> з основного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Tree</a:t>
            </a:r>
            <a:r>
              <a:rPr lang="ru-RU" dirty="0"/>
              <a:t> і </a:t>
            </a:r>
            <a:r>
              <a:rPr lang="ru-RU" dirty="0" err="1"/>
              <a:t>поміщає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в </a:t>
            </a:r>
            <a:r>
              <a:rPr lang="ru-RU" dirty="0" err="1"/>
              <a:t>додатковий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TreeType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Тепер</a:t>
            </a:r>
            <a:r>
              <a:rPr lang="ru-RU" dirty="0"/>
              <a:t>,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повторюваних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у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об'єктах</a:t>
            </a:r>
            <a:r>
              <a:rPr lang="ru-RU" dirty="0"/>
              <a:t>, </a:t>
            </a:r>
            <a:r>
              <a:rPr lang="ru-RU" dirty="0" err="1"/>
              <a:t>окремі</a:t>
            </a:r>
            <a:r>
              <a:rPr lang="ru-RU" dirty="0"/>
              <a:t> дерева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посилатися</a:t>
            </a:r>
            <a:r>
              <a:rPr lang="ru-RU" dirty="0"/>
              <a:t> на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загальних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зберігають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Клієнт</a:t>
            </a:r>
            <a:r>
              <a:rPr lang="ru-RU" dirty="0" smtClean="0"/>
              <a:t> </a:t>
            </a:r>
            <a:r>
              <a:rPr lang="ru-RU" dirty="0" err="1"/>
              <a:t>працює</a:t>
            </a:r>
            <a:r>
              <a:rPr lang="ru-RU" dirty="0"/>
              <a:t> з деревами через фабрику дерев, яка </a:t>
            </a:r>
            <a:r>
              <a:rPr lang="ru-RU" dirty="0" err="1"/>
              <a:t>приховує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складність</a:t>
            </a:r>
            <a:r>
              <a:rPr lang="ru-RU" dirty="0"/>
              <a:t> </a:t>
            </a:r>
            <a:r>
              <a:rPr lang="ru-RU" dirty="0" err="1"/>
              <a:t>кешування</a:t>
            </a:r>
            <a:r>
              <a:rPr lang="ru-RU" dirty="0"/>
              <a:t> </a:t>
            </a:r>
            <a:r>
              <a:rPr lang="ru-RU" dirty="0" err="1"/>
              <a:t>загальних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дерев.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57051" y="466828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Таким чином, </a:t>
            </a:r>
            <a:r>
              <a:rPr lang="ru-RU" dirty="0" err="1"/>
              <a:t>програма</a:t>
            </a:r>
            <a:r>
              <a:rPr lang="ru-RU" dirty="0"/>
              <a:t> буде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набагато</a:t>
            </a:r>
            <a:r>
              <a:rPr lang="ru-RU" dirty="0"/>
              <a:t> </a:t>
            </a:r>
            <a:r>
              <a:rPr lang="ru-RU" dirty="0" err="1"/>
              <a:t>менше</a:t>
            </a:r>
            <a:r>
              <a:rPr lang="ru-RU" dirty="0"/>
              <a:t> </a:t>
            </a:r>
            <a:r>
              <a:rPr lang="ru-RU" dirty="0" err="1"/>
              <a:t>оперативної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дозволить </a:t>
            </a:r>
            <a:r>
              <a:rPr lang="ru-RU" dirty="0" err="1"/>
              <a:t>отрисовать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дерев на </a:t>
            </a:r>
            <a:r>
              <a:rPr lang="ru-RU" dirty="0" err="1"/>
              <a:t>екрані</a:t>
            </a:r>
            <a:r>
              <a:rPr lang="ru-RU" dirty="0"/>
              <a:t> на тому ж </a:t>
            </a:r>
            <a:r>
              <a:rPr lang="ru-RU" dirty="0" smtClean="0"/>
              <a:t>ПК.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7052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Легковаг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7707" y="995346"/>
            <a:ext cx="7957751" cy="56938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/>
              <a:t>// Этот класс-легковес содержит часть полей, которые описывают</a:t>
            </a:r>
          </a:p>
          <a:p>
            <a:r>
              <a:rPr lang="ru-RU" sz="1400" dirty="0"/>
              <a:t>// деревья. Эти поля не уникальны для каждого дерева, в отличие,</a:t>
            </a:r>
          </a:p>
          <a:p>
            <a:r>
              <a:rPr lang="ru-RU" sz="1400" dirty="0"/>
              <a:t>// например, от координат: несколько деревьев могут иметь ту же</a:t>
            </a:r>
          </a:p>
          <a:p>
            <a:r>
              <a:rPr lang="ru-RU" sz="1400" dirty="0"/>
              <a:t>// текстуру.</a:t>
            </a:r>
          </a:p>
          <a:p>
            <a:r>
              <a:rPr lang="ru-RU" sz="1400" dirty="0"/>
              <a:t>//</a:t>
            </a:r>
          </a:p>
          <a:p>
            <a:r>
              <a:rPr lang="ru-RU" sz="1400" dirty="0"/>
              <a:t>// Поэтому мы переносим повторяющиеся данные в один-единственный</a:t>
            </a:r>
          </a:p>
          <a:p>
            <a:r>
              <a:rPr lang="ru-RU" sz="1400" dirty="0"/>
              <a:t>// объект и ссылаемся на него из множества отдельных деревьев.</a:t>
            </a:r>
          </a:p>
          <a:p>
            <a:r>
              <a:rPr lang="en-GB" sz="1400" dirty="0"/>
              <a:t>class </a:t>
            </a:r>
            <a:r>
              <a:rPr lang="en-GB" sz="1400" dirty="0" err="1"/>
              <a:t>TreeType</a:t>
            </a:r>
            <a:r>
              <a:rPr lang="en-GB" sz="1400" dirty="0"/>
              <a:t> is</a:t>
            </a:r>
          </a:p>
          <a:p>
            <a:r>
              <a:rPr lang="en-GB" sz="1400" dirty="0"/>
              <a:t>    field name</a:t>
            </a:r>
          </a:p>
          <a:p>
            <a:r>
              <a:rPr lang="en-GB" sz="1400" dirty="0"/>
              <a:t>    field </a:t>
            </a:r>
            <a:r>
              <a:rPr lang="en-GB" sz="1400" dirty="0" err="1"/>
              <a:t>color</a:t>
            </a:r>
            <a:endParaRPr lang="en-GB" sz="1400" dirty="0"/>
          </a:p>
          <a:p>
            <a:r>
              <a:rPr lang="en-GB" sz="1400" dirty="0"/>
              <a:t>    field texture</a:t>
            </a:r>
          </a:p>
          <a:p>
            <a:r>
              <a:rPr lang="en-GB" sz="1400" dirty="0"/>
              <a:t>    constructor </a:t>
            </a:r>
            <a:r>
              <a:rPr lang="en-GB" sz="1400" dirty="0" err="1"/>
              <a:t>TreeType</a:t>
            </a:r>
            <a:r>
              <a:rPr lang="en-GB" sz="1400" dirty="0"/>
              <a:t>(name, </a:t>
            </a:r>
            <a:r>
              <a:rPr lang="en-GB" sz="1400" dirty="0" err="1"/>
              <a:t>color</a:t>
            </a:r>
            <a:r>
              <a:rPr lang="en-GB" sz="1400" dirty="0"/>
              <a:t>, texture) { ... }</a:t>
            </a:r>
          </a:p>
          <a:p>
            <a:r>
              <a:rPr lang="en-GB" sz="1400" dirty="0"/>
              <a:t>    method draw(canvas, x, y) is</a:t>
            </a:r>
          </a:p>
          <a:p>
            <a:r>
              <a:rPr lang="en-GB" sz="1400" dirty="0"/>
              <a:t>        // 1. </a:t>
            </a:r>
            <a:r>
              <a:rPr lang="ru-RU" sz="1400" dirty="0"/>
              <a:t>Создать картинку данного типа, цвета и текстуры.</a:t>
            </a:r>
          </a:p>
          <a:p>
            <a:r>
              <a:rPr lang="ru-RU" sz="1400" dirty="0"/>
              <a:t>        // 2. Нарисовать картинку на холсте в позиции </a:t>
            </a:r>
            <a:r>
              <a:rPr lang="en-GB" sz="1400" dirty="0"/>
              <a:t>X, Y.</a:t>
            </a:r>
          </a:p>
          <a:p>
            <a:endParaRPr lang="en-GB" sz="1400" dirty="0"/>
          </a:p>
          <a:p>
            <a:r>
              <a:rPr lang="en-GB" sz="1400" dirty="0"/>
              <a:t>// </a:t>
            </a:r>
            <a:r>
              <a:rPr lang="ru-RU" sz="1400" dirty="0"/>
              <a:t>Фабрика легковесов решает, когда нужно создать новый</a:t>
            </a:r>
          </a:p>
          <a:p>
            <a:r>
              <a:rPr lang="ru-RU" sz="1400" dirty="0"/>
              <a:t>// легковес, а когда можно обойтись существующим.</a:t>
            </a:r>
          </a:p>
          <a:p>
            <a:r>
              <a:rPr lang="en-GB" sz="1400" dirty="0"/>
              <a:t>class </a:t>
            </a:r>
            <a:r>
              <a:rPr lang="en-GB" sz="1400" dirty="0" err="1"/>
              <a:t>TreeFactory</a:t>
            </a:r>
            <a:r>
              <a:rPr lang="en-GB" sz="1400" dirty="0"/>
              <a:t> is</a:t>
            </a:r>
          </a:p>
          <a:p>
            <a:r>
              <a:rPr lang="en-GB" sz="1400" dirty="0"/>
              <a:t>    static field </a:t>
            </a:r>
            <a:r>
              <a:rPr lang="en-GB" sz="1400" dirty="0" err="1"/>
              <a:t>treeTypes</a:t>
            </a:r>
            <a:r>
              <a:rPr lang="en-GB" sz="1400" dirty="0"/>
              <a:t>: collection of tree types</a:t>
            </a:r>
          </a:p>
          <a:p>
            <a:r>
              <a:rPr lang="en-GB" sz="1400" dirty="0"/>
              <a:t>    static method </a:t>
            </a:r>
            <a:r>
              <a:rPr lang="en-GB" sz="1400" dirty="0" err="1"/>
              <a:t>getTreeType</a:t>
            </a:r>
            <a:r>
              <a:rPr lang="en-GB" sz="1400" dirty="0"/>
              <a:t>(name, </a:t>
            </a:r>
            <a:r>
              <a:rPr lang="en-GB" sz="1400" dirty="0" err="1"/>
              <a:t>color</a:t>
            </a:r>
            <a:r>
              <a:rPr lang="en-GB" sz="1400" dirty="0"/>
              <a:t>, texture) is</a:t>
            </a:r>
          </a:p>
          <a:p>
            <a:r>
              <a:rPr lang="en-GB" sz="1400" dirty="0"/>
              <a:t>        type = </a:t>
            </a:r>
            <a:r>
              <a:rPr lang="en-GB" sz="1400" dirty="0" err="1"/>
              <a:t>treeTypes.find</a:t>
            </a:r>
            <a:r>
              <a:rPr lang="en-GB" sz="1400" dirty="0"/>
              <a:t>(name, </a:t>
            </a:r>
            <a:r>
              <a:rPr lang="en-GB" sz="1400" dirty="0" err="1"/>
              <a:t>color</a:t>
            </a:r>
            <a:r>
              <a:rPr lang="en-GB" sz="1400" dirty="0"/>
              <a:t>, texture)</a:t>
            </a:r>
          </a:p>
          <a:p>
            <a:r>
              <a:rPr lang="en-GB" sz="1400" dirty="0"/>
              <a:t>        if (type == null)</a:t>
            </a:r>
          </a:p>
          <a:p>
            <a:r>
              <a:rPr lang="en-GB" sz="1400" dirty="0"/>
              <a:t>            type = new </a:t>
            </a:r>
            <a:r>
              <a:rPr lang="en-GB" sz="1400" dirty="0" err="1"/>
              <a:t>TreeType</a:t>
            </a:r>
            <a:r>
              <a:rPr lang="en-GB" sz="1400" dirty="0"/>
              <a:t>(name, </a:t>
            </a:r>
            <a:r>
              <a:rPr lang="en-GB" sz="1400" dirty="0" err="1"/>
              <a:t>color</a:t>
            </a:r>
            <a:r>
              <a:rPr lang="en-GB" sz="1400" dirty="0"/>
              <a:t>, texture)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treeTypes.add</a:t>
            </a:r>
            <a:r>
              <a:rPr lang="en-GB" sz="1400" dirty="0"/>
              <a:t>(type)</a:t>
            </a:r>
          </a:p>
          <a:p>
            <a:r>
              <a:rPr lang="en-GB" sz="1400" dirty="0"/>
              <a:t>        return </a:t>
            </a:r>
            <a:r>
              <a:rPr lang="en-GB" sz="1400" dirty="0" smtClean="0"/>
              <a:t>type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147360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Легковаг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7707" y="995346"/>
            <a:ext cx="7957751" cy="54784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400" dirty="0" smtClean="0"/>
              <a:t>// </a:t>
            </a:r>
            <a:r>
              <a:rPr lang="ru-RU" sz="1400" dirty="0"/>
              <a:t>Контекстный объект, из которого мы выделили легковес</a:t>
            </a:r>
          </a:p>
          <a:p>
            <a:r>
              <a:rPr lang="ru-RU" sz="1400" dirty="0"/>
              <a:t>// </a:t>
            </a:r>
            <a:r>
              <a:rPr lang="en-GB" sz="1400" dirty="0" err="1"/>
              <a:t>TreeType</a:t>
            </a:r>
            <a:r>
              <a:rPr lang="en-GB" sz="1400" dirty="0"/>
              <a:t>. </a:t>
            </a:r>
            <a:r>
              <a:rPr lang="ru-RU" sz="1400" dirty="0"/>
              <a:t>В программе могут быть тысячи объектов </a:t>
            </a:r>
            <a:r>
              <a:rPr lang="en-GB" sz="1400" dirty="0"/>
              <a:t>Tree, </a:t>
            </a:r>
            <a:r>
              <a:rPr lang="ru-RU" sz="1400" dirty="0"/>
              <a:t>так</a:t>
            </a:r>
          </a:p>
          <a:p>
            <a:r>
              <a:rPr lang="ru-RU" sz="1400" dirty="0"/>
              <a:t>// как накладные расходы на их хранение совсем небольшие — в</a:t>
            </a:r>
          </a:p>
          <a:p>
            <a:r>
              <a:rPr lang="ru-RU" sz="1400" dirty="0"/>
              <a:t>// памяти нужно держать всего три целых числа (две координаты </a:t>
            </a:r>
            <a:r>
              <a:rPr lang="ru-RU" sz="1400" dirty="0" smtClean="0"/>
              <a:t>и // </a:t>
            </a:r>
            <a:r>
              <a:rPr lang="ru-RU" sz="1400" dirty="0"/>
              <a:t>ссылка).</a:t>
            </a:r>
          </a:p>
          <a:p>
            <a:r>
              <a:rPr lang="en-GB" sz="1400" dirty="0"/>
              <a:t>class Tree is</a:t>
            </a:r>
          </a:p>
          <a:p>
            <a:r>
              <a:rPr lang="en-GB" sz="1400" dirty="0"/>
              <a:t>    field </a:t>
            </a:r>
            <a:r>
              <a:rPr lang="en-GB" sz="1400" dirty="0" err="1"/>
              <a:t>x,y</a:t>
            </a:r>
            <a:endParaRPr lang="en-GB" sz="1400" dirty="0"/>
          </a:p>
          <a:p>
            <a:r>
              <a:rPr lang="en-GB" sz="1400" dirty="0"/>
              <a:t>    field type: </a:t>
            </a:r>
            <a:r>
              <a:rPr lang="en-GB" sz="1400" dirty="0" err="1"/>
              <a:t>TreeType</a:t>
            </a:r>
            <a:endParaRPr lang="en-GB" sz="1400" dirty="0"/>
          </a:p>
          <a:p>
            <a:r>
              <a:rPr lang="en-GB" sz="1400" dirty="0"/>
              <a:t>    constructor Tree(x, y, type) { ... }</a:t>
            </a:r>
          </a:p>
          <a:p>
            <a:r>
              <a:rPr lang="en-GB" sz="1400" dirty="0"/>
              <a:t>    method draw(canvas)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type.draw</a:t>
            </a:r>
            <a:r>
              <a:rPr lang="en-GB" sz="1400" dirty="0"/>
              <a:t>(canvas, </a:t>
            </a:r>
            <a:r>
              <a:rPr lang="en-GB" sz="1400" dirty="0" err="1"/>
              <a:t>this.x</a:t>
            </a:r>
            <a:r>
              <a:rPr lang="en-GB" sz="1400" dirty="0"/>
              <a:t>, </a:t>
            </a:r>
            <a:r>
              <a:rPr lang="en-GB" sz="1400" dirty="0" err="1"/>
              <a:t>this.y</a:t>
            </a:r>
            <a:r>
              <a:rPr lang="en-GB" sz="1400" dirty="0"/>
              <a:t>)</a:t>
            </a:r>
          </a:p>
          <a:p>
            <a:endParaRPr lang="en-GB" sz="1400" dirty="0"/>
          </a:p>
          <a:p>
            <a:r>
              <a:rPr lang="en-GB" sz="1400" dirty="0"/>
              <a:t>// </a:t>
            </a:r>
            <a:r>
              <a:rPr lang="ru-RU" sz="1400" dirty="0"/>
              <a:t>Классы </a:t>
            </a:r>
            <a:r>
              <a:rPr lang="en-GB" sz="1400" dirty="0"/>
              <a:t>Tree </a:t>
            </a:r>
            <a:r>
              <a:rPr lang="ru-RU" sz="1400" dirty="0"/>
              <a:t>и </a:t>
            </a:r>
            <a:r>
              <a:rPr lang="en-GB" sz="1400" dirty="0"/>
              <a:t>Forest </a:t>
            </a:r>
            <a:r>
              <a:rPr lang="ru-RU" sz="1400" dirty="0"/>
              <a:t>являются клиентами Легковеса. При</a:t>
            </a:r>
          </a:p>
          <a:p>
            <a:r>
              <a:rPr lang="ru-RU" sz="1400" dirty="0"/>
              <a:t>// желании их можно слить в один класс, если вам не нужно</a:t>
            </a:r>
          </a:p>
          <a:p>
            <a:r>
              <a:rPr lang="ru-RU" sz="1400" dirty="0"/>
              <a:t>// расширять класс деревьев далее.</a:t>
            </a:r>
          </a:p>
          <a:p>
            <a:r>
              <a:rPr lang="en-GB" sz="1400" dirty="0"/>
              <a:t>class Forest is</a:t>
            </a:r>
          </a:p>
          <a:p>
            <a:r>
              <a:rPr lang="en-GB" sz="1400" dirty="0"/>
              <a:t>    field trees: collection of Trees</a:t>
            </a:r>
          </a:p>
          <a:p>
            <a:endParaRPr lang="en-GB" sz="1400" dirty="0"/>
          </a:p>
          <a:p>
            <a:r>
              <a:rPr lang="en-GB" sz="1400" dirty="0"/>
              <a:t>    method </a:t>
            </a:r>
            <a:r>
              <a:rPr lang="en-GB" sz="1400" dirty="0" err="1"/>
              <a:t>plantTree</a:t>
            </a:r>
            <a:r>
              <a:rPr lang="en-GB" sz="1400" dirty="0"/>
              <a:t>(x, y, name, </a:t>
            </a:r>
            <a:r>
              <a:rPr lang="en-GB" sz="1400" dirty="0" err="1"/>
              <a:t>color</a:t>
            </a:r>
            <a:r>
              <a:rPr lang="en-GB" sz="1400" dirty="0"/>
              <a:t>, texture) is</a:t>
            </a:r>
          </a:p>
          <a:p>
            <a:r>
              <a:rPr lang="en-GB" sz="1400" dirty="0"/>
              <a:t>        type = </a:t>
            </a:r>
            <a:r>
              <a:rPr lang="en-GB" sz="1400" dirty="0" err="1"/>
              <a:t>TreeFactory.getTreeType</a:t>
            </a:r>
            <a:r>
              <a:rPr lang="en-GB" sz="1400" dirty="0"/>
              <a:t>(name, </a:t>
            </a:r>
            <a:r>
              <a:rPr lang="en-GB" sz="1400" dirty="0" err="1"/>
              <a:t>color</a:t>
            </a:r>
            <a:r>
              <a:rPr lang="en-GB" sz="1400" dirty="0"/>
              <a:t>, texture)</a:t>
            </a:r>
          </a:p>
          <a:p>
            <a:r>
              <a:rPr lang="en-GB" sz="1400" dirty="0"/>
              <a:t>        tree = new Tree(x, y, type)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trees.add</a:t>
            </a:r>
            <a:r>
              <a:rPr lang="en-GB" sz="1400" dirty="0"/>
              <a:t>(tree)</a:t>
            </a:r>
          </a:p>
          <a:p>
            <a:endParaRPr lang="en-GB" sz="1400" dirty="0"/>
          </a:p>
          <a:p>
            <a:r>
              <a:rPr lang="en-GB" sz="1400" dirty="0"/>
              <a:t>    method draw(canvas) is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foreach</a:t>
            </a:r>
            <a:r>
              <a:rPr lang="en-GB" sz="1400" dirty="0"/>
              <a:t> (tree in trees) do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tree.draw</a:t>
            </a:r>
            <a:r>
              <a:rPr lang="en-GB" sz="1400" dirty="0"/>
              <a:t>(canvas)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9116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Адаптер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Структура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2741" y="852230"/>
            <a:ext cx="8538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Адаптер </a:t>
            </a:r>
            <a:r>
              <a:rPr lang="ru-RU" b="1" dirty="0" err="1" smtClean="0"/>
              <a:t>об'єктів</a:t>
            </a:r>
            <a:endParaRPr lang="ru-RU" b="1" dirty="0" smtClean="0"/>
          </a:p>
          <a:p>
            <a:r>
              <a:rPr lang="ru-RU" dirty="0" err="1" smtClean="0"/>
              <a:t>Ця</a:t>
            </a:r>
            <a:r>
              <a:rPr lang="ru-RU" dirty="0" smtClean="0"/>
              <a:t> </a:t>
            </a:r>
            <a:r>
              <a:rPr lang="ru-RU" dirty="0" err="1" smtClean="0"/>
              <a:t>реалізація</a:t>
            </a:r>
            <a:r>
              <a:rPr lang="ru-RU" dirty="0" smtClean="0"/>
              <a:t> </a:t>
            </a:r>
            <a:r>
              <a:rPr lang="ru-RU" dirty="0" err="1" smtClean="0"/>
              <a:t>використовує</a:t>
            </a:r>
            <a:r>
              <a:rPr lang="ru-RU" dirty="0" smtClean="0"/>
              <a:t> </a:t>
            </a:r>
            <a:r>
              <a:rPr lang="ru-RU" dirty="0" err="1" smtClean="0"/>
              <a:t>композицію</a:t>
            </a:r>
            <a:r>
              <a:rPr lang="ru-RU" dirty="0" smtClean="0"/>
              <a:t>: </a:t>
            </a:r>
            <a:r>
              <a:rPr lang="ru-RU" dirty="0" err="1" smtClean="0"/>
              <a:t>об'єкт</a:t>
            </a:r>
            <a:r>
              <a:rPr lang="ru-RU" dirty="0" smtClean="0"/>
              <a:t> адаптера «</a:t>
            </a:r>
            <a:r>
              <a:rPr lang="ru-RU" dirty="0" err="1" smtClean="0"/>
              <a:t>обертає</a:t>
            </a:r>
            <a:r>
              <a:rPr lang="ru-RU" dirty="0" smtClean="0"/>
              <a:t>»,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містить</a:t>
            </a:r>
            <a:r>
              <a:rPr lang="ru-RU" dirty="0" smtClean="0"/>
              <a:t> </a:t>
            </a:r>
            <a:r>
              <a:rPr lang="ru-RU" dirty="0" err="1" smtClean="0"/>
              <a:t>посилання</a:t>
            </a:r>
            <a:r>
              <a:rPr lang="ru-RU" dirty="0" smtClean="0"/>
              <a:t> на </a:t>
            </a:r>
            <a:r>
              <a:rPr lang="ru-RU" dirty="0" err="1" smtClean="0"/>
              <a:t>службовий</a:t>
            </a:r>
            <a:r>
              <a:rPr lang="ru-RU" dirty="0" smtClean="0"/>
              <a:t> </a:t>
            </a:r>
            <a:r>
              <a:rPr lang="ru-RU" dirty="0" err="1" smtClean="0"/>
              <a:t>об'єкт</a:t>
            </a:r>
            <a:r>
              <a:rPr lang="ru-RU" dirty="0" smtClean="0"/>
              <a:t>. </a:t>
            </a:r>
            <a:r>
              <a:rPr lang="ru-RU" dirty="0" err="1" smtClean="0"/>
              <a:t>Такий</a:t>
            </a:r>
            <a:r>
              <a:rPr lang="ru-RU" dirty="0" smtClean="0"/>
              <a:t> </a:t>
            </a:r>
            <a:r>
              <a:rPr lang="ru-RU" dirty="0" err="1" smtClean="0"/>
              <a:t>підхід</a:t>
            </a:r>
            <a:r>
              <a:rPr lang="ru-RU" dirty="0" smtClean="0"/>
              <a:t> </a:t>
            </a:r>
            <a:r>
              <a:rPr lang="ru-RU" dirty="0" err="1" smtClean="0"/>
              <a:t>працює</a:t>
            </a:r>
            <a:r>
              <a:rPr lang="ru-RU" dirty="0" smtClean="0"/>
              <a:t> у </a:t>
            </a:r>
            <a:r>
              <a:rPr lang="ru-RU" dirty="0" err="1" smtClean="0"/>
              <a:t>всіх</a:t>
            </a:r>
            <a:r>
              <a:rPr lang="ru-RU" dirty="0" smtClean="0"/>
              <a:t> </a:t>
            </a:r>
            <a:r>
              <a:rPr lang="ru-RU" dirty="0" err="1" smtClean="0"/>
              <a:t>мовах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 ..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6083" y="2275703"/>
            <a:ext cx="5524500" cy="304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13412" y="1852517"/>
            <a:ext cx="16614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0" dirty="0" err="1" smtClean="0">
                <a:solidFill>
                  <a:srgbClr val="444444"/>
                </a:solidFill>
                <a:effectLst/>
              </a:rPr>
              <a:t>Клієнт</a:t>
            </a:r>
            <a:r>
              <a:rPr lang="ru-RU" sz="1400" i="0" dirty="0" smtClean="0">
                <a:solidFill>
                  <a:srgbClr val="444444"/>
                </a:solidFill>
                <a:effectLst/>
              </a:rPr>
              <a:t> - </a:t>
            </a:r>
            <a:r>
              <a:rPr lang="ru-RU" sz="1400" i="0" dirty="0" err="1" smtClean="0">
                <a:solidFill>
                  <a:srgbClr val="444444"/>
                </a:solidFill>
                <a:effectLst/>
              </a:rPr>
              <a:t>це</a:t>
            </a:r>
            <a:r>
              <a:rPr lang="ru-RU" sz="1400" i="0" dirty="0" smtClean="0">
                <a:solidFill>
                  <a:srgbClr val="444444"/>
                </a:solidFill>
                <a:effectLst/>
              </a:rPr>
              <a:t> </a:t>
            </a:r>
            <a:r>
              <a:rPr lang="ru-RU" sz="1400" i="0" dirty="0" err="1" smtClean="0">
                <a:solidFill>
                  <a:srgbClr val="444444"/>
                </a:solidFill>
                <a:effectLst/>
              </a:rPr>
              <a:t>клас</a:t>
            </a:r>
            <a:r>
              <a:rPr lang="ru-RU" sz="1400" i="0" dirty="0" smtClean="0">
                <a:solidFill>
                  <a:srgbClr val="444444"/>
                </a:solidFill>
                <a:effectLst/>
              </a:rPr>
              <a:t>, </a:t>
            </a:r>
            <a:r>
              <a:rPr lang="ru-RU" sz="1400" i="0" dirty="0" err="1" smtClean="0">
                <a:solidFill>
                  <a:srgbClr val="444444"/>
                </a:solidFill>
                <a:effectLst/>
              </a:rPr>
              <a:t>який</a:t>
            </a:r>
            <a:r>
              <a:rPr lang="ru-RU" sz="1400" i="0" dirty="0" smtClean="0">
                <a:solidFill>
                  <a:srgbClr val="444444"/>
                </a:solidFill>
                <a:effectLst/>
              </a:rPr>
              <a:t> </a:t>
            </a:r>
            <a:r>
              <a:rPr lang="ru-RU" sz="1400" i="0" dirty="0" err="1" smtClean="0">
                <a:solidFill>
                  <a:srgbClr val="444444"/>
                </a:solidFill>
                <a:effectLst/>
              </a:rPr>
              <a:t>містить</a:t>
            </a:r>
            <a:r>
              <a:rPr lang="ru-RU" sz="1400" i="0" dirty="0" smtClean="0">
                <a:solidFill>
                  <a:srgbClr val="444444"/>
                </a:solidFill>
                <a:effectLst/>
              </a:rPr>
              <a:t> </a:t>
            </a:r>
            <a:r>
              <a:rPr lang="ru-RU" sz="1400" i="0" dirty="0" err="1" smtClean="0">
                <a:solidFill>
                  <a:srgbClr val="444444"/>
                </a:solidFill>
                <a:effectLst/>
              </a:rPr>
              <a:t>існуючу</a:t>
            </a:r>
            <a:r>
              <a:rPr lang="ru-RU" sz="1400" i="0" dirty="0" smtClean="0">
                <a:solidFill>
                  <a:srgbClr val="444444"/>
                </a:solidFill>
                <a:effectLst/>
              </a:rPr>
              <a:t> </a:t>
            </a:r>
            <a:r>
              <a:rPr lang="ru-RU" sz="1400" i="0" dirty="0" err="1" smtClean="0">
                <a:solidFill>
                  <a:srgbClr val="444444"/>
                </a:solidFill>
                <a:effectLst/>
              </a:rPr>
              <a:t>бізнес-логіку</a:t>
            </a:r>
            <a:r>
              <a:rPr lang="ru-RU" sz="1400" i="0" dirty="0" smtClean="0">
                <a:solidFill>
                  <a:srgbClr val="444444"/>
                </a:solidFill>
                <a:effectLst/>
              </a:rPr>
              <a:t> </a:t>
            </a:r>
            <a:r>
              <a:rPr lang="ru-RU" sz="1400" i="0" dirty="0" err="1" smtClean="0">
                <a:solidFill>
                  <a:srgbClr val="444444"/>
                </a:solidFill>
                <a:effectLst/>
              </a:rPr>
              <a:t>програми</a:t>
            </a:r>
            <a:r>
              <a:rPr lang="ru-RU" sz="1400" i="0" dirty="0" smtClean="0">
                <a:solidFill>
                  <a:srgbClr val="444444"/>
                </a:solidFill>
                <a:effectLst/>
              </a:rPr>
              <a:t>.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49329" y="2275703"/>
            <a:ext cx="36025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0" dirty="0" err="1" smtClean="0">
                <a:solidFill>
                  <a:srgbClr val="444444"/>
                </a:solidFill>
                <a:effectLst/>
              </a:rPr>
              <a:t>Клієнтський</a:t>
            </a:r>
            <a:r>
              <a:rPr lang="ru-RU" sz="1400" i="0" dirty="0" smtClean="0">
                <a:solidFill>
                  <a:srgbClr val="444444"/>
                </a:solidFill>
                <a:effectLst/>
              </a:rPr>
              <a:t> </a:t>
            </a:r>
            <a:r>
              <a:rPr lang="ru-RU" sz="1400" i="0" dirty="0" err="1" smtClean="0">
                <a:solidFill>
                  <a:srgbClr val="444444"/>
                </a:solidFill>
                <a:effectLst/>
              </a:rPr>
              <a:t>інтерфейс</a:t>
            </a:r>
            <a:r>
              <a:rPr lang="ru-RU" sz="1400" i="0" dirty="0" smtClean="0">
                <a:solidFill>
                  <a:srgbClr val="444444"/>
                </a:solidFill>
                <a:effectLst/>
              </a:rPr>
              <a:t> </a:t>
            </a:r>
            <a:r>
              <a:rPr lang="ru-RU" sz="1400" i="0" dirty="0" err="1" smtClean="0">
                <a:solidFill>
                  <a:srgbClr val="444444"/>
                </a:solidFill>
                <a:effectLst/>
              </a:rPr>
              <a:t>описує</a:t>
            </a:r>
            <a:r>
              <a:rPr lang="ru-RU" sz="1400" i="0" dirty="0" smtClean="0">
                <a:solidFill>
                  <a:srgbClr val="444444"/>
                </a:solidFill>
                <a:effectLst/>
              </a:rPr>
              <a:t> протокол, через </a:t>
            </a:r>
            <a:r>
              <a:rPr lang="ru-RU" sz="1400" i="0" dirty="0" err="1" smtClean="0">
                <a:solidFill>
                  <a:srgbClr val="444444"/>
                </a:solidFill>
                <a:effectLst/>
              </a:rPr>
              <a:t>який</a:t>
            </a:r>
            <a:r>
              <a:rPr lang="ru-RU" sz="1400" i="0" dirty="0" smtClean="0">
                <a:solidFill>
                  <a:srgbClr val="444444"/>
                </a:solidFill>
                <a:effectLst/>
              </a:rPr>
              <a:t> </a:t>
            </a:r>
            <a:r>
              <a:rPr lang="ru-RU" sz="1400" i="0" dirty="0" err="1" smtClean="0">
                <a:solidFill>
                  <a:srgbClr val="444444"/>
                </a:solidFill>
                <a:effectLst/>
              </a:rPr>
              <a:t>клієнт</a:t>
            </a:r>
            <a:r>
              <a:rPr lang="ru-RU" sz="1400" i="0" dirty="0" smtClean="0">
                <a:solidFill>
                  <a:srgbClr val="444444"/>
                </a:solidFill>
                <a:effectLst/>
              </a:rPr>
              <a:t> </a:t>
            </a:r>
            <a:r>
              <a:rPr lang="ru-RU" sz="1400" i="0" dirty="0" err="1" smtClean="0">
                <a:solidFill>
                  <a:srgbClr val="444444"/>
                </a:solidFill>
                <a:effectLst/>
              </a:rPr>
              <a:t>може</a:t>
            </a:r>
            <a:r>
              <a:rPr lang="ru-RU" sz="1400" i="0" dirty="0" smtClean="0">
                <a:solidFill>
                  <a:srgbClr val="444444"/>
                </a:solidFill>
                <a:effectLst/>
              </a:rPr>
              <a:t> </a:t>
            </a:r>
            <a:r>
              <a:rPr lang="ru-RU" sz="1400" i="0" dirty="0" err="1" smtClean="0">
                <a:solidFill>
                  <a:srgbClr val="444444"/>
                </a:solidFill>
                <a:effectLst/>
              </a:rPr>
              <a:t>працювати</a:t>
            </a:r>
            <a:r>
              <a:rPr lang="ru-RU" sz="1400" i="0" dirty="0" smtClean="0">
                <a:solidFill>
                  <a:srgbClr val="444444"/>
                </a:solidFill>
                <a:effectLst/>
              </a:rPr>
              <a:t> з </a:t>
            </a:r>
            <a:r>
              <a:rPr lang="ru-RU" sz="1400" i="0" dirty="0" err="1" smtClean="0">
                <a:solidFill>
                  <a:srgbClr val="444444"/>
                </a:solidFill>
                <a:effectLst/>
              </a:rPr>
              <a:t>іншими</a:t>
            </a:r>
            <a:r>
              <a:rPr lang="ru-RU" sz="1400" i="0" dirty="0" smtClean="0">
                <a:solidFill>
                  <a:srgbClr val="444444"/>
                </a:solidFill>
                <a:effectLst/>
              </a:rPr>
              <a:t> </a:t>
            </a:r>
            <a:r>
              <a:rPr lang="ru-RU" sz="1400" i="0" dirty="0" err="1" smtClean="0">
                <a:solidFill>
                  <a:srgbClr val="444444"/>
                </a:solidFill>
                <a:effectLst/>
              </a:rPr>
              <a:t>класами</a:t>
            </a:r>
            <a:r>
              <a:rPr lang="ru-RU" sz="1400" i="0" dirty="0" smtClean="0">
                <a:solidFill>
                  <a:srgbClr val="444444"/>
                </a:solidFill>
                <a:effectLst/>
              </a:rPr>
              <a:t>.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250583" y="3255736"/>
            <a:ext cx="21619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 smtClean="0"/>
              <a:t>Сервіс</a:t>
            </a:r>
            <a:r>
              <a:rPr lang="ru-RU" sz="1400" dirty="0" smtClean="0"/>
              <a:t> - </a:t>
            </a:r>
            <a:r>
              <a:rPr lang="ru-RU" sz="1400" dirty="0" err="1" smtClean="0"/>
              <a:t>це</a:t>
            </a:r>
            <a:r>
              <a:rPr lang="ru-RU" sz="1400" dirty="0" smtClean="0"/>
              <a:t> </a:t>
            </a:r>
            <a:r>
              <a:rPr lang="ru-RU" sz="1400" dirty="0" err="1" smtClean="0"/>
              <a:t>якийсь</a:t>
            </a:r>
            <a:r>
              <a:rPr lang="ru-RU" sz="1400" dirty="0" smtClean="0"/>
              <a:t> </a:t>
            </a:r>
            <a:r>
              <a:rPr lang="ru-RU" sz="1400" dirty="0" err="1" smtClean="0"/>
              <a:t>корисний</a:t>
            </a:r>
            <a:r>
              <a:rPr lang="ru-RU" sz="1400" dirty="0" smtClean="0"/>
              <a:t> </a:t>
            </a:r>
            <a:r>
              <a:rPr lang="ru-RU" sz="1400" dirty="0" err="1" smtClean="0"/>
              <a:t>клас</a:t>
            </a:r>
            <a:r>
              <a:rPr lang="ru-RU" sz="1400" dirty="0" smtClean="0"/>
              <a:t>, </a:t>
            </a:r>
            <a:r>
              <a:rPr lang="ru-RU" sz="1400" dirty="0" err="1" smtClean="0"/>
              <a:t>зазвичай</a:t>
            </a:r>
            <a:r>
              <a:rPr lang="ru-RU" sz="1400" dirty="0" smtClean="0"/>
              <a:t> </a:t>
            </a:r>
            <a:r>
              <a:rPr lang="ru-RU" sz="1400" dirty="0" err="1" smtClean="0"/>
              <a:t>сторонній</a:t>
            </a:r>
            <a:r>
              <a:rPr lang="ru-RU" sz="1400" dirty="0" smtClean="0"/>
              <a:t>. </a:t>
            </a:r>
            <a:r>
              <a:rPr lang="ru-RU" sz="1400" dirty="0" err="1" smtClean="0"/>
              <a:t>Клієнт</a:t>
            </a:r>
            <a:r>
              <a:rPr lang="ru-RU" sz="1400" dirty="0" smtClean="0"/>
              <a:t> не </a:t>
            </a:r>
            <a:r>
              <a:rPr lang="ru-RU" sz="1400" dirty="0" err="1" smtClean="0"/>
              <a:t>може</a:t>
            </a:r>
            <a:r>
              <a:rPr lang="ru-RU" sz="1400" dirty="0" smtClean="0"/>
              <a:t> </a:t>
            </a:r>
            <a:r>
              <a:rPr lang="ru-RU" sz="1400" dirty="0" err="1" smtClean="0"/>
              <a:t>використовувати</a:t>
            </a:r>
            <a:r>
              <a:rPr lang="ru-RU" sz="1400" dirty="0" smtClean="0"/>
              <a:t> </a:t>
            </a:r>
            <a:r>
              <a:rPr lang="ru-RU" sz="1400" dirty="0" err="1" smtClean="0"/>
              <a:t>цей</a:t>
            </a:r>
            <a:r>
              <a:rPr lang="ru-RU" sz="1400" dirty="0" smtClean="0"/>
              <a:t> </a:t>
            </a:r>
            <a:r>
              <a:rPr lang="ru-RU" sz="1400" dirty="0" err="1" smtClean="0"/>
              <a:t>клас</a:t>
            </a:r>
            <a:r>
              <a:rPr lang="ru-RU" sz="1400" dirty="0" smtClean="0"/>
              <a:t> </a:t>
            </a:r>
            <a:r>
              <a:rPr lang="ru-RU" sz="1400" dirty="0" err="1" smtClean="0"/>
              <a:t>безпосередньо</a:t>
            </a:r>
            <a:r>
              <a:rPr lang="ru-RU" sz="1400" dirty="0" smtClean="0"/>
              <a:t>, так як </a:t>
            </a:r>
            <a:r>
              <a:rPr lang="ru-RU" sz="1400" dirty="0" err="1" smtClean="0"/>
              <a:t>сервіс</a:t>
            </a:r>
            <a:r>
              <a:rPr lang="ru-RU" sz="1400" dirty="0" smtClean="0"/>
              <a:t> </a:t>
            </a:r>
            <a:r>
              <a:rPr lang="ru-RU" sz="1400" dirty="0" err="1" smtClean="0"/>
              <a:t>має</a:t>
            </a:r>
            <a:r>
              <a:rPr lang="ru-RU" sz="1400" dirty="0" smtClean="0"/>
              <a:t> </a:t>
            </a:r>
            <a:r>
              <a:rPr lang="ru-RU" sz="1400" dirty="0" err="1" smtClean="0"/>
              <a:t>незрозумілий</a:t>
            </a:r>
            <a:r>
              <a:rPr lang="ru-RU" sz="1400" dirty="0" smtClean="0"/>
              <a:t> </a:t>
            </a:r>
            <a:r>
              <a:rPr lang="ru-RU" sz="1400" dirty="0" err="1" smtClean="0"/>
              <a:t>йому</a:t>
            </a:r>
            <a:r>
              <a:rPr lang="ru-RU" sz="1400" dirty="0" smtClean="0"/>
              <a:t> </a:t>
            </a:r>
            <a:r>
              <a:rPr lang="ru-RU" sz="1400" dirty="0" err="1" smtClean="0"/>
              <a:t>інтерфейс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44346" y="5402484"/>
            <a:ext cx="6289588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 smtClean="0"/>
              <a:t>Адаптер - </a:t>
            </a:r>
            <a:r>
              <a:rPr lang="ru-RU" sz="1400" dirty="0" err="1" smtClean="0"/>
              <a:t>це</a:t>
            </a:r>
            <a:r>
              <a:rPr lang="ru-RU" sz="1400" dirty="0" smtClean="0"/>
              <a:t> </a:t>
            </a:r>
            <a:r>
              <a:rPr lang="ru-RU" sz="1400" dirty="0" err="1" smtClean="0"/>
              <a:t>клас</a:t>
            </a:r>
            <a:r>
              <a:rPr lang="ru-RU" sz="1400" dirty="0" smtClean="0"/>
              <a:t>, </a:t>
            </a:r>
            <a:r>
              <a:rPr lang="ru-RU" sz="1400" dirty="0" err="1" smtClean="0"/>
              <a:t>який</a:t>
            </a:r>
            <a:r>
              <a:rPr lang="ru-RU" sz="1400" dirty="0" smtClean="0"/>
              <a:t> </a:t>
            </a:r>
            <a:r>
              <a:rPr lang="ru-RU" sz="1400" dirty="0" err="1" smtClean="0"/>
              <a:t>може</a:t>
            </a:r>
            <a:r>
              <a:rPr lang="ru-RU" sz="1400" dirty="0" smtClean="0"/>
              <a:t> </a:t>
            </a:r>
            <a:r>
              <a:rPr lang="ru-RU" sz="1400" dirty="0" err="1" smtClean="0"/>
              <a:t>одночасно</a:t>
            </a:r>
            <a:r>
              <a:rPr lang="ru-RU" sz="1400" dirty="0" smtClean="0"/>
              <a:t> </a:t>
            </a:r>
            <a:r>
              <a:rPr lang="ru-RU" sz="1400" dirty="0" err="1" smtClean="0"/>
              <a:t>працювати</a:t>
            </a:r>
            <a:r>
              <a:rPr lang="ru-RU" sz="1400" dirty="0" smtClean="0"/>
              <a:t> і з </a:t>
            </a:r>
            <a:r>
              <a:rPr lang="ru-RU" sz="1400" dirty="0" err="1" smtClean="0"/>
              <a:t>клієнтом</a:t>
            </a:r>
            <a:r>
              <a:rPr lang="ru-RU" sz="1400" dirty="0" smtClean="0"/>
              <a:t>, і з </a:t>
            </a:r>
            <a:r>
              <a:rPr lang="ru-RU" sz="1400" dirty="0" err="1" smtClean="0"/>
              <a:t>сервісом</a:t>
            </a:r>
            <a:r>
              <a:rPr lang="ru-RU" sz="1400" dirty="0" smtClean="0"/>
              <a:t>. </a:t>
            </a:r>
            <a:r>
              <a:rPr lang="ru-RU" sz="1400" dirty="0" err="1" smtClean="0"/>
              <a:t>Він</a:t>
            </a:r>
            <a:r>
              <a:rPr lang="ru-RU" sz="1400" dirty="0" smtClean="0"/>
              <a:t> </a:t>
            </a:r>
            <a:r>
              <a:rPr lang="ru-RU" sz="1400" dirty="0" err="1" smtClean="0"/>
              <a:t>реалізує</a:t>
            </a:r>
            <a:r>
              <a:rPr lang="ru-RU" sz="1400" dirty="0" smtClean="0"/>
              <a:t> </a:t>
            </a:r>
            <a:r>
              <a:rPr lang="ru-RU" sz="1400" dirty="0" err="1" smtClean="0"/>
              <a:t>клієнтський</a:t>
            </a:r>
            <a:r>
              <a:rPr lang="ru-RU" sz="1400" dirty="0" smtClean="0"/>
              <a:t> </a:t>
            </a:r>
            <a:r>
              <a:rPr lang="ru-RU" sz="1400" dirty="0" err="1" smtClean="0"/>
              <a:t>інтерфейс</a:t>
            </a:r>
            <a:r>
              <a:rPr lang="ru-RU" sz="1400" dirty="0" smtClean="0"/>
              <a:t> і </a:t>
            </a:r>
            <a:r>
              <a:rPr lang="ru-RU" sz="1400" dirty="0" err="1" smtClean="0"/>
              <a:t>містить</a:t>
            </a:r>
            <a:r>
              <a:rPr lang="ru-RU" sz="1400" dirty="0" smtClean="0"/>
              <a:t> </a:t>
            </a:r>
            <a:r>
              <a:rPr lang="ru-RU" sz="1400" dirty="0" err="1" smtClean="0"/>
              <a:t>посилання</a:t>
            </a:r>
            <a:r>
              <a:rPr lang="ru-RU" sz="1400" dirty="0" smtClean="0"/>
              <a:t> на </a:t>
            </a:r>
            <a:r>
              <a:rPr lang="ru-RU" sz="1400" dirty="0" err="1" smtClean="0"/>
              <a:t>об'єкт</a:t>
            </a:r>
            <a:r>
              <a:rPr lang="ru-RU" sz="1400" dirty="0" smtClean="0"/>
              <a:t> </a:t>
            </a:r>
            <a:r>
              <a:rPr lang="ru-RU" sz="1400" dirty="0" err="1" smtClean="0"/>
              <a:t>сервісу</a:t>
            </a:r>
            <a:r>
              <a:rPr lang="ru-RU" sz="1400" dirty="0" smtClean="0"/>
              <a:t>. Адаптер </a:t>
            </a:r>
            <a:r>
              <a:rPr lang="ru-RU" sz="1400" dirty="0" err="1" smtClean="0"/>
              <a:t>отримує</a:t>
            </a:r>
            <a:r>
              <a:rPr lang="ru-RU" sz="1400" dirty="0" smtClean="0"/>
              <a:t> </a:t>
            </a:r>
            <a:r>
              <a:rPr lang="ru-RU" sz="1400" dirty="0" err="1" smtClean="0"/>
              <a:t>виклики</a:t>
            </a:r>
            <a:r>
              <a:rPr lang="ru-RU" sz="1400" dirty="0" smtClean="0"/>
              <a:t> </a:t>
            </a:r>
            <a:r>
              <a:rPr lang="ru-RU" sz="1400" dirty="0" err="1" smtClean="0"/>
              <a:t>від</a:t>
            </a:r>
            <a:r>
              <a:rPr lang="ru-RU" sz="1400" dirty="0" smtClean="0"/>
              <a:t> </a:t>
            </a:r>
            <a:r>
              <a:rPr lang="ru-RU" sz="1400" dirty="0" err="1" smtClean="0"/>
              <a:t>клієнта</a:t>
            </a:r>
            <a:r>
              <a:rPr lang="ru-RU" sz="1400" dirty="0" smtClean="0"/>
              <a:t> через </a:t>
            </a:r>
            <a:r>
              <a:rPr lang="ru-RU" sz="1400" dirty="0" err="1" smtClean="0"/>
              <a:t>методи</a:t>
            </a:r>
            <a:r>
              <a:rPr lang="ru-RU" sz="1400" dirty="0" smtClean="0"/>
              <a:t> </a:t>
            </a:r>
            <a:r>
              <a:rPr lang="ru-RU" sz="1400" dirty="0" err="1" smtClean="0"/>
              <a:t>клієнтського</a:t>
            </a:r>
            <a:r>
              <a:rPr lang="ru-RU" sz="1400" dirty="0" smtClean="0"/>
              <a:t> </a:t>
            </a:r>
            <a:r>
              <a:rPr lang="ru-RU" sz="1400" dirty="0" err="1" smtClean="0"/>
              <a:t>інтерфейсу</a:t>
            </a:r>
            <a:r>
              <a:rPr lang="ru-RU" sz="1400" dirty="0" smtClean="0"/>
              <a:t>, а </a:t>
            </a:r>
            <a:r>
              <a:rPr lang="ru-RU" sz="1400" dirty="0" err="1" smtClean="0"/>
              <a:t>потім</a:t>
            </a:r>
            <a:r>
              <a:rPr lang="ru-RU" sz="1400" dirty="0" smtClean="0"/>
              <a:t> переводить </a:t>
            </a:r>
            <a:r>
              <a:rPr lang="ru-RU" sz="1400" dirty="0" err="1" smtClean="0"/>
              <a:t>їх</a:t>
            </a:r>
            <a:r>
              <a:rPr lang="ru-RU" sz="1400" dirty="0" smtClean="0"/>
              <a:t> у </a:t>
            </a:r>
            <a:r>
              <a:rPr lang="ru-RU" sz="1400" dirty="0" err="1" smtClean="0"/>
              <a:t>виклики</a:t>
            </a:r>
            <a:r>
              <a:rPr lang="ru-RU" sz="1400" dirty="0" smtClean="0"/>
              <a:t> </a:t>
            </a:r>
            <a:r>
              <a:rPr lang="ru-RU" sz="1400" dirty="0" err="1" smtClean="0"/>
              <a:t>методів</a:t>
            </a:r>
            <a:r>
              <a:rPr lang="ru-RU" sz="1400" dirty="0" smtClean="0"/>
              <a:t> </a:t>
            </a:r>
            <a:r>
              <a:rPr lang="ru-RU" sz="1400" dirty="0" err="1" smtClean="0"/>
              <a:t>обгорненого</a:t>
            </a:r>
            <a:r>
              <a:rPr lang="ru-RU" sz="1400" dirty="0" smtClean="0"/>
              <a:t> </a:t>
            </a:r>
            <a:r>
              <a:rPr lang="ru-RU" sz="1400" dirty="0" err="1" smtClean="0"/>
              <a:t>об'єкта</a:t>
            </a:r>
            <a:r>
              <a:rPr lang="ru-RU" sz="1400" dirty="0" smtClean="0"/>
              <a:t> в правильному </a:t>
            </a:r>
            <a:r>
              <a:rPr lang="ru-RU" sz="1400" dirty="0" err="1" smtClean="0"/>
              <a:t>форматі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3412" y="3094160"/>
            <a:ext cx="24309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 smtClean="0"/>
              <a:t>Працюючи</a:t>
            </a:r>
            <a:r>
              <a:rPr lang="ru-RU" sz="1400" dirty="0" smtClean="0"/>
              <a:t> з адаптером через </a:t>
            </a:r>
            <a:r>
              <a:rPr lang="ru-RU" sz="1400" dirty="0" err="1" smtClean="0"/>
              <a:t>інтерфейс</a:t>
            </a:r>
            <a:r>
              <a:rPr lang="ru-RU" sz="1400" dirty="0" smtClean="0"/>
              <a:t>, </a:t>
            </a:r>
            <a:r>
              <a:rPr lang="ru-RU" sz="1400" dirty="0" err="1" smtClean="0"/>
              <a:t>клієнт</a:t>
            </a:r>
            <a:r>
              <a:rPr lang="ru-RU" sz="1400" dirty="0" smtClean="0"/>
              <a:t> не </a:t>
            </a:r>
            <a:r>
              <a:rPr lang="ru-RU" sz="1400" dirty="0" err="1" smtClean="0"/>
              <a:t>прив'язується</a:t>
            </a:r>
            <a:r>
              <a:rPr lang="ru-RU" sz="1400" dirty="0" smtClean="0"/>
              <a:t> до конкретного </a:t>
            </a:r>
            <a:r>
              <a:rPr lang="ru-RU" sz="1400" dirty="0" err="1" smtClean="0"/>
              <a:t>класу</a:t>
            </a:r>
            <a:r>
              <a:rPr lang="ru-RU" sz="1400" dirty="0" smtClean="0"/>
              <a:t> адаптера. </a:t>
            </a:r>
            <a:r>
              <a:rPr lang="ru-RU" sz="1400" dirty="0" err="1" smtClean="0"/>
              <a:t>Завдяки</a:t>
            </a:r>
            <a:r>
              <a:rPr lang="ru-RU" sz="1400" dirty="0" smtClean="0"/>
              <a:t> </a:t>
            </a:r>
            <a:r>
              <a:rPr lang="ru-RU" sz="1400" dirty="0" err="1" smtClean="0"/>
              <a:t>цьому</a:t>
            </a:r>
            <a:r>
              <a:rPr lang="ru-RU" sz="1400" dirty="0" smtClean="0"/>
              <a:t>, </a:t>
            </a:r>
            <a:r>
              <a:rPr lang="ru-RU" sz="1400" dirty="0" err="1" smtClean="0"/>
              <a:t>ви</a:t>
            </a:r>
            <a:r>
              <a:rPr lang="ru-RU" sz="1400" dirty="0" smtClean="0"/>
              <a:t> можете </a:t>
            </a:r>
            <a:r>
              <a:rPr lang="ru-RU" sz="1400" dirty="0" err="1" smtClean="0"/>
              <a:t>додавати</a:t>
            </a:r>
            <a:r>
              <a:rPr lang="ru-RU" sz="1400" dirty="0" smtClean="0"/>
              <a:t> в </a:t>
            </a:r>
            <a:r>
              <a:rPr lang="ru-RU" sz="1400" dirty="0" err="1" smtClean="0"/>
              <a:t>програму</a:t>
            </a:r>
            <a:r>
              <a:rPr lang="ru-RU" sz="1400" dirty="0" smtClean="0"/>
              <a:t> </a:t>
            </a:r>
            <a:r>
              <a:rPr lang="ru-RU" sz="1400" dirty="0" err="1" smtClean="0"/>
              <a:t>нові</a:t>
            </a:r>
            <a:r>
              <a:rPr lang="ru-RU" sz="1400" dirty="0" smtClean="0"/>
              <a:t> </a:t>
            </a:r>
            <a:r>
              <a:rPr lang="ru-RU" sz="1400" dirty="0" err="1" smtClean="0"/>
              <a:t>види</a:t>
            </a:r>
            <a:r>
              <a:rPr lang="ru-RU" sz="1400" dirty="0" smtClean="0"/>
              <a:t> </a:t>
            </a:r>
            <a:r>
              <a:rPr lang="ru-RU" sz="1400" dirty="0" err="1" smtClean="0"/>
              <a:t>адаптерів</a:t>
            </a:r>
            <a:r>
              <a:rPr lang="ru-RU" sz="1400" dirty="0" smtClean="0"/>
              <a:t>, </a:t>
            </a:r>
            <a:r>
              <a:rPr lang="ru-RU" sz="1400" dirty="0" err="1" smtClean="0"/>
              <a:t>незалежно</a:t>
            </a:r>
            <a:r>
              <a:rPr lang="ru-RU" sz="1400" dirty="0" smtClean="0"/>
              <a:t> </a:t>
            </a:r>
            <a:r>
              <a:rPr lang="ru-RU" sz="1400" dirty="0" err="1" smtClean="0"/>
              <a:t>від</a:t>
            </a:r>
            <a:r>
              <a:rPr lang="ru-RU" sz="1400" dirty="0" smtClean="0"/>
              <a:t> </a:t>
            </a:r>
            <a:r>
              <a:rPr lang="ru-RU" sz="1400" dirty="0" err="1" smtClean="0"/>
              <a:t>клієнтського</a:t>
            </a:r>
            <a:r>
              <a:rPr lang="ru-RU" sz="1400" dirty="0" smtClean="0"/>
              <a:t> коду. </a:t>
            </a:r>
            <a:r>
              <a:rPr lang="ru-RU" sz="1400" dirty="0" err="1" smtClean="0"/>
              <a:t>Це</a:t>
            </a:r>
            <a:r>
              <a:rPr lang="ru-RU" sz="1400" dirty="0" smtClean="0"/>
              <a:t> </a:t>
            </a:r>
            <a:r>
              <a:rPr lang="ru-RU" sz="1400" dirty="0" err="1" smtClean="0"/>
              <a:t>може</a:t>
            </a:r>
            <a:r>
              <a:rPr lang="ru-RU" sz="1400" dirty="0" smtClean="0"/>
              <a:t> стати в </a:t>
            </a:r>
            <a:r>
              <a:rPr lang="ru-RU" sz="1400" dirty="0" err="1" smtClean="0"/>
              <a:t>нагоді</a:t>
            </a:r>
            <a:r>
              <a:rPr lang="ru-RU" sz="1400" dirty="0" smtClean="0"/>
              <a:t>, </a:t>
            </a:r>
            <a:r>
              <a:rPr lang="ru-RU" sz="1400" dirty="0" err="1" smtClean="0"/>
              <a:t>якщо</a:t>
            </a:r>
            <a:r>
              <a:rPr lang="ru-RU" sz="1400" dirty="0" smtClean="0"/>
              <a:t> </a:t>
            </a:r>
            <a:r>
              <a:rPr lang="ru-RU" sz="1400" dirty="0" err="1" smtClean="0"/>
              <a:t>інтерфейс</a:t>
            </a:r>
            <a:r>
              <a:rPr lang="ru-RU" sz="1400" dirty="0" smtClean="0"/>
              <a:t> </a:t>
            </a:r>
            <a:r>
              <a:rPr lang="ru-RU" sz="1400" dirty="0" err="1" smtClean="0"/>
              <a:t>сервісу</a:t>
            </a:r>
            <a:r>
              <a:rPr lang="ru-RU" sz="1400" dirty="0" smtClean="0"/>
              <a:t> </a:t>
            </a:r>
            <a:r>
              <a:rPr lang="ru-RU" sz="1400" dirty="0" err="1" smtClean="0"/>
              <a:t>раптом</a:t>
            </a:r>
            <a:r>
              <a:rPr lang="ru-RU" sz="1400" dirty="0" smtClean="0"/>
              <a:t> </a:t>
            </a:r>
            <a:r>
              <a:rPr lang="ru-RU" sz="1400" dirty="0" err="1" smtClean="0"/>
              <a:t>зміниться</a:t>
            </a:r>
            <a:r>
              <a:rPr lang="ru-RU" sz="1400" dirty="0" smtClean="0"/>
              <a:t>, </a:t>
            </a:r>
            <a:r>
              <a:rPr lang="ru-RU" sz="1400" dirty="0" err="1" smtClean="0"/>
              <a:t>наприклад</a:t>
            </a:r>
            <a:r>
              <a:rPr lang="ru-RU" sz="1400" dirty="0" smtClean="0"/>
              <a:t>, </a:t>
            </a:r>
            <a:r>
              <a:rPr lang="ru-RU" sz="1400" dirty="0" err="1" smtClean="0"/>
              <a:t>після</a:t>
            </a:r>
            <a:r>
              <a:rPr lang="ru-RU" sz="1400" dirty="0" smtClean="0"/>
              <a:t> </a:t>
            </a:r>
            <a:r>
              <a:rPr lang="ru-RU" sz="1400" dirty="0" err="1" smtClean="0"/>
              <a:t>виходу</a:t>
            </a:r>
            <a:r>
              <a:rPr lang="ru-RU" sz="1400" dirty="0" smtClean="0"/>
              <a:t> </a:t>
            </a:r>
            <a:r>
              <a:rPr lang="ru-RU" sz="1400" dirty="0" err="1" smtClean="0"/>
              <a:t>нової</a:t>
            </a:r>
            <a:r>
              <a:rPr lang="ru-RU" sz="1400" dirty="0" smtClean="0"/>
              <a:t> </a:t>
            </a:r>
            <a:r>
              <a:rPr lang="ru-RU" sz="1400" dirty="0" err="1" smtClean="0"/>
              <a:t>версії</a:t>
            </a:r>
            <a:r>
              <a:rPr lang="ru-RU" sz="1400" dirty="0" smtClean="0"/>
              <a:t> </a:t>
            </a:r>
            <a:r>
              <a:rPr lang="ru-RU" sz="1400" dirty="0" err="1" smtClean="0"/>
              <a:t>сторонньої</a:t>
            </a:r>
            <a:r>
              <a:rPr lang="ru-RU" sz="1400" dirty="0" smtClean="0"/>
              <a:t> </a:t>
            </a:r>
            <a:r>
              <a:rPr lang="ru-RU" sz="1400" dirty="0" err="1" smtClean="0"/>
              <a:t>бібліотеки</a:t>
            </a:r>
            <a:r>
              <a:rPr lang="ru-RU" sz="1400" dirty="0" smtClean="0"/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193808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35348" y="105718"/>
            <a:ext cx="48707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rgbClr val="C00000"/>
                </a:solidFill>
              </a:rPr>
              <a:t>Легковаг</a:t>
            </a:r>
            <a:r>
              <a:rPr lang="ru-RU" sz="3600" b="1" dirty="0" smtClean="0">
                <a:solidFill>
                  <a:srgbClr val="C00000"/>
                </a:solidFill>
              </a:rPr>
              <a:t>. </a:t>
            </a:r>
            <a:r>
              <a:rPr lang="ru-RU" sz="3600" b="1" dirty="0" err="1">
                <a:solidFill>
                  <a:srgbClr val="C00000"/>
                </a:solidFill>
              </a:rPr>
              <a:t>Застосовність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3697" y="1166843"/>
            <a:ext cx="82172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Коли не </a:t>
            </a:r>
            <a:r>
              <a:rPr lang="ru-RU" b="1" dirty="0" err="1"/>
              <a:t>вистачає</a:t>
            </a:r>
            <a:r>
              <a:rPr lang="ru-RU" b="1" dirty="0"/>
              <a:t> </a:t>
            </a:r>
            <a:r>
              <a:rPr lang="ru-RU" b="1" dirty="0" err="1"/>
              <a:t>оперативної</a:t>
            </a:r>
            <a:r>
              <a:rPr lang="ru-RU" b="1" dirty="0"/>
              <a:t> </a:t>
            </a:r>
            <a:r>
              <a:rPr lang="ru-RU" b="1" dirty="0" err="1"/>
              <a:t>пам'яті</a:t>
            </a:r>
            <a:r>
              <a:rPr lang="ru-RU" b="1" dirty="0"/>
              <a:t> для </a:t>
            </a:r>
            <a:r>
              <a:rPr lang="ru-RU" b="1" dirty="0" err="1"/>
              <a:t>підтримки</a:t>
            </a:r>
            <a:r>
              <a:rPr lang="ru-RU" b="1" dirty="0"/>
              <a:t> </a:t>
            </a:r>
            <a:r>
              <a:rPr lang="ru-RU" b="1" dirty="0" err="1"/>
              <a:t>всіх</a:t>
            </a:r>
            <a:r>
              <a:rPr lang="ru-RU" b="1" dirty="0"/>
              <a:t> </a:t>
            </a:r>
            <a:r>
              <a:rPr lang="ru-RU" b="1" dirty="0" err="1"/>
              <a:t>потрібних</a:t>
            </a:r>
            <a:r>
              <a:rPr lang="ru-RU" b="1" dirty="0"/>
              <a:t> </a:t>
            </a:r>
            <a:r>
              <a:rPr lang="ru-RU" b="1" dirty="0" err="1"/>
              <a:t>об'єктів</a:t>
            </a:r>
            <a:r>
              <a:rPr lang="ru-RU" b="1" dirty="0"/>
              <a:t>.</a:t>
            </a:r>
          </a:p>
          <a:p>
            <a:endParaRPr lang="ru-RU" b="1" dirty="0"/>
          </a:p>
          <a:p>
            <a:r>
              <a:rPr lang="ru-RU" dirty="0"/>
              <a:t>  </a:t>
            </a:r>
            <a:r>
              <a:rPr lang="ru-RU" dirty="0" err="1"/>
              <a:t>Ефективність</a:t>
            </a:r>
            <a:r>
              <a:rPr lang="ru-RU" dirty="0"/>
              <a:t> паттерна </a:t>
            </a:r>
            <a:r>
              <a:rPr lang="ru-RU" dirty="0" err="1"/>
              <a:t>легковаговиків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в </a:t>
            </a:r>
            <a:r>
              <a:rPr lang="ru-RU" dirty="0" err="1"/>
              <a:t>чому</a:t>
            </a:r>
            <a:r>
              <a:rPr lang="ru-RU" dirty="0"/>
              <a:t>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того, як і де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. </a:t>
            </a:r>
            <a:r>
              <a:rPr lang="ru-RU" dirty="0" err="1"/>
              <a:t>Застосовуйте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, коли </a:t>
            </a:r>
            <a:r>
              <a:rPr lang="ru-RU" dirty="0" err="1"/>
              <a:t>виконані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перераховані</a:t>
            </a:r>
            <a:r>
              <a:rPr lang="ru-RU" dirty="0"/>
              <a:t> </a:t>
            </a:r>
            <a:r>
              <a:rPr lang="ru-RU" dirty="0" err="1"/>
              <a:t>умови</a:t>
            </a:r>
            <a:r>
              <a:rPr lang="ru-RU" dirty="0"/>
              <a:t>:</a:t>
            </a:r>
          </a:p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в </a:t>
            </a:r>
            <a:r>
              <a:rPr lang="ru-RU" dirty="0" err="1"/>
              <a:t>додатку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велика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через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високі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 </a:t>
            </a:r>
            <a:r>
              <a:rPr lang="ru-RU" dirty="0" err="1"/>
              <a:t>оперативної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більшу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стану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винести</a:t>
            </a:r>
            <a:r>
              <a:rPr lang="ru-RU" dirty="0"/>
              <a:t> за </a:t>
            </a:r>
            <a:r>
              <a:rPr lang="ru-RU" dirty="0" err="1"/>
              <a:t>межі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великі</a:t>
            </a:r>
            <a:r>
              <a:rPr lang="ru-RU" dirty="0"/>
              <a:t> </a:t>
            </a:r>
            <a:r>
              <a:rPr lang="ru-RU" dirty="0" err="1"/>
              <a:t>групи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замінити</a:t>
            </a:r>
            <a:r>
              <a:rPr lang="ru-RU" dirty="0"/>
              <a:t> </a:t>
            </a:r>
            <a:r>
              <a:rPr lang="ru-RU" dirty="0" err="1"/>
              <a:t>відносно</a:t>
            </a:r>
            <a:r>
              <a:rPr lang="ru-RU" dirty="0"/>
              <a:t> невеликою </a:t>
            </a:r>
            <a:r>
              <a:rPr lang="ru-RU" dirty="0" err="1"/>
              <a:t>кількістю</a:t>
            </a:r>
            <a:r>
              <a:rPr lang="ru-RU" dirty="0"/>
              <a:t> </a:t>
            </a:r>
            <a:r>
              <a:rPr lang="ru-RU" dirty="0" err="1"/>
              <a:t>поділюваних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зовнішній</a:t>
            </a:r>
            <a:r>
              <a:rPr lang="ru-RU" dirty="0"/>
              <a:t> стан </a:t>
            </a:r>
            <a:r>
              <a:rPr lang="ru-RU" dirty="0" err="1"/>
              <a:t>винесено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6975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Легковаг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Реалізація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856357"/>
            <a:ext cx="9144000" cy="49398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/>
              <a:t>Розділіть</a:t>
            </a:r>
            <a:r>
              <a:rPr lang="ru-RU" dirty="0"/>
              <a:t> поля </a:t>
            </a:r>
            <a:r>
              <a:rPr lang="ru-RU" dirty="0" err="1"/>
              <a:t>класу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стане легкоатлетом, на </a:t>
            </a:r>
            <a:r>
              <a:rPr lang="ru-RU" dirty="0" err="1"/>
              <a:t>дві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lphaLcPeriod"/>
            </a:pPr>
            <a:r>
              <a:rPr lang="ru-RU" dirty="0" err="1" smtClean="0"/>
              <a:t>внутрішній</a:t>
            </a:r>
            <a:r>
              <a:rPr lang="ru-RU" dirty="0" smtClean="0"/>
              <a:t> </a:t>
            </a:r>
            <a:r>
              <a:rPr lang="ru-RU" dirty="0"/>
              <a:t>стан: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полів</a:t>
            </a:r>
            <a:r>
              <a:rPr lang="ru-RU" dirty="0"/>
              <a:t> </a:t>
            </a:r>
            <a:r>
              <a:rPr lang="ru-RU" dirty="0" err="1"/>
              <a:t>однакові</a:t>
            </a:r>
            <a:r>
              <a:rPr lang="ru-RU" dirty="0"/>
              <a:t> для великого числа </a:t>
            </a:r>
            <a:r>
              <a:rPr lang="ru-RU" dirty="0" err="1"/>
              <a:t>об'єктів</a:t>
            </a:r>
            <a:r>
              <a:rPr lang="ru-RU" dirty="0"/>
              <a:t>;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lphaLcPeriod"/>
            </a:pPr>
            <a:r>
              <a:rPr lang="ru-RU" dirty="0" err="1"/>
              <a:t>зовнішній</a:t>
            </a:r>
            <a:r>
              <a:rPr lang="ru-RU" dirty="0"/>
              <a:t> стан (контекст):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полів</a:t>
            </a:r>
            <a:r>
              <a:rPr lang="ru-RU" dirty="0"/>
              <a:t> </a:t>
            </a:r>
            <a:r>
              <a:rPr lang="ru-RU" dirty="0" err="1"/>
              <a:t>унікальні</a:t>
            </a:r>
            <a:r>
              <a:rPr lang="ru-RU" dirty="0"/>
              <a:t> для кожного </a:t>
            </a:r>
            <a:r>
              <a:rPr lang="ru-RU" dirty="0" err="1"/>
              <a:t>об'єкта</a:t>
            </a:r>
            <a:r>
              <a:rPr lang="ru-RU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/>
              <a:t>Залиште</a:t>
            </a:r>
            <a:r>
              <a:rPr lang="ru-RU" dirty="0"/>
              <a:t> поля </a:t>
            </a:r>
            <a:r>
              <a:rPr lang="ru-RU" dirty="0" err="1"/>
              <a:t>внутрішнього</a:t>
            </a:r>
            <a:r>
              <a:rPr lang="ru-RU" dirty="0"/>
              <a:t> стану в </a:t>
            </a:r>
            <a:r>
              <a:rPr lang="ru-RU" dirty="0" err="1"/>
              <a:t>класі</a:t>
            </a:r>
            <a:r>
              <a:rPr lang="ru-RU" dirty="0"/>
              <a:t>, але </a:t>
            </a:r>
            <a:r>
              <a:rPr lang="ru-RU" dirty="0" err="1"/>
              <a:t>переконайтеся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незмінні</a:t>
            </a:r>
            <a:r>
              <a:rPr lang="ru-RU" dirty="0"/>
              <a:t>. </a:t>
            </a:r>
            <a:r>
              <a:rPr lang="ru-RU" dirty="0" err="1"/>
              <a:t>Ці</a:t>
            </a:r>
            <a:r>
              <a:rPr lang="ru-RU" dirty="0"/>
              <a:t> поля </a:t>
            </a:r>
            <a:r>
              <a:rPr lang="ru-RU" dirty="0" err="1"/>
              <a:t>повинні</a:t>
            </a:r>
            <a:r>
              <a:rPr lang="ru-RU" dirty="0"/>
              <a:t> инициализироваться </a:t>
            </a:r>
            <a:r>
              <a:rPr lang="ru-RU" dirty="0" err="1"/>
              <a:t>тільки</a:t>
            </a:r>
            <a:r>
              <a:rPr lang="ru-RU" dirty="0"/>
              <a:t> через конструктор.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ru-RU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/>
              <a:t>Перетворіть</a:t>
            </a:r>
            <a:r>
              <a:rPr lang="ru-RU" dirty="0"/>
              <a:t> поля </a:t>
            </a:r>
            <a:r>
              <a:rPr lang="ru-RU" dirty="0" err="1"/>
              <a:t>зовнішнього</a:t>
            </a:r>
            <a:r>
              <a:rPr lang="ru-RU" dirty="0"/>
              <a:t> стану в </a:t>
            </a:r>
            <a:r>
              <a:rPr lang="ru-RU" dirty="0" err="1"/>
              <a:t>параметри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, де </a:t>
            </a:r>
            <a:r>
              <a:rPr lang="ru-RU" dirty="0" err="1"/>
              <a:t>ці</a:t>
            </a:r>
            <a:r>
              <a:rPr lang="ru-RU" dirty="0"/>
              <a:t> поля </a:t>
            </a:r>
            <a:r>
              <a:rPr lang="ru-RU" dirty="0" err="1"/>
              <a:t>використовувалися</a:t>
            </a:r>
            <a:r>
              <a:rPr lang="ru-RU" dirty="0"/>
              <a:t>.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видаліть</a:t>
            </a:r>
            <a:r>
              <a:rPr lang="ru-RU" dirty="0"/>
              <a:t> поля з </a:t>
            </a:r>
            <a:r>
              <a:rPr lang="ru-RU" dirty="0" err="1"/>
              <a:t>класу</a:t>
            </a:r>
            <a:r>
              <a:rPr lang="ru-RU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ru-RU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/>
              <a:t>Створіть</a:t>
            </a:r>
            <a:r>
              <a:rPr lang="ru-RU" dirty="0"/>
              <a:t> фабрику, яка буде </a:t>
            </a:r>
            <a:r>
              <a:rPr lang="ru-RU" dirty="0" err="1"/>
              <a:t>кешувати</a:t>
            </a:r>
            <a:r>
              <a:rPr lang="ru-RU" dirty="0"/>
              <a:t> і повторно </a:t>
            </a:r>
            <a:r>
              <a:rPr lang="ru-RU" dirty="0" err="1"/>
              <a:t>віддавати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створені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. </a:t>
            </a:r>
            <a:r>
              <a:rPr lang="ru-RU" dirty="0" err="1"/>
              <a:t>Клієнт</a:t>
            </a:r>
            <a:r>
              <a:rPr lang="ru-RU" dirty="0"/>
              <a:t> повинен </a:t>
            </a:r>
            <a:r>
              <a:rPr lang="ru-RU" dirty="0" err="1"/>
              <a:t>запитувати</a:t>
            </a:r>
            <a:r>
              <a:rPr lang="ru-RU" dirty="0"/>
              <a:t> з </a:t>
            </a:r>
            <a:r>
              <a:rPr lang="ru-RU" dirty="0" err="1"/>
              <a:t>цієї</a:t>
            </a:r>
            <a:r>
              <a:rPr lang="ru-RU" dirty="0"/>
              <a:t> фабрики легковеса з </a:t>
            </a:r>
            <a:r>
              <a:rPr lang="ru-RU" dirty="0" err="1"/>
              <a:t>певним</a:t>
            </a:r>
            <a:r>
              <a:rPr lang="ru-RU" dirty="0"/>
              <a:t> </a:t>
            </a:r>
            <a:r>
              <a:rPr lang="ru-RU" dirty="0" err="1"/>
              <a:t>внутрішнім</a:t>
            </a:r>
            <a:r>
              <a:rPr lang="ru-RU" dirty="0"/>
              <a:t> станом, а не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безпосередньо</a:t>
            </a:r>
            <a:r>
              <a:rPr lang="ru-RU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ru-RU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/>
              <a:t>Клієнт</a:t>
            </a:r>
            <a:r>
              <a:rPr lang="ru-RU" dirty="0"/>
              <a:t> повинен </a:t>
            </a:r>
            <a:r>
              <a:rPr lang="ru-RU" dirty="0" err="1"/>
              <a:t>зберігати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обчислювати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зовнішнього</a:t>
            </a:r>
            <a:r>
              <a:rPr lang="ru-RU" dirty="0"/>
              <a:t> стану (контекст) і </a:t>
            </a:r>
            <a:r>
              <a:rPr lang="ru-RU" dirty="0" err="1"/>
              <a:t>передавати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в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легковеса..</a:t>
            </a:r>
          </a:p>
        </p:txBody>
      </p:sp>
    </p:spTree>
    <p:extLst>
      <p:ext uri="{BB962C8B-B14F-4D97-AF65-F5344CB8AC3E}">
        <p14:creationId xmlns:p14="http://schemas.microsoft.com/office/powerpoint/2010/main" val="7600503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Легковаг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Переваги і недоліки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33382" y="1432004"/>
            <a:ext cx="7253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>
                <a:solidFill>
                  <a:srgbClr val="0000CC"/>
                </a:solidFill>
              </a:rPr>
              <a:t>Заощаджує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оперативну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пам'ять</a:t>
            </a:r>
            <a:r>
              <a:rPr lang="ru-RU" dirty="0" smtClean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dirty="0">
              <a:solidFill>
                <a:srgbClr val="0000C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CC"/>
                </a:solidFill>
              </a:rPr>
              <a:t> 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Витрачає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процесорний</a:t>
            </a:r>
            <a:r>
              <a:rPr lang="ru-RU" dirty="0">
                <a:solidFill>
                  <a:srgbClr val="C00000"/>
                </a:solidFill>
              </a:rPr>
              <a:t> час на </a:t>
            </a:r>
            <a:r>
              <a:rPr lang="ru-RU" dirty="0" err="1">
                <a:solidFill>
                  <a:srgbClr val="C00000"/>
                </a:solidFill>
              </a:rPr>
              <a:t>пошук</a:t>
            </a:r>
            <a:r>
              <a:rPr lang="ru-RU" dirty="0">
                <a:solidFill>
                  <a:srgbClr val="C00000"/>
                </a:solidFill>
              </a:rPr>
              <a:t> / </a:t>
            </a:r>
            <a:r>
              <a:rPr lang="ru-RU" dirty="0" err="1">
                <a:solidFill>
                  <a:srgbClr val="C00000"/>
                </a:solidFill>
              </a:rPr>
              <a:t>обчислення</a:t>
            </a:r>
            <a:r>
              <a:rPr lang="ru-RU" dirty="0">
                <a:solidFill>
                  <a:srgbClr val="C00000"/>
                </a:solidFill>
              </a:rPr>
              <a:t> контексту.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C00000"/>
                </a:solidFill>
              </a:rPr>
              <a:t>  </a:t>
            </a:r>
            <a:r>
              <a:rPr lang="ru-RU" dirty="0" err="1">
                <a:solidFill>
                  <a:srgbClr val="C00000"/>
                </a:solidFill>
              </a:rPr>
              <a:t>Ускладнює</a:t>
            </a:r>
            <a:r>
              <a:rPr lang="ru-RU" dirty="0">
                <a:solidFill>
                  <a:srgbClr val="C00000"/>
                </a:solidFill>
              </a:rPr>
              <a:t> код </a:t>
            </a:r>
            <a:r>
              <a:rPr lang="ru-RU" dirty="0" err="1">
                <a:solidFill>
                  <a:srgbClr val="C00000"/>
                </a:solidFill>
              </a:rPr>
              <a:t>програми</a:t>
            </a:r>
            <a:r>
              <a:rPr lang="ru-RU" dirty="0">
                <a:solidFill>
                  <a:srgbClr val="C00000"/>
                </a:solidFill>
              </a:rPr>
              <a:t> через </a:t>
            </a:r>
            <a:r>
              <a:rPr lang="ru-RU" dirty="0" err="1">
                <a:solidFill>
                  <a:srgbClr val="C00000"/>
                </a:solidFill>
              </a:rPr>
              <a:t>введення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безлічі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додаткових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класів</a:t>
            </a:r>
            <a:r>
              <a:rPr lang="ru-RU" dirty="0">
                <a:solidFill>
                  <a:srgbClr val="0000CC"/>
                </a:solidFill>
              </a:rPr>
              <a:t>.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159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Легковаг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Відношення до інших </a:t>
            </a:r>
            <a:r>
              <a:rPr lang="uk-UA" sz="3200" b="1" dirty="0" err="1" smtClean="0">
                <a:solidFill>
                  <a:srgbClr val="C00000"/>
                </a:solidFill>
              </a:rPr>
              <a:t>патернів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9492" y="1218326"/>
            <a:ext cx="86003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1" dirty="0"/>
              <a:t>Компоновщик </a:t>
            </a:r>
            <a:r>
              <a:rPr lang="ru-RU" dirty="0"/>
              <a:t>часто </a:t>
            </a:r>
            <a:r>
              <a:rPr lang="ru-RU" dirty="0" err="1"/>
              <a:t>поєднують</a:t>
            </a:r>
            <a:r>
              <a:rPr lang="ru-RU" dirty="0"/>
              <a:t> з </a:t>
            </a:r>
            <a:r>
              <a:rPr lang="ru-RU" dirty="0" err="1"/>
              <a:t>легковаговиків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спільні</a:t>
            </a:r>
            <a:r>
              <a:rPr lang="ru-RU" dirty="0"/>
              <a:t> </a:t>
            </a:r>
            <a:r>
              <a:rPr lang="ru-RU" dirty="0" err="1"/>
              <a:t>гілки</a:t>
            </a:r>
            <a:r>
              <a:rPr lang="ru-RU" dirty="0"/>
              <a:t> дерева і </a:t>
            </a:r>
            <a:r>
              <a:rPr lang="ru-RU" dirty="0" err="1"/>
              <a:t>заощадити</a:t>
            </a:r>
            <a:r>
              <a:rPr lang="ru-RU" dirty="0"/>
              <a:t> при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пам'ять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Легкоатлет </a:t>
            </a:r>
            <a:r>
              <a:rPr lang="ru-RU" dirty="0" err="1"/>
              <a:t>показує</a:t>
            </a:r>
            <a:r>
              <a:rPr lang="ru-RU" dirty="0"/>
              <a:t>, як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дрібних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а </a:t>
            </a:r>
            <a:r>
              <a:rPr lang="ru-RU" b="1" dirty="0"/>
              <a:t>Фасад </a:t>
            </a:r>
            <a:r>
              <a:rPr lang="ru-RU" dirty="0" err="1"/>
              <a:t>показує</a:t>
            </a:r>
            <a:r>
              <a:rPr lang="ru-RU" dirty="0"/>
              <a:t>, як </a:t>
            </a:r>
            <a:r>
              <a:rPr lang="ru-RU" dirty="0" err="1"/>
              <a:t>створити</a:t>
            </a:r>
            <a:r>
              <a:rPr lang="ru-RU" dirty="0"/>
              <a:t> один </a:t>
            </a:r>
            <a:r>
              <a:rPr lang="ru-RU" dirty="0" err="1"/>
              <a:t>об'єкт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відображає</a:t>
            </a:r>
            <a:r>
              <a:rPr lang="ru-RU" dirty="0"/>
              <a:t> </a:t>
            </a:r>
            <a:r>
              <a:rPr lang="ru-RU" dirty="0" err="1"/>
              <a:t>цілу</a:t>
            </a:r>
            <a:r>
              <a:rPr lang="ru-RU" dirty="0"/>
              <a:t> </a:t>
            </a:r>
            <a:r>
              <a:rPr lang="ru-RU" dirty="0" err="1"/>
              <a:t>підсистему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 err="1"/>
              <a:t>Патерн</a:t>
            </a:r>
            <a:r>
              <a:rPr lang="ru-RU" b="1" dirty="0"/>
              <a:t> </a:t>
            </a:r>
            <a:r>
              <a:rPr lang="ru-RU" b="1" dirty="0" err="1"/>
              <a:t>легковаговиків</a:t>
            </a:r>
            <a:r>
              <a:rPr lang="ru-RU" b="1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нагадувати</a:t>
            </a:r>
            <a:r>
              <a:rPr lang="ru-RU" dirty="0"/>
              <a:t> </a:t>
            </a:r>
            <a:r>
              <a:rPr lang="ru-RU" dirty="0" err="1"/>
              <a:t>Поодинці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для конкретного </a:t>
            </a:r>
            <a:r>
              <a:rPr lang="ru-RU" dirty="0" err="1"/>
              <a:t>завдання</a:t>
            </a:r>
            <a:r>
              <a:rPr lang="ru-RU" dirty="0"/>
              <a:t> у вас </a:t>
            </a:r>
            <a:r>
              <a:rPr lang="ru-RU" dirty="0" err="1"/>
              <a:t>вийшло</a:t>
            </a:r>
            <a:r>
              <a:rPr lang="ru-RU" dirty="0"/>
              <a:t> </a:t>
            </a:r>
            <a:r>
              <a:rPr lang="ru-RU" dirty="0" err="1"/>
              <a:t>звести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до одного. Але </a:t>
            </a:r>
            <a:r>
              <a:rPr lang="ru-RU" dirty="0" err="1"/>
              <a:t>пам'ятайте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паттернами є два </a:t>
            </a:r>
            <a:r>
              <a:rPr lang="ru-RU" dirty="0" err="1"/>
              <a:t>кардинальних</a:t>
            </a:r>
            <a:r>
              <a:rPr lang="ru-RU" dirty="0"/>
              <a:t> </a:t>
            </a:r>
            <a:r>
              <a:rPr lang="ru-RU" dirty="0" err="1"/>
              <a:t>відмінності</a:t>
            </a:r>
            <a:r>
              <a:rPr lang="ru-RU" dirty="0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На </a:t>
            </a:r>
            <a:r>
              <a:rPr lang="ru-RU" dirty="0" err="1"/>
              <a:t>відміну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b="1" dirty="0" err="1"/>
              <a:t>Одинаки</a:t>
            </a:r>
            <a:r>
              <a:rPr lang="ru-RU" dirty="0"/>
              <a:t>,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безліч</a:t>
            </a:r>
            <a:r>
              <a:rPr lang="ru-RU" dirty="0"/>
              <a:t> </a:t>
            </a:r>
            <a:r>
              <a:rPr lang="ru-RU" dirty="0" err="1"/>
              <a:t>об'єктів-легковаговиків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 err="1"/>
              <a:t>Об'єкти-легкоатлет</a:t>
            </a:r>
            <a:r>
              <a:rPr lang="ru-RU" dirty="0" err="1"/>
              <a:t>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незмінними</a:t>
            </a:r>
            <a:r>
              <a:rPr lang="ru-RU" dirty="0"/>
              <a:t>, </a:t>
            </a:r>
            <a:r>
              <a:rPr lang="ru-RU" dirty="0" err="1"/>
              <a:t>тоді</a:t>
            </a:r>
            <a:r>
              <a:rPr lang="ru-RU" dirty="0"/>
              <a:t> як </a:t>
            </a:r>
            <a:r>
              <a:rPr lang="ru-RU" dirty="0" err="1"/>
              <a:t>об'єкт-одинак</a:t>
            </a:r>
            <a:r>
              <a:rPr lang="ru-RU" dirty="0"/>
              <a:t> ​​</a:t>
            </a:r>
            <a:r>
              <a:rPr lang="ru-RU" dirty="0" err="1"/>
              <a:t>допускає</a:t>
            </a:r>
            <a:r>
              <a:rPr lang="ru-RU" dirty="0"/>
              <a:t> </a:t>
            </a:r>
            <a:r>
              <a:rPr lang="ru-RU" dirty="0" err="1"/>
              <a:t>зміну</a:t>
            </a:r>
            <a:r>
              <a:rPr lang="ru-RU" dirty="0"/>
              <a:t> </a:t>
            </a:r>
            <a:r>
              <a:rPr lang="ru-RU" dirty="0" err="1"/>
              <a:t>свого</a:t>
            </a:r>
            <a:r>
              <a:rPr lang="ru-RU" dirty="0"/>
              <a:t> стану.</a:t>
            </a:r>
          </a:p>
        </p:txBody>
      </p:sp>
    </p:spTree>
    <p:extLst>
      <p:ext uri="{BB962C8B-B14F-4D97-AF65-F5344CB8AC3E}">
        <p14:creationId xmlns:p14="http://schemas.microsoft.com/office/powerpoint/2010/main" val="11098785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Заступник</a:t>
            </a:r>
            <a:r>
              <a:rPr lang="ru-RU" sz="3200" b="1" dirty="0" smtClean="0">
                <a:solidFill>
                  <a:srgbClr val="C00000"/>
                </a:solidFill>
              </a:rPr>
              <a:t>. Суть </a:t>
            </a:r>
            <a:r>
              <a:rPr lang="ru-RU" sz="3200" b="1" dirty="0" err="1" smtClean="0">
                <a:solidFill>
                  <a:srgbClr val="C00000"/>
                </a:solidFill>
              </a:rPr>
              <a:t>патерна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5097" y="1009817"/>
            <a:ext cx="8513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Заступник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структурний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підставляти</a:t>
            </a:r>
            <a:r>
              <a:rPr lang="ru-RU" dirty="0"/>
              <a:t>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реальних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ru-RU" dirty="0" err="1"/>
              <a:t>спеціальні</a:t>
            </a:r>
            <a:r>
              <a:rPr lang="ru-RU" dirty="0"/>
              <a:t> </a:t>
            </a:r>
            <a:r>
              <a:rPr lang="ru-RU" dirty="0" err="1"/>
              <a:t>об'єкти-замінники</a:t>
            </a:r>
            <a:r>
              <a:rPr lang="ru-RU" dirty="0"/>
              <a:t>.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перехоплюють</a:t>
            </a:r>
            <a:r>
              <a:rPr lang="ru-RU" dirty="0"/>
              <a:t> </a:t>
            </a:r>
            <a:r>
              <a:rPr lang="ru-RU" dirty="0" err="1"/>
              <a:t>виклики</a:t>
            </a:r>
            <a:r>
              <a:rPr lang="ru-RU" dirty="0"/>
              <a:t> до </a:t>
            </a:r>
            <a:r>
              <a:rPr lang="ru-RU" dirty="0" err="1"/>
              <a:t>оригінального</a:t>
            </a:r>
            <a:r>
              <a:rPr lang="ru-RU" dirty="0"/>
              <a:t> </a:t>
            </a:r>
            <a:r>
              <a:rPr lang="ru-RU" dirty="0" err="1"/>
              <a:t>об'єкту</a:t>
            </a:r>
            <a:r>
              <a:rPr lang="ru-RU" dirty="0"/>
              <a:t>, </a:t>
            </a:r>
            <a:r>
              <a:rPr lang="ru-RU" dirty="0" err="1"/>
              <a:t>дозволяючи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щось</a:t>
            </a:r>
            <a:r>
              <a:rPr lang="ru-RU" dirty="0"/>
              <a:t> до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передачі</a:t>
            </a:r>
            <a:r>
              <a:rPr lang="ru-RU" dirty="0"/>
              <a:t> </a:t>
            </a:r>
            <a:r>
              <a:rPr lang="ru-RU" dirty="0" err="1"/>
              <a:t>виклику</a:t>
            </a:r>
            <a:r>
              <a:rPr lang="ru-RU" dirty="0"/>
              <a:t> </a:t>
            </a:r>
            <a:r>
              <a:rPr lang="ru-RU" dirty="0" err="1"/>
              <a:t>оригіналу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5341" y="2302476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314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Заступник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Проблема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993329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Розглянемо</a:t>
            </a:r>
            <a:r>
              <a:rPr lang="ru-RU" dirty="0" smtClean="0"/>
              <a:t> </a:t>
            </a:r>
            <a:r>
              <a:rPr lang="ru-RU" dirty="0" err="1"/>
              <a:t>такий</a:t>
            </a:r>
            <a:r>
              <a:rPr lang="ru-RU" dirty="0"/>
              <a:t> приклад: у вас є </a:t>
            </a:r>
            <a:r>
              <a:rPr lang="ru-RU" dirty="0" err="1"/>
              <a:t>зовнішній</a:t>
            </a:r>
            <a:r>
              <a:rPr lang="ru-RU" dirty="0"/>
              <a:t> </a:t>
            </a:r>
            <a:r>
              <a:rPr lang="ru-RU" dirty="0" err="1"/>
              <a:t>ресурсномісткий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потрібен</a:t>
            </a:r>
            <a:r>
              <a:rPr lang="ru-RU" dirty="0"/>
              <a:t> не весь час, а </a:t>
            </a:r>
            <a:r>
              <a:rPr lang="ru-RU" dirty="0" err="1" smtClean="0"/>
              <a:t>іноді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0130" y="1563213"/>
            <a:ext cx="4857750" cy="1524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57917" y="3209314"/>
            <a:ext cx="85760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Ми могли б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не в самому початку </a:t>
            </a:r>
            <a:r>
              <a:rPr lang="ru-RU" dirty="0" err="1"/>
              <a:t>програми</a:t>
            </a:r>
            <a:r>
              <a:rPr lang="ru-RU" dirty="0"/>
              <a:t>, а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тоді</a:t>
            </a:r>
            <a:r>
              <a:rPr lang="ru-RU" dirty="0"/>
              <a:t>, коли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комусь</a:t>
            </a:r>
            <a:r>
              <a:rPr lang="ru-RU" dirty="0"/>
              <a:t> реально </a:t>
            </a:r>
            <a:r>
              <a:rPr lang="ru-RU" dirty="0" err="1"/>
              <a:t>знадобиться</a:t>
            </a:r>
            <a:r>
              <a:rPr lang="ru-RU" dirty="0"/>
              <a:t>.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клієнт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dirty="0" err="1"/>
              <a:t>отримав</a:t>
            </a:r>
            <a:r>
              <a:rPr lang="ru-RU" dirty="0"/>
              <a:t> </a:t>
            </a:r>
            <a:r>
              <a:rPr lang="ru-RU" dirty="0" err="1"/>
              <a:t>би</a:t>
            </a:r>
            <a:r>
              <a:rPr lang="ru-RU" dirty="0"/>
              <a:t> </a:t>
            </a:r>
            <a:r>
              <a:rPr lang="ru-RU" dirty="0" err="1"/>
              <a:t>якийсь</a:t>
            </a:r>
            <a:r>
              <a:rPr lang="ru-RU" dirty="0"/>
              <a:t> код </a:t>
            </a:r>
            <a:r>
              <a:rPr lang="ru-RU" dirty="0" err="1"/>
              <a:t>відкладеної</a:t>
            </a:r>
            <a:r>
              <a:rPr lang="ru-RU" dirty="0"/>
              <a:t> </a:t>
            </a:r>
            <a:r>
              <a:rPr lang="ru-RU" dirty="0" err="1"/>
              <a:t>ініціалізації</a:t>
            </a:r>
            <a:r>
              <a:rPr lang="ru-RU" dirty="0"/>
              <a:t>. Але, </a:t>
            </a:r>
            <a:r>
              <a:rPr lang="ru-RU" dirty="0" err="1"/>
              <a:t>ймовірно</a:t>
            </a:r>
            <a:r>
              <a:rPr lang="ru-RU" dirty="0"/>
              <a:t>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призвело</a:t>
            </a:r>
            <a:r>
              <a:rPr lang="ru-RU" dirty="0"/>
              <a:t> б до </a:t>
            </a:r>
            <a:r>
              <a:rPr lang="ru-RU" dirty="0" err="1"/>
              <a:t>множинного</a:t>
            </a:r>
            <a:r>
              <a:rPr lang="ru-RU" dirty="0"/>
              <a:t> </a:t>
            </a:r>
            <a:r>
              <a:rPr lang="ru-RU" dirty="0" err="1"/>
              <a:t>дублювання</a:t>
            </a:r>
            <a:r>
              <a:rPr lang="ru-RU" dirty="0"/>
              <a:t> коду.</a:t>
            </a:r>
          </a:p>
          <a:p>
            <a:endParaRPr lang="ru-RU" dirty="0"/>
          </a:p>
          <a:p>
            <a:r>
              <a:rPr lang="ru-RU" dirty="0"/>
              <a:t>В </a:t>
            </a:r>
            <a:r>
              <a:rPr lang="ru-RU" dirty="0" err="1"/>
              <a:t>ідеалі</a:t>
            </a:r>
            <a:r>
              <a:rPr lang="ru-RU" dirty="0"/>
              <a:t>, </a:t>
            </a:r>
            <a:r>
              <a:rPr lang="ru-RU" dirty="0" err="1"/>
              <a:t>цей</a:t>
            </a:r>
            <a:r>
              <a:rPr lang="ru-RU" dirty="0"/>
              <a:t> код </a:t>
            </a:r>
            <a:r>
              <a:rPr lang="ru-RU" dirty="0" err="1"/>
              <a:t>хотілося</a:t>
            </a:r>
            <a:r>
              <a:rPr lang="ru-RU" dirty="0"/>
              <a:t> б </a:t>
            </a:r>
            <a:r>
              <a:rPr lang="ru-RU" dirty="0" err="1"/>
              <a:t>помістити</a:t>
            </a:r>
            <a:r>
              <a:rPr lang="ru-RU" dirty="0"/>
              <a:t> прямо в </a:t>
            </a:r>
            <a:r>
              <a:rPr lang="ru-RU" dirty="0" err="1"/>
              <a:t>службовий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, але </a:t>
            </a:r>
            <a:r>
              <a:rPr lang="ru-RU" dirty="0" err="1"/>
              <a:t>це</a:t>
            </a:r>
            <a:r>
              <a:rPr lang="ru-RU" dirty="0"/>
              <a:t> не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можливо</a:t>
            </a:r>
            <a:r>
              <a:rPr lang="ru-RU" dirty="0"/>
              <a:t>. </a:t>
            </a:r>
            <a:r>
              <a:rPr lang="ru-RU" dirty="0" err="1"/>
              <a:t>Наприклад</a:t>
            </a:r>
            <a:r>
              <a:rPr lang="ru-RU" dirty="0"/>
              <a:t>, код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перебувати</a:t>
            </a:r>
            <a:r>
              <a:rPr lang="ru-RU" dirty="0"/>
              <a:t> в </a:t>
            </a:r>
            <a:r>
              <a:rPr lang="ru-RU" dirty="0" err="1"/>
              <a:t>закритій</a:t>
            </a:r>
            <a:r>
              <a:rPr lang="ru-RU" dirty="0"/>
              <a:t> </a:t>
            </a:r>
            <a:r>
              <a:rPr lang="ru-RU" dirty="0" err="1" smtClean="0"/>
              <a:t>сторонній</a:t>
            </a:r>
            <a:r>
              <a:rPr lang="ru-RU" dirty="0" smtClean="0"/>
              <a:t> </a:t>
            </a:r>
            <a:r>
              <a:rPr lang="ru-RU" dirty="0" err="1"/>
              <a:t>бібліотеці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69485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Заступник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Рішення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7276" y="2550748"/>
            <a:ext cx="4857750" cy="1524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8280" y="967597"/>
            <a:ext cx="89957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Патерн</a:t>
            </a:r>
            <a:r>
              <a:rPr lang="ru-RU" dirty="0"/>
              <a:t> Заступник </a:t>
            </a:r>
            <a:r>
              <a:rPr lang="ru-RU" dirty="0" err="1"/>
              <a:t>пропонує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-дублер,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той же </a:t>
            </a:r>
            <a:r>
              <a:rPr lang="ru-RU" dirty="0" err="1"/>
              <a:t>інтерфейс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і </a:t>
            </a:r>
            <a:r>
              <a:rPr lang="ru-RU" dirty="0" err="1"/>
              <a:t>оригінальний</a:t>
            </a:r>
            <a:r>
              <a:rPr lang="ru-RU" dirty="0"/>
              <a:t> </a:t>
            </a:r>
            <a:r>
              <a:rPr lang="ru-RU" dirty="0" err="1"/>
              <a:t>службовий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. При </a:t>
            </a:r>
            <a:r>
              <a:rPr lang="ru-RU" dirty="0" err="1"/>
              <a:t>отриманні</a:t>
            </a:r>
            <a:r>
              <a:rPr lang="ru-RU" dirty="0"/>
              <a:t> </a:t>
            </a:r>
            <a:r>
              <a:rPr lang="ru-RU" dirty="0" err="1"/>
              <a:t>запиту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клієнта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-заступник сам </a:t>
            </a:r>
            <a:r>
              <a:rPr lang="ru-RU" dirty="0" err="1"/>
              <a:t>би</a:t>
            </a:r>
            <a:r>
              <a:rPr lang="ru-RU" dirty="0"/>
              <a:t> </a:t>
            </a:r>
            <a:r>
              <a:rPr lang="ru-RU" dirty="0" err="1"/>
              <a:t>створював</a:t>
            </a:r>
            <a:r>
              <a:rPr lang="ru-RU" dirty="0"/>
              <a:t> </a:t>
            </a:r>
            <a:r>
              <a:rPr lang="ru-RU" dirty="0" err="1"/>
              <a:t>екземпляр</a:t>
            </a:r>
            <a:r>
              <a:rPr lang="ru-RU" dirty="0"/>
              <a:t> </a:t>
            </a:r>
            <a:r>
              <a:rPr lang="ru-RU" dirty="0" err="1"/>
              <a:t>службового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і </a:t>
            </a:r>
            <a:r>
              <a:rPr lang="ru-RU" dirty="0" err="1"/>
              <a:t>переадресовував</a:t>
            </a:r>
            <a:r>
              <a:rPr lang="ru-RU" dirty="0"/>
              <a:t> б </a:t>
            </a:r>
            <a:r>
              <a:rPr lang="ru-RU" dirty="0" err="1"/>
              <a:t>йому</a:t>
            </a:r>
            <a:r>
              <a:rPr lang="ru-RU" dirty="0"/>
              <a:t> всю </a:t>
            </a:r>
            <a:r>
              <a:rPr lang="ru-RU" dirty="0" err="1"/>
              <a:t>реальну</a:t>
            </a:r>
            <a:r>
              <a:rPr lang="ru-RU" dirty="0"/>
              <a:t> роботу.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34779" y="2430844"/>
            <a:ext cx="40159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Рішення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smtClean="0"/>
              <a:t>Заступника:</a:t>
            </a:r>
            <a:endParaRPr lang="ru-RU" dirty="0"/>
          </a:p>
          <a:p>
            <a:r>
              <a:rPr lang="ru-RU" dirty="0"/>
              <a:t>Заступник «</a:t>
            </a:r>
            <a:r>
              <a:rPr lang="ru-RU" dirty="0" err="1"/>
              <a:t>прикидається</a:t>
            </a:r>
            <a:r>
              <a:rPr lang="ru-RU" dirty="0"/>
              <a:t>» базою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прискорюючи</a:t>
            </a:r>
            <a:r>
              <a:rPr lang="ru-RU" dirty="0"/>
              <a:t> роботу за </a:t>
            </a:r>
            <a:r>
              <a:rPr lang="ru-RU" dirty="0" err="1"/>
              <a:t>рахунок</a:t>
            </a:r>
            <a:r>
              <a:rPr lang="ru-RU" dirty="0"/>
              <a:t> </a:t>
            </a:r>
            <a:r>
              <a:rPr lang="ru-RU" dirty="0" err="1"/>
              <a:t>ледачою</a:t>
            </a:r>
            <a:r>
              <a:rPr lang="ru-RU" dirty="0"/>
              <a:t> </a:t>
            </a:r>
            <a:r>
              <a:rPr lang="ru-RU" dirty="0" err="1"/>
              <a:t>ініціалізації</a:t>
            </a:r>
            <a:r>
              <a:rPr lang="ru-RU" dirty="0"/>
              <a:t> і </a:t>
            </a:r>
            <a:r>
              <a:rPr lang="ru-RU" dirty="0" err="1"/>
              <a:t>кешування</a:t>
            </a:r>
            <a:r>
              <a:rPr lang="ru-RU" dirty="0"/>
              <a:t> </a:t>
            </a:r>
            <a:r>
              <a:rPr lang="ru-RU" dirty="0" err="1"/>
              <a:t>повторюваних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3977" y="4550486"/>
            <a:ext cx="86443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Але в </a:t>
            </a:r>
            <a:r>
              <a:rPr lang="ru-RU" dirty="0" err="1"/>
              <a:t>чому</a:t>
            </a:r>
            <a:r>
              <a:rPr lang="ru-RU" dirty="0"/>
              <a:t> ж тут </a:t>
            </a:r>
            <a:r>
              <a:rPr lang="ru-RU" dirty="0" err="1"/>
              <a:t>користь</a:t>
            </a:r>
            <a:r>
              <a:rPr lang="ru-RU" dirty="0"/>
              <a:t>? Ви могли б </a:t>
            </a:r>
            <a:r>
              <a:rPr lang="ru-RU" dirty="0" err="1"/>
              <a:t>помістити</a:t>
            </a:r>
            <a:r>
              <a:rPr lang="ru-RU" dirty="0"/>
              <a:t> в </a:t>
            </a:r>
            <a:r>
              <a:rPr lang="ru-RU" dirty="0" err="1"/>
              <a:t>клас</a:t>
            </a:r>
            <a:r>
              <a:rPr lang="ru-RU" dirty="0"/>
              <a:t> заступника </a:t>
            </a:r>
            <a:r>
              <a:rPr lang="ru-RU" dirty="0" err="1"/>
              <a:t>якусь</a:t>
            </a:r>
            <a:r>
              <a:rPr lang="ru-RU" dirty="0"/>
              <a:t> </a:t>
            </a:r>
            <a:r>
              <a:rPr lang="ru-RU" dirty="0" err="1"/>
              <a:t>проміжну</a:t>
            </a:r>
            <a:r>
              <a:rPr lang="ru-RU" dirty="0"/>
              <a:t> </a:t>
            </a:r>
            <a:r>
              <a:rPr lang="ru-RU" dirty="0" err="1"/>
              <a:t>логіку</a:t>
            </a:r>
            <a:r>
              <a:rPr lang="ru-RU" dirty="0"/>
              <a:t>, яка </a:t>
            </a:r>
            <a:r>
              <a:rPr lang="ru-RU" dirty="0" err="1"/>
              <a:t>виконувалася</a:t>
            </a:r>
            <a:r>
              <a:rPr lang="ru-RU" dirty="0"/>
              <a:t> б до (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) </a:t>
            </a:r>
            <a:r>
              <a:rPr lang="ru-RU" dirty="0" err="1"/>
              <a:t>викликів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же </a:t>
            </a:r>
            <a:r>
              <a:rPr lang="ru-RU" dirty="0" err="1"/>
              <a:t>методів</a:t>
            </a:r>
            <a:r>
              <a:rPr lang="ru-RU" dirty="0"/>
              <a:t> в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об'єкті</a:t>
            </a:r>
            <a:r>
              <a:rPr lang="ru-RU" dirty="0"/>
              <a:t>. А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однаковому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, </a:t>
            </a:r>
            <a:r>
              <a:rPr lang="ru-RU" dirty="0" err="1"/>
              <a:t>об'єкт</a:t>
            </a:r>
            <a:r>
              <a:rPr lang="ru-RU" dirty="0"/>
              <a:t>-заступник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передати</a:t>
            </a:r>
            <a:r>
              <a:rPr lang="ru-RU" dirty="0"/>
              <a:t> в будь-</a:t>
            </a:r>
            <a:r>
              <a:rPr lang="ru-RU" dirty="0" err="1"/>
              <a:t>який</a:t>
            </a:r>
            <a:r>
              <a:rPr lang="ru-RU" dirty="0"/>
              <a:t> код,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чекає</a:t>
            </a:r>
            <a:r>
              <a:rPr lang="ru-RU" dirty="0"/>
              <a:t> </a:t>
            </a:r>
            <a:r>
              <a:rPr lang="ru-RU" dirty="0" err="1"/>
              <a:t>сервісний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27461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Заступник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Структура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9875" y="1495766"/>
            <a:ext cx="3524250" cy="35242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758248" y="1071601"/>
            <a:ext cx="3385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1.Інтерфейс </a:t>
            </a:r>
            <a:r>
              <a:rPr lang="ru-RU" dirty="0" err="1"/>
              <a:t>сервісу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для </a:t>
            </a:r>
            <a:r>
              <a:rPr lang="ru-RU" dirty="0" err="1"/>
              <a:t>сервісу</a:t>
            </a:r>
            <a:r>
              <a:rPr lang="ru-RU" dirty="0"/>
              <a:t> та заступника.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цьому</a:t>
            </a:r>
            <a:r>
              <a:rPr lang="ru-RU" dirty="0"/>
              <a:t>, </a:t>
            </a:r>
            <a:r>
              <a:rPr lang="ru-RU" dirty="0" err="1"/>
              <a:t>об'єкт</a:t>
            </a:r>
            <a:r>
              <a:rPr lang="ru-RU" dirty="0"/>
              <a:t> заступника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там, де </a:t>
            </a:r>
            <a:r>
              <a:rPr lang="ru-RU" dirty="0" err="1"/>
              <a:t>очікується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203091" y="3059668"/>
            <a:ext cx="2940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2. </a:t>
            </a:r>
            <a:r>
              <a:rPr lang="ru-RU" dirty="0" err="1"/>
              <a:t>Сервіс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корисну</a:t>
            </a:r>
            <a:r>
              <a:rPr lang="ru-RU" dirty="0"/>
              <a:t> </a:t>
            </a:r>
            <a:r>
              <a:rPr lang="ru-RU" dirty="0" err="1"/>
              <a:t>бізнес-логіку</a:t>
            </a:r>
            <a:r>
              <a:rPr lang="ru-RU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8498" y="4957032"/>
            <a:ext cx="9005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3. Заступник </a:t>
            </a:r>
            <a:r>
              <a:rPr lang="ru-RU" dirty="0" err="1"/>
              <a:t>зберігає</a:t>
            </a:r>
            <a:r>
              <a:rPr lang="ru-RU" dirty="0"/>
              <a:t>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. </a:t>
            </a:r>
            <a:r>
              <a:rPr lang="ru-RU" dirty="0" err="1"/>
              <a:t>Після</a:t>
            </a:r>
            <a:r>
              <a:rPr lang="ru-RU" dirty="0"/>
              <a:t> того як заступник </a:t>
            </a:r>
            <a:r>
              <a:rPr lang="ru-RU" dirty="0" err="1"/>
              <a:t>закінчує</a:t>
            </a:r>
            <a:r>
              <a:rPr lang="ru-RU" dirty="0"/>
              <a:t> свою роботу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ініціалізацію</a:t>
            </a:r>
            <a:r>
              <a:rPr lang="ru-RU" dirty="0"/>
              <a:t>, </a:t>
            </a:r>
            <a:r>
              <a:rPr lang="ru-RU" dirty="0" err="1"/>
              <a:t>логирование</a:t>
            </a:r>
            <a:r>
              <a:rPr lang="ru-RU" dirty="0"/>
              <a:t>, </a:t>
            </a:r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інше</a:t>
            </a:r>
            <a:r>
              <a:rPr lang="ru-RU" dirty="0"/>
              <a:t>),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передає</a:t>
            </a:r>
            <a:r>
              <a:rPr lang="ru-RU" dirty="0"/>
              <a:t> </a:t>
            </a:r>
            <a:r>
              <a:rPr lang="ru-RU" dirty="0" err="1"/>
              <a:t>виклики</a:t>
            </a:r>
            <a:r>
              <a:rPr lang="ru-RU" dirty="0"/>
              <a:t> </a:t>
            </a:r>
            <a:r>
              <a:rPr lang="ru-RU" dirty="0" err="1"/>
              <a:t>вкладеному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.</a:t>
            </a:r>
          </a:p>
          <a:p>
            <a:r>
              <a:rPr lang="ru-RU" dirty="0"/>
              <a:t>Заступник </a:t>
            </a:r>
            <a:r>
              <a:rPr lang="ru-RU" dirty="0" err="1"/>
              <a:t>може</a:t>
            </a:r>
            <a:r>
              <a:rPr lang="ru-RU" dirty="0"/>
              <a:t> сам </a:t>
            </a:r>
            <a:r>
              <a:rPr lang="ru-RU" dirty="0" err="1"/>
              <a:t>відповідати</a:t>
            </a:r>
            <a:r>
              <a:rPr lang="ru-RU" dirty="0"/>
              <a:t> за </a:t>
            </a:r>
            <a:r>
              <a:rPr lang="ru-RU" dirty="0" err="1"/>
              <a:t>створення</a:t>
            </a:r>
            <a:r>
              <a:rPr lang="ru-RU" dirty="0"/>
              <a:t> і </a:t>
            </a:r>
            <a:r>
              <a:rPr lang="ru-RU" dirty="0" err="1"/>
              <a:t>видалення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1044170"/>
            <a:ext cx="29483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4.Кліент </a:t>
            </a:r>
            <a:r>
              <a:rPr lang="ru-RU" dirty="0" err="1"/>
              <a:t>працює</a:t>
            </a:r>
            <a:r>
              <a:rPr lang="ru-RU" dirty="0"/>
              <a:t> з </a:t>
            </a:r>
            <a:r>
              <a:rPr lang="ru-RU" dirty="0" err="1"/>
              <a:t>об'єктами</a:t>
            </a:r>
            <a:r>
              <a:rPr lang="ru-RU" dirty="0"/>
              <a:t> через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.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цьому</a:t>
            </a:r>
            <a:r>
              <a:rPr lang="ru-RU" dirty="0"/>
              <a:t>,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«</a:t>
            </a:r>
            <a:r>
              <a:rPr lang="ru-RU" dirty="0" err="1"/>
              <a:t>обдурити</a:t>
            </a:r>
            <a:r>
              <a:rPr lang="ru-RU" dirty="0"/>
              <a:t>», </a:t>
            </a:r>
            <a:r>
              <a:rPr lang="ru-RU" dirty="0" err="1"/>
              <a:t>підмінивши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 </a:t>
            </a:r>
            <a:r>
              <a:rPr lang="ru-RU" dirty="0" err="1"/>
              <a:t>об'єктом</a:t>
            </a:r>
            <a:r>
              <a:rPr lang="ru-RU" dirty="0"/>
              <a:t> заступника.</a:t>
            </a:r>
          </a:p>
        </p:txBody>
      </p:sp>
    </p:spTree>
    <p:extLst>
      <p:ext uri="{BB962C8B-B14F-4D97-AF65-F5344CB8AC3E}">
        <p14:creationId xmlns:p14="http://schemas.microsoft.com/office/powerpoint/2010/main" val="15659481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Заступник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6296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Заступник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додати</a:t>
            </a:r>
            <a:r>
              <a:rPr lang="ru-RU" dirty="0"/>
              <a:t> в </a:t>
            </a:r>
            <a:r>
              <a:rPr lang="ru-RU" dirty="0" err="1"/>
              <a:t>програму</a:t>
            </a:r>
            <a:r>
              <a:rPr lang="ru-RU" dirty="0"/>
              <a:t> </a:t>
            </a:r>
            <a:r>
              <a:rPr lang="ru-RU" dirty="0" err="1"/>
              <a:t>механізм</a:t>
            </a:r>
            <a:r>
              <a:rPr lang="ru-RU" dirty="0"/>
              <a:t> </a:t>
            </a:r>
            <a:r>
              <a:rPr lang="ru-RU" dirty="0" err="1"/>
              <a:t>ледачою</a:t>
            </a:r>
            <a:r>
              <a:rPr lang="ru-RU" dirty="0"/>
              <a:t> </a:t>
            </a:r>
            <a:r>
              <a:rPr lang="ru-RU" dirty="0" err="1"/>
              <a:t>ініціалізації</a:t>
            </a:r>
            <a:r>
              <a:rPr lang="ru-RU" dirty="0"/>
              <a:t> і </a:t>
            </a:r>
            <a:r>
              <a:rPr lang="ru-RU" dirty="0" err="1"/>
              <a:t>кешування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бібліотеки</a:t>
            </a:r>
            <a:r>
              <a:rPr lang="ru-RU" dirty="0"/>
              <a:t> </a:t>
            </a:r>
            <a:r>
              <a:rPr lang="ru-RU" dirty="0" err="1"/>
              <a:t>інтеграції</a:t>
            </a:r>
            <a:r>
              <a:rPr lang="ru-RU" dirty="0"/>
              <a:t> з </a:t>
            </a:r>
            <a:r>
              <a:rPr lang="ru-RU" dirty="0" err="1"/>
              <a:t>Youtube</a:t>
            </a:r>
            <a:r>
              <a:rPr lang="ru-RU" dirty="0"/>
              <a:t>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932" y="1511644"/>
            <a:ext cx="4667250" cy="3810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089182" y="1820213"/>
            <a:ext cx="37458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Оригінальний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починав </a:t>
            </a:r>
            <a:r>
              <a:rPr lang="ru-RU" dirty="0" err="1"/>
              <a:t>завантаження</a:t>
            </a:r>
            <a:r>
              <a:rPr lang="ru-RU" dirty="0"/>
              <a:t> по </a:t>
            </a:r>
            <a:r>
              <a:rPr lang="ru-RU" dirty="0" err="1"/>
              <a:t>мережі</a:t>
            </a:r>
            <a:r>
              <a:rPr lang="ru-RU" dirty="0"/>
              <a:t>,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запитував</a:t>
            </a:r>
            <a:r>
              <a:rPr lang="ru-RU" dirty="0"/>
              <a:t> один і той же </a:t>
            </a:r>
            <a:r>
              <a:rPr lang="ru-RU" dirty="0" err="1"/>
              <a:t>відео</a:t>
            </a:r>
            <a:r>
              <a:rPr lang="ru-RU" dirty="0"/>
              <a:t>. Заступник же </a:t>
            </a:r>
            <a:r>
              <a:rPr lang="ru-RU" dirty="0" err="1"/>
              <a:t>завантажує</a:t>
            </a:r>
            <a:r>
              <a:rPr lang="ru-RU" dirty="0"/>
              <a:t> </a:t>
            </a:r>
            <a:r>
              <a:rPr lang="ru-RU" dirty="0" err="1"/>
              <a:t>відео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один раз, </a:t>
            </a:r>
            <a:r>
              <a:rPr lang="ru-RU" dirty="0" err="1"/>
              <a:t>використовуючи</a:t>
            </a:r>
            <a:r>
              <a:rPr lang="ru-RU" dirty="0"/>
              <a:t> для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службовий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але в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випадках</a:t>
            </a:r>
            <a:r>
              <a:rPr lang="ru-RU" dirty="0"/>
              <a:t>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закеширувалася</a:t>
            </a:r>
            <a:r>
              <a:rPr lang="ru-RU" dirty="0"/>
              <a:t> </a:t>
            </a:r>
            <a:r>
              <a:rPr lang="ru-RU" dirty="0" err="1"/>
              <a:t>файл.e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345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Заступник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2994" y="1013253"/>
            <a:ext cx="55728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// Интерфейс удалённого сервиса.</a:t>
            </a:r>
          </a:p>
          <a:p>
            <a:r>
              <a:rPr lang="en-GB" sz="1200" dirty="0"/>
              <a:t>interface </a:t>
            </a:r>
            <a:r>
              <a:rPr lang="en-GB" sz="1200" dirty="0" err="1"/>
              <a:t>ThirdPartyYoutubeLib</a:t>
            </a:r>
            <a:r>
              <a:rPr lang="en-GB" sz="1200" dirty="0"/>
              <a:t> is</a:t>
            </a:r>
          </a:p>
          <a:p>
            <a:r>
              <a:rPr lang="en-GB" sz="1200" dirty="0"/>
              <a:t>    method </a:t>
            </a:r>
            <a:r>
              <a:rPr lang="en-GB" sz="1200" dirty="0" err="1"/>
              <a:t>listVideos</a:t>
            </a:r>
            <a:r>
              <a:rPr lang="en-GB" sz="1200" dirty="0"/>
              <a:t>()</a:t>
            </a:r>
          </a:p>
          <a:p>
            <a:r>
              <a:rPr lang="en-GB" sz="1200" dirty="0"/>
              <a:t>    method </a:t>
            </a:r>
            <a:r>
              <a:rPr lang="en-GB" sz="1200" dirty="0" err="1"/>
              <a:t>getVideoInfo</a:t>
            </a:r>
            <a:r>
              <a:rPr lang="en-GB" sz="1200" dirty="0"/>
              <a:t>(id)</a:t>
            </a:r>
          </a:p>
          <a:p>
            <a:r>
              <a:rPr lang="en-GB" sz="1200" dirty="0"/>
              <a:t>    method </a:t>
            </a:r>
            <a:r>
              <a:rPr lang="en-GB" sz="1200" dirty="0" err="1"/>
              <a:t>downloadVideo</a:t>
            </a:r>
            <a:r>
              <a:rPr lang="en-GB" sz="1200" dirty="0"/>
              <a:t>(id)</a:t>
            </a:r>
          </a:p>
          <a:p>
            <a:endParaRPr lang="en-GB" sz="1200" dirty="0"/>
          </a:p>
          <a:p>
            <a:r>
              <a:rPr lang="en-GB" sz="1200" dirty="0"/>
              <a:t>// </a:t>
            </a:r>
            <a:r>
              <a:rPr lang="ru-RU" sz="1200" dirty="0"/>
              <a:t>Конкретная реализация сервиса. Методы этого класса</a:t>
            </a:r>
          </a:p>
          <a:p>
            <a:r>
              <a:rPr lang="ru-RU" sz="1200" dirty="0"/>
              <a:t>// запрашивают у </a:t>
            </a:r>
            <a:r>
              <a:rPr lang="en-GB" sz="1200" dirty="0" err="1"/>
              <a:t>Youtube</a:t>
            </a:r>
            <a:r>
              <a:rPr lang="en-GB" sz="1200" dirty="0"/>
              <a:t> </a:t>
            </a:r>
            <a:r>
              <a:rPr lang="ru-RU" sz="1200" dirty="0"/>
              <a:t>различную информацию. Скорость запроса</a:t>
            </a:r>
          </a:p>
          <a:p>
            <a:r>
              <a:rPr lang="ru-RU" sz="1200" dirty="0"/>
              <a:t>// зависит не только от качества интернет-канала пользователя,</a:t>
            </a:r>
          </a:p>
          <a:p>
            <a:r>
              <a:rPr lang="ru-RU" sz="1200" dirty="0"/>
              <a:t>// но и от состояния самого </a:t>
            </a:r>
            <a:r>
              <a:rPr lang="en-GB" sz="1200" dirty="0" err="1"/>
              <a:t>Youtube</a:t>
            </a:r>
            <a:r>
              <a:rPr lang="en-GB" sz="1200" dirty="0"/>
              <a:t>. </a:t>
            </a:r>
            <a:r>
              <a:rPr lang="ru-RU" sz="1200" dirty="0"/>
              <a:t>Значит, чем больше будет</a:t>
            </a:r>
          </a:p>
          <a:p>
            <a:r>
              <a:rPr lang="ru-RU" sz="1200" dirty="0"/>
              <a:t>// вызовов к сервису, тем менее отзывчивой станет программа.</a:t>
            </a:r>
          </a:p>
          <a:p>
            <a:r>
              <a:rPr lang="en-GB" sz="1200" dirty="0"/>
              <a:t>class </a:t>
            </a:r>
            <a:r>
              <a:rPr lang="en-GB" sz="1200" dirty="0" err="1"/>
              <a:t>ThirdPartyYoutubeClass</a:t>
            </a:r>
            <a:r>
              <a:rPr lang="en-GB" sz="1200" dirty="0"/>
              <a:t> implements </a:t>
            </a:r>
            <a:r>
              <a:rPr lang="en-GB" sz="1200" dirty="0" err="1"/>
              <a:t>ThirdPartyYoutubeLib</a:t>
            </a:r>
            <a:r>
              <a:rPr lang="en-GB" sz="1200" dirty="0"/>
              <a:t> is</a:t>
            </a:r>
          </a:p>
          <a:p>
            <a:r>
              <a:rPr lang="en-GB" sz="1200" dirty="0"/>
              <a:t>    method </a:t>
            </a:r>
            <a:r>
              <a:rPr lang="en-GB" sz="1200" dirty="0" err="1"/>
              <a:t>listVideos</a:t>
            </a:r>
            <a:r>
              <a:rPr lang="en-GB" sz="1200" dirty="0"/>
              <a:t>() is</a:t>
            </a:r>
          </a:p>
          <a:p>
            <a:r>
              <a:rPr lang="en-GB" sz="1200" dirty="0"/>
              <a:t>        // </a:t>
            </a:r>
            <a:r>
              <a:rPr lang="ru-RU" sz="1200" dirty="0"/>
              <a:t>Получить список видеороликов с помощью </a:t>
            </a:r>
            <a:r>
              <a:rPr lang="en-GB" sz="1200" dirty="0"/>
              <a:t>API </a:t>
            </a:r>
            <a:r>
              <a:rPr lang="en-GB" sz="1200" dirty="0" err="1"/>
              <a:t>Youtube</a:t>
            </a:r>
            <a:r>
              <a:rPr lang="en-GB" sz="1200" dirty="0"/>
              <a:t>.</a:t>
            </a:r>
          </a:p>
          <a:p>
            <a:endParaRPr lang="en-GB" sz="1200" dirty="0"/>
          </a:p>
          <a:p>
            <a:r>
              <a:rPr lang="en-GB" sz="1200" dirty="0"/>
              <a:t>    method </a:t>
            </a:r>
            <a:r>
              <a:rPr lang="en-GB" sz="1200" dirty="0" err="1"/>
              <a:t>getVideoInfo</a:t>
            </a:r>
            <a:r>
              <a:rPr lang="en-GB" sz="1200" dirty="0"/>
              <a:t>(id) is</a:t>
            </a:r>
          </a:p>
          <a:p>
            <a:r>
              <a:rPr lang="en-GB" sz="1200" dirty="0"/>
              <a:t>        // </a:t>
            </a:r>
            <a:r>
              <a:rPr lang="ru-RU" sz="1200" dirty="0"/>
              <a:t>Получить детальную информацию о каком-то видеоролике.</a:t>
            </a:r>
          </a:p>
          <a:p>
            <a:endParaRPr lang="ru-RU" sz="1200" dirty="0"/>
          </a:p>
          <a:p>
            <a:r>
              <a:rPr lang="ru-RU" sz="1200" dirty="0"/>
              <a:t>    </a:t>
            </a:r>
            <a:r>
              <a:rPr lang="en-GB" sz="1200" dirty="0"/>
              <a:t>method </a:t>
            </a:r>
            <a:r>
              <a:rPr lang="en-GB" sz="1200" dirty="0" err="1"/>
              <a:t>downloadVideo</a:t>
            </a:r>
            <a:r>
              <a:rPr lang="en-GB" sz="1200" dirty="0"/>
              <a:t>(id) is</a:t>
            </a:r>
          </a:p>
          <a:p>
            <a:r>
              <a:rPr lang="en-GB" sz="1200" dirty="0"/>
              <a:t>        // </a:t>
            </a:r>
            <a:r>
              <a:rPr lang="ru-RU" sz="1200" dirty="0"/>
              <a:t>Скачать видео с </a:t>
            </a:r>
            <a:r>
              <a:rPr lang="en-GB" sz="1200" dirty="0" err="1"/>
              <a:t>Youtube</a:t>
            </a:r>
            <a:r>
              <a:rPr lang="en-GB" sz="1200" dirty="0"/>
              <a:t>.</a:t>
            </a:r>
          </a:p>
          <a:p>
            <a:endParaRPr lang="en-GB" sz="1200" dirty="0"/>
          </a:p>
          <a:p>
            <a:r>
              <a:rPr lang="en-GB" sz="1200" dirty="0"/>
              <a:t>// </a:t>
            </a:r>
            <a:r>
              <a:rPr lang="ru-RU" sz="1200" dirty="0"/>
              <a:t>С другой стороны, можно кешировать запросы к </a:t>
            </a:r>
            <a:r>
              <a:rPr lang="en-GB" sz="1200" dirty="0" err="1"/>
              <a:t>Youtube</a:t>
            </a:r>
            <a:r>
              <a:rPr lang="en-GB" sz="1200" dirty="0"/>
              <a:t> </a:t>
            </a:r>
            <a:r>
              <a:rPr lang="ru-RU" sz="1200" dirty="0"/>
              <a:t>и не</a:t>
            </a:r>
          </a:p>
          <a:p>
            <a:r>
              <a:rPr lang="ru-RU" sz="1200" dirty="0"/>
              <a:t>// повторять их какое-то время, пока </a:t>
            </a:r>
            <a:r>
              <a:rPr lang="ru-RU" sz="1200" dirty="0" err="1"/>
              <a:t>кеш</a:t>
            </a:r>
            <a:r>
              <a:rPr lang="ru-RU" sz="1200" dirty="0"/>
              <a:t> не устареет. Но внести</a:t>
            </a:r>
          </a:p>
          <a:p>
            <a:r>
              <a:rPr lang="ru-RU" sz="1200" dirty="0"/>
              <a:t>// этот код напрямую в сервисный класс нельзя, так как он</a:t>
            </a:r>
          </a:p>
          <a:p>
            <a:r>
              <a:rPr lang="ru-RU" sz="1200" dirty="0"/>
              <a:t>// находится в сторонней библиотеке. Поэтому мы поместим логику</a:t>
            </a:r>
          </a:p>
          <a:p>
            <a:r>
              <a:rPr lang="ru-RU" sz="1200" dirty="0"/>
              <a:t>// кеширования в отдельный класс-обёртку. Он будет делегировать</a:t>
            </a:r>
          </a:p>
          <a:p>
            <a:r>
              <a:rPr lang="ru-RU" sz="1200" dirty="0"/>
              <a:t>// запросы к сервисному объекту, только если нужно</a:t>
            </a:r>
          </a:p>
          <a:p>
            <a:r>
              <a:rPr lang="ru-RU" sz="1200" dirty="0"/>
              <a:t>// непосредственно выслать запрос</a:t>
            </a:r>
            <a:r>
              <a:rPr lang="ru-RU" sz="1200" dirty="0" smtClean="0"/>
              <a:t>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6860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Адаптер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Структура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5306" y="2720546"/>
            <a:ext cx="5238750" cy="30480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08029" y="385229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Адаптер </a:t>
            </a:r>
            <a:r>
              <a:rPr lang="ru-RU" dirty="0" err="1" smtClean="0"/>
              <a:t>класів</a:t>
            </a:r>
            <a:r>
              <a:rPr lang="ru-RU" dirty="0" smtClean="0"/>
              <a:t> не </a:t>
            </a:r>
            <a:r>
              <a:rPr lang="ru-RU" dirty="0" err="1" smtClean="0"/>
              <a:t>потребує</a:t>
            </a:r>
            <a:r>
              <a:rPr lang="ru-RU" dirty="0" smtClean="0"/>
              <a:t> у </a:t>
            </a:r>
            <a:r>
              <a:rPr lang="ru-RU" dirty="0" err="1" smtClean="0"/>
              <a:t>вкладеному</a:t>
            </a:r>
            <a:r>
              <a:rPr lang="ru-RU" dirty="0" smtClean="0"/>
              <a:t> </a:t>
            </a:r>
            <a:r>
              <a:rPr lang="ru-RU" dirty="0" err="1" smtClean="0"/>
              <a:t>об'єкті</a:t>
            </a:r>
            <a:r>
              <a:rPr lang="ru-RU" dirty="0" smtClean="0"/>
              <a:t>, так як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одночасно</a:t>
            </a:r>
            <a:r>
              <a:rPr lang="ru-RU" dirty="0" smtClean="0"/>
              <a:t> </a:t>
            </a:r>
            <a:r>
              <a:rPr lang="ru-RU" dirty="0" err="1" smtClean="0"/>
              <a:t>успадковувати</a:t>
            </a:r>
            <a:r>
              <a:rPr lang="ru-RU" dirty="0" smtClean="0"/>
              <a:t> і </a:t>
            </a:r>
            <a:r>
              <a:rPr lang="ru-RU" dirty="0" err="1" smtClean="0"/>
              <a:t>частина</a:t>
            </a:r>
            <a:r>
              <a:rPr lang="ru-RU" dirty="0" smtClean="0"/>
              <a:t> </a:t>
            </a:r>
            <a:r>
              <a:rPr lang="ru-RU" dirty="0" err="1" smtClean="0"/>
              <a:t>існуючого</a:t>
            </a:r>
            <a:r>
              <a:rPr lang="ru-RU" dirty="0" smtClean="0"/>
              <a:t> </a:t>
            </a:r>
            <a:r>
              <a:rPr lang="ru-RU" dirty="0" err="1" smtClean="0"/>
              <a:t>класу</a:t>
            </a:r>
            <a:r>
              <a:rPr lang="ru-RU" dirty="0" smtClean="0"/>
              <a:t>, і </a:t>
            </a:r>
            <a:r>
              <a:rPr lang="ru-RU" dirty="0" err="1" smtClean="0"/>
              <a:t>частина</a:t>
            </a:r>
            <a:r>
              <a:rPr lang="ru-RU" dirty="0" smtClean="0"/>
              <a:t> </a:t>
            </a:r>
            <a:r>
              <a:rPr lang="ru-RU" dirty="0" err="1" smtClean="0"/>
              <a:t>сервісу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08029" y="1143886"/>
            <a:ext cx="79945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Адаптер </a:t>
            </a:r>
            <a:r>
              <a:rPr lang="ru-RU" b="1" dirty="0" err="1" smtClean="0"/>
              <a:t>класов</a:t>
            </a:r>
            <a:endParaRPr lang="ru-RU" b="1" dirty="0" smtClean="0"/>
          </a:p>
          <a:p>
            <a:r>
              <a:rPr lang="ru-RU" dirty="0" err="1" smtClean="0"/>
              <a:t>Ця</a:t>
            </a:r>
            <a:r>
              <a:rPr lang="ru-RU" dirty="0" smtClean="0"/>
              <a:t> </a:t>
            </a:r>
            <a:r>
              <a:rPr lang="ru-RU" dirty="0" err="1" smtClean="0"/>
              <a:t>реалізація</a:t>
            </a:r>
            <a:r>
              <a:rPr lang="ru-RU" dirty="0" smtClean="0"/>
              <a:t> </a:t>
            </a:r>
            <a:r>
              <a:rPr lang="ru-RU" dirty="0" err="1" smtClean="0"/>
              <a:t>базується</a:t>
            </a:r>
            <a:r>
              <a:rPr lang="ru-RU" dirty="0" smtClean="0"/>
              <a:t> на </a:t>
            </a:r>
            <a:r>
              <a:rPr lang="ru-RU" dirty="0" err="1" smtClean="0"/>
              <a:t>спадкування</a:t>
            </a:r>
            <a:r>
              <a:rPr lang="ru-RU" dirty="0" smtClean="0"/>
              <a:t>: адаптер </a:t>
            </a:r>
            <a:r>
              <a:rPr lang="ru-RU" dirty="0" err="1" smtClean="0"/>
              <a:t>успадковує</a:t>
            </a:r>
            <a:r>
              <a:rPr lang="ru-RU" dirty="0" smtClean="0"/>
              <a:t> </a:t>
            </a:r>
            <a:r>
              <a:rPr lang="ru-RU" dirty="0" err="1" smtClean="0"/>
              <a:t>обидва</a:t>
            </a:r>
            <a:r>
              <a:rPr lang="ru-RU" dirty="0" smtClean="0"/>
              <a:t> </a:t>
            </a:r>
            <a:r>
              <a:rPr lang="ru-RU" dirty="0" err="1" smtClean="0"/>
              <a:t>інтерфейсу</a:t>
            </a:r>
            <a:r>
              <a:rPr lang="ru-RU" dirty="0" smtClean="0"/>
              <a:t> </a:t>
            </a:r>
            <a:r>
              <a:rPr lang="ru-RU" dirty="0" err="1" smtClean="0"/>
              <a:t>одночасно</a:t>
            </a:r>
            <a:r>
              <a:rPr lang="ru-RU" dirty="0" smtClean="0"/>
              <a:t>. </a:t>
            </a:r>
            <a:r>
              <a:rPr lang="ru-RU" dirty="0" err="1" smtClean="0"/>
              <a:t>Такий</a:t>
            </a:r>
            <a:r>
              <a:rPr lang="ru-RU" dirty="0" smtClean="0"/>
              <a:t> </a:t>
            </a:r>
            <a:r>
              <a:rPr lang="ru-RU" dirty="0" err="1" smtClean="0"/>
              <a:t>підхід</a:t>
            </a:r>
            <a:r>
              <a:rPr lang="ru-RU" dirty="0" smtClean="0"/>
              <a:t> </a:t>
            </a:r>
            <a:r>
              <a:rPr lang="ru-RU" dirty="0" err="1" smtClean="0"/>
              <a:t>можливий</a:t>
            </a:r>
            <a:r>
              <a:rPr lang="ru-RU" dirty="0" smtClean="0"/>
              <a:t> </a:t>
            </a:r>
            <a:r>
              <a:rPr lang="ru-RU" dirty="0" err="1" smtClean="0"/>
              <a:t>тільки</a:t>
            </a:r>
            <a:r>
              <a:rPr lang="ru-RU" dirty="0" smtClean="0"/>
              <a:t> в </a:t>
            </a:r>
            <a:r>
              <a:rPr lang="ru-RU" dirty="0" err="1" smtClean="0"/>
              <a:t>мовах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підтримують</a:t>
            </a:r>
            <a:r>
              <a:rPr lang="ru-RU" dirty="0" smtClean="0"/>
              <a:t> </a:t>
            </a:r>
            <a:r>
              <a:rPr lang="ru-RU" dirty="0" err="1" smtClean="0"/>
              <a:t>множинне</a:t>
            </a:r>
            <a:r>
              <a:rPr lang="ru-RU" dirty="0" smtClean="0"/>
              <a:t> </a:t>
            </a:r>
            <a:r>
              <a:rPr lang="ru-RU" dirty="0" err="1" smtClean="0"/>
              <a:t>спадкування</a:t>
            </a:r>
            <a:r>
              <a:rPr lang="ru-RU" dirty="0" smtClean="0"/>
              <a:t>, </a:t>
            </a:r>
            <a:r>
              <a:rPr lang="ru-RU" dirty="0" err="1" smtClean="0"/>
              <a:t>наприклад</a:t>
            </a:r>
            <a:r>
              <a:rPr lang="ru-RU" dirty="0" smtClean="0"/>
              <a:t>, </a:t>
            </a:r>
            <a:r>
              <a:rPr lang="en-GB" dirty="0" smtClean="0"/>
              <a:t>C++.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568392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Заступник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2994" y="1013253"/>
            <a:ext cx="55728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class </a:t>
            </a:r>
            <a:r>
              <a:rPr lang="en-GB" sz="1200" dirty="0" err="1"/>
              <a:t>CachedYoutubeClass</a:t>
            </a:r>
            <a:r>
              <a:rPr lang="en-GB" sz="1200" dirty="0"/>
              <a:t> implements </a:t>
            </a:r>
            <a:r>
              <a:rPr lang="en-GB" sz="1200" dirty="0" err="1"/>
              <a:t>ThirdPartyYoutubeLib</a:t>
            </a:r>
            <a:r>
              <a:rPr lang="en-GB" sz="1200" dirty="0"/>
              <a:t> is</a:t>
            </a:r>
          </a:p>
          <a:p>
            <a:r>
              <a:rPr lang="en-GB" sz="1200" dirty="0"/>
              <a:t>    private field service: </a:t>
            </a:r>
            <a:r>
              <a:rPr lang="en-GB" sz="1200" dirty="0" err="1"/>
              <a:t>ThirdPartyYoutubeClass</a:t>
            </a:r>
            <a:endParaRPr lang="en-GB" sz="1200" dirty="0"/>
          </a:p>
          <a:p>
            <a:r>
              <a:rPr lang="en-GB" sz="1200" dirty="0"/>
              <a:t>    private field </a:t>
            </a:r>
            <a:r>
              <a:rPr lang="en-GB" sz="1200" dirty="0" err="1"/>
              <a:t>listCache</a:t>
            </a:r>
            <a:r>
              <a:rPr lang="en-GB" sz="1200" dirty="0"/>
              <a:t>, </a:t>
            </a:r>
            <a:r>
              <a:rPr lang="en-GB" sz="1200" dirty="0" err="1"/>
              <a:t>videoCache</a:t>
            </a:r>
            <a:endParaRPr lang="en-GB" sz="1200" dirty="0"/>
          </a:p>
          <a:p>
            <a:r>
              <a:rPr lang="en-GB" sz="1200" dirty="0"/>
              <a:t>    field </a:t>
            </a:r>
            <a:r>
              <a:rPr lang="en-GB" sz="1200" dirty="0" err="1"/>
              <a:t>needReset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    constructor </a:t>
            </a:r>
            <a:r>
              <a:rPr lang="en-GB" sz="1200" dirty="0" err="1"/>
              <a:t>CachedYoutubeClass</a:t>
            </a:r>
            <a:r>
              <a:rPr lang="en-GB" sz="1200" dirty="0"/>
              <a:t>(service: </a:t>
            </a:r>
            <a:r>
              <a:rPr lang="en-GB" sz="1200" dirty="0" err="1"/>
              <a:t>ThirdPartyYoutubeLib</a:t>
            </a:r>
            <a:r>
              <a:rPr lang="en-GB" sz="1200" dirty="0"/>
              <a:t>) is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this.service</a:t>
            </a:r>
            <a:r>
              <a:rPr lang="en-GB" sz="1200" dirty="0"/>
              <a:t> = service</a:t>
            </a:r>
          </a:p>
          <a:p>
            <a:endParaRPr lang="en-GB" sz="1200" dirty="0"/>
          </a:p>
          <a:p>
            <a:r>
              <a:rPr lang="en-GB" sz="1200" dirty="0"/>
              <a:t>    method </a:t>
            </a:r>
            <a:r>
              <a:rPr lang="en-GB" sz="1200" dirty="0" err="1"/>
              <a:t>listVideos</a:t>
            </a:r>
            <a:r>
              <a:rPr lang="en-GB" sz="1200" dirty="0"/>
              <a:t>() is</a:t>
            </a:r>
          </a:p>
          <a:p>
            <a:r>
              <a:rPr lang="en-GB" sz="1200" dirty="0"/>
              <a:t>        if (</a:t>
            </a:r>
            <a:r>
              <a:rPr lang="en-GB" sz="1200" dirty="0" err="1"/>
              <a:t>listCache</a:t>
            </a:r>
            <a:r>
              <a:rPr lang="en-GB" sz="1200" dirty="0"/>
              <a:t> == null || </a:t>
            </a:r>
            <a:r>
              <a:rPr lang="en-GB" sz="1200" dirty="0" err="1"/>
              <a:t>needReset</a:t>
            </a:r>
            <a:r>
              <a:rPr lang="en-GB" sz="1200" dirty="0"/>
              <a:t>)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listCache</a:t>
            </a:r>
            <a:r>
              <a:rPr lang="en-GB" sz="1200" dirty="0"/>
              <a:t> = </a:t>
            </a:r>
            <a:r>
              <a:rPr lang="en-GB" sz="1200" dirty="0" err="1"/>
              <a:t>service.listVideos</a:t>
            </a:r>
            <a:r>
              <a:rPr lang="en-GB" sz="1200" dirty="0"/>
              <a:t>()</a:t>
            </a:r>
          </a:p>
          <a:p>
            <a:r>
              <a:rPr lang="en-GB" sz="1200" dirty="0"/>
              <a:t>        return </a:t>
            </a:r>
            <a:r>
              <a:rPr lang="en-GB" sz="1200" dirty="0" err="1"/>
              <a:t>listCache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    method </a:t>
            </a:r>
            <a:r>
              <a:rPr lang="en-GB" sz="1200" dirty="0" err="1"/>
              <a:t>getVideoInfo</a:t>
            </a:r>
            <a:r>
              <a:rPr lang="en-GB" sz="1200" dirty="0"/>
              <a:t>(id) is</a:t>
            </a:r>
          </a:p>
          <a:p>
            <a:r>
              <a:rPr lang="en-GB" sz="1200" dirty="0"/>
              <a:t>        if (</a:t>
            </a:r>
            <a:r>
              <a:rPr lang="en-GB" sz="1200" dirty="0" err="1"/>
              <a:t>videoCache</a:t>
            </a:r>
            <a:r>
              <a:rPr lang="en-GB" sz="1200" dirty="0"/>
              <a:t> == null || </a:t>
            </a:r>
            <a:r>
              <a:rPr lang="en-GB" sz="1200" dirty="0" err="1"/>
              <a:t>needReset</a:t>
            </a:r>
            <a:r>
              <a:rPr lang="en-GB" sz="1200" dirty="0"/>
              <a:t>)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videoCache</a:t>
            </a:r>
            <a:r>
              <a:rPr lang="en-GB" sz="1200" dirty="0"/>
              <a:t> = </a:t>
            </a:r>
            <a:r>
              <a:rPr lang="en-GB" sz="1200" dirty="0" err="1"/>
              <a:t>service.getVideoInfo</a:t>
            </a:r>
            <a:r>
              <a:rPr lang="en-GB" sz="1200" dirty="0"/>
              <a:t>(id)</a:t>
            </a:r>
          </a:p>
          <a:p>
            <a:r>
              <a:rPr lang="en-GB" sz="1200" dirty="0"/>
              <a:t>        return </a:t>
            </a:r>
            <a:r>
              <a:rPr lang="en-GB" sz="1200" dirty="0" err="1"/>
              <a:t>videoCache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    method </a:t>
            </a:r>
            <a:r>
              <a:rPr lang="en-GB" sz="1200" dirty="0" err="1"/>
              <a:t>downloadVideo</a:t>
            </a:r>
            <a:r>
              <a:rPr lang="en-GB" sz="1200" dirty="0"/>
              <a:t>(id) is</a:t>
            </a:r>
          </a:p>
          <a:p>
            <a:r>
              <a:rPr lang="en-GB" sz="1200" dirty="0"/>
              <a:t>        if (!</a:t>
            </a:r>
            <a:r>
              <a:rPr lang="en-GB" sz="1200" dirty="0" err="1"/>
              <a:t>downloadExists</a:t>
            </a:r>
            <a:r>
              <a:rPr lang="en-GB" sz="1200" dirty="0"/>
              <a:t>(id) || </a:t>
            </a:r>
            <a:r>
              <a:rPr lang="en-GB" sz="1200" dirty="0" err="1"/>
              <a:t>needReset</a:t>
            </a:r>
            <a:r>
              <a:rPr lang="en-GB" sz="1200" dirty="0"/>
              <a:t>)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service.downloadVideo</a:t>
            </a:r>
            <a:r>
              <a:rPr lang="en-GB" sz="1200" dirty="0"/>
              <a:t>(id)</a:t>
            </a:r>
          </a:p>
          <a:p>
            <a:endParaRPr lang="en-GB" sz="1200" dirty="0"/>
          </a:p>
          <a:p>
            <a:r>
              <a:rPr lang="en-GB" sz="1200" dirty="0"/>
              <a:t>// </a:t>
            </a:r>
            <a:r>
              <a:rPr lang="ru-RU" sz="1200" dirty="0"/>
              <a:t>Класс </a:t>
            </a:r>
            <a:r>
              <a:rPr lang="en-GB" sz="1200" dirty="0"/>
              <a:t>GUI, </a:t>
            </a:r>
            <a:r>
              <a:rPr lang="ru-RU" sz="1200" dirty="0"/>
              <a:t>который использует сервисный объект. Вместо</a:t>
            </a:r>
          </a:p>
          <a:p>
            <a:r>
              <a:rPr lang="ru-RU" sz="1200" dirty="0"/>
              <a:t>// реального сервиса, мы подсунем ему объект-заместитель. Клиент</a:t>
            </a:r>
          </a:p>
          <a:p>
            <a:r>
              <a:rPr lang="ru-RU" sz="1200" dirty="0"/>
              <a:t>// ничего не заметит, так как заместитель имеет тот же</a:t>
            </a:r>
          </a:p>
          <a:p>
            <a:r>
              <a:rPr lang="ru-RU" sz="1200" dirty="0"/>
              <a:t>// интерфейс, что и сервис</a:t>
            </a:r>
            <a:r>
              <a:rPr lang="ru-RU" sz="1200" dirty="0" smtClean="0"/>
              <a:t>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004116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Заступник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Псевдокод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2994" y="1013253"/>
            <a:ext cx="55728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class </a:t>
            </a:r>
            <a:r>
              <a:rPr lang="en-GB" sz="1200" dirty="0" err="1"/>
              <a:t>YoutubeManager</a:t>
            </a:r>
            <a:r>
              <a:rPr lang="en-GB" sz="1200" dirty="0"/>
              <a:t> is</a:t>
            </a:r>
          </a:p>
          <a:p>
            <a:r>
              <a:rPr lang="en-GB" sz="1200" dirty="0"/>
              <a:t>    protected field service: </a:t>
            </a:r>
            <a:r>
              <a:rPr lang="en-GB" sz="1200" dirty="0" err="1"/>
              <a:t>ThirdPartyYoutubeLib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    constructor </a:t>
            </a:r>
            <a:r>
              <a:rPr lang="en-GB" sz="1200" dirty="0" err="1"/>
              <a:t>YoutubeManager</a:t>
            </a:r>
            <a:r>
              <a:rPr lang="en-GB" sz="1200" dirty="0"/>
              <a:t>(service: </a:t>
            </a:r>
            <a:r>
              <a:rPr lang="en-GB" sz="1200" dirty="0" err="1"/>
              <a:t>ThirdPartyYoutubeLib</a:t>
            </a:r>
            <a:r>
              <a:rPr lang="en-GB" sz="1200" dirty="0"/>
              <a:t>) is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this.service</a:t>
            </a:r>
            <a:r>
              <a:rPr lang="en-GB" sz="1200" dirty="0"/>
              <a:t> = service</a:t>
            </a:r>
          </a:p>
          <a:p>
            <a:endParaRPr lang="en-GB" sz="1200" dirty="0"/>
          </a:p>
          <a:p>
            <a:r>
              <a:rPr lang="en-GB" sz="1200" dirty="0"/>
              <a:t>    method </a:t>
            </a:r>
            <a:r>
              <a:rPr lang="en-GB" sz="1200" dirty="0" err="1"/>
              <a:t>renderVideoPage</a:t>
            </a:r>
            <a:r>
              <a:rPr lang="en-GB" sz="1200" dirty="0"/>
              <a:t>(id) is</a:t>
            </a:r>
          </a:p>
          <a:p>
            <a:r>
              <a:rPr lang="en-GB" sz="1200" dirty="0"/>
              <a:t>        info = </a:t>
            </a:r>
            <a:r>
              <a:rPr lang="en-GB" sz="1200" dirty="0" err="1"/>
              <a:t>service.getVideoInfo</a:t>
            </a:r>
            <a:r>
              <a:rPr lang="en-GB" sz="1200" dirty="0"/>
              <a:t>(id)</a:t>
            </a:r>
          </a:p>
          <a:p>
            <a:r>
              <a:rPr lang="en-GB" sz="1200" dirty="0"/>
              <a:t>        // </a:t>
            </a:r>
            <a:r>
              <a:rPr lang="ru-RU" sz="1200" dirty="0"/>
              <a:t>Отобразить страницу видеоролика.</a:t>
            </a:r>
          </a:p>
          <a:p>
            <a:endParaRPr lang="ru-RU" sz="1200" dirty="0"/>
          </a:p>
          <a:p>
            <a:r>
              <a:rPr lang="ru-RU" sz="1200" dirty="0"/>
              <a:t>    </a:t>
            </a:r>
            <a:r>
              <a:rPr lang="en-GB" sz="1200" dirty="0"/>
              <a:t>method </a:t>
            </a:r>
            <a:r>
              <a:rPr lang="en-GB" sz="1200" dirty="0" err="1"/>
              <a:t>renderListPanel</a:t>
            </a:r>
            <a:r>
              <a:rPr lang="en-GB" sz="1200" dirty="0"/>
              <a:t>() is</a:t>
            </a:r>
          </a:p>
          <a:p>
            <a:r>
              <a:rPr lang="en-GB" sz="1200" dirty="0"/>
              <a:t>        list = </a:t>
            </a:r>
            <a:r>
              <a:rPr lang="en-GB" sz="1200" dirty="0" err="1"/>
              <a:t>service.listVideos</a:t>
            </a:r>
            <a:r>
              <a:rPr lang="en-GB" sz="1200" dirty="0"/>
              <a:t>()</a:t>
            </a:r>
          </a:p>
          <a:p>
            <a:r>
              <a:rPr lang="en-GB" sz="1200" dirty="0"/>
              <a:t>        // </a:t>
            </a:r>
            <a:r>
              <a:rPr lang="ru-RU" sz="1200" dirty="0"/>
              <a:t>Отобразить список </a:t>
            </a:r>
            <a:r>
              <a:rPr lang="ru-RU" sz="1200" dirty="0" err="1"/>
              <a:t>превьюшек</a:t>
            </a:r>
            <a:r>
              <a:rPr lang="ru-RU" sz="1200" dirty="0"/>
              <a:t> видеороликов.</a:t>
            </a:r>
          </a:p>
          <a:p>
            <a:endParaRPr lang="ru-RU" sz="1200" dirty="0"/>
          </a:p>
          <a:p>
            <a:r>
              <a:rPr lang="ru-RU" sz="1200" dirty="0"/>
              <a:t>    </a:t>
            </a:r>
            <a:r>
              <a:rPr lang="en-GB" sz="1200" dirty="0"/>
              <a:t>method </a:t>
            </a:r>
            <a:r>
              <a:rPr lang="en-GB" sz="1200" dirty="0" err="1"/>
              <a:t>reactOnUserInput</a:t>
            </a:r>
            <a:r>
              <a:rPr lang="en-GB" sz="1200" dirty="0"/>
              <a:t>() is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renderVideoPage</a:t>
            </a:r>
            <a:r>
              <a:rPr lang="en-GB" sz="1200" dirty="0"/>
              <a:t>()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renderListPanel</a:t>
            </a:r>
            <a:r>
              <a:rPr lang="en-GB" sz="1200" dirty="0"/>
              <a:t>()</a:t>
            </a:r>
          </a:p>
          <a:p>
            <a:endParaRPr lang="en-GB" sz="1200" dirty="0"/>
          </a:p>
          <a:p>
            <a:r>
              <a:rPr lang="en-GB" sz="1200" dirty="0"/>
              <a:t>// </a:t>
            </a:r>
            <a:r>
              <a:rPr lang="ru-RU" sz="1200" dirty="0"/>
              <a:t>Конфигурационная часть приложения создаёт и передаёт клиентам</a:t>
            </a:r>
          </a:p>
          <a:p>
            <a:r>
              <a:rPr lang="ru-RU" sz="1200" dirty="0"/>
              <a:t>// объект заместителя.</a:t>
            </a:r>
          </a:p>
          <a:p>
            <a:r>
              <a:rPr lang="en-GB" sz="1200" dirty="0"/>
              <a:t>class Application is</a:t>
            </a:r>
          </a:p>
          <a:p>
            <a:r>
              <a:rPr lang="en-GB" sz="1200" dirty="0"/>
              <a:t>    method </a:t>
            </a:r>
            <a:r>
              <a:rPr lang="en-GB" sz="1200" dirty="0" err="1"/>
              <a:t>init</a:t>
            </a:r>
            <a:r>
              <a:rPr lang="en-GB" sz="1200" dirty="0"/>
              <a:t>() is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youtubeService</a:t>
            </a:r>
            <a:r>
              <a:rPr lang="en-GB" sz="1200" dirty="0"/>
              <a:t> = new </a:t>
            </a:r>
            <a:r>
              <a:rPr lang="en-GB" sz="1200" dirty="0" err="1"/>
              <a:t>ThirdPartyYoutubeClass</a:t>
            </a:r>
            <a:r>
              <a:rPr lang="en-GB" sz="1200" dirty="0"/>
              <a:t>()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youtubeProxy</a:t>
            </a:r>
            <a:r>
              <a:rPr lang="en-GB" sz="1200" dirty="0"/>
              <a:t> = new </a:t>
            </a:r>
            <a:r>
              <a:rPr lang="en-GB" sz="1200" dirty="0" err="1"/>
              <a:t>CachedYoutubeClass</a:t>
            </a:r>
            <a:r>
              <a:rPr lang="en-GB" sz="1200" dirty="0"/>
              <a:t>(</a:t>
            </a:r>
            <a:r>
              <a:rPr lang="en-GB" sz="1200" dirty="0" err="1"/>
              <a:t>youtubeService</a:t>
            </a:r>
            <a:r>
              <a:rPr lang="en-GB" sz="1200" dirty="0"/>
              <a:t>)</a:t>
            </a:r>
          </a:p>
          <a:p>
            <a:r>
              <a:rPr lang="en-GB" sz="1200" dirty="0"/>
              <a:t>        manager = new </a:t>
            </a:r>
            <a:r>
              <a:rPr lang="en-GB" sz="1200" dirty="0" err="1"/>
              <a:t>YoutubeManager</a:t>
            </a:r>
            <a:r>
              <a:rPr lang="en-GB" sz="1200" dirty="0"/>
              <a:t>(</a:t>
            </a:r>
            <a:r>
              <a:rPr lang="en-GB" sz="1200" dirty="0" err="1"/>
              <a:t>youtubeProxy</a:t>
            </a:r>
            <a:r>
              <a:rPr lang="en-GB" sz="1200" dirty="0"/>
              <a:t>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manager.reactOnUserInput</a:t>
            </a:r>
            <a:r>
              <a:rPr lang="en-GB" sz="1200" dirty="0"/>
              <a:t>()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80776995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Заступник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Реалізація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856357"/>
            <a:ext cx="9144000" cy="51398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/>
              <a:t>Визначте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би</a:t>
            </a:r>
            <a:r>
              <a:rPr lang="ru-RU" dirty="0"/>
              <a:t> </a:t>
            </a:r>
            <a:r>
              <a:rPr lang="ru-RU" dirty="0" err="1"/>
              <a:t>зробив</a:t>
            </a:r>
            <a:r>
              <a:rPr lang="ru-RU" dirty="0"/>
              <a:t> заступник і </a:t>
            </a:r>
            <a:r>
              <a:rPr lang="ru-RU" dirty="0" err="1"/>
              <a:t>оригінальний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взаємозамінними</a:t>
            </a:r>
            <a:r>
              <a:rPr lang="ru-RU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ru-RU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/>
              <a:t>Створіть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заступника. </a:t>
            </a:r>
            <a:r>
              <a:rPr lang="ru-RU" dirty="0" err="1"/>
              <a:t>Він</a:t>
            </a:r>
            <a:r>
              <a:rPr lang="ru-RU" dirty="0"/>
              <a:t> повинен </a:t>
            </a:r>
            <a:r>
              <a:rPr lang="ru-RU" dirty="0" err="1"/>
              <a:t>містити</a:t>
            </a:r>
            <a:r>
              <a:rPr lang="ru-RU" dirty="0"/>
              <a:t>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сервісний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. </a:t>
            </a:r>
            <a:r>
              <a:rPr lang="ru-RU" dirty="0" err="1"/>
              <a:t>Найчастіше</a:t>
            </a:r>
            <a:r>
              <a:rPr lang="ru-RU" dirty="0"/>
              <a:t>, </a:t>
            </a:r>
            <a:r>
              <a:rPr lang="ru-RU" dirty="0" err="1"/>
              <a:t>сервісний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створюється</a:t>
            </a:r>
            <a:r>
              <a:rPr lang="ru-RU" dirty="0"/>
              <a:t> самим заступником. У </a:t>
            </a:r>
            <a:r>
              <a:rPr lang="ru-RU" dirty="0" err="1"/>
              <a:t>рідкісних</a:t>
            </a:r>
            <a:r>
              <a:rPr lang="ru-RU" dirty="0"/>
              <a:t> </a:t>
            </a:r>
            <a:r>
              <a:rPr lang="ru-RU" dirty="0" err="1"/>
              <a:t>випадках</a:t>
            </a:r>
            <a:r>
              <a:rPr lang="ru-RU" dirty="0"/>
              <a:t> заступник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готовий</a:t>
            </a:r>
            <a:r>
              <a:rPr lang="ru-RU" dirty="0"/>
              <a:t> </a:t>
            </a:r>
            <a:r>
              <a:rPr lang="ru-RU" dirty="0" err="1"/>
              <a:t>сервісний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клієнта</a:t>
            </a:r>
            <a:r>
              <a:rPr lang="ru-RU" dirty="0"/>
              <a:t> через конструктор.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ru-RU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/>
              <a:t>Реалізуйте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заступника </a:t>
            </a:r>
            <a:r>
              <a:rPr lang="ru-RU" dirty="0" err="1"/>
              <a:t>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призначення</a:t>
            </a:r>
            <a:r>
              <a:rPr lang="ru-RU" dirty="0"/>
              <a:t>. У </a:t>
            </a:r>
            <a:r>
              <a:rPr lang="ru-RU" dirty="0" err="1"/>
              <a:t>більшості</a:t>
            </a:r>
            <a:r>
              <a:rPr lang="ru-RU" dirty="0"/>
              <a:t> </a:t>
            </a:r>
            <a:r>
              <a:rPr lang="ru-RU" dirty="0" err="1"/>
              <a:t>випадків</a:t>
            </a:r>
            <a:r>
              <a:rPr lang="ru-RU" dirty="0"/>
              <a:t>, </a:t>
            </a:r>
            <a:r>
              <a:rPr lang="ru-RU" dirty="0" err="1"/>
              <a:t>виконавши</a:t>
            </a:r>
            <a:r>
              <a:rPr lang="ru-RU" dirty="0"/>
              <a:t> </a:t>
            </a:r>
            <a:r>
              <a:rPr lang="ru-RU" dirty="0" err="1"/>
              <a:t>якусь</a:t>
            </a:r>
            <a:r>
              <a:rPr lang="ru-RU" dirty="0"/>
              <a:t> </a:t>
            </a:r>
            <a:r>
              <a:rPr lang="ru-RU" dirty="0" err="1"/>
              <a:t>корисну</a:t>
            </a:r>
            <a:r>
              <a:rPr lang="ru-RU" dirty="0"/>
              <a:t> роботу, </a:t>
            </a:r>
            <a:r>
              <a:rPr lang="ru-RU" dirty="0" err="1"/>
              <a:t>методи</a:t>
            </a:r>
            <a:r>
              <a:rPr lang="ru-RU" dirty="0"/>
              <a:t> заступника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передати</a:t>
            </a:r>
            <a:r>
              <a:rPr lang="ru-RU" dirty="0"/>
              <a:t> запит </a:t>
            </a:r>
            <a:r>
              <a:rPr lang="ru-RU" dirty="0" err="1"/>
              <a:t>сервісного</a:t>
            </a:r>
            <a:r>
              <a:rPr lang="ru-RU" dirty="0"/>
              <a:t> </a:t>
            </a:r>
            <a:r>
              <a:rPr lang="ru-RU" dirty="0" err="1"/>
              <a:t>об'єкту</a:t>
            </a:r>
            <a:r>
              <a:rPr lang="ru-RU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ru-RU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/>
              <a:t>Подумайте про </a:t>
            </a:r>
            <a:r>
              <a:rPr lang="ru-RU" dirty="0" err="1"/>
              <a:t>введення</a:t>
            </a:r>
            <a:r>
              <a:rPr lang="ru-RU" dirty="0"/>
              <a:t> фабрики, яка </a:t>
            </a:r>
            <a:r>
              <a:rPr lang="ru-RU" dirty="0" err="1"/>
              <a:t>вирішувала</a:t>
            </a:r>
            <a:r>
              <a:rPr lang="ru-RU" dirty="0"/>
              <a:t> б, </a:t>
            </a:r>
            <a:r>
              <a:rPr lang="ru-RU" dirty="0" err="1"/>
              <a:t>який</a:t>
            </a:r>
            <a:r>
              <a:rPr lang="ru-RU" dirty="0"/>
              <a:t> з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- заступник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реальний</a:t>
            </a:r>
            <a:r>
              <a:rPr lang="ru-RU" dirty="0"/>
              <a:t> </a:t>
            </a:r>
            <a:r>
              <a:rPr lang="ru-RU" dirty="0" err="1"/>
              <a:t>сервісний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. Але, з </a:t>
            </a:r>
            <a:r>
              <a:rPr lang="ru-RU" dirty="0" err="1"/>
              <a:t>іншого</a:t>
            </a:r>
            <a:r>
              <a:rPr lang="ru-RU" dirty="0"/>
              <a:t> боку, 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логіка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поміщена</a:t>
            </a:r>
            <a:r>
              <a:rPr lang="ru-RU" dirty="0"/>
              <a:t> в </a:t>
            </a:r>
            <a:r>
              <a:rPr lang="ru-RU" dirty="0" err="1"/>
              <a:t>створює</a:t>
            </a:r>
            <a:r>
              <a:rPr lang="ru-RU" dirty="0"/>
              <a:t> метод самого заступника.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ru-RU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/>
              <a:t>Подумайте, </a:t>
            </a:r>
            <a:r>
              <a:rPr lang="ru-RU" dirty="0" err="1"/>
              <a:t>чи</a:t>
            </a:r>
            <a:r>
              <a:rPr lang="ru-RU" dirty="0"/>
              <a:t> не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вам </a:t>
            </a:r>
            <a:r>
              <a:rPr lang="ru-RU" dirty="0" err="1"/>
              <a:t>ледачу</a:t>
            </a:r>
            <a:r>
              <a:rPr lang="ru-RU" dirty="0"/>
              <a:t> </a:t>
            </a:r>
            <a:r>
              <a:rPr lang="ru-RU" dirty="0" err="1"/>
              <a:t>ініціалізацію</a:t>
            </a:r>
            <a:r>
              <a:rPr lang="ru-RU" dirty="0"/>
              <a:t> </a:t>
            </a:r>
            <a:r>
              <a:rPr lang="ru-RU" dirty="0" err="1"/>
              <a:t>сервісного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при </a:t>
            </a:r>
            <a:r>
              <a:rPr lang="ru-RU" dirty="0" err="1"/>
              <a:t>першому</a:t>
            </a:r>
            <a:r>
              <a:rPr lang="ru-RU" dirty="0"/>
              <a:t> </a:t>
            </a:r>
            <a:r>
              <a:rPr lang="ru-RU" dirty="0" err="1"/>
              <a:t>зверненні</a:t>
            </a:r>
            <a:r>
              <a:rPr lang="ru-RU" dirty="0"/>
              <a:t> </a:t>
            </a:r>
            <a:r>
              <a:rPr lang="ru-RU" dirty="0" err="1"/>
              <a:t>клієнта</a:t>
            </a:r>
            <a:r>
              <a:rPr lang="ru-RU" dirty="0"/>
              <a:t> до </a:t>
            </a:r>
            <a:r>
              <a:rPr lang="ru-RU" dirty="0" err="1"/>
              <a:t>методів</a:t>
            </a:r>
            <a:r>
              <a:rPr lang="ru-RU" dirty="0"/>
              <a:t> заступника.</a:t>
            </a:r>
          </a:p>
        </p:txBody>
      </p:sp>
    </p:spTree>
    <p:extLst>
      <p:ext uri="{BB962C8B-B14F-4D97-AF65-F5344CB8AC3E}">
        <p14:creationId xmlns:p14="http://schemas.microsoft.com/office/powerpoint/2010/main" val="34089319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Заступник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Переваги і недоліки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33382" y="1432004"/>
            <a:ext cx="72534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>
                <a:solidFill>
                  <a:srgbClr val="0000CC"/>
                </a:solidFill>
              </a:rPr>
              <a:t>Дозволяє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контролювати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сервісний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об'єкт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непомітно</a:t>
            </a:r>
            <a:r>
              <a:rPr lang="ru-RU" dirty="0">
                <a:solidFill>
                  <a:srgbClr val="0000CC"/>
                </a:solidFill>
              </a:rPr>
              <a:t> для </a:t>
            </a:r>
            <a:r>
              <a:rPr lang="ru-RU" dirty="0" err="1">
                <a:solidFill>
                  <a:srgbClr val="0000CC"/>
                </a:solidFill>
              </a:rPr>
              <a:t>клієнта</a:t>
            </a:r>
            <a:r>
              <a:rPr lang="ru-RU" dirty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CC"/>
                </a:solidFill>
              </a:rPr>
              <a:t>  </a:t>
            </a:r>
            <a:r>
              <a:rPr lang="ru-RU" dirty="0" err="1">
                <a:solidFill>
                  <a:srgbClr val="0000CC"/>
                </a:solidFill>
              </a:rPr>
              <a:t>Може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працювати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навіть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якщо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сервісний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об'єкт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ще</a:t>
            </a:r>
            <a:r>
              <a:rPr lang="ru-RU" dirty="0">
                <a:solidFill>
                  <a:srgbClr val="0000CC"/>
                </a:solidFill>
              </a:rPr>
              <a:t> не </a:t>
            </a:r>
            <a:r>
              <a:rPr lang="ru-RU" dirty="0" err="1">
                <a:solidFill>
                  <a:srgbClr val="0000CC"/>
                </a:solidFill>
              </a:rPr>
              <a:t>створений</a:t>
            </a:r>
            <a:r>
              <a:rPr lang="ru-RU" dirty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CC"/>
                </a:solidFill>
              </a:rPr>
              <a:t>  </a:t>
            </a:r>
            <a:r>
              <a:rPr lang="ru-RU" dirty="0" err="1">
                <a:solidFill>
                  <a:srgbClr val="0000CC"/>
                </a:solidFill>
              </a:rPr>
              <a:t>Може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контролювати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життєвий</a:t>
            </a:r>
            <a:r>
              <a:rPr lang="ru-RU" dirty="0">
                <a:solidFill>
                  <a:srgbClr val="0000CC"/>
                </a:solidFill>
              </a:rPr>
              <a:t> цикл </a:t>
            </a:r>
            <a:r>
              <a:rPr lang="ru-RU" dirty="0" err="1">
                <a:solidFill>
                  <a:srgbClr val="0000CC"/>
                </a:solidFill>
              </a:rPr>
              <a:t>службового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об'єкта</a:t>
            </a:r>
            <a:r>
              <a:rPr lang="ru-RU" dirty="0" smtClean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uk-UA" dirty="0">
              <a:solidFill>
                <a:srgbClr val="0000C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dirty="0">
              <a:solidFill>
                <a:srgbClr val="0000C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CC"/>
                </a:solidFill>
              </a:rPr>
              <a:t>  </a:t>
            </a:r>
            <a:r>
              <a:rPr lang="ru-RU" dirty="0" err="1">
                <a:solidFill>
                  <a:srgbClr val="C00000"/>
                </a:solidFill>
              </a:rPr>
              <a:t>Ускладнює</a:t>
            </a:r>
            <a:r>
              <a:rPr lang="ru-RU" dirty="0">
                <a:solidFill>
                  <a:srgbClr val="C00000"/>
                </a:solidFill>
              </a:rPr>
              <a:t> код </a:t>
            </a:r>
            <a:r>
              <a:rPr lang="ru-RU" dirty="0" err="1">
                <a:solidFill>
                  <a:srgbClr val="C00000"/>
                </a:solidFill>
              </a:rPr>
              <a:t>програми</a:t>
            </a:r>
            <a:r>
              <a:rPr lang="ru-RU" dirty="0">
                <a:solidFill>
                  <a:srgbClr val="C00000"/>
                </a:solidFill>
              </a:rPr>
              <a:t> через </a:t>
            </a:r>
            <a:r>
              <a:rPr lang="ru-RU" dirty="0" err="1">
                <a:solidFill>
                  <a:srgbClr val="C00000"/>
                </a:solidFill>
              </a:rPr>
              <a:t>введення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додаткових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класів</a:t>
            </a:r>
            <a:r>
              <a:rPr lang="ru-RU" dirty="0">
                <a:solidFill>
                  <a:srgbClr val="C0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C00000"/>
                </a:solidFill>
              </a:rPr>
              <a:t>  </a:t>
            </a:r>
            <a:r>
              <a:rPr lang="ru-RU" dirty="0" err="1">
                <a:solidFill>
                  <a:srgbClr val="C00000"/>
                </a:solidFill>
              </a:rPr>
              <a:t>Збільшує</a:t>
            </a:r>
            <a:r>
              <a:rPr lang="ru-RU" dirty="0">
                <a:solidFill>
                  <a:srgbClr val="C00000"/>
                </a:solidFill>
              </a:rPr>
              <a:t> час </a:t>
            </a:r>
            <a:r>
              <a:rPr lang="ru-RU" dirty="0" err="1">
                <a:solidFill>
                  <a:srgbClr val="C00000"/>
                </a:solidFill>
              </a:rPr>
              <a:t>відгуку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від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сервісу</a:t>
            </a:r>
            <a:r>
              <a:rPr lang="ru-RU" dirty="0">
                <a:solidFill>
                  <a:srgbClr val="0000CC"/>
                </a:solidFill>
              </a:rPr>
              <a:t>..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73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Заступник</a:t>
            </a:r>
            <a:r>
              <a:rPr lang="en-US" sz="3200" b="1" dirty="0" smtClean="0">
                <a:solidFill>
                  <a:srgbClr val="C00000"/>
                </a:solidFill>
              </a:rPr>
              <a:t>.</a:t>
            </a:r>
            <a:r>
              <a:rPr lang="uk-UA" sz="3200" b="1" dirty="0" smtClean="0">
                <a:solidFill>
                  <a:srgbClr val="C00000"/>
                </a:solidFill>
              </a:rPr>
              <a:t> Відношення до інших </a:t>
            </a:r>
            <a:r>
              <a:rPr lang="uk-UA" sz="3200" b="1" dirty="0" err="1" smtClean="0">
                <a:solidFill>
                  <a:srgbClr val="C00000"/>
                </a:solidFill>
              </a:rPr>
              <a:t>патернів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9492" y="1218326"/>
            <a:ext cx="86003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1" dirty="0"/>
              <a:t>Адаптер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альтернативний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. </a:t>
            </a:r>
            <a:r>
              <a:rPr lang="ru-RU" b="1" dirty="0"/>
              <a:t>Декоратор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розширений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. </a:t>
            </a:r>
            <a:r>
              <a:rPr lang="ru-RU" b="1" dirty="0"/>
              <a:t>Заступник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той же </a:t>
            </a:r>
            <a:r>
              <a:rPr lang="ru-RU" dirty="0" err="1"/>
              <a:t>інтерфейс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Фасад</a:t>
            </a:r>
            <a:r>
              <a:rPr lang="ru-RU" dirty="0"/>
              <a:t> схожий на </a:t>
            </a:r>
            <a:r>
              <a:rPr lang="ru-RU" b="1" dirty="0"/>
              <a:t>Заступник</a:t>
            </a:r>
            <a:r>
              <a:rPr lang="ru-RU" dirty="0"/>
              <a:t> </a:t>
            </a:r>
            <a:r>
              <a:rPr lang="ru-RU" dirty="0" err="1"/>
              <a:t>тим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заміщає</a:t>
            </a:r>
            <a:r>
              <a:rPr lang="ru-RU" dirty="0"/>
              <a:t> </a:t>
            </a:r>
            <a:r>
              <a:rPr lang="ru-RU" dirty="0" err="1"/>
              <a:t>складну</a:t>
            </a:r>
            <a:r>
              <a:rPr lang="ru-RU" dirty="0"/>
              <a:t> </a:t>
            </a:r>
            <a:r>
              <a:rPr lang="ru-RU" dirty="0" err="1"/>
              <a:t>підсистему</a:t>
            </a:r>
            <a:r>
              <a:rPr lang="ru-RU" dirty="0"/>
              <a:t> і </a:t>
            </a:r>
            <a:r>
              <a:rPr lang="ru-RU" dirty="0" err="1"/>
              <a:t>може</a:t>
            </a:r>
            <a:r>
              <a:rPr lang="ru-RU" dirty="0"/>
              <a:t> сам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форматувати</a:t>
            </a:r>
            <a:r>
              <a:rPr lang="ru-RU" dirty="0"/>
              <a:t>. Але на </a:t>
            </a:r>
            <a:r>
              <a:rPr lang="ru-RU" dirty="0" err="1"/>
              <a:t>відміну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b="1" dirty="0"/>
              <a:t>Фасада</a:t>
            </a:r>
            <a:r>
              <a:rPr lang="ru-RU" dirty="0"/>
              <a:t>, </a:t>
            </a:r>
            <a:r>
              <a:rPr lang="ru-RU" b="1" dirty="0"/>
              <a:t>Заступник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той же </a:t>
            </a:r>
            <a:r>
              <a:rPr lang="ru-RU" dirty="0" err="1"/>
              <a:t>інтерфейс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службовий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чому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взаимозаменять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Декоратор</a:t>
            </a:r>
            <a:r>
              <a:rPr lang="ru-RU" dirty="0"/>
              <a:t> і </a:t>
            </a:r>
            <a:r>
              <a:rPr lang="ru-RU" b="1" dirty="0"/>
              <a:t>Заступник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схожі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, але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призначення</a:t>
            </a:r>
            <a:r>
              <a:rPr lang="ru-RU" dirty="0"/>
              <a:t>. Вони </a:t>
            </a:r>
            <a:r>
              <a:rPr lang="ru-RU" dirty="0" err="1"/>
              <a:t>схожі</a:t>
            </a:r>
            <a:r>
              <a:rPr lang="ru-RU" dirty="0"/>
              <a:t> </a:t>
            </a:r>
            <a:r>
              <a:rPr lang="ru-RU" dirty="0" err="1"/>
              <a:t>тим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побудовані</a:t>
            </a:r>
            <a:r>
              <a:rPr lang="ru-RU" dirty="0"/>
              <a:t> на </a:t>
            </a:r>
            <a:r>
              <a:rPr lang="ru-RU" dirty="0" err="1"/>
              <a:t>композиції</a:t>
            </a:r>
            <a:r>
              <a:rPr lang="ru-RU" dirty="0"/>
              <a:t> і </a:t>
            </a:r>
            <a:r>
              <a:rPr lang="ru-RU" dirty="0" err="1"/>
              <a:t>делегують</a:t>
            </a:r>
            <a:r>
              <a:rPr lang="ru-RU" dirty="0"/>
              <a:t> роботу </a:t>
            </a:r>
            <a:r>
              <a:rPr lang="ru-RU" dirty="0" err="1"/>
              <a:t>іншим</a:t>
            </a:r>
            <a:r>
              <a:rPr lang="ru-RU" dirty="0"/>
              <a:t> </a:t>
            </a:r>
            <a:r>
              <a:rPr lang="ru-RU" dirty="0" err="1"/>
              <a:t>об'єктам</a:t>
            </a:r>
            <a:r>
              <a:rPr lang="ru-RU" dirty="0"/>
              <a:t>. </a:t>
            </a:r>
            <a:r>
              <a:rPr lang="ru-RU" dirty="0" err="1"/>
              <a:t>Патерни</a:t>
            </a:r>
            <a:r>
              <a:rPr lang="ru-RU" dirty="0"/>
              <a:t> </a:t>
            </a:r>
            <a:r>
              <a:rPr lang="ru-RU" dirty="0" err="1"/>
              <a:t>відрізняються</a:t>
            </a:r>
            <a:r>
              <a:rPr lang="ru-RU" dirty="0"/>
              <a:t> </a:t>
            </a:r>
            <a:r>
              <a:rPr lang="ru-RU" dirty="0" err="1"/>
              <a:t>тим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b="1" dirty="0"/>
              <a:t>Заступник</a:t>
            </a:r>
            <a:r>
              <a:rPr lang="ru-RU" dirty="0"/>
              <a:t> сам </a:t>
            </a:r>
            <a:r>
              <a:rPr lang="ru-RU" dirty="0" err="1"/>
              <a:t>керує</a:t>
            </a:r>
            <a:r>
              <a:rPr lang="ru-RU" dirty="0"/>
              <a:t> </a:t>
            </a:r>
            <a:r>
              <a:rPr lang="ru-RU" dirty="0" err="1"/>
              <a:t>життям</a:t>
            </a:r>
            <a:r>
              <a:rPr lang="ru-RU" dirty="0"/>
              <a:t> </a:t>
            </a:r>
            <a:r>
              <a:rPr lang="ru-RU" dirty="0" err="1"/>
              <a:t>сервісного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, а </a:t>
            </a:r>
            <a:r>
              <a:rPr lang="ru-RU" dirty="0" err="1"/>
              <a:t>обгортання</a:t>
            </a:r>
            <a:r>
              <a:rPr lang="ru-RU" dirty="0"/>
              <a:t> </a:t>
            </a:r>
            <a:r>
              <a:rPr lang="ru-RU" b="1" dirty="0" smtClean="0"/>
              <a:t>Декоратор</a:t>
            </a:r>
            <a:r>
              <a:rPr lang="ru-RU" dirty="0" smtClean="0"/>
              <a:t> </a:t>
            </a:r>
            <a:r>
              <a:rPr lang="ru-RU" dirty="0" err="1"/>
              <a:t>контролюється</a:t>
            </a:r>
            <a:r>
              <a:rPr lang="ru-RU" dirty="0"/>
              <a:t> </a:t>
            </a:r>
            <a:r>
              <a:rPr lang="ru-RU" dirty="0" err="1"/>
              <a:t>клієнтом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66945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91298" y="1477318"/>
            <a:ext cx="3739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>
                <a:solidFill>
                  <a:srgbClr val="444444"/>
                </a:solidFill>
                <a:latin typeface="PT Sans"/>
              </a:rPr>
              <a:t>Приклади</a:t>
            </a:r>
            <a:r>
              <a:rPr lang="ru-RU" b="1" dirty="0" smtClean="0">
                <a:solidFill>
                  <a:srgbClr val="444444"/>
                </a:solidFill>
                <a:latin typeface="PT Sans"/>
              </a:rPr>
              <a:t> </a:t>
            </a:r>
            <a:r>
              <a:rPr lang="ru-RU" b="1" dirty="0" err="1" smtClean="0">
                <a:solidFill>
                  <a:srgbClr val="444444"/>
                </a:solidFill>
                <a:latin typeface="PT Sans"/>
              </a:rPr>
              <a:t>реалізациії</a:t>
            </a:r>
            <a:r>
              <a:rPr lang="ru-RU" b="1" smtClean="0">
                <a:solidFill>
                  <a:srgbClr val="444444"/>
                </a:solidFill>
                <a:latin typeface="PT Sans"/>
              </a:rPr>
              <a:t> паттерна</a:t>
            </a:r>
            <a:endParaRPr lang="ru-RU" b="1" dirty="0">
              <a:solidFill>
                <a:srgbClr val="444444"/>
              </a:solidFill>
              <a:latin typeface="PT San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7772" y="1846650"/>
            <a:ext cx="8476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prstClr val="black"/>
                </a:solidFill>
                <a:hlinkClick r:id="rId2"/>
              </a:rPr>
              <a:t>https://refactoring.guru/ru/design-patterns/abstract-factory/csharp/example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7772" y="2450927"/>
            <a:ext cx="8303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prstClr val="black"/>
                </a:solidFill>
                <a:hlinkClick r:id="rId3"/>
              </a:rPr>
              <a:t>https://refactoring.guru/ru/design-patterns/abstract-factory/java/example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3919" y="229286"/>
            <a:ext cx="1023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Адаптер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1579543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</TotalTime>
  <Words>9165</Words>
  <Application>Microsoft Office PowerPoint</Application>
  <PresentationFormat>Экран (4:3)</PresentationFormat>
  <Paragraphs>975</Paragraphs>
  <Slides>95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95</vt:i4>
      </vt:variant>
    </vt:vector>
  </HeadingPairs>
  <TitlesOfParts>
    <vt:vector size="102" baseType="lpstr">
      <vt:lpstr>Arial</vt:lpstr>
      <vt:lpstr>Calibri</vt:lpstr>
      <vt:lpstr>Calibri Light</vt:lpstr>
      <vt:lpstr>PT Sans</vt:lpstr>
      <vt:lpstr>Wingdings</vt:lpstr>
      <vt:lpstr>1_Тема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Tetyana Kovalyuk</dc:creator>
  <cp:lastModifiedBy>Tetyana Kovalyuk</cp:lastModifiedBy>
  <cp:revision>34</cp:revision>
  <dcterms:created xsi:type="dcterms:W3CDTF">2019-05-29T16:23:33Z</dcterms:created>
  <dcterms:modified xsi:type="dcterms:W3CDTF">2020-11-20T08:11:47Z</dcterms:modified>
</cp:coreProperties>
</file>