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6" r:id="rId3"/>
  </p:sldMasterIdLst>
  <p:sldIdLst>
    <p:sldId id="28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3" r:id="rId25"/>
    <p:sldId id="284" r:id="rId26"/>
    <p:sldId id="285" r:id="rId27"/>
    <p:sldId id="286" r:id="rId28"/>
    <p:sldId id="313" r:id="rId29"/>
    <p:sldId id="287" r:id="rId30"/>
    <p:sldId id="288" r:id="rId31"/>
    <p:sldId id="300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1" r:id="rId44"/>
    <p:sldId id="302" r:id="rId45"/>
    <p:sldId id="303" r:id="rId46"/>
    <p:sldId id="304" r:id="rId47"/>
    <p:sldId id="305" r:id="rId48"/>
    <p:sldId id="314" r:id="rId49"/>
    <p:sldId id="317" r:id="rId50"/>
    <p:sldId id="277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75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22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567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051720" y="6536717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</a:rPr>
              <a:t>Kovaliuk</a:t>
            </a:r>
            <a:r>
              <a:rPr lang="en-US" sz="1200" dirty="0">
                <a:solidFill>
                  <a:prstClr val="black"/>
                </a:solidFill>
              </a:rPr>
              <a:t> Tetiana. ”Enterprise Architecture Management”. 2018</a:t>
            </a:r>
            <a:endParaRPr lang="ru-RU" sz="1200" dirty="0">
              <a:solidFill>
                <a:prstClr val="black"/>
              </a:solidFill>
            </a:endParaRPr>
          </a:p>
        </p:txBody>
      </p:sp>
      <p:pic>
        <p:nvPicPr>
          <p:cNvPr id="11" name="Image 6" descr="mastislogo-colo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9" y="6264251"/>
            <a:ext cx="1232762" cy="54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752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FAD5-467E-4D66-9EC0-636D02A42B3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8516" y="6424363"/>
            <a:ext cx="451184" cy="365125"/>
          </a:xfrm>
        </p:spPr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347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051720" y="6536717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</a:rPr>
              <a:t>Kovaliuk</a:t>
            </a:r>
            <a:r>
              <a:rPr lang="en-US" sz="1200" dirty="0">
                <a:solidFill>
                  <a:prstClr val="black"/>
                </a:solidFill>
              </a:rPr>
              <a:t> Tetiana. ”Enterprise Architecture Management”. 2018</a:t>
            </a:r>
            <a:endParaRPr lang="ru-RU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32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FAD5-467E-4D66-9EC0-636D02A42B3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8516" y="6424363"/>
            <a:ext cx="451184" cy="365125"/>
          </a:xfrm>
        </p:spPr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70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051720" y="6536717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</a:rPr>
              <a:t>Kovaliuk</a:t>
            </a:r>
            <a:r>
              <a:rPr lang="en-US" sz="1200" dirty="0">
                <a:solidFill>
                  <a:prstClr val="black"/>
                </a:solidFill>
              </a:rPr>
              <a:t> Tetiana. ”Enterprise Architecture Management”. 2018</a:t>
            </a:r>
            <a:endParaRPr lang="ru-RU" sz="1200" dirty="0">
              <a:solidFill>
                <a:prstClr val="black"/>
              </a:solidFill>
            </a:endParaRPr>
          </a:p>
        </p:txBody>
      </p:sp>
      <p:pic>
        <p:nvPicPr>
          <p:cNvPr id="11" name="Image 6" descr="mastislogo-colo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9" y="6264251"/>
            <a:ext cx="1232762" cy="54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0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69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2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65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70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87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55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87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22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2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D195-C47D-47A1-9475-BD7F2F476CC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D195-C47D-47A1-9475-BD7F2F476CC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30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ailev.livejournal.com/988360.html" TargetMode="External"/><Relationship Id="rId3" Type="http://schemas.openxmlformats.org/officeDocument/2006/relationships/hyperlink" Target="http://www.archimatetool.com/" TargetMode="External"/><Relationship Id="rId7" Type="http://schemas.openxmlformats.org/officeDocument/2006/relationships/hyperlink" Target="http://club.cnews.ru/blogs/entry/kratkij_obzor_produkta_archi_" TargetMode="External"/><Relationship Id="rId2" Type="http://schemas.openxmlformats.org/officeDocument/2006/relationships/hyperlink" Target="http://www.archimatetool.com/downloads/latest/Archi%20User%20Guide.pdf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ailev.livejournal.com/987391.html" TargetMode="External"/><Relationship Id="rId5" Type="http://schemas.openxmlformats.org/officeDocument/2006/relationships/hyperlink" Target="http://www.opengroup.org/togaf/" TargetMode="External"/><Relationship Id="rId4" Type="http://schemas.openxmlformats.org/officeDocument/2006/relationships/hyperlink" Target="https://www2.opengroup.org/ogsys/catalog/c13L" TargetMode="External"/><Relationship Id="rId9" Type="http://schemas.openxmlformats.org/officeDocument/2006/relationships/hyperlink" Target="https://www.cfin.ru/itm/EA_ArchiMate.s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34981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13635" y="413171"/>
            <a:ext cx="8497228" cy="624786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dirty="0" smtClean="0">
                <a:ln/>
                <a:solidFill>
                  <a:srgbClr val="FFFF00"/>
                </a:solidFill>
              </a:rPr>
              <a:t>Lecture</a:t>
            </a:r>
            <a:r>
              <a:rPr lang="uk-UA" sz="6600" b="1" cap="none" spc="0" dirty="0" smtClean="0">
                <a:ln/>
                <a:solidFill>
                  <a:srgbClr val="FFFF00"/>
                </a:solidFill>
                <a:effectLst/>
              </a:rPr>
              <a:t> </a:t>
            </a:r>
            <a:r>
              <a:rPr lang="en-US" sz="6600" b="1" cap="none" spc="0" dirty="0" smtClean="0">
                <a:ln/>
                <a:solidFill>
                  <a:srgbClr val="FFFF00"/>
                </a:solidFill>
                <a:effectLst/>
              </a:rPr>
              <a:t>8</a:t>
            </a:r>
            <a:endParaRPr lang="uk-UA" sz="6600" b="1" cap="none" spc="0" dirty="0" smtClean="0">
              <a:ln/>
              <a:solidFill>
                <a:srgbClr val="FFFF00"/>
              </a:solidFill>
              <a:effectLst/>
            </a:endParaRPr>
          </a:p>
          <a:p>
            <a:pPr algn="ctr"/>
            <a:r>
              <a:rPr lang="en-US" sz="6600" b="1" dirty="0" err="1" smtClean="0">
                <a:ln/>
                <a:solidFill>
                  <a:srgbClr val="FFFF00"/>
                </a:solidFill>
              </a:rPr>
              <a:t>ArchiMate</a:t>
            </a:r>
            <a:r>
              <a:rPr lang="en-US" sz="6600" b="1" dirty="0" smtClean="0">
                <a:ln/>
                <a:solidFill>
                  <a:srgbClr val="FFFF00"/>
                </a:solidFill>
              </a:rPr>
              <a:t> Mastering.</a:t>
            </a:r>
          </a:p>
          <a:p>
            <a:pPr algn="ctr"/>
            <a:r>
              <a:rPr lang="en-US" sz="6600" b="1" dirty="0" smtClean="0">
                <a:ln/>
                <a:solidFill>
                  <a:srgbClr val="FFFF00"/>
                </a:solidFill>
              </a:rPr>
              <a:t>Application </a:t>
            </a:r>
            <a:r>
              <a:rPr lang="en-US" sz="6600" b="1" dirty="0">
                <a:ln/>
                <a:solidFill>
                  <a:srgbClr val="FFFF00"/>
                </a:solidFill>
              </a:rPr>
              <a:t>layer</a:t>
            </a:r>
            <a:endParaRPr lang="en-US" sz="6600" b="1" dirty="0" smtClean="0">
              <a:ln/>
              <a:solidFill>
                <a:srgbClr val="FFFF00"/>
              </a:solidFill>
            </a:endParaRPr>
          </a:p>
          <a:p>
            <a:pPr algn="ctr"/>
            <a:endParaRPr lang="en-US" sz="6600" b="1" cap="none" spc="0" dirty="0" smtClean="0">
              <a:ln/>
              <a:solidFill>
                <a:srgbClr val="FFFF00"/>
              </a:solidFill>
              <a:effectLst/>
            </a:endParaRPr>
          </a:p>
          <a:p>
            <a:pPr algn="ctr"/>
            <a:r>
              <a:rPr lang="en-US" sz="5400" b="1" dirty="0" smtClean="0">
                <a:ln/>
                <a:solidFill>
                  <a:srgbClr val="FFFF00"/>
                </a:solidFill>
              </a:rPr>
              <a:t>Lecture T. </a:t>
            </a:r>
            <a:r>
              <a:rPr lang="en-US" sz="5400" b="1" dirty="0" err="1" smtClean="0">
                <a:ln/>
                <a:solidFill>
                  <a:srgbClr val="FFFF00"/>
                </a:solidFill>
              </a:rPr>
              <a:t>Kovaliuk</a:t>
            </a:r>
            <a:endParaRPr lang="en-US" sz="5400" b="1" dirty="0" smtClean="0">
              <a:ln/>
              <a:solidFill>
                <a:srgbClr val="FFFF00"/>
              </a:solidFill>
            </a:endParaRPr>
          </a:p>
          <a:p>
            <a:pPr algn="ctr"/>
            <a:r>
              <a:rPr lang="en-US" sz="2800" b="1" dirty="0" smtClean="0">
                <a:ln/>
                <a:solidFill>
                  <a:srgbClr val="FFFF00"/>
                </a:solidFill>
              </a:rPr>
              <a:t>tkovalyuk@ukr.net</a:t>
            </a:r>
          </a:p>
          <a:p>
            <a:pPr algn="ctr"/>
            <a:endParaRPr lang="ru-RU" sz="5400" b="1" cap="none" spc="0" dirty="0">
              <a:ln/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90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14942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prstClr val="black"/>
                </a:solidFill>
              </a:rPr>
              <a:t>Відношення</a:t>
            </a:r>
            <a:r>
              <a:rPr lang="ru-RU" dirty="0">
                <a:solidFill>
                  <a:prstClr val="black"/>
                </a:solidFill>
              </a:rPr>
              <a:t> «</a:t>
            </a:r>
            <a:r>
              <a:rPr lang="ru-RU" b="1" dirty="0" err="1">
                <a:solidFill>
                  <a:prstClr val="black"/>
                </a:solidFill>
              </a:rPr>
              <a:t>призначення</a:t>
            </a:r>
            <a:r>
              <a:rPr lang="ru-RU" dirty="0">
                <a:solidFill>
                  <a:prstClr val="black"/>
                </a:solidFill>
              </a:rPr>
              <a:t>» </a:t>
            </a:r>
            <a:r>
              <a:rPr lang="ru-RU" dirty="0" err="1">
                <a:solidFill>
                  <a:prstClr val="black"/>
                </a:solidFill>
              </a:rPr>
              <a:t>пов'язує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активні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елементи</a:t>
            </a:r>
            <a:r>
              <a:rPr lang="ru-RU" dirty="0">
                <a:solidFill>
                  <a:prstClr val="black"/>
                </a:solidFill>
              </a:rPr>
              <a:t> з </a:t>
            </a:r>
            <a:r>
              <a:rPr lang="ru-RU" dirty="0" err="1">
                <a:solidFill>
                  <a:prstClr val="black"/>
                </a:solidFill>
              </a:rPr>
              <a:t>одиницями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поведінки</a:t>
            </a:r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199" y="1858079"/>
            <a:ext cx="5435601" cy="3141841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4419600" y="1698171"/>
            <a:ext cx="489857" cy="70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3164435" y="207220"/>
            <a:ext cx="3807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>
                <a:solidFill>
                  <a:prstClr val="black"/>
                </a:solidFill>
              </a:rPr>
              <a:t>Структурні</a:t>
            </a:r>
            <a:r>
              <a:rPr lang="ru-RU" sz="2800" b="1" dirty="0">
                <a:solidFill>
                  <a:prstClr val="black"/>
                </a:solidFill>
              </a:rPr>
              <a:t> </a:t>
            </a:r>
            <a:r>
              <a:rPr lang="ru-RU" sz="2800" b="1" dirty="0" err="1">
                <a:solidFill>
                  <a:prstClr val="black"/>
                </a:solidFill>
              </a:rPr>
              <a:t>відношення</a:t>
            </a:r>
            <a:endParaRPr lang="ru-RU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3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7085" y="1000036"/>
            <a:ext cx="8958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prstClr val="black"/>
                </a:solidFill>
              </a:rPr>
              <a:t>Відношення</a:t>
            </a:r>
            <a:r>
              <a:rPr lang="ru-RU" dirty="0">
                <a:solidFill>
                  <a:prstClr val="black"/>
                </a:solidFill>
              </a:rPr>
              <a:t> «</a:t>
            </a:r>
            <a:r>
              <a:rPr lang="ru-RU" i="1" dirty="0" err="1">
                <a:solidFill>
                  <a:prstClr val="black"/>
                </a:solidFill>
              </a:rPr>
              <a:t>реалізація</a:t>
            </a:r>
            <a:r>
              <a:rPr lang="ru-RU" dirty="0">
                <a:solidFill>
                  <a:prstClr val="black"/>
                </a:solidFill>
              </a:rPr>
              <a:t>» </a:t>
            </a:r>
            <a:r>
              <a:rPr lang="ru-RU" dirty="0" err="1">
                <a:solidFill>
                  <a:prstClr val="black"/>
                </a:solidFill>
              </a:rPr>
              <a:t>пов'язує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логічну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сутність</a:t>
            </a:r>
            <a:r>
              <a:rPr lang="ru-RU" dirty="0">
                <a:solidFill>
                  <a:prstClr val="black"/>
                </a:solidFill>
              </a:rPr>
              <a:t> з </a:t>
            </a:r>
            <a:r>
              <a:rPr lang="ru-RU" dirty="0" err="1">
                <a:solidFill>
                  <a:prstClr val="black"/>
                </a:solidFill>
              </a:rPr>
              <a:t>більш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конкретної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сутністю</a:t>
            </a:r>
            <a:r>
              <a:rPr lang="ru-RU" dirty="0">
                <a:solidFill>
                  <a:prstClr val="black"/>
                </a:solidFill>
              </a:rPr>
              <a:t>, яка </a:t>
            </a:r>
            <a:r>
              <a:rPr lang="ru-RU" dirty="0" err="1">
                <a:solidFill>
                  <a:prstClr val="black"/>
                </a:solidFill>
              </a:rPr>
              <a:t>її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реалізує</a:t>
            </a:r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41" y="1755599"/>
            <a:ext cx="5994401" cy="4261201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6030686" y="3156857"/>
            <a:ext cx="1219201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060371" y="1755599"/>
            <a:ext cx="506185" cy="6392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3164435" y="207220"/>
            <a:ext cx="3807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>
                <a:solidFill>
                  <a:prstClr val="black"/>
                </a:solidFill>
              </a:rPr>
              <a:t>Структурні</a:t>
            </a:r>
            <a:r>
              <a:rPr lang="ru-RU" sz="2800" b="1" dirty="0">
                <a:solidFill>
                  <a:prstClr val="black"/>
                </a:solidFill>
              </a:rPr>
              <a:t> </a:t>
            </a:r>
            <a:r>
              <a:rPr lang="ru-RU" sz="2800" b="1" dirty="0" err="1">
                <a:solidFill>
                  <a:prstClr val="black"/>
                </a:solidFill>
              </a:rPr>
              <a:t>відношення</a:t>
            </a:r>
            <a:endParaRPr lang="ru-RU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3548" y="1098007"/>
            <a:ext cx="8880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prstClr val="black"/>
                </a:solidFill>
              </a:rPr>
              <a:t>Відношення</a:t>
            </a:r>
            <a:r>
              <a:rPr lang="ru-RU" dirty="0">
                <a:solidFill>
                  <a:prstClr val="black"/>
                </a:solidFill>
              </a:rPr>
              <a:t> «</a:t>
            </a:r>
            <a:r>
              <a:rPr lang="ru-RU" b="1" dirty="0" err="1">
                <a:solidFill>
                  <a:prstClr val="black"/>
                </a:solidFill>
              </a:rPr>
              <a:t>використання</a:t>
            </a:r>
            <a:r>
              <a:rPr lang="ru-RU" dirty="0">
                <a:solidFill>
                  <a:prstClr val="black"/>
                </a:solidFill>
              </a:rPr>
              <a:t>» </a:t>
            </a:r>
            <a:r>
              <a:rPr lang="ru-RU" dirty="0" err="1">
                <a:solidFill>
                  <a:prstClr val="black"/>
                </a:solidFill>
              </a:rPr>
              <a:t>моделює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використання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сервісів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процесами</a:t>
            </a:r>
            <a:r>
              <a:rPr lang="ru-RU" dirty="0">
                <a:solidFill>
                  <a:prstClr val="black"/>
                </a:solidFill>
              </a:rPr>
              <a:t>, </a:t>
            </a:r>
            <a:r>
              <a:rPr lang="ru-RU" dirty="0" err="1">
                <a:solidFill>
                  <a:prstClr val="black"/>
                </a:solidFill>
              </a:rPr>
              <a:t>функціоналами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або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взаємодіями</a:t>
            </a:r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7" y="2136222"/>
            <a:ext cx="5943601" cy="3587041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6063343" y="2928257"/>
            <a:ext cx="2198914" cy="413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3164435" y="207220"/>
            <a:ext cx="3807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>
                <a:solidFill>
                  <a:prstClr val="black"/>
                </a:solidFill>
              </a:rPr>
              <a:t>Структурні</a:t>
            </a:r>
            <a:r>
              <a:rPr lang="ru-RU" sz="2800" b="1" dirty="0">
                <a:solidFill>
                  <a:prstClr val="black"/>
                </a:solidFill>
              </a:rPr>
              <a:t> </a:t>
            </a:r>
            <a:r>
              <a:rPr lang="ru-RU" sz="2800" b="1" dirty="0" err="1">
                <a:solidFill>
                  <a:prstClr val="black"/>
                </a:solidFill>
              </a:rPr>
              <a:t>відношення</a:t>
            </a:r>
            <a:endParaRPr lang="ru-RU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2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6827" y="1073221"/>
            <a:ext cx="8806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prstClr val="black"/>
                </a:solidFill>
              </a:rPr>
              <a:t>Відношення</a:t>
            </a:r>
            <a:r>
              <a:rPr lang="ru-RU" dirty="0">
                <a:solidFill>
                  <a:prstClr val="black"/>
                </a:solidFill>
              </a:rPr>
              <a:t> «</a:t>
            </a:r>
            <a:r>
              <a:rPr lang="ru-RU" b="1" dirty="0">
                <a:solidFill>
                  <a:prstClr val="black"/>
                </a:solidFill>
              </a:rPr>
              <a:t>доступ</a:t>
            </a:r>
            <a:r>
              <a:rPr lang="ru-RU" dirty="0">
                <a:solidFill>
                  <a:prstClr val="black"/>
                </a:solidFill>
              </a:rPr>
              <a:t>» </a:t>
            </a:r>
            <a:r>
              <a:rPr lang="ru-RU" dirty="0" err="1">
                <a:solidFill>
                  <a:prstClr val="black"/>
                </a:solidFill>
              </a:rPr>
              <a:t>моделює</a:t>
            </a:r>
            <a:r>
              <a:rPr lang="ru-RU" dirty="0">
                <a:solidFill>
                  <a:prstClr val="black"/>
                </a:solidFill>
              </a:rPr>
              <a:t> доступ </a:t>
            </a:r>
            <a:r>
              <a:rPr lang="ru-RU" dirty="0" err="1">
                <a:solidFill>
                  <a:prstClr val="black"/>
                </a:solidFill>
              </a:rPr>
              <a:t>елементів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поведінки</a:t>
            </a:r>
            <a:r>
              <a:rPr lang="ru-RU" dirty="0">
                <a:solidFill>
                  <a:prstClr val="black"/>
                </a:solidFill>
              </a:rPr>
              <a:t> до </a:t>
            </a:r>
            <a:r>
              <a:rPr lang="ru-RU" dirty="0" err="1">
                <a:solidFill>
                  <a:prstClr val="black"/>
                </a:solidFill>
              </a:rPr>
              <a:t>бізнес</a:t>
            </a:r>
            <a:r>
              <a:rPr lang="ru-RU" dirty="0">
                <a:solidFill>
                  <a:prstClr val="black"/>
                </a:solidFill>
              </a:rPr>
              <a:t>-</a:t>
            </a:r>
          </a:p>
          <a:p>
            <a:r>
              <a:rPr lang="ru-RU" dirty="0" err="1">
                <a:solidFill>
                  <a:prstClr val="black"/>
                </a:solidFill>
              </a:rPr>
              <a:t>об'єктам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або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об'єктам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даних</a:t>
            </a:r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9" y="2036160"/>
            <a:ext cx="8128001" cy="2785680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2852057" y="3733800"/>
            <a:ext cx="1447800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 flipV="1">
            <a:off x="7641771" y="3810000"/>
            <a:ext cx="1069092" cy="7293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3164435" y="207220"/>
            <a:ext cx="3807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>
                <a:solidFill>
                  <a:prstClr val="black"/>
                </a:solidFill>
              </a:rPr>
              <a:t>Структурні</a:t>
            </a:r>
            <a:r>
              <a:rPr lang="ru-RU" sz="2800" b="1" dirty="0">
                <a:solidFill>
                  <a:prstClr val="black"/>
                </a:solidFill>
              </a:rPr>
              <a:t> </a:t>
            </a:r>
            <a:r>
              <a:rPr lang="ru-RU" sz="2800" b="1" dirty="0" err="1">
                <a:solidFill>
                  <a:prstClr val="black"/>
                </a:solidFill>
              </a:rPr>
              <a:t>відношення</a:t>
            </a:r>
            <a:endParaRPr lang="ru-RU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10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0629" y="1010922"/>
            <a:ext cx="8904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prstClr val="black"/>
                </a:solidFill>
              </a:rPr>
              <a:t>Відношення</a:t>
            </a:r>
            <a:r>
              <a:rPr lang="ru-RU" dirty="0">
                <a:solidFill>
                  <a:prstClr val="black"/>
                </a:solidFill>
              </a:rPr>
              <a:t> «</a:t>
            </a:r>
            <a:r>
              <a:rPr lang="ru-RU" b="1" dirty="0" err="1">
                <a:solidFill>
                  <a:prstClr val="black"/>
                </a:solidFill>
              </a:rPr>
              <a:t>асоціація</a:t>
            </a:r>
            <a:r>
              <a:rPr lang="ru-RU" dirty="0">
                <a:solidFill>
                  <a:prstClr val="black"/>
                </a:solidFill>
              </a:rPr>
              <a:t>» </a:t>
            </a:r>
            <a:r>
              <a:rPr lang="ru-RU" dirty="0" err="1">
                <a:solidFill>
                  <a:prstClr val="black"/>
                </a:solidFill>
              </a:rPr>
              <a:t>моделює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відношення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між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об'єктами</a:t>
            </a:r>
            <a:r>
              <a:rPr lang="ru-RU" dirty="0">
                <a:solidFill>
                  <a:prstClr val="black"/>
                </a:solidFill>
              </a:rPr>
              <a:t>, яке не </a:t>
            </a:r>
            <a:r>
              <a:rPr lang="ru-RU" dirty="0" err="1">
                <a:solidFill>
                  <a:prstClr val="black"/>
                </a:solidFill>
              </a:rPr>
              <a:t>охоплюється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іншим</a:t>
            </a:r>
            <a:r>
              <a:rPr lang="ru-RU" dirty="0">
                <a:solidFill>
                  <a:prstClr val="black"/>
                </a:solidFill>
              </a:rPr>
              <a:t>, </a:t>
            </a:r>
            <a:r>
              <a:rPr lang="ru-RU" dirty="0" err="1">
                <a:solidFill>
                  <a:prstClr val="black"/>
                </a:solidFill>
              </a:rPr>
              <a:t>більш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характерним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відношенням</a:t>
            </a:r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85" y="2278714"/>
            <a:ext cx="6604001" cy="3498001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6792686" y="3178629"/>
            <a:ext cx="1404257" cy="326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243943" y="2895600"/>
            <a:ext cx="185057" cy="1132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3164435" y="207220"/>
            <a:ext cx="3807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>
                <a:solidFill>
                  <a:prstClr val="black"/>
                </a:solidFill>
              </a:rPr>
              <a:t>Структурні</a:t>
            </a:r>
            <a:r>
              <a:rPr lang="ru-RU" sz="2800" b="1" dirty="0">
                <a:solidFill>
                  <a:prstClr val="black"/>
                </a:solidFill>
              </a:rPr>
              <a:t> </a:t>
            </a:r>
            <a:r>
              <a:rPr lang="ru-RU" sz="2800" b="1" dirty="0" err="1">
                <a:solidFill>
                  <a:prstClr val="black"/>
                </a:solidFill>
              </a:rPr>
              <a:t>відношення</a:t>
            </a:r>
            <a:endParaRPr lang="ru-RU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6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599" y="1108893"/>
            <a:ext cx="8806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prstClr val="black"/>
                </a:solidFill>
              </a:rPr>
              <a:t>Відношення</a:t>
            </a:r>
            <a:r>
              <a:rPr lang="ru-RU" dirty="0">
                <a:solidFill>
                  <a:prstClr val="black"/>
                </a:solidFill>
              </a:rPr>
              <a:t> «</a:t>
            </a:r>
            <a:r>
              <a:rPr lang="ru-RU" b="1" dirty="0">
                <a:solidFill>
                  <a:prstClr val="black"/>
                </a:solidFill>
              </a:rPr>
              <a:t>запуск</a:t>
            </a:r>
            <a:r>
              <a:rPr lang="ru-RU" dirty="0">
                <a:solidFill>
                  <a:prstClr val="black"/>
                </a:solidFill>
              </a:rPr>
              <a:t>» </a:t>
            </a:r>
            <a:r>
              <a:rPr lang="ru-RU" dirty="0" err="1">
                <a:solidFill>
                  <a:prstClr val="black"/>
                </a:solidFill>
              </a:rPr>
              <a:t>описує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часові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або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причинні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відношення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між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процесами</a:t>
            </a:r>
            <a:r>
              <a:rPr lang="ru-RU" dirty="0">
                <a:solidFill>
                  <a:prstClr val="black"/>
                </a:solidFill>
              </a:rPr>
              <a:t>, </a:t>
            </a:r>
            <a:r>
              <a:rPr lang="ru-RU" dirty="0" err="1">
                <a:solidFill>
                  <a:prstClr val="black"/>
                </a:solidFill>
              </a:rPr>
              <a:t>функціоналами</a:t>
            </a:r>
            <a:r>
              <a:rPr lang="ru-RU" dirty="0">
                <a:solidFill>
                  <a:prstClr val="black"/>
                </a:solidFill>
              </a:rPr>
              <a:t>, </a:t>
            </a:r>
            <a:r>
              <a:rPr lang="ru-RU" dirty="0" err="1">
                <a:solidFill>
                  <a:prstClr val="black"/>
                </a:solidFill>
              </a:rPr>
              <a:t>взаємодіями</a:t>
            </a:r>
            <a:r>
              <a:rPr lang="ru-RU" dirty="0">
                <a:solidFill>
                  <a:prstClr val="black"/>
                </a:solidFill>
              </a:rPr>
              <a:t> і </a:t>
            </a:r>
            <a:r>
              <a:rPr lang="ru-RU" dirty="0" err="1">
                <a:solidFill>
                  <a:prstClr val="black"/>
                </a:solidFill>
              </a:rPr>
              <a:t>подіями</a:t>
            </a:r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29" y="2117605"/>
            <a:ext cx="7199086" cy="1882560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 flipH="1">
            <a:off x="7097486" y="3069771"/>
            <a:ext cx="1317171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164435" y="207220"/>
            <a:ext cx="3807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>
                <a:solidFill>
                  <a:prstClr val="black"/>
                </a:solidFill>
              </a:rPr>
              <a:t>Структурні</a:t>
            </a:r>
            <a:r>
              <a:rPr lang="ru-RU" sz="2800" b="1" dirty="0">
                <a:solidFill>
                  <a:prstClr val="black"/>
                </a:solidFill>
              </a:rPr>
              <a:t> </a:t>
            </a:r>
            <a:r>
              <a:rPr lang="ru-RU" sz="2800" b="1" dirty="0" err="1">
                <a:solidFill>
                  <a:prstClr val="black"/>
                </a:solidFill>
              </a:rPr>
              <a:t>відношення</a:t>
            </a:r>
            <a:endParaRPr lang="ru-RU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036413"/>
            <a:ext cx="8958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prstClr val="black"/>
                </a:solidFill>
              </a:rPr>
              <a:t>Відношення</a:t>
            </a:r>
            <a:r>
              <a:rPr lang="ru-RU" dirty="0">
                <a:solidFill>
                  <a:prstClr val="black"/>
                </a:solidFill>
              </a:rPr>
              <a:t> «</a:t>
            </a:r>
            <a:r>
              <a:rPr lang="ru-RU" b="1" dirty="0">
                <a:solidFill>
                  <a:prstClr val="black"/>
                </a:solidFill>
              </a:rPr>
              <a:t>передача</a:t>
            </a:r>
            <a:r>
              <a:rPr lang="ru-RU" dirty="0">
                <a:solidFill>
                  <a:prstClr val="black"/>
                </a:solidFill>
              </a:rPr>
              <a:t>» </a:t>
            </a:r>
            <a:r>
              <a:rPr lang="ru-RU" dirty="0" err="1">
                <a:solidFill>
                  <a:prstClr val="black"/>
                </a:solidFill>
              </a:rPr>
              <a:t>описує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обмін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або</a:t>
            </a:r>
            <a:r>
              <a:rPr lang="ru-RU" dirty="0">
                <a:solidFill>
                  <a:prstClr val="black"/>
                </a:solidFill>
              </a:rPr>
              <a:t> передачу </a:t>
            </a:r>
            <a:r>
              <a:rPr lang="ru-RU" dirty="0" err="1">
                <a:solidFill>
                  <a:prstClr val="black"/>
                </a:solidFill>
              </a:rPr>
              <a:t>інформації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або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цінності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між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процесами</a:t>
            </a:r>
            <a:r>
              <a:rPr lang="ru-RU" dirty="0">
                <a:solidFill>
                  <a:prstClr val="black"/>
                </a:solidFill>
              </a:rPr>
              <a:t>, </a:t>
            </a:r>
            <a:r>
              <a:rPr lang="ru-RU" dirty="0" err="1">
                <a:solidFill>
                  <a:prstClr val="black"/>
                </a:solidFill>
              </a:rPr>
              <a:t>функціоналами</a:t>
            </a:r>
            <a:r>
              <a:rPr lang="ru-RU" dirty="0">
                <a:solidFill>
                  <a:prstClr val="black"/>
                </a:solidFill>
              </a:rPr>
              <a:t>, </a:t>
            </a:r>
            <a:r>
              <a:rPr lang="ru-RU" dirty="0" err="1">
                <a:solidFill>
                  <a:prstClr val="black"/>
                </a:solidFill>
              </a:rPr>
              <a:t>взаємодіями</a:t>
            </a:r>
            <a:r>
              <a:rPr lang="ru-RU" dirty="0">
                <a:solidFill>
                  <a:prstClr val="black"/>
                </a:solidFill>
              </a:rPr>
              <a:t> і </a:t>
            </a:r>
            <a:r>
              <a:rPr lang="ru-RU" dirty="0" err="1">
                <a:solidFill>
                  <a:prstClr val="black"/>
                </a:solidFill>
              </a:rPr>
              <a:t>подіями</a:t>
            </a:r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43" y="1714696"/>
            <a:ext cx="3048000" cy="4617361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4049486" y="2667000"/>
            <a:ext cx="281940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3164435" y="207220"/>
            <a:ext cx="3807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>
                <a:solidFill>
                  <a:prstClr val="black"/>
                </a:solidFill>
              </a:rPr>
              <a:t>Структурні</a:t>
            </a:r>
            <a:r>
              <a:rPr lang="ru-RU" sz="2800" b="1" dirty="0">
                <a:solidFill>
                  <a:prstClr val="black"/>
                </a:solidFill>
              </a:rPr>
              <a:t> </a:t>
            </a:r>
            <a:r>
              <a:rPr lang="ru-RU" sz="2800" b="1" dirty="0" err="1">
                <a:solidFill>
                  <a:prstClr val="black"/>
                </a:solidFill>
              </a:rPr>
              <a:t>відношення</a:t>
            </a:r>
            <a:endParaRPr lang="ru-RU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22515" y="113552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solidFill>
                  <a:prstClr val="black"/>
                </a:solidFill>
                <a:latin typeface="Arial-BoldMT"/>
              </a:rPr>
              <a:t>Відношення</a:t>
            </a:r>
            <a:r>
              <a:rPr lang="ru-RU" dirty="0">
                <a:solidFill>
                  <a:prstClr val="black"/>
                </a:solidFill>
                <a:latin typeface="Arial-BoldMT"/>
              </a:rPr>
              <a:t> «</a:t>
            </a:r>
            <a:r>
              <a:rPr lang="ru-RU" dirty="0" err="1">
                <a:solidFill>
                  <a:prstClr val="black"/>
                </a:solidFill>
                <a:latin typeface="Arial-BoldMT"/>
              </a:rPr>
              <a:t>зв'язування-розгалуження</a:t>
            </a:r>
            <a:r>
              <a:rPr lang="ru-RU" dirty="0">
                <a:solidFill>
                  <a:prstClr val="black"/>
                </a:solidFill>
                <a:latin typeface="Arial-BoldMT"/>
              </a:rPr>
              <a:t>»</a:t>
            </a:r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3679"/>
            <a:ext cx="8153400" cy="304452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164435" y="207220"/>
            <a:ext cx="3807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>
                <a:solidFill>
                  <a:prstClr val="black"/>
                </a:solidFill>
              </a:rPr>
              <a:t>Структурні</a:t>
            </a:r>
            <a:r>
              <a:rPr lang="ru-RU" sz="2800" b="1" dirty="0">
                <a:solidFill>
                  <a:prstClr val="black"/>
                </a:solidFill>
              </a:rPr>
              <a:t> </a:t>
            </a:r>
            <a:r>
              <a:rPr lang="ru-RU" sz="2800" b="1" dirty="0" err="1">
                <a:solidFill>
                  <a:prstClr val="black"/>
                </a:solidFill>
              </a:rPr>
              <a:t>відношення</a:t>
            </a:r>
            <a:endParaRPr lang="ru-RU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12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9486" y="1094992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prstClr val="black"/>
                </a:solidFill>
              </a:rPr>
              <a:t>Відношення</a:t>
            </a:r>
            <a:r>
              <a:rPr lang="ru-RU" dirty="0">
                <a:solidFill>
                  <a:prstClr val="black"/>
                </a:solidFill>
              </a:rPr>
              <a:t> «</a:t>
            </a:r>
            <a:r>
              <a:rPr lang="ru-RU" b="1" dirty="0" err="1">
                <a:solidFill>
                  <a:prstClr val="black"/>
                </a:solidFill>
              </a:rPr>
              <a:t>спеціалізація</a:t>
            </a:r>
            <a:r>
              <a:rPr lang="ru-RU" dirty="0">
                <a:solidFill>
                  <a:prstClr val="black"/>
                </a:solidFill>
              </a:rPr>
              <a:t>» </a:t>
            </a:r>
            <a:r>
              <a:rPr lang="ru-RU" dirty="0" err="1">
                <a:solidFill>
                  <a:prstClr val="black"/>
                </a:solidFill>
              </a:rPr>
              <a:t>показує</a:t>
            </a:r>
            <a:r>
              <a:rPr lang="ru-RU" dirty="0">
                <a:solidFill>
                  <a:prstClr val="black"/>
                </a:solidFill>
              </a:rPr>
              <a:t>, </a:t>
            </a:r>
            <a:r>
              <a:rPr lang="ru-RU" dirty="0" err="1">
                <a:solidFill>
                  <a:prstClr val="black"/>
                </a:solidFill>
              </a:rPr>
              <a:t>що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об'єкт</a:t>
            </a:r>
            <a:r>
              <a:rPr lang="ru-RU" dirty="0">
                <a:solidFill>
                  <a:prstClr val="black"/>
                </a:solidFill>
              </a:rPr>
              <a:t> є </a:t>
            </a:r>
            <a:r>
              <a:rPr lang="ru-RU" dirty="0" err="1">
                <a:solidFill>
                  <a:prstClr val="black"/>
                </a:solidFill>
              </a:rPr>
              <a:t>спеціалізацією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іншого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об'єкта</a:t>
            </a:r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997999"/>
            <a:ext cx="7010401" cy="2862001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6716486" y="2416629"/>
            <a:ext cx="1219200" cy="64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3164435" y="207220"/>
            <a:ext cx="3807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>
                <a:solidFill>
                  <a:prstClr val="black"/>
                </a:solidFill>
              </a:rPr>
              <a:t>Структурні</a:t>
            </a:r>
            <a:r>
              <a:rPr lang="ru-RU" sz="2800" b="1" dirty="0">
                <a:solidFill>
                  <a:prstClr val="black"/>
                </a:solidFill>
              </a:rPr>
              <a:t> </a:t>
            </a:r>
            <a:r>
              <a:rPr lang="ru-RU" sz="2800" b="1" dirty="0" err="1">
                <a:solidFill>
                  <a:prstClr val="black"/>
                </a:solidFill>
              </a:rPr>
              <a:t>відношення</a:t>
            </a:r>
            <a:endParaRPr lang="ru-RU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7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3" y="1455068"/>
            <a:ext cx="7162801" cy="344712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727262" y="326963"/>
            <a:ext cx="3552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339A"/>
                </a:solidFill>
                <a:latin typeface="Arial-BoldMT"/>
              </a:rPr>
              <a:t>Сила </a:t>
            </a:r>
            <a:r>
              <a:rPr lang="ru-RU" b="1" dirty="0" err="1">
                <a:solidFill>
                  <a:srgbClr val="00339A"/>
                </a:solidFill>
                <a:latin typeface="Arial-BoldMT"/>
              </a:rPr>
              <a:t>структурних</a:t>
            </a:r>
            <a:r>
              <a:rPr lang="ru-RU" b="1" dirty="0">
                <a:solidFill>
                  <a:srgbClr val="00339A"/>
                </a:solidFill>
                <a:latin typeface="Arial-BoldMT"/>
              </a:rPr>
              <a:t> </a:t>
            </a:r>
            <a:r>
              <a:rPr lang="ru-RU" b="1" dirty="0" err="1">
                <a:solidFill>
                  <a:srgbClr val="00339A"/>
                </a:solidFill>
                <a:latin typeface="Arial-BoldMT"/>
              </a:rPr>
              <a:t>відношень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3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572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prstClr val="black"/>
                </a:solidFill>
              </a:rPr>
              <a:t>ArchiMate</a:t>
            </a:r>
            <a:r>
              <a:rPr lang="uk-UA" sz="3600" b="1" dirty="0">
                <a:solidFill>
                  <a:prstClr val="black"/>
                </a:solidFill>
              </a:rPr>
              <a:t>: </a:t>
            </a:r>
            <a:r>
              <a:rPr lang="ru-RU" sz="3600" b="1" dirty="0" err="1">
                <a:solidFill>
                  <a:prstClr val="black"/>
                </a:solidFill>
              </a:rPr>
              <a:t>Узагальнена</a:t>
            </a:r>
            <a:r>
              <a:rPr lang="ru-RU" sz="3600" b="1" dirty="0">
                <a:solidFill>
                  <a:prstClr val="black"/>
                </a:solidFill>
              </a:rPr>
              <a:t> метамодель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9533" y="6164721"/>
            <a:ext cx="72311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bg1">
                    <a:lumMod val="85000"/>
                  </a:schemeClr>
                </a:solidFill>
              </a:rPr>
              <a:t>https://www.cfin.ru/itm/EA_ArchiMate-lecture_2.pdf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26659" y="971617"/>
            <a:ext cx="2725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prstClr val="black"/>
                </a:solidFill>
              </a:rPr>
              <a:t>Узагальнена</a:t>
            </a:r>
            <a:r>
              <a:rPr lang="ru-RU" dirty="0">
                <a:solidFill>
                  <a:prstClr val="black"/>
                </a:solidFill>
              </a:rPr>
              <a:t> метамодель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9" y="1532658"/>
            <a:ext cx="8920842" cy="431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5839"/>
            <a:ext cx="9144000" cy="525216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16364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solidFill>
                  <a:srgbClr val="00339A"/>
                </a:solidFill>
                <a:latin typeface="Arial-BoldMT"/>
              </a:rPr>
              <a:t>Похідні</a:t>
            </a:r>
            <a:r>
              <a:rPr lang="ru-RU" b="1" dirty="0">
                <a:solidFill>
                  <a:srgbClr val="00339A"/>
                </a:solidFill>
                <a:latin typeface="Arial-BoldMT"/>
              </a:rPr>
              <a:t> </a:t>
            </a:r>
            <a:r>
              <a:rPr lang="ru-RU" b="1" dirty="0" err="1">
                <a:solidFill>
                  <a:srgbClr val="00339A"/>
                </a:solidFill>
                <a:latin typeface="Arial-BoldMT"/>
              </a:rPr>
              <a:t>структурні</a:t>
            </a:r>
            <a:r>
              <a:rPr lang="ru-RU" b="1" dirty="0">
                <a:solidFill>
                  <a:srgbClr val="00339A"/>
                </a:solidFill>
                <a:latin typeface="Arial-BoldMT"/>
              </a:rPr>
              <a:t> </a:t>
            </a:r>
            <a:r>
              <a:rPr lang="ru-RU" b="1" dirty="0" err="1">
                <a:solidFill>
                  <a:srgbClr val="00339A"/>
                </a:solidFill>
                <a:latin typeface="Arial-BoldMT"/>
              </a:rPr>
              <a:t>відношення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95950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Два </a:t>
            </a:r>
            <a:r>
              <a:rPr lang="ru-RU" dirty="0" err="1">
                <a:solidFill>
                  <a:prstClr val="black"/>
                </a:solidFill>
              </a:rPr>
              <a:t>відношення</a:t>
            </a:r>
            <a:r>
              <a:rPr lang="ru-RU" dirty="0">
                <a:solidFill>
                  <a:prstClr val="black"/>
                </a:solidFill>
              </a:rPr>
              <a:t>, </a:t>
            </a:r>
            <a:r>
              <a:rPr lang="ru-RU" dirty="0" err="1">
                <a:solidFill>
                  <a:prstClr val="black"/>
                </a:solidFill>
              </a:rPr>
              <a:t>які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з'єднують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проміжний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елемент</a:t>
            </a:r>
            <a:r>
              <a:rPr lang="ru-RU" dirty="0">
                <a:solidFill>
                  <a:prstClr val="black"/>
                </a:solidFill>
              </a:rPr>
              <a:t>, </a:t>
            </a:r>
            <a:r>
              <a:rPr lang="ru-RU" dirty="0" err="1">
                <a:solidFill>
                  <a:prstClr val="black"/>
                </a:solidFill>
              </a:rPr>
              <a:t>можуть</a:t>
            </a:r>
            <a:r>
              <a:rPr lang="ru-RU" dirty="0">
                <a:solidFill>
                  <a:prstClr val="black"/>
                </a:solidFill>
              </a:rPr>
              <a:t> бути </a:t>
            </a:r>
            <a:r>
              <a:rPr lang="ru-RU" dirty="0" err="1">
                <a:solidFill>
                  <a:prstClr val="black"/>
                </a:solidFill>
              </a:rPr>
              <a:t>об'єднані</a:t>
            </a:r>
            <a:r>
              <a:rPr lang="ru-RU" dirty="0">
                <a:solidFill>
                  <a:prstClr val="black"/>
                </a:solidFill>
              </a:rPr>
              <a:t> і </a:t>
            </a:r>
            <a:r>
              <a:rPr lang="ru-RU" dirty="0" err="1">
                <a:solidFill>
                  <a:prstClr val="black"/>
                </a:solidFill>
              </a:rPr>
              <a:t>замінені</a:t>
            </a:r>
            <a:r>
              <a:rPr lang="ru-RU" dirty="0">
                <a:solidFill>
                  <a:prstClr val="black"/>
                </a:solidFill>
              </a:rPr>
              <a:t> слабейшим з </a:t>
            </a:r>
            <a:r>
              <a:rPr lang="ru-RU" dirty="0" err="1">
                <a:solidFill>
                  <a:prstClr val="black"/>
                </a:solidFill>
              </a:rPr>
              <a:t>цих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відно</a:t>
            </a:r>
            <a:r>
              <a:rPr lang="uk-UA" dirty="0" err="1">
                <a:solidFill>
                  <a:prstClr val="black"/>
                </a:solidFill>
              </a:rPr>
              <a:t>шень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72387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prstClr val="black"/>
                </a:solidFill>
              </a:rPr>
              <a:t>Для </a:t>
            </a:r>
            <a:r>
              <a:rPr lang="ru-RU" sz="1600" dirty="0" err="1">
                <a:solidFill>
                  <a:prstClr val="black"/>
                </a:solidFill>
              </a:rPr>
              <a:t>двох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динамічних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відношень</a:t>
            </a:r>
            <a:r>
              <a:rPr lang="ru-RU" sz="1600" dirty="0">
                <a:solidFill>
                  <a:prstClr val="black"/>
                </a:solidFill>
              </a:rPr>
              <a:t> «запуск» і «передача» </a:t>
            </a:r>
            <a:r>
              <a:rPr lang="ru-RU" sz="1600" dirty="0" err="1">
                <a:solidFill>
                  <a:prstClr val="black"/>
                </a:solidFill>
              </a:rPr>
              <a:t>можна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застосувати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наступні</a:t>
            </a:r>
            <a:r>
              <a:rPr lang="ru-RU" sz="1600" dirty="0">
                <a:solidFill>
                  <a:prstClr val="black"/>
                </a:solidFill>
              </a:rPr>
              <a:t> правила: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dirty="0">
                <a:solidFill>
                  <a:prstClr val="black"/>
                </a:solidFill>
              </a:rPr>
              <a:t>початкова і / </a:t>
            </a:r>
            <a:r>
              <a:rPr lang="ru-RU" sz="1600" dirty="0" err="1">
                <a:solidFill>
                  <a:prstClr val="black"/>
                </a:solidFill>
              </a:rPr>
              <a:t>або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кінцева</a:t>
            </a:r>
            <a:r>
              <a:rPr lang="ru-RU" sz="1600" dirty="0">
                <a:solidFill>
                  <a:prstClr val="black"/>
                </a:solidFill>
              </a:rPr>
              <a:t> точка </a:t>
            </a:r>
            <a:r>
              <a:rPr lang="ru-RU" sz="1600" dirty="0" err="1">
                <a:solidFill>
                  <a:prstClr val="black"/>
                </a:solidFill>
              </a:rPr>
              <a:t>відносин</a:t>
            </a:r>
            <a:r>
              <a:rPr lang="ru-RU" sz="1600" dirty="0">
                <a:solidFill>
                  <a:prstClr val="black"/>
                </a:solidFill>
              </a:rPr>
              <a:t> «запуск» </a:t>
            </a:r>
            <a:r>
              <a:rPr lang="ru-RU" sz="1600" dirty="0" err="1">
                <a:solidFill>
                  <a:prstClr val="black"/>
                </a:solidFill>
              </a:rPr>
              <a:t>або</a:t>
            </a:r>
            <a:r>
              <a:rPr lang="ru-RU" sz="1600" dirty="0">
                <a:solidFill>
                  <a:prstClr val="black"/>
                </a:solidFill>
              </a:rPr>
              <a:t> «передача» </a:t>
            </a:r>
            <a:r>
              <a:rPr lang="ru-RU" sz="1600" dirty="0" err="1">
                <a:solidFill>
                  <a:prstClr val="black"/>
                </a:solidFill>
              </a:rPr>
              <a:t>між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елементами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поведінки</a:t>
            </a:r>
            <a:r>
              <a:rPr lang="ru-RU" sz="1600" dirty="0">
                <a:solidFill>
                  <a:prstClr val="black"/>
                </a:solidFill>
              </a:rPr>
              <a:t> (</a:t>
            </a:r>
            <a:r>
              <a:rPr lang="ru-RU" sz="1600" dirty="0" err="1">
                <a:solidFill>
                  <a:prstClr val="black"/>
                </a:solidFill>
              </a:rPr>
              <a:t>наприклад</a:t>
            </a:r>
            <a:r>
              <a:rPr lang="ru-RU" sz="1600" dirty="0">
                <a:solidFill>
                  <a:prstClr val="black"/>
                </a:solidFill>
              </a:rPr>
              <a:t>, </a:t>
            </a:r>
            <a:r>
              <a:rPr lang="ru-RU" sz="1600" dirty="0" err="1">
                <a:solidFill>
                  <a:prstClr val="black"/>
                </a:solidFill>
              </a:rPr>
              <a:t>процесами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або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функціоналами</a:t>
            </a:r>
            <a:r>
              <a:rPr lang="ru-RU" sz="1600" dirty="0">
                <a:solidFill>
                  <a:prstClr val="black"/>
                </a:solidFill>
              </a:rPr>
              <a:t>) </a:t>
            </a:r>
            <a:r>
              <a:rPr lang="ru-RU" sz="1600" dirty="0" err="1">
                <a:solidFill>
                  <a:prstClr val="black"/>
                </a:solidFill>
              </a:rPr>
              <a:t>може</a:t>
            </a:r>
            <a:r>
              <a:rPr lang="ru-RU" sz="1600" dirty="0">
                <a:solidFill>
                  <a:prstClr val="black"/>
                </a:solidFill>
              </a:rPr>
              <a:t> бути перенесена до </a:t>
            </a:r>
            <a:r>
              <a:rPr lang="ru-RU" sz="1600" dirty="0" err="1">
                <a:solidFill>
                  <a:prstClr val="black"/>
                </a:solidFill>
              </a:rPr>
              <a:t>активних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структурних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елементів</a:t>
            </a:r>
            <a:r>
              <a:rPr lang="ru-RU" sz="1600" dirty="0">
                <a:solidFill>
                  <a:prstClr val="black"/>
                </a:solidFill>
              </a:rPr>
              <a:t> (</a:t>
            </a:r>
            <a:r>
              <a:rPr lang="ru-RU" sz="1600" dirty="0" err="1">
                <a:solidFill>
                  <a:prstClr val="black"/>
                </a:solidFill>
              </a:rPr>
              <a:t>наприклад</a:t>
            </a:r>
            <a:r>
              <a:rPr lang="ru-RU" sz="1600" dirty="0">
                <a:solidFill>
                  <a:prstClr val="black"/>
                </a:solidFill>
              </a:rPr>
              <a:t>, </a:t>
            </a:r>
            <a:r>
              <a:rPr lang="ru-RU" sz="1600" dirty="0" err="1">
                <a:solidFill>
                  <a:prstClr val="black"/>
                </a:solidFill>
              </a:rPr>
              <a:t>бізнес-виконавцям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або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компонентів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додатків</a:t>
            </a:r>
            <a:r>
              <a:rPr lang="ru-RU" sz="1600" dirty="0">
                <a:solidFill>
                  <a:prstClr val="black"/>
                </a:solidFill>
              </a:rPr>
              <a:t>), </a:t>
            </a:r>
            <a:r>
              <a:rPr lang="ru-RU" sz="1600" dirty="0" err="1">
                <a:solidFill>
                  <a:prstClr val="black"/>
                </a:solidFill>
              </a:rPr>
              <a:t>які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призначені</a:t>
            </a:r>
            <a:r>
              <a:rPr lang="ru-RU" sz="1600" dirty="0">
                <a:solidFill>
                  <a:prstClr val="black"/>
                </a:solidFill>
              </a:rPr>
              <a:t> (</a:t>
            </a:r>
            <a:r>
              <a:rPr lang="ru-RU" sz="1600" dirty="0" err="1">
                <a:solidFill>
                  <a:prstClr val="black"/>
                </a:solidFill>
              </a:rPr>
              <a:t>приписані</a:t>
            </a:r>
            <a:r>
              <a:rPr lang="ru-RU" sz="1600" dirty="0">
                <a:solidFill>
                  <a:prstClr val="black"/>
                </a:solidFill>
              </a:rPr>
              <a:t>) до них 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dirty="0">
                <a:solidFill>
                  <a:prstClr val="black"/>
                </a:solidFill>
              </a:rPr>
              <a:t>початкова і / </a:t>
            </a:r>
            <a:r>
              <a:rPr lang="ru-RU" sz="1600" dirty="0" err="1">
                <a:solidFill>
                  <a:prstClr val="black"/>
                </a:solidFill>
              </a:rPr>
              <a:t>або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кінцева</a:t>
            </a:r>
            <a:r>
              <a:rPr lang="ru-RU" sz="1600" dirty="0">
                <a:solidFill>
                  <a:prstClr val="black"/>
                </a:solidFill>
              </a:rPr>
              <a:t> точка </a:t>
            </a:r>
            <a:r>
              <a:rPr lang="ru-RU" sz="1600" dirty="0" err="1">
                <a:solidFill>
                  <a:prstClr val="black"/>
                </a:solidFill>
              </a:rPr>
              <a:t>відносин</a:t>
            </a:r>
            <a:r>
              <a:rPr lang="ru-RU" sz="1600" dirty="0">
                <a:solidFill>
                  <a:prstClr val="black"/>
                </a:solidFill>
              </a:rPr>
              <a:t> «запуск» </a:t>
            </a:r>
            <a:r>
              <a:rPr lang="ru-RU" sz="1600" dirty="0" err="1">
                <a:solidFill>
                  <a:prstClr val="black"/>
                </a:solidFill>
              </a:rPr>
              <a:t>або</a:t>
            </a:r>
            <a:r>
              <a:rPr lang="ru-RU" sz="1600" dirty="0">
                <a:solidFill>
                  <a:prstClr val="black"/>
                </a:solidFill>
              </a:rPr>
              <a:t> «передача» </a:t>
            </a:r>
            <a:r>
              <a:rPr lang="ru-RU" sz="1600" dirty="0" err="1">
                <a:solidFill>
                  <a:prstClr val="black"/>
                </a:solidFill>
              </a:rPr>
              <a:t>між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елементами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поведінки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може</a:t>
            </a:r>
            <a:r>
              <a:rPr lang="ru-RU" sz="1600" dirty="0">
                <a:solidFill>
                  <a:prstClr val="black"/>
                </a:solidFill>
              </a:rPr>
              <a:t> бути перенесена до </a:t>
            </a:r>
            <a:r>
              <a:rPr lang="ru-RU" sz="1600" dirty="0" err="1">
                <a:solidFill>
                  <a:prstClr val="black"/>
                </a:solidFill>
              </a:rPr>
              <a:t>сервісів</a:t>
            </a:r>
            <a:r>
              <a:rPr lang="ru-RU" sz="1600" dirty="0">
                <a:solidFill>
                  <a:prstClr val="black"/>
                </a:solidFill>
              </a:rPr>
              <a:t>, </a:t>
            </a:r>
            <a:r>
              <a:rPr lang="ru-RU" sz="1600" dirty="0" err="1">
                <a:solidFill>
                  <a:prstClr val="black"/>
                </a:solidFill>
              </a:rPr>
              <a:t>які</a:t>
            </a:r>
            <a:r>
              <a:rPr lang="ru-RU" sz="1600" dirty="0">
                <a:solidFill>
                  <a:prstClr val="black"/>
                </a:solidFill>
              </a:rPr>
              <a:t> вони </a:t>
            </a:r>
            <a:r>
              <a:rPr lang="ru-RU" sz="1600" dirty="0" err="1">
                <a:solidFill>
                  <a:prstClr val="black"/>
                </a:solidFill>
              </a:rPr>
              <a:t>реалізують</a:t>
            </a:r>
            <a:r>
              <a:rPr lang="ru-RU" sz="16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2" y="3178705"/>
            <a:ext cx="8697686" cy="26457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155807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solidFill>
                  <a:srgbClr val="00339A"/>
                </a:solidFill>
                <a:latin typeface="Arial-BoldMT"/>
              </a:rPr>
              <a:t>Похідні</a:t>
            </a:r>
            <a:r>
              <a:rPr lang="ru-RU" b="1" dirty="0">
                <a:solidFill>
                  <a:srgbClr val="00339A"/>
                </a:solidFill>
                <a:latin typeface="Arial-BoldMT"/>
              </a:rPr>
              <a:t> </a:t>
            </a:r>
            <a:r>
              <a:rPr lang="ru-RU" b="1" dirty="0" err="1">
                <a:solidFill>
                  <a:srgbClr val="00339A"/>
                </a:solidFill>
                <a:latin typeface="Arial-BoldMT"/>
              </a:rPr>
              <a:t>структурні</a:t>
            </a:r>
            <a:r>
              <a:rPr lang="ru-RU" b="1" dirty="0">
                <a:solidFill>
                  <a:srgbClr val="00339A"/>
                </a:solidFill>
                <a:latin typeface="Arial-BoldMT"/>
              </a:rPr>
              <a:t> </a:t>
            </a:r>
            <a:r>
              <a:rPr lang="ru-RU" b="1" dirty="0" err="1">
                <a:solidFill>
                  <a:srgbClr val="00339A"/>
                </a:solidFill>
                <a:latin typeface="Arial-BoldMT"/>
              </a:rPr>
              <a:t>відношення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51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0515" y="1477756"/>
            <a:ext cx="71144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Елементи шару 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застосування.</a:t>
            </a:r>
            <a:endParaRPr lang="uk-UA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Моделювання архітектури 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застосування і 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даних</a:t>
            </a:r>
          </a:p>
        </p:txBody>
      </p:sp>
    </p:spTree>
    <p:extLst>
      <p:ext uri="{BB962C8B-B14F-4D97-AF65-F5344CB8AC3E}">
        <p14:creationId xmlns:p14="http://schemas.microsoft.com/office/powerpoint/2010/main" val="94338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62" y="1213005"/>
            <a:ext cx="8331201" cy="492264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987639" y="0"/>
            <a:ext cx="5115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 err="1">
                <a:solidFill>
                  <a:srgbClr val="00339A"/>
                </a:solidFill>
                <a:latin typeface="Arial-BoldMT"/>
              </a:rPr>
              <a:t>Метамодель</a:t>
            </a:r>
            <a:r>
              <a:rPr lang="uk-UA" sz="2400" b="1" dirty="0">
                <a:solidFill>
                  <a:srgbClr val="00339A"/>
                </a:solidFill>
                <a:latin typeface="Arial-BoldMT"/>
              </a:rPr>
              <a:t> </a:t>
            </a:r>
            <a:r>
              <a:rPr lang="uk-UA" sz="2400" b="1" dirty="0" smtClean="0">
                <a:solidFill>
                  <a:srgbClr val="00339A"/>
                </a:solidFill>
                <a:latin typeface="Arial-BoldMT"/>
              </a:rPr>
              <a:t>шару застосування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533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8274" y="912998"/>
            <a:ext cx="90157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Усі </a:t>
            </a:r>
            <a:r>
              <a:rPr lang="uk-UA" dirty="0"/>
              <a:t>шари мають подібну базову структуру </a:t>
            </a:r>
            <a:r>
              <a:rPr lang="uk-UA" dirty="0" smtClean="0"/>
              <a:t>(базовий шаблон), що відповідає узагальненій </a:t>
            </a:r>
            <a:r>
              <a:rPr lang="uk-UA" dirty="0" err="1"/>
              <a:t>метамоделі</a:t>
            </a:r>
            <a:r>
              <a:rPr lang="uk-UA" dirty="0"/>
              <a:t>, і ця </a:t>
            </a:r>
            <a:r>
              <a:rPr lang="uk-UA" dirty="0" smtClean="0"/>
              <a:t>базова структура </a:t>
            </a:r>
            <a:r>
              <a:rPr lang="uk-UA" dirty="0"/>
              <a:t>включає </a:t>
            </a:r>
            <a:r>
              <a:rPr lang="uk-UA" dirty="0" smtClean="0"/>
              <a:t>таких 5 </a:t>
            </a:r>
            <a:r>
              <a:rPr lang="uk-UA" dirty="0"/>
              <a:t>елементів: </a:t>
            </a:r>
            <a:endParaRPr lang="uk-UA" dirty="0" smtClean="0"/>
          </a:p>
          <a:p>
            <a:pPr marL="2114550" lvl="4" indent="-285750">
              <a:buFont typeface="Wingdings" panose="05000000000000000000" pitchFamily="2" charset="2"/>
              <a:buChar char="q"/>
            </a:pPr>
            <a:r>
              <a:rPr lang="uk-UA" dirty="0" smtClean="0"/>
              <a:t>Виконавець </a:t>
            </a:r>
          </a:p>
          <a:p>
            <a:pPr marL="2114550" lvl="4" indent="-285750">
              <a:buFont typeface="Wingdings" panose="05000000000000000000" pitchFamily="2" charset="2"/>
              <a:buChar char="q"/>
            </a:pPr>
            <a:r>
              <a:rPr lang="uk-UA" dirty="0" smtClean="0"/>
              <a:t>Функціонал </a:t>
            </a:r>
          </a:p>
          <a:p>
            <a:pPr marL="2114550" lvl="4" indent="-285750">
              <a:buFont typeface="Wingdings" panose="05000000000000000000" pitchFamily="2" charset="2"/>
              <a:buChar char="q"/>
            </a:pPr>
            <a:r>
              <a:rPr lang="uk-UA" dirty="0" smtClean="0"/>
              <a:t>Інтерфейс </a:t>
            </a:r>
          </a:p>
          <a:p>
            <a:pPr marL="2114550" lvl="4" indent="-285750">
              <a:buFont typeface="Wingdings" panose="05000000000000000000" pitchFamily="2" charset="2"/>
              <a:buChar char="q"/>
            </a:pPr>
            <a:r>
              <a:rPr lang="uk-UA" dirty="0" smtClean="0"/>
              <a:t>Сервіс </a:t>
            </a:r>
          </a:p>
          <a:p>
            <a:pPr marL="2114550" lvl="4" indent="-285750">
              <a:buFont typeface="Wingdings" panose="05000000000000000000" pitchFamily="2" charset="2"/>
              <a:buChar char="q"/>
            </a:pPr>
            <a:r>
              <a:rPr lang="uk-UA" dirty="0" smtClean="0"/>
              <a:t>Об'єкт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424" y="139688"/>
            <a:ext cx="7618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>
                <a:solidFill>
                  <a:srgbClr val="00339A"/>
                </a:solidFill>
                <a:latin typeface="Arial-BoldMT"/>
              </a:rPr>
              <a:t>Базовий </a:t>
            </a:r>
            <a:r>
              <a:rPr lang="uk-UA" sz="3200" b="1" dirty="0">
                <a:solidFill>
                  <a:srgbClr val="00339A"/>
                </a:solidFill>
                <a:latin typeface="Arial-BoldMT"/>
              </a:rPr>
              <a:t>шаблон </a:t>
            </a:r>
            <a:r>
              <a:rPr lang="uk-UA" sz="3200" b="1" dirty="0" smtClean="0">
                <a:solidFill>
                  <a:srgbClr val="00339A"/>
                </a:solidFill>
                <a:latin typeface="Arial-BoldMT"/>
              </a:rPr>
              <a:t>шару застосування</a:t>
            </a:r>
            <a:endParaRPr lang="uk-UA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20" y="3321392"/>
            <a:ext cx="6758080" cy="2480400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1655304" y="2832410"/>
            <a:ext cx="987978" cy="2118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2841672" y="2495248"/>
            <a:ext cx="1596549" cy="898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3386408" y="2263894"/>
            <a:ext cx="3295185" cy="1191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512634" y="2007220"/>
            <a:ext cx="524107" cy="29439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олилиния 29"/>
          <p:cNvSpPr/>
          <p:nvPr/>
        </p:nvSpPr>
        <p:spPr>
          <a:xfrm>
            <a:off x="3679902" y="1650380"/>
            <a:ext cx="4549698" cy="3278950"/>
          </a:xfrm>
          <a:custGeom>
            <a:avLst/>
            <a:gdLst>
              <a:gd name="connsiteX0" fmla="*/ 0 w 4549698"/>
              <a:gd name="connsiteY0" fmla="*/ 11152 h 3278950"/>
              <a:gd name="connsiteX1" fmla="*/ 122664 w 4549698"/>
              <a:gd name="connsiteY1" fmla="*/ 0 h 3278950"/>
              <a:gd name="connsiteX2" fmla="*/ 802888 w 4549698"/>
              <a:gd name="connsiteY2" fmla="*/ 22303 h 3278950"/>
              <a:gd name="connsiteX3" fmla="*/ 1784196 w 4549698"/>
              <a:gd name="connsiteY3" fmla="*/ 33454 h 3278950"/>
              <a:gd name="connsiteX4" fmla="*/ 2375210 w 4549698"/>
              <a:gd name="connsiteY4" fmla="*/ 55757 h 3278950"/>
              <a:gd name="connsiteX5" fmla="*/ 2464420 w 4549698"/>
              <a:gd name="connsiteY5" fmla="*/ 66908 h 3278950"/>
              <a:gd name="connsiteX6" fmla="*/ 2598235 w 4549698"/>
              <a:gd name="connsiteY6" fmla="*/ 78059 h 3278950"/>
              <a:gd name="connsiteX7" fmla="*/ 2765503 w 4549698"/>
              <a:gd name="connsiteY7" fmla="*/ 100361 h 3278950"/>
              <a:gd name="connsiteX8" fmla="*/ 2798957 w 4549698"/>
              <a:gd name="connsiteY8" fmla="*/ 122664 h 3278950"/>
              <a:gd name="connsiteX9" fmla="*/ 2865864 w 4549698"/>
              <a:gd name="connsiteY9" fmla="*/ 133815 h 3278950"/>
              <a:gd name="connsiteX10" fmla="*/ 2943922 w 4549698"/>
              <a:gd name="connsiteY10" fmla="*/ 167269 h 3278950"/>
              <a:gd name="connsiteX11" fmla="*/ 2988527 w 4549698"/>
              <a:gd name="connsiteY11" fmla="*/ 178420 h 3278950"/>
              <a:gd name="connsiteX12" fmla="*/ 3077737 w 4549698"/>
              <a:gd name="connsiteY12" fmla="*/ 223025 h 3278950"/>
              <a:gd name="connsiteX13" fmla="*/ 3133493 w 4549698"/>
              <a:gd name="connsiteY13" fmla="*/ 245327 h 3278950"/>
              <a:gd name="connsiteX14" fmla="*/ 3166947 w 4549698"/>
              <a:gd name="connsiteY14" fmla="*/ 256479 h 3278950"/>
              <a:gd name="connsiteX15" fmla="*/ 3211552 w 4549698"/>
              <a:gd name="connsiteY15" fmla="*/ 278781 h 3278950"/>
              <a:gd name="connsiteX16" fmla="*/ 3289610 w 4549698"/>
              <a:gd name="connsiteY16" fmla="*/ 312235 h 3278950"/>
              <a:gd name="connsiteX17" fmla="*/ 3323064 w 4549698"/>
              <a:gd name="connsiteY17" fmla="*/ 334537 h 3278950"/>
              <a:gd name="connsiteX18" fmla="*/ 3378820 w 4549698"/>
              <a:gd name="connsiteY18" fmla="*/ 379142 h 3278950"/>
              <a:gd name="connsiteX19" fmla="*/ 3412274 w 4549698"/>
              <a:gd name="connsiteY19" fmla="*/ 390293 h 3278950"/>
              <a:gd name="connsiteX20" fmla="*/ 3456878 w 4549698"/>
              <a:gd name="connsiteY20" fmla="*/ 412596 h 3278950"/>
              <a:gd name="connsiteX21" fmla="*/ 3512635 w 4549698"/>
              <a:gd name="connsiteY21" fmla="*/ 434898 h 3278950"/>
              <a:gd name="connsiteX22" fmla="*/ 3546088 w 4549698"/>
              <a:gd name="connsiteY22" fmla="*/ 457200 h 3278950"/>
              <a:gd name="connsiteX23" fmla="*/ 3579542 w 4549698"/>
              <a:gd name="connsiteY23" fmla="*/ 468352 h 3278950"/>
              <a:gd name="connsiteX24" fmla="*/ 3657600 w 4549698"/>
              <a:gd name="connsiteY24" fmla="*/ 501805 h 3278950"/>
              <a:gd name="connsiteX25" fmla="*/ 3702205 w 4549698"/>
              <a:gd name="connsiteY25" fmla="*/ 524108 h 3278950"/>
              <a:gd name="connsiteX26" fmla="*/ 3746810 w 4549698"/>
              <a:gd name="connsiteY26" fmla="*/ 535259 h 3278950"/>
              <a:gd name="connsiteX27" fmla="*/ 3824869 w 4549698"/>
              <a:gd name="connsiteY27" fmla="*/ 591015 h 3278950"/>
              <a:gd name="connsiteX28" fmla="*/ 3869474 w 4549698"/>
              <a:gd name="connsiteY28" fmla="*/ 602166 h 3278950"/>
              <a:gd name="connsiteX29" fmla="*/ 3947532 w 4549698"/>
              <a:gd name="connsiteY29" fmla="*/ 635620 h 3278950"/>
              <a:gd name="connsiteX30" fmla="*/ 4014439 w 4549698"/>
              <a:gd name="connsiteY30" fmla="*/ 680225 h 3278950"/>
              <a:gd name="connsiteX31" fmla="*/ 4047893 w 4549698"/>
              <a:gd name="connsiteY31" fmla="*/ 691376 h 3278950"/>
              <a:gd name="connsiteX32" fmla="*/ 4070196 w 4549698"/>
              <a:gd name="connsiteY32" fmla="*/ 713679 h 3278950"/>
              <a:gd name="connsiteX33" fmla="*/ 4103649 w 4549698"/>
              <a:gd name="connsiteY33" fmla="*/ 735981 h 3278950"/>
              <a:gd name="connsiteX34" fmla="*/ 4125952 w 4549698"/>
              <a:gd name="connsiteY34" fmla="*/ 769435 h 3278950"/>
              <a:gd name="connsiteX35" fmla="*/ 4159405 w 4549698"/>
              <a:gd name="connsiteY35" fmla="*/ 791737 h 3278950"/>
              <a:gd name="connsiteX36" fmla="*/ 4181708 w 4549698"/>
              <a:gd name="connsiteY36" fmla="*/ 814040 h 3278950"/>
              <a:gd name="connsiteX37" fmla="*/ 4348976 w 4549698"/>
              <a:gd name="connsiteY37" fmla="*/ 959005 h 3278950"/>
              <a:gd name="connsiteX38" fmla="*/ 4371278 w 4549698"/>
              <a:gd name="connsiteY38" fmla="*/ 992459 h 3278950"/>
              <a:gd name="connsiteX39" fmla="*/ 4415883 w 4549698"/>
              <a:gd name="connsiteY39" fmla="*/ 1059366 h 3278950"/>
              <a:gd name="connsiteX40" fmla="*/ 4449337 w 4549698"/>
              <a:gd name="connsiteY40" fmla="*/ 1126274 h 3278950"/>
              <a:gd name="connsiteX41" fmla="*/ 4482791 w 4549698"/>
              <a:gd name="connsiteY41" fmla="*/ 1226635 h 3278950"/>
              <a:gd name="connsiteX42" fmla="*/ 4493942 w 4549698"/>
              <a:gd name="connsiteY42" fmla="*/ 1271240 h 3278950"/>
              <a:gd name="connsiteX43" fmla="*/ 4516244 w 4549698"/>
              <a:gd name="connsiteY43" fmla="*/ 1304693 h 3278950"/>
              <a:gd name="connsiteX44" fmla="*/ 4527396 w 4549698"/>
              <a:gd name="connsiteY44" fmla="*/ 1405054 h 3278950"/>
              <a:gd name="connsiteX45" fmla="*/ 4549698 w 4549698"/>
              <a:gd name="connsiteY45" fmla="*/ 1483113 h 3278950"/>
              <a:gd name="connsiteX46" fmla="*/ 4538547 w 4549698"/>
              <a:gd name="connsiteY46" fmla="*/ 1873405 h 3278950"/>
              <a:gd name="connsiteX47" fmla="*/ 4516244 w 4549698"/>
              <a:gd name="connsiteY47" fmla="*/ 1973766 h 3278950"/>
              <a:gd name="connsiteX48" fmla="*/ 4493942 w 4549698"/>
              <a:gd name="connsiteY48" fmla="*/ 2085279 h 3278950"/>
              <a:gd name="connsiteX49" fmla="*/ 4460488 w 4549698"/>
              <a:gd name="connsiteY49" fmla="*/ 2219093 h 3278950"/>
              <a:gd name="connsiteX50" fmla="*/ 4449337 w 4549698"/>
              <a:gd name="connsiteY50" fmla="*/ 2263698 h 3278950"/>
              <a:gd name="connsiteX51" fmla="*/ 4427035 w 4549698"/>
              <a:gd name="connsiteY51" fmla="*/ 2330605 h 3278950"/>
              <a:gd name="connsiteX52" fmla="*/ 4415883 w 4549698"/>
              <a:gd name="connsiteY52" fmla="*/ 2386361 h 3278950"/>
              <a:gd name="connsiteX53" fmla="*/ 4404732 w 4549698"/>
              <a:gd name="connsiteY53" fmla="*/ 2464420 h 3278950"/>
              <a:gd name="connsiteX54" fmla="*/ 4360127 w 4549698"/>
              <a:gd name="connsiteY54" fmla="*/ 2575932 h 3278950"/>
              <a:gd name="connsiteX55" fmla="*/ 4315522 w 4549698"/>
              <a:gd name="connsiteY55" fmla="*/ 2676293 h 3278950"/>
              <a:gd name="connsiteX56" fmla="*/ 4304371 w 4549698"/>
              <a:gd name="connsiteY56" fmla="*/ 2709747 h 3278950"/>
              <a:gd name="connsiteX57" fmla="*/ 4270918 w 4549698"/>
              <a:gd name="connsiteY57" fmla="*/ 2732049 h 3278950"/>
              <a:gd name="connsiteX58" fmla="*/ 4248615 w 4549698"/>
              <a:gd name="connsiteY58" fmla="*/ 2798957 h 3278950"/>
              <a:gd name="connsiteX59" fmla="*/ 4237464 w 4549698"/>
              <a:gd name="connsiteY59" fmla="*/ 2832410 h 3278950"/>
              <a:gd name="connsiteX60" fmla="*/ 4215161 w 4549698"/>
              <a:gd name="connsiteY60" fmla="*/ 2865864 h 3278950"/>
              <a:gd name="connsiteX61" fmla="*/ 4204010 w 4549698"/>
              <a:gd name="connsiteY61" fmla="*/ 2899318 h 3278950"/>
              <a:gd name="connsiteX62" fmla="*/ 4181708 w 4549698"/>
              <a:gd name="connsiteY62" fmla="*/ 2932771 h 3278950"/>
              <a:gd name="connsiteX63" fmla="*/ 4114800 w 4549698"/>
              <a:gd name="connsiteY63" fmla="*/ 3010830 h 3278950"/>
              <a:gd name="connsiteX64" fmla="*/ 4081347 w 4549698"/>
              <a:gd name="connsiteY64" fmla="*/ 3033132 h 3278950"/>
              <a:gd name="connsiteX65" fmla="*/ 4014439 w 4549698"/>
              <a:gd name="connsiteY65" fmla="*/ 3077737 h 3278950"/>
              <a:gd name="connsiteX66" fmla="*/ 3992137 w 4549698"/>
              <a:gd name="connsiteY66" fmla="*/ 3111191 h 3278950"/>
              <a:gd name="connsiteX67" fmla="*/ 3958683 w 4549698"/>
              <a:gd name="connsiteY67" fmla="*/ 3122342 h 3278950"/>
              <a:gd name="connsiteX68" fmla="*/ 3880625 w 4549698"/>
              <a:gd name="connsiteY68" fmla="*/ 3155796 h 3278950"/>
              <a:gd name="connsiteX69" fmla="*/ 3869474 w 4549698"/>
              <a:gd name="connsiteY69" fmla="*/ 3189249 h 3278950"/>
              <a:gd name="connsiteX70" fmla="*/ 3847171 w 4549698"/>
              <a:gd name="connsiteY70" fmla="*/ 3211552 h 3278950"/>
              <a:gd name="connsiteX71" fmla="*/ 3824869 w 4549698"/>
              <a:gd name="connsiteY71" fmla="*/ 3245005 h 3278950"/>
              <a:gd name="connsiteX72" fmla="*/ 3802566 w 4549698"/>
              <a:gd name="connsiteY72" fmla="*/ 3267308 h 32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49698" h="3278950">
                <a:moveTo>
                  <a:pt x="0" y="11152"/>
                </a:moveTo>
                <a:cubicBezTo>
                  <a:pt x="40888" y="7435"/>
                  <a:pt x="81607" y="0"/>
                  <a:pt x="122664" y="0"/>
                </a:cubicBezTo>
                <a:cubicBezTo>
                  <a:pt x="1094606" y="0"/>
                  <a:pt x="184880" y="10964"/>
                  <a:pt x="802888" y="22303"/>
                </a:cubicBezTo>
                <a:lnTo>
                  <a:pt x="1784196" y="33454"/>
                </a:lnTo>
                <a:cubicBezTo>
                  <a:pt x="1943845" y="38149"/>
                  <a:pt x="2199393" y="42733"/>
                  <a:pt x="2375210" y="55757"/>
                </a:cubicBezTo>
                <a:cubicBezTo>
                  <a:pt x="2405096" y="57971"/>
                  <a:pt x="2434601" y="63926"/>
                  <a:pt x="2464420" y="66908"/>
                </a:cubicBezTo>
                <a:cubicBezTo>
                  <a:pt x="2508957" y="71362"/>
                  <a:pt x="2553630" y="74342"/>
                  <a:pt x="2598235" y="78059"/>
                </a:cubicBezTo>
                <a:cubicBezTo>
                  <a:pt x="2707592" y="114511"/>
                  <a:pt x="2492632" y="45787"/>
                  <a:pt x="2765503" y="100361"/>
                </a:cubicBezTo>
                <a:cubicBezTo>
                  <a:pt x="2778645" y="102989"/>
                  <a:pt x="2786242" y="118426"/>
                  <a:pt x="2798957" y="122664"/>
                </a:cubicBezTo>
                <a:cubicBezTo>
                  <a:pt x="2820407" y="129814"/>
                  <a:pt x="2843562" y="130098"/>
                  <a:pt x="2865864" y="133815"/>
                </a:cubicBezTo>
                <a:cubicBezTo>
                  <a:pt x="2905512" y="153640"/>
                  <a:pt x="2905637" y="156331"/>
                  <a:pt x="2943922" y="167269"/>
                </a:cubicBezTo>
                <a:cubicBezTo>
                  <a:pt x="2958658" y="171479"/>
                  <a:pt x="2974380" y="172525"/>
                  <a:pt x="2988527" y="178420"/>
                </a:cubicBezTo>
                <a:cubicBezTo>
                  <a:pt x="3019216" y="191207"/>
                  <a:pt x="3046868" y="210678"/>
                  <a:pt x="3077737" y="223025"/>
                </a:cubicBezTo>
                <a:cubicBezTo>
                  <a:pt x="3096322" y="230459"/>
                  <a:pt x="3114751" y="238299"/>
                  <a:pt x="3133493" y="245327"/>
                </a:cubicBezTo>
                <a:cubicBezTo>
                  <a:pt x="3144499" y="249454"/>
                  <a:pt x="3156143" y="251849"/>
                  <a:pt x="3166947" y="256479"/>
                </a:cubicBezTo>
                <a:cubicBezTo>
                  <a:pt x="3182226" y="263027"/>
                  <a:pt x="3196273" y="272233"/>
                  <a:pt x="3211552" y="278781"/>
                </a:cubicBezTo>
                <a:cubicBezTo>
                  <a:pt x="3274105" y="305589"/>
                  <a:pt x="3215640" y="269966"/>
                  <a:pt x="3289610" y="312235"/>
                </a:cubicBezTo>
                <a:cubicBezTo>
                  <a:pt x="3301246" y="318884"/>
                  <a:pt x="3312599" y="326165"/>
                  <a:pt x="3323064" y="334537"/>
                </a:cubicBezTo>
                <a:cubicBezTo>
                  <a:pt x="3357641" y="362199"/>
                  <a:pt x="3333051" y="356258"/>
                  <a:pt x="3378820" y="379142"/>
                </a:cubicBezTo>
                <a:cubicBezTo>
                  <a:pt x="3389334" y="384399"/>
                  <a:pt x="3401470" y="385663"/>
                  <a:pt x="3412274" y="390293"/>
                </a:cubicBezTo>
                <a:cubicBezTo>
                  <a:pt x="3427553" y="396841"/>
                  <a:pt x="3441688" y="405845"/>
                  <a:pt x="3456878" y="412596"/>
                </a:cubicBezTo>
                <a:cubicBezTo>
                  <a:pt x="3475170" y="420726"/>
                  <a:pt x="3494731" y="425946"/>
                  <a:pt x="3512635" y="434898"/>
                </a:cubicBezTo>
                <a:cubicBezTo>
                  <a:pt x="3524622" y="440891"/>
                  <a:pt x="3534101" y="451206"/>
                  <a:pt x="3546088" y="457200"/>
                </a:cubicBezTo>
                <a:cubicBezTo>
                  <a:pt x="3556602" y="462457"/>
                  <a:pt x="3569028" y="463095"/>
                  <a:pt x="3579542" y="468352"/>
                </a:cubicBezTo>
                <a:cubicBezTo>
                  <a:pt x="3656548" y="506855"/>
                  <a:pt x="3564773" y="478598"/>
                  <a:pt x="3657600" y="501805"/>
                </a:cubicBezTo>
                <a:cubicBezTo>
                  <a:pt x="3672468" y="509239"/>
                  <a:pt x="3686640" y="518271"/>
                  <a:pt x="3702205" y="524108"/>
                </a:cubicBezTo>
                <a:cubicBezTo>
                  <a:pt x="3716555" y="529489"/>
                  <a:pt x="3732723" y="529222"/>
                  <a:pt x="3746810" y="535259"/>
                </a:cubicBezTo>
                <a:cubicBezTo>
                  <a:pt x="3772318" y="546191"/>
                  <a:pt x="3802007" y="579584"/>
                  <a:pt x="3824869" y="591015"/>
                </a:cubicBezTo>
                <a:cubicBezTo>
                  <a:pt x="3838577" y="597869"/>
                  <a:pt x="3854606" y="598449"/>
                  <a:pt x="3869474" y="602166"/>
                </a:cubicBezTo>
                <a:cubicBezTo>
                  <a:pt x="3922278" y="654973"/>
                  <a:pt x="3850638" y="591577"/>
                  <a:pt x="3947532" y="635620"/>
                </a:cubicBezTo>
                <a:cubicBezTo>
                  <a:pt x="3971934" y="646712"/>
                  <a:pt x="3992137" y="665357"/>
                  <a:pt x="4014439" y="680225"/>
                </a:cubicBezTo>
                <a:cubicBezTo>
                  <a:pt x="4024219" y="686745"/>
                  <a:pt x="4036742" y="687659"/>
                  <a:pt x="4047893" y="691376"/>
                </a:cubicBezTo>
                <a:cubicBezTo>
                  <a:pt x="4055327" y="698810"/>
                  <a:pt x="4061986" y="707111"/>
                  <a:pt x="4070196" y="713679"/>
                </a:cubicBezTo>
                <a:cubicBezTo>
                  <a:pt x="4080661" y="722051"/>
                  <a:pt x="4094172" y="726504"/>
                  <a:pt x="4103649" y="735981"/>
                </a:cubicBezTo>
                <a:cubicBezTo>
                  <a:pt x="4113126" y="745458"/>
                  <a:pt x="4116475" y="759958"/>
                  <a:pt x="4125952" y="769435"/>
                </a:cubicBezTo>
                <a:cubicBezTo>
                  <a:pt x="4135429" y="778912"/>
                  <a:pt x="4148940" y="783365"/>
                  <a:pt x="4159405" y="791737"/>
                </a:cubicBezTo>
                <a:cubicBezTo>
                  <a:pt x="4167615" y="798305"/>
                  <a:pt x="4173571" y="807382"/>
                  <a:pt x="4181708" y="814040"/>
                </a:cubicBezTo>
                <a:cubicBezTo>
                  <a:pt x="4218927" y="844491"/>
                  <a:pt x="4317620" y="911970"/>
                  <a:pt x="4348976" y="959005"/>
                </a:cubicBezTo>
                <a:lnTo>
                  <a:pt x="4371278" y="992459"/>
                </a:lnTo>
                <a:cubicBezTo>
                  <a:pt x="4398892" y="1102907"/>
                  <a:pt x="4358125" y="982355"/>
                  <a:pt x="4415883" y="1059366"/>
                </a:cubicBezTo>
                <a:cubicBezTo>
                  <a:pt x="4430844" y="1079314"/>
                  <a:pt x="4440076" y="1103122"/>
                  <a:pt x="4449337" y="1126274"/>
                </a:cubicBezTo>
                <a:cubicBezTo>
                  <a:pt x="4462434" y="1159015"/>
                  <a:pt x="4474239" y="1192425"/>
                  <a:pt x="4482791" y="1226635"/>
                </a:cubicBezTo>
                <a:cubicBezTo>
                  <a:pt x="4486508" y="1241503"/>
                  <a:pt x="4487905" y="1257153"/>
                  <a:pt x="4493942" y="1271240"/>
                </a:cubicBezTo>
                <a:cubicBezTo>
                  <a:pt x="4499221" y="1283558"/>
                  <a:pt x="4508810" y="1293542"/>
                  <a:pt x="4516244" y="1304693"/>
                </a:cubicBezTo>
                <a:cubicBezTo>
                  <a:pt x="4519961" y="1338147"/>
                  <a:pt x="4522278" y="1371786"/>
                  <a:pt x="4527396" y="1405054"/>
                </a:cubicBezTo>
                <a:cubicBezTo>
                  <a:pt x="4531397" y="1431059"/>
                  <a:pt x="4541371" y="1458132"/>
                  <a:pt x="4549698" y="1483113"/>
                </a:cubicBezTo>
                <a:cubicBezTo>
                  <a:pt x="4545981" y="1613210"/>
                  <a:pt x="4544888" y="1743409"/>
                  <a:pt x="4538547" y="1873405"/>
                </a:cubicBezTo>
                <a:cubicBezTo>
                  <a:pt x="4534294" y="1960593"/>
                  <a:pt x="4529956" y="1914348"/>
                  <a:pt x="4516244" y="1973766"/>
                </a:cubicBezTo>
                <a:cubicBezTo>
                  <a:pt x="4507720" y="2010702"/>
                  <a:pt x="4503136" y="2048504"/>
                  <a:pt x="4493942" y="2085279"/>
                </a:cubicBezTo>
                <a:lnTo>
                  <a:pt x="4460488" y="2219093"/>
                </a:lnTo>
                <a:cubicBezTo>
                  <a:pt x="4456771" y="2233961"/>
                  <a:pt x="4454183" y="2249159"/>
                  <a:pt x="4449337" y="2263698"/>
                </a:cubicBezTo>
                <a:cubicBezTo>
                  <a:pt x="4441903" y="2286000"/>
                  <a:pt x="4431646" y="2307553"/>
                  <a:pt x="4427035" y="2330605"/>
                </a:cubicBezTo>
                <a:cubicBezTo>
                  <a:pt x="4423318" y="2349190"/>
                  <a:pt x="4418999" y="2367665"/>
                  <a:pt x="4415883" y="2386361"/>
                </a:cubicBezTo>
                <a:cubicBezTo>
                  <a:pt x="4411562" y="2412287"/>
                  <a:pt x="4410642" y="2438809"/>
                  <a:pt x="4404732" y="2464420"/>
                </a:cubicBezTo>
                <a:cubicBezTo>
                  <a:pt x="4384558" y="2551843"/>
                  <a:pt x="4387722" y="2506945"/>
                  <a:pt x="4360127" y="2575932"/>
                </a:cubicBezTo>
                <a:cubicBezTo>
                  <a:pt x="4320316" y="2675460"/>
                  <a:pt x="4358431" y="2611932"/>
                  <a:pt x="4315522" y="2676293"/>
                </a:cubicBezTo>
                <a:cubicBezTo>
                  <a:pt x="4311805" y="2687444"/>
                  <a:pt x="4311714" y="2700568"/>
                  <a:pt x="4304371" y="2709747"/>
                </a:cubicBezTo>
                <a:cubicBezTo>
                  <a:pt x="4295999" y="2720212"/>
                  <a:pt x="4278021" y="2720684"/>
                  <a:pt x="4270918" y="2732049"/>
                </a:cubicBezTo>
                <a:cubicBezTo>
                  <a:pt x="4258458" y="2751985"/>
                  <a:pt x="4256049" y="2776654"/>
                  <a:pt x="4248615" y="2798957"/>
                </a:cubicBezTo>
                <a:cubicBezTo>
                  <a:pt x="4244898" y="2810108"/>
                  <a:pt x="4243984" y="2822630"/>
                  <a:pt x="4237464" y="2832410"/>
                </a:cubicBezTo>
                <a:lnTo>
                  <a:pt x="4215161" y="2865864"/>
                </a:lnTo>
                <a:cubicBezTo>
                  <a:pt x="4211444" y="2877015"/>
                  <a:pt x="4209267" y="2888804"/>
                  <a:pt x="4204010" y="2899318"/>
                </a:cubicBezTo>
                <a:cubicBezTo>
                  <a:pt x="4198017" y="2911305"/>
                  <a:pt x="4189749" y="2922050"/>
                  <a:pt x="4181708" y="2932771"/>
                </a:cubicBezTo>
                <a:cubicBezTo>
                  <a:pt x="4171752" y="2946046"/>
                  <a:pt x="4135726" y="2994089"/>
                  <a:pt x="4114800" y="3010830"/>
                </a:cubicBezTo>
                <a:cubicBezTo>
                  <a:pt x="4104335" y="3019202"/>
                  <a:pt x="4091812" y="3024760"/>
                  <a:pt x="4081347" y="3033132"/>
                </a:cubicBezTo>
                <a:cubicBezTo>
                  <a:pt x="4024586" y="3078541"/>
                  <a:pt x="4104344" y="3032785"/>
                  <a:pt x="4014439" y="3077737"/>
                </a:cubicBezTo>
                <a:cubicBezTo>
                  <a:pt x="4007005" y="3088888"/>
                  <a:pt x="4002602" y="3102819"/>
                  <a:pt x="3992137" y="3111191"/>
                </a:cubicBezTo>
                <a:cubicBezTo>
                  <a:pt x="3982958" y="3118534"/>
                  <a:pt x="3969197" y="3117085"/>
                  <a:pt x="3958683" y="3122342"/>
                </a:cubicBezTo>
                <a:cubicBezTo>
                  <a:pt x="3881670" y="3160848"/>
                  <a:pt x="3973463" y="3132585"/>
                  <a:pt x="3880625" y="3155796"/>
                </a:cubicBezTo>
                <a:cubicBezTo>
                  <a:pt x="3876908" y="3166947"/>
                  <a:pt x="3875522" y="3179170"/>
                  <a:pt x="3869474" y="3189249"/>
                </a:cubicBezTo>
                <a:cubicBezTo>
                  <a:pt x="3864065" y="3198264"/>
                  <a:pt x="3853739" y="3203342"/>
                  <a:pt x="3847171" y="3211552"/>
                </a:cubicBezTo>
                <a:cubicBezTo>
                  <a:pt x="3838799" y="3222017"/>
                  <a:pt x="3832303" y="3233854"/>
                  <a:pt x="3824869" y="3245005"/>
                </a:cubicBezTo>
                <a:cubicBezTo>
                  <a:pt x="3812056" y="3283446"/>
                  <a:pt x="3822030" y="3286770"/>
                  <a:pt x="3802566" y="326730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38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589" y="1245394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В шарі </a:t>
            </a:r>
            <a:r>
              <a:rPr lang="uk-UA" dirty="0" smtClean="0"/>
              <a:t>застосування </a:t>
            </a:r>
            <a:r>
              <a:rPr lang="uk-UA" b="1" dirty="0" smtClean="0"/>
              <a:t>Виконавцем</a:t>
            </a:r>
            <a:r>
              <a:rPr lang="uk-UA" dirty="0" smtClean="0"/>
              <a:t> </a:t>
            </a:r>
            <a:r>
              <a:rPr lang="uk-UA" dirty="0"/>
              <a:t>є компонент </a:t>
            </a:r>
            <a:r>
              <a:rPr lang="uk-UA" dirty="0" smtClean="0"/>
              <a:t>застосування, </a:t>
            </a:r>
          </a:p>
          <a:p>
            <a:r>
              <a:rPr lang="uk-UA" b="1" dirty="0" smtClean="0"/>
              <a:t>Функціоналом</a:t>
            </a:r>
            <a:r>
              <a:rPr lang="uk-UA" dirty="0" smtClean="0"/>
              <a:t> </a:t>
            </a:r>
            <a:r>
              <a:rPr lang="uk-UA" dirty="0"/>
              <a:t>- функціонал </a:t>
            </a:r>
            <a:r>
              <a:rPr lang="uk-UA" dirty="0" smtClean="0"/>
              <a:t>застосування (внутрішня поведінка </a:t>
            </a:r>
            <a:r>
              <a:rPr lang="uk-UA" dirty="0"/>
              <a:t>компонента </a:t>
            </a:r>
            <a:r>
              <a:rPr lang="uk-UA" dirty="0" smtClean="0"/>
              <a:t>застосування),</a:t>
            </a:r>
          </a:p>
          <a:p>
            <a:r>
              <a:rPr lang="uk-UA" b="1" dirty="0" smtClean="0"/>
              <a:t>Інтерфейсом</a:t>
            </a:r>
            <a:r>
              <a:rPr lang="uk-UA" dirty="0" smtClean="0"/>
              <a:t> </a:t>
            </a:r>
            <a:r>
              <a:rPr lang="uk-UA" dirty="0"/>
              <a:t>є інтерфейс </a:t>
            </a:r>
            <a:r>
              <a:rPr lang="uk-UA" dirty="0" smtClean="0"/>
              <a:t>застосування (спосіб, за </a:t>
            </a:r>
            <a:r>
              <a:rPr lang="uk-UA" dirty="0"/>
              <a:t>допомогою якого компонент </a:t>
            </a:r>
            <a:r>
              <a:rPr lang="uk-UA" dirty="0" smtClean="0"/>
              <a:t>застосування пропонує </a:t>
            </a:r>
            <a:r>
              <a:rPr lang="uk-UA" dirty="0"/>
              <a:t>себе бізнесу або іншому </a:t>
            </a:r>
            <a:r>
              <a:rPr lang="uk-UA" dirty="0" smtClean="0"/>
              <a:t>застосуванню), </a:t>
            </a:r>
          </a:p>
          <a:p>
            <a:r>
              <a:rPr lang="uk-UA" b="1" dirty="0" smtClean="0"/>
              <a:t>Сервісом</a:t>
            </a:r>
            <a:r>
              <a:rPr lang="uk-UA" dirty="0" smtClean="0"/>
              <a:t> </a:t>
            </a:r>
            <a:r>
              <a:rPr lang="uk-UA" dirty="0"/>
              <a:t>- сервіс </a:t>
            </a:r>
            <a:r>
              <a:rPr lang="uk-UA" dirty="0" smtClean="0"/>
              <a:t>застосування(видима поведінка </a:t>
            </a:r>
            <a:r>
              <a:rPr lang="uk-UA" dirty="0"/>
              <a:t>компонента </a:t>
            </a:r>
            <a:r>
              <a:rPr lang="uk-UA" dirty="0" smtClean="0"/>
              <a:t>застосування) </a:t>
            </a:r>
            <a:r>
              <a:rPr lang="uk-UA" dirty="0"/>
              <a:t>і </a:t>
            </a:r>
            <a:endParaRPr lang="uk-UA" dirty="0" smtClean="0"/>
          </a:p>
          <a:p>
            <a:r>
              <a:rPr lang="uk-UA" b="1" dirty="0" smtClean="0"/>
              <a:t>Об'єктом</a:t>
            </a:r>
            <a:r>
              <a:rPr lang="uk-UA" dirty="0" smtClean="0"/>
              <a:t> </a:t>
            </a:r>
            <a:r>
              <a:rPr lang="uk-UA" dirty="0"/>
              <a:t>- об'єкт даних (сутність, з або </a:t>
            </a:r>
            <a:r>
              <a:rPr lang="uk-UA" dirty="0" smtClean="0"/>
              <a:t>над якою </a:t>
            </a:r>
            <a:r>
              <a:rPr lang="uk-UA" dirty="0"/>
              <a:t>діє функціонал </a:t>
            </a:r>
            <a:r>
              <a:rPr lang="uk-UA" dirty="0" smtClean="0"/>
              <a:t>застосування).</a:t>
            </a:r>
            <a:endParaRPr lang="uk-UA" dirty="0"/>
          </a:p>
          <a:p>
            <a:r>
              <a:rPr lang="uk-UA" dirty="0"/>
              <a:t>Функціонал </a:t>
            </a:r>
            <a:r>
              <a:rPr lang="uk-UA" dirty="0" smtClean="0"/>
              <a:t>застосування може </a:t>
            </a:r>
            <a:r>
              <a:rPr lang="uk-UA" dirty="0"/>
              <a:t>створювати, читати, писати, редагувати та видаляти об'єкт даних. Об'єкт даних може і не існувати.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07705" y="132307"/>
            <a:ext cx="6705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srgbClr val="00339A"/>
                </a:solidFill>
                <a:latin typeface="Arial-BoldMT"/>
              </a:rPr>
              <a:t>Базовий </a:t>
            </a:r>
            <a:r>
              <a:rPr lang="uk-UA" sz="2800" b="1" dirty="0">
                <a:solidFill>
                  <a:srgbClr val="00339A"/>
                </a:solidFill>
                <a:latin typeface="Arial-BoldMT"/>
              </a:rPr>
              <a:t>шаблон </a:t>
            </a:r>
            <a:r>
              <a:rPr lang="uk-UA" sz="2800" b="1" dirty="0" smtClean="0">
                <a:solidFill>
                  <a:srgbClr val="00339A"/>
                </a:solidFill>
                <a:latin typeface="Arial-BoldMT"/>
              </a:rPr>
              <a:t>шару застосування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36805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7519" y="53318"/>
            <a:ext cx="7219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/>
              <a:t>Активні та пасивні структурні елементи</a:t>
            </a:r>
            <a:endParaRPr lang="uk-UA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41035" y="1115122"/>
            <a:ext cx="306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Активні структурні елементи</a:t>
            </a:r>
            <a:endParaRPr lang="uk-UA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21084" y="1616926"/>
            <a:ext cx="40357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Компонент застосування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Елемент «Спільна </a:t>
            </a:r>
            <a:r>
              <a:rPr lang="uk-UA" dirty="0"/>
              <a:t>робота </a:t>
            </a:r>
            <a:r>
              <a:rPr lang="uk-UA" dirty="0" smtClean="0"/>
              <a:t>додатків»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Інтерфейс </a:t>
            </a:r>
            <a:r>
              <a:rPr lang="uk-UA" dirty="0"/>
              <a:t>додатків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Елементи </a:t>
            </a:r>
            <a:r>
              <a:rPr lang="uk-UA" dirty="0"/>
              <a:t>поведінки</a:t>
            </a:r>
          </a:p>
          <a:p>
            <a:pPr marL="800100" lvl="1" indent="-342900">
              <a:buFont typeface="+mj-lt"/>
              <a:buAutoNum type="alphaLcPeriod"/>
            </a:pPr>
            <a:r>
              <a:rPr lang="uk-UA" dirty="0"/>
              <a:t>функціонал додатків</a:t>
            </a:r>
          </a:p>
          <a:p>
            <a:pPr marL="800100" lvl="1" indent="-342900">
              <a:buFont typeface="+mj-lt"/>
              <a:buAutoNum type="alphaLcPeriod"/>
            </a:pPr>
            <a:r>
              <a:rPr lang="uk-UA" dirty="0"/>
              <a:t>взаємодія додатків</a:t>
            </a:r>
          </a:p>
          <a:p>
            <a:pPr marL="800100" lvl="1" indent="-342900">
              <a:buFont typeface="+mj-lt"/>
              <a:buAutoNum type="alphaLcPeriod"/>
            </a:pPr>
            <a:r>
              <a:rPr lang="uk-UA" dirty="0"/>
              <a:t>сервіс додатків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47863" y="4125280"/>
            <a:ext cx="4666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/>
              <a:t>Пасивні </a:t>
            </a:r>
            <a:r>
              <a:rPr lang="uk-UA" b="1" dirty="0"/>
              <a:t>структурні </a:t>
            </a:r>
            <a:r>
              <a:rPr lang="uk-UA" b="1" dirty="0" smtClean="0"/>
              <a:t>елементи </a:t>
            </a:r>
            <a:r>
              <a:rPr lang="uk-UA" dirty="0" smtClean="0"/>
              <a:t>– об</a:t>
            </a:r>
            <a:r>
              <a:rPr lang="en-US" dirty="0" smtClean="0"/>
              <a:t>’</a:t>
            </a:r>
            <a:r>
              <a:rPr lang="uk-UA" dirty="0" err="1" smtClean="0"/>
              <a:t>єкти</a:t>
            </a:r>
            <a:r>
              <a:rPr lang="uk-UA" dirty="0" smtClean="0"/>
              <a:t> даних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10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94" y="2178319"/>
            <a:ext cx="7264401" cy="151368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11512" y="242793"/>
            <a:ext cx="8734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Активні структурні </a:t>
            </a:r>
            <a:r>
              <a:rPr lang="uk-UA" sz="2800" b="1" dirty="0" smtClean="0"/>
              <a:t>елементи. </a:t>
            </a:r>
            <a:r>
              <a:rPr lang="uk-UA" sz="2800" b="1" dirty="0"/>
              <a:t>Компонент </a:t>
            </a:r>
            <a:r>
              <a:rPr lang="uk-UA" sz="2800" b="1" dirty="0" smtClean="0"/>
              <a:t>застосування</a:t>
            </a:r>
            <a:endParaRPr lang="uk-UA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1512" y="1057509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Компонент додатків визначається як </a:t>
            </a:r>
            <a:r>
              <a:rPr lang="uk-UA" dirty="0" smtClean="0"/>
              <a:t>модульна частина </a:t>
            </a:r>
            <a:r>
              <a:rPr lang="uk-UA" dirty="0"/>
              <a:t>програмного забезпечення системи</a:t>
            </a:r>
            <a:r>
              <a:rPr lang="uk-UA" dirty="0" smtClean="0"/>
              <a:t>, що розгортається </a:t>
            </a:r>
            <a:r>
              <a:rPr lang="uk-UA" dirty="0"/>
              <a:t>і </a:t>
            </a:r>
            <a:r>
              <a:rPr lang="uk-UA" dirty="0" smtClean="0"/>
              <a:t>замінюється, </a:t>
            </a:r>
            <a:r>
              <a:rPr lang="uk-UA" dirty="0"/>
              <a:t>яка </a:t>
            </a:r>
            <a:r>
              <a:rPr lang="uk-UA" dirty="0" err="1" smtClean="0"/>
              <a:t>інкапсулює</a:t>
            </a:r>
            <a:r>
              <a:rPr lang="uk-UA" dirty="0" smtClean="0"/>
              <a:t> свою </a:t>
            </a:r>
            <a:r>
              <a:rPr lang="uk-UA" dirty="0"/>
              <a:t>поведінку і дані і показує їх через набір </a:t>
            </a:r>
            <a:r>
              <a:rPr lang="uk-UA" dirty="0" smtClean="0"/>
              <a:t>інтерфейсів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50" y="4021796"/>
            <a:ext cx="92443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Основним активним структурним елементом шару додатків є компонент додатків.</a:t>
            </a:r>
          </a:p>
          <a:p>
            <a:r>
              <a:rPr lang="uk-UA" dirty="0"/>
              <a:t>Це поняття використовується для моделювання будь-якої структурної сутності в шарі додатків: це не тільки компоненти програмного забезпечення, </a:t>
            </a:r>
            <a:r>
              <a:rPr lang="uk-UA" dirty="0" smtClean="0"/>
              <a:t>які можуть </a:t>
            </a:r>
            <a:r>
              <a:rPr lang="uk-UA" dirty="0"/>
              <a:t>бути частиною одного або більше додатків, але і цілих, закінчених додатків, </a:t>
            </a:r>
            <a:r>
              <a:rPr lang="uk-UA" dirty="0" smtClean="0"/>
              <a:t>підсистем </a:t>
            </a:r>
            <a:r>
              <a:rPr lang="uk-UA" dirty="0"/>
              <a:t>або інформаційних систем.</a:t>
            </a:r>
          </a:p>
        </p:txBody>
      </p:sp>
    </p:spTree>
    <p:extLst>
      <p:ext uri="{BB962C8B-B14F-4D97-AF65-F5344CB8AC3E}">
        <p14:creationId xmlns:p14="http://schemas.microsoft.com/office/powerpoint/2010/main" val="11564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364397"/>
            <a:ext cx="9144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dirty="0" smtClean="0"/>
              <a:t>Компонент </a:t>
            </a:r>
            <a:r>
              <a:rPr lang="uk-UA" dirty="0"/>
              <a:t>додатків виконує поведінку через один або більше функціоналів додатків.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dirty="0"/>
              <a:t>Він </a:t>
            </a:r>
            <a:r>
              <a:rPr lang="uk-UA" dirty="0" err="1"/>
              <a:t>інкапсулює</a:t>
            </a:r>
            <a:r>
              <a:rPr lang="uk-UA" dirty="0"/>
              <a:t> </a:t>
            </a:r>
            <a:r>
              <a:rPr lang="uk-UA" dirty="0" smtClean="0"/>
              <a:t>свій вміст </a:t>
            </a:r>
            <a:r>
              <a:rPr lang="uk-UA" dirty="0"/>
              <a:t>- його функціональність доступна тільки через набір інтерфейсів додатків.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dirty="0"/>
              <a:t>Компонент додатків може бути призначений одному або більше </a:t>
            </a:r>
            <a:r>
              <a:rPr lang="uk-UA" dirty="0" smtClean="0"/>
              <a:t>функціоналам </a:t>
            </a:r>
            <a:r>
              <a:rPr lang="uk-UA" dirty="0"/>
              <a:t>додатків, бізнес-процесів або бізнес-функціоналом.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dirty="0"/>
              <a:t>У компонента додатків є один або більше інтерфейсів </a:t>
            </a:r>
            <a:r>
              <a:rPr lang="uk-UA" dirty="0" smtClean="0"/>
              <a:t>додатків, які </a:t>
            </a:r>
            <a:r>
              <a:rPr lang="uk-UA" dirty="0"/>
              <a:t>розкривають його функціональність. Інтерфейси додатків інших компонентів додатків можуть бути використані компонентом додатків.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dirty="0" smtClean="0"/>
              <a:t>Бажана </a:t>
            </a:r>
            <a:r>
              <a:rPr lang="uk-UA" dirty="0"/>
              <a:t>назву елемента - іменник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93087" y="121992"/>
            <a:ext cx="4067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Компонент </a:t>
            </a:r>
            <a:r>
              <a:rPr lang="uk-UA" sz="2800" b="1" dirty="0" smtClean="0"/>
              <a:t>застосування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6623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73026"/>
            <a:ext cx="48284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Компонент </a:t>
            </a:r>
            <a:r>
              <a:rPr lang="uk-UA" dirty="0"/>
              <a:t>додатків реалізує сервіс додатків;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У </a:t>
            </a:r>
            <a:r>
              <a:rPr lang="uk-UA" dirty="0"/>
              <a:t>компонента додатків може бути один або більше інтерфейсів додатків;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Об'єкт </a:t>
            </a:r>
            <a:r>
              <a:rPr lang="uk-UA" dirty="0"/>
              <a:t>даних створюється, </a:t>
            </a:r>
            <a:r>
              <a:rPr lang="uk-UA" dirty="0" err="1"/>
              <a:t>читається</a:t>
            </a:r>
            <a:r>
              <a:rPr lang="uk-UA" dirty="0"/>
              <a:t>, модифікується або руйнується компонентом додатків (або функціоналом додатків);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Компонент </a:t>
            </a:r>
            <a:r>
              <a:rPr lang="uk-UA" dirty="0"/>
              <a:t>додатків може бути частиною спільної роботи додатків (через відношення «об'єднання»);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Компонент </a:t>
            </a:r>
            <a:r>
              <a:rPr lang="uk-UA" dirty="0"/>
              <a:t>додатків може складатися з декількох компонентів додатків (через відношення «композиція»);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Компонент </a:t>
            </a:r>
            <a:r>
              <a:rPr lang="uk-UA" dirty="0"/>
              <a:t>додатків може бути призначений функціоналу додатків;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Компонент </a:t>
            </a:r>
            <a:r>
              <a:rPr lang="uk-UA" dirty="0"/>
              <a:t>додатків може використовувати інфраструктурний сервіс;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Між </a:t>
            </a:r>
            <a:r>
              <a:rPr lang="uk-UA" dirty="0"/>
              <a:t>компонентами додатків можуть мати місце потоки даних (через відношення «доступ»).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7267" y="15100"/>
            <a:ext cx="8760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smtClean="0"/>
              <a:t>Типові відношення </a:t>
            </a:r>
            <a:r>
              <a:rPr lang="uk-UA" sz="2400" b="1" dirty="0"/>
              <a:t>між компонентом додатків та іншими </a:t>
            </a:r>
            <a:r>
              <a:rPr lang="uk-UA" sz="2400" b="1" dirty="0" smtClean="0"/>
              <a:t>елементами</a:t>
            </a:r>
            <a:endParaRPr lang="uk-UA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985" y="1657118"/>
            <a:ext cx="4401015" cy="413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2143" y="1315055"/>
            <a:ext cx="88718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У </a:t>
            </a:r>
            <a:r>
              <a:rPr lang="ru-RU" dirty="0" err="1">
                <a:solidFill>
                  <a:prstClr val="black"/>
                </a:solidFill>
              </a:rPr>
              <a:t>мові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ArchiMate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err="1">
                <a:solidFill>
                  <a:prstClr val="black"/>
                </a:solidFill>
              </a:rPr>
              <a:t>іменник-підмет</a:t>
            </a:r>
            <a:r>
              <a:rPr lang="ru-RU" dirty="0">
                <a:solidFill>
                  <a:prstClr val="black"/>
                </a:solidFill>
              </a:rPr>
              <a:t> - </a:t>
            </a:r>
            <a:r>
              <a:rPr lang="ru-RU" dirty="0" err="1">
                <a:solidFill>
                  <a:prstClr val="black"/>
                </a:solidFill>
              </a:rPr>
              <a:t>це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активний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структурний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елемент</a:t>
            </a:r>
            <a:r>
              <a:rPr lang="ru-RU" dirty="0">
                <a:solidFill>
                  <a:prstClr val="black"/>
                </a:solidFill>
              </a:rPr>
              <a:t>, </a:t>
            </a:r>
            <a:r>
              <a:rPr lang="ru-RU" dirty="0" err="1">
                <a:solidFill>
                  <a:prstClr val="black"/>
                </a:solidFill>
              </a:rPr>
              <a:t>тобто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суб'єкт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поведінки</a:t>
            </a:r>
            <a:r>
              <a:rPr lang="ru-RU" dirty="0">
                <a:solidFill>
                  <a:prstClr val="black"/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err="1">
                <a:solidFill>
                  <a:prstClr val="black"/>
                </a:solidFill>
              </a:rPr>
              <a:t>дієслово-присудок</a:t>
            </a:r>
            <a:r>
              <a:rPr lang="ru-RU" dirty="0">
                <a:solidFill>
                  <a:prstClr val="black"/>
                </a:solidFill>
              </a:rPr>
              <a:t> - </a:t>
            </a:r>
            <a:r>
              <a:rPr lang="ru-RU" dirty="0" err="1">
                <a:solidFill>
                  <a:prstClr val="black"/>
                </a:solidFill>
              </a:rPr>
              <a:t>це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елемент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поведінки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або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дія</a:t>
            </a:r>
            <a:r>
              <a:rPr lang="ru-RU" dirty="0">
                <a:solidFill>
                  <a:prstClr val="black"/>
                </a:solidFill>
              </a:rPr>
              <a:t>, </a:t>
            </a:r>
            <a:r>
              <a:rPr lang="ru-RU" dirty="0" err="1">
                <a:solidFill>
                  <a:prstClr val="black"/>
                </a:solidFill>
              </a:rPr>
              <a:t>тобто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виконання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поведінки</a:t>
            </a:r>
            <a:r>
              <a:rPr lang="ru-RU" dirty="0">
                <a:solidFill>
                  <a:prstClr val="black"/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err="1">
                <a:solidFill>
                  <a:prstClr val="black"/>
                </a:solidFill>
              </a:rPr>
              <a:t>іменник-додаток</a:t>
            </a:r>
            <a:r>
              <a:rPr lang="ru-RU" dirty="0">
                <a:solidFill>
                  <a:prstClr val="black"/>
                </a:solidFill>
              </a:rPr>
              <a:t> - </a:t>
            </a:r>
            <a:r>
              <a:rPr lang="ru-RU" dirty="0" err="1">
                <a:solidFill>
                  <a:prstClr val="black"/>
                </a:solidFill>
              </a:rPr>
              <a:t>пасивний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структурний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елемент</a:t>
            </a:r>
            <a:r>
              <a:rPr lang="ru-RU" dirty="0">
                <a:solidFill>
                  <a:prstClr val="black"/>
                </a:solidFill>
              </a:rPr>
              <a:t>, </a:t>
            </a:r>
            <a:r>
              <a:rPr lang="ru-RU" dirty="0" err="1">
                <a:solidFill>
                  <a:prstClr val="black"/>
                </a:solidFill>
              </a:rPr>
              <a:t>тобто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об'єкт</a:t>
            </a:r>
            <a:r>
              <a:rPr lang="ru-RU" dirty="0">
                <a:solidFill>
                  <a:prstClr val="black"/>
                </a:solidFill>
              </a:rPr>
              <a:t>, на </a:t>
            </a:r>
            <a:r>
              <a:rPr lang="ru-RU" dirty="0" err="1">
                <a:solidFill>
                  <a:prstClr val="black"/>
                </a:solidFill>
              </a:rPr>
              <a:t>якому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або</a:t>
            </a:r>
            <a:r>
              <a:rPr lang="ru-RU" dirty="0">
                <a:solidFill>
                  <a:prstClr val="black"/>
                </a:solidFill>
              </a:rPr>
              <a:t> з </a:t>
            </a:r>
            <a:r>
              <a:rPr lang="ru-RU" dirty="0" err="1">
                <a:solidFill>
                  <a:prstClr val="black"/>
                </a:solidFill>
              </a:rPr>
              <a:t>яким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виконується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поведеніе</a:t>
            </a:r>
            <a:r>
              <a:rPr lang="ru-RU" dirty="0">
                <a:solidFill>
                  <a:prstClr val="black"/>
                </a:solidFill>
              </a:rPr>
              <a:t>.</a:t>
            </a:r>
            <a:r>
              <a:rPr lang="en-US" dirty="0">
                <a:solidFill>
                  <a:prstClr val="black"/>
                </a:solidFill>
              </a:rPr>
              <a:t>f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5715" y="87085"/>
            <a:ext cx="2423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prstClr val="black"/>
                </a:solidFill>
              </a:rPr>
              <a:t>ArchiMate</a:t>
            </a:r>
            <a:r>
              <a:rPr lang="uk-UA" sz="3600" b="1" dirty="0">
                <a:solidFill>
                  <a:prstClr val="black"/>
                </a:solidFill>
              </a:rPr>
              <a:t>: </a:t>
            </a:r>
            <a:endParaRPr lang="ru-RU" sz="3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51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005839"/>
            <a:ext cx="7620001" cy="484632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67267" y="15100"/>
            <a:ext cx="8760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smtClean="0"/>
              <a:t>Типові відношення </a:t>
            </a:r>
            <a:r>
              <a:rPr lang="uk-UA" sz="2400" b="1" dirty="0"/>
              <a:t>між компонентом додатків та іншими </a:t>
            </a:r>
            <a:r>
              <a:rPr lang="uk-UA" sz="2400" b="1" dirty="0" smtClean="0"/>
              <a:t>елементами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34834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1056252"/>
            <a:ext cx="6959601" cy="25821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1512" y="3954888"/>
            <a:ext cx="87314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прикладі показано, що додаток </a:t>
            </a:r>
            <a:r>
              <a:rPr lang="uk-UA" b="1" dirty="0"/>
              <a:t>«Фінанси» </a:t>
            </a:r>
            <a:r>
              <a:rPr lang="uk-UA" dirty="0"/>
              <a:t>представляється компонентом додатків, що складається з двох компонентів додатків - </a:t>
            </a:r>
            <a:r>
              <a:rPr lang="uk-UA" b="1" dirty="0"/>
              <a:t>«Облік» і «</a:t>
            </a:r>
            <a:r>
              <a:rPr lang="uk-UA" b="1" dirty="0" err="1"/>
              <a:t>Біллінг</a:t>
            </a:r>
            <a:r>
              <a:rPr lang="uk-UA" b="1" dirty="0"/>
              <a:t>». </a:t>
            </a:r>
            <a:endParaRPr lang="uk-UA" b="1" dirty="0" smtClean="0"/>
          </a:p>
          <a:p>
            <a:r>
              <a:rPr lang="uk-UA" dirty="0" smtClean="0"/>
              <a:t>Компонент </a:t>
            </a:r>
            <a:r>
              <a:rPr lang="uk-UA" dirty="0"/>
              <a:t>додатків «</a:t>
            </a:r>
            <a:r>
              <a:rPr lang="uk-UA" b="1" dirty="0"/>
              <a:t>Облік</a:t>
            </a:r>
            <a:r>
              <a:rPr lang="uk-UA" dirty="0"/>
              <a:t>» реалізує сервіс додатків «</a:t>
            </a:r>
            <a:r>
              <a:rPr lang="uk-UA" b="1" dirty="0"/>
              <a:t>Сервіс обліку</a:t>
            </a:r>
            <a:r>
              <a:rPr lang="uk-UA" dirty="0"/>
              <a:t>», </a:t>
            </a:r>
            <a:endParaRPr lang="uk-UA" dirty="0" smtClean="0"/>
          </a:p>
          <a:p>
            <a:r>
              <a:rPr lang="uk-UA" dirty="0" smtClean="0"/>
              <a:t>компонент </a:t>
            </a:r>
            <a:r>
              <a:rPr lang="uk-UA" dirty="0"/>
              <a:t>додатків «</a:t>
            </a:r>
            <a:r>
              <a:rPr lang="uk-UA" b="1" dirty="0" err="1"/>
              <a:t>Біллінг</a:t>
            </a:r>
            <a:r>
              <a:rPr lang="uk-UA" dirty="0"/>
              <a:t>» реалізує сервіс додатків «</a:t>
            </a:r>
            <a:r>
              <a:rPr lang="uk-UA" b="1" dirty="0"/>
              <a:t>Сервіс </a:t>
            </a:r>
            <a:r>
              <a:rPr lang="uk-UA" b="1" dirty="0" err="1"/>
              <a:t>білінгу</a:t>
            </a:r>
            <a:r>
              <a:rPr lang="uk-UA" dirty="0"/>
              <a:t>». </a:t>
            </a:r>
            <a:endParaRPr lang="uk-UA" dirty="0" smtClean="0"/>
          </a:p>
          <a:p>
            <a:r>
              <a:rPr lang="uk-UA" dirty="0" smtClean="0"/>
              <a:t>Ці </a:t>
            </a:r>
            <a:r>
              <a:rPr lang="uk-UA" dirty="0"/>
              <a:t>сервіси доступні через </a:t>
            </a:r>
            <a:r>
              <a:rPr lang="uk-UA" b="1" dirty="0"/>
              <a:t>загальний інтерфейс </a:t>
            </a:r>
            <a:r>
              <a:rPr lang="uk-UA" dirty="0"/>
              <a:t>обліку та </a:t>
            </a:r>
            <a:r>
              <a:rPr lang="uk-UA" dirty="0" err="1"/>
              <a:t>білінгу</a:t>
            </a:r>
            <a:r>
              <a:rPr lang="uk-UA" dirty="0"/>
              <a:t>, який є частиною програми «Фінанси».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493087" y="121992"/>
            <a:ext cx="5617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Компонент </a:t>
            </a:r>
            <a:r>
              <a:rPr lang="uk-UA" sz="2800" b="1" dirty="0" smtClean="0"/>
              <a:t>застосування. Приклад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27125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518" y="1544375"/>
            <a:ext cx="4544123" cy="114957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8668" y="3674942"/>
            <a:ext cx="86421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Спільна </a:t>
            </a:r>
            <a:r>
              <a:rPr lang="uk-UA" dirty="0"/>
              <a:t>робота додатків зазвичай використовується для моделювання логічного або тимчасового співробітництва компонентів додатків і не є окремою сутністю.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Спільна робота додатків може бути призначена одному або більше взаємодій компонент або бізнес-взаємодій, які моделюють об'єднане поведінку.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Інтерфейс додатків може бути використаний спільною роботою додатків і спільна робота додатків може включати інтерфейси додатків.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Бажана назва </a:t>
            </a:r>
            <a:r>
              <a:rPr lang="uk-UA" dirty="0"/>
              <a:t>елемента - іменник.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8668" y="1281373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Спільна робота додатків визначається як </a:t>
            </a:r>
            <a:r>
              <a:rPr lang="uk-UA" b="1" dirty="0"/>
              <a:t>об'єднання двох або більше компонентів додатків</a:t>
            </a:r>
            <a:r>
              <a:rPr lang="uk-UA" dirty="0"/>
              <a:t>, які спільно працюють для виконання колективної поведінки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Спільна робота додатків визначає - які компоненти додатків взаємодіють, щоб виконати деяку роботу, завдання.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73033" y="61143"/>
            <a:ext cx="40823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Спільна робота додатків </a:t>
            </a:r>
          </a:p>
        </p:txBody>
      </p:sp>
    </p:spTree>
    <p:extLst>
      <p:ext uri="{BB962C8B-B14F-4D97-AF65-F5344CB8AC3E}">
        <p14:creationId xmlns:p14="http://schemas.microsoft.com/office/powerpoint/2010/main" val="8966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73033" y="61143"/>
            <a:ext cx="56324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Спільна робота </a:t>
            </a:r>
            <a:r>
              <a:rPr lang="uk-UA" sz="2800" b="1" dirty="0" smtClean="0"/>
              <a:t>додатків. Приклад </a:t>
            </a:r>
            <a:endParaRPr lang="uk-UA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79" y="3018867"/>
            <a:ext cx="7162801" cy="258216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1016531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 прикладі показані два компонента додатків («Облік» </a:t>
            </a:r>
            <a:r>
              <a:rPr lang="uk-UA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і«Біллінг</a:t>
            </a:r>
            <a:r>
              <a:rPr lang="uk-UA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»), які співпрацюють для адміністрування транзакцій.</a:t>
            </a:r>
            <a:endParaRPr lang="uk-UA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Дане співробітництво моделюється елементом спільна робота додатків  «</a:t>
            </a:r>
            <a:r>
              <a:rPr lang="uk-UA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Адміністрування </a:t>
            </a:r>
            <a:r>
              <a:rPr lang="uk-UA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транзакцій».  </a:t>
            </a:r>
            <a:endParaRPr lang="uk-UA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Ця спільна робота додатків виконується взаємодією додатків «Адмініструвати транзакції».</a:t>
            </a:r>
            <a:endParaRPr lang="uk-UA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63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5620" y="115372"/>
            <a:ext cx="75270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Інтерфейс додатків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9570" y="966582"/>
            <a:ext cx="8954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Інтерфейс додатків визначається </a:t>
            </a:r>
            <a:r>
              <a:rPr lang="uk-UA" b="1" dirty="0"/>
              <a:t>як точка доступу</a:t>
            </a:r>
            <a:r>
              <a:rPr lang="uk-UA" dirty="0"/>
              <a:t>, в якій сервіс додатків стає доступним користувачеві або </a:t>
            </a:r>
            <a:r>
              <a:rPr lang="uk-UA" dirty="0" smtClean="0"/>
              <a:t>іншому компоненту </a:t>
            </a:r>
            <a:r>
              <a:rPr lang="uk-UA" dirty="0"/>
              <a:t>додатків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21" y="1669959"/>
            <a:ext cx="7162801" cy="15264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89569" y="3576790"/>
            <a:ext cx="89544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Інтерфейс додатків визначає, яким чином до функціональності компонента додатків може отримати доступ інший компонент </a:t>
            </a:r>
            <a:r>
              <a:rPr lang="uk-UA" dirty="0" smtClean="0"/>
              <a:t>(інтерфейс, що надається) </a:t>
            </a:r>
            <a:r>
              <a:rPr lang="uk-UA" dirty="0"/>
              <a:t>або яку функціональність запитує компонент від оточення (запитуваний інтерфейс).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Інтерфейс додатків розкриває сервіс додатків оточенню.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Сервіс додатків може бути представлений через різні інтерфейси.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Бажаний назву елемента - іменник.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5464097" y="2962185"/>
            <a:ext cx="0" cy="1000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6333893" y="2988527"/>
            <a:ext cx="356839" cy="1379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51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3024" y="1108645"/>
            <a:ext cx="88317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Два </a:t>
            </a:r>
            <a:r>
              <a:rPr lang="uk-UA" dirty="0"/>
              <a:t>способи представлення ситуації, в </a:t>
            </a:r>
            <a:r>
              <a:rPr lang="uk-UA" dirty="0" smtClean="0"/>
              <a:t>якій компонент </a:t>
            </a:r>
            <a:r>
              <a:rPr lang="uk-UA" dirty="0"/>
              <a:t>додатків «</a:t>
            </a:r>
            <a:r>
              <a:rPr lang="uk-UA" b="1" dirty="0"/>
              <a:t>Облік</a:t>
            </a:r>
            <a:r>
              <a:rPr lang="uk-UA" dirty="0"/>
              <a:t>» надає інтерфейс додатків «</a:t>
            </a:r>
            <a:r>
              <a:rPr lang="uk-UA" b="1" dirty="0"/>
              <a:t>Обмін даними </a:t>
            </a:r>
            <a:r>
              <a:rPr lang="uk-UA" dirty="0"/>
              <a:t>(надається)», компонент додатків «</a:t>
            </a:r>
            <a:r>
              <a:rPr lang="uk-UA" b="1" dirty="0" err="1"/>
              <a:t>Біллінг</a:t>
            </a:r>
            <a:r>
              <a:rPr lang="uk-UA" dirty="0"/>
              <a:t>» запитує</a:t>
            </a:r>
          </a:p>
          <a:p>
            <a:r>
              <a:rPr lang="uk-UA" dirty="0"/>
              <a:t>даний інтерфейс через інтерфейс додатків «</a:t>
            </a:r>
            <a:r>
              <a:rPr lang="uk-UA" b="1" dirty="0"/>
              <a:t>Обмін даними </a:t>
            </a:r>
            <a:r>
              <a:rPr lang="uk-UA" dirty="0"/>
              <a:t>(запитуваний»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35620" y="115372"/>
            <a:ext cx="75270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Інтерфейс </a:t>
            </a:r>
            <a:r>
              <a:rPr lang="uk-UA" sz="3200" b="1" dirty="0" smtClean="0"/>
              <a:t>додатків. Приклад </a:t>
            </a:r>
            <a:endParaRPr lang="uk-UA" sz="32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75" y="2131815"/>
            <a:ext cx="6501161" cy="241788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033" y="4912213"/>
            <a:ext cx="6397703" cy="144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6478" y="1079876"/>
            <a:ext cx="8686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Розрізняють </a:t>
            </a:r>
            <a:r>
              <a:rPr lang="uk-UA" b="1" dirty="0">
                <a:solidFill>
                  <a:srgbClr val="0000CC"/>
                </a:solidFill>
              </a:rPr>
              <a:t>зовнішню поведінку </a:t>
            </a:r>
            <a:r>
              <a:rPr lang="uk-UA" dirty="0"/>
              <a:t>компонентів додатків у вигляді </a:t>
            </a:r>
            <a:r>
              <a:rPr lang="uk-UA" dirty="0">
                <a:solidFill>
                  <a:srgbClr val="0000CC"/>
                </a:solidFill>
              </a:rPr>
              <a:t>сервісів додатків </a:t>
            </a:r>
            <a:r>
              <a:rPr lang="uk-UA" dirty="0"/>
              <a:t>і </a:t>
            </a:r>
            <a:r>
              <a:rPr lang="uk-UA" b="1" dirty="0" smtClean="0"/>
              <a:t>внутрішню </a:t>
            </a:r>
            <a:r>
              <a:rPr lang="uk-UA" b="1" dirty="0"/>
              <a:t>поведінку </a:t>
            </a:r>
            <a:r>
              <a:rPr lang="uk-UA" dirty="0"/>
              <a:t>цих компонентів у вигляді </a:t>
            </a:r>
            <a:r>
              <a:rPr lang="uk-UA" b="1" dirty="0"/>
              <a:t>функціоналів додатків</a:t>
            </a:r>
            <a:r>
              <a:rPr lang="uk-UA" dirty="0"/>
              <a:t>, які реалізують ці сервіси.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115178"/>
            <a:ext cx="3851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Елементи </a:t>
            </a:r>
            <a:r>
              <a:rPr lang="uk-UA" sz="3200" b="1" dirty="0"/>
              <a:t>поведінки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44" y="1764527"/>
            <a:ext cx="4066479" cy="106408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3190799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Функціонал додатків визначається як елемент поведінки, </a:t>
            </a:r>
            <a:r>
              <a:rPr lang="uk-UA" dirty="0" smtClean="0"/>
              <a:t>що групує </a:t>
            </a:r>
            <a:r>
              <a:rPr lang="uk-UA" dirty="0"/>
              <a:t>автоматизоване поводження, яке може бути виконане компонентом </a:t>
            </a:r>
            <a:r>
              <a:rPr lang="uk-UA" dirty="0" smtClean="0"/>
              <a:t>додатків.</a:t>
            </a:r>
            <a:endParaRPr lang="uk-UA" dirty="0"/>
          </a:p>
          <a:p>
            <a:r>
              <a:rPr lang="uk-UA" dirty="0"/>
              <a:t>Функціонал додатків являє (описує) внутрішнє поведінку компонента додатків.</a:t>
            </a:r>
          </a:p>
          <a:p>
            <a:r>
              <a:rPr lang="uk-UA" dirty="0"/>
              <a:t>Якщо це поведінка розкривається зовні, то це здійснюється через один або більше сервісів.</a:t>
            </a:r>
          </a:p>
          <a:p>
            <a:r>
              <a:rPr lang="uk-UA" dirty="0"/>
              <a:t>Функціонал додатків може реалізувати один або більше сервісів.</a:t>
            </a:r>
          </a:p>
          <a:p>
            <a:r>
              <a:rPr lang="uk-UA" dirty="0"/>
              <a:t>Функціонал додатків може використовувати сервіси додатків інших функціоналів додатків і інфраструктурні сервіси.</a:t>
            </a:r>
          </a:p>
          <a:p>
            <a:r>
              <a:rPr lang="uk-UA" dirty="0"/>
              <a:t>Функціонал додатків може мати доступ до об'єкта даних.</a:t>
            </a:r>
          </a:p>
          <a:p>
            <a:r>
              <a:rPr lang="uk-UA" dirty="0"/>
              <a:t>Функціоналу додатків може бути призначений компонент додатків.</a:t>
            </a:r>
          </a:p>
          <a:p>
            <a:r>
              <a:rPr lang="uk-UA" dirty="0" smtClean="0"/>
              <a:t>Бажана назва </a:t>
            </a:r>
            <a:r>
              <a:rPr lang="uk-UA" dirty="0"/>
              <a:t>елемента - </a:t>
            </a:r>
            <a:r>
              <a:rPr lang="uk-UA" dirty="0" smtClean="0"/>
              <a:t>дієслівний </a:t>
            </a:r>
            <a:r>
              <a:rPr lang="uk-UA" dirty="0"/>
              <a:t>іменник.</a:t>
            </a:r>
          </a:p>
        </p:txBody>
      </p:sp>
    </p:spTree>
    <p:extLst>
      <p:ext uri="{BB962C8B-B14F-4D97-AF65-F5344CB8AC3E}">
        <p14:creationId xmlns:p14="http://schemas.microsoft.com/office/powerpoint/2010/main" val="38587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6000" y="115178"/>
            <a:ext cx="56212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Елементи поведінки. Приклад</a:t>
            </a:r>
            <a:endParaRPr lang="uk-UA" sz="3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88" y="1052647"/>
            <a:ext cx="8168268" cy="381600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4966" y="5016246"/>
            <a:ext cx="89990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прикладі </a:t>
            </a:r>
            <a:r>
              <a:rPr lang="uk-UA" dirty="0" smtClean="0"/>
              <a:t>внутрішня поведінка </a:t>
            </a:r>
            <a:r>
              <a:rPr lang="uk-UA" dirty="0"/>
              <a:t>компонента додатків «</a:t>
            </a:r>
            <a:r>
              <a:rPr lang="uk-UA" b="1" dirty="0"/>
              <a:t>Фінанси</a:t>
            </a:r>
            <a:r>
              <a:rPr lang="uk-UA" dirty="0"/>
              <a:t>» моделюється функціоналом додатків «</a:t>
            </a:r>
            <a:r>
              <a:rPr lang="uk-UA" b="1" dirty="0"/>
              <a:t>Фінансове адміністрування</a:t>
            </a:r>
            <a:r>
              <a:rPr lang="uk-UA" dirty="0"/>
              <a:t>», що складається з двох </a:t>
            </a:r>
            <a:r>
              <a:rPr lang="uk-UA" dirty="0" err="1" smtClean="0"/>
              <a:t>підфункціоналів</a:t>
            </a:r>
            <a:r>
              <a:rPr lang="uk-UA" dirty="0"/>
              <a:t>. Ці </a:t>
            </a:r>
            <a:r>
              <a:rPr lang="uk-UA" dirty="0" err="1" smtClean="0"/>
              <a:t>підфункціонали</a:t>
            </a:r>
            <a:r>
              <a:rPr lang="uk-UA" dirty="0" smtClean="0"/>
              <a:t> </a:t>
            </a:r>
            <a:r>
              <a:rPr lang="uk-UA" dirty="0"/>
              <a:t>реалізують сервіси додатків, доступні користувачам </a:t>
            </a:r>
            <a:r>
              <a:rPr lang="uk-UA" dirty="0" smtClean="0"/>
              <a:t>додатка.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016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9210" y="1105081"/>
            <a:ext cx="9054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Взаємодія додатків визначається як елемент поведінки, яка описує поведінку спільної роботи додатків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018370" y="144295"/>
            <a:ext cx="60774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Взаємодія додатків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15" y="1437542"/>
            <a:ext cx="4963885" cy="137976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3149764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Взаємодія додатків описує </a:t>
            </a:r>
            <a:r>
              <a:rPr lang="uk-UA" dirty="0" smtClean="0"/>
              <a:t>колективну поведінку, яка виконується </a:t>
            </a:r>
            <a:r>
              <a:rPr lang="uk-UA" dirty="0"/>
              <a:t>компонентами, які беруть участь у спільній роботі додатків.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Спільна робота додатків може бути призначена </a:t>
            </a:r>
            <a:r>
              <a:rPr lang="uk-UA" dirty="0" smtClean="0"/>
              <a:t>взаємодії додатків</a:t>
            </a:r>
            <a:r>
              <a:rPr lang="uk-UA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Взаємодію </a:t>
            </a:r>
            <a:r>
              <a:rPr lang="uk-UA" dirty="0"/>
              <a:t>додатків може реалізувати сервіс додатків.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Сервіси додатків </a:t>
            </a:r>
            <a:r>
              <a:rPr lang="uk-UA" dirty="0" smtClean="0"/>
              <a:t>та </a:t>
            </a:r>
            <a:r>
              <a:rPr lang="uk-UA" dirty="0"/>
              <a:t>інфраструктурні сервіси можуть бути </a:t>
            </a:r>
            <a:r>
              <a:rPr lang="uk-UA" dirty="0" smtClean="0"/>
              <a:t>використані взаємодією </a:t>
            </a:r>
            <a:r>
              <a:rPr lang="uk-UA" dirty="0"/>
              <a:t>додатків.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Взаємодія додатків може мати доступ до об'єктів даних.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Бажана назва </a:t>
            </a:r>
            <a:r>
              <a:rPr lang="uk-UA" dirty="0"/>
              <a:t>елемента - дієслово.</a:t>
            </a:r>
          </a:p>
        </p:txBody>
      </p:sp>
    </p:spTree>
    <p:extLst>
      <p:ext uri="{BB962C8B-B14F-4D97-AF65-F5344CB8AC3E}">
        <p14:creationId xmlns:p14="http://schemas.microsoft.com/office/powerpoint/2010/main" val="31948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4174" y="1027683"/>
            <a:ext cx="89098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прикладі показано, що два компонента додатків («</a:t>
            </a:r>
            <a:r>
              <a:rPr lang="uk-UA" b="1" dirty="0"/>
              <a:t>Облік</a:t>
            </a:r>
            <a:r>
              <a:rPr lang="uk-UA" dirty="0"/>
              <a:t>» і «</a:t>
            </a:r>
            <a:r>
              <a:rPr lang="uk-UA" b="1" dirty="0" err="1"/>
              <a:t>Біллінг</a:t>
            </a:r>
            <a:r>
              <a:rPr lang="uk-UA" dirty="0"/>
              <a:t>») фінансової підсистеми спільно виконуються (працюють) для адміністрування транзакцій (спільна робота додатків «</a:t>
            </a:r>
            <a:r>
              <a:rPr lang="uk-UA" b="1" dirty="0"/>
              <a:t>Адміністрування транзакцій</a:t>
            </a:r>
            <a:r>
              <a:rPr lang="uk-UA" dirty="0"/>
              <a:t>»). </a:t>
            </a:r>
            <a:endParaRPr lang="uk-UA" dirty="0" smtClean="0"/>
          </a:p>
          <a:p>
            <a:r>
              <a:rPr lang="uk-UA" dirty="0" smtClean="0"/>
              <a:t>Це </a:t>
            </a:r>
            <a:r>
              <a:rPr lang="uk-UA" dirty="0"/>
              <a:t>поведінка моделюється за допомогою елемента </a:t>
            </a:r>
            <a:r>
              <a:rPr lang="uk-UA" dirty="0" smtClean="0"/>
              <a:t>взаємодії </a:t>
            </a:r>
            <a:r>
              <a:rPr lang="uk-UA" dirty="0"/>
              <a:t>додатків «</a:t>
            </a:r>
            <a:r>
              <a:rPr lang="uk-UA" b="1" dirty="0"/>
              <a:t>Адмініструвати транзакції</a:t>
            </a:r>
            <a:r>
              <a:rPr lang="uk-UA" dirty="0"/>
              <a:t>», </a:t>
            </a:r>
            <a:r>
              <a:rPr lang="uk-UA" dirty="0" smtClean="0"/>
              <a:t>яка призначена </a:t>
            </a:r>
            <a:r>
              <a:rPr lang="uk-UA" dirty="0"/>
              <a:t>елементу спільна робота додатків «</a:t>
            </a:r>
            <a:r>
              <a:rPr lang="uk-UA" b="1" dirty="0"/>
              <a:t>Адміністрування транзакцій</a:t>
            </a:r>
            <a:r>
              <a:rPr lang="uk-UA" dirty="0" smtClean="0"/>
              <a:t>»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18370" y="144295"/>
            <a:ext cx="60774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Взаємодія </a:t>
            </a:r>
            <a:r>
              <a:rPr lang="uk-UA" sz="3200" b="1" dirty="0" smtClean="0"/>
              <a:t>додатків. Приклад </a:t>
            </a:r>
            <a:endParaRPr lang="uk-UA" sz="32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79" y="2936356"/>
            <a:ext cx="8077201" cy="292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833"/>
            <a:ext cx="8483601" cy="525336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-1" y="119743"/>
            <a:ext cx="90133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>
                <a:solidFill>
                  <a:srgbClr val="00339A"/>
                </a:solidFill>
                <a:latin typeface="Arial-BoldMT"/>
              </a:rPr>
              <a:t>Співвідношення</a:t>
            </a:r>
            <a:r>
              <a:rPr lang="ru-RU" sz="2000" b="1" dirty="0">
                <a:solidFill>
                  <a:srgbClr val="00339A"/>
                </a:solidFill>
                <a:latin typeface="Arial-BoldMT"/>
              </a:rPr>
              <a:t> </a:t>
            </a:r>
            <a:r>
              <a:rPr lang="ru-RU" sz="2000" b="1" dirty="0" err="1">
                <a:solidFill>
                  <a:srgbClr val="00339A"/>
                </a:solidFill>
                <a:latin typeface="Arial-BoldMT"/>
              </a:rPr>
              <a:t>шарів</a:t>
            </a:r>
            <a:r>
              <a:rPr lang="ru-RU" sz="2000" b="1" dirty="0">
                <a:solidFill>
                  <a:srgbClr val="00339A"/>
                </a:solidFill>
                <a:latin typeface="Arial-BoldMT"/>
              </a:rPr>
              <a:t>, </a:t>
            </a:r>
            <a:r>
              <a:rPr lang="ru-RU" sz="2000" b="1" dirty="0" err="1">
                <a:solidFill>
                  <a:srgbClr val="00339A"/>
                </a:solidFill>
                <a:latin typeface="Arial-BoldMT"/>
              </a:rPr>
              <a:t>аспектів</a:t>
            </a:r>
            <a:r>
              <a:rPr lang="ru-RU" sz="2000" b="1" dirty="0">
                <a:solidFill>
                  <a:srgbClr val="00339A"/>
                </a:solidFill>
                <a:latin typeface="Arial-BoldMT"/>
              </a:rPr>
              <a:t> </a:t>
            </a:r>
            <a:r>
              <a:rPr lang="ru-RU" sz="2000" b="1" dirty="0" err="1">
                <a:solidFill>
                  <a:srgbClr val="00339A"/>
                </a:solidFill>
                <a:latin typeface="Arial-BoldMT"/>
              </a:rPr>
              <a:t>мови</a:t>
            </a:r>
            <a:r>
              <a:rPr lang="ru-RU" sz="2000" b="1" dirty="0">
                <a:solidFill>
                  <a:srgbClr val="00339A"/>
                </a:solidFill>
                <a:latin typeface="Arial-BoldMT"/>
              </a:rPr>
              <a:t> і </a:t>
            </a:r>
            <a:r>
              <a:rPr lang="ru-RU" sz="2000" b="1" dirty="0" err="1">
                <a:solidFill>
                  <a:srgbClr val="00339A"/>
                </a:solidFill>
                <a:latin typeface="Arial-BoldMT"/>
              </a:rPr>
              <a:t>функціональних</a:t>
            </a:r>
            <a:r>
              <a:rPr lang="ru-RU" sz="2000" b="1" dirty="0">
                <a:solidFill>
                  <a:srgbClr val="00339A"/>
                </a:solidFill>
                <a:latin typeface="Arial-BoldMT"/>
              </a:rPr>
              <a:t> / </a:t>
            </a:r>
            <a:r>
              <a:rPr lang="ru-RU" sz="2000" b="1" dirty="0" err="1">
                <a:solidFill>
                  <a:srgbClr val="00339A"/>
                </a:solidFill>
                <a:latin typeface="Arial-BoldMT"/>
              </a:rPr>
              <a:t>предметних</a:t>
            </a:r>
            <a:r>
              <a:rPr lang="ru-RU" sz="2000" b="1" dirty="0">
                <a:solidFill>
                  <a:srgbClr val="00339A"/>
                </a:solidFill>
                <a:latin typeface="Arial-BoldMT"/>
              </a:rPr>
              <a:t> </a:t>
            </a:r>
            <a:r>
              <a:rPr lang="ru-RU" sz="2000" b="1" dirty="0" err="1">
                <a:solidFill>
                  <a:srgbClr val="00339A"/>
                </a:solidFill>
                <a:latin typeface="Arial-BoldMT"/>
              </a:rPr>
              <a:t>доменів</a:t>
            </a:r>
            <a:endParaRPr lang="ru-R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4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54" y="1750741"/>
            <a:ext cx="5292124" cy="113998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50416" y="1038174"/>
            <a:ext cx="8993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Сервіс додатків визначається як сервіс, що демонструє (розкриває) автоматизоване поводження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349982" y="127893"/>
            <a:ext cx="3044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Сервіс додатків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5208" y="3135923"/>
            <a:ext cx="90687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Сервіс додатків розкриває функціональність компонентів додатків їх оточенню.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Сервіс додатків є значущим з точки зору оточення; він поставляє одиницю функціональності, корисну користувачам. Ця функціональність доступна через один або більше інтерфейсів додатків.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Сервіс додатків реалізується функціоналом додатків або взаємодією додатків.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Сервіс додатків може бути використаний функціоналами додатків або бізнес-процесами, бізнес-функціоналом, бізнес-взаємодіями.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Сервісу додатків може бути призначений інтерфейс додатків.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Сервіс додатків може мати доступ до об'єктів даних</a:t>
            </a:r>
            <a:r>
              <a:rPr lang="uk-UA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/>
              <a:t>Бажана </a:t>
            </a:r>
            <a:r>
              <a:rPr lang="ru-RU" dirty="0" err="1" smtClean="0"/>
              <a:t>назва</a:t>
            </a:r>
            <a:r>
              <a:rPr lang="ru-RU" dirty="0" smtClean="0"/>
              <a:t> </a:t>
            </a:r>
            <a:r>
              <a:rPr lang="ru-RU" dirty="0" err="1"/>
              <a:t>елемента</a:t>
            </a:r>
            <a:r>
              <a:rPr lang="ru-RU" dirty="0"/>
              <a:t> - </a:t>
            </a:r>
            <a:r>
              <a:rPr lang="ru-RU" dirty="0" err="1" smtClean="0"/>
              <a:t>дієслівний</a:t>
            </a:r>
            <a:r>
              <a:rPr lang="ru-RU" dirty="0" smtClean="0"/>
              <a:t> </a:t>
            </a:r>
            <a:r>
              <a:rPr lang="ru-RU" dirty="0" err="1"/>
              <a:t>іменник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smtClean="0"/>
              <a:t>в </a:t>
            </a:r>
            <a:r>
              <a:rPr lang="ru-RU" dirty="0" err="1" smtClean="0"/>
              <a:t>назві</a:t>
            </a:r>
            <a:r>
              <a:rPr lang="ru-RU" dirty="0" smtClean="0"/>
              <a:t> </a:t>
            </a:r>
            <a:r>
              <a:rPr lang="ru-RU" dirty="0" err="1"/>
              <a:t>може</a:t>
            </a:r>
            <a:r>
              <a:rPr lang="ru-RU" dirty="0"/>
              <a:t> явно </a:t>
            </a:r>
            <a:r>
              <a:rPr lang="ru-RU" dirty="0" err="1"/>
              <a:t>використовуватися</a:t>
            </a:r>
            <a:r>
              <a:rPr lang="ru-RU" dirty="0"/>
              <a:t> слово «</a:t>
            </a:r>
            <a:r>
              <a:rPr lang="ru-RU" dirty="0" err="1"/>
              <a:t>сервіс</a:t>
            </a:r>
            <a:r>
              <a:rPr lang="ru-RU" dirty="0"/>
              <a:t>».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093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-48875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/>
              <a:t>Сервіс </a:t>
            </a:r>
            <a:r>
              <a:rPr lang="uk-UA" sz="2800" b="1" dirty="0" smtClean="0"/>
              <a:t>додатків. Типові відношення </a:t>
            </a:r>
            <a:endParaRPr lang="uk-UA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841" y="1245513"/>
            <a:ext cx="5450159" cy="374939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1028343"/>
            <a:ext cx="419481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Типові</a:t>
            </a:r>
            <a:r>
              <a:rPr lang="uk-UA" dirty="0"/>
              <a:t>, найбільш часто використовувані</a:t>
            </a:r>
          </a:p>
          <a:p>
            <a:r>
              <a:rPr lang="uk-UA" dirty="0" smtClean="0"/>
              <a:t>відношення </a:t>
            </a:r>
            <a:r>
              <a:rPr lang="uk-UA" dirty="0"/>
              <a:t>між сервісом додатків і іншими елементами: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Сервіс </a:t>
            </a:r>
            <a:r>
              <a:rPr lang="uk-UA" dirty="0"/>
              <a:t>додатків реалізується функціоналом додатків </a:t>
            </a:r>
            <a:r>
              <a:rPr lang="uk-UA" dirty="0" smtClean="0"/>
              <a:t>або компонентом </a:t>
            </a:r>
            <a:r>
              <a:rPr lang="uk-UA" dirty="0"/>
              <a:t>додатків;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Сервіс </a:t>
            </a:r>
            <a:r>
              <a:rPr lang="uk-UA" dirty="0"/>
              <a:t>додатків використовується компонентом додатків;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Сервіс </a:t>
            </a:r>
            <a:r>
              <a:rPr lang="uk-UA" dirty="0"/>
              <a:t>додатків може використовуватися іншим сервісом додатків;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Сервіс </a:t>
            </a:r>
            <a:r>
              <a:rPr lang="uk-UA" dirty="0"/>
              <a:t>додатків має доступ до об'єкта даних (сервіс створює, </a:t>
            </a:r>
            <a:r>
              <a:rPr lang="uk-UA" dirty="0" smtClean="0"/>
              <a:t>читає, модифікує </a:t>
            </a:r>
            <a:r>
              <a:rPr lang="uk-UA" dirty="0"/>
              <a:t>або ліквідує об'єкт даних);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Сервіс </a:t>
            </a:r>
            <a:r>
              <a:rPr lang="uk-UA" dirty="0"/>
              <a:t>додатків може складатися з інших сервісів додатків </a:t>
            </a:r>
            <a:r>
              <a:rPr lang="uk-UA" dirty="0" smtClean="0"/>
              <a:t>і може </a:t>
            </a:r>
            <a:r>
              <a:rPr lang="uk-UA" dirty="0"/>
              <a:t>використовувати інші сервіси додатків.</a:t>
            </a:r>
          </a:p>
        </p:txBody>
      </p:sp>
    </p:spTree>
    <p:extLst>
      <p:ext uri="{BB962C8B-B14F-4D97-AF65-F5344CB8AC3E}">
        <p14:creationId xmlns:p14="http://schemas.microsoft.com/office/powerpoint/2010/main" val="25504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1074420"/>
            <a:ext cx="5886450" cy="528423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1074420"/>
            <a:ext cx="34861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/>
              <a:t>У прикладі показано, що сервіс додатків «</a:t>
            </a:r>
            <a:r>
              <a:rPr lang="uk-UA" sz="1600" b="1" dirty="0"/>
              <a:t>Сервіс обробки транзакцій</a:t>
            </a:r>
            <a:r>
              <a:rPr lang="uk-UA" sz="1600" dirty="0"/>
              <a:t>» реалізується функціоналом додатків «</a:t>
            </a:r>
            <a:r>
              <a:rPr lang="uk-UA" sz="1600" b="1" dirty="0"/>
              <a:t>Облік</a:t>
            </a:r>
            <a:r>
              <a:rPr lang="uk-UA" sz="1600" dirty="0"/>
              <a:t>» і доступний інших компонентів через інтерфейс додатків «</a:t>
            </a:r>
            <a:r>
              <a:rPr lang="uk-UA" sz="1600" b="1" dirty="0"/>
              <a:t>API обробки транзакцій</a:t>
            </a:r>
            <a:r>
              <a:rPr lang="uk-UA" sz="1600" dirty="0"/>
              <a:t>». Функціонал додатків «</a:t>
            </a:r>
            <a:r>
              <a:rPr lang="uk-UA" sz="1600" b="1" dirty="0"/>
              <a:t>Облік</a:t>
            </a:r>
            <a:r>
              <a:rPr lang="uk-UA" sz="1600" dirty="0"/>
              <a:t>» виконується компонентом додатків «</a:t>
            </a:r>
            <a:r>
              <a:rPr lang="uk-UA" sz="1600" b="1" dirty="0"/>
              <a:t>Облік</a:t>
            </a:r>
            <a:r>
              <a:rPr lang="uk-UA" sz="1600" dirty="0"/>
              <a:t>».</a:t>
            </a:r>
          </a:p>
          <a:p>
            <a:r>
              <a:rPr lang="uk-UA" sz="1600" dirty="0"/>
              <a:t>Сервіс додатків «</a:t>
            </a:r>
            <a:r>
              <a:rPr lang="uk-UA" sz="1600" b="1" dirty="0"/>
              <a:t>Сервіс обробки транзакцій</a:t>
            </a:r>
            <a:r>
              <a:rPr lang="uk-UA" sz="1600" dirty="0"/>
              <a:t>» використовується функціоналом додатків «</a:t>
            </a:r>
            <a:r>
              <a:rPr lang="uk-UA" sz="1600" b="1" dirty="0" err="1"/>
              <a:t>Біллінг</a:t>
            </a:r>
            <a:r>
              <a:rPr lang="uk-UA" sz="1600" dirty="0"/>
              <a:t>», який виконується компонентом додатків «</a:t>
            </a:r>
            <a:r>
              <a:rPr lang="uk-UA" sz="1600" b="1" dirty="0" err="1"/>
              <a:t>Біллінг</a:t>
            </a:r>
            <a:r>
              <a:rPr lang="uk-UA" sz="1600" dirty="0"/>
              <a:t>».</a:t>
            </a:r>
          </a:p>
          <a:p>
            <a:r>
              <a:rPr lang="uk-UA" sz="1600" dirty="0"/>
              <a:t>Функціонал додатків «</a:t>
            </a:r>
            <a:r>
              <a:rPr lang="uk-UA" sz="1600" b="1" dirty="0" err="1"/>
              <a:t>Біллінг</a:t>
            </a:r>
            <a:r>
              <a:rPr lang="uk-UA" sz="1600" dirty="0"/>
              <a:t>» пропонує сервіс додатків «</a:t>
            </a:r>
            <a:r>
              <a:rPr lang="uk-UA" sz="1600" b="1" dirty="0"/>
              <a:t>Сервіс створення накладної</a:t>
            </a:r>
            <a:r>
              <a:rPr lang="uk-UA" sz="1600" dirty="0"/>
              <a:t>», який може бути використаний для підтримки бізнес-процесів.</a:t>
            </a:r>
          </a:p>
          <a:p>
            <a:r>
              <a:rPr lang="uk-UA" sz="1600" dirty="0"/>
              <a:t>Даний сервіс доступний через інтерфейс додатків «</a:t>
            </a:r>
            <a:r>
              <a:rPr lang="uk-UA" sz="1600" b="1" dirty="0"/>
              <a:t>Екран </a:t>
            </a:r>
            <a:r>
              <a:rPr lang="uk-UA" sz="1600" b="1" dirty="0" err="1"/>
              <a:t>білінгу</a:t>
            </a:r>
            <a:r>
              <a:rPr lang="uk-UA" sz="1600" dirty="0"/>
              <a:t>».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86000" y="127893"/>
            <a:ext cx="58785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Сервіс </a:t>
            </a:r>
            <a:r>
              <a:rPr lang="uk-UA" sz="3200" b="1" dirty="0" smtClean="0"/>
              <a:t>додатків. Приклад 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147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571" y="1338145"/>
            <a:ext cx="2428860" cy="102628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9210" y="1006698"/>
            <a:ext cx="59547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 Об'єкт </a:t>
            </a:r>
            <a:r>
              <a:rPr lang="uk-UA" dirty="0" smtClean="0"/>
              <a:t>даних визначається </a:t>
            </a:r>
            <a:r>
              <a:rPr lang="uk-UA" dirty="0"/>
              <a:t>як пасивний елемент, </a:t>
            </a:r>
            <a:r>
              <a:rPr lang="uk-UA" dirty="0" smtClean="0"/>
              <a:t>що підходить  </a:t>
            </a:r>
            <a:r>
              <a:rPr lang="uk-UA" dirty="0"/>
              <a:t>для автоматизованої обробки.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Об'єкт даних - це абстрактне поняття, що створюється або використовується функціоналом додатків.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Об'єкт даних - це самостійна частина інформації з зрозумілим значенням не тільки для рівня додатків, але і для бізнесу.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>
                <a:solidFill>
                  <a:srgbClr val="0000CC"/>
                </a:solidFill>
              </a:rPr>
              <a:t>Типові приклади об'єктів даних - записи різного роду про клієнтів, замовлення, документах і </a:t>
            </a:r>
            <a:r>
              <a:rPr lang="uk-UA" dirty="0" err="1">
                <a:solidFill>
                  <a:srgbClr val="0000CC"/>
                </a:solidFill>
              </a:rPr>
              <a:t>т.п</a:t>
            </a:r>
            <a:r>
              <a:rPr lang="uk-UA" dirty="0">
                <a:solidFill>
                  <a:srgbClr val="0000CC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Функціонал додатків здійснює операції з об'єктом даних.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Об'єкт даних може реалізувати бізнес-об'єкт.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Об'єкт даних може бути реалізований артефактом.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Доступ до об'єкту даних можуть мати функціонал додатків, взаємодія додатків і сервіс додатків.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У об'єкта даних можуть бути </a:t>
            </a:r>
            <a:r>
              <a:rPr lang="uk-UA" dirty="0" smtClean="0"/>
              <a:t>відношення </a:t>
            </a:r>
            <a:r>
              <a:rPr lang="uk-UA" b="1" dirty="0">
                <a:solidFill>
                  <a:srgbClr val="0000CC"/>
                </a:solidFill>
              </a:rPr>
              <a:t>асоціації, спеціалізації, об'єднання і композиції </a:t>
            </a:r>
            <a:r>
              <a:rPr lang="uk-UA" dirty="0"/>
              <a:t>з іншими об'єктами даних.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Бажана назва </a:t>
            </a:r>
            <a:r>
              <a:rPr lang="uk-UA" dirty="0"/>
              <a:t>елемента - іменник.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09632" y="137597"/>
            <a:ext cx="69725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Пасивні структурні </a:t>
            </a:r>
            <a:r>
              <a:rPr lang="uk-UA" sz="2800" b="1" dirty="0" smtClean="0"/>
              <a:t>елементи. Об'єкт </a:t>
            </a:r>
            <a:r>
              <a:rPr lang="uk-UA" sz="2800" b="1" dirty="0"/>
              <a:t>даних </a:t>
            </a:r>
          </a:p>
        </p:txBody>
      </p:sp>
    </p:spTree>
    <p:extLst>
      <p:ext uri="{BB962C8B-B14F-4D97-AF65-F5344CB8AC3E}">
        <p14:creationId xmlns:p14="http://schemas.microsoft.com/office/powerpoint/2010/main" val="22048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23944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700" b="1" dirty="0"/>
              <a:t>Типові </a:t>
            </a:r>
            <a:r>
              <a:rPr lang="uk-UA" sz="2700" b="1" dirty="0" smtClean="0"/>
              <a:t>відношення між об</a:t>
            </a:r>
            <a:r>
              <a:rPr lang="en-US" sz="2700" b="1" dirty="0" smtClean="0"/>
              <a:t>’</a:t>
            </a:r>
            <a:r>
              <a:rPr lang="uk-UA" sz="2700" b="1" dirty="0" err="1" smtClean="0"/>
              <a:t>єктами</a:t>
            </a:r>
            <a:r>
              <a:rPr lang="uk-UA" sz="2700" b="1" dirty="0" smtClean="0"/>
              <a:t> та іншими елементами </a:t>
            </a:r>
            <a:endParaRPr lang="uk-UA" sz="27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44" y="2670317"/>
            <a:ext cx="7250770" cy="380854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56116" y="971927"/>
            <a:ext cx="89878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Об'єкт даних створюється, </a:t>
            </a:r>
            <a:r>
              <a:rPr lang="uk-UA" dirty="0" err="1"/>
              <a:t>читається</a:t>
            </a:r>
            <a:r>
              <a:rPr lang="uk-UA" dirty="0"/>
              <a:t>, модифікується або ліквідується компонентом додатків, сервісом додатків або функціоналом додатків;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У </a:t>
            </a:r>
            <a:r>
              <a:rPr lang="uk-UA" dirty="0"/>
              <a:t>об'єкта даних можуть бути спеціалізації;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Об'єкт </a:t>
            </a:r>
            <a:r>
              <a:rPr lang="uk-UA" dirty="0"/>
              <a:t>даних реалізується артефактом;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Об'єкт </a:t>
            </a:r>
            <a:r>
              <a:rPr lang="uk-UA" dirty="0"/>
              <a:t>даних може входити в інші об'єкти даних (відношення «</a:t>
            </a:r>
            <a:r>
              <a:rPr lang="uk-UA" dirty="0">
                <a:solidFill>
                  <a:srgbClr val="0000CC"/>
                </a:solidFill>
              </a:rPr>
              <a:t>об'єднання</a:t>
            </a:r>
            <a:r>
              <a:rPr lang="uk-UA" dirty="0"/>
              <a:t>»);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Об'єкт </a:t>
            </a:r>
            <a:r>
              <a:rPr lang="uk-UA" dirty="0"/>
              <a:t>даних може складатися з інших об'єктів даних (відношення «</a:t>
            </a:r>
            <a:r>
              <a:rPr lang="uk-UA" dirty="0">
                <a:solidFill>
                  <a:srgbClr val="0000CC"/>
                </a:solidFill>
              </a:rPr>
              <a:t>композиція</a:t>
            </a:r>
            <a:r>
              <a:rPr lang="uk-UA" dirty="0"/>
              <a:t>»).</a:t>
            </a:r>
          </a:p>
        </p:txBody>
      </p:sp>
    </p:spTree>
    <p:extLst>
      <p:ext uri="{BB962C8B-B14F-4D97-AF65-F5344CB8AC3E}">
        <p14:creationId xmlns:p14="http://schemas.microsoft.com/office/powerpoint/2010/main" val="146963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10019" y="155447"/>
            <a:ext cx="3836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Об'єкт </a:t>
            </a:r>
            <a:r>
              <a:rPr lang="uk-UA" sz="2800" b="1" dirty="0" smtClean="0"/>
              <a:t>даних. Приклад </a:t>
            </a:r>
            <a:endParaRPr lang="uk-UA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847" y="1405054"/>
            <a:ext cx="5144153" cy="445172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" y="1624504"/>
            <a:ext cx="3891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Два </a:t>
            </a:r>
            <a:r>
              <a:rPr lang="uk-UA" dirty="0"/>
              <a:t>функціоналу додатків «</a:t>
            </a:r>
            <a:r>
              <a:rPr lang="uk-UA" b="1" dirty="0"/>
              <a:t>Облік</a:t>
            </a:r>
            <a:r>
              <a:rPr lang="uk-UA" dirty="0"/>
              <a:t>» і «</a:t>
            </a:r>
            <a:r>
              <a:rPr lang="uk-UA" b="1" dirty="0" err="1" smtClean="0"/>
              <a:t>Біллінг</a:t>
            </a:r>
            <a:r>
              <a:rPr lang="uk-UA" dirty="0" smtClean="0"/>
              <a:t>» взаємодіють </a:t>
            </a:r>
            <a:r>
              <a:rPr lang="uk-UA" dirty="0"/>
              <a:t>через сервіс додатків «</a:t>
            </a:r>
            <a:r>
              <a:rPr lang="uk-UA" b="1" dirty="0"/>
              <a:t>Обробка транзакцій</a:t>
            </a:r>
            <a:r>
              <a:rPr lang="uk-UA" dirty="0"/>
              <a:t>», який змінює об'єкт даних, що містить дані по транзакціях</a:t>
            </a:r>
          </a:p>
        </p:txBody>
      </p:sp>
    </p:spTree>
    <p:extLst>
      <p:ext uri="{BB962C8B-B14F-4D97-AF65-F5344CB8AC3E}">
        <p14:creationId xmlns:p14="http://schemas.microsoft.com/office/powerpoint/2010/main" val="90091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8941" y="946648"/>
            <a:ext cx="892505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>
                <a:solidFill>
                  <a:srgbClr val="212529"/>
                </a:solidFill>
              </a:rPr>
              <a:t>Предметне середовище – екскурсійний бізнес з використання вертольотів та плавзасобів.</a:t>
            </a:r>
          </a:p>
          <a:p>
            <a:r>
              <a:rPr lang="uk-UA" sz="1600" dirty="0" err="1">
                <a:solidFill>
                  <a:srgbClr val="212529"/>
                </a:solidFill>
              </a:rPr>
              <a:t>Білінг</a:t>
            </a:r>
            <a:r>
              <a:rPr lang="uk-UA" sz="1600" dirty="0">
                <a:solidFill>
                  <a:srgbClr val="212529"/>
                </a:solidFill>
              </a:rPr>
              <a:t> проводиться в межах організації співробітниками офісу. Існують різні способи для</a:t>
            </a:r>
          </a:p>
          <a:p>
            <a:r>
              <a:rPr lang="uk-UA" sz="1600" dirty="0">
                <a:solidFill>
                  <a:srgbClr val="212529"/>
                </a:solidFill>
              </a:rPr>
              <a:t>фінансові операції. Загалом рахунки, створені організацією, надсилаються електронною поштою за цифровим підписом у форматі </a:t>
            </a:r>
            <a:r>
              <a:rPr lang="en-US" sz="1600" dirty="0">
                <a:solidFill>
                  <a:srgbClr val="212529"/>
                </a:solidFill>
              </a:rPr>
              <a:t>pdf </a:t>
            </a:r>
            <a:r>
              <a:rPr lang="uk-UA" sz="1600" dirty="0">
                <a:solidFill>
                  <a:srgbClr val="212529"/>
                </a:solidFill>
              </a:rPr>
              <a:t>або поштовим способом із поштовим штемпелем.</a:t>
            </a:r>
          </a:p>
          <a:p>
            <a:r>
              <a:rPr lang="uk-UA" sz="1600" dirty="0">
                <a:solidFill>
                  <a:srgbClr val="212529"/>
                </a:solidFill>
              </a:rPr>
              <a:t>Прямі </a:t>
            </a:r>
            <a:r>
              <a:rPr lang="uk-UA" sz="1600" dirty="0" err="1">
                <a:solidFill>
                  <a:srgbClr val="212529"/>
                </a:solidFill>
              </a:rPr>
              <a:t>дебетування</a:t>
            </a:r>
            <a:r>
              <a:rPr lang="uk-UA" sz="1600" dirty="0">
                <a:solidFill>
                  <a:srgbClr val="212529"/>
                </a:solidFill>
              </a:rPr>
              <a:t> використовуються для транзакцій між компанією та постачальниками.</a:t>
            </a:r>
          </a:p>
          <a:p>
            <a:r>
              <a:rPr lang="uk-UA" sz="1600" dirty="0">
                <a:solidFill>
                  <a:srgbClr val="212529"/>
                </a:solidFill>
              </a:rPr>
              <a:t>Клієнти можуть або платити безпосередньо в офісі, який знаходиться на території компанії, або після отримання рахунку.</a:t>
            </a:r>
          </a:p>
          <a:p>
            <a:r>
              <a:rPr lang="uk-UA" sz="1600" dirty="0">
                <a:solidFill>
                  <a:srgbClr val="212529"/>
                </a:solidFill>
              </a:rPr>
              <a:t>Компанія володіє веб-сайтом, який призначений переважно для рекламних цілей.</a:t>
            </a:r>
          </a:p>
          <a:p>
            <a:r>
              <a:rPr lang="uk-UA" sz="1600" dirty="0">
                <a:solidFill>
                  <a:srgbClr val="212529"/>
                </a:solidFill>
              </a:rPr>
              <a:t>Петро хоче ввести деякі розширення та нові функції.</a:t>
            </a:r>
          </a:p>
          <a:p>
            <a:r>
              <a:rPr lang="uk-UA" sz="1600" dirty="0">
                <a:solidFill>
                  <a:srgbClr val="212529"/>
                </a:solidFill>
              </a:rPr>
              <a:t>Веб-сайт містить велику кількість інформації. Існує інформаційний матеріал про компанію, пропоновані пакети та працівників. Петро хоче ввести система оцінювання клієнтами якість отриманих послуг.</a:t>
            </a:r>
          </a:p>
          <a:p>
            <a:r>
              <a:rPr lang="uk-UA" sz="1600" dirty="0">
                <a:solidFill>
                  <a:srgbClr val="212529"/>
                </a:solidFill>
              </a:rPr>
              <a:t>Існує чотири способи замовити одну послугу або запропонований пакет.</a:t>
            </a:r>
          </a:p>
          <a:p>
            <a:pPr>
              <a:buFont typeface="+mj-lt"/>
              <a:buAutoNum type="arabicPeriod"/>
            </a:pPr>
            <a:r>
              <a:rPr lang="uk-UA" sz="1600" dirty="0">
                <a:solidFill>
                  <a:srgbClr val="212529"/>
                </a:solidFill>
              </a:rPr>
              <a:t>Веб-сайт пропонує онлайн-форму бронювання.</a:t>
            </a:r>
          </a:p>
          <a:p>
            <a:pPr>
              <a:buFont typeface="+mj-lt"/>
              <a:buAutoNum type="arabicPeriod"/>
            </a:pPr>
            <a:r>
              <a:rPr lang="uk-UA" sz="1600" dirty="0">
                <a:solidFill>
                  <a:srgbClr val="212529"/>
                </a:solidFill>
              </a:rPr>
              <a:t>Повідомлення поштою може бути відправлене компанії.</a:t>
            </a:r>
          </a:p>
          <a:p>
            <a:pPr>
              <a:buFont typeface="+mj-lt"/>
              <a:buAutoNum type="arabicPeriod"/>
            </a:pPr>
            <a:r>
              <a:rPr lang="uk-UA" sz="1600" dirty="0">
                <a:solidFill>
                  <a:srgbClr val="212529"/>
                </a:solidFill>
              </a:rPr>
              <a:t>Клієнти можуть телефонувати по телефону</a:t>
            </a:r>
          </a:p>
          <a:p>
            <a:pPr>
              <a:buFont typeface="+mj-lt"/>
              <a:buAutoNum type="arabicPeriod"/>
            </a:pPr>
            <a:r>
              <a:rPr lang="uk-UA" sz="1600" dirty="0">
                <a:solidFill>
                  <a:srgbClr val="212529"/>
                </a:solidFill>
              </a:rPr>
              <a:t>Клієнт може відвідати офіс і отримати пораду для вибору потрібного пакету безпосередньо у персоналу.</a:t>
            </a:r>
          </a:p>
          <a:p>
            <a:r>
              <a:rPr lang="uk-UA" sz="1600" dirty="0">
                <a:solidFill>
                  <a:srgbClr val="212529"/>
                </a:solidFill>
              </a:rPr>
              <a:t>Відносини з клієнтами були дуже важливими для Івана. Тому у нього була картка клієнта для кожного постійного клієнта. Син Петро хоче використати ці картки для реклами та залишатися на зв'язку з клієнтами регулярно. Щоб полегшити процес відправки реклами на кожну пошту або публікацію, картки клієнтів </a:t>
            </a:r>
            <a:r>
              <a:rPr lang="uk-UA" sz="1600" dirty="0" err="1">
                <a:solidFill>
                  <a:srgbClr val="212529"/>
                </a:solidFill>
              </a:rPr>
              <a:t>оцифровуватимуться</a:t>
            </a:r>
            <a:r>
              <a:rPr lang="uk-UA" sz="1600" dirty="0">
                <a:solidFill>
                  <a:srgbClr val="212529"/>
                </a:solidFill>
              </a:rPr>
              <a:t> і дані розмістяться в базі даних клієнтів.</a:t>
            </a:r>
            <a:endParaRPr lang="uk-UA" sz="1600" b="0" i="0" dirty="0">
              <a:solidFill>
                <a:srgbClr val="212529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4552" y="244699"/>
            <a:ext cx="633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Опис бізнес-кейсу для розробки діаграми шару застосування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1844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63"/>
            <a:ext cx="9144000" cy="67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4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" y="388250"/>
            <a:ext cx="9143999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uk-UA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Dietz</a:t>
            </a:r>
            <a:r>
              <a:rPr lang="uk-UA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</a:t>
            </a:r>
            <a:r>
              <a:rPr lang="uk-UA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Enterprise</a:t>
            </a:r>
            <a:r>
              <a:rPr lang="uk-UA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uk-UA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r>
              <a:rPr lang="uk-UA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uk-UA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uk-UA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Springer</a:t>
            </a:r>
            <a:r>
              <a:rPr lang="uk-UA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2006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Archi – The Free </a:t>
            </a:r>
            <a:r>
              <a:rPr lang="en-US" dirty="0" err="1">
                <a:solidFill>
                  <a:prstClr val="black"/>
                </a:solidFill>
              </a:rPr>
              <a:t>ArchiMate</a:t>
            </a:r>
            <a:r>
              <a:rPr lang="en-US" dirty="0">
                <a:solidFill>
                  <a:prstClr val="black"/>
                </a:solidFill>
              </a:rPr>
              <a:t> Modelling Tool. </a:t>
            </a:r>
            <a:r>
              <a:rPr lang="en-US" dirty="0" err="1">
                <a:solidFill>
                  <a:prstClr val="black"/>
                </a:solidFill>
              </a:rPr>
              <a:t>Virsion</a:t>
            </a:r>
            <a:r>
              <a:rPr lang="en-US" dirty="0">
                <a:solidFill>
                  <a:prstClr val="black"/>
                </a:solidFill>
              </a:rPr>
              <a:t> 3.0. User Guide [</a:t>
            </a:r>
            <a:r>
              <a:rPr lang="ru-RU" dirty="0">
                <a:solidFill>
                  <a:prstClr val="black"/>
                </a:solidFill>
              </a:rPr>
              <a:t>Электронный ресурс] – </a:t>
            </a:r>
            <a:r>
              <a:rPr lang="en-US" dirty="0">
                <a:solidFill>
                  <a:prstClr val="black"/>
                </a:solidFill>
              </a:rPr>
              <a:t>Phillip Beauvoir, 2014. – </a:t>
            </a:r>
            <a:r>
              <a:rPr lang="ru-RU" dirty="0">
                <a:solidFill>
                  <a:prstClr val="black"/>
                </a:solidFill>
              </a:rPr>
              <a:t>Режим доступа:      </a:t>
            </a:r>
            <a:br>
              <a:rPr lang="ru-RU" dirty="0">
                <a:solidFill>
                  <a:prstClr val="black"/>
                </a:solidFill>
              </a:rPr>
            </a:br>
            <a:r>
              <a:rPr lang="en-US" u="sng" dirty="0">
                <a:solidFill>
                  <a:prstClr val="black"/>
                </a:solidFill>
                <a:hlinkClick r:id="rId2"/>
              </a:rPr>
              <a:t>http://www.archimatetool.com/downloads/latest/Archi%20User%20Guide.pdf</a:t>
            </a:r>
            <a:r>
              <a:rPr lang="en-US" dirty="0">
                <a:solidFill>
                  <a:prstClr val="black"/>
                </a:solidFill>
              </a:rPr>
              <a:t> </a:t>
            </a:r>
            <a:endParaRPr lang="uk-UA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Archi – The Free </a:t>
            </a:r>
            <a:r>
              <a:rPr lang="en-US" dirty="0" err="1">
                <a:solidFill>
                  <a:prstClr val="black"/>
                </a:solidFill>
              </a:rPr>
              <a:t>ArchiMate</a:t>
            </a:r>
            <a:r>
              <a:rPr lang="en-US" dirty="0">
                <a:solidFill>
                  <a:prstClr val="black"/>
                </a:solidFill>
              </a:rPr>
              <a:t> Modelling Tool [</a:t>
            </a:r>
            <a:r>
              <a:rPr lang="ru-RU" dirty="0">
                <a:solidFill>
                  <a:prstClr val="black"/>
                </a:solidFill>
              </a:rPr>
              <a:t>Электронный ресурс] – </a:t>
            </a:r>
            <a:r>
              <a:rPr lang="en-US" dirty="0">
                <a:solidFill>
                  <a:prstClr val="black"/>
                </a:solidFill>
              </a:rPr>
              <a:t>Phillip Beauvoir, 2014. – </a:t>
            </a:r>
            <a:r>
              <a:rPr lang="ru-RU" dirty="0">
                <a:solidFill>
                  <a:prstClr val="black"/>
                </a:solidFill>
              </a:rPr>
              <a:t>Режим доступа: 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http://www.archimatetool.com/</a:t>
            </a:r>
            <a:r>
              <a:rPr lang="en-US" dirty="0">
                <a:solidFill>
                  <a:prstClr val="black"/>
                </a:solidFill>
              </a:rPr>
              <a:t> </a:t>
            </a:r>
            <a:endParaRPr lang="uk-UA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prstClr val="black"/>
                </a:solidFill>
              </a:rPr>
              <a:t>ArchiMate</a:t>
            </a:r>
            <a:r>
              <a:rPr lang="en-US" dirty="0">
                <a:solidFill>
                  <a:prstClr val="black"/>
                </a:solidFill>
              </a:rPr>
              <a:t> 2.1 Specification [</a:t>
            </a:r>
            <a:r>
              <a:rPr lang="ru-RU" dirty="0">
                <a:solidFill>
                  <a:prstClr val="black"/>
                </a:solidFill>
              </a:rPr>
              <a:t>Электронный ресурс] – </a:t>
            </a:r>
            <a:r>
              <a:rPr lang="en-US" dirty="0">
                <a:solidFill>
                  <a:prstClr val="black"/>
                </a:solidFill>
              </a:rPr>
              <a:t>The Open Group, 2014. – </a:t>
            </a:r>
            <a:r>
              <a:rPr lang="ru-RU" dirty="0">
                <a:solidFill>
                  <a:prstClr val="black"/>
                </a:solidFill>
              </a:rPr>
              <a:t>Режим доступа: </a:t>
            </a:r>
            <a:r>
              <a:rPr lang="en-US" u="sng" dirty="0">
                <a:solidFill>
                  <a:prstClr val="black"/>
                </a:solidFill>
                <a:hlinkClick r:id="rId4"/>
              </a:rPr>
              <a:t>https://www2.opengroup.org/ogsys/catalog/c13L</a:t>
            </a:r>
            <a:r>
              <a:rPr lang="en-US" dirty="0">
                <a:solidFill>
                  <a:prstClr val="black"/>
                </a:solidFill>
              </a:rPr>
              <a:t> </a:t>
            </a:r>
            <a:endParaRPr lang="uk-UA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Welcome to TOGAF Version 9.1 Enterprise Edition  [</a:t>
            </a:r>
            <a:r>
              <a:rPr lang="ru-RU" dirty="0">
                <a:solidFill>
                  <a:prstClr val="black"/>
                </a:solidFill>
              </a:rPr>
              <a:t>Электронный ресурс] – </a:t>
            </a:r>
            <a:r>
              <a:rPr lang="en-US" dirty="0">
                <a:solidFill>
                  <a:prstClr val="black"/>
                </a:solidFill>
              </a:rPr>
              <a:t>The Open Group, 2014. – </a:t>
            </a:r>
            <a:r>
              <a:rPr lang="ru-RU" dirty="0">
                <a:solidFill>
                  <a:prstClr val="black"/>
                </a:solidFill>
              </a:rPr>
              <a:t>Режим доступа: </a:t>
            </a:r>
            <a:r>
              <a:rPr lang="en-US" u="sng" dirty="0">
                <a:solidFill>
                  <a:prstClr val="black"/>
                </a:solidFill>
                <a:hlinkClick r:id="rId5"/>
              </a:rPr>
              <a:t>http://www.opengroup.org/togaf/</a:t>
            </a:r>
            <a:r>
              <a:rPr lang="en-US" dirty="0">
                <a:solidFill>
                  <a:prstClr val="black"/>
                </a:solidFill>
              </a:rPr>
              <a:t> </a:t>
            </a:r>
            <a:endParaRPr lang="ru-RU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</a:rPr>
              <a:t>А. </a:t>
            </a:r>
            <a:r>
              <a:rPr lang="ru-RU" dirty="0" err="1">
                <a:solidFill>
                  <a:prstClr val="black"/>
                </a:solidFill>
              </a:rPr>
              <a:t>Левенчук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Архимейт</a:t>
            </a:r>
            <a:r>
              <a:rPr lang="ru-RU" dirty="0">
                <a:solidFill>
                  <a:prstClr val="black"/>
                </a:solidFill>
              </a:rPr>
              <a:t> по-русски. Организация работ людей, программ, оборудования.  [Электронный ресурс] – </a:t>
            </a:r>
            <a:r>
              <a:rPr lang="en-US" dirty="0">
                <a:solidFill>
                  <a:prstClr val="black"/>
                </a:solidFill>
              </a:rPr>
              <a:t>LiveJournal, </a:t>
            </a:r>
            <a:r>
              <a:rPr lang="en-US" dirty="0" err="1">
                <a:solidFill>
                  <a:prstClr val="black"/>
                </a:solidFill>
              </a:rPr>
              <a:t>Inc</a:t>
            </a:r>
            <a:r>
              <a:rPr lang="en-US" dirty="0">
                <a:solidFill>
                  <a:prstClr val="black"/>
                </a:solidFill>
              </a:rPr>
              <a:t>, 2012. – </a:t>
            </a:r>
            <a:r>
              <a:rPr lang="ru-RU" dirty="0">
                <a:solidFill>
                  <a:prstClr val="black"/>
                </a:solidFill>
              </a:rPr>
              <a:t>Режим доступа: </a:t>
            </a:r>
            <a:r>
              <a:rPr lang="en-US" u="sng" dirty="0">
                <a:solidFill>
                  <a:prstClr val="black"/>
                </a:solidFill>
                <a:hlinkClick r:id="rId6"/>
              </a:rPr>
              <a:t>http://ailev.livejournal.com/987391.html</a:t>
            </a:r>
            <a:r>
              <a:rPr lang="en-US" dirty="0">
                <a:solidFill>
                  <a:prstClr val="black"/>
                </a:solidFill>
              </a:rPr>
              <a:t> </a:t>
            </a:r>
            <a:endParaRPr lang="uk-UA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</a:rPr>
              <a:t>А. </a:t>
            </a:r>
            <a:r>
              <a:rPr lang="ru-RU" dirty="0" err="1">
                <a:solidFill>
                  <a:prstClr val="black"/>
                </a:solidFill>
              </a:rPr>
              <a:t>Коптелов</a:t>
            </a:r>
            <a:r>
              <a:rPr lang="ru-RU" dirty="0">
                <a:solidFill>
                  <a:prstClr val="black"/>
                </a:solidFill>
              </a:rPr>
              <a:t>. Краткий обзор продукта </a:t>
            </a:r>
            <a:r>
              <a:rPr lang="en-US" dirty="0">
                <a:solidFill>
                  <a:prstClr val="black"/>
                </a:solidFill>
              </a:rPr>
              <a:t>Archi – </a:t>
            </a:r>
            <a:r>
              <a:rPr lang="en-US" dirty="0" err="1">
                <a:solidFill>
                  <a:prstClr val="black"/>
                </a:solidFill>
              </a:rPr>
              <a:t>ArchiMate</a:t>
            </a:r>
            <a:r>
              <a:rPr lang="en-US" dirty="0">
                <a:solidFill>
                  <a:prstClr val="black"/>
                </a:solidFill>
              </a:rPr>
              <a:t> [</a:t>
            </a:r>
            <a:r>
              <a:rPr lang="ru-RU" dirty="0">
                <a:solidFill>
                  <a:prstClr val="black"/>
                </a:solidFill>
              </a:rPr>
              <a:t>Электронный ресурс] – Холдинг РБК, 2012. – Режим доступа:  </a:t>
            </a:r>
            <a:r>
              <a:rPr lang="en-US" u="sng" dirty="0">
                <a:solidFill>
                  <a:prstClr val="black"/>
                </a:solidFill>
                <a:hlinkClick r:id="rId7"/>
              </a:rPr>
              <a:t>http://club.cnews.ru/blogs/entry/kratkij_obzor_produkta_archi_</a:t>
            </a:r>
            <a:r>
              <a:rPr lang="en-US" dirty="0">
                <a:solidFill>
                  <a:prstClr val="black"/>
                </a:solidFill>
              </a:rPr>
              <a:t> </a:t>
            </a:r>
            <a:endParaRPr lang="ru-RU" dirty="0">
              <a:solidFill>
                <a:prstClr val="black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 err="1" smtClean="0">
                <a:solidFill>
                  <a:srgbClr val="242F33"/>
                </a:solidFill>
              </a:rPr>
              <a:t>Архимейт</a:t>
            </a:r>
            <a:r>
              <a:rPr lang="ru-RU" dirty="0" smtClean="0">
                <a:solidFill>
                  <a:srgbClr val="242F33"/>
                </a:solidFill>
              </a:rPr>
              <a:t> </a:t>
            </a:r>
            <a:r>
              <a:rPr lang="ru-RU" dirty="0">
                <a:solidFill>
                  <a:srgbClr val="242F33"/>
                </a:solidFill>
              </a:rPr>
              <a:t>по-русски: опубликована русификация </a:t>
            </a:r>
            <a:r>
              <a:rPr lang="ru-RU" dirty="0" err="1">
                <a:solidFill>
                  <a:srgbClr val="242F33"/>
                </a:solidFill>
              </a:rPr>
              <a:t>Archi</a:t>
            </a:r>
            <a:r>
              <a:rPr lang="ru-RU" dirty="0">
                <a:solidFill>
                  <a:srgbClr val="242F33"/>
                </a:solidFill>
              </a:rPr>
              <a:t>. </a:t>
            </a:r>
            <a:r>
              <a:rPr lang="en-US" dirty="0">
                <a:solidFill>
                  <a:srgbClr val="242F33"/>
                </a:solidFill>
                <a:hlinkClick r:id="rId8"/>
              </a:rPr>
              <a:t>https://ailev.livejournal.com/988360.html</a:t>
            </a:r>
            <a:endParaRPr lang="uk-UA" dirty="0">
              <a:solidFill>
                <a:srgbClr val="242F33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</a:rPr>
              <a:t>Основы языка моделирования архитектуры предприятия </a:t>
            </a:r>
            <a:r>
              <a:rPr lang="ru-RU" dirty="0" err="1">
                <a:solidFill>
                  <a:prstClr val="black"/>
                </a:solidFill>
              </a:rPr>
              <a:t>ArchiMate</a:t>
            </a:r>
            <a:r>
              <a:rPr lang="ru-RU" dirty="0">
                <a:solidFill>
                  <a:prstClr val="black"/>
                </a:solidFill>
              </a:rPr>
              <a:t>. </a:t>
            </a:r>
            <a:r>
              <a:rPr lang="en-US" dirty="0">
                <a:solidFill>
                  <a:prstClr val="black"/>
                </a:solidFill>
                <a:hlinkClick r:id="rId9"/>
              </a:rPr>
              <a:t>https://www.cfin.ru/itm/EA_ArchiMate.shtml</a:t>
            </a:r>
            <a:r>
              <a:rPr lang="uk-UA" dirty="0">
                <a:solidFill>
                  <a:prstClr val="black"/>
                </a:solidFill>
              </a:rPr>
              <a:t> </a:t>
            </a:r>
            <a:endParaRPr lang="ru-RU" dirty="0">
              <a:solidFill>
                <a:prstClr val="black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ru-RU" dirty="0">
              <a:solidFill>
                <a:srgbClr val="242F33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uk-UA" spc="25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6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85" y="1022656"/>
            <a:ext cx="5918201" cy="52584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57199" y="123149"/>
            <a:ext cx="8349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solidFill>
                  <a:srgbClr val="00339A"/>
                </a:solidFill>
                <a:latin typeface="Arial-BoldMT"/>
              </a:rPr>
              <a:t>Сервіси</a:t>
            </a:r>
            <a:r>
              <a:rPr lang="ru-RU" b="1" dirty="0">
                <a:solidFill>
                  <a:srgbClr val="00339A"/>
                </a:solidFill>
                <a:latin typeface="Arial-BoldMT"/>
              </a:rPr>
              <a:t> як </a:t>
            </a:r>
            <a:r>
              <a:rPr lang="ru-RU" b="1" dirty="0" err="1">
                <a:solidFill>
                  <a:srgbClr val="00339A"/>
                </a:solidFill>
                <a:latin typeface="Arial-BoldMT"/>
              </a:rPr>
              <a:t>сполучні</a:t>
            </a:r>
            <a:r>
              <a:rPr lang="ru-RU" b="1" dirty="0">
                <a:solidFill>
                  <a:srgbClr val="00339A"/>
                </a:solidFill>
                <a:latin typeface="Arial-BoldMT"/>
              </a:rPr>
              <a:t> ланки </a:t>
            </a:r>
            <a:r>
              <a:rPr lang="ru-RU" b="1" dirty="0" err="1">
                <a:solidFill>
                  <a:srgbClr val="00339A"/>
                </a:solidFill>
                <a:latin typeface="Arial-BoldMT"/>
              </a:rPr>
              <a:t>між</a:t>
            </a:r>
            <a:r>
              <a:rPr lang="ru-RU" b="1" dirty="0">
                <a:solidFill>
                  <a:srgbClr val="00339A"/>
                </a:solidFill>
                <a:latin typeface="Arial-BoldMT"/>
              </a:rPr>
              <a:t> шарами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93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90" y="1817914"/>
            <a:ext cx="6236625" cy="387474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410572" y="261649"/>
            <a:ext cx="2161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339A"/>
                </a:solidFill>
                <a:latin typeface="Arial-BoldMT"/>
              </a:rPr>
              <a:t>Фреймворк </a:t>
            </a:r>
            <a:r>
              <a:rPr lang="ru-RU" b="1" dirty="0" err="1">
                <a:solidFill>
                  <a:srgbClr val="00339A"/>
                </a:solidFill>
                <a:latin typeface="Arial-BoldMT"/>
              </a:rPr>
              <a:t>мови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4285" y="989149"/>
            <a:ext cx="8327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prstClr val="black"/>
                </a:solidFill>
                <a:latin typeface="ArialMT"/>
              </a:rPr>
              <a:t>Об'єднання</a:t>
            </a:r>
            <a:r>
              <a:rPr lang="ru-RU" dirty="0">
                <a:solidFill>
                  <a:prstClr val="black"/>
                </a:solidFill>
                <a:latin typeface="ArialMT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MT"/>
              </a:rPr>
              <a:t>трьох</a:t>
            </a:r>
            <a:r>
              <a:rPr lang="ru-RU" dirty="0">
                <a:solidFill>
                  <a:prstClr val="black"/>
                </a:solidFill>
                <a:latin typeface="ArialMT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MT"/>
              </a:rPr>
              <a:t>шарів</a:t>
            </a:r>
            <a:r>
              <a:rPr lang="ru-RU" dirty="0">
                <a:solidFill>
                  <a:prstClr val="black"/>
                </a:solidFill>
                <a:latin typeface="ArialMT"/>
              </a:rPr>
              <a:t> і </a:t>
            </a:r>
            <a:r>
              <a:rPr lang="ru-RU" dirty="0" err="1">
                <a:solidFill>
                  <a:prstClr val="black"/>
                </a:solidFill>
                <a:latin typeface="ArialMT"/>
              </a:rPr>
              <a:t>трьох</a:t>
            </a:r>
            <a:r>
              <a:rPr lang="ru-RU" dirty="0">
                <a:solidFill>
                  <a:prstClr val="black"/>
                </a:solidFill>
                <a:latin typeface="ArialMT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MT"/>
              </a:rPr>
              <a:t>типів</a:t>
            </a:r>
            <a:r>
              <a:rPr lang="ru-RU" dirty="0">
                <a:solidFill>
                  <a:prstClr val="black"/>
                </a:solidFill>
                <a:latin typeface="ArialMT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MT"/>
              </a:rPr>
              <a:t>елементів</a:t>
            </a:r>
            <a:r>
              <a:rPr lang="ru-RU" dirty="0">
                <a:solidFill>
                  <a:prstClr val="black"/>
                </a:solidFill>
                <a:latin typeface="ArialMT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MT"/>
              </a:rPr>
              <a:t>мови</a:t>
            </a:r>
            <a:r>
              <a:rPr lang="ru-RU" dirty="0">
                <a:solidFill>
                  <a:prstClr val="black"/>
                </a:solidFill>
                <a:latin typeface="ArialMT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MT"/>
              </a:rPr>
              <a:t>утворює</a:t>
            </a:r>
            <a:r>
              <a:rPr lang="ru-RU" dirty="0">
                <a:solidFill>
                  <a:prstClr val="black"/>
                </a:solidFill>
                <a:latin typeface="ArialMT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MT"/>
              </a:rPr>
              <a:t>таблицю</a:t>
            </a:r>
            <a:r>
              <a:rPr lang="ru-RU" dirty="0">
                <a:solidFill>
                  <a:prstClr val="black"/>
                </a:solidFill>
                <a:latin typeface="ArialMT"/>
              </a:rPr>
              <a:t>,</a:t>
            </a:r>
          </a:p>
          <a:p>
            <a:r>
              <a:rPr lang="ru-RU" dirty="0" err="1">
                <a:solidFill>
                  <a:prstClr val="black"/>
                </a:solidFill>
                <a:latin typeface="ArialMT"/>
              </a:rPr>
              <a:t>що</a:t>
            </a:r>
            <a:r>
              <a:rPr lang="ru-RU" dirty="0">
                <a:solidFill>
                  <a:prstClr val="black"/>
                </a:solidFill>
                <a:latin typeface="ArialMT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MT"/>
              </a:rPr>
              <a:t>складається</a:t>
            </a:r>
            <a:r>
              <a:rPr lang="ru-RU" dirty="0">
                <a:solidFill>
                  <a:prstClr val="black"/>
                </a:solidFill>
                <a:latin typeface="ArialMT"/>
              </a:rPr>
              <a:t> з 9 </a:t>
            </a:r>
            <a:r>
              <a:rPr lang="ru-RU" dirty="0" err="1">
                <a:solidFill>
                  <a:prstClr val="black"/>
                </a:solidFill>
                <a:latin typeface="ArialMT"/>
              </a:rPr>
              <a:t>осередків</a:t>
            </a:r>
            <a:r>
              <a:rPr lang="ru-RU" dirty="0">
                <a:solidFill>
                  <a:prstClr val="black"/>
                </a:solidFill>
                <a:latin typeface="ArialMT"/>
              </a:rPr>
              <a:t>. </a:t>
            </a:r>
            <a:r>
              <a:rPr lang="ru-RU" dirty="0" err="1">
                <a:solidFill>
                  <a:prstClr val="black"/>
                </a:solidFill>
                <a:latin typeface="ArialMT"/>
              </a:rPr>
              <a:t>Цю</a:t>
            </a:r>
            <a:r>
              <a:rPr lang="ru-RU" dirty="0">
                <a:solidFill>
                  <a:prstClr val="black"/>
                </a:solidFill>
                <a:latin typeface="ArialMT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MT"/>
              </a:rPr>
              <a:t>таблицю</a:t>
            </a:r>
            <a:r>
              <a:rPr lang="ru-RU" dirty="0">
                <a:solidFill>
                  <a:prstClr val="black"/>
                </a:solidFill>
                <a:latin typeface="ArialMT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MT"/>
              </a:rPr>
              <a:t>називають</a:t>
            </a:r>
            <a:r>
              <a:rPr lang="ru-RU" dirty="0">
                <a:solidFill>
                  <a:prstClr val="black"/>
                </a:solidFill>
                <a:latin typeface="ArialMT"/>
              </a:rPr>
              <a:t> </a:t>
            </a:r>
            <a:r>
              <a:rPr lang="ru-RU" b="1" dirty="0" err="1">
                <a:solidFill>
                  <a:prstClr val="black"/>
                </a:solidFill>
                <a:latin typeface="ArialMT"/>
              </a:rPr>
              <a:t>фреймворком</a:t>
            </a:r>
            <a:r>
              <a:rPr lang="ru-RU" b="1" dirty="0">
                <a:solidFill>
                  <a:prstClr val="black"/>
                </a:solidFill>
                <a:latin typeface="ArialMT"/>
              </a:rPr>
              <a:t> </a:t>
            </a:r>
            <a:r>
              <a:rPr lang="ru-RU" b="1" dirty="0" err="1">
                <a:solidFill>
                  <a:prstClr val="black"/>
                </a:solidFill>
                <a:latin typeface="ArialMT"/>
              </a:rPr>
              <a:t>мови</a:t>
            </a:r>
            <a:endParaRPr lang="ru-RU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1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0628" y="0"/>
            <a:ext cx="9013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solidFill>
                  <a:srgbClr val="00339A"/>
                </a:solidFill>
                <a:latin typeface="Arial-BoldMT"/>
              </a:rPr>
              <a:t>Відповідність методу розробки архітектури </a:t>
            </a:r>
            <a:r>
              <a:rPr lang="en-US" b="1" dirty="0">
                <a:solidFill>
                  <a:srgbClr val="00339A"/>
                </a:solidFill>
                <a:latin typeface="Arial-BoldMT"/>
              </a:rPr>
              <a:t>TOGAF </a:t>
            </a:r>
            <a:r>
              <a:rPr lang="uk-UA" b="1" dirty="0">
                <a:solidFill>
                  <a:srgbClr val="00339A"/>
                </a:solidFill>
                <a:latin typeface="Arial-BoldMT"/>
              </a:rPr>
              <a:t>поняттям</a:t>
            </a:r>
          </a:p>
          <a:p>
            <a:pPr algn="ctr"/>
            <a:r>
              <a:rPr lang="uk-UA" b="1" dirty="0">
                <a:solidFill>
                  <a:srgbClr val="00339A"/>
                </a:solidFill>
                <a:latin typeface="Arial-BoldMT"/>
              </a:rPr>
              <a:t>мови </a:t>
            </a:r>
            <a:r>
              <a:rPr lang="en-US" b="1" dirty="0" err="1">
                <a:solidFill>
                  <a:srgbClr val="00339A"/>
                </a:solidFill>
                <a:latin typeface="Arial-BoldMT"/>
              </a:rPr>
              <a:t>ArchiMate</a:t>
            </a:r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86" y="924062"/>
            <a:ext cx="7538355" cy="59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64435" y="207220"/>
            <a:ext cx="3807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>
                <a:solidFill>
                  <a:prstClr val="black"/>
                </a:solidFill>
              </a:rPr>
              <a:t>Структурні</a:t>
            </a:r>
            <a:r>
              <a:rPr lang="ru-RU" sz="2800" b="1" dirty="0">
                <a:solidFill>
                  <a:prstClr val="black"/>
                </a:solidFill>
              </a:rPr>
              <a:t> </a:t>
            </a:r>
            <a:r>
              <a:rPr lang="ru-RU" sz="2800" b="1" dirty="0" err="1">
                <a:solidFill>
                  <a:prstClr val="black"/>
                </a:solidFill>
              </a:rPr>
              <a:t>відношення</a:t>
            </a:r>
            <a:endParaRPr lang="ru-RU" sz="2800" b="1" dirty="0">
              <a:solidFill>
                <a:prstClr val="black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91" y="2417454"/>
            <a:ext cx="3251200" cy="23306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790" y="1020671"/>
            <a:ext cx="5497502" cy="27935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981" y="3814237"/>
            <a:ext cx="4277750" cy="254797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96905" y="1000811"/>
            <a:ext cx="4473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prstClr val="black"/>
                </a:solidFill>
              </a:rPr>
              <a:t>Відношення</a:t>
            </a:r>
            <a:r>
              <a:rPr lang="ru-RU" dirty="0">
                <a:solidFill>
                  <a:prstClr val="black"/>
                </a:solidFill>
              </a:rPr>
              <a:t> «</a:t>
            </a:r>
            <a:r>
              <a:rPr lang="ru-RU" dirty="0" err="1">
                <a:solidFill>
                  <a:prstClr val="black"/>
                </a:solidFill>
              </a:rPr>
              <a:t>композиція</a:t>
            </a:r>
            <a:r>
              <a:rPr lang="ru-RU" dirty="0">
                <a:solidFill>
                  <a:prstClr val="black"/>
                </a:solidFill>
              </a:rPr>
              <a:t>» </a:t>
            </a:r>
            <a:r>
              <a:rPr lang="ru-RU" dirty="0" err="1">
                <a:solidFill>
                  <a:prstClr val="black"/>
                </a:solidFill>
              </a:rPr>
              <a:t>показує</a:t>
            </a:r>
            <a:r>
              <a:rPr lang="ru-RU" dirty="0">
                <a:solidFill>
                  <a:prstClr val="black"/>
                </a:solidFill>
              </a:rPr>
              <a:t>, </a:t>
            </a:r>
            <a:r>
              <a:rPr lang="ru-RU" dirty="0" err="1">
                <a:solidFill>
                  <a:prstClr val="black"/>
                </a:solidFill>
              </a:rPr>
              <a:t>що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об'єкт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складається</a:t>
            </a:r>
            <a:r>
              <a:rPr lang="ru-RU" dirty="0">
                <a:solidFill>
                  <a:prstClr val="black"/>
                </a:solidFill>
              </a:rPr>
              <a:t> з одного </a:t>
            </a:r>
            <a:r>
              <a:rPr lang="ru-RU" dirty="0" err="1">
                <a:solidFill>
                  <a:prstClr val="black"/>
                </a:solidFill>
              </a:rPr>
              <a:t>або</a:t>
            </a:r>
            <a:endParaRPr lang="ru-RU" dirty="0">
              <a:solidFill>
                <a:prstClr val="black"/>
              </a:solidFill>
            </a:endParaRPr>
          </a:p>
          <a:p>
            <a:r>
              <a:rPr lang="ru-RU" dirty="0" err="1">
                <a:solidFill>
                  <a:prstClr val="black"/>
                </a:solidFill>
              </a:rPr>
              <a:t>більше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інших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об'єктів</a:t>
            </a:r>
            <a:endParaRPr lang="ru-RU" dirty="0">
              <a:solidFill>
                <a:prstClr val="black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398291" y="3004457"/>
            <a:ext cx="1191023" cy="206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196905" y="5904711"/>
            <a:ext cx="32153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000" dirty="0"/>
              <a:t>https://www.cfin.ru/itm/EA_ArchiMate-lecture_3.pdf</a:t>
            </a:r>
          </a:p>
        </p:txBody>
      </p:sp>
    </p:spTree>
    <p:extLst>
      <p:ext uri="{BB962C8B-B14F-4D97-AF65-F5344CB8AC3E}">
        <p14:creationId xmlns:p14="http://schemas.microsoft.com/office/powerpoint/2010/main" val="40711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3657" y="1065351"/>
            <a:ext cx="8559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prstClr val="black"/>
                </a:solidFill>
              </a:rPr>
              <a:t>Відношення</a:t>
            </a:r>
            <a:r>
              <a:rPr lang="ru-RU" dirty="0">
                <a:solidFill>
                  <a:prstClr val="black"/>
                </a:solidFill>
              </a:rPr>
              <a:t> «</a:t>
            </a:r>
            <a:r>
              <a:rPr lang="ru-RU" dirty="0" err="1">
                <a:solidFill>
                  <a:prstClr val="black"/>
                </a:solidFill>
              </a:rPr>
              <a:t>об'єднання</a:t>
            </a:r>
            <a:r>
              <a:rPr lang="ru-RU" dirty="0">
                <a:solidFill>
                  <a:prstClr val="black"/>
                </a:solidFill>
              </a:rPr>
              <a:t>» </a:t>
            </a:r>
            <a:r>
              <a:rPr lang="ru-RU" dirty="0" err="1">
                <a:solidFill>
                  <a:prstClr val="black"/>
                </a:solidFill>
              </a:rPr>
              <a:t>показує</a:t>
            </a:r>
            <a:r>
              <a:rPr lang="ru-RU" dirty="0">
                <a:solidFill>
                  <a:prstClr val="black"/>
                </a:solidFill>
              </a:rPr>
              <a:t>, </a:t>
            </a:r>
            <a:r>
              <a:rPr lang="ru-RU" dirty="0" err="1">
                <a:solidFill>
                  <a:prstClr val="black"/>
                </a:solidFill>
              </a:rPr>
              <a:t>що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елемент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утворює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групу</a:t>
            </a:r>
            <a:r>
              <a:rPr lang="ru-RU" dirty="0">
                <a:solidFill>
                  <a:prstClr val="black"/>
                </a:solidFill>
              </a:rPr>
              <a:t> з ряду </a:t>
            </a:r>
            <a:r>
              <a:rPr lang="ru-RU" dirty="0" err="1">
                <a:solidFill>
                  <a:prstClr val="black"/>
                </a:solidFill>
              </a:rPr>
              <a:t>інших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об'єктів</a:t>
            </a:r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2" y="1924970"/>
            <a:ext cx="3556000" cy="2289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713" y="1711681"/>
            <a:ext cx="4776115" cy="2065661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642257" y="2743200"/>
            <a:ext cx="903514" cy="87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3164435" y="207220"/>
            <a:ext cx="3807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>
                <a:solidFill>
                  <a:prstClr val="black"/>
                </a:solidFill>
              </a:rPr>
              <a:t>Структурні</a:t>
            </a:r>
            <a:r>
              <a:rPr lang="ru-RU" sz="2800" b="1" dirty="0">
                <a:solidFill>
                  <a:prstClr val="black"/>
                </a:solidFill>
              </a:rPr>
              <a:t> </a:t>
            </a:r>
            <a:r>
              <a:rPr lang="ru-RU" sz="2800" b="1" dirty="0" err="1">
                <a:solidFill>
                  <a:prstClr val="black"/>
                </a:solidFill>
              </a:rPr>
              <a:t>відношення</a:t>
            </a:r>
            <a:endParaRPr lang="ru-RU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4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</TotalTime>
  <Words>2280</Words>
  <Application>Microsoft Office PowerPoint</Application>
  <PresentationFormat>Экран (4:3)</PresentationFormat>
  <Paragraphs>261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48</vt:i4>
      </vt:variant>
    </vt:vector>
  </HeadingPairs>
  <TitlesOfParts>
    <vt:vector size="58" baseType="lpstr">
      <vt:lpstr>Arial</vt:lpstr>
      <vt:lpstr>Arial-BoldMT</vt:lpstr>
      <vt:lpstr>ArialMT</vt:lpstr>
      <vt:lpstr>Calibri</vt:lpstr>
      <vt:lpstr>Calibri Light</vt:lpstr>
      <vt:lpstr>Times New Roman</vt:lpstr>
      <vt:lpstr>Wingdings</vt:lpstr>
      <vt:lpstr>Тема Office</vt:lpstr>
      <vt:lpstr>1_Тема Office</vt:lpstr>
      <vt:lpstr>2_Тема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Tetyana Kovalyuk</cp:lastModifiedBy>
  <cp:revision>43</cp:revision>
  <dcterms:created xsi:type="dcterms:W3CDTF">2018-10-07T16:38:26Z</dcterms:created>
  <dcterms:modified xsi:type="dcterms:W3CDTF">2020-11-20T06:20:46Z</dcterms:modified>
</cp:coreProperties>
</file>