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80" r:id="rId3"/>
    <p:sldId id="259" r:id="rId4"/>
    <p:sldId id="353" r:id="rId5"/>
    <p:sldId id="355" r:id="rId6"/>
    <p:sldId id="354" r:id="rId7"/>
    <p:sldId id="356" r:id="rId8"/>
    <p:sldId id="306" r:id="rId9"/>
    <p:sldId id="308" r:id="rId10"/>
    <p:sldId id="309" r:id="rId11"/>
    <p:sldId id="311" r:id="rId12"/>
    <p:sldId id="377" r:id="rId13"/>
    <p:sldId id="312" r:id="rId14"/>
    <p:sldId id="360" r:id="rId15"/>
    <p:sldId id="361" r:id="rId16"/>
    <p:sldId id="362" r:id="rId17"/>
    <p:sldId id="363" r:id="rId18"/>
    <p:sldId id="364" r:id="rId19"/>
    <p:sldId id="365" r:id="rId20"/>
    <p:sldId id="366" r:id="rId21"/>
    <p:sldId id="367" r:id="rId22"/>
    <p:sldId id="368" r:id="rId23"/>
    <p:sldId id="369" r:id="rId24"/>
    <p:sldId id="370" r:id="rId25"/>
    <p:sldId id="371" r:id="rId26"/>
    <p:sldId id="372" r:id="rId27"/>
    <p:sldId id="373" r:id="rId28"/>
    <p:sldId id="374" r:id="rId29"/>
    <p:sldId id="375" r:id="rId30"/>
    <p:sldId id="378" r:id="rId31"/>
    <p:sldId id="277" r:id="rId3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A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7" autoAdjust="0"/>
    <p:restoredTop sz="94660"/>
  </p:normalViewPr>
  <p:slideViewPr>
    <p:cSldViewPr snapToGrid="0">
      <p:cViewPr varScale="1">
        <p:scale>
          <a:sx n="82" d="100"/>
          <a:sy n="82" d="100"/>
        </p:scale>
        <p:origin x="2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F4ED6-3F30-4627-B51D-EDB47AD75CB8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6E70-B96E-4ED2-9A44-5B811E4EF3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755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F4ED6-3F30-4627-B51D-EDB47AD75CB8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6E70-B96E-4ED2-9A44-5B811E4EF3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226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F4ED6-3F30-4627-B51D-EDB47AD75CB8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6E70-B96E-4ED2-9A44-5B811E4EF3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9567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10863" y="6605337"/>
            <a:ext cx="433137" cy="252663"/>
          </a:xfrm>
        </p:spPr>
        <p:txBody>
          <a:bodyPr/>
          <a:lstStyle>
            <a:lvl1pPr>
              <a:defRPr sz="1400"/>
            </a:lvl1pPr>
          </a:lstStyle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708" y="6447613"/>
            <a:ext cx="7627292" cy="89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842384"/>
            <a:ext cx="9144000" cy="10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051720" y="6536717"/>
            <a:ext cx="7092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prstClr val="black"/>
                </a:solidFill>
              </a:rPr>
              <a:t>Kovaliuk</a:t>
            </a:r>
            <a:r>
              <a:rPr lang="en-US" sz="1200" dirty="0">
                <a:solidFill>
                  <a:prstClr val="black"/>
                </a:solidFill>
              </a:rPr>
              <a:t> Tetiana. ”Enterprise Architecture Management”. 2018</a:t>
            </a:r>
            <a:endParaRPr lang="ru-RU" sz="1200" dirty="0">
              <a:solidFill>
                <a:prstClr val="black"/>
              </a:solidFill>
            </a:endParaRPr>
          </a:p>
        </p:txBody>
      </p:sp>
      <p:pic>
        <p:nvPicPr>
          <p:cNvPr id="11" name="Image 6" descr="mastislogo-color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59" y="6264251"/>
            <a:ext cx="1232762" cy="544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752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FAD5-467E-4D66-9EC0-636D02A42B30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20.11.2020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8516" y="6424363"/>
            <a:ext cx="451184" cy="365125"/>
          </a:xfrm>
        </p:spPr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347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10863" y="6605337"/>
            <a:ext cx="433137" cy="252663"/>
          </a:xfrm>
        </p:spPr>
        <p:txBody>
          <a:bodyPr/>
          <a:lstStyle>
            <a:lvl1pPr>
              <a:defRPr sz="1400"/>
            </a:lvl1pPr>
          </a:lstStyle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708" y="6447613"/>
            <a:ext cx="7627292" cy="89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842384"/>
            <a:ext cx="9144000" cy="10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051720" y="6536717"/>
            <a:ext cx="7092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prstClr val="black"/>
                </a:solidFill>
              </a:rPr>
              <a:t>Kovaliuk</a:t>
            </a:r>
            <a:r>
              <a:rPr lang="en-US" sz="1200" dirty="0">
                <a:solidFill>
                  <a:prstClr val="black"/>
                </a:solidFill>
              </a:rPr>
              <a:t> Tetiana. </a:t>
            </a:r>
            <a:r>
              <a:rPr lang="en-US" sz="1200" dirty="0" smtClean="0">
                <a:solidFill>
                  <a:prstClr val="black"/>
                </a:solidFill>
              </a:rPr>
              <a:t>”Software Design”. </a:t>
            </a:r>
            <a:endParaRPr lang="ru-RU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32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F4ED6-3F30-4627-B51D-EDB47AD75CB8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6E70-B96E-4ED2-9A44-5B811E4EF3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690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F4ED6-3F30-4627-B51D-EDB47AD75CB8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6E70-B96E-4ED2-9A44-5B811E4EF3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21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F4ED6-3F30-4627-B51D-EDB47AD75CB8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6E70-B96E-4ED2-9A44-5B811E4EF3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650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F4ED6-3F30-4627-B51D-EDB47AD75CB8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6E70-B96E-4ED2-9A44-5B811E4EF3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9700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F4ED6-3F30-4627-B51D-EDB47AD75CB8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6E70-B96E-4ED2-9A44-5B811E4EF3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872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F4ED6-3F30-4627-B51D-EDB47AD75CB8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6E70-B96E-4ED2-9A44-5B811E4EF3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554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F4ED6-3F30-4627-B51D-EDB47AD75CB8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6E70-B96E-4ED2-9A44-5B811E4EF3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879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F4ED6-3F30-4627-B51D-EDB47AD75CB8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76E70-B96E-4ED2-9A44-5B811E4EF3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229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F4ED6-3F30-4627-B51D-EDB47AD75CB8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76E70-B96E-4ED2-9A44-5B811E4EF3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82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1D195-C47D-47A1-9475-BD7F2F476CCA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20.11.2020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26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fin.ru/itm/EA_ArchiMate.shtml" TargetMode="External"/><Relationship Id="rId3" Type="http://schemas.openxmlformats.org/officeDocument/2006/relationships/hyperlink" Target="http://www.archimatetool.com/" TargetMode="External"/><Relationship Id="rId7" Type="http://schemas.openxmlformats.org/officeDocument/2006/relationships/hyperlink" Target="http://club.cnews.ru/blogs/entry/kratkij_obzor_produkta_archi_" TargetMode="External"/><Relationship Id="rId2" Type="http://schemas.openxmlformats.org/officeDocument/2006/relationships/hyperlink" Target="http://www.archimatetool.com/downloads/latest/Archi%20User%20Guide.pdf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ailev.livejournal.com/987391.html" TargetMode="External"/><Relationship Id="rId5" Type="http://schemas.openxmlformats.org/officeDocument/2006/relationships/hyperlink" Target="http://www.opengroup.org/togaf/" TargetMode="External"/><Relationship Id="rId4" Type="http://schemas.openxmlformats.org/officeDocument/2006/relationships/hyperlink" Target="https://www2.opengroup.org/ogsys/catalog/c13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34981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23385" y="389806"/>
            <a:ext cx="8497228" cy="538609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600" b="1" dirty="0" smtClean="0">
                <a:ln/>
                <a:solidFill>
                  <a:srgbClr val="FFFF00"/>
                </a:solidFill>
              </a:rPr>
              <a:t>Lecture</a:t>
            </a:r>
            <a:r>
              <a:rPr lang="uk-UA" sz="6600" b="1" cap="none" spc="0" dirty="0" smtClean="0">
                <a:ln/>
                <a:solidFill>
                  <a:srgbClr val="FFFF00"/>
                </a:solidFill>
                <a:effectLst/>
              </a:rPr>
              <a:t> </a:t>
            </a:r>
            <a:r>
              <a:rPr lang="en-US" sz="6600" b="1" cap="none" spc="0" dirty="0" smtClean="0">
                <a:ln/>
                <a:solidFill>
                  <a:srgbClr val="FFFF00"/>
                </a:solidFill>
                <a:effectLst/>
              </a:rPr>
              <a:t>9</a:t>
            </a:r>
            <a:endParaRPr lang="uk-UA" sz="6600" b="1" cap="none" spc="0" dirty="0" smtClean="0">
              <a:ln/>
              <a:solidFill>
                <a:srgbClr val="FFFF00"/>
              </a:solidFill>
              <a:effectLst/>
            </a:endParaRPr>
          </a:p>
          <a:p>
            <a:pPr algn="ctr"/>
            <a:r>
              <a:rPr lang="en-US" sz="6600" b="1" dirty="0" err="1" smtClean="0">
                <a:ln/>
                <a:solidFill>
                  <a:srgbClr val="FFFF00"/>
                </a:solidFill>
              </a:rPr>
              <a:t>ArchiMate</a:t>
            </a:r>
            <a:r>
              <a:rPr lang="en-US" sz="6600" b="1" dirty="0" smtClean="0">
                <a:ln/>
                <a:solidFill>
                  <a:srgbClr val="FFFF00"/>
                </a:solidFill>
              </a:rPr>
              <a:t> Mastering.</a:t>
            </a:r>
            <a:endParaRPr lang="uk-UA" sz="6600" b="1" dirty="0" smtClean="0">
              <a:ln/>
              <a:solidFill>
                <a:srgbClr val="FFFF00"/>
              </a:solidFill>
            </a:endParaRPr>
          </a:p>
          <a:p>
            <a:pPr algn="ctr"/>
            <a:r>
              <a:rPr lang="en-US" sz="6600" b="1" dirty="0" smtClean="0">
                <a:ln/>
                <a:solidFill>
                  <a:srgbClr val="FFFF00"/>
                </a:solidFill>
              </a:rPr>
              <a:t>Technology layer</a:t>
            </a:r>
          </a:p>
          <a:p>
            <a:pPr algn="ctr"/>
            <a:endParaRPr lang="en-US" sz="6600" b="1" cap="none" spc="0" dirty="0" smtClean="0">
              <a:ln/>
              <a:solidFill>
                <a:srgbClr val="FFFF00"/>
              </a:solidFill>
              <a:effectLst/>
            </a:endParaRPr>
          </a:p>
          <a:p>
            <a:pPr algn="ctr"/>
            <a:r>
              <a:rPr lang="en-US" sz="4000" b="1" dirty="0" smtClean="0">
                <a:ln/>
                <a:solidFill>
                  <a:srgbClr val="FFFF00"/>
                </a:solidFill>
              </a:rPr>
              <a:t>Lecturer T. </a:t>
            </a:r>
            <a:r>
              <a:rPr lang="en-US" sz="4000" b="1" dirty="0" err="1" smtClean="0">
                <a:ln/>
                <a:solidFill>
                  <a:srgbClr val="FFFF00"/>
                </a:solidFill>
              </a:rPr>
              <a:t>Kovaliuk</a:t>
            </a:r>
            <a:endParaRPr lang="en-US" sz="4000" b="1" dirty="0" smtClean="0">
              <a:ln/>
              <a:solidFill>
                <a:srgbClr val="FFFF00"/>
              </a:solidFill>
            </a:endParaRPr>
          </a:p>
          <a:p>
            <a:pPr algn="ctr"/>
            <a:r>
              <a:rPr lang="en-US" sz="2800" b="1" cap="none" spc="0" dirty="0" smtClean="0">
                <a:ln/>
                <a:solidFill>
                  <a:srgbClr val="FFFF00"/>
                </a:solidFill>
                <a:effectLst/>
              </a:rPr>
              <a:t>tkovalyuk@ukr.net</a:t>
            </a:r>
            <a:endParaRPr lang="ru-RU" sz="2800" b="1" cap="none" spc="0" dirty="0">
              <a:ln/>
              <a:solidFill>
                <a:srgbClr val="FFFF00"/>
              </a:solidFill>
              <a:effectLst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876693" y="6165702"/>
            <a:ext cx="326730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900" dirty="0">
                <a:solidFill>
                  <a:schemeClr val="bg1">
                    <a:lumMod val="85000"/>
                  </a:schemeClr>
                </a:solidFill>
              </a:rPr>
              <a:t>https://www.cfin.ru/itm/EA_ArchiMate-lecture_5.pdf</a:t>
            </a:r>
          </a:p>
        </p:txBody>
      </p:sp>
    </p:spTree>
    <p:extLst>
      <p:ext uri="{BB962C8B-B14F-4D97-AF65-F5344CB8AC3E}">
        <p14:creationId xmlns:p14="http://schemas.microsoft.com/office/powerpoint/2010/main" val="268902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805508" y="166916"/>
            <a:ext cx="48517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/>
              <a:t>Активні структурні </a:t>
            </a:r>
            <a:r>
              <a:rPr lang="uk-UA" sz="2800" b="1" dirty="0" smtClean="0"/>
              <a:t>елементи</a:t>
            </a:r>
            <a:endParaRPr lang="uk-UA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639229" y="1059367"/>
            <a:ext cx="5318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До складу активних структурних елементів входять: </a:t>
            </a:r>
            <a:endParaRPr lang="uk-UA" dirty="0"/>
          </a:p>
        </p:txBody>
      </p:sp>
      <p:sp>
        <p:nvSpPr>
          <p:cNvPr id="12" name="TextBox 11"/>
          <p:cNvSpPr txBox="1"/>
          <p:nvPr/>
        </p:nvSpPr>
        <p:spPr>
          <a:xfrm>
            <a:off x="2252547" y="1797930"/>
            <a:ext cx="347902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uk-UA" dirty="0" smtClean="0"/>
              <a:t>Вузол</a:t>
            </a:r>
          </a:p>
          <a:p>
            <a:pPr marL="800100" lvl="1" indent="-342900">
              <a:buFont typeface="+mj-lt"/>
              <a:buAutoNum type="alphaLcParenR"/>
            </a:pPr>
            <a:r>
              <a:rPr lang="uk-UA" dirty="0" smtClean="0"/>
              <a:t>Пристрій</a:t>
            </a:r>
          </a:p>
          <a:p>
            <a:pPr marL="800100" lvl="1" indent="-342900">
              <a:buFont typeface="+mj-lt"/>
              <a:buAutoNum type="alphaLcParenR"/>
            </a:pPr>
            <a:r>
              <a:rPr lang="uk-UA" dirty="0" smtClean="0"/>
              <a:t>Системне ПЗ</a:t>
            </a:r>
          </a:p>
          <a:p>
            <a:pPr marL="342900" indent="-342900">
              <a:buFont typeface="+mj-lt"/>
              <a:buAutoNum type="arabicPeriod"/>
            </a:pPr>
            <a:r>
              <a:rPr lang="uk-UA" dirty="0" smtClean="0"/>
              <a:t>Інфраструктурний інтерфейс</a:t>
            </a:r>
          </a:p>
          <a:p>
            <a:pPr marL="342900" indent="-342900">
              <a:buFont typeface="+mj-lt"/>
              <a:buAutoNum type="arabicPeriod"/>
            </a:pPr>
            <a:r>
              <a:rPr lang="uk-UA" dirty="0" smtClean="0"/>
              <a:t>Мережа</a:t>
            </a:r>
          </a:p>
          <a:p>
            <a:pPr marL="342900" indent="-342900">
              <a:buFont typeface="+mj-lt"/>
              <a:buAutoNum type="arabicPeriod"/>
            </a:pPr>
            <a:r>
              <a:rPr lang="uk-UA" dirty="0" smtClean="0"/>
              <a:t>Комунікаційне з</a:t>
            </a:r>
            <a:r>
              <a:rPr lang="en-US" dirty="0" smtClean="0"/>
              <a:t>’</a:t>
            </a:r>
            <a:r>
              <a:rPr lang="uk-UA" dirty="0" smtClean="0"/>
              <a:t>єднання</a:t>
            </a:r>
          </a:p>
          <a:p>
            <a:pPr marL="342900" indent="-342900">
              <a:buFont typeface="+mj-lt"/>
              <a:buAutoNum type="arabicPeriod"/>
            </a:pPr>
            <a:r>
              <a:rPr lang="uk-UA" dirty="0" smtClean="0"/>
              <a:t>Інфраструктурний функціонал</a:t>
            </a:r>
          </a:p>
          <a:p>
            <a:pPr marL="342900" indent="-342900">
              <a:buFont typeface="+mj-lt"/>
              <a:buAutoNum type="arabicPeriod"/>
            </a:pPr>
            <a:r>
              <a:rPr lang="uk-UA" dirty="0"/>
              <a:t>Інфраструктурний сервіс</a:t>
            </a:r>
          </a:p>
        </p:txBody>
      </p:sp>
    </p:spTree>
    <p:extLst>
      <p:ext uri="{BB962C8B-B14F-4D97-AF65-F5344CB8AC3E}">
        <p14:creationId xmlns:p14="http://schemas.microsoft.com/office/powerpoint/2010/main" val="175917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418826" y="166916"/>
            <a:ext cx="32124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 smtClean="0"/>
              <a:t>Виконавець - вузол</a:t>
            </a:r>
            <a:endParaRPr lang="uk-UA" sz="28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615" y="1237784"/>
            <a:ext cx="3665385" cy="960457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33814" y="973247"/>
            <a:ext cx="515186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/>
              <a:t>Вузол визначається як обчислювальний ресурс, на якому артефакти можуть бути збережені або розгорнуті для виконання. </a:t>
            </a:r>
            <a:endParaRPr lang="uk-UA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 smtClean="0"/>
              <a:t>Вузли </a:t>
            </a:r>
            <a:r>
              <a:rPr lang="uk-UA" dirty="0"/>
              <a:t>є активними обробними елементами. Наприклад, вузли використовуються для моделювання серверів додатків, серверів БД або клієнтських станцій</a:t>
            </a:r>
            <a:r>
              <a:rPr lang="uk-UA" dirty="0" smtClean="0"/>
              <a:t>.</a:t>
            </a:r>
            <a:endParaRPr lang="uk-UA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33814" y="3004572"/>
            <a:ext cx="901018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/>
              <a:t>Вузол може складатися з підсистем.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/>
              <a:t>Часто вузол є комбінацією технічного пристрою і системного ПЗ, забезпечуючи таким чином середу виконання. Ці </a:t>
            </a:r>
            <a:r>
              <a:rPr lang="uk-UA" dirty="0" err="1"/>
              <a:t>підвузли</a:t>
            </a:r>
            <a:r>
              <a:rPr lang="uk-UA" dirty="0"/>
              <a:t> можуть зазначатися явно, а можуть і не вказуватися.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/>
              <a:t>Вузли можуть бути пов'язані комунікаційними з'єднаннями.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 smtClean="0"/>
              <a:t>Вузлам </a:t>
            </a:r>
            <a:r>
              <a:rPr lang="uk-UA" dirty="0"/>
              <a:t>можуть бути призначені артефакти (розгорнуті на вузлах). </a:t>
            </a:r>
            <a:endParaRPr lang="uk-UA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 smtClean="0"/>
              <a:t>Артефакти</a:t>
            </a:r>
            <a:r>
              <a:rPr lang="uk-UA" dirty="0"/>
              <a:t>, розгорнуті на </a:t>
            </a:r>
            <a:r>
              <a:rPr lang="uk-UA" dirty="0" err="1"/>
              <a:t>вузлі</a:t>
            </a:r>
            <a:r>
              <a:rPr lang="uk-UA" dirty="0"/>
              <a:t>, можуть бути або зображені усередині вузла, або пов'язані з ним </a:t>
            </a:r>
            <a:r>
              <a:rPr lang="uk-UA" dirty="0" smtClean="0"/>
              <a:t>відношенням призначення</a:t>
            </a:r>
            <a:r>
              <a:rPr lang="uk-UA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 smtClean="0"/>
              <a:t>Бажана назва </a:t>
            </a:r>
            <a:r>
              <a:rPr lang="uk-UA" dirty="0"/>
              <a:t>елемента - іменник</a:t>
            </a:r>
          </a:p>
        </p:txBody>
      </p:sp>
    </p:spTree>
    <p:extLst>
      <p:ext uri="{BB962C8B-B14F-4D97-AF65-F5344CB8AC3E}">
        <p14:creationId xmlns:p14="http://schemas.microsoft.com/office/powerpoint/2010/main" val="49271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878358" y="200051"/>
            <a:ext cx="52283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 smtClean="0"/>
              <a:t>Вузол-виконавець. Приклад</a:t>
            </a:r>
            <a:endParaRPr lang="uk-UA" sz="3200" b="1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238" y="1083179"/>
            <a:ext cx="6172200" cy="2238375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1159726" y="3759071"/>
            <a:ext cx="73040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Вузол  </a:t>
            </a:r>
            <a:r>
              <a:rPr lang="uk-UA" dirty="0"/>
              <a:t>«Сервер додатків» складається з пристрою «</a:t>
            </a:r>
            <a:r>
              <a:rPr lang="uk-UA" dirty="0" err="1"/>
              <a:t>Блейд</a:t>
            </a:r>
            <a:r>
              <a:rPr lang="uk-UA" dirty="0"/>
              <a:t>-сервер» і системного ПО «Сервер додатків </a:t>
            </a:r>
            <a:r>
              <a:rPr lang="uk-UA" dirty="0" err="1"/>
              <a:t>Java</a:t>
            </a:r>
            <a:r>
              <a:rPr lang="uk-UA" dirty="0"/>
              <a:t> EE»</a:t>
            </a:r>
          </a:p>
        </p:txBody>
      </p:sp>
    </p:spTree>
    <p:extLst>
      <p:ext uri="{BB962C8B-B14F-4D97-AF65-F5344CB8AC3E}">
        <p14:creationId xmlns:p14="http://schemas.microsoft.com/office/powerpoint/2010/main" val="356054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063" y="1193179"/>
            <a:ext cx="4592368" cy="974119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1064040"/>
            <a:ext cx="433506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/>
              <a:t>Пристрій визначається як ресурс технічного забезпечення, на якому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/>
              <a:t>артефакти можуть бути збережені або розгорнуті для виконання. </a:t>
            </a:r>
            <a:endParaRPr lang="uk-UA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 smtClean="0"/>
              <a:t>Пристрій </a:t>
            </a:r>
            <a:r>
              <a:rPr lang="uk-UA" dirty="0"/>
              <a:t>є спеціалізацією елемента «вузол» і представляє фізичний ресурс з можливостями обробки.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3224504"/>
            <a:ext cx="88047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/>
              <a:t>Зазвичай пристрій використовується для моделювання технічного забезпечення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/>
              <a:t>систем (</a:t>
            </a:r>
            <a:r>
              <a:rPr lang="uk-UA" dirty="0" err="1"/>
              <a:t>мейнфреймів</a:t>
            </a:r>
            <a:r>
              <a:rPr lang="uk-UA" dirty="0"/>
              <a:t>, ПК або </a:t>
            </a:r>
            <a:r>
              <a:rPr lang="uk-UA" dirty="0" err="1"/>
              <a:t>роутерів</a:t>
            </a:r>
            <a:r>
              <a:rPr lang="uk-UA" dirty="0"/>
              <a:t>) і є частиною вузла разом з елементом «Системне </a:t>
            </a:r>
            <a:r>
              <a:rPr lang="uk-UA" dirty="0" smtClean="0"/>
              <a:t>ПЗ».</a:t>
            </a:r>
            <a:endParaRPr lang="uk-UA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/>
              <a:t>Вузол може включати </a:t>
            </a:r>
            <a:r>
              <a:rPr lang="uk-UA" dirty="0" smtClean="0"/>
              <a:t>один </a:t>
            </a:r>
            <a:r>
              <a:rPr lang="uk-UA" dirty="0"/>
              <a:t>або більше пристроїв, тобто складатися з </a:t>
            </a:r>
            <a:r>
              <a:rPr lang="uk-UA" dirty="0" err="1" smtClean="0"/>
              <a:t>підпристроїв</a:t>
            </a:r>
            <a:r>
              <a:rPr lang="uk-UA" dirty="0" smtClean="0"/>
              <a:t>.</a:t>
            </a:r>
            <a:endParaRPr lang="uk-UA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/>
              <a:t>Пристрої можуть бути взаємопов'язані за допомогою мереж.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/>
              <a:t>Артефакти можуть бути призначені </a:t>
            </a:r>
            <a:r>
              <a:rPr lang="uk-UA" dirty="0" smtClean="0"/>
              <a:t>пристроям </a:t>
            </a:r>
            <a:r>
              <a:rPr lang="uk-UA" dirty="0"/>
              <a:t>(розгорнуті на пристроях).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/>
              <a:t>Системне </a:t>
            </a:r>
            <a:r>
              <a:rPr lang="uk-UA" dirty="0" smtClean="0"/>
              <a:t>ПЗ </a:t>
            </a:r>
            <a:r>
              <a:rPr lang="uk-UA" dirty="0"/>
              <a:t>може бути призначено пристрою.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 smtClean="0"/>
              <a:t>Бажана назва </a:t>
            </a:r>
            <a:r>
              <a:rPr lang="uk-UA" dirty="0"/>
              <a:t>елемента - іменник, що посилається на </a:t>
            </a:r>
            <a:r>
              <a:rPr lang="uk-UA" dirty="0" smtClean="0"/>
              <a:t>тип технічного </a:t>
            </a:r>
            <a:r>
              <a:rPr lang="uk-UA" dirty="0"/>
              <a:t>забезпечення. Наприклад, </a:t>
            </a:r>
            <a:r>
              <a:rPr lang="uk-UA" dirty="0" err="1"/>
              <a:t>мейнфрейм</a:t>
            </a:r>
            <a:r>
              <a:rPr lang="uk-UA" dirty="0"/>
              <a:t> IBM </a:t>
            </a:r>
            <a:r>
              <a:rPr lang="uk-UA" dirty="0" err="1"/>
              <a:t>System</a:t>
            </a:r>
            <a:r>
              <a:rPr lang="uk-UA" dirty="0"/>
              <a:t> Z.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364279" y="74503"/>
            <a:ext cx="20762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600" b="1" dirty="0"/>
              <a:t>Пристрій </a:t>
            </a:r>
          </a:p>
        </p:txBody>
      </p:sp>
    </p:spTree>
    <p:extLst>
      <p:ext uri="{BB962C8B-B14F-4D97-AF65-F5344CB8AC3E}">
        <p14:creationId xmlns:p14="http://schemas.microsoft.com/office/powerpoint/2010/main" val="193042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587" y="1215482"/>
            <a:ext cx="5118844" cy="426618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2940532" y="0"/>
            <a:ext cx="40655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600" b="1" dirty="0" smtClean="0"/>
              <a:t>Пристрій. Приклад </a:t>
            </a:r>
            <a:endParaRPr lang="uk-UA" sz="36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0361" y="1294652"/>
            <a:ext cx="38806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У прикладі показаний ряд серверів, які моделюються пристроями та</a:t>
            </a:r>
          </a:p>
          <a:p>
            <a:r>
              <a:rPr lang="uk-UA" dirty="0"/>
              <a:t>пов'язані за допомогою локальної мережі.</a:t>
            </a:r>
          </a:p>
        </p:txBody>
      </p:sp>
    </p:spTree>
    <p:extLst>
      <p:ext uri="{BB962C8B-B14F-4D97-AF65-F5344CB8AC3E}">
        <p14:creationId xmlns:p14="http://schemas.microsoft.com/office/powerpoint/2010/main" val="182083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385" y="1037065"/>
            <a:ext cx="4248615" cy="75828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56118" y="103706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dirty="0"/>
              <a:t>Системне </a:t>
            </a:r>
            <a:r>
              <a:rPr lang="uk-UA" dirty="0" smtClean="0"/>
              <a:t>ПЗ </a:t>
            </a:r>
            <a:r>
              <a:rPr lang="uk-UA" dirty="0"/>
              <a:t>являє програмне середовище для певних типів компонентів і об'єктів, які розгорнуті в цьому середовищі у формі артефактів.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34178" y="2237394"/>
            <a:ext cx="88206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/>
              <a:t>Системне ПЗ є спеціалізацією елемента «вузол» і використовується для моделювання програмного середовища, в </a:t>
            </a:r>
            <a:r>
              <a:rPr lang="uk-UA" dirty="0" smtClean="0"/>
              <a:t>якому </a:t>
            </a:r>
            <a:r>
              <a:rPr lang="uk-UA" dirty="0"/>
              <a:t>виконуються </a:t>
            </a:r>
            <a:r>
              <a:rPr lang="uk-UA" dirty="0" smtClean="0"/>
              <a:t>артефакти. Це </a:t>
            </a:r>
            <a:r>
              <a:rPr lang="uk-UA" dirty="0"/>
              <a:t>може бути, наприклад, операційна система, сервер додатків JEE, </a:t>
            </a:r>
            <a:r>
              <a:rPr lang="uk-UA" dirty="0" smtClean="0"/>
              <a:t>БД або </a:t>
            </a:r>
            <a:r>
              <a:rPr lang="uk-UA" dirty="0"/>
              <a:t>движок </a:t>
            </a:r>
            <a:r>
              <a:rPr lang="uk-UA" dirty="0" err="1"/>
              <a:t>workflow</a:t>
            </a:r>
            <a:r>
              <a:rPr lang="uk-UA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/>
              <a:t>Системне ПЗ також може бути використано для уявлення комунікаційного </a:t>
            </a:r>
            <a:r>
              <a:rPr lang="uk-UA" dirty="0" err="1"/>
              <a:t>middleware</a:t>
            </a:r>
            <a:r>
              <a:rPr lang="uk-UA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/>
              <a:t>Зазвичай системне </a:t>
            </a:r>
            <a:r>
              <a:rPr lang="uk-UA" dirty="0" smtClean="0"/>
              <a:t>ПЗ </a:t>
            </a:r>
            <a:r>
              <a:rPr lang="uk-UA" dirty="0"/>
              <a:t>об'єднується з пристроєм, що представляє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/>
              <a:t>технічне забезпечення, щоб сформувати вузол.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/>
              <a:t>Системне </a:t>
            </a:r>
            <a:r>
              <a:rPr lang="uk-UA" dirty="0" smtClean="0"/>
              <a:t>ПЗ </a:t>
            </a:r>
            <a:r>
              <a:rPr lang="uk-UA" dirty="0"/>
              <a:t>може бути призначено пристрою.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/>
              <a:t>Артефакти можуть бути призначені системному </a:t>
            </a:r>
            <a:r>
              <a:rPr lang="uk-UA" dirty="0" smtClean="0"/>
              <a:t>ПЗ.</a:t>
            </a:r>
            <a:endParaRPr lang="uk-UA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/>
              <a:t>Системне </a:t>
            </a:r>
            <a:r>
              <a:rPr lang="uk-UA" dirty="0" smtClean="0"/>
              <a:t>ПЗ </a:t>
            </a:r>
            <a:r>
              <a:rPr lang="uk-UA" dirty="0"/>
              <a:t>може включати інше системне </a:t>
            </a:r>
            <a:r>
              <a:rPr lang="uk-UA" dirty="0" smtClean="0"/>
              <a:t>ПЗ. </a:t>
            </a:r>
            <a:r>
              <a:rPr lang="uk-UA" dirty="0"/>
              <a:t>Наприклад, </a:t>
            </a:r>
            <a:r>
              <a:rPr lang="uk-UA" dirty="0" smtClean="0"/>
              <a:t>операційна система</a:t>
            </a:r>
            <a:r>
              <a:rPr lang="uk-UA" dirty="0"/>
              <a:t>, що містить </a:t>
            </a:r>
            <a:r>
              <a:rPr lang="uk-UA" dirty="0" smtClean="0"/>
              <a:t>файлову систему</a:t>
            </a:r>
            <a:endParaRPr lang="uk-UA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 smtClean="0"/>
              <a:t>Бажана назва </a:t>
            </a:r>
            <a:r>
              <a:rPr lang="uk-UA" dirty="0"/>
              <a:t>елемента - іменник, що посилається на </a:t>
            </a:r>
            <a:r>
              <a:rPr lang="uk-UA" dirty="0" smtClean="0"/>
              <a:t>тип середовища </a:t>
            </a:r>
            <a:r>
              <a:rPr lang="uk-UA" dirty="0"/>
              <a:t>виконання, наприклад, «сервер JEE».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uk-UA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249080" y="144513"/>
            <a:ext cx="25306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/>
              <a:t>Системне ПЗ </a:t>
            </a:r>
          </a:p>
        </p:txBody>
      </p:sp>
    </p:spTree>
    <p:extLst>
      <p:ext uri="{BB962C8B-B14F-4D97-AF65-F5344CB8AC3E}">
        <p14:creationId xmlns:p14="http://schemas.microsoft.com/office/powerpoint/2010/main" val="172151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58" y="1289070"/>
            <a:ext cx="7620001" cy="115752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2791880" y="88757"/>
            <a:ext cx="43003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/>
              <a:t>Системне </a:t>
            </a:r>
            <a:r>
              <a:rPr lang="uk-UA" sz="3200" b="1" dirty="0" smtClean="0"/>
              <a:t>ПЗ. Приклад </a:t>
            </a:r>
            <a:endParaRPr lang="uk-UA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86882" y="3141070"/>
            <a:ext cx="73263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У прикладі показано пристрій типу </a:t>
            </a:r>
            <a:r>
              <a:rPr lang="uk-UA" dirty="0" err="1"/>
              <a:t>мейнфрейм</a:t>
            </a:r>
            <a:r>
              <a:rPr lang="uk-UA" dirty="0"/>
              <a:t>, на якому розгорнуто </a:t>
            </a:r>
            <a:r>
              <a:rPr lang="uk-UA" dirty="0" smtClean="0"/>
              <a:t>два середовища </a:t>
            </a:r>
            <a:r>
              <a:rPr lang="uk-UA" dirty="0"/>
              <a:t>системного </a:t>
            </a:r>
            <a:r>
              <a:rPr lang="uk-UA" dirty="0" smtClean="0"/>
              <a:t>ПЗ: </a:t>
            </a:r>
            <a:r>
              <a:rPr lang="uk-UA" dirty="0"/>
              <a:t>сервер </a:t>
            </a:r>
            <a:r>
              <a:rPr lang="uk-UA" dirty="0" smtClean="0"/>
              <a:t>користувацьких </a:t>
            </a:r>
            <a:r>
              <a:rPr lang="uk-UA" dirty="0"/>
              <a:t>транзакцій і СУБД.</a:t>
            </a:r>
          </a:p>
        </p:txBody>
      </p:sp>
    </p:spTree>
    <p:extLst>
      <p:ext uri="{BB962C8B-B14F-4D97-AF65-F5344CB8AC3E}">
        <p14:creationId xmlns:p14="http://schemas.microsoft.com/office/powerpoint/2010/main" val="293306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098" y="1139660"/>
            <a:ext cx="4701062" cy="994853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1828" y="2262103"/>
            <a:ext cx="913217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/>
              <a:t>Інфраструктурний інтерфейс визначається як точка доступу, в якій інфраструктурні сервіси, пропоновані вузлом, можуть бути доступні іншим вузлам і </a:t>
            </a:r>
            <a:r>
              <a:rPr lang="uk-UA" dirty="0" smtClean="0"/>
              <a:t>компонентам </a:t>
            </a:r>
            <a:r>
              <a:rPr lang="uk-UA" dirty="0"/>
              <a:t>додатків. </a:t>
            </a:r>
            <a:endParaRPr lang="uk-UA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 smtClean="0"/>
              <a:t>Інфраструктурний </a:t>
            </a:r>
            <a:r>
              <a:rPr lang="uk-UA" dirty="0"/>
              <a:t>інтерфейс можна розглядати як свого роду </a:t>
            </a:r>
            <a:r>
              <a:rPr lang="uk-UA" dirty="0" smtClean="0"/>
              <a:t>контракт, який </a:t>
            </a:r>
            <a:r>
              <a:rPr lang="uk-UA" dirty="0"/>
              <a:t>елемент інфраструктури, </a:t>
            </a:r>
            <a:r>
              <a:rPr lang="uk-UA" dirty="0" smtClean="0"/>
              <a:t>що реалізує </a:t>
            </a:r>
            <a:r>
              <a:rPr lang="uk-UA" dirty="0"/>
              <a:t>цей інтерфейс, </a:t>
            </a:r>
            <a:r>
              <a:rPr lang="uk-UA" dirty="0" smtClean="0"/>
              <a:t>повинен виконувати</a:t>
            </a:r>
            <a:r>
              <a:rPr lang="uk-UA" dirty="0"/>
              <a:t>. Він може включати певні параметри, </a:t>
            </a:r>
            <a:r>
              <a:rPr lang="uk-UA" dirty="0" smtClean="0"/>
              <a:t>протоколи, що використовуються, </a:t>
            </a:r>
            <a:r>
              <a:rPr lang="uk-UA" dirty="0"/>
              <a:t>перед- і пост-умови, формат даних.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/>
              <a:t>Інфраструктурний інтерфейс визначає, яким чином </a:t>
            </a:r>
            <a:r>
              <a:rPr lang="uk-UA" dirty="0" smtClean="0"/>
              <a:t>інфраструктурні сервіси </a:t>
            </a:r>
            <a:r>
              <a:rPr lang="uk-UA" dirty="0"/>
              <a:t>вузла можуть бути доступні іншим вузлам </a:t>
            </a:r>
            <a:r>
              <a:rPr lang="uk-UA" dirty="0" smtClean="0"/>
              <a:t>(</a:t>
            </a:r>
            <a:r>
              <a:rPr lang="uk-UA" b="1" dirty="0" smtClean="0"/>
              <a:t>інтерфейс, що надається</a:t>
            </a:r>
            <a:r>
              <a:rPr lang="uk-UA" dirty="0" smtClean="0"/>
              <a:t>) </a:t>
            </a:r>
            <a:r>
              <a:rPr lang="uk-UA" dirty="0"/>
              <a:t>або яку функціональність вузол запитує від свого </a:t>
            </a:r>
            <a:r>
              <a:rPr lang="uk-UA" dirty="0" smtClean="0"/>
              <a:t>оточення (</a:t>
            </a:r>
            <a:r>
              <a:rPr lang="uk-UA" b="1" dirty="0" smtClean="0"/>
              <a:t>Запитуваний </a:t>
            </a:r>
            <a:r>
              <a:rPr lang="uk-UA" b="1" dirty="0"/>
              <a:t>інтерфейс</a:t>
            </a:r>
            <a:r>
              <a:rPr lang="uk-UA" dirty="0"/>
              <a:t>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/>
              <a:t>Інфраструктурний сервіс може бути призначений інфраструктурного </a:t>
            </a:r>
            <a:r>
              <a:rPr lang="uk-UA" dirty="0" smtClean="0"/>
              <a:t>інтерфейсу, який </a:t>
            </a:r>
            <a:r>
              <a:rPr lang="uk-UA" dirty="0"/>
              <a:t>розкриває сервіс оточенню. </a:t>
            </a:r>
            <a:endParaRPr lang="uk-UA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 smtClean="0"/>
              <a:t>Інфраструктурний </a:t>
            </a:r>
            <a:r>
              <a:rPr lang="uk-UA" dirty="0"/>
              <a:t>сервіс може </a:t>
            </a:r>
            <a:r>
              <a:rPr lang="uk-UA" dirty="0" smtClean="0"/>
              <a:t>бути доступним </a:t>
            </a:r>
            <a:r>
              <a:rPr lang="uk-UA" dirty="0"/>
              <a:t>через різні інтерфейси.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 smtClean="0"/>
              <a:t>Бажана назва </a:t>
            </a:r>
            <a:r>
              <a:rPr lang="uk-UA" dirty="0"/>
              <a:t>елемента - іменник.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69980" y="99690"/>
            <a:ext cx="53987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/>
              <a:t>Інфраструктурний інтерфейс </a:t>
            </a:r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4716966" y="1951463"/>
            <a:ext cx="423746" cy="24086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 flipV="1">
            <a:off x="6188927" y="1951463"/>
            <a:ext cx="89210" cy="27097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160" y="1139660"/>
            <a:ext cx="18859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24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078" y="947156"/>
            <a:ext cx="3200400" cy="344712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289756" y="0"/>
            <a:ext cx="72598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/>
              <a:t>Інфраструктурний </a:t>
            </a:r>
            <a:r>
              <a:rPr lang="uk-UA" sz="3200" b="1" dirty="0" smtClean="0"/>
              <a:t>інтерфейс. Приклад  </a:t>
            </a:r>
            <a:endParaRPr lang="uk-UA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68712" y="4495052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У прикладі показаний клієнтський інфраструктурний інтерфейс, який є частиною клієнт-серверного </a:t>
            </a:r>
            <a:r>
              <a:rPr lang="uk-UA" dirty="0" smtClean="0"/>
              <a:t>ПЗ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5290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328" y="1126272"/>
            <a:ext cx="4506271" cy="904075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00361" y="2166889"/>
            <a:ext cx="889867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/>
              <a:t>Мережа визначається як комунікаційне середовище між двома або </a:t>
            </a:r>
            <a:r>
              <a:rPr lang="uk-UA" dirty="0" smtClean="0"/>
              <a:t>більше пристроями</a:t>
            </a:r>
            <a:r>
              <a:rPr lang="uk-UA" dirty="0"/>
              <a:t>. </a:t>
            </a:r>
            <a:endParaRPr lang="uk-UA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 smtClean="0"/>
              <a:t>Мережа </a:t>
            </a:r>
            <a:r>
              <a:rPr lang="uk-UA" dirty="0"/>
              <a:t>втілює фізичну реалізацію комунікаційних з'єднань </a:t>
            </a:r>
            <a:r>
              <a:rPr lang="uk-UA" dirty="0" smtClean="0"/>
              <a:t>між вузлами</a:t>
            </a:r>
            <a:r>
              <a:rPr lang="uk-UA" dirty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 smtClean="0"/>
              <a:t>Базовою елементарною </a:t>
            </a:r>
            <a:r>
              <a:rPr lang="uk-UA" dirty="0"/>
              <a:t>мережею є єдине з'єднання між </a:t>
            </a:r>
            <a:r>
              <a:rPr lang="uk-UA" dirty="0" smtClean="0"/>
              <a:t>двома пристроями</a:t>
            </a:r>
            <a:r>
              <a:rPr lang="uk-UA" dirty="0"/>
              <a:t>. </a:t>
            </a:r>
            <a:endParaRPr lang="uk-UA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 smtClean="0"/>
              <a:t>Властивості </a:t>
            </a:r>
            <a:r>
              <a:rPr lang="uk-UA" dirty="0"/>
              <a:t>мережі - це смуга пропускання і час очікування (затримка).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/>
              <a:t>Мережа реалізує одну чи більше комунікаційних з'єднань.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/>
              <a:t>Мережа може складатися з </a:t>
            </a:r>
            <a:r>
              <a:rPr lang="uk-UA" dirty="0" smtClean="0"/>
              <a:t>підмереж.</a:t>
            </a:r>
            <a:endParaRPr lang="uk-UA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128116" y="0"/>
            <a:ext cx="17636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/>
              <a:t>Мережа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22" y="4586865"/>
            <a:ext cx="5687122" cy="1253891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021659" y="4586865"/>
            <a:ext cx="29773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У прикладі локальна мережа продуктивністю 100 Мбіт / </a:t>
            </a:r>
            <a:r>
              <a:rPr lang="uk-UA" dirty="0" err="1"/>
              <a:t>сек</a:t>
            </a:r>
            <a:r>
              <a:rPr lang="uk-UA" dirty="0"/>
              <a:t> з'єднує</a:t>
            </a:r>
          </a:p>
          <a:p>
            <a:r>
              <a:rPr lang="uk-UA" dirty="0" err="1"/>
              <a:t>мейнфрейм</a:t>
            </a:r>
            <a:r>
              <a:rPr lang="uk-UA" dirty="0"/>
              <a:t> і настільний </a:t>
            </a:r>
            <a:r>
              <a:rPr lang="uk-UA" dirty="0" smtClean="0"/>
              <a:t>комп'ютер.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7715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-1" y="119743"/>
            <a:ext cx="90133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err="1">
                <a:solidFill>
                  <a:srgbClr val="00339A"/>
                </a:solidFill>
                <a:latin typeface="Arial-BoldMT"/>
              </a:rPr>
              <a:t>Співвідношення</a:t>
            </a:r>
            <a:r>
              <a:rPr lang="ru-RU" sz="2000" b="1" dirty="0">
                <a:solidFill>
                  <a:srgbClr val="00339A"/>
                </a:solidFill>
                <a:latin typeface="Arial-BoldMT"/>
              </a:rPr>
              <a:t> </a:t>
            </a:r>
            <a:r>
              <a:rPr lang="ru-RU" sz="2000" b="1" dirty="0" err="1">
                <a:solidFill>
                  <a:srgbClr val="00339A"/>
                </a:solidFill>
                <a:latin typeface="Arial-BoldMT"/>
              </a:rPr>
              <a:t>шарів</a:t>
            </a:r>
            <a:r>
              <a:rPr lang="ru-RU" sz="2000" b="1" dirty="0">
                <a:solidFill>
                  <a:srgbClr val="00339A"/>
                </a:solidFill>
                <a:latin typeface="Arial-BoldMT"/>
              </a:rPr>
              <a:t>, </a:t>
            </a:r>
            <a:r>
              <a:rPr lang="ru-RU" sz="2000" b="1" dirty="0" err="1">
                <a:solidFill>
                  <a:srgbClr val="00339A"/>
                </a:solidFill>
                <a:latin typeface="Arial-BoldMT"/>
              </a:rPr>
              <a:t>аспектів</a:t>
            </a:r>
            <a:r>
              <a:rPr lang="ru-RU" sz="2000" b="1" dirty="0">
                <a:solidFill>
                  <a:srgbClr val="00339A"/>
                </a:solidFill>
                <a:latin typeface="Arial-BoldMT"/>
              </a:rPr>
              <a:t> </a:t>
            </a:r>
            <a:r>
              <a:rPr lang="ru-RU" sz="2000" b="1" dirty="0" err="1">
                <a:solidFill>
                  <a:srgbClr val="00339A"/>
                </a:solidFill>
                <a:latin typeface="Arial-BoldMT"/>
              </a:rPr>
              <a:t>мови</a:t>
            </a:r>
            <a:r>
              <a:rPr lang="ru-RU" sz="2000" b="1" dirty="0">
                <a:solidFill>
                  <a:srgbClr val="00339A"/>
                </a:solidFill>
                <a:latin typeface="Arial-BoldMT"/>
              </a:rPr>
              <a:t> і </a:t>
            </a:r>
            <a:r>
              <a:rPr lang="ru-RU" sz="2000" b="1" dirty="0" err="1">
                <a:solidFill>
                  <a:srgbClr val="00339A"/>
                </a:solidFill>
                <a:latin typeface="Arial-BoldMT"/>
              </a:rPr>
              <a:t>функціональних</a:t>
            </a:r>
            <a:r>
              <a:rPr lang="ru-RU" sz="2000" b="1" dirty="0">
                <a:solidFill>
                  <a:srgbClr val="00339A"/>
                </a:solidFill>
                <a:latin typeface="Arial-BoldMT"/>
              </a:rPr>
              <a:t> / </a:t>
            </a:r>
            <a:r>
              <a:rPr lang="ru-RU" sz="2000" b="1" dirty="0" err="1">
                <a:solidFill>
                  <a:srgbClr val="00339A"/>
                </a:solidFill>
                <a:latin typeface="Arial-BoldMT"/>
              </a:rPr>
              <a:t>предметних</a:t>
            </a:r>
            <a:r>
              <a:rPr lang="ru-RU" sz="2000" b="1" dirty="0">
                <a:solidFill>
                  <a:srgbClr val="00339A"/>
                </a:solidFill>
                <a:latin typeface="Arial-BoldMT"/>
              </a:rPr>
              <a:t> </a:t>
            </a:r>
            <a:r>
              <a:rPr lang="ru-RU" sz="2000" b="1" dirty="0" err="1">
                <a:solidFill>
                  <a:srgbClr val="00339A"/>
                </a:solidFill>
                <a:latin typeface="Arial-BoldMT"/>
              </a:rPr>
              <a:t>доменів</a:t>
            </a:r>
            <a:endParaRPr lang="ru-RU" sz="2000" dirty="0">
              <a:solidFill>
                <a:prstClr val="black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06" y="1059008"/>
            <a:ext cx="835342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40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800" y="1148575"/>
            <a:ext cx="4635659" cy="955039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2221524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Комунікаційне з'єднання визначається </a:t>
            </a:r>
            <a:r>
              <a:rPr lang="uk-UA" dirty="0" smtClean="0"/>
              <a:t>як з'єднання між двома або </a:t>
            </a:r>
            <a:r>
              <a:rPr lang="uk-UA" dirty="0"/>
              <a:t>більш вузлами, за яким ці вузли можуть обмінюватися даними. </a:t>
            </a:r>
            <a:endParaRPr lang="uk-UA" dirty="0" smtClean="0"/>
          </a:p>
          <a:p>
            <a:r>
              <a:rPr lang="uk-UA" dirty="0" smtClean="0"/>
              <a:t>Комунікаційне </a:t>
            </a:r>
            <a:r>
              <a:rPr lang="uk-UA" dirty="0"/>
              <a:t>з'єднання використовується для моделювання відносин логічного зв'язку (комунікацій) між вузлами. </a:t>
            </a:r>
            <a:endParaRPr lang="uk-UA" dirty="0" smtClean="0"/>
          </a:p>
          <a:p>
            <a:r>
              <a:rPr lang="uk-UA" dirty="0" smtClean="0"/>
              <a:t>Комунікаційне </a:t>
            </a:r>
            <a:r>
              <a:rPr lang="uk-UA" dirty="0"/>
              <a:t>з'єднання реалізується однією або більше мережами, які представляють фізичні з'єднання.</a:t>
            </a:r>
          </a:p>
          <a:p>
            <a:r>
              <a:rPr lang="uk-UA" dirty="0"/>
              <a:t>Комунікаційні властивості (наприклад, смуга пропускання і час очікування)</a:t>
            </a:r>
          </a:p>
          <a:p>
            <a:r>
              <a:rPr lang="uk-UA" dirty="0"/>
              <a:t>комунікаційного з'єднання зазвичай є об'єднанням </a:t>
            </a:r>
            <a:r>
              <a:rPr lang="uk-UA" dirty="0" smtClean="0"/>
              <a:t>властивостей, що лежать </a:t>
            </a:r>
            <a:r>
              <a:rPr lang="uk-UA" dirty="0"/>
              <a:t>в їх основі мереж.</a:t>
            </a:r>
          </a:p>
          <a:p>
            <a:r>
              <a:rPr lang="uk-UA" dirty="0"/>
              <a:t>Комунікаційне з'єднання пов'язує два або більше вузлів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045584" y="130646"/>
            <a:ext cx="47888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/>
              <a:t>Комунікаційне з'єднання </a:t>
            </a:r>
          </a:p>
        </p:txBody>
      </p:sp>
    </p:spTree>
    <p:extLst>
      <p:ext uri="{BB962C8B-B14F-4D97-AF65-F5344CB8AC3E}">
        <p14:creationId xmlns:p14="http://schemas.microsoft.com/office/powerpoint/2010/main" val="294930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588384" y="0"/>
            <a:ext cx="65585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/>
              <a:t>Комунікаційне </a:t>
            </a:r>
            <a:r>
              <a:rPr lang="uk-UA" sz="3200" b="1" dirty="0" smtClean="0"/>
              <a:t>з'єднання. Приклад </a:t>
            </a:r>
            <a:endParaRPr lang="uk-UA" sz="32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41" y="1382752"/>
            <a:ext cx="7300676" cy="144965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15077" y="3307221"/>
            <a:ext cx="80957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У прикладі показано комунікаційне з'єднання «Черга повідомлень» між</a:t>
            </a:r>
          </a:p>
          <a:p>
            <a:r>
              <a:rPr lang="uk-UA" dirty="0"/>
              <a:t>вузлом «Сервер додатків» і вузлом «Клієнт»</a:t>
            </a:r>
          </a:p>
        </p:txBody>
      </p:sp>
    </p:spTree>
    <p:extLst>
      <p:ext uri="{BB962C8B-B14F-4D97-AF65-F5344CB8AC3E}">
        <p14:creationId xmlns:p14="http://schemas.microsoft.com/office/powerpoint/2010/main" val="149606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02887" y="1355753"/>
            <a:ext cx="765149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Елементи </a:t>
            </a:r>
            <a:r>
              <a:rPr lang="uk-UA" dirty="0"/>
              <a:t>поведінки на технологічному рівні схожі на елементи поведінки</a:t>
            </a:r>
          </a:p>
          <a:p>
            <a:r>
              <a:rPr lang="uk-UA" dirty="0"/>
              <a:t>двох інших рівнів.</a:t>
            </a:r>
          </a:p>
          <a:p>
            <a:r>
              <a:rPr lang="uk-UA" dirty="0"/>
              <a:t>І тут розрізняють зовнішню поведінку вузлів у вигляді інфраструктурних </a:t>
            </a:r>
            <a:r>
              <a:rPr lang="uk-UA" dirty="0" smtClean="0"/>
              <a:t>сервісів і </a:t>
            </a:r>
            <a:r>
              <a:rPr lang="uk-UA" dirty="0"/>
              <a:t>внутрішнє поведінку цих вузлів у вигляді інфраструктурних </a:t>
            </a:r>
            <a:r>
              <a:rPr lang="uk-UA" dirty="0" smtClean="0"/>
              <a:t>функціоналів, які </a:t>
            </a:r>
            <a:r>
              <a:rPr lang="uk-UA" dirty="0"/>
              <a:t>реалізують ці сервіси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071325" y="137558"/>
            <a:ext cx="38515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/>
              <a:t>Елементи поведінки</a:t>
            </a:r>
          </a:p>
        </p:txBody>
      </p:sp>
    </p:spTree>
    <p:extLst>
      <p:ext uri="{BB962C8B-B14F-4D97-AF65-F5344CB8AC3E}">
        <p14:creationId xmlns:p14="http://schemas.microsoft.com/office/powerpoint/2010/main" val="138527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242" y="1003609"/>
            <a:ext cx="4337174" cy="124654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18721" y="2417417"/>
            <a:ext cx="865334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/>
              <a:t>Інфраструктурний функціонал </a:t>
            </a:r>
            <a:r>
              <a:rPr lang="uk-UA" dirty="0" smtClean="0"/>
              <a:t>визначається </a:t>
            </a:r>
            <a:r>
              <a:rPr lang="uk-UA" dirty="0"/>
              <a:t>як елемент, </a:t>
            </a:r>
            <a:r>
              <a:rPr lang="uk-UA" dirty="0" smtClean="0"/>
              <a:t>що групує інфраструктурну </a:t>
            </a:r>
            <a:r>
              <a:rPr lang="uk-UA" dirty="0"/>
              <a:t>поведінку, </a:t>
            </a:r>
            <a:r>
              <a:rPr lang="uk-UA" dirty="0" smtClean="0"/>
              <a:t>яка </a:t>
            </a:r>
            <a:r>
              <a:rPr lang="uk-UA" dirty="0"/>
              <a:t>може бути </a:t>
            </a:r>
            <a:r>
              <a:rPr lang="uk-UA" dirty="0" smtClean="0"/>
              <a:t>виконана </a:t>
            </a:r>
            <a:r>
              <a:rPr lang="uk-UA" dirty="0"/>
              <a:t>вузлом. </a:t>
            </a:r>
            <a:endParaRPr lang="uk-UA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 smtClean="0"/>
              <a:t>Інфраструктурний </a:t>
            </a:r>
            <a:r>
              <a:rPr lang="uk-UA" dirty="0"/>
              <a:t>функціонал описує </a:t>
            </a:r>
            <a:r>
              <a:rPr lang="uk-UA" dirty="0" smtClean="0"/>
              <a:t>внутрішню </a:t>
            </a:r>
            <a:r>
              <a:rPr lang="uk-UA" dirty="0"/>
              <a:t>поведінку вузла.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/>
              <a:t>Якщо це поведінка розкривається зовні, то це здійснюється через один </a:t>
            </a:r>
            <a:r>
              <a:rPr lang="uk-UA" dirty="0" smtClean="0"/>
              <a:t>або більше </a:t>
            </a:r>
            <a:r>
              <a:rPr lang="uk-UA" dirty="0"/>
              <a:t>інфраструктурних сервісів.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/>
              <a:t>Інфраструктурний функціонал може реалізувати інфраструктурні сервіси.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/>
              <a:t>Інфраструктурні сервіси інших інфраструктурних функціоналів можуть бути використані інфраструктурним функціоналом.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/>
              <a:t>Інфраструктурний функціонал може мати доступ до артефактів.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/>
              <a:t>Вузол може бути призначений інфраструктурного функціоналу.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uk-UA" dirty="0" smtClean="0"/>
              <a:t>Бажана назва </a:t>
            </a:r>
            <a:r>
              <a:rPr lang="uk-UA" dirty="0"/>
              <a:t>елемента - віддієслівний іменник.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53247" y="42813"/>
            <a:ext cx="56949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/>
              <a:t>Інфраструктурний функціонал </a:t>
            </a:r>
          </a:p>
        </p:txBody>
      </p:sp>
    </p:spTree>
    <p:extLst>
      <p:ext uri="{BB962C8B-B14F-4D97-AF65-F5344CB8AC3E}">
        <p14:creationId xmlns:p14="http://schemas.microsoft.com/office/powerpoint/2010/main" val="427998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052" y="1003610"/>
            <a:ext cx="5763379" cy="384494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11513" y="1276579"/>
            <a:ext cx="305253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У прикладі показаний вузол «СУБД», який виконує два інфраструктурних</a:t>
            </a:r>
          </a:p>
          <a:p>
            <a:r>
              <a:rPr lang="uk-UA" dirty="0" smtClean="0"/>
              <a:t>функціонали: </a:t>
            </a:r>
          </a:p>
          <a:p>
            <a:r>
              <a:rPr lang="uk-UA" dirty="0" smtClean="0"/>
              <a:t>«</a:t>
            </a:r>
            <a:r>
              <a:rPr lang="uk-UA" dirty="0"/>
              <a:t>Забезпечення доступу до даних» і «Управління даними». </a:t>
            </a:r>
            <a:endParaRPr lang="uk-UA" dirty="0" smtClean="0"/>
          </a:p>
          <a:p>
            <a:r>
              <a:rPr lang="uk-UA" dirty="0" smtClean="0"/>
              <a:t>Ці </a:t>
            </a:r>
            <a:r>
              <a:rPr lang="uk-UA" dirty="0"/>
              <a:t>інфраструктурні функціонали реалізують два інфраструктурних </a:t>
            </a:r>
            <a:r>
              <a:rPr lang="uk-UA" dirty="0" smtClean="0"/>
              <a:t>сервісів:</a:t>
            </a:r>
            <a:endParaRPr lang="uk-UA" dirty="0"/>
          </a:p>
          <a:p>
            <a:r>
              <a:rPr lang="uk-UA" dirty="0"/>
              <a:t>«Сервіс доступу до даних» (для прикладного </a:t>
            </a:r>
            <a:r>
              <a:rPr lang="uk-UA" dirty="0" smtClean="0"/>
              <a:t>ПЗ) </a:t>
            </a:r>
            <a:r>
              <a:rPr lang="uk-UA" dirty="0"/>
              <a:t>і «Сервіс управління</a:t>
            </a:r>
          </a:p>
          <a:p>
            <a:r>
              <a:rPr lang="uk-UA" dirty="0" smtClean="0"/>
              <a:t>даними» (</a:t>
            </a:r>
            <a:r>
              <a:rPr lang="uk-UA" dirty="0"/>
              <a:t>для адміністрування БД).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27335" y="35876"/>
            <a:ext cx="75576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/>
              <a:t>Інфраструктурний </a:t>
            </a:r>
            <a:r>
              <a:rPr lang="uk-UA" sz="3200" b="1" dirty="0" smtClean="0"/>
              <a:t>функціонал. Приклад </a:t>
            </a:r>
            <a:endParaRPr lang="uk-UA" sz="3200" b="1" dirty="0"/>
          </a:p>
        </p:txBody>
      </p:sp>
    </p:spTree>
    <p:extLst>
      <p:ext uri="{BB962C8B-B14F-4D97-AF65-F5344CB8AC3E}">
        <p14:creationId xmlns:p14="http://schemas.microsoft.com/office/powerpoint/2010/main" val="306939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166" y="1061438"/>
            <a:ext cx="4960687" cy="105540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2116838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/>
              <a:t>Інфраструктурний сервіс визначається як зовні видима </a:t>
            </a:r>
            <a:r>
              <a:rPr lang="uk-UA" dirty="0" smtClean="0"/>
              <a:t>одиниця функціональності</a:t>
            </a:r>
            <a:r>
              <a:rPr lang="uk-UA" dirty="0"/>
              <a:t>, забезпечена одним або більше вузлами, доступна через </a:t>
            </a:r>
            <a:r>
              <a:rPr lang="uk-UA" dirty="0" smtClean="0"/>
              <a:t>чітко визначені інтерфейси </a:t>
            </a:r>
            <a:r>
              <a:rPr lang="uk-UA" dirty="0"/>
              <a:t>і значуща для оточення. </a:t>
            </a:r>
            <a:endParaRPr lang="uk-UA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 smtClean="0"/>
              <a:t>Інфраструктурний </a:t>
            </a:r>
            <a:r>
              <a:rPr lang="uk-UA" dirty="0"/>
              <a:t>сервіс розкриває функціональність вузла його оточенню.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/>
              <a:t>Ця функціональність доступна за допомогою одного або </a:t>
            </a:r>
            <a:r>
              <a:rPr lang="uk-UA" dirty="0" smtClean="0"/>
              <a:t>більше інфраструктурних </a:t>
            </a:r>
            <a:r>
              <a:rPr lang="uk-UA" dirty="0"/>
              <a:t>інтерфейсів.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/>
              <a:t>Інфраструктурний сервіс надає одиницю функціональності, </a:t>
            </a:r>
            <a:r>
              <a:rPr lang="uk-UA" dirty="0" smtClean="0"/>
              <a:t>яка сама </a:t>
            </a:r>
            <a:r>
              <a:rPr lang="uk-UA" dirty="0"/>
              <a:t>по собі є корисною для користувачів, таких як, </a:t>
            </a:r>
            <a:r>
              <a:rPr lang="uk-UA" dirty="0" smtClean="0"/>
              <a:t>компоненти додатків </a:t>
            </a:r>
            <a:r>
              <a:rPr lang="uk-UA" dirty="0"/>
              <a:t>або вузли.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/>
              <a:t>Інфраструктурний сервіс може бути використаний компонентами </a:t>
            </a:r>
            <a:r>
              <a:rPr lang="uk-UA" dirty="0" smtClean="0"/>
              <a:t>додатків або </a:t>
            </a:r>
            <a:r>
              <a:rPr lang="uk-UA" dirty="0"/>
              <a:t>вузлами.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/>
              <a:t>Типові інфраструктурні сервіси можуть включати, наприклад, </a:t>
            </a:r>
            <a:r>
              <a:rPr lang="uk-UA" dirty="0" smtClean="0"/>
              <a:t>передачу повідомлень</a:t>
            </a:r>
            <a:r>
              <a:rPr lang="uk-UA" dirty="0"/>
              <a:t>, зберігання, іменування, службу каталогів.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/>
              <a:t>Інфраструктурний сервіс може мати доступ до артефактів.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/>
              <a:t>Інфраструктурний сервіс може складатися з </a:t>
            </a:r>
            <a:r>
              <a:rPr lang="uk-UA" dirty="0" err="1" smtClean="0"/>
              <a:t>підсервісів</a:t>
            </a:r>
            <a:r>
              <a:rPr lang="uk-UA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 smtClean="0"/>
              <a:t>Бажана назва </a:t>
            </a:r>
            <a:r>
              <a:rPr lang="uk-UA" dirty="0"/>
              <a:t>елемента - віддієслівний іменник.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/>
              <a:t>Також назва може явно містити слово «сервіс».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319835" y="86347"/>
            <a:ext cx="46784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/>
              <a:t>Інфраструктурний сервіс </a:t>
            </a:r>
          </a:p>
        </p:txBody>
      </p:sp>
    </p:spTree>
    <p:extLst>
      <p:ext uri="{BB962C8B-B14F-4D97-AF65-F5344CB8AC3E}">
        <p14:creationId xmlns:p14="http://schemas.microsoft.com/office/powerpoint/2010/main" val="384782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06157" y="133144"/>
            <a:ext cx="64481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/>
              <a:t>Інфраструктурний </a:t>
            </a:r>
            <a:r>
              <a:rPr lang="uk-UA" sz="3200" b="1" dirty="0" smtClean="0"/>
              <a:t>сервіс. Приклад </a:t>
            </a:r>
            <a:endParaRPr lang="uk-UA" sz="32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864" y="1025911"/>
            <a:ext cx="3046468" cy="356641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23991" y="1836378"/>
            <a:ext cx="41361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У прикладі показано, що інфраструктурний сервіс «Сервіс повідомлень» реалізується системним </a:t>
            </a:r>
            <a:r>
              <a:rPr lang="uk-UA" dirty="0" smtClean="0"/>
              <a:t>ПЗ </a:t>
            </a:r>
            <a:r>
              <a:rPr lang="uk-UA" dirty="0"/>
              <a:t>«Сполучне </a:t>
            </a:r>
            <a:r>
              <a:rPr lang="uk-UA" dirty="0" smtClean="0"/>
              <a:t>ПЗ </a:t>
            </a:r>
            <a:r>
              <a:rPr lang="uk-UA" dirty="0"/>
              <a:t>передачі повідомлень» </a:t>
            </a:r>
          </a:p>
        </p:txBody>
      </p:sp>
    </p:spTree>
    <p:extLst>
      <p:ext uri="{BB962C8B-B14F-4D97-AF65-F5344CB8AC3E}">
        <p14:creationId xmlns:p14="http://schemas.microsoft.com/office/powerpoint/2010/main" val="412378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638" y="1159726"/>
            <a:ext cx="4672361" cy="1232166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2690788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 smtClean="0"/>
              <a:t>Артефакт </a:t>
            </a:r>
            <a:r>
              <a:rPr lang="uk-UA" dirty="0"/>
              <a:t>являє реальний, конкретний елемент у фізичному світі.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/>
              <a:t>Він зазвичай використовується для моделювання таких сутностей реального світу, як вихідні і виконувані файли, таблиці БД, повідомлення, документи, специфікації і файли моделей.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 smtClean="0"/>
              <a:t>Екземпляр артефакту </a:t>
            </a:r>
            <a:r>
              <a:rPr lang="uk-UA" dirty="0"/>
              <a:t>може бути розгорнутий на </a:t>
            </a:r>
            <a:r>
              <a:rPr lang="uk-UA" dirty="0" err="1"/>
              <a:t>вузлі</a:t>
            </a:r>
            <a:r>
              <a:rPr lang="uk-UA" dirty="0"/>
              <a:t>. </a:t>
            </a:r>
            <a:endParaRPr lang="uk-UA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 smtClean="0"/>
              <a:t>Вузол </a:t>
            </a:r>
            <a:r>
              <a:rPr lang="uk-UA" dirty="0"/>
              <a:t>може бути призначений артефакту.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/>
              <a:t>Артефакт може складатися з </a:t>
            </a:r>
            <a:r>
              <a:rPr lang="uk-UA" dirty="0" err="1" smtClean="0"/>
              <a:t>підартефактів</a:t>
            </a:r>
            <a:r>
              <a:rPr lang="uk-UA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/>
              <a:t>Одним або більше </a:t>
            </a:r>
            <a:r>
              <a:rPr lang="uk-UA" dirty="0" smtClean="0"/>
              <a:t>артефактами </a:t>
            </a:r>
            <a:r>
              <a:rPr lang="uk-UA" dirty="0"/>
              <a:t>можуть бути реалізовані компонент додатків,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/>
              <a:t>системне </a:t>
            </a:r>
            <a:r>
              <a:rPr lang="uk-UA" dirty="0" smtClean="0"/>
              <a:t>ПЗ </a:t>
            </a:r>
            <a:r>
              <a:rPr lang="uk-UA" dirty="0"/>
              <a:t>або об'єкт даних.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dirty="0" smtClean="0"/>
              <a:t>Бажана назва </a:t>
            </a:r>
            <a:r>
              <a:rPr lang="uk-UA" dirty="0"/>
              <a:t>елемента - назва файлу, який він представляє, наприклад, «order.jar»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63342" y="107499"/>
            <a:ext cx="72165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/>
              <a:t>Пасивні структурні </a:t>
            </a:r>
            <a:r>
              <a:rPr lang="uk-UA" sz="3200" b="1" dirty="0" smtClean="0"/>
              <a:t>елементи. Артефакт</a:t>
            </a:r>
            <a:endParaRPr lang="uk-UA" sz="32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2032" y="103941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dirty="0"/>
              <a:t>Артефакт визначається як фізичний екземпляр даних, </a:t>
            </a:r>
            <a:r>
              <a:rPr lang="uk-UA" dirty="0" smtClean="0"/>
              <a:t>який використовується </a:t>
            </a:r>
            <a:r>
              <a:rPr lang="uk-UA" dirty="0"/>
              <a:t>або створюється в процесі розробки програмного забезпечення, </a:t>
            </a:r>
            <a:r>
              <a:rPr lang="uk-UA" dirty="0" smtClean="0"/>
              <a:t>а також </a:t>
            </a:r>
            <a:r>
              <a:rPr lang="uk-UA" dirty="0"/>
              <a:t>при розгортанні та функціонуванні системи</a:t>
            </a:r>
          </a:p>
        </p:txBody>
      </p:sp>
    </p:spTree>
    <p:extLst>
      <p:ext uri="{BB962C8B-B14F-4D97-AF65-F5344CB8AC3E}">
        <p14:creationId xmlns:p14="http://schemas.microsoft.com/office/powerpoint/2010/main" val="362867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436" y="1739589"/>
            <a:ext cx="5198111" cy="1236957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2891323" y="110842"/>
            <a:ext cx="37080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 smtClean="0"/>
              <a:t>Артефакт. Приклад </a:t>
            </a:r>
            <a:endParaRPr lang="uk-UA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14761" y="3509061"/>
            <a:ext cx="78058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У прикладі показаний артефакт у вигляді виконуваного файлу «</a:t>
            </a:r>
            <a:r>
              <a:rPr lang="uk-UA" dirty="0" smtClean="0"/>
              <a:t>Ризик-менеджмент EJB </a:t>
            </a:r>
            <a:r>
              <a:rPr lang="uk-UA" dirty="0"/>
              <a:t>», який </a:t>
            </a:r>
            <a:r>
              <a:rPr lang="uk-UA" dirty="0" smtClean="0"/>
              <a:t>розгорнутий </a:t>
            </a:r>
            <a:r>
              <a:rPr lang="uk-UA" dirty="0"/>
              <a:t>на сервері додатків </a:t>
            </a:r>
            <a:r>
              <a:rPr lang="uk-UA" dirty="0" err="1"/>
              <a:t>Java</a:t>
            </a:r>
            <a:r>
              <a:rPr lang="uk-UA" dirty="0"/>
              <a:t> EE</a:t>
            </a:r>
          </a:p>
        </p:txBody>
      </p:sp>
    </p:spTree>
    <p:extLst>
      <p:ext uri="{BB962C8B-B14F-4D97-AF65-F5344CB8AC3E}">
        <p14:creationId xmlns:p14="http://schemas.microsoft.com/office/powerpoint/2010/main" val="273598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0152" y="953037"/>
            <a:ext cx="9234152" cy="5203064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622265" y="44143"/>
            <a:ext cx="78093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 smtClean="0"/>
              <a:t>Приклад</a:t>
            </a:r>
            <a:r>
              <a:rPr lang="en-US" sz="3200" b="1" dirty="0" smtClean="0"/>
              <a:t> </a:t>
            </a:r>
            <a:r>
              <a:rPr lang="ru-RU" sz="3200" b="1" dirty="0" err="1" smtClean="0"/>
              <a:t>архітектури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технологічного</a:t>
            </a:r>
            <a:r>
              <a:rPr lang="ru-RU" sz="3200" b="1" dirty="0" smtClean="0"/>
              <a:t> шару</a:t>
            </a:r>
            <a:r>
              <a:rPr lang="uk-UA" sz="3200" b="1" dirty="0" smtClean="0"/>
              <a:t> </a:t>
            </a:r>
            <a:endParaRPr lang="uk-UA" sz="3200" b="1" dirty="0"/>
          </a:p>
        </p:txBody>
      </p:sp>
    </p:spTree>
    <p:extLst>
      <p:ext uri="{BB962C8B-B14F-4D97-AF65-F5344CB8AC3E}">
        <p14:creationId xmlns:p14="http://schemas.microsoft.com/office/powerpoint/2010/main" val="230625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1141477"/>
            <a:ext cx="8077201" cy="50880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168602" y="110842"/>
            <a:ext cx="72573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/>
              <a:t>Ієрархія верхнього рівня </a:t>
            </a:r>
            <a:r>
              <a:rPr lang="uk-UA" sz="2800" b="1" dirty="0" smtClean="0"/>
              <a:t>концепції </a:t>
            </a:r>
            <a:r>
              <a:rPr lang="uk-UA" sz="2800" b="1" dirty="0" err="1" smtClean="0"/>
              <a:t>ArchiMate</a:t>
            </a:r>
            <a:endParaRPr lang="uk-UA" sz="2800" b="1" dirty="0"/>
          </a:p>
        </p:txBody>
      </p:sp>
    </p:spTree>
    <p:extLst>
      <p:ext uri="{BB962C8B-B14F-4D97-AF65-F5344CB8AC3E}">
        <p14:creationId xmlns:p14="http://schemas.microsoft.com/office/powerpoint/2010/main" val="276774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" y="388250"/>
            <a:ext cx="9143999" cy="56323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uk-UA" spc="25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Dietz</a:t>
            </a:r>
            <a:r>
              <a:rPr lang="uk-UA" spc="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pc="25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Jan</a:t>
            </a:r>
            <a:r>
              <a:rPr lang="uk-UA" spc="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pc="25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Enterprise</a:t>
            </a:r>
            <a:r>
              <a:rPr lang="uk-UA" spc="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pc="25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ontology</a:t>
            </a:r>
            <a:r>
              <a:rPr lang="uk-UA" spc="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pc="25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Theory</a:t>
            </a:r>
            <a:r>
              <a:rPr lang="uk-UA" spc="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pc="25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uk-UA" spc="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pc="25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uk-UA" spc="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pc="25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Springer</a:t>
            </a:r>
            <a:r>
              <a:rPr lang="uk-UA" spc="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2006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Archi – The Free </a:t>
            </a:r>
            <a:r>
              <a:rPr lang="en-US" dirty="0" err="1">
                <a:solidFill>
                  <a:prstClr val="black"/>
                </a:solidFill>
              </a:rPr>
              <a:t>ArchiMate</a:t>
            </a:r>
            <a:r>
              <a:rPr lang="en-US" dirty="0">
                <a:solidFill>
                  <a:prstClr val="black"/>
                </a:solidFill>
              </a:rPr>
              <a:t> Modelling Tool. </a:t>
            </a:r>
            <a:r>
              <a:rPr lang="en-US" dirty="0" err="1">
                <a:solidFill>
                  <a:prstClr val="black"/>
                </a:solidFill>
              </a:rPr>
              <a:t>Virsion</a:t>
            </a:r>
            <a:r>
              <a:rPr lang="en-US" dirty="0">
                <a:solidFill>
                  <a:prstClr val="black"/>
                </a:solidFill>
              </a:rPr>
              <a:t> 3.0. User Guide [</a:t>
            </a:r>
            <a:r>
              <a:rPr lang="ru-RU" dirty="0">
                <a:solidFill>
                  <a:prstClr val="black"/>
                </a:solidFill>
              </a:rPr>
              <a:t>Электронный ресурс] – </a:t>
            </a:r>
            <a:r>
              <a:rPr lang="en-US" dirty="0">
                <a:solidFill>
                  <a:prstClr val="black"/>
                </a:solidFill>
              </a:rPr>
              <a:t>Phillip Beauvoir, 2014. – </a:t>
            </a:r>
            <a:r>
              <a:rPr lang="ru-RU" dirty="0">
                <a:solidFill>
                  <a:prstClr val="black"/>
                </a:solidFill>
              </a:rPr>
              <a:t>Режим доступа:      </a:t>
            </a:r>
            <a:br>
              <a:rPr lang="ru-RU" dirty="0">
                <a:solidFill>
                  <a:prstClr val="black"/>
                </a:solidFill>
              </a:rPr>
            </a:br>
            <a:r>
              <a:rPr lang="en-US" u="sng" dirty="0">
                <a:solidFill>
                  <a:prstClr val="black"/>
                </a:solidFill>
                <a:hlinkClick r:id="rId2"/>
              </a:rPr>
              <a:t>http://www.archimatetool.com/downloads/latest/Archi%20User%20Guide.pdf</a:t>
            </a:r>
            <a:r>
              <a:rPr lang="en-US" dirty="0">
                <a:solidFill>
                  <a:prstClr val="black"/>
                </a:solidFill>
              </a:rPr>
              <a:t> </a:t>
            </a:r>
            <a:endParaRPr lang="uk-UA" dirty="0">
              <a:solidFill>
                <a:prstClr val="black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Archi – The Free </a:t>
            </a:r>
            <a:r>
              <a:rPr lang="en-US" dirty="0" err="1">
                <a:solidFill>
                  <a:prstClr val="black"/>
                </a:solidFill>
              </a:rPr>
              <a:t>ArchiMate</a:t>
            </a:r>
            <a:r>
              <a:rPr lang="en-US" dirty="0">
                <a:solidFill>
                  <a:prstClr val="black"/>
                </a:solidFill>
              </a:rPr>
              <a:t> Modelling Tool [</a:t>
            </a:r>
            <a:r>
              <a:rPr lang="ru-RU" dirty="0">
                <a:solidFill>
                  <a:prstClr val="black"/>
                </a:solidFill>
              </a:rPr>
              <a:t>Электронный ресурс] – </a:t>
            </a:r>
            <a:r>
              <a:rPr lang="en-US" dirty="0">
                <a:solidFill>
                  <a:prstClr val="black"/>
                </a:solidFill>
              </a:rPr>
              <a:t>Phillip Beauvoir, 2014. – </a:t>
            </a:r>
            <a:r>
              <a:rPr lang="ru-RU" dirty="0">
                <a:solidFill>
                  <a:prstClr val="black"/>
                </a:solidFill>
              </a:rPr>
              <a:t>Режим доступа: 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http://www.archimatetool.com/</a:t>
            </a:r>
            <a:r>
              <a:rPr lang="en-US" dirty="0">
                <a:solidFill>
                  <a:prstClr val="black"/>
                </a:solidFill>
              </a:rPr>
              <a:t> </a:t>
            </a:r>
            <a:endParaRPr lang="uk-UA" dirty="0">
              <a:solidFill>
                <a:prstClr val="black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prstClr val="black"/>
                </a:solidFill>
              </a:rPr>
              <a:t>ArchiMate</a:t>
            </a:r>
            <a:r>
              <a:rPr lang="en-US" dirty="0">
                <a:solidFill>
                  <a:prstClr val="black"/>
                </a:solidFill>
              </a:rPr>
              <a:t> 2.1 Specification [</a:t>
            </a:r>
            <a:r>
              <a:rPr lang="ru-RU" dirty="0">
                <a:solidFill>
                  <a:prstClr val="black"/>
                </a:solidFill>
              </a:rPr>
              <a:t>Электронный ресурс] – </a:t>
            </a:r>
            <a:r>
              <a:rPr lang="en-US" dirty="0">
                <a:solidFill>
                  <a:prstClr val="black"/>
                </a:solidFill>
              </a:rPr>
              <a:t>The Open Group, 2014. – </a:t>
            </a:r>
            <a:r>
              <a:rPr lang="ru-RU" dirty="0">
                <a:solidFill>
                  <a:prstClr val="black"/>
                </a:solidFill>
              </a:rPr>
              <a:t>Режим доступа: </a:t>
            </a:r>
            <a:r>
              <a:rPr lang="en-US" u="sng" dirty="0">
                <a:solidFill>
                  <a:prstClr val="black"/>
                </a:solidFill>
                <a:hlinkClick r:id="rId4"/>
              </a:rPr>
              <a:t>https://www2.opengroup.org/ogsys/catalog/c13L</a:t>
            </a:r>
            <a:r>
              <a:rPr lang="en-US" dirty="0">
                <a:solidFill>
                  <a:prstClr val="black"/>
                </a:solidFill>
              </a:rPr>
              <a:t> </a:t>
            </a:r>
            <a:endParaRPr lang="uk-UA" dirty="0">
              <a:solidFill>
                <a:prstClr val="black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Welcome to TOGAF Version 9.1 Enterprise Edition  [</a:t>
            </a:r>
            <a:r>
              <a:rPr lang="ru-RU" dirty="0">
                <a:solidFill>
                  <a:prstClr val="black"/>
                </a:solidFill>
              </a:rPr>
              <a:t>Электронный ресурс] – </a:t>
            </a:r>
            <a:r>
              <a:rPr lang="en-US" dirty="0">
                <a:solidFill>
                  <a:prstClr val="black"/>
                </a:solidFill>
              </a:rPr>
              <a:t>The Open Group, 2014. – </a:t>
            </a:r>
            <a:r>
              <a:rPr lang="ru-RU" dirty="0">
                <a:solidFill>
                  <a:prstClr val="black"/>
                </a:solidFill>
              </a:rPr>
              <a:t>Режим доступа: </a:t>
            </a:r>
            <a:r>
              <a:rPr lang="en-US" u="sng" dirty="0">
                <a:solidFill>
                  <a:prstClr val="black"/>
                </a:solidFill>
                <a:hlinkClick r:id="rId5"/>
              </a:rPr>
              <a:t>http://www.opengroup.org/togaf/</a:t>
            </a:r>
            <a:r>
              <a:rPr lang="en-US" dirty="0">
                <a:solidFill>
                  <a:prstClr val="black"/>
                </a:solidFill>
              </a:rPr>
              <a:t> </a:t>
            </a:r>
            <a:endParaRPr lang="ru-RU" dirty="0">
              <a:solidFill>
                <a:prstClr val="black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prstClr val="black"/>
                </a:solidFill>
              </a:rPr>
              <a:t>А. </a:t>
            </a:r>
            <a:r>
              <a:rPr lang="ru-RU" dirty="0" err="1">
                <a:solidFill>
                  <a:prstClr val="black"/>
                </a:solidFill>
              </a:rPr>
              <a:t>Левенчук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Архимейт</a:t>
            </a:r>
            <a:r>
              <a:rPr lang="ru-RU" dirty="0">
                <a:solidFill>
                  <a:prstClr val="black"/>
                </a:solidFill>
              </a:rPr>
              <a:t> по-русски. Организация работ людей, программ, оборудования.  [Электронный ресурс] – </a:t>
            </a:r>
            <a:r>
              <a:rPr lang="en-US" dirty="0">
                <a:solidFill>
                  <a:prstClr val="black"/>
                </a:solidFill>
              </a:rPr>
              <a:t>LiveJournal, </a:t>
            </a:r>
            <a:r>
              <a:rPr lang="en-US" dirty="0" err="1">
                <a:solidFill>
                  <a:prstClr val="black"/>
                </a:solidFill>
              </a:rPr>
              <a:t>Inc</a:t>
            </a:r>
            <a:r>
              <a:rPr lang="en-US" dirty="0">
                <a:solidFill>
                  <a:prstClr val="black"/>
                </a:solidFill>
              </a:rPr>
              <a:t>, 2012. – </a:t>
            </a:r>
            <a:r>
              <a:rPr lang="ru-RU" dirty="0">
                <a:solidFill>
                  <a:prstClr val="black"/>
                </a:solidFill>
              </a:rPr>
              <a:t>Режим доступа: </a:t>
            </a:r>
            <a:r>
              <a:rPr lang="en-US" u="sng" dirty="0">
                <a:solidFill>
                  <a:prstClr val="black"/>
                </a:solidFill>
                <a:hlinkClick r:id="rId6"/>
              </a:rPr>
              <a:t>http://ailev.livejournal.com/987391.html</a:t>
            </a:r>
            <a:r>
              <a:rPr lang="en-US" dirty="0">
                <a:solidFill>
                  <a:prstClr val="black"/>
                </a:solidFill>
              </a:rPr>
              <a:t> </a:t>
            </a:r>
            <a:endParaRPr lang="uk-UA" dirty="0">
              <a:solidFill>
                <a:prstClr val="black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prstClr val="black"/>
                </a:solidFill>
              </a:rPr>
              <a:t>А. </a:t>
            </a:r>
            <a:r>
              <a:rPr lang="ru-RU" dirty="0" err="1">
                <a:solidFill>
                  <a:prstClr val="black"/>
                </a:solidFill>
              </a:rPr>
              <a:t>Коптелов</a:t>
            </a:r>
            <a:r>
              <a:rPr lang="ru-RU" dirty="0">
                <a:solidFill>
                  <a:prstClr val="black"/>
                </a:solidFill>
              </a:rPr>
              <a:t>. Краткий обзор продукта </a:t>
            </a:r>
            <a:r>
              <a:rPr lang="en-US" dirty="0">
                <a:solidFill>
                  <a:prstClr val="black"/>
                </a:solidFill>
              </a:rPr>
              <a:t>Archi – </a:t>
            </a:r>
            <a:r>
              <a:rPr lang="en-US" dirty="0" err="1">
                <a:solidFill>
                  <a:prstClr val="black"/>
                </a:solidFill>
              </a:rPr>
              <a:t>ArchiMate</a:t>
            </a:r>
            <a:r>
              <a:rPr lang="en-US" dirty="0">
                <a:solidFill>
                  <a:prstClr val="black"/>
                </a:solidFill>
              </a:rPr>
              <a:t> [</a:t>
            </a:r>
            <a:r>
              <a:rPr lang="ru-RU" dirty="0">
                <a:solidFill>
                  <a:prstClr val="black"/>
                </a:solidFill>
              </a:rPr>
              <a:t>Электронный ресурс] – Холдинг РБК, 2012. – Режим доступа:  </a:t>
            </a:r>
            <a:r>
              <a:rPr lang="en-US" u="sng" dirty="0">
                <a:solidFill>
                  <a:prstClr val="black"/>
                </a:solidFill>
                <a:hlinkClick r:id="rId7"/>
              </a:rPr>
              <a:t>http://club.cnews.ru/blogs/entry/kratkij_obzor_produkta_archi_</a:t>
            </a:r>
            <a:r>
              <a:rPr lang="en-US" dirty="0">
                <a:solidFill>
                  <a:prstClr val="black"/>
                </a:solidFill>
              </a:rPr>
              <a:t> </a:t>
            </a:r>
            <a:endParaRPr lang="ru-RU" dirty="0">
              <a:solidFill>
                <a:prstClr val="black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smtClean="0">
                <a:solidFill>
                  <a:prstClr val="black"/>
                </a:solidFill>
              </a:rPr>
              <a:t>Основы </a:t>
            </a:r>
            <a:r>
              <a:rPr lang="ru-RU" dirty="0">
                <a:solidFill>
                  <a:prstClr val="black"/>
                </a:solidFill>
              </a:rPr>
              <a:t>языка моделирования архитектуры предприятия </a:t>
            </a:r>
            <a:r>
              <a:rPr lang="ru-RU" dirty="0" err="1">
                <a:solidFill>
                  <a:prstClr val="black"/>
                </a:solidFill>
              </a:rPr>
              <a:t>ArchiMate</a:t>
            </a:r>
            <a:r>
              <a:rPr lang="ru-RU" dirty="0">
                <a:solidFill>
                  <a:prstClr val="black"/>
                </a:solidFill>
              </a:rPr>
              <a:t>. </a:t>
            </a:r>
            <a:r>
              <a:rPr lang="en-US" dirty="0">
                <a:solidFill>
                  <a:prstClr val="black"/>
                </a:solidFill>
                <a:hlinkClick r:id="rId8"/>
              </a:rPr>
              <a:t>https://www.cfin.ru/itm/EA_ArchiMate.shtml</a:t>
            </a:r>
            <a:r>
              <a:rPr lang="uk-UA" dirty="0">
                <a:solidFill>
                  <a:prstClr val="black"/>
                </a:solidFill>
              </a:rPr>
              <a:t> </a:t>
            </a:r>
            <a:endParaRPr lang="ru-RU" dirty="0">
              <a:solidFill>
                <a:prstClr val="black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endParaRPr lang="ru-RU" dirty="0">
              <a:solidFill>
                <a:srgbClr val="242F33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endParaRPr lang="uk-UA" spc="25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68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406" y="1011092"/>
            <a:ext cx="7439025" cy="584690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950854" y="0"/>
            <a:ext cx="77600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b="1" dirty="0"/>
              <a:t>Ієрархія поведінки та структурні елементи</a:t>
            </a:r>
          </a:p>
        </p:txBody>
      </p:sp>
    </p:spTree>
    <p:extLst>
      <p:ext uri="{BB962C8B-B14F-4D97-AF65-F5344CB8AC3E}">
        <p14:creationId xmlns:p14="http://schemas.microsoft.com/office/powerpoint/2010/main" val="273655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97" y="1092820"/>
            <a:ext cx="8140334" cy="5351888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2152311" y="121992"/>
            <a:ext cx="50340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/>
              <a:t>Огляд </a:t>
            </a:r>
            <a:r>
              <a:rPr lang="uk-UA" sz="2800" b="1" dirty="0" smtClean="0"/>
              <a:t>відношень з </a:t>
            </a:r>
            <a:r>
              <a:rPr lang="uk-UA" sz="2800" b="1" dirty="0" err="1" smtClean="0"/>
              <a:t>ArchiMate</a:t>
            </a:r>
            <a:r>
              <a:rPr lang="uk-UA" sz="2800" b="1" dirty="0" smtClean="0"/>
              <a:t> 3</a:t>
            </a:r>
            <a:endParaRPr lang="uk-UA" sz="2800" b="1" dirty="0"/>
          </a:p>
        </p:txBody>
      </p:sp>
    </p:spTree>
    <p:extLst>
      <p:ext uri="{BB962C8B-B14F-4D97-AF65-F5344CB8AC3E}">
        <p14:creationId xmlns:p14="http://schemas.microsoft.com/office/powerpoint/2010/main" val="345524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594" y="1035157"/>
            <a:ext cx="5882269" cy="104738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944" y="2505947"/>
            <a:ext cx="6609056" cy="409939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0" y="1138350"/>
            <a:ext cx="25349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Choose the modeling component (sheet and pen icon)</a:t>
            </a:r>
          </a:p>
          <a:p>
            <a:r>
              <a:rPr lang="en-US" dirty="0">
                <a:latin typeface="Arial Narrow" panose="020B0606020202030204" pitchFamily="34" charset="0"/>
              </a:rPr>
              <a:t>• Model -&gt; </a:t>
            </a:r>
            <a:r>
              <a:rPr lang="en-US" dirty="0" smtClean="0">
                <a:latin typeface="Arial Narrow" panose="020B0606020202030204" pitchFamily="34" charset="0"/>
              </a:rPr>
              <a:t>new</a:t>
            </a:r>
          </a:p>
          <a:p>
            <a:r>
              <a:rPr lang="en-US" dirty="0"/>
              <a:t>• Choose the model type</a:t>
            </a:r>
          </a:p>
          <a:p>
            <a:r>
              <a:rPr lang="en-US" dirty="0"/>
              <a:t>• Choose a name</a:t>
            </a:r>
          </a:p>
          <a:p>
            <a:r>
              <a:rPr lang="en-US" dirty="0"/>
              <a:t>• Choose a folder</a:t>
            </a:r>
            <a:endParaRPr lang="uk-UA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101309" y="26975"/>
            <a:ext cx="47083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Arial Narrow" panose="020B0606020202030204" pitchFamily="34" charset="0"/>
              </a:rPr>
              <a:t>How to create a new model?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269677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460811" y="1031709"/>
            <a:ext cx="61777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Елементи </a:t>
            </a:r>
            <a:r>
              <a:rPr lang="uk-UA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технологічного шару</a:t>
            </a:r>
            <a:endParaRPr lang="uk-UA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20339" y="169934"/>
            <a:ext cx="84587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Моделювання </a:t>
            </a:r>
            <a:r>
              <a:rPr lang="uk-UA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технологічної архітектури</a:t>
            </a:r>
            <a:endParaRPr lang="uk-UA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69" y="1962614"/>
            <a:ext cx="8790864" cy="409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33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88539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800" b="1" dirty="0" err="1">
                <a:solidFill>
                  <a:srgbClr val="00339A"/>
                </a:solidFill>
                <a:latin typeface="Arial-BoldMT"/>
              </a:rPr>
              <a:t>Метамодель</a:t>
            </a:r>
            <a:r>
              <a:rPr lang="uk-UA" sz="2800" b="1" dirty="0">
                <a:solidFill>
                  <a:srgbClr val="00339A"/>
                </a:solidFill>
                <a:latin typeface="Arial-BoldMT"/>
              </a:rPr>
              <a:t> </a:t>
            </a:r>
            <a:r>
              <a:rPr lang="uk-UA" sz="2800" b="1" dirty="0" smtClean="0">
                <a:solidFill>
                  <a:srgbClr val="00339A"/>
                </a:solidFill>
                <a:latin typeface="Arial-BoldMT"/>
              </a:rPr>
              <a:t>технологічного шару</a:t>
            </a:r>
            <a:endParaRPr lang="uk-UA" sz="28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4839"/>
            <a:ext cx="9144000" cy="544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89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A16E-565A-4D16-A269-B03B8AC2845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679499" y="67794"/>
            <a:ext cx="62490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dirty="0"/>
              <a:t>Базовий </a:t>
            </a:r>
            <a:r>
              <a:rPr lang="uk-UA" sz="2800" b="1" dirty="0" smtClean="0"/>
              <a:t>шаблон </a:t>
            </a:r>
            <a:r>
              <a:rPr lang="uk-UA" sz="2800" b="1" dirty="0"/>
              <a:t>в </a:t>
            </a:r>
            <a:r>
              <a:rPr lang="uk-UA" sz="2800" b="1" dirty="0" smtClean="0"/>
              <a:t>технологічний шарі </a:t>
            </a:r>
            <a:endParaRPr lang="uk-UA" sz="28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45474" y="951856"/>
            <a:ext cx="86755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Базовий шаблон в технологічному шарі також включає наступні 5 елементів:</a:t>
            </a:r>
          </a:p>
          <a:p>
            <a:r>
              <a:rPr lang="uk-UA" b="1" dirty="0"/>
              <a:t>Виконавець - Функціонал - Інтерфейс - Сервіс - Об'єкт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51" y="1722712"/>
            <a:ext cx="8341112" cy="2935319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0" y="4782556"/>
            <a:ext cx="9144000" cy="1461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У технологічному шарі </a:t>
            </a:r>
            <a:r>
              <a:rPr lang="uk-UA" b="1" dirty="0"/>
              <a:t>Виконавцем</a:t>
            </a:r>
            <a:r>
              <a:rPr lang="uk-UA" dirty="0"/>
              <a:t> є вузол, </a:t>
            </a:r>
            <a:endParaRPr lang="uk-UA" dirty="0" smtClean="0"/>
          </a:p>
          <a:p>
            <a:r>
              <a:rPr lang="uk-UA" b="1" dirty="0" smtClean="0"/>
              <a:t>Функціоналом</a:t>
            </a:r>
            <a:r>
              <a:rPr lang="uk-UA" dirty="0" smtClean="0"/>
              <a:t> - інфраструктурний </a:t>
            </a:r>
            <a:r>
              <a:rPr lang="uk-UA" dirty="0"/>
              <a:t>функціонал (</a:t>
            </a:r>
            <a:r>
              <a:rPr lang="uk-UA" dirty="0" smtClean="0"/>
              <a:t>внутрішня поведінка </a:t>
            </a:r>
            <a:r>
              <a:rPr lang="uk-UA" dirty="0"/>
              <a:t>вузла</a:t>
            </a:r>
            <a:r>
              <a:rPr lang="uk-UA" dirty="0" smtClean="0"/>
              <a:t>),</a:t>
            </a:r>
          </a:p>
          <a:p>
            <a:r>
              <a:rPr lang="uk-UA" sz="1700" b="1" dirty="0" smtClean="0"/>
              <a:t>Інтерфейсом</a:t>
            </a:r>
            <a:r>
              <a:rPr lang="uk-UA" sz="1700" dirty="0" smtClean="0"/>
              <a:t> є </a:t>
            </a:r>
            <a:r>
              <a:rPr lang="uk-UA" sz="1700" dirty="0"/>
              <a:t>інфраструктурний інтерфейс (спосіб, за допомогою якого </a:t>
            </a:r>
            <a:r>
              <a:rPr lang="uk-UA" sz="1700" dirty="0" smtClean="0"/>
              <a:t>вузол пропонує </a:t>
            </a:r>
            <a:r>
              <a:rPr lang="uk-UA" sz="1700" dirty="0"/>
              <a:t>себе), </a:t>
            </a:r>
            <a:endParaRPr lang="uk-UA" sz="1700" dirty="0" smtClean="0"/>
          </a:p>
          <a:p>
            <a:r>
              <a:rPr lang="uk-UA" b="1" dirty="0" smtClean="0"/>
              <a:t>Сервісом</a:t>
            </a:r>
            <a:r>
              <a:rPr lang="uk-UA" dirty="0" smtClean="0"/>
              <a:t> </a:t>
            </a:r>
            <a:r>
              <a:rPr lang="uk-UA" dirty="0"/>
              <a:t>- інфраструктурний сервіс (</a:t>
            </a:r>
            <a:r>
              <a:rPr lang="uk-UA" dirty="0" smtClean="0"/>
              <a:t>видима поведінка вузла</a:t>
            </a:r>
            <a:r>
              <a:rPr lang="uk-UA" dirty="0"/>
              <a:t>) </a:t>
            </a:r>
            <a:endParaRPr lang="uk-UA" dirty="0" smtClean="0"/>
          </a:p>
          <a:p>
            <a:r>
              <a:rPr lang="uk-UA" b="1" dirty="0" smtClean="0"/>
              <a:t>Об'єктом</a:t>
            </a:r>
            <a:r>
              <a:rPr lang="uk-UA" dirty="0" smtClean="0"/>
              <a:t> </a:t>
            </a:r>
            <a:r>
              <a:rPr lang="uk-UA" dirty="0"/>
              <a:t>- артефакт (сутність, над якою виконується </a:t>
            </a:r>
            <a:r>
              <a:rPr lang="uk-UA" dirty="0" smtClean="0"/>
              <a:t>поведінка (Файл</a:t>
            </a:r>
            <a:r>
              <a:rPr lang="uk-UA" dirty="0"/>
              <a:t>, </a:t>
            </a:r>
            <a:r>
              <a:rPr lang="uk-UA" dirty="0" smtClean="0"/>
              <a:t>БД)).</a:t>
            </a:r>
            <a:endParaRPr lang="uk-UA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 flipV="1">
            <a:off x="3211551" y="4549698"/>
            <a:ext cx="3434576" cy="3568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V="1">
            <a:off x="4360127" y="2687444"/>
            <a:ext cx="3568390" cy="25536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V="1">
            <a:off x="1137424" y="4382430"/>
            <a:ext cx="2598235" cy="10482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V="1">
            <a:off x="355078" y="4270917"/>
            <a:ext cx="637381" cy="17953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56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1164</TotalTime>
  <Words>1490</Words>
  <Application>Microsoft Office PowerPoint</Application>
  <PresentationFormat>Экран (4:3)</PresentationFormat>
  <Paragraphs>187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30</vt:i4>
      </vt:variant>
    </vt:vector>
  </HeadingPairs>
  <TitlesOfParts>
    <vt:vector size="39" baseType="lpstr">
      <vt:lpstr>Arial</vt:lpstr>
      <vt:lpstr>Arial Narrow</vt:lpstr>
      <vt:lpstr>Arial-BoldMT</vt:lpstr>
      <vt:lpstr>Calibri</vt:lpstr>
      <vt:lpstr>Calibri Light</vt:lpstr>
      <vt:lpstr>Times New Roman</vt:lpstr>
      <vt:lpstr>Wingdings</vt:lpstr>
      <vt:lpstr>Тема Office</vt:lpstr>
      <vt:lpstr>1_Тема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CtrlSoft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Администратор</dc:creator>
  <cp:lastModifiedBy>Tetyana Kovalyuk</cp:lastModifiedBy>
  <cp:revision>81</cp:revision>
  <dcterms:created xsi:type="dcterms:W3CDTF">2018-10-07T16:38:26Z</dcterms:created>
  <dcterms:modified xsi:type="dcterms:W3CDTF">2020-11-20T06:16:43Z</dcterms:modified>
</cp:coreProperties>
</file>