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388" r:id="rId3"/>
    <p:sldId id="392" r:id="rId4"/>
    <p:sldId id="389" r:id="rId5"/>
    <p:sldId id="390" r:id="rId6"/>
    <p:sldId id="391" r:id="rId7"/>
    <p:sldId id="393" r:id="rId8"/>
    <p:sldId id="394" r:id="rId9"/>
    <p:sldId id="396" r:id="rId10"/>
    <p:sldId id="395" r:id="rId11"/>
    <p:sldId id="397" r:id="rId12"/>
    <p:sldId id="398" r:id="rId13"/>
    <p:sldId id="399" r:id="rId14"/>
    <p:sldId id="400" r:id="rId15"/>
    <p:sldId id="277" r:id="rId16"/>
    <p:sldId id="28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2167544" y="6562134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Architecture”. 2019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/>
              <a:t>15.05.2019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pda.cnews.ru/reviews/index.shtml?2012/06/21/493807" TargetMode="External"/><Relationship Id="rId3" Type="http://schemas.openxmlformats.org/officeDocument/2006/relationships/hyperlink" Target="http://www.archimatetool.com/" TargetMode="External"/><Relationship Id="rId7" Type="http://schemas.openxmlformats.org/officeDocument/2006/relationships/hyperlink" Target="http://club.cnews.ru/blogs/entry/kratkij_obzor_produkta_archi_" TargetMode="External"/><Relationship Id="rId2" Type="http://schemas.openxmlformats.org/officeDocument/2006/relationships/hyperlink" Target="http://www.archimatetool.com/downloads/latest/Archi%20User%20Guid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lev.livejournal.com/987391.html" TargetMode="External"/><Relationship Id="rId5" Type="http://schemas.openxmlformats.org/officeDocument/2006/relationships/hyperlink" Target="http://www.opengroup.org/togaf/" TargetMode="External"/><Relationship Id="rId10" Type="http://schemas.openxmlformats.org/officeDocument/2006/relationships/hyperlink" Target="https://www.cfin.ru/itm/EA_ArchiMate.shtml" TargetMode="External"/><Relationship Id="rId4" Type="http://schemas.openxmlformats.org/officeDocument/2006/relationships/hyperlink" Target="https://www2.opengroup.org/ogsys/catalog/c13L" TargetMode="External"/><Relationship Id="rId9" Type="http://schemas.openxmlformats.org/officeDocument/2006/relationships/hyperlink" Target="https://ailev.livejournal.com/988360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1224540"/>
            <a:ext cx="8497228" cy="507831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Lecture</a:t>
            </a:r>
            <a:r>
              <a:rPr lang="uk-UA" sz="6600" b="1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en-US" sz="6600" b="1" cap="none" spc="0" dirty="0" smtClean="0">
                <a:ln/>
                <a:solidFill>
                  <a:srgbClr val="FFFF00"/>
                </a:solidFill>
                <a:effectLst/>
              </a:rPr>
              <a:t>8</a:t>
            </a:r>
            <a:endParaRPr lang="uk-UA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6600" b="1" dirty="0" err="1" smtClean="0">
                <a:ln/>
                <a:solidFill>
                  <a:srgbClr val="FFFF00"/>
                </a:solidFill>
              </a:rPr>
              <a:t>ArchiMate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 Mastering.</a:t>
            </a:r>
            <a:endParaRPr lang="uk-UA" sz="66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Summary</a:t>
            </a:r>
            <a:r>
              <a:rPr lang="uk-UA" sz="6600" b="1" dirty="0" smtClean="0">
                <a:ln/>
                <a:solidFill>
                  <a:srgbClr val="FFFF00"/>
                </a:solidFill>
              </a:rPr>
              <a:t> 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and </a:t>
            </a:r>
            <a:br>
              <a:rPr lang="en-US" sz="6600" b="1" dirty="0" smtClean="0">
                <a:ln/>
                <a:solidFill>
                  <a:srgbClr val="FFFF00"/>
                </a:solidFill>
              </a:rPr>
            </a:br>
            <a:r>
              <a:rPr lang="en-US" sz="6600" b="1" dirty="0" smtClean="0">
                <a:ln/>
                <a:solidFill>
                  <a:srgbClr val="FFFF00"/>
                </a:solidFill>
              </a:rPr>
              <a:t>Case Study</a:t>
            </a:r>
          </a:p>
          <a:p>
            <a:pPr algn="ctr"/>
            <a:endParaRPr lang="en-US" sz="20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4000" b="1" dirty="0" smtClean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 smtClean="0">
                <a:ln/>
                <a:solidFill>
                  <a:srgbClr val="FFFF00"/>
                </a:solidFill>
              </a:rPr>
              <a:t>Kovaliuk</a:t>
            </a:r>
            <a:endParaRPr lang="ru-RU" sz="4000" b="1" cap="none" spc="0" dirty="0">
              <a:ln/>
              <a:solidFill>
                <a:srgbClr val="FFFF00"/>
              </a:solidFill>
              <a:effectLst/>
            </a:endParaRPr>
          </a:p>
        </p:txBody>
      </p:sp>
      <p:pic>
        <p:nvPicPr>
          <p:cNvPr id="5" name="Image 6" descr="mastislogo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0849" cy="1131095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7" name="Рисунок 8" descr="eu_flag_co_funded_pos_[rgb]_right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49" y="0"/>
            <a:ext cx="4583149" cy="1131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schemeClr val="bg1">
                    <a:lumMod val="85000"/>
                  </a:schemeClr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2689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 1.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технологічного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шару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37"/>
            <a:ext cx="9144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7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9620" y="0"/>
            <a:ext cx="8939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1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 </a:t>
            </a:r>
            <a:r>
              <a:rPr lang="uk-UA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Опис предметного середовища</a:t>
            </a:r>
            <a:endParaRPr 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968"/>
            <a:ext cx="9144000" cy="58631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ru-RU" sz="1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Предметне</a:t>
            </a: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середовище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екскурсійний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бізнес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використання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вертольотів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плавзасобів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Іван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пропонує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екскурсійні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рейси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вертольотами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плавзасобами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туристів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зацікавлених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місцевих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жителів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цього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парк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літаків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обслуговуючий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персонал.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побудував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клієнтську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базу,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хороший запас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інвентаря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та добре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функціонуючу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організація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з 20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працівниками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(5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механіків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+ 10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льотчиків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+ 4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службовці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офісі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Іван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планує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передати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свій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бізнес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сину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Петру,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є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випускником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бізнес-школи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 Петро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мріє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керувати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великою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компанією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Після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ретельного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вивчення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бізнесу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батька Петро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вирішує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розширити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бізнес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впровадити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нові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послуги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Екскурсійні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рейси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залишаються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з невеликими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змінами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Багатомовний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туристичний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гід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повинен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покращити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спілкування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з туристами з-за кордону.</a:t>
            </a:r>
          </a:p>
          <a:p>
            <a:pPr algn="just">
              <a:buFont typeface="+mj-lt"/>
              <a:buAutoNum type="arabicPeriod"/>
            </a:pP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Замість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того,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ремонтувати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тільки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літаки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належать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компанії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Петро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орендує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ремонтний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центр для тих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ентузіастів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хочуть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самостійно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ремонтувати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свої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літаки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Петро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зосередиться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старих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літаках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запропонує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посередницьке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обслуговування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рідкісних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деталей.</a:t>
            </a:r>
          </a:p>
          <a:p>
            <a:pPr algn="just">
              <a:buFont typeface="+mj-lt"/>
              <a:buAutoNum type="arabicPeriod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Буде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запропоновано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три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сервісні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пакети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основний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«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срібло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», «золото»)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клієнтів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власними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літаками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Як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сервіс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клієнтів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забезпечить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простір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машини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інструменти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експертизу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двох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механіків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щогодини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Нові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місця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зберігання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забезпечать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місце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зовнішніх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літаків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За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окрему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плату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приватні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літальні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апарати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залишені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на складах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компанії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належать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компанії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Ці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клієнти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злітно-посадкову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смугу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зльоту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і посадки за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зниженою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ціною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Крім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того, пакет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послуг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розширюється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рахунок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уроків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польотів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 Учителя,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пояснює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технологію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літальних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апаратів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правила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дорожнього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руху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та проводить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короткі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навчальні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польоти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щоденно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забронювати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1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718" y="229285"/>
            <a:ext cx="900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 2.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Бізнес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-шару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:\!TeachingStudentKPI2018\course5_EA\studWorkEA\ready\%D0%9A%D0%BE%D0%BC%D0%B0%D0%BD%D0%B4%D0%B0 8 %D0%90%D0%BD%D0%B8%D1%89%D0%B5%D0%BD%D0%BA%D0%BE %D0%9A%D0%B8%D1%80%D0%B8%D0%BB%D0%BE, %D0%A1%D0%BA%D0%BE%D1%80%D0%B8%D0%BA %D0%92%D0%BE%D0%BB%D0%BE%D0%B4%D0%B8%D0%BC%D0%B8%D1%80 (%D0%86%D0%A1-71%D0%BC%D0%BD)\lab3\lab3-1.files\diagram.b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:\!TeachingStudentKPI2018\course5_EA\studWorkEA\ready\%D0%9A%D0%BE%D0%BC%D0%B0%D0%BD%D0%B4%D0%B0 8 %D0%90%D0%BD%D0%B8%D1%89%D0%B5%D0%BD%D0%BA%D0%BE %D0%9A%D0%B8%D1%80%D0%B8%D0%BB%D0%BE, %D0%A1%D0%BA%D0%BE%D1%80%D0%B8%D0%BA %D0%92%D0%BE%D0%BB%D0%BE%D0%B4%D0%B8%D0%BC%D0%B8%D1%80 (%D0%86%D0%A1-71%D0%BC%D0%BD)\lab3\lab3-1.files\diagram.bm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408"/>
            <a:ext cx="9144000" cy="58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718" y="229285"/>
            <a:ext cx="900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 2.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шару </a:t>
            </a:r>
            <a:r>
              <a:rPr 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застосування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541"/>
            <a:ext cx="9144000" cy="58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6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718" y="229285"/>
            <a:ext cx="9001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 2.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технологічного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шару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470"/>
            <a:ext cx="9144000" cy="5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5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55907"/>
            <a:ext cx="9143999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Dietz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1600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uk-UA" sz="1600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Archi – The Free </a:t>
            </a:r>
            <a:r>
              <a:rPr lang="en-US" sz="1600" dirty="0" err="1">
                <a:solidFill>
                  <a:prstClr val="black"/>
                </a:solidFill>
              </a:rPr>
              <a:t>ArchiMate</a:t>
            </a:r>
            <a:r>
              <a:rPr lang="en-US" sz="1600" dirty="0">
                <a:solidFill>
                  <a:prstClr val="black"/>
                </a:solidFill>
              </a:rPr>
              <a:t> Modelling Tool. </a:t>
            </a:r>
            <a:r>
              <a:rPr lang="en-US" sz="1600" dirty="0" err="1">
                <a:solidFill>
                  <a:prstClr val="black"/>
                </a:solidFill>
              </a:rPr>
              <a:t>Virsion</a:t>
            </a:r>
            <a:r>
              <a:rPr lang="en-US" sz="1600" dirty="0">
                <a:solidFill>
                  <a:prstClr val="black"/>
                </a:solidFill>
              </a:rPr>
              <a:t> 3.0. User Guide [</a:t>
            </a:r>
            <a:r>
              <a:rPr lang="ru-RU" sz="1600" dirty="0">
                <a:solidFill>
                  <a:prstClr val="black"/>
                </a:solidFill>
              </a:rPr>
              <a:t>Электронный ресурс] – </a:t>
            </a:r>
            <a:r>
              <a:rPr lang="en-US" sz="1600" dirty="0">
                <a:solidFill>
                  <a:prstClr val="black"/>
                </a:solidFill>
              </a:rPr>
              <a:t>Phillip Beauvoir, 2014. – </a:t>
            </a:r>
            <a:r>
              <a:rPr lang="ru-RU" sz="1600" dirty="0">
                <a:solidFill>
                  <a:prstClr val="black"/>
                </a:solidFill>
              </a:rPr>
              <a:t>Режим доступа:      </a:t>
            </a:r>
            <a:br>
              <a:rPr lang="ru-RU" sz="1600" dirty="0">
                <a:solidFill>
                  <a:prstClr val="black"/>
                </a:solidFill>
              </a:rPr>
            </a:br>
            <a:r>
              <a:rPr lang="en-US" sz="1600" u="sng" dirty="0">
                <a:solidFill>
                  <a:prstClr val="black"/>
                </a:solidFill>
                <a:hlinkClick r:id="rId2"/>
              </a:rPr>
              <a:t>http://www.archimatetool.com/downloads/latest/Archi%20User%20Guide.pdf</a:t>
            </a:r>
            <a:r>
              <a:rPr lang="en-US" sz="1600" dirty="0">
                <a:solidFill>
                  <a:prstClr val="black"/>
                </a:solidFill>
              </a:rPr>
              <a:t> </a:t>
            </a:r>
            <a:endParaRPr lang="uk-UA" sz="1600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Archi – The Free </a:t>
            </a:r>
            <a:r>
              <a:rPr lang="en-US" sz="1600" dirty="0" err="1">
                <a:solidFill>
                  <a:prstClr val="black"/>
                </a:solidFill>
              </a:rPr>
              <a:t>ArchiMate</a:t>
            </a:r>
            <a:r>
              <a:rPr lang="en-US" sz="1600" dirty="0">
                <a:solidFill>
                  <a:prstClr val="black"/>
                </a:solidFill>
              </a:rPr>
              <a:t> Modelling Tool [</a:t>
            </a:r>
            <a:r>
              <a:rPr lang="ru-RU" sz="1600" dirty="0">
                <a:solidFill>
                  <a:prstClr val="black"/>
                </a:solidFill>
              </a:rPr>
              <a:t>Электронный ресурс] – </a:t>
            </a:r>
            <a:r>
              <a:rPr lang="en-US" sz="1600" dirty="0">
                <a:solidFill>
                  <a:prstClr val="black"/>
                </a:solidFill>
              </a:rPr>
              <a:t>Phillip Beauvoir, 2014. – </a:t>
            </a:r>
            <a:r>
              <a:rPr lang="ru-RU" sz="1600" dirty="0">
                <a:solidFill>
                  <a:prstClr val="black"/>
                </a:solidFill>
              </a:rPr>
              <a:t>Режим доступа: </a:t>
            </a:r>
            <a:r>
              <a:rPr lang="en-US" sz="1600" u="sng" dirty="0">
                <a:solidFill>
                  <a:prstClr val="black"/>
                </a:solidFill>
                <a:hlinkClick r:id="rId3"/>
              </a:rPr>
              <a:t>http://www.archimatetool.com/</a:t>
            </a:r>
            <a:r>
              <a:rPr lang="en-US" sz="1600" dirty="0">
                <a:solidFill>
                  <a:prstClr val="black"/>
                </a:solidFill>
              </a:rPr>
              <a:t> </a:t>
            </a:r>
            <a:endParaRPr lang="uk-UA" sz="1600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</a:rPr>
              <a:t>ArchiMate</a:t>
            </a:r>
            <a:r>
              <a:rPr lang="en-US" sz="1600" dirty="0">
                <a:solidFill>
                  <a:prstClr val="black"/>
                </a:solidFill>
              </a:rPr>
              <a:t> 2.1 Specification [</a:t>
            </a:r>
            <a:r>
              <a:rPr lang="ru-RU" sz="1600" dirty="0">
                <a:solidFill>
                  <a:prstClr val="black"/>
                </a:solidFill>
              </a:rPr>
              <a:t>Электронный ресурс] – </a:t>
            </a:r>
            <a:r>
              <a:rPr lang="en-US" sz="1600" dirty="0">
                <a:solidFill>
                  <a:prstClr val="black"/>
                </a:solidFill>
              </a:rPr>
              <a:t>The Open Group, 2014. – </a:t>
            </a:r>
            <a:r>
              <a:rPr lang="ru-RU" sz="1600" dirty="0">
                <a:solidFill>
                  <a:prstClr val="black"/>
                </a:solidFill>
              </a:rPr>
              <a:t>Режим доступа: </a:t>
            </a:r>
            <a:r>
              <a:rPr lang="en-US" sz="1600" u="sng" dirty="0">
                <a:solidFill>
                  <a:prstClr val="black"/>
                </a:solidFill>
                <a:hlinkClick r:id="rId4"/>
              </a:rPr>
              <a:t>https://www2.opengroup.org/ogsys/catalog/c13L</a:t>
            </a:r>
            <a:r>
              <a:rPr lang="en-US" sz="1600" dirty="0">
                <a:solidFill>
                  <a:prstClr val="black"/>
                </a:solidFill>
              </a:rPr>
              <a:t> </a:t>
            </a:r>
            <a:endParaRPr lang="uk-UA" sz="1600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</a:rPr>
              <a:t>Welcome to TOGAF Version 9.1 Enterprise Edition  [</a:t>
            </a:r>
            <a:r>
              <a:rPr lang="ru-RU" sz="1600" dirty="0">
                <a:solidFill>
                  <a:prstClr val="black"/>
                </a:solidFill>
              </a:rPr>
              <a:t>Электронный ресурс] – </a:t>
            </a:r>
            <a:r>
              <a:rPr lang="en-US" sz="1600" dirty="0">
                <a:solidFill>
                  <a:prstClr val="black"/>
                </a:solidFill>
              </a:rPr>
              <a:t>The Open Group, 2014. – </a:t>
            </a:r>
            <a:r>
              <a:rPr lang="ru-RU" sz="1600" dirty="0">
                <a:solidFill>
                  <a:prstClr val="black"/>
                </a:solidFill>
              </a:rPr>
              <a:t>Режим доступа: </a:t>
            </a:r>
            <a:r>
              <a:rPr lang="en-US" sz="1600" u="sng" dirty="0">
                <a:solidFill>
                  <a:prstClr val="black"/>
                </a:solidFill>
                <a:hlinkClick r:id="rId5"/>
              </a:rPr>
              <a:t>http://www.opengroup.org/togaf/</a:t>
            </a:r>
            <a:r>
              <a:rPr lang="en-US" sz="1600" dirty="0">
                <a:solidFill>
                  <a:prstClr val="black"/>
                </a:solidFill>
              </a:rPr>
              <a:t> </a:t>
            </a:r>
            <a:endParaRPr lang="ru-RU" sz="1600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</a:rPr>
              <a:t>А. </a:t>
            </a:r>
            <a:r>
              <a:rPr lang="ru-RU" sz="1600" dirty="0" err="1">
                <a:solidFill>
                  <a:prstClr val="black"/>
                </a:solidFill>
              </a:rPr>
              <a:t>Левенчук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Архимейт</a:t>
            </a:r>
            <a:r>
              <a:rPr lang="ru-RU" sz="1600" dirty="0">
                <a:solidFill>
                  <a:prstClr val="black"/>
                </a:solidFill>
              </a:rPr>
              <a:t> по-русски. Организация работ людей, программ, оборудования.  [Электронный ресурс] – </a:t>
            </a:r>
            <a:r>
              <a:rPr lang="en-US" sz="1600" dirty="0">
                <a:solidFill>
                  <a:prstClr val="black"/>
                </a:solidFill>
              </a:rPr>
              <a:t>LiveJournal, </a:t>
            </a:r>
            <a:r>
              <a:rPr lang="en-US" sz="1600" dirty="0" err="1">
                <a:solidFill>
                  <a:prstClr val="black"/>
                </a:solidFill>
              </a:rPr>
              <a:t>Inc</a:t>
            </a:r>
            <a:r>
              <a:rPr lang="en-US" sz="1600" dirty="0">
                <a:solidFill>
                  <a:prstClr val="black"/>
                </a:solidFill>
              </a:rPr>
              <a:t>, 2012. – </a:t>
            </a:r>
            <a:r>
              <a:rPr lang="ru-RU" sz="1600" dirty="0">
                <a:solidFill>
                  <a:prstClr val="black"/>
                </a:solidFill>
              </a:rPr>
              <a:t>Режим доступа: </a:t>
            </a:r>
            <a:r>
              <a:rPr lang="en-US" sz="1600" u="sng" dirty="0">
                <a:solidFill>
                  <a:prstClr val="black"/>
                </a:solidFill>
                <a:hlinkClick r:id="rId6"/>
              </a:rPr>
              <a:t>http://ailev.livejournal.com/987391.html</a:t>
            </a:r>
            <a:r>
              <a:rPr lang="en-US" sz="1600" dirty="0">
                <a:solidFill>
                  <a:prstClr val="black"/>
                </a:solidFill>
              </a:rPr>
              <a:t> </a:t>
            </a:r>
            <a:endParaRPr lang="uk-UA" sz="1600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</a:rPr>
              <a:t>А. </a:t>
            </a:r>
            <a:r>
              <a:rPr lang="ru-RU" sz="1600" dirty="0" err="1">
                <a:solidFill>
                  <a:prstClr val="black"/>
                </a:solidFill>
              </a:rPr>
              <a:t>Коптелов</a:t>
            </a:r>
            <a:r>
              <a:rPr lang="ru-RU" sz="1600" dirty="0">
                <a:solidFill>
                  <a:prstClr val="black"/>
                </a:solidFill>
              </a:rPr>
              <a:t>. Краткий обзор продукта </a:t>
            </a:r>
            <a:r>
              <a:rPr lang="en-US" sz="1600" dirty="0">
                <a:solidFill>
                  <a:prstClr val="black"/>
                </a:solidFill>
              </a:rPr>
              <a:t>Archi – </a:t>
            </a:r>
            <a:r>
              <a:rPr lang="en-US" sz="1600" dirty="0" err="1">
                <a:solidFill>
                  <a:prstClr val="black"/>
                </a:solidFill>
              </a:rPr>
              <a:t>ArchiMate</a:t>
            </a:r>
            <a:r>
              <a:rPr lang="en-US" sz="1600" dirty="0">
                <a:solidFill>
                  <a:prstClr val="black"/>
                </a:solidFill>
              </a:rPr>
              <a:t> [</a:t>
            </a:r>
            <a:r>
              <a:rPr lang="ru-RU" sz="1600" dirty="0">
                <a:solidFill>
                  <a:prstClr val="black"/>
                </a:solidFill>
              </a:rPr>
              <a:t>Электронный ресурс] – Холдинг РБК, 2012. – Режим доступа:  </a:t>
            </a:r>
            <a:r>
              <a:rPr lang="en-US" sz="1600" u="sng" dirty="0">
                <a:solidFill>
                  <a:prstClr val="black"/>
                </a:solidFill>
                <a:hlinkClick r:id="rId7"/>
              </a:rPr>
              <a:t>http://club.cnews.ru/blogs/entry/kratkij_obzor_produkta_archi_</a:t>
            </a:r>
            <a:r>
              <a:rPr lang="en-US" sz="1600" dirty="0">
                <a:solidFill>
                  <a:prstClr val="black"/>
                </a:solidFill>
              </a:rPr>
              <a:t> </a:t>
            </a:r>
            <a:endParaRPr lang="ru-RU" sz="1600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</a:rPr>
              <a:t>А. </a:t>
            </a:r>
            <a:r>
              <a:rPr lang="ru-RU" sz="1600" dirty="0" err="1">
                <a:solidFill>
                  <a:prstClr val="black"/>
                </a:solidFill>
              </a:rPr>
              <a:t>Коптелов</a:t>
            </a:r>
            <a:r>
              <a:rPr lang="ru-RU" sz="1600" dirty="0">
                <a:solidFill>
                  <a:prstClr val="black"/>
                </a:solidFill>
              </a:rPr>
              <a:t>. Инструменты </a:t>
            </a:r>
            <a:r>
              <a:rPr lang="en-US" sz="1600" dirty="0">
                <a:solidFill>
                  <a:prstClr val="black"/>
                </a:solidFill>
              </a:rPr>
              <a:t>Enterprise Architecture: </a:t>
            </a:r>
            <a:r>
              <a:rPr lang="ru-RU" sz="1600" dirty="0">
                <a:solidFill>
                  <a:prstClr val="black"/>
                </a:solidFill>
              </a:rPr>
              <a:t>что пригодно для России? [Электронный ресурс] – Холдинг РБК, 2012. – Режим доступа:     </a:t>
            </a:r>
            <a:br>
              <a:rPr lang="ru-RU" sz="1600" dirty="0">
                <a:solidFill>
                  <a:prstClr val="black"/>
                </a:solidFill>
              </a:rPr>
            </a:br>
            <a:r>
              <a:rPr lang="en-US" sz="1600" u="sng" dirty="0">
                <a:solidFill>
                  <a:prstClr val="black"/>
                </a:solidFill>
                <a:hlinkClick r:id="rId8"/>
              </a:rPr>
              <a:t>http://pda.cnews.ru/reviews/index.shtml?2012/06/21/493807</a:t>
            </a:r>
            <a:r>
              <a:rPr lang="en-US" sz="1600" dirty="0">
                <a:solidFill>
                  <a:prstClr val="black"/>
                </a:solidFill>
              </a:rPr>
              <a:t> </a:t>
            </a:r>
            <a:endParaRPr lang="ru-RU" sz="1600" dirty="0">
              <a:solidFill>
                <a:prstClr val="black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err="1">
                <a:solidFill>
                  <a:srgbClr val="242F33"/>
                </a:solidFill>
              </a:rPr>
              <a:t>Архимейт</a:t>
            </a:r>
            <a:r>
              <a:rPr lang="ru-RU" sz="1600" dirty="0">
                <a:solidFill>
                  <a:srgbClr val="242F33"/>
                </a:solidFill>
              </a:rPr>
              <a:t> по-русски: опубликована русификация </a:t>
            </a:r>
            <a:r>
              <a:rPr lang="ru-RU" sz="1600" dirty="0" err="1">
                <a:solidFill>
                  <a:srgbClr val="242F33"/>
                </a:solidFill>
              </a:rPr>
              <a:t>Archi</a:t>
            </a:r>
            <a:r>
              <a:rPr lang="ru-RU" sz="1600" dirty="0">
                <a:solidFill>
                  <a:srgbClr val="242F33"/>
                </a:solidFill>
              </a:rPr>
              <a:t>. </a:t>
            </a:r>
            <a:r>
              <a:rPr lang="en-US" sz="1600" dirty="0">
                <a:solidFill>
                  <a:srgbClr val="242F33"/>
                </a:solidFill>
                <a:hlinkClick r:id="rId9"/>
              </a:rPr>
              <a:t>https://ailev.livejournal.com/988360.html</a:t>
            </a:r>
            <a:endParaRPr lang="uk-UA" sz="1600" dirty="0">
              <a:solidFill>
                <a:srgbClr val="242F3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solidFill>
                  <a:prstClr val="black"/>
                </a:solidFill>
              </a:rPr>
              <a:t>Основы языка моделирования архитектуры предприятия </a:t>
            </a:r>
            <a:r>
              <a:rPr lang="ru-RU" sz="1600" dirty="0" err="1">
                <a:solidFill>
                  <a:prstClr val="black"/>
                </a:solidFill>
              </a:rPr>
              <a:t>ArchiMate</a:t>
            </a:r>
            <a:r>
              <a:rPr lang="ru-RU" sz="1600" dirty="0">
                <a:solidFill>
                  <a:prstClr val="black"/>
                </a:solidFill>
              </a:rPr>
              <a:t>. 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https://www.cfin.ru/itm/EA_ArchiMate.shtml</a:t>
            </a:r>
            <a:r>
              <a:rPr lang="uk-UA" sz="1600" dirty="0">
                <a:solidFill>
                  <a:prstClr val="black"/>
                </a:solidFill>
              </a:rPr>
              <a:t> </a:t>
            </a:r>
            <a:endParaRPr lang="uk-UA" sz="1600" spc="25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811" y="18918"/>
            <a:ext cx="160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Джерела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650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61005" y="1452110"/>
            <a:ext cx="446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https://www.cfin.ru/itm/EA_ArchiMate.shtml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61005" y="1959787"/>
            <a:ext cx="5626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https://www.cfin.ru/itm/EA_ArchiMate-lecture_4.pdf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61005" y="2467464"/>
            <a:ext cx="410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https://ailev.livejournal.com/988360.html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61005" y="2908053"/>
            <a:ext cx="330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https://www.archimatetool.com/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8047" y="3499868"/>
            <a:ext cx="8402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http://dthomas-software.co.uk/course/online-archimate-training-introduction-to-archimate/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1183" y="4339472"/>
            <a:ext cx="8738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https://zapdoc.tips/togaf-framework-and-archimate-modeling-language-harmonizatio.html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8047" y="4879962"/>
            <a:ext cx="8430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https://play.google.com/books/reader?id=SHBZDwAAQBAJ&amp;hl=uk&amp;printsec=frontcover&amp;pg=GBS.PA1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3505811" y="18918"/>
            <a:ext cx="160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Джерела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09497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755" y="0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бізнес-шару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49" y="960884"/>
            <a:ext cx="6846848" cy="55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05" y="899997"/>
            <a:ext cx="5643331" cy="5611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755" y="0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бізнес-шару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9497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4465" y="0"/>
            <a:ext cx="6984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шару застосування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8" y="986862"/>
            <a:ext cx="6858000" cy="54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472" y="0"/>
            <a:ext cx="736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ArchiMate</a:t>
            </a:r>
            <a:r>
              <a:rPr lang="en-US" sz="3200" b="1" dirty="0" smtClean="0"/>
              <a:t>. </a:t>
            </a:r>
            <a:r>
              <a:rPr lang="uk-UA" sz="3200" b="1" dirty="0" smtClean="0"/>
              <a:t>Резюме технологічного шару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8" y="953567"/>
            <a:ext cx="6696192" cy="59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9" y="869794"/>
            <a:ext cx="6824546" cy="5988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4488" y="0"/>
            <a:ext cx="4929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ArchiMate</a:t>
            </a:r>
            <a:r>
              <a:rPr lang="en-US" sz="2800" b="1" dirty="0" smtClean="0"/>
              <a:t>. </a:t>
            </a:r>
            <a:r>
              <a:rPr lang="uk-UA" sz="2800" b="1" dirty="0" smtClean="0"/>
              <a:t>Резюме відношень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22873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4488" y="0"/>
            <a:ext cx="6549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Приклад діаграм </a:t>
            </a:r>
            <a:r>
              <a:rPr lang="en-US" sz="2800" b="1" dirty="0" smtClean="0"/>
              <a:t>ARCHIMATE</a:t>
            </a:r>
            <a:r>
              <a:rPr lang="uk-UA" sz="2800" b="1" dirty="0" smtClean="0"/>
              <a:t>. Приклад 1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31309"/>
            <a:ext cx="902043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Опис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бізнес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-кейсу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Молода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займаєтьґся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інформаційною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безпекою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В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компанії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наявні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патенти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розробки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сфері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інформаційної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безпеки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</a:rPr>
              <a:t>Головними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продуктами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компанії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є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антивірусне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ПЗ, 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також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ПЗ для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зручного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керування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роботою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програмного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забезпечення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всіх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комп’ютерах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мережі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доступ до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якого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надається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разі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закупівлі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ліцензій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для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антивірусів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значну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кількість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комп’ютерів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орендує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офіс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в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якому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працює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більшість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робітників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також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деякі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співробітники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працюють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віддалено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Сервер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на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якому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розміщуються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репозиторії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які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відповідають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продуктам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компанії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 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наразі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знаходиться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в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офісі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компанії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Так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як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орендує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офіс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то вона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оплачує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пов’язані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з ним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послуги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: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оренда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послуги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прибиральниці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і т. д.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Компанія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отримує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дохід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від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продажу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ліцензій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індивідуальним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клієнтам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від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контрактів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компаніями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, 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також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від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інвесторів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6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260" y="129058"/>
            <a:ext cx="9067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 1. </a:t>
            </a:r>
            <a:r>
              <a:rPr lang="ru-RU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800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бізнес</a:t>
            </a:r>
            <a:r>
              <a:rPr lang="ru-RU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-шару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" y="1120346"/>
            <a:ext cx="9214211" cy="57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303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 1. </a:t>
            </a:r>
            <a:r>
              <a:rPr lang="ru-RU" sz="28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шару </a:t>
            </a:r>
            <a:r>
              <a:rPr lang="ru-RU" sz="28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додатків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I:\!TeachingStudentKPI2018\course5_EA\studWorkEA\ready\team2%D0%A1%D0%BA%D0%BE%D1%80%D0%B8%D0%BA - %D0%BA%D0%BE%D0%BF%D0%B8%D1%8F\html\lab6\lab6.files\lab8_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185"/>
            <a:ext cx="9144000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7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159</Words>
  <Application>Microsoft Office PowerPoint</Application>
  <PresentationFormat>Экран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97</cp:revision>
  <dcterms:created xsi:type="dcterms:W3CDTF">2018-10-07T16:38:26Z</dcterms:created>
  <dcterms:modified xsi:type="dcterms:W3CDTF">2019-05-15T07:20:01Z</dcterms:modified>
</cp:coreProperties>
</file>