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8" r:id="rId3"/>
    <p:sldId id="279" r:id="rId4"/>
    <p:sldId id="280" r:id="rId5"/>
    <p:sldId id="399" r:id="rId6"/>
    <p:sldId id="400" r:id="rId7"/>
    <p:sldId id="401" r:id="rId8"/>
    <p:sldId id="402" r:id="rId9"/>
    <p:sldId id="404" r:id="rId10"/>
    <p:sldId id="403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412" r:id="rId19"/>
    <p:sldId id="413" r:id="rId20"/>
    <p:sldId id="414" r:id="rId21"/>
    <p:sldId id="417" r:id="rId22"/>
    <p:sldId id="418" r:id="rId23"/>
    <p:sldId id="416" r:id="rId24"/>
    <p:sldId id="419" r:id="rId25"/>
    <p:sldId id="420" r:id="rId26"/>
    <p:sldId id="421" r:id="rId27"/>
    <p:sldId id="422" r:id="rId28"/>
    <p:sldId id="423" r:id="rId29"/>
    <p:sldId id="424" r:id="rId30"/>
    <p:sldId id="425" r:id="rId31"/>
    <p:sldId id="426" r:id="rId32"/>
    <p:sldId id="427" r:id="rId33"/>
    <p:sldId id="428" r:id="rId34"/>
    <p:sldId id="429" r:id="rId35"/>
    <p:sldId id="430" r:id="rId36"/>
    <p:sldId id="431" r:id="rId37"/>
    <p:sldId id="432" r:id="rId38"/>
    <p:sldId id="433" r:id="rId39"/>
    <p:sldId id="434" r:id="rId40"/>
    <p:sldId id="435" r:id="rId41"/>
    <p:sldId id="436" r:id="rId42"/>
    <p:sldId id="437" r:id="rId43"/>
    <p:sldId id="438" r:id="rId44"/>
    <p:sldId id="439" r:id="rId45"/>
    <p:sldId id="440" r:id="rId46"/>
    <p:sldId id="441" r:id="rId47"/>
    <p:sldId id="442" r:id="rId48"/>
    <p:sldId id="388" r:id="rId49"/>
    <p:sldId id="392" r:id="rId50"/>
    <p:sldId id="389" r:id="rId51"/>
    <p:sldId id="390" r:id="rId52"/>
    <p:sldId id="391" r:id="rId53"/>
    <p:sldId id="277" r:id="rId5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7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4ED6-3F30-4627-B51D-EDB47AD75CB8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75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4ED6-3F30-4627-B51D-EDB47AD75CB8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22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4ED6-3F30-4627-B51D-EDB47AD75CB8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567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0863" y="6605337"/>
            <a:ext cx="433137" cy="252663"/>
          </a:xfrm>
        </p:spPr>
        <p:txBody>
          <a:bodyPr/>
          <a:lstStyle>
            <a:lvl1pPr>
              <a:defRPr sz="1400"/>
            </a:lvl1pPr>
          </a:lstStyle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44761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4752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FAD5-467E-4D66-9EC0-636D02A42B30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8516" y="6424363"/>
            <a:ext cx="451184" cy="365125"/>
          </a:xfrm>
        </p:spPr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347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0863" y="6605337"/>
            <a:ext cx="433137" cy="252663"/>
          </a:xfrm>
        </p:spPr>
        <p:txBody>
          <a:bodyPr/>
          <a:lstStyle>
            <a:lvl1pPr>
              <a:defRPr sz="1400"/>
            </a:lvl1pPr>
          </a:lstStyle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44761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051720" y="6536717"/>
            <a:ext cx="70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</a:rPr>
              <a:t>Kovaliuk</a:t>
            </a:r>
            <a:r>
              <a:rPr lang="en-US" sz="1200" dirty="0">
                <a:solidFill>
                  <a:prstClr val="black"/>
                </a:solidFill>
              </a:rPr>
              <a:t> Tetiana. ”Enterprise Architecture Management”. 2018</a:t>
            </a:r>
            <a:endParaRPr lang="ru-RU" sz="1200" dirty="0">
              <a:solidFill>
                <a:prstClr val="black"/>
              </a:solidFill>
            </a:endParaRPr>
          </a:p>
        </p:txBody>
      </p:sp>
      <p:pic>
        <p:nvPicPr>
          <p:cNvPr id="11" name="Image 6" descr="mastislogo-colo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9" y="6264251"/>
            <a:ext cx="1232762" cy="54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3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4ED6-3F30-4627-B51D-EDB47AD75CB8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69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4ED6-3F30-4627-B51D-EDB47AD75CB8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2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4ED6-3F30-4627-B51D-EDB47AD75CB8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65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4ED6-3F30-4627-B51D-EDB47AD75CB8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70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4ED6-3F30-4627-B51D-EDB47AD75CB8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87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4ED6-3F30-4627-B51D-EDB47AD75CB8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55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4ED6-3F30-4627-B51D-EDB47AD75CB8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87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4ED6-3F30-4627-B51D-EDB47AD75CB8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22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F4ED6-3F30-4627-B51D-EDB47AD75CB8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2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D195-C47D-47A1-9475-BD7F2F476CCA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26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NUL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NUL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group.org/content/open-group-publications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Картинки по запросу магистр картинки"/>
          <p:cNvPicPr/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8"/>
          <a:stretch/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49" name="Image 6" descr="mastislogo-col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326" y="469052"/>
            <a:ext cx="5024040" cy="174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>
              <a:solidFill>
                <a:prstClr val="black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" y="12331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>
              <a:solidFill>
                <a:prstClr val="black"/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38565" y="2825520"/>
            <a:ext cx="8814935" cy="2546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smtClean="0">
                <a:solidFill>
                  <a:prstClr val="black"/>
                </a:solidFill>
              </a:rPr>
              <a:t>Establishing </a:t>
            </a:r>
            <a:r>
              <a:rPr lang="en-US" sz="3800" b="1" dirty="0">
                <a:solidFill>
                  <a:prstClr val="black"/>
                </a:solidFill>
              </a:rPr>
              <a:t>Modern Master-level Studies in Information </a:t>
            </a:r>
            <a:r>
              <a:rPr lang="en-US" sz="3800" b="1" dirty="0" smtClean="0">
                <a:solidFill>
                  <a:prstClr val="black"/>
                </a:solidFill>
              </a:rPr>
              <a:t>Systems</a:t>
            </a:r>
          </a:p>
          <a:p>
            <a:r>
              <a:rPr lang="en-US" sz="3800" b="1" dirty="0" smtClean="0">
                <a:solidFill>
                  <a:prstClr val="black"/>
                </a:solidFill>
              </a:rPr>
              <a:t>561592-EPP-1-2015-1- </a:t>
            </a:r>
            <a:r>
              <a:rPr lang="en-US" sz="3800" b="1" dirty="0">
                <a:solidFill>
                  <a:prstClr val="black"/>
                </a:solidFill>
              </a:rPr>
              <a:t>FR-EPPKA2-CBHE-JP </a:t>
            </a:r>
            <a:endParaRPr lang="ru-RU" sz="3800" b="1" dirty="0">
              <a:solidFill>
                <a:prstClr val="black"/>
              </a:solidFill>
            </a:endParaRPr>
          </a:p>
        </p:txBody>
      </p:sp>
      <p:pic>
        <p:nvPicPr>
          <p:cNvPr id="9" name="Рисунок 8" descr="eu_flag_co_funded_pos_[rgb]_right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032" y="5588000"/>
            <a:ext cx="4237427" cy="1285264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1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06527" y="0"/>
            <a:ext cx="65299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333333"/>
                </a:solidFill>
                <a:latin typeface="Roboto"/>
              </a:rPr>
              <a:t>Organization Viewpoint Example</a:t>
            </a:r>
            <a:endParaRPr lang="en-US" sz="3200" b="1" i="0" dirty="0">
              <a:solidFill>
                <a:srgbClr val="333333"/>
              </a:solidFill>
              <a:effectLst/>
              <a:latin typeface="Roboto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809" y="989286"/>
            <a:ext cx="4813300" cy="54542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676900" y="6043388"/>
            <a:ext cx="3467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000" dirty="0"/>
              <a:t>https://www.visual-paradigm.com/guide/archimate/full-archimate-viewpoints-guide/#related-links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491163"/>
              </p:ext>
            </p:extLst>
          </p:nvPr>
        </p:nvGraphicFramePr>
        <p:xfrm>
          <a:off x="4771491" y="2449153"/>
          <a:ext cx="4372509" cy="3391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4152"/>
                <a:gridCol w="3048357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Зацікавлені</a:t>
                      </a:r>
                      <a:r>
                        <a:rPr lang="ru-RU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ru-RU" sz="16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сторони</a:t>
                      </a:r>
                      <a:r>
                        <a:rPr lang="ru-RU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endParaRPr lang="uk-UA" sz="16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Підприємці</a:t>
                      </a:r>
                      <a:r>
                        <a:rPr lang="ru-RU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ru-RU" sz="16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процеси</a:t>
                      </a:r>
                      <a:r>
                        <a:rPr lang="ru-RU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 та </a:t>
                      </a:r>
                      <a:r>
                        <a:rPr lang="ru-RU" sz="16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архітектори</a:t>
                      </a:r>
                      <a:r>
                        <a:rPr lang="ru-RU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ru-RU" sz="16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доменів</a:t>
                      </a:r>
                      <a:r>
                        <a:rPr lang="ru-RU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ru-RU" sz="16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менеджери</a:t>
                      </a:r>
                      <a:r>
                        <a:rPr lang="ru-RU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ru-RU" sz="16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працівники</a:t>
                      </a:r>
                      <a:r>
                        <a:rPr lang="ru-RU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ru-RU" sz="16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акціонери</a:t>
                      </a:r>
                      <a:endParaRPr lang="uk-UA" sz="16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Концерн </a:t>
                      </a:r>
                      <a:endParaRPr lang="uk-UA" sz="16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Визначення компетенцій, повноважень та відповідальності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Мета </a:t>
                      </a:r>
                      <a:endParaRPr lang="uk-UA" sz="16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Проектування, прийняття рішення, інформування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Сфера </a:t>
                      </a:r>
                      <a:r>
                        <a:rPr lang="ru-RU" sz="16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застосування</a:t>
                      </a:r>
                      <a:r>
                        <a:rPr lang="ru-RU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endParaRPr lang="uk-UA" sz="16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Одиночний </a:t>
                      </a:r>
                      <a:r>
                        <a:rPr lang="uk-UA" sz="1600">
                          <a:effectLst/>
                        </a:rPr>
                        <a:t> шар</a:t>
                      </a:r>
                      <a:r>
                        <a:rPr lang="ru-RU" sz="1600">
                          <a:effectLst/>
                        </a:rPr>
                        <a:t>/ Одиночний аспект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Елементи</a:t>
                      </a:r>
                      <a:r>
                        <a:rPr lang="ru-RU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endParaRPr lang="uk-UA" sz="16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Бізнес-актор</a:t>
                      </a:r>
                      <a:r>
                        <a:rPr lang="ru-RU" sz="1600" dirty="0">
                          <a:effectLst/>
                        </a:rPr>
                        <a:t>, </a:t>
                      </a:r>
                      <a:r>
                        <a:rPr lang="ru-RU" sz="1600" dirty="0" err="1">
                          <a:effectLst/>
                        </a:rPr>
                        <a:t>Ділова</a:t>
                      </a:r>
                      <a:r>
                        <a:rPr lang="ru-RU" sz="1600" dirty="0">
                          <a:effectLst/>
                        </a:rPr>
                        <a:t> роль, </a:t>
                      </a:r>
                      <a:r>
                        <a:rPr lang="ru-RU" sz="1600" dirty="0" err="1">
                          <a:effectLst/>
                        </a:rPr>
                        <a:t>Ділова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співпраця</a:t>
                      </a:r>
                      <a:r>
                        <a:rPr lang="ru-RU" sz="1600" dirty="0">
                          <a:effectLst/>
                        </a:rPr>
                        <a:t>, </a:t>
                      </a:r>
                      <a:r>
                        <a:rPr lang="ru-RU" sz="1600" dirty="0" err="1">
                          <a:effectLst/>
                        </a:rPr>
                        <a:t>Місцезнаходження</a:t>
                      </a:r>
                      <a:r>
                        <a:rPr lang="ru-RU" sz="1600" dirty="0">
                          <a:effectLst/>
                        </a:rPr>
                        <a:t>, </a:t>
                      </a:r>
                      <a:r>
                        <a:rPr lang="ru-RU" sz="1600" dirty="0" err="1">
                          <a:effectLst/>
                        </a:rPr>
                        <a:t>Діловий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інтерфейс</a:t>
                      </a:r>
                      <a:endParaRPr lang="uk-U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4771490" y="1055299"/>
            <a:ext cx="43725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Точка зору організації широко використовується для визначення компетенції та відповідальності </a:t>
            </a:r>
            <a:r>
              <a:rPr lang="uk-UA" dirty="0" smtClean="0"/>
              <a:t>організації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60741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333333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Business Process Cooperation Viewpoint Example</a:t>
            </a:r>
            <a:endParaRPr lang="en-US" sz="2800" b="1" i="0" dirty="0">
              <a:solidFill>
                <a:srgbClr val="333333"/>
              </a:solidFill>
              <a:effectLst/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952500"/>
            <a:ext cx="7302500" cy="532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07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669517"/>
              </p:ext>
            </p:extLst>
          </p:nvPr>
        </p:nvGraphicFramePr>
        <p:xfrm>
          <a:off x="825500" y="1333499"/>
          <a:ext cx="7797800" cy="38154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1453"/>
                <a:gridCol w="5436347"/>
              </a:tblGrid>
              <a:tr h="2597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Зацікавлені</a:t>
                      </a: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сторони</a:t>
                      </a: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endParaRPr lang="uk-UA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solidFill>
                            <a:sysClr val="windowText" lastClr="000000"/>
                          </a:solidFill>
                          <a:effectLst/>
                        </a:rPr>
                        <a:t>Архітектори процесів та доменів, операційні менеджери</a:t>
                      </a:r>
                      <a:endParaRPr lang="uk-UA" sz="18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14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Концерн </a:t>
                      </a:r>
                      <a:endParaRPr lang="uk-UA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Залежності між бізнес-процесами, узгодженістю та повнотою, відповідальністю</a:t>
                      </a:r>
                      <a:endParaRPr lang="uk-UA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97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ysClr val="windowText" lastClr="000000"/>
                          </a:solidFill>
                          <a:effectLst/>
                        </a:rPr>
                        <a:t>Мета </a:t>
                      </a:r>
                      <a:endParaRPr lang="uk-UA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Проектування, прийняття рішення</a:t>
                      </a:r>
                      <a:endParaRPr lang="uk-UA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97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ysClr val="windowText" lastClr="000000"/>
                          </a:solidFill>
                          <a:effectLst/>
                        </a:rPr>
                        <a:t>Сфера застосування </a:t>
                      </a:r>
                      <a:endParaRPr lang="uk-UA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Кілька шарів / кілька аспектів</a:t>
                      </a:r>
                      <a:endParaRPr lang="uk-UA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8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ysClr val="windowText" lastClr="000000"/>
                          </a:solidFill>
                          <a:effectLst/>
                        </a:rPr>
                        <a:t>Елементи </a:t>
                      </a:r>
                      <a:endParaRPr lang="uk-UA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Бізнес-актор, Ділова роль, Ділове співробітництво, Місцезнаходження, Бізнес-інтерфейс, Бізнес-процес / Функція / взаємодія, Бізнес-подія, Бізнес-сервіс, Бізнес-об'єкт, Представництво, Компонент застосування / співпраця, Інтерфейс додатків, Прикладний процес / функція / взаємодія, Служба додатків, об'єкт даних</a:t>
                      </a:r>
                      <a:endParaRPr lang="uk-UA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333333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Business Process Cooperation </a:t>
            </a:r>
            <a:r>
              <a:rPr lang="en-US" sz="2800" b="1" dirty="0" smtClean="0">
                <a:solidFill>
                  <a:srgbClr val="333333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Viewpoint</a:t>
            </a:r>
            <a:endParaRPr lang="en-US" sz="2800" b="1" i="0" dirty="0">
              <a:solidFill>
                <a:srgbClr val="333333"/>
              </a:solidFill>
              <a:effectLst/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124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182991"/>
            <a:ext cx="6121400" cy="515760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30922" y="0"/>
            <a:ext cx="4904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333333"/>
                </a:solidFill>
              </a:rPr>
              <a:t>Product Viewpoint Example</a:t>
            </a:r>
            <a:endParaRPr lang="en-US" sz="3200" b="1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2022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362865"/>
              </p:ext>
            </p:extLst>
          </p:nvPr>
        </p:nvGraphicFramePr>
        <p:xfrm>
          <a:off x="1262062" y="1554956"/>
          <a:ext cx="7297738" cy="32284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5622"/>
                <a:gridCol w="5792116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Зацікавлені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сторони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uk-U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Підприємство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процес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додаток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 та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архітектори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 домену</a:t>
                      </a:r>
                      <a:endParaRPr lang="uk-U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Концерн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Відносини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та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залежності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між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додатками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оркестровка /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хореографія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послуг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послідовність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та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повнота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зменшення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складності</a:t>
                      </a:r>
                      <a:endParaRPr lang="uk-U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Мета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Проектування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Сфера застосування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Кілька шар / кілька аспектів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Елементи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Розташування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компонент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програми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/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співпраця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інтерфейс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програми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процес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застосування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/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функція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/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взаємодія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подія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програми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служба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додатків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об'єкт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даних</a:t>
                      </a:r>
                      <a:endParaRPr lang="uk-U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2030922" y="0"/>
            <a:ext cx="4904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333333"/>
                </a:solidFill>
              </a:rPr>
              <a:t>Product Viewpoint Example</a:t>
            </a:r>
            <a:endParaRPr lang="en-US" sz="3200" b="1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3290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96900" y="95935"/>
            <a:ext cx="845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3333"/>
                </a:solidFill>
              </a:rPr>
              <a:t>Application Cooperation Viewpoint Example</a:t>
            </a:r>
            <a:endParaRPr lang="en-US" sz="3200" b="1" i="0" dirty="0">
              <a:solidFill>
                <a:srgbClr val="333333"/>
              </a:solidFill>
              <a:effectLst/>
            </a:endParaRPr>
          </a:p>
        </p:txBody>
      </p:sp>
      <p:pic>
        <p:nvPicPr>
          <p:cNvPr id="4098" name="Picture 2" descr="ArchiMate Application Cooperation Viewpoint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1036637"/>
            <a:ext cx="6400800" cy="528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891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37436"/>
              </p:ext>
            </p:extLst>
          </p:nvPr>
        </p:nvGraphicFramePr>
        <p:xfrm>
          <a:off x="685800" y="1181100"/>
          <a:ext cx="7848600" cy="49793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8889"/>
                <a:gridCol w="6599711"/>
              </a:tblGrid>
              <a:tr h="9327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Зацікавлені сторони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Архітектори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підприємств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процесів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 та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програм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операційні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</a:rPr>
                        <a:t>менеджери</a:t>
                      </a:r>
                      <a:endParaRPr lang="uk-U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71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Концерн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Послідовність і повнота, зменшення складності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15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Мета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Проектування, прийняття рішення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327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Сфера застосування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Кілька шар / кілька аспектів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5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Елементи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Бізнес-актор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Ділова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роль,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Ділове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співробітництво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Бізнес-процес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/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Функція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/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взаємодія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Ділова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подія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Бізнес-об'єкт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Компонент /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співпраця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додатків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Інтерфейс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додатків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Процес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застосування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/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функція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/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взаємодія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Застосування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програми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Служба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додатків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Об'єкт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даних</a:t>
                      </a:r>
                      <a:endParaRPr lang="uk-U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594318" y="0"/>
            <a:ext cx="6265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333333"/>
                </a:solidFill>
              </a:rPr>
              <a:t>Application Cooperation Viewpoint 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2540855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83211" y="132834"/>
            <a:ext cx="66347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333333"/>
                </a:solidFill>
              </a:rPr>
              <a:t>Application Usage Viewpoint Example</a:t>
            </a:r>
            <a:endParaRPr lang="en-US" sz="3200" b="1" i="0" dirty="0">
              <a:solidFill>
                <a:srgbClr val="333333"/>
              </a:solidFill>
              <a:effectLst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193800"/>
            <a:ext cx="8963494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95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498785"/>
              </p:ext>
            </p:extLst>
          </p:nvPr>
        </p:nvGraphicFramePr>
        <p:xfrm>
          <a:off x="635000" y="1351756"/>
          <a:ext cx="8039100" cy="3521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3181"/>
                <a:gridCol w="6765919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Зацікавлені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сторони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uk-U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Архітектори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підприємств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процесів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та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програм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операційні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менеджери</a:t>
                      </a:r>
                      <a:endParaRPr lang="uk-U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Концерн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Послідовність і повнота, зменшення складності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Мета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Проектування, прийняття рішення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Сфера застосування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Кілька шар / кілька аспектів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Елементи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Бізнес-актор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Ділова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роль,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Ділове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співробітництво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Бізнес-процес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/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Функція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/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взаємодія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Ділова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подія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Бізнес-об'єкт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Компонент /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співпраця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додатків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Інтерфейс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додатків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Процес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застосування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/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функція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/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взаємодія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Застосування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програми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Служба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додатків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Об'єкт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даних</a:t>
                      </a:r>
                      <a:endParaRPr lang="uk-U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2060122" y="94734"/>
            <a:ext cx="51888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333333"/>
                </a:solidFill>
              </a:rPr>
              <a:t>Application Usage Viewpoint 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355857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88900" y="101600"/>
            <a:ext cx="9232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3333"/>
                </a:solidFill>
              </a:rPr>
              <a:t>Implementation and Deployment Viewpoint Example</a:t>
            </a:r>
            <a:endParaRPr lang="en-US" sz="3200" b="1" i="0" dirty="0">
              <a:solidFill>
                <a:srgbClr val="333333"/>
              </a:solidFill>
              <a:effectLst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17600"/>
            <a:ext cx="8636000" cy="426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2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Картинки по запросу магистр картинки"/>
          <p:cNvPicPr/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8"/>
          <a:stretch/>
        </p:blipFill>
        <p:spPr bwMode="auto">
          <a:xfrm>
            <a:off x="138565" y="88900"/>
            <a:ext cx="8814935" cy="67691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49" name="Image 6" descr="mastislogo-col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64" y="222217"/>
            <a:ext cx="3490687" cy="113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>
              <a:solidFill>
                <a:prstClr val="black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" y="12331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>
              <a:solidFill>
                <a:prstClr val="black"/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38564" y="2200160"/>
            <a:ext cx="8814935" cy="2546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Enterpise</a:t>
            </a:r>
            <a:r>
              <a:rPr lang="en-US" sz="7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Architecture Management </a:t>
            </a:r>
            <a:r>
              <a:rPr lang="en-US" sz="7200" b="1" dirty="0">
                <a:solidFill>
                  <a:prstClr val="black"/>
                </a:solidFill>
              </a:rPr>
              <a:t> </a:t>
            </a:r>
            <a:endParaRPr lang="ru-RU" sz="7200" b="1" dirty="0">
              <a:solidFill>
                <a:prstClr val="black"/>
              </a:solidFill>
            </a:endParaRPr>
          </a:p>
        </p:txBody>
      </p:sp>
      <p:pic>
        <p:nvPicPr>
          <p:cNvPr id="9" name="Рисунок 8" descr="eu_flag_co_funded_pos_[rgb]_right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284" y="128772"/>
            <a:ext cx="3744416" cy="1224540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83907" y="5325316"/>
            <a:ext cx="4779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</a:rPr>
              <a:t>Lecturer </a:t>
            </a:r>
            <a:r>
              <a:rPr lang="en-US" sz="2800" b="1" dirty="0" err="1">
                <a:solidFill>
                  <a:prstClr val="black"/>
                </a:solidFill>
              </a:rPr>
              <a:t>Kovaliuk</a:t>
            </a:r>
            <a:r>
              <a:rPr lang="en-US" sz="2800" b="1" dirty="0">
                <a:solidFill>
                  <a:prstClr val="black"/>
                </a:solidFill>
              </a:rPr>
              <a:t> Tetiana</a:t>
            </a:r>
          </a:p>
          <a:p>
            <a:pPr algn="ctr"/>
            <a:r>
              <a:rPr lang="en-US" sz="2800" b="1" dirty="0">
                <a:solidFill>
                  <a:prstClr val="black"/>
                </a:solidFill>
              </a:rPr>
              <a:t>tkovalyuk@ukr.net</a:t>
            </a:r>
            <a:endParaRPr lang="ru-RU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24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29536"/>
              </p:ext>
            </p:extLst>
          </p:nvPr>
        </p:nvGraphicFramePr>
        <p:xfrm>
          <a:off x="419100" y="1503362"/>
          <a:ext cx="8432800" cy="38154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5531"/>
                <a:gridCol w="7097269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Зацікавлені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сторони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uk-U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Застосування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та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архітектори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доменів</a:t>
                      </a:r>
                      <a:endParaRPr lang="uk-U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Концерн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Структура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застосункових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платформ та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їх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взаємозв'язок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з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підтримуючою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технологією</a:t>
                      </a:r>
                      <a:endParaRPr lang="uk-U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Мета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Проектування, прийняття рішення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Сфера застосування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Кілька шар / кілька аспектів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Елементи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Компонент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програми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/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співпраця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інтерфейс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програми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процес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застосування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/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функція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/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взаємодія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подія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додатків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служба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додатків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об'єкт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даних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системне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програмне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забезпечення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інтерфейс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технології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шлях,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технологічний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процес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/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функція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/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взаємодія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технологічний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сервіс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артефакт</a:t>
                      </a:r>
                      <a:endParaRPr lang="uk-U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-88900" y="101600"/>
            <a:ext cx="9232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3333"/>
                </a:solidFill>
              </a:rPr>
              <a:t>Implementation and Deployment Viewpoint Example</a:t>
            </a:r>
            <a:endParaRPr lang="en-US" sz="3200" b="1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0176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99229" y="107434"/>
            <a:ext cx="44925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333333"/>
                </a:solidFill>
                <a:latin typeface="Roboto"/>
              </a:rPr>
              <a:t>Technology Viewpoint</a:t>
            </a:r>
            <a:endParaRPr lang="en-US" sz="3200" b="1" i="0" dirty="0">
              <a:solidFill>
                <a:srgbClr val="333333"/>
              </a:solidFill>
              <a:effectLst/>
              <a:latin typeface="Roboto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91440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61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99229" y="107434"/>
            <a:ext cx="44925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333333"/>
                </a:solidFill>
                <a:latin typeface="Roboto"/>
              </a:rPr>
              <a:t>Technology Viewpoint</a:t>
            </a:r>
            <a:endParaRPr lang="en-US" sz="3200" b="1" i="0" dirty="0">
              <a:solidFill>
                <a:srgbClr val="333333"/>
              </a:solidFill>
              <a:effectLst/>
              <a:latin typeface="Roboto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287035"/>
              </p:ext>
            </p:extLst>
          </p:nvPr>
        </p:nvGraphicFramePr>
        <p:xfrm>
          <a:off x="482600" y="1504949"/>
          <a:ext cx="8047037" cy="32284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4437"/>
                <a:gridCol w="677260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Зацікавлені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сторони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uk-U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Архітектори інфраструктури, операційні менеджери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Концерн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Стабільність, безпека, залежності, витрати на інфраструктуру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Мета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Проектування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Сфера застосування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Одномісний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/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Кілька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аспектів</a:t>
                      </a:r>
                      <a:endParaRPr lang="uk-U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Елементи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Розташування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вузол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Технологічна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співпраця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Пристрій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Системне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програмне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забезпечення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Інтерфейс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технології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Мережа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зв'язку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Шлях,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Технологічний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процес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/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функція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/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взаємодія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Технологічний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сервіс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Технологічна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подія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Артефакт</a:t>
                      </a:r>
                      <a:endParaRPr lang="uk-U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646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62344" y="0"/>
            <a:ext cx="50714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333333"/>
                </a:solidFill>
              </a:rPr>
              <a:t>Technology Usage Viewpoint</a:t>
            </a:r>
            <a:endParaRPr lang="en-US" sz="3200" b="1" i="0" dirty="0">
              <a:solidFill>
                <a:srgbClr val="333333"/>
              </a:solidFill>
              <a:effectLst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1401"/>
            <a:ext cx="9144000" cy="514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41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90125"/>
              </p:ext>
            </p:extLst>
          </p:nvPr>
        </p:nvGraphicFramePr>
        <p:xfrm>
          <a:off x="622300" y="1668462"/>
          <a:ext cx="8305800" cy="3521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5418"/>
                <a:gridCol w="6990382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Зацікавлені сторони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Застосування, архітектори інфраструктури, операційні менеджери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Концерн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Залежності, продуктивність, масштабованість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Мета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Проектування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Сфера застосування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Кілька шар / кілька аспектів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Елементи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Програмний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компонент /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співпраця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процес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застосування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/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функція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/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взаємодія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подія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програми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об'єкт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даних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вузол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пристрій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співпраця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з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технологіями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системне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програмне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забезпечення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технологічний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інтерфейс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мережа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зв'язку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шлях,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технологічний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процес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/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функція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/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взаємодія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технологічний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сервіс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технологічний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порядок, артефакт</a:t>
                      </a:r>
                      <a:endParaRPr lang="uk-U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2162344" y="0"/>
            <a:ext cx="50714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333333"/>
                </a:solidFill>
              </a:rPr>
              <a:t>Technology Usage Viewpoint</a:t>
            </a:r>
            <a:endParaRPr lang="en-US" sz="3200" b="1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35643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65835" y="0"/>
            <a:ext cx="57421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333333"/>
                </a:solidFill>
              </a:rPr>
              <a:t>Information Structure Viewpoint</a:t>
            </a:r>
            <a:endParaRPr lang="en-US" sz="3200" b="1" i="0" dirty="0">
              <a:solidFill>
                <a:srgbClr val="333333"/>
              </a:solidFill>
              <a:effectLst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890082"/>
            <a:ext cx="8064500" cy="520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54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510602"/>
              </p:ext>
            </p:extLst>
          </p:nvPr>
        </p:nvGraphicFramePr>
        <p:xfrm>
          <a:off x="1693862" y="1645443"/>
          <a:ext cx="5934075" cy="14351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9800"/>
                <a:gridCol w="499427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Зацікавлені сторони 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Доменні та інформаційні архітектори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Концерн 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Структура та залежності використовуваних даних та інформації, послідовності та повноти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Мета 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Проектування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Сфера застосування 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Кілька шар / Одиночний аспект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Елементи 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effectLst/>
                        </a:rPr>
                        <a:t>Бізнес-об'єкт</a:t>
                      </a:r>
                      <a:r>
                        <a:rPr lang="ru-RU" sz="1100" dirty="0">
                          <a:effectLst/>
                        </a:rPr>
                        <a:t>, </a:t>
                      </a:r>
                      <a:r>
                        <a:rPr lang="ru-RU" sz="1100" dirty="0" err="1">
                          <a:effectLst/>
                        </a:rPr>
                        <a:t>Представництво</a:t>
                      </a:r>
                      <a:r>
                        <a:rPr lang="ru-RU" sz="1100" dirty="0">
                          <a:effectLst/>
                        </a:rPr>
                        <a:t>, </a:t>
                      </a:r>
                      <a:r>
                        <a:rPr lang="ru-RU" sz="1100" dirty="0" err="1">
                          <a:effectLst/>
                        </a:rPr>
                        <a:t>Об'єкт</a:t>
                      </a:r>
                      <a:r>
                        <a:rPr lang="ru-RU" sz="1100" dirty="0">
                          <a:effectLst/>
                        </a:rPr>
                        <a:t> </a:t>
                      </a:r>
                      <a:r>
                        <a:rPr lang="ru-RU" sz="1100" dirty="0" err="1">
                          <a:effectLst/>
                        </a:rPr>
                        <a:t>даних</a:t>
                      </a:r>
                      <a:r>
                        <a:rPr lang="ru-RU" sz="1100" dirty="0">
                          <a:effectLst/>
                        </a:rPr>
                        <a:t>, Артефакт, </a:t>
                      </a:r>
                      <a:r>
                        <a:rPr lang="ru-RU" sz="1100" dirty="0" err="1">
                          <a:effectLst/>
                        </a:rPr>
                        <a:t>Значення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665835" y="0"/>
            <a:ext cx="57421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333333"/>
                </a:solidFill>
              </a:rPr>
              <a:t>Information Structure Viewpoint</a:t>
            </a:r>
            <a:endParaRPr lang="en-US" sz="3200" b="1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0743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50903" y="0"/>
            <a:ext cx="6763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333333"/>
                </a:solidFill>
              </a:rPr>
              <a:t>Service Realization Viewpoint Example</a:t>
            </a:r>
            <a:endParaRPr lang="en-US" sz="3200" b="1" i="0" dirty="0">
              <a:solidFill>
                <a:srgbClr val="333333"/>
              </a:solidFill>
              <a:effectLst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8" y="1320800"/>
            <a:ext cx="8920162" cy="324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51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50903" y="0"/>
            <a:ext cx="52249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333333"/>
                </a:solidFill>
              </a:rPr>
              <a:t>Service Realization </a:t>
            </a:r>
            <a:r>
              <a:rPr lang="en-US" sz="3200" b="1" dirty="0" smtClean="0">
                <a:solidFill>
                  <a:srgbClr val="333333"/>
                </a:solidFill>
              </a:rPr>
              <a:t>Viewpoint</a:t>
            </a:r>
            <a:endParaRPr lang="en-US" sz="3200" b="1" i="0" dirty="0">
              <a:solidFill>
                <a:srgbClr val="333333"/>
              </a:solidFill>
              <a:effectLst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662648"/>
              </p:ext>
            </p:extLst>
          </p:nvPr>
        </p:nvGraphicFramePr>
        <p:xfrm>
          <a:off x="1143242" y="1236662"/>
          <a:ext cx="7179159" cy="4389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6988"/>
                <a:gridCol w="6042171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Зацікавлені сторони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Архітектори процесів і доменів, виробничі та операційні менеджери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Концерн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Додана вартість бізнес-процесів, послідовність та повнота, відповідальність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Мета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Проектування, прийняття рішення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Сфера застосування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Кілька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solidFill>
                            <a:schemeClr val="tx1"/>
                          </a:solidFill>
                          <a:effectLst/>
                        </a:rPr>
                        <a:t>шарів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/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кілька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аспектів</a:t>
                      </a:r>
                      <a:endParaRPr lang="uk-U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Елементи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 smtClean="0">
                          <a:solidFill>
                            <a:schemeClr val="tx1"/>
                          </a:solidFill>
                          <a:effectLst/>
                        </a:rPr>
                        <a:t>Бізнес-актор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Ділова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роль,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Ділове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співробітництво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Бізнес-інтерфейс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Бізнес-процес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/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Функція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/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взаємодія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Бізнес-подія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Бізнес-сервіс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Бізнес-об'єкт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Представництво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Компонент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застосування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/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співпраця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Інтерфейс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додатків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Процес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застосування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/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функція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/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взаємодія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Застосування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програми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Служба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додатків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Об'єкт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даних</a:t>
                      </a:r>
                      <a:endParaRPr lang="uk-U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640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1103240"/>
            <a:ext cx="8597900" cy="471419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921448" y="94734"/>
            <a:ext cx="56883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333333"/>
                </a:solidFill>
                <a:latin typeface="Roboto"/>
              </a:rPr>
              <a:t>Physical Viewpoint Example</a:t>
            </a:r>
            <a:endParaRPr lang="en-US" sz="3200" b="1" i="0" dirty="0">
              <a:solidFill>
                <a:srgbClr val="333333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5501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34981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23385" y="1224540"/>
            <a:ext cx="8497228" cy="437042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dirty="0" smtClean="0">
                <a:ln/>
                <a:solidFill>
                  <a:srgbClr val="FFFF00"/>
                </a:solidFill>
              </a:rPr>
              <a:t>Lecture</a:t>
            </a:r>
            <a:r>
              <a:rPr lang="uk-UA" sz="6600" b="1" cap="none" spc="0" dirty="0" smtClean="0">
                <a:ln/>
                <a:solidFill>
                  <a:srgbClr val="FFFF00"/>
                </a:solidFill>
                <a:effectLst/>
              </a:rPr>
              <a:t> </a:t>
            </a:r>
            <a:r>
              <a:rPr lang="en-US" sz="6600" b="1" dirty="0">
                <a:ln/>
                <a:solidFill>
                  <a:srgbClr val="FFFF00"/>
                </a:solidFill>
              </a:rPr>
              <a:t>9</a:t>
            </a:r>
            <a:endParaRPr lang="uk-UA" sz="6600" b="1" cap="none" spc="0" dirty="0" smtClean="0">
              <a:ln/>
              <a:solidFill>
                <a:srgbClr val="FFFF00"/>
              </a:solidFill>
              <a:effectLst/>
            </a:endParaRPr>
          </a:p>
          <a:p>
            <a:pPr algn="ctr"/>
            <a:r>
              <a:rPr lang="en-US" sz="6600" b="1" dirty="0" err="1" smtClean="0">
                <a:ln/>
                <a:solidFill>
                  <a:srgbClr val="FFFF00"/>
                </a:solidFill>
              </a:rPr>
              <a:t>ArchiMate</a:t>
            </a:r>
            <a:r>
              <a:rPr lang="en-US" sz="6600" b="1" dirty="0" smtClean="0">
                <a:ln/>
                <a:solidFill>
                  <a:srgbClr val="FFFF00"/>
                </a:solidFill>
              </a:rPr>
              <a:t> Mastering.</a:t>
            </a:r>
            <a:endParaRPr lang="uk-UA" sz="6600" b="1" dirty="0" smtClean="0">
              <a:ln/>
              <a:solidFill>
                <a:srgbClr val="FFFF00"/>
              </a:solidFill>
            </a:endParaRPr>
          </a:p>
          <a:p>
            <a:pPr algn="ctr"/>
            <a:r>
              <a:rPr lang="en-US" sz="6600" b="1" dirty="0" err="1" smtClean="0">
                <a:ln/>
                <a:solidFill>
                  <a:srgbClr val="FFFF00"/>
                </a:solidFill>
              </a:rPr>
              <a:t>ViewPoints</a:t>
            </a:r>
            <a:endParaRPr lang="en-US" sz="6600" b="1" dirty="0" smtClean="0">
              <a:ln/>
              <a:solidFill>
                <a:srgbClr val="FFFF00"/>
              </a:solidFill>
            </a:endParaRPr>
          </a:p>
          <a:p>
            <a:pPr algn="ctr"/>
            <a:endParaRPr lang="en-US" sz="2000" b="1" dirty="0" smtClean="0">
              <a:ln/>
              <a:solidFill>
                <a:srgbClr val="FFFF00"/>
              </a:solidFill>
            </a:endParaRPr>
          </a:p>
          <a:p>
            <a:pPr algn="ctr"/>
            <a:endParaRPr lang="en-US" sz="2000" b="1" dirty="0" smtClean="0">
              <a:ln/>
              <a:solidFill>
                <a:srgbClr val="FFFF00"/>
              </a:solidFill>
            </a:endParaRPr>
          </a:p>
          <a:p>
            <a:pPr algn="ctr"/>
            <a:r>
              <a:rPr lang="en-US" sz="4000" b="1" dirty="0" smtClean="0">
                <a:ln/>
                <a:solidFill>
                  <a:srgbClr val="FFFF00"/>
                </a:solidFill>
              </a:rPr>
              <a:t>Lecturer T. </a:t>
            </a:r>
            <a:r>
              <a:rPr lang="en-US" sz="4000" b="1" dirty="0" err="1" smtClean="0">
                <a:ln/>
                <a:solidFill>
                  <a:srgbClr val="FFFF00"/>
                </a:solidFill>
              </a:rPr>
              <a:t>Kovaliuk</a:t>
            </a:r>
            <a:endParaRPr lang="ru-RU" sz="4000" b="1" cap="none" spc="0" dirty="0">
              <a:ln/>
              <a:solidFill>
                <a:srgbClr val="FFFF00"/>
              </a:solidFill>
              <a:effectLst/>
            </a:endParaRPr>
          </a:p>
        </p:txBody>
      </p:sp>
      <p:pic>
        <p:nvPicPr>
          <p:cNvPr id="5" name="Image 6" descr="mastislogo-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60849" cy="1131095"/>
          </a:xfrm>
          <a:prstGeom prst="rect">
            <a:avLst/>
          </a:prstGeom>
          <a:solidFill>
            <a:schemeClr val="bg1"/>
          </a:solidFill>
          <a:extLst/>
        </p:spPr>
      </p:pic>
      <p:pic>
        <p:nvPicPr>
          <p:cNvPr id="7" name="Рисунок 8" descr="eu_flag_co_funded_pos_[rgb]_right"/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849" y="0"/>
            <a:ext cx="4583149" cy="1131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Прямоугольник 2"/>
          <p:cNvSpPr/>
          <p:nvPr/>
        </p:nvSpPr>
        <p:spPr>
          <a:xfrm>
            <a:off x="5876693" y="6165702"/>
            <a:ext cx="32673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900" dirty="0">
                <a:solidFill>
                  <a:srgbClr val="FF0000"/>
                </a:solidFill>
              </a:rPr>
              <a:t>https://www.cfin.ru/itm/EA_ArchiMate-lecture_5.pdf</a:t>
            </a:r>
          </a:p>
        </p:txBody>
      </p:sp>
    </p:spTree>
    <p:extLst>
      <p:ext uri="{BB962C8B-B14F-4D97-AF65-F5344CB8AC3E}">
        <p14:creationId xmlns:p14="http://schemas.microsoft.com/office/powerpoint/2010/main" val="26890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21448" y="94734"/>
            <a:ext cx="38881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333333"/>
                </a:solidFill>
                <a:latin typeface="Roboto"/>
              </a:rPr>
              <a:t>Physical </a:t>
            </a:r>
            <a:r>
              <a:rPr lang="en-US" sz="3200" b="1" dirty="0" smtClean="0">
                <a:solidFill>
                  <a:srgbClr val="333333"/>
                </a:solidFill>
                <a:latin typeface="Roboto"/>
              </a:rPr>
              <a:t>Viewpoint</a:t>
            </a:r>
            <a:endParaRPr lang="en-US" sz="3200" b="1" i="0" dirty="0">
              <a:solidFill>
                <a:srgbClr val="333333"/>
              </a:solidFill>
              <a:effectLst/>
              <a:latin typeface="Roboto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156189"/>
              </p:ext>
            </p:extLst>
          </p:nvPr>
        </p:nvGraphicFramePr>
        <p:xfrm>
          <a:off x="558800" y="1168398"/>
          <a:ext cx="8178800" cy="3679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5305"/>
                <a:gridCol w="6883495"/>
              </a:tblGrid>
              <a:tr h="4993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Зацікавлені сторони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Архітектори інфраструктури, операційні менеджери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61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Концерн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Відносини та залежності фізичного середовища та від того, як це стосується ІТ-інфраструктури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46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Мета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Проектування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47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Сфера застосування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Кілька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solidFill>
                            <a:schemeClr val="tx1"/>
                          </a:solidFill>
                          <a:effectLst/>
                        </a:rPr>
                        <a:t>шарів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/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кілька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аспектів</a:t>
                      </a:r>
                      <a:endParaRPr lang="uk-U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276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Елементи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Розташування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вузол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пристрій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обладнання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об'єкт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шлях, мережа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зв'язку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розподільна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мережа,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матеріал</a:t>
                      </a:r>
                      <a:endParaRPr lang="uk-U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7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10427" y="0"/>
            <a:ext cx="1774127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33333"/>
                </a:solidFill>
                <a:latin typeface="Roboto"/>
              </a:rPr>
              <a:t>Layered Viewpoint Example</a:t>
            </a:r>
            <a:endParaRPr lang="en-US" sz="2400" b="1" i="0" dirty="0">
              <a:solidFill>
                <a:srgbClr val="333333"/>
              </a:solidFill>
              <a:effectLst/>
              <a:latin typeface="Roboto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1"/>
            <a:ext cx="7607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093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80272" y="145534"/>
            <a:ext cx="37968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333333"/>
                </a:solidFill>
                <a:latin typeface="Roboto"/>
              </a:rPr>
              <a:t>Layered </a:t>
            </a:r>
            <a:r>
              <a:rPr lang="en-US" sz="3200" b="1" dirty="0" smtClean="0">
                <a:solidFill>
                  <a:srgbClr val="333333"/>
                </a:solidFill>
                <a:latin typeface="Roboto"/>
              </a:rPr>
              <a:t>Viewpoint</a:t>
            </a:r>
            <a:endParaRPr lang="en-US" sz="3200" b="1" i="0" dirty="0">
              <a:solidFill>
                <a:srgbClr val="333333"/>
              </a:solidFill>
              <a:effectLst/>
              <a:latin typeface="Roboto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225958"/>
              </p:ext>
            </p:extLst>
          </p:nvPr>
        </p:nvGraphicFramePr>
        <p:xfrm>
          <a:off x="444500" y="1595437"/>
          <a:ext cx="8407400" cy="2347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1509"/>
                <a:gridCol w="7075891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Зацікавлені сторони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Підприємство, процес, додаток, інфраструктура та архітектори домену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Концерн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Послідовність, зменшення складності, вплив змін, гнучкість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Мета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Проектування, прийняття рішення, інформування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Сфера застосування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Кілька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solidFill>
                            <a:schemeClr val="tx1"/>
                          </a:solidFill>
                          <a:effectLst/>
                        </a:rPr>
                        <a:t>шарів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/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кілька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аспектів</a:t>
                      </a:r>
                      <a:endParaRPr lang="uk-U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Елементи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Всі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основні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елементи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та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всі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відносини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дозволені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в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цій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точці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зору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uk-U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758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11699" y="94734"/>
            <a:ext cx="56091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333333"/>
                </a:solidFill>
                <a:latin typeface="Roboto"/>
              </a:rPr>
              <a:t>Stakeholder Viewpoint Example</a:t>
            </a:r>
            <a:endParaRPr lang="en-US" sz="2800" b="1" i="0" dirty="0">
              <a:solidFill>
                <a:srgbClr val="333333"/>
              </a:solidFill>
              <a:effectLst/>
              <a:latin typeface="Roboto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308100"/>
            <a:ext cx="86868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08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223815"/>
              </p:ext>
            </p:extLst>
          </p:nvPr>
        </p:nvGraphicFramePr>
        <p:xfrm>
          <a:off x="1244600" y="1735137"/>
          <a:ext cx="7683500" cy="2347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6863"/>
                <a:gridCol w="6466637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Зацікавлені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сторони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uk-U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Зацікавлені сторони, менеджери бізнесу, архітектори підприємств та ІКТ, бізнес-аналітики, менеджери вимог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Концерн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Архітектурна місія та стратегія, мотивація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Мета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Проектування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прийняття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рішення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інформування</a:t>
                      </a:r>
                      <a:endParaRPr lang="uk-U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Сфера застосування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Мотивація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Елементи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Зацікавлені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сторони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водій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оцінка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цілі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підсумки</a:t>
                      </a:r>
                      <a:endParaRPr lang="uk-U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811699" y="94734"/>
            <a:ext cx="40318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333333"/>
                </a:solidFill>
                <a:latin typeface="Roboto"/>
              </a:rPr>
              <a:t>Stakeholder </a:t>
            </a:r>
            <a:r>
              <a:rPr lang="en-US" sz="2800" b="1" dirty="0" smtClean="0">
                <a:solidFill>
                  <a:srgbClr val="333333"/>
                </a:solidFill>
                <a:latin typeface="Roboto"/>
              </a:rPr>
              <a:t>Viewpoint</a:t>
            </a:r>
            <a:endParaRPr lang="en-US" sz="2800" b="1" i="0" dirty="0">
              <a:solidFill>
                <a:srgbClr val="333333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57605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3967" y="107434"/>
            <a:ext cx="72128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333333"/>
                </a:solidFill>
                <a:latin typeface="Roboto"/>
              </a:rPr>
              <a:t>Goal Realization Viewpoint Example</a:t>
            </a:r>
            <a:endParaRPr lang="en-US" sz="3200" b="1" i="0" dirty="0">
              <a:solidFill>
                <a:srgbClr val="333333"/>
              </a:solidFill>
              <a:effectLst/>
              <a:latin typeface="Roboto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74" y="1104899"/>
            <a:ext cx="7190826" cy="522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65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565317"/>
              </p:ext>
            </p:extLst>
          </p:nvPr>
        </p:nvGraphicFramePr>
        <p:xfrm>
          <a:off x="342900" y="1557337"/>
          <a:ext cx="8458200" cy="2347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9555"/>
                <a:gridCol w="711864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Зацікавлені сторони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Зацікавлені сторони, менеджери бізнесу, архітектори підприємств та ІКТ, бізнес-аналітики, менеджери вимог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Концерн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Архітектурна місія, стратегія і тактика, мотивація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Мета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Проектування, прийняття рішення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Сфера застосування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Мотивація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Елементи </a:t>
                      </a:r>
                      <a:endParaRPr lang="uk-UA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Мета, принцип,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вимога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обмеження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підсумки</a:t>
                      </a:r>
                      <a:endParaRPr lang="uk-U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983967" y="107434"/>
            <a:ext cx="54126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333333"/>
                </a:solidFill>
                <a:latin typeface="Roboto"/>
              </a:rPr>
              <a:t>Goal Realization </a:t>
            </a:r>
            <a:r>
              <a:rPr lang="en-US" sz="3200" b="1" dirty="0" smtClean="0">
                <a:solidFill>
                  <a:srgbClr val="333333"/>
                </a:solidFill>
                <a:latin typeface="Roboto"/>
              </a:rPr>
              <a:t>Viewpoint</a:t>
            </a:r>
            <a:endParaRPr lang="en-US" sz="3200" b="1" i="0" dirty="0">
              <a:solidFill>
                <a:srgbClr val="333333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39782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400175"/>
            <a:ext cx="7820025" cy="405765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752600" y="172135"/>
            <a:ext cx="5410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Roboto"/>
              </a:rPr>
              <a:t>Requirements Realization Viewpoint Example</a:t>
            </a:r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18580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073379"/>
              </p:ext>
            </p:extLst>
          </p:nvPr>
        </p:nvGraphicFramePr>
        <p:xfrm>
          <a:off x="1935162" y="1735137"/>
          <a:ext cx="5934075" cy="12557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9800"/>
                <a:gridCol w="499427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Зацікавлені сторони 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Архітектори підприємств та ІКТ, бізнес-аналітики, менеджери вимог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Концерн 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Архітектурна стратегія і тактика, мотивація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Мета 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Проектування, прийняття рішення, інформування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Сфера застосування 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Мотивація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Елементи 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Мета, </a:t>
                      </a:r>
                      <a:r>
                        <a:rPr lang="ru-RU" sz="1100" dirty="0" err="1">
                          <a:effectLst/>
                        </a:rPr>
                        <a:t>вимога</a:t>
                      </a:r>
                      <a:r>
                        <a:rPr lang="ru-RU" sz="1100" dirty="0">
                          <a:effectLst/>
                        </a:rPr>
                        <a:t> / </a:t>
                      </a:r>
                      <a:r>
                        <a:rPr lang="ru-RU" sz="1100" dirty="0" err="1">
                          <a:effectLst/>
                        </a:rPr>
                        <a:t>обмеження</a:t>
                      </a:r>
                      <a:r>
                        <a:rPr lang="ru-RU" sz="1100" dirty="0">
                          <a:effectLst/>
                        </a:rPr>
                        <a:t>, результат, </a:t>
                      </a:r>
                      <a:r>
                        <a:rPr lang="ru-RU" sz="1100" dirty="0" err="1">
                          <a:effectLst/>
                        </a:rPr>
                        <a:t>значення</a:t>
                      </a:r>
                      <a:r>
                        <a:rPr lang="ru-RU" sz="1100" dirty="0">
                          <a:effectLst/>
                        </a:rPr>
                        <a:t>, </a:t>
                      </a:r>
                      <a:r>
                        <a:rPr lang="ru-RU" sz="1100" dirty="0" err="1">
                          <a:effectLst/>
                        </a:rPr>
                        <a:t>значення</a:t>
                      </a:r>
                      <a:r>
                        <a:rPr lang="ru-RU" sz="1100" dirty="0">
                          <a:effectLst/>
                        </a:rPr>
                        <a:t>, </a:t>
                      </a:r>
                      <a:r>
                        <a:rPr lang="ru-RU" sz="1100" dirty="0" err="1">
                          <a:effectLst/>
                        </a:rPr>
                        <a:t>основний</a:t>
                      </a:r>
                      <a:r>
                        <a:rPr lang="ru-RU" sz="1100" dirty="0">
                          <a:effectLst/>
                        </a:rPr>
                        <a:t> </a:t>
                      </a:r>
                      <a:r>
                        <a:rPr lang="ru-RU" sz="1100" dirty="0" err="1">
                          <a:effectLst/>
                        </a:rPr>
                        <a:t>елемент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752600" y="172135"/>
            <a:ext cx="5410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Roboto"/>
              </a:rPr>
              <a:t>Requirements Realization Viewpoint Example</a:t>
            </a:r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152292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30168" y="259834"/>
            <a:ext cx="3258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Roboto"/>
              </a:rPr>
              <a:t>Motivation Viewpoint Example</a:t>
            </a:r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331225"/>
            <a:ext cx="7391400" cy="434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203199" y="1596515"/>
            <a:ext cx="8788399" cy="5261485"/>
            <a:chOff x="1019047" y="1461007"/>
            <a:chExt cx="8055357" cy="5148962"/>
          </a:xfrm>
        </p:grpSpPr>
        <p:sp>
          <p:nvSpPr>
            <p:cNvPr id="3" name="object 6"/>
            <p:cNvSpPr txBox="1"/>
            <p:nvPr/>
          </p:nvSpPr>
          <p:spPr>
            <a:xfrm>
              <a:off x="1019047" y="2364251"/>
              <a:ext cx="1593215" cy="12395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6350" indent="635" algn="ctr">
                <a:lnSpc>
                  <a:spcPct val="100200"/>
                </a:lnSpc>
              </a:pPr>
              <a:r>
                <a:rPr sz="1600" spc="-10" dirty="0">
                  <a:solidFill>
                    <a:srgbClr val="07256D"/>
                  </a:solidFill>
                  <a:latin typeface="Arial"/>
                  <a:cs typeface="Arial"/>
                </a:rPr>
                <a:t>a</a:t>
              </a:r>
              <a:r>
                <a:rPr sz="1600" spc="-15" dirty="0">
                  <a:solidFill>
                    <a:srgbClr val="07256D"/>
                  </a:solidFill>
                  <a:latin typeface="Arial"/>
                  <a:cs typeface="Arial"/>
                </a:rPr>
                <a:t>r</a:t>
              </a:r>
              <a:r>
                <a:rPr sz="1600" spc="-5" dirty="0">
                  <a:solidFill>
                    <a:srgbClr val="07256D"/>
                  </a:solidFill>
                  <a:latin typeface="Arial"/>
                  <a:cs typeface="Arial"/>
                </a:rPr>
                <a:t>c</a:t>
              </a:r>
              <a:r>
                <a:rPr sz="1600" spc="-10" dirty="0">
                  <a:solidFill>
                    <a:srgbClr val="07256D"/>
                  </a:solidFill>
                  <a:latin typeface="Arial"/>
                  <a:cs typeface="Arial"/>
                </a:rPr>
                <a:t>h</a:t>
              </a:r>
              <a:r>
                <a:rPr sz="1600" dirty="0">
                  <a:solidFill>
                    <a:srgbClr val="07256D"/>
                  </a:solidFill>
                  <a:latin typeface="Arial"/>
                  <a:cs typeface="Arial"/>
                </a:rPr>
                <a:t>i</a:t>
              </a:r>
              <a:r>
                <a:rPr sz="1600" spc="-10" dirty="0">
                  <a:solidFill>
                    <a:srgbClr val="07256D"/>
                  </a:solidFill>
                  <a:latin typeface="Arial"/>
                  <a:cs typeface="Arial"/>
                </a:rPr>
                <a:t>te</a:t>
              </a:r>
              <a:r>
                <a:rPr sz="1600" spc="-5" dirty="0">
                  <a:solidFill>
                    <a:srgbClr val="07256D"/>
                  </a:solidFill>
                  <a:latin typeface="Arial"/>
                  <a:cs typeface="Arial"/>
                </a:rPr>
                <a:t>ct, s</a:t>
              </a:r>
              <a:r>
                <a:rPr sz="1600" spc="-10" dirty="0">
                  <a:solidFill>
                    <a:srgbClr val="07256D"/>
                  </a:solidFill>
                  <a:latin typeface="Arial"/>
                  <a:cs typeface="Arial"/>
                </a:rPr>
                <a:t>oft</a:t>
              </a:r>
              <a:r>
                <a:rPr sz="1600" spc="-30" dirty="0">
                  <a:solidFill>
                    <a:srgbClr val="07256D"/>
                  </a:solidFill>
                  <a:latin typeface="Arial"/>
                  <a:cs typeface="Arial"/>
                </a:rPr>
                <a:t>w</a:t>
              </a:r>
              <a:r>
                <a:rPr sz="1600" dirty="0">
                  <a:solidFill>
                    <a:srgbClr val="07256D"/>
                  </a:solidFill>
                  <a:latin typeface="Arial"/>
                  <a:cs typeface="Arial"/>
                </a:rPr>
                <a:t>a</a:t>
              </a:r>
              <a:r>
                <a:rPr sz="1600" spc="-15" dirty="0">
                  <a:solidFill>
                    <a:srgbClr val="07256D"/>
                  </a:solidFill>
                  <a:latin typeface="Arial"/>
                  <a:cs typeface="Arial"/>
                </a:rPr>
                <a:t>r</a:t>
              </a:r>
              <a:r>
                <a:rPr sz="1600" spc="-10" dirty="0">
                  <a:solidFill>
                    <a:srgbClr val="07256D"/>
                  </a:solidFill>
                  <a:latin typeface="Arial"/>
                  <a:cs typeface="Arial"/>
                </a:rPr>
                <a:t>e de</a:t>
              </a:r>
              <a:r>
                <a:rPr sz="1600" spc="-5" dirty="0">
                  <a:solidFill>
                    <a:srgbClr val="07256D"/>
                  </a:solidFill>
                  <a:latin typeface="Arial"/>
                  <a:cs typeface="Arial"/>
                </a:rPr>
                <a:t>v</a:t>
              </a:r>
              <a:r>
                <a:rPr sz="1600" spc="-10" dirty="0">
                  <a:solidFill>
                    <a:srgbClr val="07256D"/>
                  </a:solidFill>
                  <a:latin typeface="Arial"/>
                  <a:cs typeface="Arial"/>
                </a:rPr>
                <a:t>e</a:t>
              </a:r>
              <a:r>
                <a:rPr sz="1600" dirty="0">
                  <a:solidFill>
                    <a:srgbClr val="07256D"/>
                  </a:solidFill>
                  <a:latin typeface="Arial"/>
                  <a:cs typeface="Arial"/>
                </a:rPr>
                <a:t>l</a:t>
              </a:r>
              <a:r>
                <a:rPr sz="1600" spc="-10" dirty="0">
                  <a:solidFill>
                    <a:srgbClr val="07256D"/>
                  </a:solidFill>
                  <a:latin typeface="Arial"/>
                  <a:cs typeface="Arial"/>
                </a:rPr>
                <a:t>ope</a:t>
              </a:r>
              <a:r>
                <a:rPr sz="1600" spc="-15" dirty="0">
                  <a:solidFill>
                    <a:srgbClr val="07256D"/>
                  </a:solidFill>
                  <a:latin typeface="Arial"/>
                  <a:cs typeface="Arial"/>
                </a:rPr>
                <a:t>r</a:t>
              </a:r>
              <a:r>
                <a:rPr sz="1600" spc="-5" dirty="0">
                  <a:solidFill>
                    <a:srgbClr val="07256D"/>
                  </a:solidFill>
                  <a:latin typeface="Arial"/>
                  <a:cs typeface="Arial"/>
                </a:rPr>
                <a:t>,</a:t>
              </a:r>
              <a:r>
                <a:rPr sz="1600" spc="-10" dirty="0">
                  <a:solidFill>
                    <a:srgbClr val="07256D"/>
                  </a:solidFill>
                  <a:latin typeface="Arial"/>
                  <a:cs typeface="Arial"/>
                </a:rPr>
                <a:t> bu</a:t>
              </a:r>
              <a:r>
                <a:rPr sz="1600" spc="-5" dirty="0">
                  <a:solidFill>
                    <a:srgbClr val="07256D"/>
                  </a:solidFill>
                  <a:latin typeface="Arial"/>
                  <a:cs typeface="Arial"/>
                </a:rPr>
                <a:t>si</a:t>
              </a:r>
              <a:r>
                <a:rPr sz="1600" spc="-10" dirty="0">
                  <a:solidFill>
                    <a:srgbClr val="07256D"/>
                  </a:solidFill>
                  <a:latin typeface="Arial"/>
                  <a:cs typeface="Arial"/>
                </a:rPr>
                <a:t>n</a:t>
              </a:r>
              <a:r>
                <a:rPr sz="1600" spc="-25" dirty="0">
                  <a:solidFill>
                    <a:srgbClr val="07256D"/>
                  </a:solidFill>
                  <a:latin typeface="Arial"/>
                  <a:cs typeface="Arial"/>
                </a:rPr>
                <a:t>e</a:t>
              </a:r>
              <a:r>
                <a:rPr sz="1600" spc="-5" dirty="0">
                  <a:solidFill>
                    <a:srgbClr val="07256D"/>
                  </a:solidFill>
                  <a:latin typeface="Arial"/>
                  <a:cs typeface="Arial"/>
                </a:rPr>
                <a:t>s</a:t>
              </a:r>
              <a:r>
                <a:rPr sz="1600" spc="-10" dirty="0">
                  <a:solidFill>
                    <a:srgbClr val="07256D"/>
                  </a:solidFill>
                  <a:latin typeface="Arial"/>
                  <a:cs typeface="Arial"/>
                </a:rPr>
                <a:t>s</a:t>
              </a:r>
              <a:r>
                <a:rPr sz="1600" spc="5" dirty="0">
                  <a:solidFill>
                    <a:srgbClr val="07256D"/>
                  </a:solidFill>
                  <a:latin typeface="Arial"/>
                  <a:cs typeface="Arial"/>
                </a:rPr>
                <a:t> </a:t>
              </a:r>
              <a:r>
                <a:rPr sz="1600" spc="-10" dirty="0">
                  <a:solidFill>
                    <a:srgbClr val="07256D"/>
                  </a:solidFill>
                  <a:latin typeface="Arial"/>
                  <a:cs typeface="Arial"/>
                </a:rPr>
                <a:t>p</a:t>
              </a:r>
              <a:r>
                <a:rPr sz="1600" spc="-15" dirty="0">
                  <a:solidFill>
                    <a:srgbClr val="07256D"/>
                  </a:solidFill>
                  <a:latin typeface="Arial"/>
                  <a:cs typeface="Arial"/>
                </a:rPr>
                <a:t>r</a:t>
              </a:r>
              <a:r>
                <a:rPr sz="1600" spc="-10" dirty="0">
                  <a:solidFill>
                    <a:srgbClr val="07256D"/>
                  </a:solidFill>
                  <a:latin typeface="Arial"/>
                  <a:cs typeface="Arial"/>
                </a:rPr>
                <a:t>o</a:t>
              </a:r>
              <a:r>
                <a:rPr sz="1600" spc="-5" dirty="0">
                  <a:solidFill>
                    <a:srgbClr val="07256D"/>
                  </a:solidFill>
                  <a:latin typeface="Arial"/>
                  <a:cs typeface="Arial"/>
                </a:rPr>
                <a:t>c</a:t>
              </a:r>
              <a:r>
                <a:rPr sz="1600" spc="-10" dirty="0">
                  <a:solidFill>
                    <a:srgbClr val="07256D"/>
                  </a:solidFill>
                  <a:latin typeface="Arial"/>
                  <a:cs typeface="Arial"/>
                </a:rPr>
                <a:t>e</a:t>
              </a:r>
              <a:r>
                <a:rPr sz="1600" spc="-20" dirty="0">
                  <a:solidFill>
                    <a:srgbClr val="07256D"/>
                  </a:solidFill>
                  <a:latin typeface="Arial"/>
                  <a:cs typeface="Arial"/>
                </a:rPr>
                <a:t>s</a:t>
              </a:r>
              <a:r>
                <a:rPr sz="1600" spc="-10" dirty="0">
                  <a:solidFill>
                    <a:srgbClr val="07256D"/>
                  </a:solidFill>
                  <a:latin typeface="Arial"/>
                  <a:cs typeface="Arial"/>
                </a:rPr>
                <a:t>s de</a:t>
              </a:r>
              <a:r>
                <a:rPr sz="1600" spc="-5" dirty="0">
                  <a:solidFill>
                    <a:srgbClr val="07256D"/>
                  </a:solidFill>
                  <a:latin typeface="Arial"/>
                  <a:cs typeface="Arial"/>
                </a:rPr>
                <a:t>si</a:t>
              </a:r>
              <a:r>
                <a:rPr sz="1600" spc="-10" dirty="0">
                  <a:solidFill>
                    <a:srgbClr val="07256D"/>
                  </a:solidFill>
                  <a:latin typeface="Arial"/>
                  <a:cs typeface="Arial"/>
                </a:rPr>
                <a:t>gner</a:t>
              </a:r>
              <a:endParaRPr sz="1600" dirty="0">
                <a:latin typeface="Arial"/>
                <a:cs typeface="Arial"/>
              </a:endParaRPr>
            </a:p>
          </p:txBody>
        </p:sp>
        <p:sp>
          <p:nvSpPr>
            <p:cNvPr id="4" name="object 7"/>
            <p:cNvSpPr/>
            <p:nvPr/>
          </p:nvSpPr>
          <p:spPr>
            <a:xfrm>
              <a:off x="2118360" y="4322064"/>
              <a:ext cx="5454650" cy="2287905"/>
            </a:xfrm>
            <a:custGeom>
              <a:avLst/>
              <a:gdLst/>
              <a:ahLst/>
              <a:cxnLst/>
              <a:rect l="l" t="t" r="r" b="b"/>
              <a:pathLst>
                <a:path w="5454650" h="2287904">
                  <a:moveTo>
                    <a:pt x="5454395" y="0"/>
                  </a:moveTo>
                  <a:lnTo>
                    <a:pt x="0" y="0"/>
                  </a:lnTo>
                  <a:lnTo>
                    <a:pt x="1363979" y="2287523"/>
                  </a:lnTo>
                  <a:lnTo>
                    <a:pt x="4091939" y="2287523"/>
                  </a:lnTo>
                  <a:lnTo>
                    <a:pt x="5454395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" name="object 8"/>
            <p:cNvSpPr/>
            <p:nvPr/>
          </p:nvSpPr>
          <p:spPr>
            <a:xfrm>
              <a:off x="2898647" y="4322064"/>
              <a:ext cx="3892550" cy="1630680"/>
            </a:xfrm>
            <a:custGeom>
              <a:avLst/>
              <a:gdLst/>
              <a:ahLst/>
              <a:cxnLst/>
              <a:rect l="l" t="t" r="r" b="b"/>
              <a:pathLst>
                <a:path w="3892550" h="1630679">
                  <a:moveTo>
                    <a:pt x="3892295" y="0"/>
                  </a:moveTo>
                  <a:lnTo>
                    <a:pt x="0" y="0"/>
                  </a:lnTo>
                  <a:lnTo>
                    <a:pt x="969263" y="1630679"/>
                  </a:lnTo>
                  <a:lnTo>
                    <a:pt x="2923031" y="1630679"/>
                  </a:lnTo>
                  <a:lnTo>
                    <a:pt x="3892295" y="0"/>
                  </a:lnTo>
                  <a:close/>
                </a:path>
              </a:pathLst>
            </a:custGeom>
            <a:solidFill>
              <a:srgbClr val="FFFF7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" name="object 9"/>
            <p:cNvSpPr/>
            <p:nvPr/>
          </p:nvSpPr>
          <p:spPr>
            <a:xfrm>
              <a:off x="3672839" y="4322064"/>
              <a:ext cx="2344420" cy="981710"/>
            </a:xfrm>
            <a:custGeom>
              <a:avLst/>
              <a:gdLst/>
              <a:ahLst/>
              <a:cxnLst/>
              <a:rect l="l" t="t" r="r" b="b"/>
              <a:pathLst>
                <a:path w="2344420" h="981710">
                  <a:moveTo>
                    <a:pt x="2343911" y="0"/>
                  </a:moveTo>
                  <a:lnTo>
                    <a:pt x="0" y="0"/>
                  </a:lnTo>
                  <a:lnTo>
                    <a:pt x="588263" y="981455"/>
                  </a:lnTo>
                  <a:lnTo>
                    <a:pt x="1755647" y="981455"/>
                  </a:lnTo>
                  <a:lnTo>
                    <a:pt x="2343911" y="0"/>
                  </a:lnTo>
                  <a:close/>
                </a:path>
              </a:pathLst>
            </a:custGeom>
            <a:solidFill>
              <a:srgbClr val="FFFF3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10"/>
            <p:cNvSpPr/>
            <p:nvPr/>
          </p:nvSpPr>
          <p:spPr>
            <a:xfrm>
              <a:off x="3479291" y="2026919"/>
              <a:ext cx="2731135" cy="2295525"/>
            </a:xfrm>
            <a:custGeom>
              <a:avLst/>
              <a:gdLst/>
              <a:ahLst/>
              <a:cxnLst/>
              <a:rect l="l" t="t" r="r" b="b"/>
              <a:pathLst>
                <a:path w="2731135" h="2295525">
                  <a:moveTo>
                    <a:pt x="2731007" y="0"/>
                  </a:moveTo>
                  <a:lnTo>
                    <a:pt x="0" y="0"/>
                  </a:lnTo>
                  <a:lnTo>
                    <a:pt x="1363979" y="2295143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BFFFB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8" name="object 11"/>
            <p:cNvSpPr/>
            <p:nvPr/>
          </p:nvSpPr>
          <p:spPr>
            <a:xfrm>
              <a:off x="3874007" y="2683763"/>
              <a:ext cx="1943100" cy="1638300"/>
            </a:xfrm>
            <a:custGeom>
              <a:avLst/>
              <a:gdLst/>
              <a:ahLst/>
              <a:cxnLst/>
              <a:rect l="l" t="t" r="r" b="b"/>
              <a:pathLst>
                <a:path w="1943100" h="1638300">
                  <a:moveTo>
                    <a:pt x="1943099" y="0"/>
                  </a:moveTo>
                  <a:lnTo>
                    <a:pt x="0" y="0"/>
                  </a:lnTo>
                  <a:lnTo>
                    <a:pt x="970787" y="1638299"/>
                  </a:lnTo>
                  <a:lnTo>
                    <a:pt x="1943099" y="0"/>
                  </a:lnTo>
                  <a:close/>
                </a:path>
              </a:pathLst>
            </a:custGeom>
            <a:solidFill>
              <a:srgbClr val="7FFF7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9" name="object 12"/>
            <p:cNvSpPr/>
            <p:nvPr/>
          </p:nvSpPr>
          <p:spPr>
            <a:xfrm>
              <a:off x="4847844" y="2026919"/>
              <a:ext cx="2725420" cy="2295525"/>
            </a:xfrm>
            <a:custGeom>
              <a:avLst/>
              <a:gdLst/>
              <a:ahLst/>
              <a:cxnLst/>
              <a:rect l="l" t="t" r="r" b="b"/>
              <a:pathLst>
                <a:path w="2725420" h="2295525">
                  <a:moveTo>
                    <a:pt x="2724911" y="2295143"/>
                  </a:moveTo>
                  <a:lnTo>
                    <a:pt x="1363979" y="0"/>
                  </a:lnTo>
                  <a:lnTo>
                    <a:pt x="0" y="2295143"/>
                  </a:lnTo>
                  <a:lnTo>
                    <a:pt x="2724911" y="2295143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0" name="object 13"/>
            <p:cNvSpPr/>
            <p:nvPr/>
          </p:nvSpPr>
          <p:spPr>
            <a:xfrm>
              <a:off x="4847844" y="2683763"/>
              <a:ext cx="1943100" cy="1638300"/>
            </a:xfrm>
            <a:custGeom>
              <a:avLst/>
              <a:gdLst/>
              <a:ahLst/>
              <a:cxnLst/>
              <a:rect l="l" t="t" r="r" b="b"/>
              <a:pathLst>
                <a:path w="1943100" h="1638300">
                  <a:moveTo>
                    <a:pt x="1943099" y="1638299"/>
                  </a:moveTo>
                  <a:lnTo>
                    <a:pt x="975359" y="0"/>
                  </a:lnTo>
                  <a:lnTo>
                    <a:pt x="0" y="1638299"/>
                  </a:lnTo>
                  <a:lnTo>
                    <a:pt x="1943099" y="1638299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1" name="object 14"/>
            <p:cNvSpPr/>
            <p:nvPr/>
          </p:nvSpPr>
          <p:spPr>
            <a:xfrm>
              <a:off x="2118360" y="2026919"/>
              <a:ext cx="2729865" cy="2295525"/>
            </a:xfrm>
            <a:custGeom>
              <a:avLst/>
              <a:gdLst/>
              <a:ahLst/>
              <a:cxnLst/>
              <a:rect l="l" t="t" r="r" b="b"/>
              <a:pathLst>
                <a:path w="2729865" h="2295525">
                  <a:moveTo>
                    <a:pt x="2729483" y="2295143"/>
                  </a:moveTo>
                  <a:lnTo>
                    <a:pt x="1367027" y="0"/>
                  </a:lnTo>
                  <a:lnTo>
                    <a:pt x="0" y="2295143"/>
                  </a:lnTo>
                  <a:lnTo>
                    <a:pt x="2729483" y="2295143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2" name="object 15"/>
            <p:cNvSpPr/>
            <p:nvPr/>
          </p:nvSpPr>
          <p:spPr>
            <a:xfrm>
              <a:off x="2898647" y="2683763"/>
              <a:ext cx="1949450" cy="1638300"/>
            </a:xfrm>
            <a:custGeom>
              <a:avLst/>
              <a:gdLst/>
              <a:ahLst/>
              <a:cxnLst/>
              <a:rect l="l" t="t" r="r" b="b"/>
              <a:pathLst>
                <a:path w="1949450" h="1638300">
                  <a:moveTo>
                    <a:pt x="1949195" y="1638299"/>
                  </a:moveTo>
                  <a:lnTo>
                    <a:pt x="970787" y="0"/>
                  </a:lnTo>
                  <a:lnTo>
                    <a:pt x="0" y="1638299"/>
                  </a:lnTo>
                  <a:lnTo>
                    <a:pt x="1949195" y="1638299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3" name="object 16"/>
            <p:cNvSpPr/>
            <p:nvPr/>
          </p:nvSpPr>
          <p:spPr>
            <a:xfrm>
              <a:off x="3672839" y="3340608"/>
              <a:ext cx="1175385" cy="981710"/>
            </a:xfrm>
            <a:custGeom>
              <a:avLst/>
              <a:gdLst/>
              <a:ahLst/>
              <a:cxnLst/>
              <a:rect l="l" t="t" r="r" b="b"/>
              <a:pathLst>
                <a:path w="1175385" h="981710">
                  <a:moveTo>
                    <a:pt x="1175003" y="981455"/>
                  </a:moveTo>
                  <a:lnTo>
                    <a:pt x="589787" y="0"/>
                  </a:lnTo>
                  <a:lnTo>
                    <a:pt x="0" y="981455"/>
                  </a:lnTo>
                  <a:lnTo>
                    <a:pt x="1175003" y="981455"/>
                  </a:lnTo>
                  <a:close/>
                </a:path>
              </a:pathLst>
            </a:custGeom>
            <a:solidFill>
              <a:srgbClr val="FF3F3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4" name="object 17"/>
            <p:cNvSpPr/>
            <p:nvPr/>
          </p:nvSpPr>
          <p:spPr>
            <a:xfrm>
              <a:off x="4847844" y="3340608"/>
              <a:ext cx="1169035" cy="981710"/>
            </a:xfrm>
            <a:custGeom>
              <a:avLst/>
              <a:gdLst/>
              <a:ahLst/>
              <a:cxnLst/>
              <a:rect l="l" t="t" r="r" b="b"/>
              <a:pathLst>
                <a:path w="1169035" h="981710">
                  <a:moveTo>
                    <a:pt x="1168907" y="981455"/>
                  </a:moveTo>
                  <a:lnTo>
                    <a:pt x="582167" y="0"/>
                  </a:lnTo>
                  <a:lnTo>
                    <a:pt x="0" y="981455"/>
                  </a:lnTo>
                  <a:lnTo>
                    <a:pt x="1168907" y="981455"/>
                  </a:lnTo>
                  <a:close/>
                </a:path>
              </a:pathLst>
            </a:custGeom>
            <a:solidFill>
              <a:srgbClr val="3F3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5" name="object 18"/>
            <p:cNvSpPr/>
            <p:nvPr/>
          </p:nvSpPr>
          <p:spPr>
            <a:xfrm>
              <a:off x="4261103" y="3340608"/>
              <a:ext cx="1167765" cy="981710"/>
            </a:xfrm>
            <a:custGeom>
              <a:avLst/>
              <a:gdLst/>
              <a:ahLst/>
              <a:cxnLst/>
              <a:rect l="l" t="t" r="r" b="b"/>
              <a:pathLst>
                <a:path w="1167764" h="981710">
                  <a:moveTo>
                    <a:pt x="1167383" y="0"/>
                  </a:moveTo>
                  <a:lnTo>
                    <a:pt x="0" y="0"/>
                  </a:lnTo>
                  <a:lnTo>
                    <a:pt x="583691" y="981455"/>
                  </a:lnTo>
                  <a:lnTo>
                    <a:pt x="1167383" y="0"/>
                  </a:lnTo>
                  <a:close/>
                </a:path>
              </a:pathLst>
            </a:custGeom>
            <a:solidFill>
              <a:srgbClr val="3FFF3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6" name="object 19"/>
            <p:cNvSpPr/>
            <p:nvPr/>
          </p:nvSpPr>
          <p:spPr>
            <a:xfrm>
              <a:off x="4454651" y="3932515"/>
              <a:ext cx="788035" cy="784860"/>
            </a:xfrm>
            <a:custGeom>
              <a:avLst/>
              <a:gdLst/>
              <a:ahLst/>
              <a:cxnLst/>
              <a:rect l="l" t="t" r="r" b="b"/>
              <a:pathLst>
                <a:path w="788035" h="784860">
                  <a:moveTo>
                    <a:pt x="240458" y="753236"/>
                  </a:moveTo>
                  <a:lnTo>
                    <a:pt x="240458" y="25859"/>
                  </a:lnTo>
                  <a:lnTo>
                    <a:pt x="212826" y="38901"/>
                  </a:lnTo>
                  <a:lnTo>
                    <a:pt x="161300" y="71007"/>
                  </a:lnTo>
                  <a:lnTo>
                    <a:pt x="115442" y="110465"/>
                  </a:lnTo>
                  <a:lnTo>
                    <a:pt x="76078" y="156461"/>
                  </a:lnTo>
                  <a:lnTo>
                    <a:pt x="44028" y="208181"/>
                  </a:lnTo>
                  <a:lnTo>
                    <a:pt x="20116" y="264811"/>
                  </a:lnTo>
                  <a:lnTo>
                    <a:pt x="5166" y="325538"/>
                  </a:lnTo>
                  <a:lnTo>
                    <a:pt x="0" y="389548"/>
                  </a:lnTo>
                  <a:lnTo>
                    <a:pt x="1308" y="421912"/>
                  </a:lnTo>
                  <a:lnTo>
                    <a:pt x="11470" y="484382"/>
                  </a:lnTo>
                  <a:lnTo>
                    <a:pt x="31003" y="543162"/>
                  </a:lnTo>
                  <a:lnTo>
                    <a:pt x="59087" y="597439"/>
                  </a:lnTo>
                  <a:lnTo>
                    <a:pt x="94897" y="646399"/>
                  </a:lnTo>
                  <a:lnTo>
                    <a:pt x="137611" y="689227"/>
                  </a:lnTo>
                  <a:lnTo>
                    <a:pt x="186406" y="725111"/>
                  </a:lnTo>
                  <a:lnTo>
                    <a:pt x="240458" y="753236"/>
                  </a:lnTo>
                  <a:close/>
                </a:path>
                <a:path w="788035" h="784860">
                  <a:moveTo>
                    <a:pt x="425556" y="782955"/>
                  </a:moveTo>
                  <a:lnTo>
                    <a:pt x="425556" y="-3858"/>
                  </a:lnTo>
                  <a:lnTo>
                    <a:pt x="393191" y="-5167"/>
                  </a:lnTo>
                  <a:lnTo>
                    <a:pt x="361045" y="-3858"/>
                  </a:lnTo>
                  <a:lnTo>
                    <a:pt x="329595" y="0"/>
                  </a:lnTo>
                  <a:lnTo>
                    <a:pt x="298945" y="6307"/>
                  </a:lnTo>
                  <a:lnTo>
                    <a:pt x="269199" y="14961"/>
                  </a:lnTo>
                  <a:lnTo>
                    <a:pt x="269199" y="764135"/>
                  </a:lnTo>
                  <a:lnTo>
                    <a:pt x="298945" y="772788"/>
                  </a:lnTo>
                  <a:lnTo>
                    <a:pt x="329595" y="779096"/>
                  </a:lnTo>
                  <a:lnTo>
                    <a:pt x="361045" y="782955"/>
                  </a:lnTo>
                  <a:lnTo>
                    <a:pt x="393191" y="784264"/>
                  </a:lnTo>
                  <a:lnTo>
                    <a:pt x="425556" y="782955"/>
                  </a:lnTo>
                  <a:close/>
                </a:path>
                <a:path w="788035" h="784860">
                  <a:moveTo>
                    <a:pt x="488026" y="772788"/>
                  </a:moveTo>
                  <a:lnTo>
                    <a:pt x="488026" y="6307"/>
                  </a:lnTo>
                  <a:lnTo>
                    <a:pt x="457201" y="0"/>
                  </a:lnTo>
                  <a:lnTo>
                    <a:pt x="457201" y="779096"/>
                  </a:lnTo>
                  <a:lnTo>
                    <a:pt x="488026" y="772788"/>
                  </a:lnTo>
                  <a:close/>
                </a:path>
                <a:path w="788035" h="784860">
                  <a:moveTo>
                    <a:pt x="626278" y="708088"/>
                  </a:moveTo>
                  <a:lnTo>
                    <a:pt x="626278" y="71007"/>
                  </a:lnTo>
                  <a:lnTo>
                    <a:pt x="601083" y="53984"/>
                  </a:lnTo>
                  <a:lnTo>
                    <a:pt x="574558" y="38901"/>
                  </a:lnTo>
                  <a:lnTo>
                    <a:pt x="546806" y="25859"/>
                  </a:lnTo>
                  <a:lnTo>
                    <a:pt x="517928" y="14961"/>
                  </a:lnTo>
                  <a:lnTo>
                    <a:pt x="517928" y="764135"/>
                  </a:lnTo>
                  <a:lnTo>
                    <a:pt x="546806" y="753236"/>
                  </a:lnTo>
                  <a:lnTo>
                    <a:pt x="574558" y="740194"/>
                  </a:lnTo>
                  <a:lnTo>
                    <a:pt x="601083" y="725111"/>
                  </a:lnTo>
                  <a:lnTo>
                    <a:pt x="626278" y="708088"/>
                  </a:lnTo>
                  <a:close/>
                </a:path>
                <a:path w="788035" h="784860">
                  <a:moveTo>
                    <a:pt x="672274" y="668630"/>
                  </a:moveTo>
                  <a:lnTo>
                    <a:pt x="672274" y="110465"/>
                  </a:lnTo>
                  <a:lnTo>
                    <a:pt x="650042" y="89868"/>
                  </a:lnTo>
                  <a:lnTo>
                    <a:pt x="650042" y="689227"/>
                  </a:lnTo>
                  <a:lnTo>
                    <a:pt x="672274" y="668630"/>
                  </a:lnTo>
                  <a:close/>
                </a:path>
                <a:path w="788035" h="784860">
                  <a:moveTo>
                    <a:pt x="787907" y="389548"/>
                  </a:moveTo>
                  <a:lnTo>
                    <a:pt x="782740" y="325538"/>
                  </a:lnTo>
                  <a:lnTo>
                    <a:pt x="767778" y="264811"/>
                  </a:lnTo>
                  <a:lnTo>
                    <a:pt x="743838" y="208181"/>
                  </a:lnTo>
                  <a:lnTo>
                    <a:pt x="711732" y="156461"/>
                  </a:lnTo>
                  <a:lnTo>
                    <a:pt x="692871" y="132697"/>
                  </a:lnTo>
                  <a:lnTo>
                    <a:pt x="692871" y="646399"/>
                  </a:lnTo>
                  <a:lnTo>
                    <a:pt x="728755" y="597439"/>
                  </a:lnTo>
                  <a:lnTo>
                    <a:pt x="756880" y="543162"/>
                  </a:lnTo>
                  <a:lnTo>
                    <a:pt x="776432" y="484382"/>
                  </a:lnTo>
                  <a:lnTo>
                    <a:pt x="786599" y="421912"/>
                  </a:lnTo>
                  <a:lnTo>
                    <a:pt x="787907" y="389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7" name="object 20"/>
            <p:cNvSpPr txBox="1"/>
            <p:nvPr/>
          </p:nvSpPr>
          <p:spPr>
            <a:xfrm>
              <a:off x="4352034" y="2391154"/>
              <a:ext cx="991235" cy="2933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b="1" spc="-5" dirty="0">
                  <a:solidFill>
                    <a:srgbClr val="07256D"/>
                  </a:solidFill>
                  <a:latin typeface="Arial"/>
                  <a:cs typeface="Arial"/>
                </a:rPr>
                <a:t>Dec</a:t>
              </a:r>
              <a:r>
                <a:rPr sz="1800" b="1" dirty="0">
                  <a:solidFill>
                    <a:srgbClr val="07256D"/>
                  </a:solidFill>
                  <a:latin typeface="Arial"/>
                  <a:cs typeface="Arial"/>
                </a:rPr>
                <a:t>iding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8" name="object 21"/>
            <p:cNvSpPr txBox="1"/>
            <p:nvPr/>
          </p:nvSpPr>
          <p:spPr>
            <a:xfrm>
              <a:off x="2843274" y="3413758"/>
              <a:ext cx="1131570" cy="2933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b="1" spc="-5" dirty="0">
                  <a:solidFill>
                    <a:srgbClr val="07256D"/>
                  </a:solidFill>
                  <a:latin typeface="Arial"/>
                  <a:cs typeface="Arial"/>
                </a:rPr>
                <a:t>Des</a:t>
              </a:r>
              <a:r>
                <a:rPr sz="1800" b="1" dirty="0">
                  <a:solidFill>
                    <a:srgbClr val="07256D"/>
                  </a:solidFill>
                  <a:latin typeface="Arial"/>
                  <a:cs typeface="Arial"/>
                </a:rPr>
                <a:t>igning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9" name="object 22"/>
            <p:cNvSpPr txBox="1"/>
            <p:nvPr/>
          </p:nvSpPr>
          <p:spPr>
            <a:xfrm>
              <a:off x="5732777" y="3453382"/>
              <a:ext cx="1081405" cy="2933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b="1" dirty="0">
                  <a:solidFill>
                    <a:srgbClr val="07256D"/>
                  </a:solidFill>
                  <a:latin typeface="Arial"/>
                  <a:cs typeface="Arial"/>
                </a:rPr>
                <a:t>Info</a:t>
              </a:r>
              <a:r>
                <a:rPr sz="1800" b="1" spc="-5" dirty="0">
                  <a:solidFill>
                    <a:srgbClr val="07256D"/>
                  </a:solidFill>
                  <a:latin typeface="Arial"/>
                  <a:cs typeface="Arial"/>
                </a:rPr>
                <a:t>rm</a:t>
              </a:r>
              <a:r>
                <a:rPr sz="1800" b="1" dirty="0">
                  <a:solidFill>
                    <a:srgbClr val="07256D"/>
                  </a:solidFill>
                  <a:latin typeface="Arial"/>
                  <a:cs typeface="Arial"/>
                </a:rPr>
                <a:t>ing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0" name="object 23"/>
            <p:cNvSpPr txBox="1"/>
            <p:nvPr/>
          </p:nvSpPr>
          <p:spPr>
            <a:xfrm>
              <a:off x="4457190" y="4826506"/>
              <a:ext cx="774700" cy="2933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b="1" spc="-5" dirty="0">
                  <a:solidFill>
                    <a:srgbClr val="07256D"/>
                  </a:solidFill>
                  <a:latin typeface="Arial"/>
                  <a:cs typeface="Arial"/>
                </a:rPr>
                <a:t>De</a:t>
              </a:r>
              <a:r>
                <a:rPr sz="1800" b="1" dirty="0">
                  <a:solidFill>
                    <a:srgbClr val="07256D"/>
                  </a:solidFill>
                  <a:latin typeface="Arial"/>
                  <a:cs typeface="Arial"/>
                </a:rPr>
                <a:t>t</a:t>
              </a:r>
              <a:r>
                <a:rPr sz="1800" b="1" spc="-5" dirty="0">
                  <a:solidFill>
                    <a:srgbClr val="07256D"/>
                  </a:solidFill>
                  <a:latin typeface="Arial"/>
                  <a:cs typeface="Arial"/>
                </a:rPr>
                <a:t>a</a:t>
              </a:r>
              <a:r>
                <a:rPr sz="1800" b="1" dirty="0">
                  <a:solidFill>
                    <a:srgbClr val="07256D"/>
                  </a:solidFill>
                  <a:latin typeface="Arial"/>
                  <a:cs typeface="Arial"/>
                </a:rPr>
                <a:t>ils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1" name="object 24"/>
            <p:cNvSpPr txBox="1"/>
            <p:nvPr/>
          </p:nvSpPr>
          <p:spPr>
            <a:xfrm>
              <a:off x="4242306" y="5519925"/>
              <a:ext cx="1205865" cy="2933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b="1" spc="-5" dirty="0">
                  <a:solidFill>
                    <a:srgbClr val="07256D"/>
                  </a:solidFill>
                  <a:latin typeface="Arial"/>
                  <a:cs typeface="Arial"/>
                </a:rPr>
                <a:t>C</a:t>
              </a:r>
              <a:r>
                <a:rPr sz="1800" b="1" dirty="0">
                  <a:solidFill>
                    <a:srgbClr val="07256D"/>
                  </a:solidFill>
                  <a:latin typeface="Arial"/>
                  <a:cs typeface="Arial"/>
                </a:rPr>
                <a:t>oh</a:t>
              </a:r>
              <a:r>
                <a:rPr sz="1800" b="1" spc="-5" dirty="0">
                  <a:solidFill>
                    <a:srgbClr val="07256D"/>
                  </a:solidFill>
                  <a:latin typeface="Arial"/>
                  <a:cs typeface="Arial"/>
                </a:rPr>
                <a:t>ere</a:t>
              </a:r>
              <a:r>
                <a:rPr sz="1800" b="1" dirty="0">
                  <a:solidFill>
                    <a:srgbClr val="07256D"/>
                  </a:solidFill>
                  <a:latin typeface="Arial"/>
                  <a:cs typeface="Arial"/>
                </a:rPr>
                <a:t>n</a:t>
              </a:r>
              <a:r>
                <a:rPr sz="1800" b="1" spc="-5" dirty="0">
                  <a:solidFill>
                    <a:srgbClr val="07256D"/>
                  </a:solidFill>
                  <a:latin typeface="Arial"/>
                  <a:cs typeface="Arial"/>
                </a:rPr>
                <a:t>c</a:t>
              </a:r>
              <a:r>
                <a:rPr sz="1800" b="1" dirty="0">
                  <a:solidFill>
                    <a:srgbClr val="07256D"/>
                  </a:solidFill>
                  <a:latin typeface="Arial"/>
                  <a:cs typeface="Arial"/>
                </a:rPr>
                <a:t>e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2" name="object 25"/>
            <p:cNvSpPr txBox="1"/>
            <p:nvPr/>
          </p:nvSpPr>
          <p:spPr>
            <a:xfrm>
              <a:off x="4326126" y="6132573"/>
              <a:ext cx="1038860" cy="2933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b="1" spc="15" dirty="0">
                  <a:solidFill>
                    <a:srgbClr val="07256D"/>
                  </a:solidFill>
                  <a:latin typeface="Arial"/>
                  <a:cs typeface="Arial"/>
                </a:rPr>
                <a:t>O</a:t>
              </a:r>
              <a:r>
                <a:rPr sz="1800" b="1" spc="-30" dirty="0">
                  <a:solidFill>
                    <a:srgbClr val="07256D"/>
                  </a:solidFill>
                  <a:latin typeface="Arial"/>
                  <a:cs typeface="Arial"/>
                </a:rPr>
                <a:t>v</a:t>
              </a:r>
              <a:r>
                <a:rPr sz="1800" b="1" spc="5" dirty="0">
                  <a:solidFill>
                    <a:srgbClr val="07256D"/>
                  </a:solidFill>
                  <a:latin typeface="Arial"/>
                  <a:cs typeface="Arial"/>
                </a:rPr>
                <a:t>e</a:t>
              </a:r>
              <a:r>
                <a:rPr sz="1800" b="1" spc="15" dirty="0">
                  <a:solidFill>
                    <a:srgbClr val="07256D"/>
                  </a:solidFill>
                  <a:latin typeface="Arial"/>
                  <a:cs typeface="Arial"/>
                </a:rPr>
                <a:t>r</a:t>
              </a:r>
              <a:r>
                <a:rPr sz="1800" b="1" spc="-30" dirty="0">
                  <a:solidFill>
                    <a:srgbClr val="07256D"/>
                  </a:solidFill>
                  <a:latin typeface="Arial"/>
                  <a:cs typeface="Arial"/>
                </a:rPr>
                <a:t>v</a:t>
              </a:r>
              <a:r>
                <a:rPr sz="1800" b="1" dirty="0">
                  <a:solidFill>
                    <a:srgbClr val="07256D"/>
                  </a:solidFill>
                  <a:latin typeface="Arial"/>
                  <a:cs typeface="Arial"/>
                </a:rPr>
                <a:t>i</a:t>
              </a:r>
              <a:r>
                <a:rPr sz="1800" b="1" spc="-20" dirty="0">
                  <a:solidFill>
                    <a:srgbClr val="07256D"/>
                  </a:solidFill>
                  <a:latin typeface="Arial"/>
                  <a:cs typeface="Arial"/>
                </a:rPr>
                <a:t>e</a:t>
              </a:r>
              <a:r>
                <a:rPr sz="1800" b="1" dirty="0">
                  <a:solidFill>
                    <a:srgbClr val="07256D"/>
                  </a:solidFill>
                  <a:latin typeface="Arial"/>
                  <a:cs typeface="Arial"/>
                </a:rPr>
                <a:t>w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3" name="object 26"/>
            <p:cNvSpPr txBox="1"/>
            <p:nvPr/>
          </p:nvSpPr>
          <p:spPr>
            <a:xfrm>
              <a:off x="4018278" y="1461007"/>
              <a:ext cx="1617980" cy="5060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52425" marR="6350" indent="-340360">
                <a:lnSpc>
                  <a:spcPct val="100000"/>
                </a:lnSpc>
              </a:pPr>
              <a:r>
                <a:rPr sz="1600" spc="-10" dirty="0">
                  <a:solidFill>
                    <a:srgbClr val="07256D"/>
                  </a:solidFill>
                  <a:latin typeface="Arial"/>
                  <a:cs typeface="Arial"/>
                </a:rPr>
                <a:t>p</a:t>
              </a:r>
              <a:r>
                <a:rPr sz="1600" spc="-15" dirty="0">
                  <a:solidFill>
                    <a:srgbClr val="07256D"/>
                  </a:solidFill>
                  <a:latin typeface="Arial"/>
                  <a:cs typeface="Arial"/>
                </a:rPr>
                <a:t>r</a:t>
              </a:r>
              <a:r>
                <a:rPr sz="1600" spc="-10" dirty="0">
                  <a:solidFill>
                    <a:srgbClr val="07256D"/>
                  </a:solidFill>
                  <a:latin typeface="Arial"/>
                  <a:cs typeface="Arial"/>
                </a:rPr>
                <a:t>odu</a:t>
              </a:r>
              <a:r>
                <a:rPr sz="1600" spc="-5" dirty="0">
                  <a:solidFill>
                    <a:srgbClr val="07256D"/>
                  </a:solidFill>
                  <a:latin typeface="Arial"/>
                  <a:cs typeface="Arial"/>
                </a:rPr>
                <a:t>ct</a:t>
              </a:r>
              <a:r>
                <a:rPr sz="1600" spc="10" dirty="0">
                  <a:solidFill>
                    <a:srgbClr val="07256D"/>
                  </a:solidFill>
                  <a:latin typeface="Arial"/>
                  <a:cs typeface="Arial"/>
                </a:rPr>
                <a:t> </a:t>
              </a:r>
              <a:r>
                <a:rPr sz="1600" spc="-10" dirty="0">
                  <a:solidFill>
                    <a:srgbClr val="07256D"/>
                  </a:solidFill>
                  <a:latin typeface="Arial"/>
                  <a:cs typeface="Arial"/>
                </a:rPr>
                <a:t>manage</a:t>
              </a:r>
              <a:r>
                <a:rPr sz="1600" spc="-5" dirty="0">
                  <a:solidFill>
                    <a:srgbClr val="07256D"/>
                  </a:solidFill>
                  <a:latin typeface="Arial"/>
                  <a:cs typeface="Arial"/>
                </a:rPr>
                <a:t>r, </a:t>
              </a:r>
              <a:r>
                <a:rPr sz="1600" spc="-20" dirty="0">
                  <a:solidFill>
                    <a:srgbClr val="07256D"/>
                  </a:solidFill>
                  <a:latin typeface="Arial"/>
                  <a:cs typeface="Arial"/>
                </a:rPr>
                <a:t>C</a:t>
              </a:r>
              <a:r>
                <a:rPr sz="1600" spc="-5" dirty="0">
                  <a:solidFill>
                    <a:srgbClr val="07256D"/>
                  </a:solidFill>
                  <a:latin typeface="Arial"/>
                  <a:cs typeface="Arial"/>
                </a:rPr>
                <a:t>I</a:t>
              </a:r>
              <a:r>
                <a:rPr sz="1600" spc="-10" dirty="0">
                  <a:solidFill>
                    <a:srgbClr val="07256D"/>
                  </a:solidFill>
                  <a:latin typeface="Arial"/>
                  <a:cs typeface="Arial"/>
                </a:rPr>
                <a:t>O</a:t>
              </a:r>
              <a:r>
                <a:rPr sz="1600" spc="-5" dirty="0">
                  <a:solidFill>
                    <a:srgbClr val="07256D"/>
                  </a:solidFill>
                  <a:latin typeface="Arial"/>
                  <a:cs typeface="Arial"/>
                </a:rPr>
                <a:t>, </a:t>
              </a:r>
              <a:r>
                <a:rPr sz="1600" spc="-20" dirty="0">
                  <a:solidFill>
                    <a:srgbClr val="07256D"/>
                  </a:solidFill>
                  <a:latin typeface="Arial"/>
                  <a:cs typeface="Arial"/>
                </a:rPr>
                <a:t>C</a:t>
              </a:r>
              <a:r>
                <a:rPr sz="1600" dirty="0">
                  <a:solidFill>
                    <a:srgbClr val="07256D"/>
                  </a:solidFill>
                  <a:latin typeface="Arial"/>
                  <a:cs typeface="Arial"/>
                </a:rPr>
                <a:t>E</a:t>
              </a:r>
              <a:r>
                <a:rPr sz="1600" spc="-15" dirty="0">
                  <a:solidFill>
                    <a:srgbClr val="07256D"/>
                  </a:solidFill>
                  <a:latin typeface="Arial"/>
                  <a:cs typeface="Arial"/>
                </a:rPr>
                <a:t>O</a:t>
              </a:r>
              <a:endParaRPr sz="1600" dirty="0">
                <a:latin typeface="Arial"/>
                <a:cs typeface="Arial"/>
              </a:endParaRPr>
            </a:p>
          </p:txBody>
        </p:sp>
        <p:sp>
          <p:nvSpPr>
            <p:cNvPr id="24" name="object 27"/>
            <p:cNvSpPr txBox="1"/>
            <p:nvPr/>
          </p:nvSpPr>
          <p:spPr>
            <a:xfrm>
              <a:off x="7111996" y="2856990"/>
              <a:ext cx="961390" cy="7499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6350" indent="-1905" algn="ctr">
                <a:lnSpc>
                  <a:spcPct val="100000"/>
                </a:lnSpc>
              </a:pPr>
              <a:r>
                <a:rPr sz="1600" spc="-5" dirty="0">
                  <a:solidFill>
                    <a:srgbClr val="07256D"/>
                  </a:solidFill>
                  <a:latin typeface="Arial"/>
                  <a:cs typeface="Arial"/>
                </a:rPr>
                <a:t>c</a:t>
              </a:r>
              <a:r>
                <a:rPr sz="1600" spc="-10" dirty="0">
                  <a:solidFill>
                    <a:srgbClr val="07256D"/>
                  </a:solidFill>
                  <a:latin typeface="Arial"/>
                  <a:cs typeface="Arial"/>
                </a:rPr>
                <a:t>u</a:t>
              </a:r>
              <a:r>
                <a:rPr sz="1600" spc="-5" dirty="0">
                  <a:solidFill>
                    <a:srgbClr val="07256D"/>
                  </a:solidFill>
                  <a:latin typeface="Arial"/>
                  <a:cs typeface="Arial"/>
                </a:rPr>
                <a:t>s</a:t>
              </a:r>
              <a:r>
                <a:rPr sz="1600" spc="-10" dirty="0">
                  <a:solidFill>
                    <a:srgbClr val="07256D"/>
                  </a:solidFill>
                  <a:latin typeface="Arial"/>
                  <a:cs typeface="Arial"/>
                </a:rPr>
                <a:t>tome</a:t>
              </a:r>
              <a:r>
                <a:rPr sz="1600" spc="-15" dirty="0">
                  <a:solidFill>
                    <a:srgbClr val="07256D"/>
                  </a:solidFill>
                  <a:latin typeface="Arial"/>
                  <a:cs typeface="Arial"/>
                </a:rPr>
                <a:t>r</a:t>
              </a:r>
              <a:r>
                <a:rPr sz="1600" spc="-5" dirty="0">
                  <a:solidFill>
                    <a:srgbClr val="07256D"/>
                  </a:solidFill>
                  <a:latin typeface="Arial"/>
                  <a:cs typeface="Arial"/>
                </a:rPr>
                <a:t>,</a:t>
              </a:r>
              <a:r>
                <a:rPr sz="1600" spc="-10" dirty="0">
                  <a:solidFill>
                    <a:srgbClr val="07256D"/>
                  </a:solidFill>
                  <a:latin typeface="Arial"/>
                  <a:cs typeface="Arial"/>
                </a:rPr>
                <a:t> emp</a:t>
              </a:r>
              <a:r>
                <a:rPr sz="1600" dirty="0">
                  <a:solidFill>
                    <a:srgbClr val="07256D"/>
                  </a:solidFill>
                  <a:latin typeface="Arial"/>
                  <a:cs typeface="Arial"/>
                </a:rPr>
                <a:t>l</a:t>
              </a:r>
              <a:r>
                <a:rPr sz="1600" spc="-10" dirty="0">
                  <a:solidFill>
                    <a:srgbClr val="07256D"/>
                  </a:solidFill>
                  <a:latin typeface="Arial"/>
                  <a:cs typeface="Arial"/>
                </a:rPr>
                <a:t>o</a:t>
              </a:r>
              <a:r>
                <a:rPr sz="1600" spc="-30" dirty="0">
                  <a:solidFill>
                    <a:srgbClr val="07256D"/>
                  </a:solidFill>
                  <a:latin typeface="Arial"/>
                  <a:cs typeface="Arial"/>
                </a:rPr>
                <a:t>y</a:t>
              </a:r>
              <a:r>
                <a:rPr sz="1600" spc="-10" dirty="0">
                  <a:solidFill>
                    <a:srgbClr val="07256D"/>
                  </a:solidFill>
                  <a:latin typeface="Arial"/>
                  <a:cs typeface="Arial"/>
                </a:rPr>
                <a:t>e</a:t>
              </a:r>
              <a:r>
                <a:rPr sz="1600" dirty="0">
                  <a:solidFill>
                    <a:srgbClr val="07256D"/>
                  </a:solidFill>
                  <a:latin typeface="Arial"/>
                  <a:cs typeface="Arial"/>
                </a:rPr>
                <a:t>e</a:t>
              </a:r>
              <a:r>
                <a:rPr sz="1600" spc="-5" dirty="0">
                  <a:solidFill>
                    <a:srgbClr val="07256D"/>
                  </a:solidFill>
                  <a:latin typeface="Arial"/>
                  <a:cs typeface="Arial"/>
                </a:rPr>
                <a:t>,</a:t>
              </a:r>
              <a:r>
                <a:rPr sz="1600" spc="-10" dirty="0">
                  <a:solidFill>
                    <a:srgbClr val="07256D"/>
                  </a:solidFill>
                  <a:latin typeface="Arial"/>
                  <a:cs typeface="Arial"/>
                </a:rPr>
                <a:t> othe</a:t>
              </a:r>
              <a:r>
                <a:rPr sz="1600" spc="-15" dirty="0">
                  <a:solidFill>
                    <a:srgbClr val="07256D"/>
                  </a:solidFill>
                  <a:latin typeface="Arial"/>
                  <a:cs typeface="Arial"/>
                </a:rPr>
                <a:t>r</a:t>
              </a:r>
              <a:r>
                <a:rPr sz="1600" spc="-10" dirty="0">
                  <a:solidFill>
                    <a:srgbClr val="07256D"/>
                  </a:solidFill>
                  <a:latin typeface="Arial"/>
                  <a:cs typeface="Arial"/>
                </a:rPr>
                <a:t>s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25" name="object 28"/>
            <p:cNvSpPr/>
            <p:nvPr/>
          </p:nvSpPr>
          <p:spPr>
            <a:xfrm>
              <a:off x="8371331" y="1621536"/>
              <a:ext cx="693420" cy="2514600"/>
            </a:xfrm>
            <a:custGeom>
              <a:avLst/>
              <a:gdLst/>
              <a:ahLst/>
              <a:cxnLst/>
              <a:rect l="l" t="t" r="r" b="b"/>
              <a:pathLst>
                <a:path w="693420" h="2514600">
                  <a:moveTo>
                    <a:pt x="0" y="0"/>
                  </a:moveTo>
                  <a:lnTo>
                    <a:pt x="0" y="2514599"/>
                  </a:lnTo>
                  <a:lnTo>
                    <a:pt x="693419" y="2514599"/>
                  </a:lnTo>
                  <a:lnTo>
                    <a:pt x="6934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004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6" name="object 29"/>
            <p:cNvSpPr txBox="1"/>
            <p:nvPr/>
          </p:nvSpPr>
          <p:spPr>
            <a:xfrm>
              <a:off x="8494772" y="2708553"/>
              <a:ext cx="387350" cy="66929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400" dirty="0">
                  <a:solidFill>
                    <a:srgbClr val="07256D"/>
                  </a:solidFill>
                  <a:latin typeface="Arial"/>
                  <a:cs typeface="Arial"/>
                </a:rPr>
                <a:t>G</a:t>
              </a:r>
              <a:r>
                <a:rPr sz="2400" spc="-5" dirty="0">
                  <a:solidFill>
                    <a:srgbClr val="07256D"/>
                  </a:solidFill>
                  <a:latin typeface="Arial"/>
                  <a:cs typeface="Arial"/>
                </a:rPr>
                <a:t>oa</a:t>
              </a:r>
              <a:r>
                <a:rPr sz="2400" dirty="0">
                  <a:solidFill>
                    <a:srgbClr val="07256D"/>
                  </a:solidFill>
                  <a:latin typeface="Arial"/>
                  <a:cs typeface="Arial"/>
                </a:rPr>
                <a:t>l</a:t>
              </a:r>
              <a:endParaRPr sz="2400">
                <a:latin typeface="Arial"/>
                <a:cs typeface="Arial"/>
              </a:endParaRPr>
            </a:p>
          </p:txBody>
        </p:sp>
        <p:sp>
          <p:nvSpPr>
            <p:cNvPr id="27" name="object 30"/>
            <p:cNvSpPr/>
            <p:nvPr/>
          </p:nvSpPr>
          <p:spPr>
            <a:xfrm>
              <a:off x="9061704" y="4148327"/>
              <a:ext cx="12700" cy="2326005"/>
            </a:xfrm>
            <a:custGeom>
              <a:avLst/>
              <a:gdLst/>
              <a:ahLst/>
              <a:cxnLst/>
              <a:rect l="l" t="t" r="r" b="b"/>
              <a:pathLst>
                <a:path w="12700" h="2326004">
                  <a:moveTo>
                    <a:pt x="0" y="0"/>
                  </a:moveTo>
                  <a:lnTo>
                    <a:pt x="0" y="2325624"/>
                  </a:lnTo>
                  <a:lnTo>
                    <a:pt x="12192" y="2325624"/>
                  </a:lnTo>
                  <a:lnTo>
                    <a:pt x="121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8" name="object 31"/>
            <p:cNvSpPr/>
            <p:nvPr/>
          </p:nvSpPr>
          <p:spPr>
            <a:xfrm>
              <a:off x="8363711" y="4136135"/>
              <a:ext cx="698500" cy="2326005"/>
            </a:xfrm>
            <a:custGeom>
              <a:avLst/>
              <a:gdLst/>
              <a:ahLst/>
              <a:cxnLst/>
              <a:rect l="l" t="t" r="r" b="b"/>
              <a:pathLst>
                <a:path w="698500" h="2326004">
                  <a:moveTo>
                    <a:pt x="0" y="0"/>
                  </a:moveTo>
                  <a:lnTo>
                    <a:pt x="0" y="2325623"/>
                  </a:lnTo>
                  <a:lnTo>
                    <a:pt x="697991" y="2325623"/>
                  </a:lnTo>
                  <a:lnTo>
                    <a:pt x="6979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7AA5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9" name="object 32"/>
            <p:cNvSpPr txBox="1"/>
            <p:nvPr/>
          </p:nvSpPr>
          <p:spPr>
            <a:xfrm>
              <a:off x="8473436" y="4537962"/>
              <a:ext cx="387350" cy="124650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400" spc="-5" dirty="0">
                  <a:solidFill>
                    <a:srgbClr val="07256D"/>
                  </a:solidFill>
                  <a:latin typeface="Arial"/>
                  <a:cs typeface="Arial"/>
                </a:rPr>
                <a:t>C</a:t>
              </a:r>
              <a:r>
                <a:rPr sz="2400" spc="5" dirty="0">
                  <a:solidFill>
                    <a:srgbClr val="07256D"/>
                  </a:solidFill>
                  <a:latin typeface="Arial"/>
                  <a:cs typeface="Arial"/>
                </a:rPr>
                <a:t>o</a:t>
              </a:r>
              <a:r>
                <a:rPr sz="2400" spc="-5" dirty="0">
                  <a:solidFill>
                    <a:srgbClr val="07256D"/>
                  </a:solidFill>
                  <a:latin typeface="Arial"/>
                  <a:cs typeface="Arial"/>
                </a:rPr>
                <a:t>n</a:t>
              </a:r>
              <a:r>
                <a:rPr sz="2400" dirty="0">
                  <a:solidFill>
                    <a:srgbClr val="07256D"/>
                  </a:solidFill>
                  <a:latin typeface="Arial"/>
                  <a:cs typeface="Arial"/>
                </a:rPr>
                <a:t>t</a:t>
              </a:r>
              <a:r>
                <a:rPr sz="2400" spc="-5" dirty="0">
                  <a:solidFill>
                    <a:srgbClr val="07256D"/>
                  </a:solidFill>
                  <a:latin typeface="Arial"/>
                  <a:cs typeface="Arial"/>
                </a:rPr>
                <a:t>en</a:t>
              </a:r>
              <a:r>
                <a:rPr sz="2400" dirty="0">
                  <a:solidFill>
                    <a:srgbClr val="07256D"/>
                  </a:solidFill>
                  <a:latin typeface="Arial"/>
                  <a:cs typeface="Arial"/>
                </a:rPr>
                <a:t>ts</a:t>
              </a:r>
              <a:endParaRPr sz="2400">
                <a:latin typeface="Arial"/>
                <a:cs typeface="Arial"/>
              </a:endParaRPr>
            </a:p>
          </p:txBody>
        </p:sp>
      </p:grpSp>
      <p:sp>
        <p:nvSpPr>
          <p:cNvPr id="30" name="object 5"/>
          <p:cNvSpPr txBox="1">
            <a:spLocks/>
          </p:cNvSpPr>
          <p:nvPr/>
        </p:nvSpPr>
        <p:spPr>
          <a:xfrm>
            <a:off x="0" y="44249"/>
            <a:ext cx="91439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</a:pPr>
            <a:r>
              <a:rPr lang="uk-UA" sz="3200" b="1" spc="-30" dirty="0" smtClean="0">
                <a:latin typeface="+mn-lt"/>
              </a:rPr>
              <a:t>Класифікація точок зору</a:t>
            </a:r>
            <a:r>
              <a:rPr lang="en-US" sz="3200" b="1" spc="-15" dirty="0" smtClean="0">
                <a:latin typeface="+mn-lt"/>
              </a:rPr>
              <a:t> </a:t>
            </a:r>
            <a:r>
              <a:rPr lang="en-US" sz="3200" b="1" spc="-25" dirty="0" err="1" smtClean="0">
                <a:latin typeface="+mn-lt"/>
              </a:rPr>
              <a:t>A</a:t>
            </a:r>
            <a:r>
              <a:rPr lang="en-US" sz="3200" b="1" spc="-20" dirty="0" err="1" smtClean="0">
                <a:latin typeface="+mn-lt"/>
              </a:rPr>
              <a:t>r</a:t>
            </a:r>
            <a:r>
              <a:rPr lang="en-US" sz="3200" b="1" spc="-15" dirty="0" err="1" smtClean="0">
                <a:latin typeface="+mn-lt"/>
              </a:rPr>
              <a:t>c</a:t>
            </a:r>
            <a:r>
              <a:rPr lang="en-US" sz="3200" b="1" spc="-25" dirty="0" err="1" smtClean="0">
                <a:latin typeface="+mn-lt"/>
              </a:rPr>
              <a:t>h</a:t>
            </a:r>
            <a:r>
              <a:rPr lang="en-US" sz="3200" b="1" spc="-20" dirty="0" err="1" smtClean="0">
                <a:latin typeface="+mn-lt"/>
              </a:rPr>
              <a:t>iM</a:t>
            </a:r>
            <a:r>
              <a:rPr lang="en-US" sz="3200" b="1" spc="-25" dirty="0" err="1" smtClean="0">
                <a:latin typeface="+mn-lt"/>
              </a:rPr>
              <a:t>a</a:t>
            </a:r>
            <a:r>
              <a:rPr lang="en-US" sz="3200" b="1" spc="-15" dirty="0" err="1" smtClean="0">
                <a:latin typeface="+mn-lt"/>
              </a:rPr>
              <a:t>te</a:t>
            </a:r>
            <a:endParaRPr lang="en-US" sz="3200" b="1" spc="-15" dirty="0">
              <a:latin typeface="+mn-lt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330200" y="936761"/>
            <a:ext cx="8661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Спосіб подання - це вибір відповідного набору елементів мови </a:t>
            </a:r>
            <a:r>
              <a:rPr lang="uk-UA" dirty="0" smtClean="0"/>
              <a:t>і їхніх </a:t>
            </a:r>
            <a:r>
              <a:rPr lang="uk-UA" dirty="0"/>
              <a:t>стосунків для відображення певної частини архітектури.</a:t>
            </a:r>
          </a:p>
        </p:txBody>
      </p:sp>
    </p:spTree>
    <p:extLst>
      <p:ext uri="{BB962C8B-B14F-4D97-AF65-F5344CB8AC3E}">
        <p14:creationId xmlns:p14="http://schemas.microsoft.com/office/powerpoint/2010/main" val="22004825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671721"/>
              </p:ext>
            </p:extLst>
          </p:nvPr>
        </p:nvGraphicFramePr>
        <p:xfrm>
          <a:off x="1871662" y="2191543"/>
          <a:ext cx="5934075" cy="13954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9800"/>
                <a:gridCol w="499427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Зацікавлені сторони 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Архітектори підприємств та ІКТ, бізнес-аналітики, менеджери вимог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Концерн 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Архітектурна стратегія і тактика, мотивація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Мета 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Проектування, прийняття рішення, інформування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Сфера застосування 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Мотивація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Елементи 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effectLst/>
                        </a:rPr>
                        <a:t>Зацікавлені</a:t>
                      </a:r>
                      <a:r>
                        <a:rPr lang="ru-RU" sz="1100" dirty="0">
                          <a:effectLst/>
                        </a:rPr>
                        <a:t> </a:t>
                      </a:r>
                      <a:r>
                        <a:rPr lang="ru-RU" sz="1100" dirty="0" err="1">
                          <a:effectLst/>
                        </a:rPr>
                        <a:t>сторони</a:t>
                      </a:r>
                      <a:r>
                        <a:rPr lang="ru-RU" sz="1100" dirty="0">
                          <a:effectLst/>
                        </a:rPr>
                        <a:t>, </a:t>
                      </a:r>
                      <a:r>
                        <a:rPr lang="ru-RU" sz="1100" dirty="0" err="1">
                          <a:effectLst/>
                        </a:rPr>
                        <a:t>водій</a:t>
                      </a:r>
                      <a:r>
                        <a:rPr lang="ru-RU" sz="1100" dirty="0">
                          <a:effectLst/>
                        </a:rPr>
                        <a:t>, </a:t>
                      </a:r>
                      <a:r>
                        <a:rPr lang="ru-RU" sz="1100" dirty="0" err="1">
                          <a:effectLst/>
                        </a:rPr>
                        <a:t>оцінка</a:t>
                      </a:r>
                      <a:r>
                        <a:rPr lang="ru-RU" sz="1100" dirty="0">
                          <a:effectLst/>
                        </a:rPr>
                        <a:t>, </a:t>
                      </a:r>
                      <a:r>
                        <a:rPr lang="ru-RU" sz="1100" dirty="0" err="1">
                          <a:effectLst/>
                        </a:rPr>
                        <a:t>цілі</a:t>
                      </a:r>
                      <a:r>
                        <a:rPr lang="ru-RU" sz="1100" dirty="0">
                          <a:effectLst/>
                        </a:rPr>
                        <a:t>, принцип, </a:t>
                      </a:r>
                      <a:r>
                        <a:rPr lang="ru-RU" sz="1100" dirty="0" err="1">
                          <a:effectLst/>
                        </a:rPr>
                        <a:t>вимога</a:t>
                      </a:r>
                      <a:r>
                        <a:rPr lang="ru-RU" sz="1100" dirty="0">
                          <a:effectLst/>
                        </a:rPr>
                        <a:t>, </a:t>
                      </a:r>
                      <a:r>
                        <a:rPr lang="ru-RU" sz="1100" dirty="0" err="1">
                          <a:effectLst/>
                        </a:rPr>
                        <a:t>обмеження</a:t>
                      </a:r>
                      <a:r>
                        <a:rPr lang="ru-RU" sz="1100" dirty="0">
                          <a:effectLst/>
                        </a:rPr>
                        <a:t>, результат, </a:t>
                      </a:r>
                      <a:r>
                        <a:rPr lang="ru-RU" sz="1100" dirty="0" err="1">
                          <a:effectLst/>
                        </a:rPr>
                        <a:t>значення</a:t>
                      </a:r>
                      <a:r>
                        <a:rPr lang="ru-RU" sz="1100" dirty="0">
                          <a:effectLst/>
                        </a:rPr>
                        <a:t>, </a:t>
                      </a:r>
                      <a:r>
                        <a:rPr lang="ru-RU" sz="1100" dirty="0" err="1">
                          <a:effectLst/>
                        </a:rPr>
                        <a:t>значення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2930168" y="259834"/>
            <a:ext cx="3258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333333"/>
                </a:solidFill>
                <a:latin typeface="Roboto"/>
              </a:rPr>
              <a:t>Motivation Viewpoint Example</a:t>
            </a:r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857742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75548" y="310634"/>
            <a:ext cx="3065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Roboto"/>
              </a:rPr>
              <a:t>Strategy Viewpoint Example</a:t>
            </a:r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4" y="1473201"/>
            <a:ext cx="9096906" cy="28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089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815968"/>
              </p:ext>
            </p:extLst>
          </p:nvPr>
        </p:nvGraphicFramePr>
        <p:xfrm>
          <a:off x="2036762" y="2154237"/>
          <a:ext cx="5934075" cy="1216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9800"/>
                <a:gridCol w="499427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Зацікавлені сторони 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бізнес-менеджери, підприємства та бізнес-архітектори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Концерн 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Розробка стратегії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Мета 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Проектування, прийняття рішення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Сфера застосування 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Стратегія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Елементи 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effectLst/>
                        </a:rPr>
                        <a:t>Хід</a:t>
                      </a:r>
                      <a:r>
                        <a:rPr lang="ru-RU" sz="1100" dirty="0">
                          <a:effectLst/>
                        </a:rPr>
                        <a:t> </a:t>
                      </a:r>
                      <a:r>
                        <a:rPr lang="ru-RU" sz="1100" dirty="0" err="1">
                          <a:effectLst/>
                        </a:rPr>
                        <a:t>дії</a:t>
                      </a:r>
                      <a:r>
                        <a:rPr lang="ru-RU" sz="1100" dirty="0">
                          <a:effectLst/>
                        </a:rPr>
                        <a:t>, </a:t>
                      </a:r>
                      <a:r>
                        <a:rPr lang="ru-RU" sz="1100" dirty="0" err="1">
                          <a:effectLst/>
                        </a:rPr>
                        <a:t>здібності</a:t>
                      </a:r>
                      <a:r>
                        <a:rPr lang="ru-RU" sz="1100" dirty="0">
                          <a:effectLst/>
                        </a:rPr>
                        <a:t>, </a:t>
                      </a:r>
                      <a:r>
                        <a:rPr lang="ru-RU" sz="1100" dirty="0" err="1">
                          <a:effectLst/>
                        </a:rPr>
                        <a:t>ресурси</a:t>
                      </a:r>
                      <a:r>
                        <a:rPr lang="ru-RU" sz="1100" dirty="0">
                          <a:effectLst/>
                        </a:rPr>
                        <a:t>, </a:t>
                      </a:r>
                      <a:r>
                        <a:rPr lang="ru-RU" sz="1100" dirty="0" err="1">
                          <a:effectLst/>
                        </a:rPr>
                        <a:t>підсумки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2975548" y="310634"/>
            <a:ext cx="3065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Roboto"/>
              </a:rPr>
              <a:t>Strategy Viewpoint Example</a:t>
            </a:r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20415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35000" y="1252835"/>
            <a:ext cx="805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https://www.visual-paradigm.com/guide/archimate/full-archimate-viewpoints-guide/#related-links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23489" y="2571234"/>
            <a:ext cx="3360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http://www.hosiaisluoma.fi/blog/</a:t>
            </a:r>
          </a:p>
        </p:txBody>
      </p:sp>
    </p:spTree>
    <p:extLst>
      <p:ext uri="{BB962C8B-B14F-4D97-AF65-F5344CB8AC3E}">
        <p14:creationId xmlns:p14="http://schemas.microsoft.com/office/powerpoint/2010/main" val="18838844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1806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1708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096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6755" y="0"/>
            <a:ext cx="5812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ArchiMate</a:t>
            </a:r>
            <a:r>
              <a:rPr lang="en-US" sz="3200" b="1" dirty="0" smtClean="0"/>
              <a:t>. </a:t>
            </a:r>
            <a:r>
              <a:rPr lang="uk-UA" sz="3200" b="1" dirty="0" smtClean="0"/>
              <a:t>Резюме бізнес-шару</a:t>
            </a:r>
            <a:endParaRPr lang="uk-UA" sz="32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49" y="960884"/>
            <a:ext cx="6846848" cy="551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758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205" y="899997"/>
            <a:ext cx="5643331" cy="56112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6755" y="0"/>
            <a:ext cx="5812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ArchiMate</a:t>
            </a:r>
            <a:r>
              <a:rPr lang="en-US" sz="3200" b="1" dirty="0" smtClean="0"/>
              <a:t>. </a:t>
            </a:r>
            <a:r>
              <a:rPr lang="uk-UA" sz="3200" b="1" dirty="0" smtClean="0"/>
              <a:t>Резюме бізнес-шару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29497155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4465" y="0"/>
            <a:ext cx="6984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ArchiMate</a:t>
            </a:r>
            <a:r>
              <a:rPr lang="en-US" sz="3200" b="1" dirty="0" smtClean="0"/>
              <a:t>. </a:t>
            </a:r>
            <a:r>
              <a:rPr lang="uk-UA" sz="3200" b="1" dirty="0" smtClean="0"/>
              <a:t>Резюме шару застосування</a:t>
            </a:r>
            <a:endParaRPr lang="uk-UA" sz="32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78" y="986862"/>
            <a:ext cx="6858000" cy="546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1299" y="1001236"/>
            <a:ext cx="866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Способи подання класифікуються за двома вимірами: за </a:t>
            </a:r>
            <a:r>
              <a:rPr lang="uk-UA" dirty="0" smtClean="0"/>
              <a:t>призначенням і </a:t>
            </a:r>
            <a:r>
              <a:rPr lang="uk-UA" dirty="0"/>
              <a:t>за рівнем узагальнення. У свою чергу кожна з вимірів </a:t>
            </a:r>
            <a:r>
              <a:rPr lang="uk-UA" dirty="0" smtClean="0"/>
              <a:t>розбивається відповідно </a:t>
            </a:r>
            <a:r>
              <a:rPr lang="uk-UA" dirty="0"/>
              <a:t>на три типи і три рівня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36669"/>
            <a:ext cx="7048499" cy="3833318"/>
          </a:xfrm>
          <a:prstGeom prst="rect">
            <a:avLst/>
          </a:prstGeom>
        </p:spPr>
      </p:pic>
      <p:sp>
        <p:nvSpPr>
          <p:cNvPr id="4" name="object 5"/>
          <p:cNvSpPr txBox="1">
            <a:spLocks/>
          </p:cNvSpPr>
          <p:nvPr/>
        </p:nvSpPr>
        <p:spPr>
          <a:xfrm>
            <a:off x="0" y="44249"/>
            <a:ext cx="914399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</a:pPr>
            <a:r>
              <a:rPr lang="uk-UA" sz="3000" b="1" spc="-30" dirty="0" smtClean="0">
                <a:latin typeface="+mn-lt"/>
              </a:rPr>
              <a:t>Класифікація точок зору (способів подання)</a:t>
            </a:r>
            <a:r>
              <a:rPr lang="en-US" sz="3000" b="1" spc="-15" dirty="0" smtClean="0">
                <a:latin typeface="+mn-lt"/>
              </a:rPr>
              <a:t> </a:t>
            </a:r>
            <a:r>
              <a:rPr lang="en-US" sz="3000" b="1" spc="-25" dirty="0" err="1" smtClean="0">
                <a:latin typeface="+mn-lt"/>
              </a:rPr>
              <a:t>A</a:t>
            </a:r>
            <a:r>
              <a:rPr lang="en-US" sz="3000" b="1" spc="-20" dirty="0" err="1" smtClean="0">
                <a:latin typeface="+mn-lt"/>
              </a:rPr>
              <a:t>r</a:t>
            </a:r>
            <a:r>
              <a:rPr lang="en-US" sz="3000" b="1" spc="-15" dirty="0" err="1" smtClean="0">
                <a:latin typeface="+mn-lt"/>
              </a:rPr>
              <a:t>c</a:t>
            </a:r>
            <a:r>
              <a:rPr lang="en-US" sz="3000" b="1" spc="-25" dirty="0" err="1" smtClean="0">
                <a:latin typeface="+mn-lt"/>
              </a:rPr>
              <a:t>h</a:t>
            </a:r>
            <a:r>
              <a:rPr lang="en-US" sz="3000" b="1" spc="-20" dirty="0" err="1" smtClean="0">
                <a:latin typeface="+mn-lt"/>
              </a:rPr>
              <a:t>iM</a:t>
            </a:r>
            <a:r>
              <a:rPr lang="en-US" sz="3000" b="1" spc="-25" dirty="0" err="1" smtClean="0">
                <a:latin typeface="+mn-lt"/>
              </a:rPr>
              <a:t>a</a:t>
            </a:r>
            <a:r>
              <a:rPr lang="en-US" sz="3000" b="1" spc="-15" dirty="0" err="1" smtClean="0">
                <a:latin typeface="+mn-lt"/>
              </a:rPr>
              <a:t>te</a:t>
            </a:r>
            <a:endParaRPr lang="en-US" sz="3000" b="1" spc="-15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10971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1472" y="0"/>
            <a:ext cx="7367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ArchiMate</a:t>
            </a:r>
            <a:r>
              <a:rPr lang="en-US" sz="3200" b="1" dirty="0" smtClean="0"/>
              <a:t>. </a:t>
            </a:r>
            <a:r>
              <a:rPr lang="uk-UA" sz="3200" b="1" dirty="0" smtClean="0"/>
              <a:t>Резюме технологічного шару</a:t>
            </a:r>
            <a:endParaRPr lang="uk-UA" sz="32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18" y="953567"/>
            <a:ext cx="6696192" cy="598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011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449" y="869794"/>
            <a:ext cx="6824546" cy="59882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4488" y="0"/>
            <a:ext cx="4929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ArchiMate</a:t>
            </a:r>
            <a:r>
              <a:rPr lang="en-US" sz="2800" b="1" dirty="0" smtClean="0"/>
              <a:t>. </a:t>
            </a:r>
            <a:r>
              <a:rPr lang="uk-UA" sz="2800" b="1" dirty="0" smtClean="0"/>
              <a:t>Резюме відношень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22287304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5811" y="18918"/>
            <a:ext cx="1601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/>
              <a:t>Джерела</a:t>
            </a:r>
            <a:endParaRPr lang="uk-UA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600" y="678484"/>
            <a:ext cx="9126400" cy="61247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 smtClean="0"/>
              <a:t>Q084 </a:t>
            </a:r>
            <a:r>
              <a:rPr lang="en-US" sz="1400" dirty="0" err="1"/>
              <a:t>ArchiMate</a:t>
            </a:r>
            <a:r>
              <a:rPr lang="en-US" sz="1400" dirty="0"/>
              <a:t> Forum. Information Sheets. The </a:t>
            </a:r>
            <a:r>
              <a:rPr lang="en-US" sz="1400" dirty="0" err="1"/>
              <a:t>ArchiMate</a:t>
            </a:r>
            <a:r>
              <a:rPr lang="en-US" sz="1400" dirty="0"/>
              <a:t> Forum of The Open Group. The Open Group, July 2014, http://www.opengroup.org/content/opengroup-publications. </a:t>
            </a:r>
            <a:endParaRPr lang="uk-UA" sz="1400" dirty="0" smtClean="0"/>
          </a:p>
          <a:p>
            <a:pPr marL="342900" indent="-342900">
              <a:buAutoNum type="arabicParenR"/>
            </a:pPr>
            <a:r>
              <a:rPr lang="en-US" sz="1400" dirty="0" err="1" smtClean="0"/>
              <a:t>Telematica</a:t>
            </a:r>
            <a:r>
              <a:rPr lang="en-US" sz="1400" dirty="0" smtClean="0"/>
              <a:t> </a:t>
            </a:r>
            <a:r>
              <a:rPr lang="en-US" sz="1400" dirty="0" err="1"/>
              <a:t>Instituut</a:t>
            </a:r>
            <a:r>
              <a:rPr lang="en-US" sz="1400" dirty="0"/>
              <a:t>. Annual Report, 2005. </a:t>
            </a:r>
            <a:endParaRPr lang="uk-UA" sz="1400" dirty="0" smtClean="0"/>
          </a:p>
          <a:p>
            <a:pPr marL="342900" indent="-342900">
              <a:buAutoNum type="arabicParenR"/>
            </a:pPr>
            <a:r>
              <a:rPr lang="en-US" sz="1400" dirty="0" err="1" smtClean="0"/>
              <a:t>Sethuraj</a:t>
            </a:r>
            <a:r>
              <a:rPr lang="en-US" sz="1400" dirty="0" smtClean="0"/>
              <a:t> </a:t>
            </a:r>
            <a:r>
              <a:rPr lang="en-US" sz="1400" dirty="0"/>
              <a:t>Nair. </a:t>
            </a:r>
            <a:r>
              <a:rPr lang="en-US" sz="1400" dirty="0" err="1"/>
              <a:t>ArchiMate</a:t>
            </a:r>
            <a:r>
              <a:rPr lang="en-US" sz="1400" dirty="0"/>
              <a:t>: Its Time Has Come? http://earchpal.wordpress.com/2008/08/03/archimate-its-time-has-come/. </a:t>
            </a:r>
            <a:endParaRPr lang="uk-UA" sz="1400" dirty="0" smtClean="0"/>
          </a:p>
          <a:p>
            <a:pPr marL="342900" indent="-342900">
              <a:buAutoNum type="arabicParenR"/>
            </a:pPr>
            <a:r>
              <a:rPr lang="en-US" sz="1400" dirty="0" err="1" smtClean="0"/>
              <a:t>ArchiMate</a:t>
            </a:r>
            <a:r>
              <a:rPr lang="en-US" sz="1400" dirty="0" smtClean="0"/>
              <a:t> </a:t>
            </a:r>
            <a:r>
              <a:rPr lang="en-US" sz="1400" dirty="0"/>
              <a:t>2.1 Specification, Open Group Standard, December 2013, http://www.opengroup.org/content/open-group-publications. </a:t>
            </a:r>
            <a:endParaRPr lang="uk-UA" sz="1400" dirty="0" smtClean="0"/>
          </a:p>
          <a:p>
            <a:pPr marL="342900" indent="-342900">
              <a:buAutoNum type="arabicParenR"/>
            </a:pPr>
            <a:r>
              <a:rPr lang="en-US" sz="1400" dirty="0" smtClean="0"/>
              <a:t>M</a:t>
            </a:r>
            <a:r>
              <a:rPr lang="en-US" sz="1400" dirty="0"/>
              <a:t>. </a:t>
            </a:r>
            <a:r>
              <a:rPr lang="en-US" sz="1400" dirty="0" err="1"/>
              <a:t>Lankhorst</a:t>
            </a:r>
            <a:r>
              <a:rPr lang="en-US" sz="1400" dirty="0"/>
              <a:t> et al, Enterprise Architecture at Work - Modelling, Communication and Analysis, Second Edition, Springer, 2009. </a:t>
            </a:r>
            <a:endParaRPr lang="uk-UA" sz="1400" dirty="0" smtClean="0"/>
          </a:p>
          <a:p>
            <a:pPr marL="342900" indent="-342900">
              <a:buAutoNum type="arabicParenR"/>
            </a:pPr>
            <a:r>
              <a:rPr lang="en-US" sz="1400" dirty="0" smtClean="0"/>
              <a:t>H</a:t>
            </a:r>
            <a:r>
              <a:rPr lang="en-US" sz="1400" dirty="0"/>
              <a:t>. </a:t>
            </a:r>
            <a:r>
              <a:rPr lang="en-US" sz="1400" dirty="0" err="1"/>
              <a:t>Jonkers</a:t>
            </a:r>
            <a:r>
              <a:rPr lang="en-US" sz="1400" dirty="0"/>
              <a:t>, D. </a:t>
            </a:r>
            <a:r>
              <a:rPr lang="en-US" sz="1400" dirty="0" err="1"/>
              <a:t>Quartel</a:t>
            </a:r>
            <a:r>
              <a:rPr lang="en-US" sz="1400" dirty="0"/>
              <a:t>, H. Franken, </a:t>
            </a:r>
            <a:r>
              <a:rPr lang="en-US" sz="1400" dirty="0" err="1"/>
              <a:t>ArchiMate</a:t>
            </a:r>
            <a:r>
              <a:rPr lang="en-US" sz="1400" dirty="0"/>
              <a:t> for Integrated Modelling Throughout the Architecture Development and Implementation Cycle, </a:t>
            </a:r>
            <a:r>
              <a:rPr lang="en-US" sz="1400" dirty="0" err="1"/>
              <a:t>Uporabna</a:t>
            </a:r>
            <a:r>
              <a:rPr lang="en-US" sz="1400" dirty="0"/>
              <a:t> </a:t>
            </a:r>
            <a:r>
              <a:rPr lang="en-US" sz="1400" dirty="0" err="1"/>
              <a:t>Informatika</a:t>
            </a:r>
            <a:r>
              <a:rPr lang="en-US" sz="1400" dirty="0"/>
              <a:t>, 2012. </a:t>
            </a:r>
            <a:endParaRPr lang="uk-UA" sz="1400" dirty="0" smtClean="0"/>
          </a:p>
          <a:p>
            <a:pPr marL="342900" indent="-342900">
              <a:buAutoNum type="arabicParenR"/>
            </a:pPr>
            <a:r>
              <a:rPr lang="en-US" sz="1400" dirty="0" smtClean="0"/>
              <a:t>H</a:t>
            </a:r>
            <a:r>
              <a:rPr lang="en-US" sz="1400" dirty="0"/>
              <a:t>. </a:t>
            </a:r>
            <a:r>
              <a:rPr lang="en-US" sz="1400" dirty="0" err="1"/>
              <a:t>Jonkers</a:t>
            </a:r>
            <a:r>
              <a:rPr lang="en-US" sz="1400" dirty="0"/>
              <a:t>, E. Proper, M. Turner, TOGAF and </a:t>
            </a:r>
            <a:r>
              <a:rPr lang="en-US" sz="1400" dirty="0" err="1"/>
              <a:t>ArchiMate</a:t>
            </a:r>
            <a:r>
              <a:rPr lang="en-US" sz="1400" dirty="0"/>
              <a:t>: A Future Together. A Vision for Convergence &amp; Co-Existence, The Open Group, November 2009, </a:t>
            </a:r>
            <a:r>
              <a:rPr lang="en-US" sz="1400" dirty="0">
                <a:hlinkClick r:id="rId2"/>
              </a:rPr>
              <a:t>http://www.opengroup.org/content/open-group-publications</a:t>
            </a:r>
            <a:r>
              <a:rPr lang="en-US" sz="1400" dirty="0" smtClean="0"/>
              <a:t>.</a:t>
            </a:r>
            <a:endParaRPr lang="uk-UA" sz="1400" dirty="0" smtClean="0"/>
          </a:p>
          <a:p>
            <a:pPr marL="342900" indent="-342900">
              <a:buAutoNum type="arabicParenR"/>
            </a:pPr>
            <a:r>
              <a:rPr lang="en-US" sz="1400" dirty="0" smtClean="0"/>
              <a:t>TOGAF </a:t>
            </a:r>
            <a:r>
              <a:rPr lang="en-US" sz="1400" dirty="0"/>
              <a:t>Version 9.1, The Open Group, http://pubs.opengroup.org/architecture/togaf9-doc/arch/. </a:t>
            </a:r>
            <a:endParaRPr lang="uk-UA" sz="1400" dirty="0" smtClean="0"/>
          </a:p>
          <a:p>
            <a:pPr marL="342900" indent="-342900">
              <a:buAutoNum type="arabicParenR"/>
            </a:pPr>
            <a:r>
              <a:rPr lang="en-US" sz="1400" dirty="0" smtClean="0"/>
              <a:t>G</a:t>
            </a:r>
            <a:r>
              <a:rPr lang="en-US" sz="1400" dirty="0"/>
              <a:t>. </a:t>
            </a:r>
            <a:r>
              <a:rPr lang="en-US" sz="1400" dirty="0" err="1"/>
              <a:t>Berrisford</a:t>
            </a:r>
            <a:r>
              <a:rPr lang="en-US" sz="1400" dirty="0"/>
              <a:t>, M. </a:t>
            </a:r>
            <a:r>
              <a:rPr lang="en-US" sz="1400" dirty="0" err="1"/>
              <a:t>Lankhorst</a:t>
            </a:r>
            <a:r>
              <a:rPr lang="en-US" sz="1400" dirty="0"/>
              <a:t>, Using </a:t>
            </a:r>
            <a:r>
              <a:rPr lang="en-US" sz="1400" dirty="0" err="1"/>
              <a:t>ArchiMate</a:t>
            </a:r>
            <a:r>
              <a:rPr lang="en-US" sz="1400" dirty="0"/>
              <a:t> with an Architecture Method. A conversation, 2009. </a:t>
            </a:r>
            <a:endParaRPr lang="uk-UA" sz="1400" dirty="0" smtClean="0"/>
          </a:p>
          <a:p>
            <a:pPr marL="342900" indent="-342900">
              <a:buAutoNum type="arabicParenR"/>
            </a:pPr>
            <a:r>
              <a:rPr lang="en-US" sz="1400" dirty="0" smtClean="0"/>
              <a:t>H</a:t>
            </a:r>
            <a:r>
              <a:rPr lang="en-US" sz="1400" dirty="0"/>
              <a:t>. </a:t>
            </a:r>
            <a:r>
              <a:rPr lang="en-US" sz="1400" dirty="0" err="1"/>
              <a:t>Jonkers</a:t>
            </a:r>
            <a:r>
              <a:rPr lang="en-US" sz="1400" dirty="0"/>
              <a:t>, H. Berg, M. </a:t>
            </a:r>
            <a:r>
              <a:rPr lang="en-US" sz="1400" dirty="0" err="1"/>
              <a:t>Jcob</a:t>
            </a:r>
            <a:r>
              <a:rPr lang="en-US" sz="1400" dirty="0"/>
              <a:t>, D. </a:t>
            </a:r>
            <a:r>
              <a:rPr lang="en-US" sz="1400" dirty="0" err="1"/>
              <a:t>Quartel</a:t>
            </a:r>
            <a:r>
              <a:rPr lang="en-US" sz="1400" dirty="0"/>
              <a:t>, </a:t>
            </a:r>
            <a:r>
              <a:rPr lang="en-US" sz="1400" dirty="0" err="1"/>
              <a:t>ArchiMate</a:t>
            </a:r>
            <a:r>
              <a:rPr lang="en-US" sz="1400" dirty="0"/>
              <a:t>® Extension for Modeling the TOGAF Implementation and Migration Phases, The Open Group, December 2010. </a:t>
            </a:r>
            <a:endParaRPr lang="uk-UA" sz="1400" dirty="0" smtClean="0"/>
          </a:p>
          <a:p>
            <a:pPr marL="342900" indent="-342900">
              <a:buAutoNum type="arabicParenR"/>
            </a:pPr>
            <a:r>
              <a:rPr lang="en-US" sz="1400" dirty="0" smtClean="0"/>
              <a:t>W</a:t>
            </a:r>
            <a:r>
              <a:rPr lang="en-US" sz="1400" dirty="0"/>
              <a:t>. </a:t>
            </a:r>
            <a:r>
              <a:rPr lang="en-US" sz="1400" dirty="0" err="1"/>
              <a:t>Engelsman</a:t>
            </a:r>
            <a:r>
              <a:rPr lang="en-US" sz="1400" dirty="0"/>
              <a:t>, H. </a:t>
            </a:r>
            <a:r>
              <a:rPr lang="en-US" sz="1400" dirty="0" err="1"/>
              <a:t>Jonkers</a:t>
            </a:r>
            <a:r>
              <a:rPr lang="en-US" sz="1400" dirty="0"/>
              <a:t>, D. </a:t>
            </a:r>
            <a:r>
              <a:rPr lang="en-US" sz="1400" dirty="0" err="1"/>
              <a:t>Quartel</a:t>
            </a:r>
            <a:r>
              <a:rPr lang="en-US" sz="1400" dirty="0"/>
              <a:t>, </a:t>
            </a:r>
            <a:r>
              <a:rPr lang="en-US" sz="1400" dirty="0" err="1"/>
              <a:t>ArchiMate</a:t>
            </a:r>
            <a:r>
              <a:rPr lang="en-US" sz="1400" dirty="0"/>
              <a:t>® Extension for Modeling and Managing Motivation, Principles, and Requirements in TOGAF, The Open Group, February 2011. </a:t>
            </a:r>
            <a:endParaRPr lang="uk-UA" sz="1400" dirty="0" smtClean="0"/>
          </a:p>
          <a:p>
            <a:pPr marL="342900" indent="-342900">
              <a:buAutoNum type="arabicParenR"/>
            </a:pPr>
            <a:r>
              <a:rPr lang="en-US" sz="1400" dirty="0" smtClean="0"/>
              <a:t>A</a:t>
            </a:r>
            <a:r>
              <a:rPr lang="en-US" sz="1400" dirty="0"/>
              <a:t>. Josey, H. Franken, </a:t>
            </a:r>
            <a:r>
              <a:rPr lang="en-US" sz="1400" dirty="0" err="1"/>
              <a:t>ArchiMate</a:t>
            </a:r>
            <a:r>
              <a:rPr lang="en-US" sz="1400" dirty="0"/>
              <a:t>® 2.0. An Introduction, The Open Group, January 2012. Copyright © </a:t>
            </a:r>
            <a:r>
              <a:rPr lang="uk-UA" sz="1400" dirty="0" err="1"/>
              <a:t>Рубенчик</a:t>
            </a:r>
            <a:r>
              <a:rPr lang="uk-UA" sz="1400" dirty="0"/>
              <a:t> А.В. 2016. Все права </a:t>
            </a:r>
            <a:r>
              <a:rPr lang="uk-UA" sz="1400" dirty="0" err="1"/>
              <a:t>защищены</a:t>
            </a:r>
            <a:r>
              <a:rPr lang="uk-UA" sz="1400" dirty="0"/>
              <a:t> 142 / 142 </a:t>
            </a:r>
            <a:endParaRPr lang="uk-UA" sz="1400" dirty="0" smtClean="0"/>
          </a:p>
          <a:p>
            <a:pPr marL="342900" indent="-342900">
              <a:buAutoNum type="arabicParenR"/>
            </a:pPr>
            <a:r>
              <a:rPr lang="en-US" sz="1400" dirty="0" smtClean="0"/>
              <a:t>M</a:t>
            </a:r>
            <a:r>
              <a:rPr lang="en-US" sz="1400" dirty="0"/>
              <a:t>. </a:t>
            </a:r>
            <a:r>
              <a:rPr lang="en-US" sz="1400" dirty="0" err="1"/>
              <a:t>Lankhorst</a:t>
            </a:r>
            <a:r>
              <a:rPr lang="en-US" sz="1400" dirty="0"/>
              <a:t>, Design Your Business, Model Your Architecture, </a:t>
            </a:r>
            <a:r>
              <a:rPr lang="en-US" sz="1400" dirty="0" err="1"/>
              <a:t>BiZZdesign</a:t>
            </a:r>
            <a:r>
              <a:rPr lang="en-US" sz="1400" dirty="0"/>
              <a:t>, 1 July 2014. </a:t>
            </a:r>
            <a:endParaRPr lang="uk-UA" sz="1400" dirty="0" smtClean="0"/>
          </a:p>
          <a:p>
            <a:pPr marL="342900" indent="-342900">
              <a:buAutoNum type="arabicParenR"/>
            </a:pPr>
            <a:r>
              <a:rPr lang="en-US" sz="1400" dirty="0" err="1" smtClean="0"/>
              <a:t>ArchiMate</a:t>
            </a:r>
            <a:r>
              <a:rPr lang="en-US" sz="1400" dirty="0" smtClean="0"/>
              <a:t> </a:t>
            </a:r>
            <a:r>
              <a:rPr lang="en-US" sz="1400" dirty="0"/>
              <a:t>Made Practical. Modelling according to </a:t>
            </a:r>
            <a:r>
              <a:rPr lang="en-US" sz="1400" dirty="0" err="1"/>
              <a:t>ArchiMate</a:t>
            </a:r>
            <a:r>
              <a:rPr lang="en-US" sz="1400" dirty="0"/>
              <a:t> guided by a collection of good practices, </a:t>
            </a:r>
            <a:r>
              <a:rPr lang="en-US" sz="1400" dirty="0" err="1"/>
              <a:t>ArchiMate</a:t>
            </a:r>
            <a:r>
              <a:rPr lang="en-US" sz="1400" dirty="0"/>
              <a:t>® Foundation. </a:t>
            </a:r>
            <a:endParaRPr lang="uk-UA" sz="1400" dirty="0" smtClean="0"/>
          </a:p>
          <a:p>
            <a:pPr marL="342900" indent="-342900">
              <a:buAutoNum type="arabicParenR"/>
            </a:pPr>
            <a:r>
              <a:rPr lang="en-US" sz="1400" dirty="0" smtClean="0"/>
              <a:t>H</a:t>
            </a:r>
            <a:r>
              <a:rPr lang="en-US" sz="1400" dirty="0"/>
              <a:t>. </a:t>
            </a:r>
            <a:r>
              <a:rPr lang="en-US" sz="1400" dirty="0" err="1"/>
              <a:t>Jonkers</a:t>
            </a:r>
            <a:r>
              <a:rPr lang="en-US" sz="1400" dirty="0"/>
              <a:t>, D. </a:t>
            </a:r>
            <a:r>
              <a:rPr lang="en-US" sz="1400" dirty="0" err="1"/>
              <a:t>Quartel</a:t>
            </a:r>
            <a:r>
              <a:rPr lang="en-US" sz="1400" dirty="0"/>
              <a:t>, Bas van Gils, H. Franken, M. </a:t>
            </a:r>
            <a:r>
              <a:rPr lang="en-US" sz="1400" dirty="0" err="1"/>
              <a:t>Lankhorst</a:t>
            </a:r>
            <a:r>
              <a:rPr lang="en-US" sz="1400" dirty="0"/>
              <a:t>, Enterprise Architecture with TOGAF® 9.1 and </a:t>
            </a:r>
            <a:r>
              <a:rPr lang="en-US" sz="1400" dirty="0" err="1"/>
              <a:t>ArchiMate</a:t>
            </a:r>
            <a:r>
              <a:rPr lang="en-US" sz="1400" dirty="0"/>
              <a:t>® 2.1, </a:t>
            </a:r>
            <a:r>
              <a:rPr lang="en-US" sz="1400" dirty="0" err="1"/>
              <a:t>BiZZdesign</a:t>
            </a:r>
            <a:r>
              <a:rPr lang="en-US" sz="1400" dirty="0"/>
              <a:t>, March 15 2014. </a:t>
            </a:r>
            <a:endParaRPr lang="uk-UA" sz="1400" dirty="0" smtClean="0"/>
          </a:p>
          <a:p>
            <a:pPr marL="342900" indent="-342900">
              <a:buAutoNum type="arabicParenR"/>
            </a:pPr>
            <a:r>
              <a:rPr lang="uk-UA" sz="1400" dirty="0" err="1" smtClean="0"/>
              <a:t>Рубенчик</a:t>
            </a:r>
            <a:r>
              <a:rPr lang="uk-UA" sz="1400" dirty="0" smtClean="0"/>
              <a:t> </a:t>
            </a:r>
            <a:r>
              <a:rPr lang="uk-UA" sz="1400" dirty="0"/>
              <a:t>А.В., </a:t>
            </a:r>
            <a:r>
              <a:rPr lang="uk-UA" sz="1400" dirty="0" err="1"/>
              <a:t>Обзор</a:t>
            </a:r>
            <a:r>
              <a:rPr lang="uk-UA" sz="1400" dirty="0"/>
              <a:t> </a:t>
            </a:r>
            <a:r>
              <a:rPr lang="uk-UA" sz="1400" dirty="0" err="1"/>
              <a:t>языка</a:t>
            </a:r>
            <a:r>
              <a:rPr lang="uk-UA" sz="1400" dirty="0"/>
              <a:t> </a:t>
            </a:r>
            <a:r>
              <a:rPr lang="en-US" sz="1400" dirty="0" err="1"/>
              <a:t>ArchiMate</a:t>
            </a:r>
            <a:r>
              <a:rPr lang="en-US" sz="1400" dirty="0"/>
              <a:t>. </a:t>
            </a:r>
            <a:r>
              <a:rPr lang="uk-UA" sz="1400" dirty="0" err="1"/>
              <a:t>Основные</a:t>
            </a:r>
            <a:r>
              <a:rPr lang="uk-UA" sz="1400" dirty="0"/>
              <a:t> </a:t>
            </a:r>
            <a:r>
              <a:rPr lang="uk-UA" sz="1400" dirty="0" err="1"/>
              <a:t>понятия</a:t>
            </a:r>
            <a:r>
              <a:rPr lang="uk-UA" sz="1400" dirty="0"/>
              <a:t> и </a:t>
            </a:r>
            <a:r>
              <a:rPr lang="uk-UA" sz="1400" dirty="0" err="1"/>
              <a:t>примеры</a:t>
            </a:r>
            <a:r>
              <a:rPr lang="uk-UA" sz="1400" dirty="0"/>
              <a:t> и</a:t>
            </a:r>
            <a:r>
              <a:rPr lang="en-US" sz="1400" dirty="0"/>
              <a:t>c</a:t>
            </a:r>
            <a:r>
              <a:rPr lang="uk-UA" sz="1400" dirty="0" err="1"/>
              <a:t>пользования</a:t>
            </a:r>
            <a:r>
              <a:rPr lang="uk-UA" sz="1400" dirty="0"/>
              <a:t>, </a:t>
            </a:r>
            <a:r>
              <a:rPr lang="en-US" sz="1400" dirty="0"/>
              <a:t>Information Management № 6, 2014.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365068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400" y="863600"/>
            <a:ext cx="9118600" cy="574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uk-UA" dirty="0"/>
              <a:t>Способи подання для проектування підтримують архітекторів </a:t>
            </a:r>
            <a:r>
              <a:rPr lang="uk-UA" dirty="0" smtClean="0"/>
              <a:t>і розробників </a:t>
            </a:r>
            <a:r>
              <a:rPr lang="uk-UA" dirty="0"/>
              <a:t>в процесі проектування від початкових начерків до </a:t>
            </a:r>
            <a:r>
              <a:rPr lang="uk-UA" dirty="0" smtClean="0"/>
              <a:t>детальних схем</a:t>
            </a:r>
            <a:r>
              <a:rPr lang="uk-UA" dirty="0"/>
              <a:t>.</a:t>
            </a:r>
          </a:p>
          <a:p>
            <a:pPr>
              <a:spcAft>
                <a:spcPts val="600"/>
              </a:spcAft>
            </a:pPr>
            <a:r>
              <a:rPr lang="uk-UA" dirty="0"/>
              <a:t>Способи подання для прийняття рішень допомагають керівникам </a:t>
            </a:r>
            <a:r>
              <a:rPr lang="uk-UA" dirty="0" smtClean="0"/>
              <a:t>в процесі </a:t>
            </a:r>
            <a:r>
              <a:rPr lang="uk-UA" dirty="0"/>
              <a:t>прийняття рішень, пропонуючи «проникнення» в суть </a:t>
            </a:r>
            <a:r>
              <a:rPr lang="uk-UA" dirty="0" smtClean="0"/>
              <a:t>пропонованих рішень</a:t>
            </a:r>
            <a:r>
              <a:rPr lang="uk-UA" dirty="0"/>
              <a:t>.</a:t>
            </a:r>
          </a:p>
          <a:p>
            <a:pPr>
              <a:spcAft>
                <a:spcPts val="600"/>
              </a:spcAft>
            </a:pPr>
            <a:r>
              <a:rPr lang="uk-UA" dirty="0"/>
              <a:t>Способи подання для інформування допомагають </a:t>
            </a:r>
            <a:r>
              <a:rPr lang="uk-UA" dirty="0" smtClean="0"/>
              <a:t>інформувати зацікавлені </a:t>
            </a:r>
            <a:r>
              <a:rPr lang="uk-UA" dirty="0"/>
              <a:t>сторони про архітектуру підприємства з метою </a:t>
            </a:r>
            <a:r>
              <a:rPr lang="uk-UA" dirty="0" smtClean="0"/>
              <a:t>досягнення розуміння</a:t>
            </a:r>
            <a:r>
              <a:rPr lang="uk-UA" dirty="0"/>
              <a:t>, отримання зацікавленості і переконання опонентів.</a:t>
            </a:r>
          </a:p>
          <a:p>
            <a:pPr>
              <a:spcAft>
                <a:spcPts val="600"/>
              </a:spcAft>
            </a:pPr>
            <a:r>
              <a:rPr lang="uk-UA" dirty="0"/>
              <a:t>При детальному рівні зазвичай розглядається один шар і один аспект</a:t>
            </a:r>
            <a:r>
              <a:rPr lang="uk-UA" dirty="0" smtClean="0"/>
              <a:t>.  Типові </a:t>
            </a:r>
            <a:r>
              <a:rPr lang="uk-UA" dirty="0"/>
              <a:t>зацікавлені сторони: розробник ПЗ, відповідальний </a:t>
            </a:r>
            <a:r>
              <a:rPr lang="uk-UA" dirty="0" smtClean="0"/>
              <a:t>за проектування </a:t>
            </a:r>
            <a:r>
              <a:rPr lang="uk-UA" dirty="0"/>
              <a:t>і впровадження програмного компонента, і власник процесу</a:t>
            </a:r>
            <a:r>
              <a:rPr lang="uk-UA" dirty="0" smtClean="0"/>
              <a:t>,  відповідальний </a:t>
            </a:r>
            <a:r>
              <a:rPr lang="uk-UA" dirty="0"/>
              <a:t>за ефективне і результативне виконання процесу.</a:t>
            </a:r>
          </a:p>
          <a:p>
            <a:pPr>
              <a:spcAft>
                <a:spcPts val="600"/>
              </a:spcAft>
            </a:pPr>
            <a:r>
              <a:rPr lang="uk-UA" dirty="0"/>
              <a:t>При рівні зв'язності охоплюються кілька шарів або кілька </a:t>
            </a:r>
            <a:r>
              <a:rPr lang="uk-UA" dirty="0" smtClean="0"/>
              <a:t>аспектів. Типові </a:t>
            </a:r>
            <a:r>
              <a:rPr lang="uk-UA" dirty="0"/>
              <a:t>зацікавлені сторони: операційні </a:t>
            </a:r>
            <a:r>
              <a:rPr lang="uk-UA" dirty="0" smtClean="0"/>
              <a:t>керівники, відповідальні </a:t>
            </a:r>
            <a:r>
              <a:rPr lang="uk-UA" dirty="0"/>
              <a:t>за сукупність ІТ-сервісів або </a:t>
            </a:r>
            <a:r>
              <a:rPr lang="uk-UA" dirty="0" smtClean="0"/>
              <a:t>бізнес-процесів. Розширення </a:t>
            </a:r>
            <a:r>
              <a:rPr lang="uk-UA" dirty="0"/>
              <a:t>уявлення більш, ніж на один шар або аспект, </a:t>
            </a:r>
            <a:r>
              <a:rPr lang="uk-UA" dirty="0" smtClean="0"/>
              <a:t>дає можливість </a:t>
            </a:r>
            <a:r>
              <a:rPr lang="uk-UA" dirty="0"/>
              <a:t>зацікавленим сторонам сконцентруватися на </a:t>
            </a:r>
            <a:r>
              <a:rPr lang="uk-UA" dirty="0" smtClean="0"/>
              <a:t>архітектурних відносинах </a:t>
            </a:r>
            <a:r>
              <a:rPr lang="uk-UA" dirty="0"/>
              <a:t>типу «процес-використовує-систему» ​​(складовою шар) </a:t>
            </a:r>
            <a:r>
              <a:rPr lang="uk-UA" dirty="0" smtClean="0"/>
              <a:t>або «Додаток-використовує-об'єкт</a:t>
            </a:r>
            <a:r>
              <a:rPr lang="uk-UA" dirty="0"/>
              <a:t>» (складовою аспект).</a:t>
            </a:r>
          </a:p>
          <a:p>
            <a:pPr>
              <a:spcAft>
                <a:spcPts val="600"/>
              </a:spcAft>
            </a:pPr>
            <a:r>
              <a:rPr lang="uk-UA" dirty="0"/>
              <a:t>При оглядовому рівні охоплюється кілька шарів і кілька </a:t>
            </a:r>
            <a:r>
              <a:rPr lang="uk-UA" dirty="0" smtClean="0"/>
              <a:t>аспектів. Зазвичай </a:t>
            </a:r>
            <a:r>
              <a:rPr lang="uk-UA" dirty="0"/>
              <a:t>такі огляди адресуються архітекторам підприємства і </a:t>
            </a:r>
            <a:r>
              <a:rPr lang="uk-UA" dirty="0" smtClean="0"/>
              <a:t>особам, які </a:t>
            </a:r>
            <a:r>
              <a:rPr lang="uk-UA" dirty="0"/>
              <a:t>приймають рішення (наприклад, генеральний директор або директор по ІТ)</a:t>
            </a:r>
          </a:p>
        </p:txBody>
      </p:sp>
      <p:sp>
        <p:nvSpPr>
          <p:cNvPr id="3" name="object 5"/>
          <p:cNvSpPr txBox="1">
            <a:spLocks/>
          </p:cNvSpPr>
          <p:nvPr/>
        </p:nvSpPr>
        <p:spPr>
          <a:xfrm>
            <a:off x="0" y="44249"/>
            <a:ext cx="914399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</a:pPr>
            <a:r>
              <a:rPr lang="uk-UA" sz="3000" b="1" spc="-30" dirty="0" smtClean="0">
                <a:latin typeface="+mn-lt"/>
              </a:rPr>
              <a:t>Класифікація точок зору (способів подання)</a:t>
            </a:r>
            <a:r>
              <a:rPr lang="en-US" sz="3000" b="1" spc="-15" dirty="0" smtClean="0">
                <a:latin typeface="+mn-lt"/>
              </a:rPr>
              <a:t> </a:t>
            </a:r>
            <a:r>
              <a:rPr lang="en-US" sz="3000" b="1" spc="-25" dirty="0" err="1" smtClean="0">
                <a:latin typeface="+mn-lt"/>
              </a:rPr>
              <a:t>A</a:t>
            </a:r>
            <a:r>
              <a:rPr lang="en-US" sz="3000" b="1" spc="-20" dirty="0" err="1" smtClean="0">
                <a:latin typeface="+mn-lt"/>
              </a:rPr>
              <a:t>r</a:t>
            </a:r>
            <a:r>
              <a:rPr lang="en-US" sz="3000" b="1" spc="-15" dirty="0" err="1" smtClean="0">
                <a:latin typeface="+mn-lt"/>
              </a:rPr>
              <a:t>c</a:t>
            </a:r>
            <a:r>
              <a:rPr lang="en-US" sz="3000" b="1" spc="-25" dirty="0" err="1" smtClean="0">
                <a:latin typeface="+mn-lt"/>
              </a:rPr>
              <a:t>h</a:t>
            </a:r>
            <a:r>
              <a:rPr lang="en-US" sz="3000" b="1" spc="-20" dirty="0" err="1" smtClean="0">
                <a:latin typeface="+mn-lt"/>
              </a:rPr>
              <a:t>iM</a:t>
            </a:r>
            <a:r>
              <a:rPr lang="en-US" sz="3000" b="1" spc="-25" dirty="0" err="1" smtClean="0">
                <a:latin typeface="+mn-lt"/>
              </a:rPr>
              <a:t>a</a:t>
            </a:r>
            <a:r>
              <a:rPr lang="en-US" sz="3000" b="1" spc="-15" dirty="0" err="1" smtClean="0">
                <a:latin typeface="+mn-lt"/>
              </a:rPr>
              <a:t>te</a:t>
            </a:r>
            <a:endParaRPr lang="en-US" sz="3000" b="1" spc="-15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383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94327" y="0"/>
            <a:ext cx="52992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Стандартні способи подання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010961"/>
            <a:ext cx="7683499" cy="542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9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94327" y="0"/>
            <a:ext cx="52992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Стандартні способи подання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13" y="1104901"/>
            <a:ext cx="8234187" cy="465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2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94327" y="0"/>
            <a:ext cx="52992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Стандартні способи подання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763279"/>
            <a:ext cx="8343899" cy="598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001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1708</TotalTime>
  <Words>1846</Words>
  <Application>Microsoft Office PowerPoint</Application>
  <PresentationFormat>Экран (4:3)</PresentationFormat>
  <Paragraphs>275</Paragraphs>
  <Slides>52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52</vt:i4>
      </vt:variant>
    </vt:vector>
  </HeadingPairs>
  <TitlesOfParts>
    <vt:vector size="60" baseType="lpstr">
      <vt:lpstr>Arial</vt:lpstr>
      <vt:lpstr>Calibri</vt:lpstr>
      <vt:lpstr>Calibri Light</vt:lpstr>
      <vt:lpstr>Nirmala UI</vt:lpstr>
      <vt:lpstr>Roboto</vt:lpstr>
      <vt:lpstr>Times New Roman</vt:lpstr>
      <vt:lpstr>Тема Office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Teacher</cp:lastModifiedBy>
  <cp:revision>109</cp:revision>
  <dcterms:created xsi:type="dcterms:W3CDTF">2018-10-07T16:38:26Z</dcterms:created>
  <dcterms:modified xsi:type="dcterms:W3CDTF">2019-11-15T09:35:25Z</dcterms:modified>
</cp:coreProperties>
</file>