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0" r:id="rId3"/>
    <p:sldId id="259" r:id="rId4"/>
    <p:sldId id="353" r:id="rId5"/>
    <p:sldId id="355" r:id="rId6"/>
    <p:sldId id="354" r:id="rId7"/>
    <p:sldId id="356" r:id="rId8"/>
    <p:sldId id="306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7" r:id="rId53"/>
    <p:sldId id="352" r:id="rId54"/>
    <p:sldId id="277" r:id="rId55"/>
    <p:sldId id="28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6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11" name="Image 6" descr="mastislogo-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6264251"/>
            <a:ext cx="1232762" cy="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FAD5-467E-4D66-9EC0-636D02A42B3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516" y="6424363"/>
            <a:ext cx="451184" cy="365125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29506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195-C47D-47A1-9475-BD7F2F476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fin.ru/itm/EA_ArchiMate.shtml" TargetMode="External"/><Relationship Id="rId3" Type="http://schemas.openxmlformats.org/officeDocument/2006/relationships/hyperlink" Target="http://www.archimatetool.com/" TargetMode="External"/><Relationship Id="rId7" Type="http://schemas.openxmlformats.org/officeDocument/2006/relationships/hyperlink" Target="http://club.cnews.ru/blogs/entry/kratkij_obzor_produkta_archi_" TargetMode="External"/><Relationship Id="rId2" Type="http://schemas.openxmlformats.org/officeDocument/2006/relationships/hyperlink" Target="http://www.archimatetool.com/downloads/latest/Archi%20User%20Guid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ailev.livejournal.com/987391.html" TargetMode="External"/><Relationship Id="rId5" Type="http://schemas.openxmlformats.org/officeDocument/2006/relationships/hyperlink" Target="http://www.opengroup.org/togaf/" TargetMode="External"/><Relationship Id="rId4" Type="http://schemas.openxmlformats.org/officeDocument/2006/relationships/hyperlink" Target="https://www2.opengroup.org/ogsys/catalog/c13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77053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cap="none" spc="0" dirty="0" smtClean="0">
                <a:ln/>
                <a:solidFill>
                  <a:srgbClr val="FFFF00"/>
                </a:solidFill>
                <a:effectLst/>
              </a:rPr>
              <a:t>8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ArchiMate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 Mastering.</a:t>
            </a:r>
            <a:endParaRPr lang="uk-UA" sz="66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Business layer.</a:t>
            </a:r>
          </a:p>
          <a:p>
            <a:pPr algn="ctr"/>
            <a:endParaRPr lang="en-US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ru-RU" sz="4000" b="1" cap="none" spc="0" dirty="0">
              <a:ln/>
              <a:solidFill>
                <a:srgbClr val="FFFF00"/>
              </a:solidFill>
              <a:effectLst/>
            </a:endParaRPr>
          </a:p>
        </p:txBody>
      </p:sp>
      <p:pic>
        <p:nvPicPr>
          <p:cNvPr id="5" name="Image 6" descr="mastislogo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0849" cy="113109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" name="Рисунок 8" descr="eu_flag_co_funded_pos_[rgb]_right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49" y="0"/>
            <a:ext cx="4583149" cy="1131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3546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бізнес-шарі </a:t>
            </a:r>
            <a:r>
              <a:rPr lang="uk-UA" b="1" dirty="0"/>
              <a:t>Виконавцем</a:t>
            </a:r>
            <a:r>
              <a:rPr lang="uk-UA" dirty="0"/>
              <a:t> може бути </a:t>
            </a:r>
            <a:r>
              <a:rPr lang="uk-UA" b="1" dirty="0"/>
              <a:t>бізнес-роль</a:t>
            </a:r>
            <a:r>
              <a:rPr lang="uk-UA" dirty="0"/>
              <a:t> або бізнес-виконавець, </a:t>
            </a:r>
            <a:endParaRPr lang="uk-UA" dirty="0" smtClean="0"/>
          </a:p>
          <a:p>
            <a:r>
              <a:rPr lang="uk-UA" b="1" dirty="0" smtClean="0"/>
              <a:t>Функціоналом</a:t>
            </a:r>
            <a:r>
              <a:rPr lang="uk-UA" dirty="0" smtClean="0"/>
              <a:t> </a:t>
            </a:r>
            <a:r>
              <a:rPr lang="uk-UA" dirty="0"/>
              <a:t>- бізнес-функціонал або бізнес-процес (внутрішнє поведінку ділової ролі або бізнес-виконавця), </a:t>
            </a:r>
            <a:endParaRPr lang="uk-UA" dirty="0" smtClean="0"/>
          </a:p>
          <a:p>
            <a:r>
              <a:rPr lang="uk-UA" b="1" dirty="0" smtClean="0"/>
              <a:t>Інтерфейсом</a:t>
            </a:r>
            <a:r>
              <a:rPr lang="uk-UA" dirty="0" smtClean="0"/>
              <a:t> </a:t>
            </a:r>
            <a:r>
              <a:rPr lang="uk-UA" dirty="0"/>
              <a:t>є бізнес-інтерфейс (спосіб, за допомогою якого бізнес-роль або</a:t>
            </a:r>
          </a:p>
          <a:p>
            <a:r>
              <a:rPr lang="uk-UA" dirty="0"/>
              <a:t>бізнес-виконавець взаємодіє із зовнішнім оточенням), </a:t>
            </a:r>
            <a:endParaRPr lang="uk-UA" dirty="0" smtClean="0"/>
          </a:p>
          <a:p>
            <a:r>
              <a:rPr lang="uk-UA" b="1" dirty="0" smtClean="0"/>
              <a:t>Сервісом</a:t>
            </a:r>
            <a:r>
              <a:rPr lang="uk-UA" dirty="0" smtClean="0"/>
              <a:t> </a:t>
            </a:r>
            <a:r>
              <a:rPr lang="uk-UA" dirty="0"/>
              <a:t>- бізнес-сервіс (</a:t>
            </a:r>
            <a:r>
              <a:rPr lang="uk-UA" dirty="0" smtClean="0"/>
              <a:t>видима поведінка </a:t>
            </a:r>
            <a:r>
              <a:rPr lang="uk-UA" dirty="0"/>
              <a:t>ділової ролі або бізнес-виконавця) і </a:t>
            </a:r>
            <a:endParaRPr lang="uk-UA" dirty="0" smtClean="0"/>
          </a:p>
          <a:p>
            <a:r>
              <a:rPr lang="uk-UA" b="1" dirty="0" smtClean="0"/>
              <a:t>Об'єктом</a:t>
            </a:r>
            <a:r>
              <a:rPr lang="uk-UA" dirty="0" smtClean="0"/>
              <a:t> </a:t>
            </a:r>
            <a:r>
              <a:rPr lang="uk-UA" dirty="0"/>
              <a:t>- бізнес-об'єкт (сутність, з або над якою діє </a:t>
            </a:r>
            <a:r>
              <a:rPr lang="uk-UA" dirty="0" smtClean="0"/>
              <a:t>бізнес-функціонал або бізнес-процес</a:t>
            </a:r>
            <a:r>
              <a:rPr lang="uk-UA" dirty="0"/>
              <a:t>).</a:t>
            </a:r>
          </a:p>
          <a:p>
            <a:endParaRPr lang="uk-UA" dirty="0" smtClean="0"/>
          </a:p>
          <a:p>
            <a:r>
              <a:rPr lang="uk-UA" dirty="0" smtClean="0"/>
              <a:t>Бізнес-шар </a:t>
            </a:r>
            <a:r>
              <a:rPr lang="uk-UA" dirty="0"/>
              <a:t>також включає ряд додаткових інформаційних понять: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продукт і пов'язаний з ним контракт,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смислове значення бізнес-об'єктів,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цінність продуктів і бізнес-сервісів,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бізнес-подія,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майданчик,</a:t>
            </a:r>
          </a:p>
          <a:p>
            <a:pPr lvl="1"/>
            <a:r>
              <a:rPr lang="uk-UA" dirty="0">
                <a:solidFill>
                  <a:srgbClr val="0000CC"/>
                </a:solidFill>
              </a:rPr>
              <a:t>• образ об'єкта</a:t>
            </a:r>
            <a:r>
              <a:rPr lang="uk-UA" dirty="0"/>
              <a:t>.</a:t>
            </a:r>
          </a:p>
          <a:p>
            <a:r>
              <a:rPr lang="uk-UA" dirty="0"/>
              <a:t>Тільки в бізнес-шарі є два основних </a:t>
            </a:r>
            <a:r>
              <a:rPr lang="uk-UA" dirty="0" smtClean="0"/>
              <a:t>елементи поведінки</a:t>
            </a:r>
            <a:r>
              <a:rPr lang="uk-UA" dirty="0"/>
              <a:t>: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b="1" dirty="0" smtClean="0">
                <a:solidFill>
                  <a:srgbClr val="0000CC"/>
                </a:solidFill>
              </a:rPr>
              <a:t>бізнес-функціонал </a:t>
            </a:r>
            <a:r>
              <a:rPr lang="uk-UA" b="1" dirty="0">
                <a:solidFill>
                  <a:srgbClr val="0000CC"/>
                </a:solidFill>
              </a:rPr>
              <a:t>і 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b="1" dirty="0" smtClean="0">
                <a:solidFill>
                  <a:srgbClr val="0000CC"/>
                </a:solidFill>
              </a:rPr>
              <a:t>бізнес-процес</a:t>
            </a:r>
            <a:r>
              <a:rPr lang="uk-UA" b="1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7340" y="78059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Базовий </a:t>
            </a:r>
            <a:r>
              <a:rPr lang="uk-UA" sz="2800" b="1" dirty="0" smtClean="0"/>
              <a:t>шаблон </a:t>
            </a:r>
            <a:r>
              <a:rPr lang="uk-UA" sz="2800" b="1" dirty="0"/>
              <a:t>в бізнес-шарі</a:t>
            </a:r>
            <a:r>
              <a:rPr lang="uk-UA" sz="2800" b="1" dirty="0" smtClean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10488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37" y="1193179"/>
            <a:ext cx="3464663" cy="10236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1083" y="1157964"/>
            <a:ext cx="51775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Бізнес-виконавець </a:t>
            </a:r>
            <a:r>
              <a:rPr lang="uk-UA" dirty="0"/>
              <a:t>визначається як організаційна сутність, здатна виконувати (демонструвати) </a:t>
            </a:r>
            <a:r>
              <a:rPr lang="uk-UA" dirty="0" smtClean="0"/>
              <a:t>поведінку </a:t>
            </a:r>
            <a:r>
              <a:rPr lang="uk-UA" dirty="0"/>
              <a:t>через роль. </a:t>
            </a:r>
            <a:endParaRPr lang="uk-UA" dirty="0" smtClean="0"/>
          </a:p>
          <a:p>
            <a:r>
              <a:rPr lang="uk-UA" dirty="0" smtClean="0"/>
              <a:t>Бізнес-виконавці </a:t>
            </a:r>
            <a:r>
              <a:rPr lang="uk-UA" dirty="0"/>
              <a:t>можуть представляти окремих людей (наприклад, службовців або клієнтів), але можуть представляти і групи людей (організаційні одиниці) і ресурси, у яких постійний статус всередині </a:t>
            </a:r>
            <a:r>
              <a:rPr lang="uk-UA" dirty="0" smtClean="0"/>
              <a:t>організації в </a:t>
            </a:r>
            <a:r>
              <a:rPr lang="uk-UA" dirty="0"/>
              <a:t>довгостроковому періоді.</a:t>
            </a:r>
          </a:p>
          <a:p>
            <a:endParaRPr lang="uk-UA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79235" y="213768"/>
            <a:ext cx="778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Активні структурні </a:t>
            </a:r>
            <a:r>
              <a:rPr lang="uk-UA" sz="2800" b="1" dirty="0" smtClean="0"/>
              <a:t>елементи. </a:t>
            </a:r>
            <a:r>
              <a:rPr lang="uk-UA" sz="2800" b="1" dirty="0"/>
              <a:t>Бізнес-виконавець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79337" y="2517532"/>
            <a:ext cx="3361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00CC"/>
                </a:solidFill>
              </a:rPr>
              <a:t>Типовий приклад: департамент або бізнес-одиниця.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4535" y="3819306"/>
            <a:ext cx="8474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Бізнес-виконавець може бути призначений однією або більше бізнес-ролям.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Бізнес-виконавець може представляти сутності поза </a:t>
            </a:r>
            <a:r>
              <a:rPr lang="uk-UA" dirty="0" smtClean="0"/>
              <a:t>підприємством, </a:t>
            </a:r>
            <a:r>
              <a:rPr lang="uk-UA" dirty="0"/>
              <a:t>наприклад, споживачів або партнерів.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</a:t>
            </a:r>
            <a:r>
              <a:rPr lang="uk-UA" dirty="0"/>
              <a:t>назва - іменник.</a:t>
            </a:r>
          </a:p>
        </p:txBody>
      </p:sp>
    </p:spTree>
    <p:extLst>
      <p:ext uri="{BB962C8B-B14F-4D97-AF65-F5344CB8AC3E}">
        <p14:creationId xmlns:p14="http://schemas.microsoft.com/office/powerpoint/2010/main" val="175917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61" y="1273021"/>
            <a:ext cx="4673870" cy="45385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78358" y="200051"/>
            <a:ext cx="5307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Бізнес-виконавець. Приклад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010251"/>
            <a:ext cx="43601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700" dirty="0"/>
              <a:t>Страхова компанія представляється елементом «Бі</a:t>
            </a:r>
            <a:r>
              <a:rPr lang="uk-UA" sz="1700" b="1" dirty="0"/>
              <a:t>знес-виконавець</a:t>
            </a:r>
            <a:r>
              <a:rPr lang="uk-UA" sz="1700" dirty="0"/>
              <a:t>». До складу компанії входить два відділи - відділ страхування багажу і відділ страхування поїздок. Кожен з відділів також представляється елементом «</a:t>
            </a:r>
            <a:r>
              <a:rPr lang="uk-UA" sz="1700" b="1" dirty="0"/>
              <a:t>Бізнес-</a:t>
            </a:r>
          </a:p>
          <a:p>
            <a:r>
              <a:rPr lang="uk-UA" sz="1700" b="1" dirty="0"/>
              <a:t>виконавець </a:t>
            </a:r>
            <a:r>
              <a:rPr lang="uk-UA" sz="1700" dirty="0"/>
              <a:t>».</a:t>
            </a:r>
          </a:p>
          <a:p>
            <a:r>
              <a:rPr lang="uk-UA" sz="1700" dirty="0"/>
              <a:t>Відділ страхування поїздок продає страховки на поїздки, тобто виконує бізнес-роль - «</a:t>
            </a:r>
            <a:r>
              <a:rPr lang="uk-UA" sz="1700" b="1" dirty="0"/>
              <a:t>Продавець страховок на поїздки</a:t>
            </a:r>
            <a:r>
              <a:rPr lang="uk-UA" sz="1700" dirty="0"/>
              <a:t>». У цій ролі відділ страхування поїздок здійснює бізнес-процес з виписування страхового поліса - «</a:t>
            </a:r>
            <a:r>
              <a:rPr lang="uk-UA" sz="1700" b="1" dirty="0"/>
              <a:t>Виписати страховку на поїздку</a:t>
            </a:r>
            <a:r>
              <a:rPr lang="uk-UA" sz="1700" dirty="0"/>
              <a:t>».</a:t>
            </a:r>
          </a:p>
          <a:p>
            <a:r>
              <a:rPr lang="uk-UA" sz="1700" dirty="0"/>
              <a:t>Даний бізнес-процес пропонує (реалізує) клієнту послугу страхування поїздок через сервіс страхування поїздок.</a:t>
            </a:r>
          </a:p>
          <a:p>
            <a:r>
              <a:rPr lang="uk-UA" sz="1700" dirty="0"/>
              <a:t>Клієнт також моделюється елементом «</a:t>
            </a:r>
            <a:r>
              <a:rPr lang="uk-UA" sz="1700" b="1" dirty="0"/>
              <a:t>Бізнес-виконавець</a:t>
            </a:r>
            <a:r>
              <a:rPr lang="uk-UA" sz="17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5605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56" y="1148575"/>
            <a:ext cx="3814344" cy="87549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9255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 smtClean="0"/>
              <a:t> Бізнес-роль </a:t>
            </a:r>
            <a:r>
              <a:rPr lang="uk-UA" dirty="0" smtClean="0"/>
              <a:t>визначається </a:t>
            </a:r>
            <a:r>
              <a:rPr lang="uk-UA" dirty="0"/>
              <a:t>як </a:t>
            </a:r>
            <a:r>
              <a:rPr lang="uk-UA" dirty="0" smtClean="0"/>
              <a:t>деякий </a:t>
            </a:r>
            <a:r>
              <a:rPr lang="uk-UA" dirty="0"/>
              <a:t>обов'язок (функція) щодо виконання певної поведінки, </a:t>
            </a:r>
            <a:r>
              <a:rPr lang="uk-UA" dirty="0" smtClean="0"/>
              <a:t>якій може </a:t>
            </a:r>
            <a:r>
              <a:rPr lang="uk-UA" dirty="0"/>
              <a:t>бути призначений бізнес-виконавець.</a:t>
            </a:r>
          </a:p>
          <a:p>
            <a:r>
              <a:rPr lang="uk-UA" b="1" dirty="0"/>
              <a:t> Бізнес-роль </a:t>
            </a:r>
            <a:r>
              <a:rPr lang="uk-UA" dirty="0" smtClean="0"/>
              <a:t>це </a:t>
            </a:r>
            <a:r>
              <a:rPr lang="uk-UA" dirty="0"/>
              <a:t>абстрактний бізнес-виконавець, відповідальний за певну поведінку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0050" y="116340"/>
            <a:ext cx="2269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Бізнес-роль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6116" y="3089537"/>
            <a:ext cx="89878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Бізнес-роль може бути призначена одному або більше бізнес-процесів або бізнес-функціоналом.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Бізнес-роль корисна в організаційному сенсі: наприклад, в поділі праці всередині організації. Якщо взяти посадові інструкції, то в них використовують ролі, а не конкретні персони.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Бізнес-інтерфейс або інтерфейс програми можуть бути використані бізнес-роллю, і в той же час, бізнес-інтерфейс може бути частиною ділової ролі (</a:t>
            </a:r>
            <a:r>
              <a:rPr lang="uk-UA" dirty="0" smtClean="0"/>
              <a:t>через відношення </a:t>
            </a:r>
            <a:r>
              <a:rPr lang="uk-UA" dirty="0"/>
              <a:t>композиції, яка не показано явно в позначенні інтерфейсу).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</a:t>
            </a:r>
            <a:r>
              <a:rPr lang="uk-UA" dirty="0"/>
              <a:t>назва - іменник</a:t>
            </a:r>
          </a:p>
        </p:txBody>
      </p:sp>
    </p:spTree>
    <p:extLst>
      <p:ext uri="{BB962C8B-B14F-4D97-AF65-F5344CB8AC3E}">
        <p14:creationId xmlns:p14="http://schemas.microsoft.com/office/powerpoint/2010/main" val="252599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79" y="1244932"/>
            <a:ext cx="6299201" cy="33199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2932" y="104910"/>
            <a:ext cx="8704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Відношення між Бізнес-роллю та іншими елементами</a:t>
            </a:r>
            <a:endParaRPr lang="uk-UA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2932" y="1418928"/>
            <a:ext cx="3137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Бізнес-роль може бути призначена бізнес-виконавцю,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Бізнес-роль </a:t>
            </a:r>
            <a:r>
              <a:rPr lang="uk-UA" dirty="0"/>
              <a:t>може бути призначена бізнес-процесу або </a:t>
            </a:r>
            <a:r>
              <a:rPr lang="uk-UA" dirty="0" smtClean="0"/>
              <a:t>бізнес-функціоналу</a:t>
            </a:r>
            <a:r>
              <a:rPr lang="uk-UA" dirty="0"/>
              <a:t>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Бізнес-роль </a:t>
            </a:r>
            <a:r>
              <a:rPr lang="uk-UA" dirty="0"/>
              <a:t>може використовувати бізнес-інтерфейс.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76478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49" y="1522379"/>
            <a:ext cx="6299201" cy="367608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80050" y="116340"/>
            <a:ext cx="4039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Бізнес-роль. Приклад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04436"/>
            <a:ext cx="2965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показано, що бізнес-роль «</a:t>
            </a:r>
            <a:r>
              <a:rPr lang="uk-UA" b="1" dirty="0"/>
              <a:t>Продавець страховок</a:t>
            </a:r>
            <a:r>
              <a:rPr lang="uk-UA" dirty="0"/>
              <a:t>» виконується бізнес-виконавцем «</a:t>
            </a:r>
            <a:r>
              <a:rPr lang="uk-UA" b="1" dirty="0"/>
              <a:t>Відділ страхування</a:t>
            </a:r>
            <a:r>
              <a:rPr lang="uk-UA" dirty="0"/>
              <a:t>», а бізнес-роль «</a:t>
            </a:r>
            <a:r>
              <a:rPr lang="uk-UA" b="1" dirty="0"/>
              <a:t>Покупець страховки</a:t>
            </a:r>
            <a:r>
              <a:rPr lang="uk-UA" dirty="0"/>
              <a:t>» виконується бізнес-виконавцем «</a:t>
            </a:r>
            <a:r>
              <a:rPr lang="uk-UA" b="1" dirty="0"/>
              <a:t>Клієнт</a:t>
            </a:r>
            <a:r>
              <a:rPr lang="uk-UA" dirty="0"/>
              <a:t>».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бізнес-ролі «</a:t>
            </a:r>
            <a:r>
              <a:rPr lang="uk-UA" b="1" dirty="0"/>
              <a:t>Продавець страховок</a:t>
            </a:r>
            <a:r>
              <a:rPr lang="uk-UA" dirty="0"/>
              <a:t>» є телефон, що забезпечує </a:t>
            </a:r>
            <a:r>
              <a:rPr lang="uk-UA" dirty="0" smtClean="0"/>
              <a:t>потрібний інтерфейс</a:t>
            </a:r>
            <a:r>
              <a:rPr lang="uk-UA" dirty="0"/>
              <a:t>; у бізнес-ролі «</a:t>
            </a:r>
            <a:r>
              <a:rPr lang="uk-UA" b="1" dirty="0"/>
              <a:t>Покупець страховки</a:t>
            </a:r>
            <a:r>
              <a:rPr lang="uk-UA" dirty="0"/>
              <a:t>» є телефон у якості необхідного (запитуваного) інтерфейсу.</a:t>
            </a:r>
          </a:p>
        </p:txBody>
      </p:sp>
    </p:spTree>
    <p:extLst>
      <p:ext uri="{BB962C8B-B14F-4D97-AF65-F5344CB8AC3E}">
        <p14:creationId xmlns:p14="http://schemas.microsoft.com/office/powerpoint/2010/main" val="258575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73" y="1204330"/>
            <a:ext cx="4650327" cy="9791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917" y="9831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/>
              <a:t>Спільна бізнес-діяльність </a:t>
            </a:r>
            <a:r>
              <a:rPr lang="uk-UA" dirty="0" smtClean="0"/>
              <a:t>визначається </a:t>
            </a:r>
            <a:r>
              <a:rPr lang="uk-UA" dirty="0"/>
              <a:t>як об'єднання двох або більше бізнес-ролей, які спільно працюють для виконання колективної поведінки (бізнес-взаємодії)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92999" y="133145"/>
            <a:ext cx="4225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Спільна бізнес-діяльність </a:t>
            </a:r>
            <a:endParaRPr lang="uk-UA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917" y="2510296"/>
            <a:ext cx="90100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Бізнес-процес або бізнес-функціонал інтерпретуються як </a:t>
            </a:r>
            <a:r>
              <a:rPr lang="uk-UA" dirty="0" smtClean="0"/>
              <a:t>внутрішня поведінка, призначена єдиній </a:t>
            </a:r>
            <a:r>
              <a:rPr lang="uk-UA" dirty="0"/>
              <a:t>бізнес-ролі. Але поведінка може являти собою колективне зусилля, поведінку декількох бізнес-ролей. Це колективна поведінка представляється елементом «Спільна бізнес-діяльність».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Спільна </a:t>
            </a:r>
            <a:r>
              <a:rPr lang="uk-UA" dirty="0"/>
              <a:t>бізнес-діяльність може бути призначена одному або більше бізнес-взаємодій.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На відміну від відділу (підрозділу) організації, який також може групувати ролі, у спільній бізнес-діяльності немає офіційного статусу всередині організації. Воно має на меті певну взаємодію між ролями.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 (можна залишати елемент неіменованого).</a:t>
            </a:r>
          </a:p>
        </p:txBody>
      </p:sp>
    </p:spTree>
    <p:extLst>
      <p:ext uri="{BB962C8B-B14F-4D97-AF65-F5344CB8AC3E}">
        <p14:creationId xmlns:p14="http://schemas.microsoft.com/office/powerpoint/2010/main" val="383122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" y="1017270"/>
            <a:ext cx="8709346" cy="3837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485499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продажу страховок задіяні </a:t>
            </a:r>
            <a:r>
              <a:rPr lang="uk-UA" b="1" dirty="0"/>
              <a:t>відділ продажів</a:t>
            </a:r>
            <a:r>
              <a:rPr lang="uk-UA" dirty="0"/>
              <a:t>, що виконує </a:t>
            </a:r>
            <a:r>
              <a:rPr lang="uk-UA" dirty="0">
                <a:solidFill>
                  <a:srgbClr val="0000CC"/>
                </a:solidFill>
              </a:rPr>
              <a:t>роль з підтримки продажів</a:t>
            </a:r>
            <a:r>
              <a:rPr lang="uk-UA" dirty="0"/>
              <a:t>, і відділи, що спеціалізуються на певному типі страхування. В даному випадку, </a:t>
            </a:r>
            <a:r>
              <a:rPr lang="uk-UA" b="1" dirty="0"/>
              <a:t>відділ страхування багажу і відділ медичного страхування</a:t>
            </a:r>
            <a:r>
              <a:rPr lang="uk-UA" dirty="0"/>
              <a:t>. Вони виконують </a:t>
            </a:r>
            <a:r>
              <a:rPr lang="uk-UA" dirty="0">
                <a:solidFill>
                  <a:srgbClr val="0000CC"/>
                </a:solidFill>
              </a:rPr>
              <a:t>ролі продавців страховок</a:t>
            </a:r>
            <a:r>
              <a:rPr lang="uk-UA" dirty="0"/>
              <a:t>. У прикладі також показано, що одна роль може брати участь в більш, ніж однієї спільної бізнес-діяльності.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67809" y="99692"/>
            <a:ext cx="5824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Спільна </a:t>
            </a:r>
            <a:r>
              <a:rPr lang="uk-UA" sz="2800" b="1" dirty="0" smtClean="0"/>
              <a:t>бізнес-діяльність. Приклад 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61620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420" y="987103"/>
            <a:ext cx="8965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Бізнес-інтерфейс визначається як точка, в якій бізнес-сервіс стає доступним оточенню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23746" y="121992"/>
            <a:ext cx="283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Бізнес-інтерфейс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53" y="1356435"/>
            <a:ext cx="4027054" cy="96736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48762" y="2323797"/>
            <a:ext cx="89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Поняття бізнес-інтерфейсу вводиться для моделювання місць або каналів (логічних або фізичних), в яких послуги, пропоновані бізнес-ролями, стають доступними оточенню.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Бізнес-інтерфейс може використовуватися бізнес-роллю. Бізнес-інтерфейс може бути частиною бізнес-ролі за допомогою відношення «</a:t>
            </a:r>
            <a:r>
              <a:rPr lang="uk-UA" b="1" dirty="0"/>
              <a:t>композиція</a:t>
            </a:r>
            <a:r>
              <a:rPr lang="uk-UA" dirty="0"/>
              <a:t>» (не </a:t>
            </a:r>
            <a:r>
              <a:rPr lang="uk-UA" dirty="0" smtClean="0"/>
              <a:t>відображається в </a:t>
            </a:r>
            <a:r>
              <a:rPr lang="uk-UA" dirty="0"/>
              <a:t>стандартному позначенні).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Бізнес-інтерфейс розкриває функціональність бізнес-сервісу іншим бізнес-ролям </a:t>
            </a:r>
            <a:r>
              <a:rPr lang="uk-UA" dirty="0" smtClean="0"/>
              <a:t>(інтерфейс, що надається) </a:t>
            </a:r>
            <a:r>
              <a:rPr lang="uk-UA" dirty="0"/>
              <a:t>або очікує функціональність від інших бізнес-сервісів (запитуваний інтерфейс).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Бізнес-інтерфейс може бути призначений одному або більше бізнес-сервісів і це означає, що ці сервіси розкриваються даними інтерфейсом. Один і той </a:t>
            </a:r>
            <a:r>
              <a:rPr lang="uk-UA" dirty="0" smtClean="0"/>
              <a:t>самий бізнес-сервіс </a:t>
            </a:r>
            <a:r>
              <a:rPr lang="uk-UA" dirty="0"/>
              <a:t>може розкриватися через різні </a:t>
            </a:r>
            <a:r>
              <a:rPr lang="uk-UA" dirty="0" smtClean="0"/>
              <a:t>бізнес-інтерфейси</a:t>
            </a:r>
            <a:r>
              <a:rPr lang="uk-UA" dirty="0"/>
              <a:t>. Наприклад, по пошті, по телефону або через інтернет.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іменник.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858644" y="1929161"/>
            <a:ext cx="4081346" cy="246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984917" y="1973766"/>
            <a:ext cx="3980985" cy="27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0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84" y="1278004"/>
            <a:ext cx="7467601" cy="45919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86000" y="121992"/>
            <a:ext cx="5419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/>
              <a:t>Бізнес-інтерфейс. Приклад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267" y="1100396"/>
            <a:ext cx="32896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показана продаж двох видів страхових продуктів (об'єднана страховка і страховка багажу) по </a:t>
            </a:r>
            <a:r>
              <a:rPr lang="uk-UA" dirty="0" smtClean="0"/>
              <a:t>двох бізнес-інтерфейсах: </a:t>
            </a:r>
            <a:r>
              <a:rPr lang="uk-UA" dirty="0"/>
              <a:t>через </a:t>
            </a:r>
            <a:r>
              <a:rPr lang="uk-UA" dirty="0" err="1"/>
              <a:t>кол</a:t>
            </a:r>
            <a:r>
              <a:rPr lang="uk-UA" dirty="0"/>
              <a:t>-центр і веб-форму</a:t>
            </a:r>
          </a:p>
        </p:txBody>
      </p:sp>
    </p:spTree>
    <p:extLst>
      <p:ext uri="{BB962C8B-B14F-4D97-AF65-F5344CB8AC3E}">
        <p14:creationId xmlns:p14="http://schemas.microsoft.com/office/powerpoint/2010/main" val="66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0" y="966135"/>
            <a:ext cx="8483601" cy="525336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1" y="119743"/>
            <a:ext cx="9013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Співвідношення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шарів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,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аспектів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мови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і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функціональних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/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предметних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доменів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962" y="1393903"/>
            <a:ext cx="4821901" cy="11973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815" y="1148576"/>
            <a:ext cx="3445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Майданчик визначається як понятійна точка або область в просторі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38904" y="188900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Майданчик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4" y="3750304"/>
            <a:ext cx="6502401" cy="245496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3815" y="2552992"/>
            <a:ext cx="9010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Майданчик використовується для моделювання розподілу, поширення таких структурних елементів, як бізнес-виконавці, компоненти додатків і пристрої, за допомогою відношення «призначення» між елементом «майданчик» і структурним елементом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815" y="4038511"/>
            <a:ext cx="2530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Приклад. Фінансовий </a:t>
            </a:r>
            <a:r>
              <a:rPr lang="uk-UA" dirty="0"/>
              <a:t>відділ і юридичний відділ розташовуються в головному офісі, а відділи </a:t>
            </a:r>
            <a:r>
              <a:rPr lang="uk-UA" dirty="0" smtClean="0"/>
              <a:t>з обробки </a:t>
            </a:r>
            <a:r>
              <a:rPr lang="uk-UA" dirty="0"/>
              <a:t>претензій (позовів) знаходяться в місцевих офісах.</a:t>
            </a:r>
          </a:p>
        </p:txBody>
      </p:sp>
    </p:spTree>
    <p:extLst>
      <p:ext uri="{BB962C8B-B14F-4D97-AF65-F5344CB8AC3E}">
        <p14:creationId xmlns:p14="http://schemas.microsoft.com/office/powerpoint/2010/main" val="260975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167502"/>
            <a:ext cx="90547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Елементи </a:t>
            </a:r>
            <a:r>
              <a:rPr lang="uk-UA" dirty="0"/>
              <a:t>поведінки в бізнес-шарі - це одиниці поведінки, що виконуються активними бізнес-елементами. До них </a:t>
            </a:r>
            <a:r>
              <a:rPr lang="uk-UA" dirty="0" smtClean="0"/>
              <a:t>відносяться: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бізнес-процеси</a:t>
            </a:r>
            <a:r>
              <a:rPr lang="uk-UA" dirty="0"/>
              <a:t>, </a:t>
            </a:r>
            <a:endParaRPr lang="uk-UA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бізнес-функціонали</a:t>
            </a:r>
            <a:r>
              <a:rPr lang="uk-UA" dirty="0"/>
              <a:t>, </a:t>
            </a:r>
            <a:endParaRPr lang="uk-UA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бізнес-взаємодії</a:t>
            </a:r>
            <a:r>
              <a:rPr lang="uk-UA" dirty="0"/>
              <a:t>, </a:t>
            </a:r>
            <a:endParaRPr lang="uk-UA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бізнес-послуги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бізнес-події</a:t>
            </a:r>
            <a:r>
              <a:rPr lang="uk-UA" dirty="0"/>
              <a:t>.</a:t>
            </a:r>
          </a:p>
          <a:p>
            <a:r>
              <a:rPr lang="uk-UA" dirty="0"/>
              <a:t>Розрізняють </a:t>
            </a:r>
            <a:r>
              <a:rPr lang="uk-UA" dirty="0" smtClean="0"/>
              <a:t>зовнішню </a:t>
            </a:r>
            <a:r>
              <a:rPr lang="uk-UA" dirty="0"/>
              <a:t>і </a:t>
            </a:r>
            <a:r>
              <a:rPr lang="uk-UA" dirty="0" smtClean="0"/>
              <a:t>внутрішню </a:t>
            </a:r>
            <a:r>
              <a:rPr lang="uk-UA" dirty="0"/>
              <a:t>поведінку.</a:t>
            </a:r>
          </a:p>
          <a:p>
            <a:r>
              <a:rPr lang="uk-UA" b="1" dirty="0" smtClean="0"/>
              <a:t>Внутрішня поведінка </a:t>
            </a:r>
            <a:r>
              <a:rPr lang="uk-UA" dirty="0"/>
              <a:t>моделюється за допомогою </a:t>
            </a:r>
            <a:r>
              <a:rPr lang="uk-UA" dirty="0">
                <a:solidFill>
                  <a:srgbClr val="0000CC"/>
                </a:solidFill>
              </a:rPr>
              <a:t>бізнес-процесів, бізнес-функціоналів і бізнес-взаємодій.</a:t>
            </a:r>
          </a:p>
          <a:p>
            <a:r>
              <a:rPr lang="uk-UA" b="1" dirty="0" smtClean="0"/>
              <a:t>Зовнішня поведінка </a:t>
            </a:r>
            <a:r>
              <a:rPr lang="uk-UA" dirty="0"/>
              <a:t>моделюється за допомогою бізнес-сервісів, </a:t>
            </a:r>
            <a:r>
              <a:rPr lang="uk-UA" dirty="0" smtClean="0"/>
              <a:t>які реалізуються </a:t>
            </a:r>
            <a:r>
              <a:rPr lang="uk-UA" dirty="0">
                <a:solidFill>
                  <a:srgbClr val="0000CC"/>
                </a:solidFill>
              </a:rPr>
              <a:t>бізнес-процесами, бізнес-функціоналом і бізнес-взаємодіями.</a:t>
            </a:r>
          </a:p>
          <a:p>
            <a:r>
              <a:rPr lang="uk-UA" dirty="0"/>
              <a:t>Обидва поняття-бізнес-процес і бізнес-функціонал можуть бути використані для групування дрібніших бізнес-процесів / функціоналів, але ґрунтуються вони на різних умовах групування.</a:t>
            </a:r>
          </a:p>
          <a:p>
            <a:r>
              <a:rPr lang="uk-UA" b="1" dirty="0"/>
              <a:t>Бізнес-подія</a:t>
            </a:r>
            <a:r>
              <a:rPr lang="uk-UA" dirty="0"/>
              <a:t> - це щось, що трапляється (зовні) і може впливати на бізнес-процеси, функціонали і взаємодії.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7609" y="37584"/>
            <a:ext cx="727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Елементи </a:t>
            </a:r>
            <a:r>
              <a:rPr lang="uk-UA" sz="2800" b="1" dirty="0"/>
              <a:t>поведінки</a:t>
            </a:r>
          </a:p>
        </p:txBody>
      </p:sp>
    </p:spTree>
    <p:extLst>
      <p:ext uri="{BB962C8B-B14F-4D97-AF65-F5344CB8AC3E}">
        <p14:creationId xmlns:p14="http://schemas.microsoft.com/office/powerpoint/2010/main" val="3882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1118707"/>
            <a:ext cx="3082073" cy="84002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19091" y="938555"/>
            <a:ext cx="540834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Бізнес-процес визначається як елемент поведінки, який </a:t>
            </a:r>
            <a:r>
              <a:rPr lang="uk-UA" dirty="0" smtClean="0"/>
              <a:t>групує поведінку </a:t>
            </a:r>
            <a:r>
              <a:rPr lang="uk-UA" dirty="0"/>
              <a:t>на основі деякого порядку дій з метою </a:t>
            </a:r>
            <a:r>
              <a:rPr lang="uk-UA" dirty="0" smtClean="0"/>
              <a:t>виробництва певного </a:t>
            </a:r>
            <a:r>
              <a:rPr lang="uk-UA" dirty="0"/>
              <a:t>набору продуктів або </a:t>
            </a:r>
            <a:r>
              <a:rPr lang="uk-UA" dirty="0" smtClean="0"/>
              <a:t>послуг.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96427" y="99690"/>
            <a:ext cx="2681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Бізнес-процес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236898"/>
            <a:ext cx="9311268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/>
              <a:t>Бізнес-процес описує </a:t>
            </a:r>
            <a:r>
              <a:rPr lang="uk-UA" sz="1750" dirty="0" smtClean="0"/>
              <a:t>внутрішню </a:t>
            </a:r>
            <a:r>
              <a:rPr lang="uk-UA" sz="1750" dirty="0"/>
              <a:t>поведінку, </a:t>
            </a:r>
            <a:r>
              <a:rPr lang="uk-UA" sz="1750" dirty="0" smtClean="0"/>
              <a:t>яку </a:t>
            </a:r>
            <a:r>
              <a:rPr lang="uk-UA" sz="1750" dirty="0"/>
              <a:t>виконує </a:t>
            </a:r>
            <a:r>
              <a:rPr lang="uk-UA" sz="1750" dirty="0" smtClean="0"/>
              <a:t>бізнес-роль, </a:t>
            </a:r>
            <a:r>
              <a:rPr lang="uk-UA" sz="1750" dirty="0"/>
              <a:t>яке </a:t>
            </a:r>
            <a:r>
              <a:rPr lang="uk-UA" sz="1750" dirty="0" smtClean="0"/>
              <a:t>потрібне для вироблення набору </a:t>
            </a:r>
            <a:r>
              <a:rPr lang="uk-UA" sz="1750" dirty="0"/>
              <a:t>продуктів і послуг.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/>
              <a:t>Зазвичай визначення бізнес-процесів здійснюється на основі продуктів і послуг, які пропонуються організацією. У порівнянні з бізнес-взаємодією, в яке залучені одна або більше бізнес-ролей, на даному рівні деталізації в бізнес-процес втягнута </a:t>
            </a:r>
            <a:r>
              <a:rPr lang="uk-UA" sz="1750" dirty="0" smtClean="0"/>
              <a:t>лише одна </a:t>
            </a:r>
            <a:r>
              <a:rPr lang="uk-UA" sz="1750" dirty="0"/>
              <a:t>бізнес-роль.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/>
              <a:t>Бізнес-процес може бути запущений будь-яким іншим бізнес-елементом поведінки або запускає будь-який інший елемент поведінки (наприклад, бізнес-подія, бізнес-процес, бізнес-функціонал або бізнес-взаємодія).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/>
              <a:t>Бізнес-процес може мати доступ до бізнес-об'єктів. Бізнес-процес може реалізувати один або більше бізнес-сервісів і може використовувати (внутрішні) бізнес-сервіси або сервіси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/>
              <a:t>Бізнес-роль або компонент додатків можуть бути призначені бізнес-процесу для того, щоб виконати цей бізнес-процес в ручному або автоматичному режимі відповідно.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750" dirty="0" smtClean="0"/>
              <a:t>Бажана назва </a:t>
            </a:r>
            <a:r>
              <a:rPr lang="uk-UA" sz="1750" dirty="0"/>
              <a:t>елемента - дієслово в теперішньому часі, наприклад «обробити претензію».</a:t>
            </a:r>
          </a:p>
        </p:txBody>
      </p:sp>
    </p:spTree>
    <p:extLst>
      <p:ext uri="{BB962C8B-B14F-4D97-AF65-F5344CB8AC3E}">
        <p14:creationId xmlns:p14="http://schemas.microsoft.com/office/powerpoint/2010/main" val="43641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8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/>
              <a:t>Відношення </a:t>
            </a:r>
            <a:r>
              <a:rPr lang="uk-UA" sz="2800" b="1" dirty="0"/>
              <a:t>між бізнес-процесом і іншими </a:t>
            </a:r>
            <a:r>
              <a:rPr lang="uk-UA" sz="2800" b="1" dirty="0" smtClean="0"/>
              <a:t>елементами</a:t>
            </a:r>
            <a:endParaRPr lang="uk-UA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66" y="1014761"/>
            <a:ext cx="5341434" cy="46500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095250"/>
            <a:ext cx="419285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Бізнес-процес реалізує бізнес-сервіс;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обмінюється даними з іншими бізнес-процесами через </a:t>
            </a:r>
            <a:r>
              <a:rPr lang="uk-UA" sz="1700" dirty="0" smtClean="0"/>
              <a:t>відношення «передача</a:t>
            </a:r>
            <a:r>
              <a:rPr lang="uk-UA" sz="1700" dirty="0"/>
              <a:t>»;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запускається бізнес-подією, іншим бізнес-процесом або бізнес-функціоналом;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запускає бізнес-подія, бізнес-функціонал або інший бізнес-процес;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призначається </a:t>
            </a:r>
            <a:r>
              <a:rPr lang="uk-UA" sz="1700" dirty="0" smtClean="0"/>
              <a:t>діловій </a:t>
            </a:r>
            <a:r>
              <a:rPr lang="uk-UA" sz="1700" dirty="0"/>
              <a:t>ролі;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може бути частиною бізнес-функціоналу;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має доступ до бізнес-об'єкту (створює, читає, модифікує або руйнує бізнес-об'єкт);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 </a:t>
            </a:r>
            <a:r>
              <a:rPr lang="uk-UA" sz="1700" dirty="0"/>
              <a:t>використовує сервіс додатків.</a:t>
            </a:r>
          </a:p>
        </p:txBody>
      </p:sp>
    </p:spTree>
    <p:extLst>
      <p:ext uri="{BB962C8B-B14F-4D97-AF65-F5344CB8AC3E}">
        <p14:creationId xmlns:p14="http://schemas.microsoft.com/office/powerpoint/2010/main" val="328622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5071545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/>
              <a:t>Бізнес-подія </a:t>
            </a:r>
            <a:r>
              <a:rPr lang="uk-UA" sz="1600" dirty="0"/>
              <a:t>«</a:t>
            </a:r>
            <a:r>
              <a:rPr lang="uk-UA" sz="1600" b="1" dirty="0"/>
              <a:t>Запит на страховку отримано</a:t>
            </a:r>
            <a:r>
              <a:rPr lang="uk-UA" sz="1600" dirty="0"/>
              <a:t>» запускає перший </a:t>
            </a:r>
            <a:r>
              <a:rPr lang="uk-UA" sz="1600" dirty="0" err="1" smtClean="0"/>
              <a:t>підпроцес</a:t>
            </a:r>
            <a:r>
              <a:rPr lang="uk-UA" sz="1600" dirty="0" smtClean="0"/>
              <a:t> </a:t>
            </a:r>
            <a:r>
              <a:rPr lang="uk-UA" sz="1600" dirty="0"/>
              <a:t>«</a:t>
            </a:r>
            <a:r>
              <a:rPr lang="uk-UA" sz="1600" b="1" dirty="0"/>
              <a:t>Отримати запит</a:t>
            </a:r>
            <a:r>
              <a:rPr lang="uk-UA" sz="1600" dirty="0"/>
              <a:t>».</a:t>
            </a:r>
          </a:p>
          <a:p>
            <a:r>
              <a:rPr lang="uk-UA" sz="1600" dirty="0"/>
              <a:t>Для виконання необхідної роботи призначена бізнес-роль «</a:t>
            </a:r>
            <a:r>
              <a:rPr lang="uk-UA" sz="1600" b="1" dirty="0"/>
              <a:t>Продавець страховок</a:t>
            </a:r>
            <a:r>
              <a:rPr lang="uk-UA" sz="1600" dirty="0"/>
              <a:t>». </a:t>
            </a:r>
            <a:endParaRPr lang="uk-UA" sz="1600" dirty="0" smtClean="0"/>
          </a:p>
          <a:p>
            <a:r>
              <a:rPr lang="uk-UA" sz="1600" dirty="0" smtClean="0"/>
              <a:t>Бізнес-процес </a:t>
            </a:r>
            <a:r>
              <a:rPr lang="uk-UA" sz="1600" dirty="0"/>
              <a:t>«</a:t>
            </a:r>
            <a:r>
              <a:rPr lang="uk-UA" sz="1600" b="1" dirty="0"/>
              <a:t>Виписати страховку</a:t>
            </a:r>
            <a:r>
              <a:rPr lang="uk-UA" sz="1600" dirty="0"/>
              <a:t>» реалізує бізнес-сервіс «</a:t>
            </a:r>
            <a:r>
              <a:rPr lang="uk-UA" sz="1600" b="1" dirty="0"/>
              <a:t>Сервіс оформлення страховок</a:t>
            </a:r>
            <a:r>
              <a:rPr lang="uk-UA" sz="1600" dirty="0"/>
              <a:t>». </a:t>
            </a:r>
            <a:endParaRPr lang="uk-UA" sz="1600" dirty="0" smtClean="0"/>
          </a:p>
          <a:p>
            <a:r>
              <a:rPr lang="uk-UA" sz="1600" dirty="0" smtClean="0"/>
              <a:t>Бізнес-сервіс </a:t>
            </a:r>
            <a:r>
              <a:rPr lang="uk-UA" sz="1600" dirty="0"/>
              <a:t>надається за допомогою 2-х інтерфейсів: по телефону і через веб-форму.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992203"/>
            <a:ext cx="8782465" cy="39132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96925" y="49463"/>
            <a:ext cx="445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Бізнес-процес. Приклад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35802" y="1148313"/>
            <a:ext cx="2332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Бізнес-процес «</a:t>
            </a:r>
            <a:r>
              <a:rPr lang="uk-UA" sz="1600" b="1" dirty="0"/>
              <a:t>Виписати страховку</a:t>
            </a:r>
            <a:r>
              <a:rPr lang="uk-UA" sz="1600" dirty="0"/>
              <a:t>» складається з трьох </a:t>
            </a:r>
            <a:r>
              <a:rPr lang="uk-UA" sz="1600" dirty="0" err="1"/>
              <a:t>підпроцесів</a:t>
            </a:r>
            <a:r>
              <a:rPr lang="uk-UA" sz="1600" dirty="0"/>
              <a:t>. </a:t>
            </a:r>
          </a:p>
          <a:p>
            <a:r>
              <a:rPr lang="uk-UA" sz="1600" dirty="0"/>
              <a:t>Кожен </a:t>
            </a:r>
            <a:r>
              <a:rPr lang="uk-UA" sz="1600" dirty="0" err="1"/>
              <a:t>підпроцес</a:t>
            </a:r>
            <a:r>
              <a:rPr lang="uk-UA" sz="1600" dirty="0"/>
              <a:t> запускає наступний за своєю чергою </a:t>
            </a:r>
            <a:r>
              <a:rPr lang="uk-UA" sz="1600" dirty="0" err="1"/>
              <a:t>підпроцес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57170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209" y="995351"/>
            <a:ext cx="4846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Бізнес-функціонал</a:t>
            </a:r>
            <a:r>
              <a:rPr lang="uk-UA" dirty="0"/>
              <a:t> визначається як елемент поведінки, який групує поведінку на основі обраного набору критеріїв (зазвичай це необхідні бізнес-ресурси та / або компетенції)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47111" y="133144"/>
            <a:ext cx="3171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Бізнес-функціонал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07" y="982829"/>
            <a:ext cx="3991824" cy="11396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9209" y="235802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Як і бізнес-процес, бізнес-функціонал описує </a:t>
            </a:r>
            <a:r>
              <a:rPr lang="uk-UA" dirty="0" smtClean="0"/>
              <a:t>внутрішню </a:t>
            </a:r>
            <a:r>
              <a:rPr lang="uk-UA" dirty="0"/>
              <a:t>поведінку, </a:t>
            </a:r>
            <a:r>
              <a:rPr lang="uk-UA" dirty="0" smtClean="0"/>
              <a:t>яку </a:t>
            </a:r>
            <a:r>
              <a:rPr lang="uk-UA" dirty="0"/>
              <a:t>виконує </a:t>
            </a:r>
            <a:r>
              <a:rPr lang="uk-UA" dirty="0" smtClean="0"/>
              <a:t>бізнес-роль.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Однак, якщо поведінка бізнес-процесу </a:t>
            </a:r>
            <a:r>
              <a:rPr lang="uk-UA" dirty="0" smtClean="0"/>
              <a:t>ґрунтується </a:t>
            </a:r>
            <a:r>
              <a:rPr lang="uk-UA" dirty="0"/>
              <a:t>на послідовності або потоці дій, необхідних для реалізації продукту або послуги, то бізнес-функціонал зазвичай групує поведінку відповідно до </a:t>
            </a:r>
            <a:r>
              <a:rPr lang="uk-UA" dirty="0" smtClean="0"/>
              <a:t>необхідних ресурсів, навичок, компетенцій, знань </a:t>
            </a:r>
            <a:r>
              <a:rPr lang="uk-UA" dirty="0"/>
              <a:t>і </a:t>
            </a:r>
            <a:r>
              <a:rPr lang="uk-UA" dirty="0" err="1"/>
              <a:t>т.п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Бізнес-функціонал може бути запущений будь-яким іншим бізнес-елементом поведінки або запускає будь-який інший елемент поведінки (наприклад, бізнес-подія, бізнес-процес, бізнес-функціонал або бізнес-взаємодія).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Бізнес-функціонал може мати доступ до бізнес-об'єктів.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Бізнес-функціонал може реалізувати один або більше бізнес-сервісів і може використовувати (внутрішні) бізнес-сервіси або сервіси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Бізнес-роль або компонент додатків можуть бути призначені бізнес-функціоналу.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елемента </a:t>
            </a:r>
            <a:r>
              <a:rPr lang="uk-UA" dirty="0"/>
              <a:t>- </a:t>
            </a:r>
            <a:r>
              <a:rPr lang="uk-UA" dirty="0" smtClean="0"/>
              <a:t>дієслівний </a:t>
            </a:r>
            <a:r>
              <a:rPr lang="uk-UA" dirty="0"/>
              <a:t>іменник, наприклад, «обробка претензій» або «адміністрування».</a:t>
            </a:r>
          </a:p>
        </p:txBody>
      </p:sp>
    </p:spTree>
    <p:extLst>
      <p:ext uri="{BB962C8B-B14F-4D97-AF65-F5344CB8AC3E}">
        <p14:creationId xmlns:p14="http://schemas.microsoft.com/office/powerpoint/2010/main" val="34486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73086" y="107744"/>
            <a:ext cx="5368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Бізнес-функціонал. Приклад </a:t>
            </a:r>
            <a:endParaRPr lang="uk-UA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471"/>
            <a:ext cx="6601522" cy="466839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601522" y="1020345"/>
            <a:ext cx="2542478" cy="52629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/>
              <a:t>У трьох </a:t>
            </a:r>
            <a:r>
              <a:rPr lang="uk-UA" sz="1600" dirty="0" smtClean="0"/>
              <a:t>бізнес-функціоналах </a:t>
            </a:r>
            <a:r>
              <a:rPr lang="uk-UA" sz="1600" dirty="0"/>
              <a:t>згрупований ряд бізнес-процесів.</a:t>
            </a:r>
          </a:p>
          <a:p>
            <a:r>
              <a:rPr lang="uk-UA" sz="1600" b="1" dirty="0"/>
              <a:t>Бізнес-роль</a:t>
            </a:r>
            <a:r>
              <a:rPr lang="uk-UA" sz="1600" dirty="0"/>
              <a:t> «Страхувальник» призначена кожному функціоналу.</a:t>
            </a:r>
          </a:p>
          <a:p>
            <a:r>
              <a:rPr lang="uk-UA" sz="1600" dirty="0"/>
              <a:t>Функціонал</a:t>
            </a:r>
            <a:r>
              <a:rPr lang="uk-UA" sz="1600" b="1" dirty="0"/>
              <a:t> </a:t>
            </a:r>
            <a:r>
              <a:rPr lang="uk-UA" sz="1600" dirty="0"/>
              <a:t>«Обслуговування Споживача» використовує </a:t>
            </a:r>
            <a:r>
              <a:rPr lang="uk-UA" sz="1600" b="1" dirty="0" smtClean="0"/>
              <a:t>бізнес-об'єк</a:t>
            </a:r>
            <a:r>
              <a:rPr lang="uk-UA" sz="1600" dirty="0" smtClean="0"/>
              <a:t>т </a:t>
            </a:r>
            <a:r>
              <a:rPr lang="uk-UA" sz="1600" dirty="0"/>
              <a:t>«Інформація про клієнтів».</a:t>
            </a:r>
          </a:p>
          <a:p>
            <a:r>
              <a:rPr lang="uk-UA" sz="1600" dirty="0"/>
              <a:t>Функціонал «</a:t>
            </a:r>
            <a:r>
              <a:rPr lang="uk-UA" sz="1600" dirty="0" smtClean="0"/>
              <a:t>Фінансова </a:t>
            </a:r>
            <a:r>
              <a:rPr lang="uk-UA" sz="1600" dirty="0"/>
              <a:t>обробка» використовує сервіс додатків «</a:t>
            </a:r>
            <a:r>
              <a:rPr lang="uk-UA" sz="1600" dirty="0" err="1"/>
              <a:t>Біллінг</a:t>
            </a:r>
            <a:r>
              <a:rPr lang="uk-UA" sz="1600" dirty="0"/>
              <a:t>», який реалізується компонентом додатків «Система фінансової підтримки» і реалізує </a:t>
            </a:r>
            <a:r>
              <a:rPr lang="uk-UA" sz="1600" b="1" dirty="0"/>
              <a:t>бізнес-сервіс</a:t>
            </a:r>
            <a:r>
              <a:rPr lang="uk-UA" sz="1600" dirty="0"/>
              <a:t> «Сервіс </a:t>
            </a:r>
            <a:r>
              <a:rPr lang="uk-UA" sz="1600" dirty="0" smtClean="0"/>
              <a:t>зі збору </a:t>
            </a:r>
            <a:r>
              <a:rPr lang="uk-UA" sz="1600" dirty="0"/>
              <a:t>страхових премій».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37785" y="1020345"/>
            <a:ext cx="2787805" cy="663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5347011" y="2988345"/>
            <a:ext cx="1254511" cy="663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61694" y="4304189"/>
            <a:ext cx="1254511" cy="663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580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514" y="1002675"/>
            <a:ext cx="88429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Бізнес-процес і бізнес-функціонал - два основних елементи для позначення бізнес-поведінки.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У </a:t>
            </a:r>
            <a:r>
              <a:rPr lang="uk-UA" dirty="0" smtClean="0"/>
              <a:t>більшості </a:t>
            </a:r>
            <a:r>
              <a:rPr lang="uk-UA" dirty="0"/>
              <a:t>випадків можна використовувати будь-який з них.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Відношення між бізнес-процесами і бізнес-функціоналом може бути </a:t>
            </a:r>
            <a:r>
              <a:rPr lang="uk-UA" dirty="0" smtClean="0"/>
              <a:t>«</a:t>
            </a:r>
            <a:r>
              <a:rPr lang="uk-UA" b="1" dirty="0" smtClean="0"/>
              <a:t>багато </a:t>
            </a:r>
            <a:r>
              <a:rPr lang="uk-UA" b="1" dirty="0"/>
              <a:t>до </a:t>
            </a:r>
            <a:r>
              <a:rPr lang="uk-UA" b="1" dirty="0" smtClean="0"/>
              <a:t>багатьох»</a:t>
            </a:r>
            <a:endParaRPr lang="uk-UA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>
                <a:solidFill>
                  <a:srgbClr val="0000CC"/>
                </a:solidFill>
              </a:rPr>
              <a:t>Зазвичай </a:t>
            </a:r>
            <a:r>
              <a:rPr lang="uk-UA" b="1" dirty="0">
                <a:solidFill>
                  <a:srgbClr val="0000CC"/>
                </a:solidFill>
              </a:rPr>
              <a:t>визначення бізнес-процесів </a:t>
            </a:r>
            <a:r>
              <a:rPr lang="uk-UA" dirty="0">
                <a:solidFill>
                  <a:srgbClr val="0000CC"/>
                </a:solidFill>
              </a:rPr>
              <a:t>здійснюється на основі </a:t>
            </a:r>
            <a:r>
              <a:rPr lang="uk-UA" b="1" dirty="0">
                <a:solidFill>
                  <a:srgbClr val="0000CC"/>
                </a:solidFill>
              </a:rPr>
              <a:t>продуктів і послуг</a:t>
            </a:r>
            <a:r>
              <a:rPr lang="uk-UA" dirty="0">
                <a:solidFill>
                  <a:srgbClr val="0000CC"/>
                </a:solidFill>
              </a:rPr>
              <a:t>, які пропонуються організацією.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>
                <a:solidFill>
                  <a:srgbClr val="0000CC"/>
                </a:solidFill>
              </a:rPr>
              <a:t>Використовується бізнес-процес</a:t>
            </a:r>
            <a:r>
              <a:rPr lang="uk-UA" dirty="0">
                <a:solidFill>
                  <a:srgbClr val="0000CC"/>
                </a:solidFill>
              </a:rPr>
              <a:t>, якщо моделюється поведінка як </a:t>
            </a:r>
            <a:r>
              <a:rPr lang="uk-UA" dirty="0" err="1" smtClean="0">
                <a:solidFill>
                  <a:srgbClr val="0000CC"/>
                </a:solidFill>
              </a:rPr>
              <a:t>причиннозв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err="1" smtClean="0">
                <a:solidFill>
                  <a:srgbClr val="0000CC"/>
                </a:solidFill>
              </a:rPr>
              <a:t>язаний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набір активностей, який при завершенні щось виробляє (</a:t>
            </a:r>
            <a:r>
              <a:rPr lang="uk-UA" b="1" dirty="0">
                <a:solidFill>
                  <a:srgbClr val="0000CC"/>
                </a:solidFill>
              </a:rPr>
              <a:t>продукт або послугу</a:t>
            </a:r>
            <a:r>
              <a:rPr lang="uk-UA" dirty="0">
                <a:solidFill>
                  <a:srgbClr val="0000CC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>
                <a:solidFill>
                  <a:srgbClr val="0000CC"/>
                </a:solidFill>
              </a:rPr>
              <a:t>Бізнес-процес групує </a:t>
            </a:r>
            <a:r>
              <a:rPr lang="uk-UA" dirty="0">
                <a:solidFill>
                  <a:srgbClr val="0000CC"/>
                </a:solidFill>
              </a:rPr>
              <a:t>поведінку на основі «зовнішнього» параметра: результату виконання якихось активностей (аспект - що виробляється?).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>
                <a:solidFill>
                  <a:srgbClr val="A80000"/>
                </a:solidFill>
              </a:rPr>
              <a:t>Бізнес-функціонали визначаються </a:t>
            </a:r>
            <a:r>
              <a:rPr lang="uk-UA" dirty="0">
                <a:solidFill>
                  <a:srgbClr val="A80000"/>
                </a:solidFill>
              </a:rPr>
              <a:t>на основі призначення ресурсів завданням і підтримки додатків.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>
                <a:solidFill>
                  <a:srgbClr val="A80000"/>
                </a:solidFill>
              </a:rPr>
              <a:t>Використовується бізнес-функціонал</a:t>
            </a:r>
            <a:r>
              <a:rPr lang="uk-UA" dirty="0">
                <a:solidFill>
                  <a:srgbClr val="A80000"/>
                </a:solidFill>
              </a:rPr>
              <a:t>, якщо моделюється поведінка, як група активностей, пов'язаних з тими ж самими інструментами, навичками або тієї ж самої роллю, яка виконує бізнес-функціонал.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>
                <a:solidFill>
                  <a:srgbClr val="A80000"/>
                </a:solidFill>
              </a:rPr>
              <a:t>Бізнес-функціонали групує </a:t>
            </a:r>
            <a:r>
              <a:rPr lang="uk-UA" dirty="0">
                <a:solidFill>
                  <a:srgbClr val="A80000"/>
                </a:solidFill>
              </a:rPr>
              <a:t>поведінку на основі «внутрішнього» параметра: які потрібні ресурси, здібності (аспект - що потрібно?).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846" y="104264"/>
            <a:ext cx="803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Особливості бізнес-процесів і бізнес-функціоналів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401897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1897681"/>
            <a:ext cx="90659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Бізнес-взаємодія визначається як елемент поведінки, який описує поведінку елемента </a:t>
            </a:r>
            <a:r>
              <a:rPr lang="uk-UA" b="1" dirty="0"/>
              <a:t>«спільна бізнес-діяльність</a:t>
            </a:r>
            <a:r>
              <a:rPr lang="uk-UA" dirty="0"/>
              <a:t>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Бізнес-взаємодія подібно бізнес-процесу або </a:t>
            </a:r>
            <a:r>
              <a:rPr lang="uk-UA" dirty="0" smtClean="0"/>
              <a:t>бізнес-функціоналу. Але </a:t>
            </a:r>
            <a:r>
              <a:rPr lang="uk-UA" dirty="0"/>
              <a:t>якщо процес / функціонал можуть бути виконані єдиною роллю, то бізнес-взаємодія виконується через спільну </a:t>
            </a:r>
            <a:r>
              <a:rPr lang="uk-UA" dirty="0" smtClean="0"/>
              <a:t>бізнес-діяльність декількох </a:t>
            </a:r>
            <a:r>
              <a:rPr lang="uk-UA" dirty="0"/>
              <a:t>ролей</a:t>
            </a:r>
            <a:r>
              <a:rPr lang="uk-UA" dirty="0" smtClean="0"/>
              <a:t>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/>
              <a:t>Ролі</a:t>
            </a:r>
            <a:r>
              <a:rPr lang="uk-UA" dirty="0"/>
              <a:t> в спільній бізнес-діяльності поділяють відповідальність за виконання бізнес-взаємодії.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Бізнес-взаємодія може бути </a:t>
            </a:r>
            <a:r>
              <a:rPr lang="uk-UA" dirty="0" smtClean="0"/>
              <a:t>запущена </a:t>
            </a:r>
            <a:r>
              <a:rPr lang="uk-UA" dirty="0"/>
              <a:t>будь-яким </a:t>
            </a:r>
            <a:r>
              <a:rPr lang="uk-UA" dirty="0" smtClean="0"/>
              <a:t>іншим </a:t>
            </a:r>
            <a:r>
              <a:rPr lang="uk-UA" dirty="0"/>
              <a:t>бізнес-елементом поведінки або запускає будь-який інший елемент поведінки (наприклад, </a:t>
            </a:r>
            <a:r>
              <a:rPr lang="uk-UA" dirty="0" smtClean="0"/>
              <a:t>бізнес-</a:t>
            </a:r>
            <a:r>
              <a:rPr lang="uk-UA" dirty="0" err="1" smtClean="0"/>
              <a:t>подія,бізнес</a:t>
            </a:r>
            <a:r>
              <a:rPr lang="uk-UA" dirty="0" smtClean="0"/>
              <a:t>-процес</a:t>
            </a:r>
            <a:r>
              <a:rPr lang="uk-UA" dirty="0"/>
              <a:t>, бізнес-функціонал або бізнес-взаємодія).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Бізнес-взаємодія може реалізувати один або більше бізнес-сервісів і може використовувати (внутрішні) бізнес-сервіси або сервіси додатків.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Бізнес-взаємодія може мати доступ до бізнес-об'єктів.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Спільна бізнес-діяльність або спільна робота додатків можуть бути призначені бізнес-взаємодії.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дієслово в теперішньому часі.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36361" y="148253"/>
            <a:ext cx="3317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Бізнес-взаємодія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92" y="1049439"/>
            <a:ext cx="2485842" cy="8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77" y="1111262"/>
            <a:ext cx="6623824" cy="378074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36361" y="148253"/>
            <a:ext cx="5087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Бізнес-взаємодія. Приклад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5086954"/>
            <a:ext cx="92303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 smtClean="0"/>
              <a:t>Бізнес-взаємодія</a:t>
            </a:r>
            <a:r>
              <a:rPr lang="uk-UA" sz="1600" dirty="0" smtClean="0"/>
              <a:t> </a:t>
            </a:r>
            <a:r>
              <a:rPr lang="uk-UA" sz="1600" dirty="0"/>
              <a:t>«Виписати комбіновану страховку» використовує </a:t>
            </a:r>
            <a:r>
              <a:rPr lang="uk-UA" sz="1600" b="1" dirty="0"/>
              <a:t>бізнес-об'єкт</a:t>
            </a:r>
            <a:r>
              <a:rPr lang="uk-UA" sz="1600" dirty="0"/>
              <a:t> «Дані про полісах страхування» і реалізує </a:t>
            </a:r>
            <a:r>
              <a:rPr lang="uk-UA" sz="1600" b="1" dirty="0"/>
              <a:t>бізнес-сервіс</a:t>
            </a:r>
            <a:r>
              <a:rPr lang="uk-UA" sz="1600" dirty="0"/>
              <a:t> «Сервіс з продажу комбінованої страховки».</a:t>
            </a:r>
          </a:p>
          <a:p>
            <a:r>
              <a:rPr lang="uk-UA" sz="1600" dirty="0"/>
              <a:t>Далі </a:t>
            </a:r>
            <a:r>
              <a:rPr lang="uk-UA" sz="1600" b="1" dirty="0"/>
              <a:t>бізнес-взаємодія</a:t>
            </a:r>
            <a:r>
              <a:rPr lang="uk-UA" sz="1600" dirty="0"/>
              <a:t> запускає два </a:t>
            </a:r>
            <a:r>
              <a:rPr lang="uk-UA" sz="1600" b="1" dirty="0" smtClean="0"/>
              <a:t>бізнес-процесів</a:t>
            </a:r>
            <a:r>
              <a:rPr lang="uk-UA" sz="1600" dirty="0" smtClean="0"/>
              <a:t> </a:t>
            </a:r>
            <a:r>
              <a:rPr lang="uk-UA" sz="1600" dirty="0"/>
              <a:t>- «Підготувати поліс страхування на поїздку» і «Підготувати поліс страхування на багаж», які виконуються відповідно </a:t>
            </a:r>
            <a:r>
              <a:rPr lang="uk-UA" sz="1600" b="1" dirty="0"/>
              <a:t>бізнес-ролями</a:t>
            </a:r>
            <a:r>
              <a:rPr lang="uk-UA" sz="1600" dirty="0"/>
              <a:t> «Продавець поліса страхування на поїздку» і «Продавець поліса страхування на багаж».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946414"/>
            <a:ext cx="2736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У прикладі </a:t>
            </a:r>
            <a:r>
              <a:rPr lang="uk-UA" sz="1600" b="1" dirty="0"/>
              <a:t>бізнес-взаємодія</a:t>
            </a:r>
            <a:r>
              <a:rPr lang="uk-UA" sz="1600" dirty="0"/>
              <a:t> «Виписати комбіновану страховку» запускається </a:t>
            </a:r>
            <a:r>
              <a:rPr lang="uk-UA" sz="1600" b="1" dirty="0"/>
              <a:t>бізнес-подією</a:t>
            </a:r>
            <a:r>
              <a:rPr lang="uk-UA" sz="1600" dirty="0"/>
              <a:t> «Запит на страховку отримано</a:t>
            </a:r>
            <a:r>
              <a:rPr lang="uk-UA" sz="1600" dirty="0" smtClean="0"/>
              <a:t>».</a:t>
            </a:r>
            <a:r>
              <a:rPr lang="uk-UA" sz="1600" dirty="0"/>
              <a:t> Бізнес-взаємодія «Виписати комбіновану страховку» виконується </a:t>
            </a:r>
            <a:r>
              <a:rPr lang="uk-UA" sz="1600" b="1" dirty="0"/>
              <a:t>спільної бізнес-діяльністю</a:t>
            </a:r>
            <a:r>
              <a:rPr lang="uk-UA" sz="1600" dirty="0"/>
              <a:t> «Продавець комбінованої страховки»</a:t>
            </a:r>
          </a:p>
          <a:p>
            <a:r>
              <a:rPr lang="uk-UA" sz="1600" dirty="0"/>
              <a:t>(Спільна робота двох </a:t>
            </a:r>
            <a:r>
              <a:rPr lang="uk-UA" sz="1600" b="1" dirty="0"/>
              <a:t>бізнес-ролей</a:t>
            </a:r>
            <a:r>
              <a:rPr lang="uk-UA" sz="1600" dirty="0"/>
              <a:t> - «Продавець поліса страхування на багаж» і «Продавець поліса страхування на поїздку</a:t>
            </a:r>
            <a:r>
              <a:rPr lang="uk-UA" sz="1600" dirty="0" smtClean="0"/>
              <a:t>»).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40273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41477"/>
            <a:ext cx="8077201" cy="50880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68602" y="110842"/>
            <a:ext cx="725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Ієрархія верхнього рівня </a:t>
            </a:r>
            <a:r>
              <a:rPr lang="uk-UA" sz="2800" b="1" dirty="0" smtClean="0"/>
              <a:t>концепції </a:t>
            </a:r>
            <a:r>
              <a:rPr lang="uk-UA" sz="2800" b="1" dirty="0" err="1" smtClean="0"/>
              <a:t>ArchiMate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7677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08" y="981308"/>
            <a:ext cx="2897638" cy="9469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928256"/>
            <a:ext cx="9054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Бізнес-подія визначається як щось, що трапляється (всередині або зовні) і впливає на поведінку (бізнес-процес, бізнес-функціонал, </a:t>
            </a:r>
            <a:r>
              <a:rPr lang="uk-UA" dirty="0" smtClean="0"/>
              <a:t>бізнес-взаємодію)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Бізнес-процеси та інші елементи бізнес-поведінки можуть бути запущені або перервані бізнес-подією.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Бізнес-процеси </a:t>
            </a:r>
            <a:r>
              <a:rPr lang="uk-UA" dirty="0"/>
              <a:t>можуть викликати події, які запускають інші бізнес-процеси, бізнес-функціонали або бізнес-взаємодії.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/>
              <a:t>Бізнес-подія в більшості випадків використовується для моделювання чогось, що запускає поведінку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Бізнес-подія </a:t>
            </a:r>
            <a:r>
              <a:rPr lang="uk-UA" dirty="0"/>
              <a:t>є </a:t>
            </a:r>
            <a:r>
              <a:rPr lang="uk-UA" dirty="0" smtClean="0"/>
              <a:t>миттєвою </a:t>
            </a:r>
            <a:r>
              <a:rPr lang="uk-UA" dirty="0"/>
              <a:t>- </a:t>
            </a:r>
            <a:r>
              <a:rPr lang="uk-UA" dirty="0" smtClean="0"/>
              <a:t>вона </a:t>
            </a:r>
            <a:r>
              <a:rPr lang="uk-UA" dirty="0"/>
              <a:t>не має терміну дії, тривалості (на відміну від бізнес-процесів, функціоналів і взаємодій).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Бізнес-подія може мати доступ до бізнес-об'єктів і може складатися з інших бізнес-подій.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дієслово в </a:t>
            </a:r>
            <a:r>
              <a:rPr lang="uk-UA" dirty="0" smtClean="0"/>
              <a:t>доконаному часі, </a:t>
            </a:r>
            <a:r>
              <a:rPr lang="uk-UA" dirty="0"/>
              <a:t>наприклад, «претензія отримана»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99065" y="186262"/>
            <a:ext cx="239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Бізнес-подія</a:t>
            </a:r>
          </a:p>
        </p:txBody>
      </p:sp>
    </p:spTree>
    <p:extLst>
      <p:ext uri="{BB962C8B-B14F-4D97-AF65-F5344CB8AC3E}">
        <p14:creationId xmlns:p14="http://schemas.microsoft.com/office/powerpoint/2010/main" val="4196831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07690" y="170152"/>
            <a:ext cx="4161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Бізнес-подія. Приклад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9" y="922486"/>
            <a:ext cx="8406054" cy="27379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7869" y="3837067"/>
            <a:ext cx="8925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</a:t>
            </a:r>
            <a:r>
              <a:rPr lang="uk-UA" b="1" dirty="0" smtClean="0"/>
              <a:t>бізнес-подія</a:t>
            </a:r>
            <a:r>
              <a:rPr lang="uk-UA" dirty="0" smtClean="0"/>
              <a:t> </a:t>
            </a:r>
            <a:r>
              <a:rPr lang="uk-UA" dirty="0"/>
              <a:t>«Запит на страховку отримано» запускає </a:t>
            </a:r>
            <a:r>
              <a:rPr lang="uk-UA" b="1" dirty="0"/>
              <a:t>бізнес-процес </a:t>
            </a:r>
            <a:r>
              <a:rPr lang="uk-UA" dirty="0"/>
              <a:t>«Виписати страховку»</a:t>
            </a:r>
          </a:p>
          <a:p>
            <a:r>
              <a:rPr lang="uk-UA" dirty="0"/>
              <a:t>Запит на страховку супроводжується </a:t>
            </a:r>
            <a:r>
              <a:rPr lang="uk-UA" b="1" dirty="0"/>
              <a:t>бізнес-об'єктом</a:t>
            </a:r>
            <a:r>
              <a:rPr lang="uk-UA" dirty="0"/>
              <a:t> «Інформація про клієнтів».</a:t>
            </a:r>
          </a:p>
          <a:p>
            <a:r>
              <a:rPr lang="uk-UA" dirty="0"/>
              <a:t>Для того, щоб переконати споживача купити більше страхових продуктів, </a:t>
            </a:r>
            <a:r>
              <a:rPr lang="uk-UA" b="1" dirty="0"/>
              <a:t>бізнес-процес </a:t>
            </a:r>
            <a:r>
              <a:rPr lang="uk-UA" dirty="0"/>
              <a:t>«Отримати запит» запускає </a:t>
            </a:r>
            <a:r>
              <a:rPr lang="uk-UA" b="1" dirty="0"/>
              <a:t>бізнес-подія</a:t>
            </a:r>
            <a:r>
              <a:rPr lang="uk-UA" dirty="0"/>
              <a:t> «Портфель посланий» </a:t>
            </a:r>
            <a:r>
              <a:rPr lang="uk-UA" dirty="0" smtClean="0"/>
              <a:t>і </a:t>
            </a:r>
            <a:r>
              <a:rPr lang="uk-UA" b="1" dirty="0" smtClean="0"/>
              <a:t>бізнес-процес</a:t>
            </a:r>
            <a:r>
              <a:rPr lang="uk-UA" dirty="0" smtClean="0"/>
              <a:t> </a:t>
            </a:r>
            <a:r>
              <a:rPr lang="uk-UA" dirty="0"/>
              <a:t>«Обробити запит».</a:t>
            </a:r>
          </a:p>
          <a:p>
            <a:r>
              <a:rPr lang="uk-UA" dirty="0"/>
              <a:t>У свою чергу </a:t>
            </a:r>
            <a:r>
              <a:rPr lang="uk-UA" b="1" dirty="0"/>
              <a:t>бізнес-подія</a:t>
            </a:r>
            <a:r>
              <a:rPr lang="uk-UA" dirty="0"/>
              <a:t> «Портфель посланий» запускає </a:t>
            </a:r>
            <a:r>
              <a:rPr lang="uk-UA" b="1" dirty="0"/>
              <a:t>бізнес-процес</a:t>
            </a:r>
            <a:r>
              <a:rPr lang="uk-UA" dirty="0"/>
              <a:t> «Послати продуктовий портфель клієнта».</a:t>
            </a:r>
          </a:p>
        </p:txBody>
      </p:sp>
    </p:spTree>
    <p:extLst>
      <p:ext uri="{BB962C8B-B14F-4D97-AF65-F5344CB8AC3E}">
        <p14:creationId xmlns:p14="http://schemas.microsoft.com/office/powerpoint/2010/main" val="200864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993505"/>
            <a:ext cx="4249544" cy="9071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779687"/>
            <a:ext cx="91440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 визначається як сервіс, який задовольняє </a:t>
            </a:r>
            <a:r>
              <a:rPr lang="uk-UA" sz="1700" dirty="0" smtClean="0"/>
              <a:t>бізнес-потребу споживача </a:t>
            </a:r>
            <a:r>
              <a:rPr lang="uk-UA" sz="1700" dirty="0"/>
              <a:t>(внутрішнього або зовнішнього по відношенню </a:t>
            </a:r>
            <a:r>
              <a:rPr lang="uk-UA" sz="1700" dirty="0" smtClean="0"/>
              <a:t>до організації</a:t>
            </a:r>
            <a:r>
              <a:rPr lang="uk-UA" sz="17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 забезпечує одиницю функціональності, яка значима з точки зору оточення. Ця функціональність доступна через один або більше </a:t>
            </a:r>
            <a:r>
              <a:rPr lang="uk-UA" sz="1700" dirty="0" smtClean="0"/>
              <a:t>бізнес-інтерфейсів</a:t>
            </a:r>
            <a:r>
              <a:rPr lang="uk-UA" sz="17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Бізнес-сервіси можуть бути зовнішніми, зверненими до споживачів (наприклад, сервіс страхування поїздок), або внутрішніми сервісами, пов'язаними </a:t>
            </a:r>
            <a:r>
              <a:rPr lang="uk-UA" sz="1700" dirty="0" smtClean="0"/>
              <a:t>з підтримкою </a:t>
            </a:r>
            <a:r>
              <a:rPr lang="uk-UA" sz="1700" dirty="0"/>
              <a:t>бізнесу.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 реалізується одним або більше бізнес-процесами, бізнес-функціоналом або бізнес-взаємодіями, які виконуються </a:t>
            </a:r>
            <a:r>
              <a:rPr lang="uk-UA" sz="1700" dirty="0" smtClean="0"/>
              <a:t>бізнес-ролями або </a:t>
            </a:r>
            <a:r>
              <a:rPr lang="uk-UA" sz="1700" dirty="0"/>
              <a:t>спільними бізнес-</a:t>
            </a:r>
            <a:r>
              <a:rPr lang="uk-UA" sz="1700" dirty="0" err="1"/>
              <a:t>діяльностями</a:t>
            </a:r>
            <a:r>
              <a:rPr lang="uk-UA" sz="1700" dirty="0"/>
              <a:t> відповідно.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 може бути використаний бізнес-процесом, бізнес-функціоналом або бізнес-взаємодією.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Бізнес-процес</a:t>
            </a:r>
            <a:r>
              <a:rPr lang="uk-UA" sz="1700" dirty="0"/>
              <a:t>, бізнес-функціонал або бізнес-взаємодія можуть реалізувати бізнес-сервіс</a:t>
            </a:r>
            <a:r>
              <a:rPr lang="uk-UA" sz="17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Бізнес-інтерфейс або інтерфейс додатків можуть бути призначені бізнес-сервісу.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Бізнес-сервіс може мати доступ до бізнес-об'єктів.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/>
              <a:t>З бізнес-сервісом асоціюється поняття «цінності».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1700" dirty="0" smtClean="0"/>
              <a:t>Бажана назва </a:t>
            </a:r>
            <a:r>
              <a:rPr lang="uk-UA" sz="1700" dirty="0"/>
              <a:t>елемента - віддієслівний іменник, наприклад, «обробка транзакцій»; або може бути </a:t>
            </a:r>
            <a:r>
              <a:rPr lang="uk-UA" sz="1700" dirty="0" smtClean="0"/>
              <a:t>використана назва, </a:t>
            </a:r>
            <a:r>
              <a:rPr lang="uk-UA" sz="1700" dirty="0"/>
              <a:t>що містить слово «сервіс».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10569" y="10426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Бізнес-сервіс</a:t>
            </a:r>
          </a:p>
        </p:txBody>
      </p:sp>
    </p:spTree>
    <p:extLst>
      <p:ext uri="{BB962C8B-B14F-4D97-AF65-F5344CB8AC3E}">
        <p14:creationId xmlns:p14="http://schemas.microsoft.com/office/powerpoint/2010/main" val="229347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97" y="997871"/>
            <a:ext cx="6240639" cy="31686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244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Відношення між бізнес-сервісами та іншими елементами</a:t>
            </a:r>
            <a:endParaRPr lang="uk-UA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2273" y="4326546"/>
            <a:ext cx="8981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• Бізнес-сервіс реалізується бізнес-процесом або бізнес-функціоналом;</a:t>
            </a:r>
          </a:p>
          <a:p>
            <a:r>
              <a:rPr lang="uk-UA" dirty="0"/>
              <a:t>• Бізнес-сервіс використовується бізнес-роллю;</a:t>
            </a:r>
          </a:p>
          <a:p>
            <a:r>
              <a:rPr lang="uk-UA" dirty="0"/>
              <a:t>• Бізнес-сервіс має доступ до бізнес-об'єкту (створює, </a:t>
            </a:r>
            <a:r>
              <a:rPr lang="uk-UA" dirty="0" smtClean="0"/>
              <a:t>читає, модифікує </a:t>
            </a:r>
            <a:r>
              <a:rPr lang="uk-UA" dirty="0"/>
              <a:t>або руйнує бізнес-об'єкт);</a:t>
            </a:r>
          </a:p>
          <a:p>
            <a:r>
              <a:rPr lang="uk-UA" dirty="0"/>
              <a:t>• Бізнес-сервіс може складатися з інших бізнес-сервісів і </a:t>
            </a:r>
            <a:r>
              <a:rPr lang="uk-UA" dirty="0" smtClean="0"/>
              <a:t>може використовувати </a:t>
            </a:r>
            <a:r>
              <a:rPr lang="uk-UA" dirty="0"/>
              <a:t>інші бізнес-сервіси</a:t>
            </a:r>
          </a:p>
        </p:txBody>
      </p:sp>
    </p:spTree>
    <p:extLst>
      <p:ext uri="{BB962C8B-B14F-4D97-AF65-F5344CB8AC3E}">
        <p14:creationId xmlns:p14="http://schemas.microsoft.com/office/powerpoint/2010/main" val="2318514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0569" y="10426"/>
            <a:ext cx="4259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Бізнес-сервіс. Приклад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64"/>
            <a:ext cx="7050324" cy="45967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5612129"/>
            <a:ext cx="91440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 smtClean="0"/>
              <a:t>Це </a:t>
            </a:r>
            <a:r>
              <a:rPr lang="uk-UA" dirty="0"/>
              <a:t>«Сервіс обробки інформації про клієнта» і «Сервіс пошуку страховок», які використовуються </a:t>
            </a:r>
            <a:r>
              <a:rPr lang="uk-UA" b="1" dirty="0"/>
              <a:t>бізнес-процесами </a:t>
            </a:r>
            <a:r>
              <a:rPr lang="uk-UA" dirty="0"/>
              <a:t>по виписці страховок.</a:t>
            </a:r>
          </a:p>
          <a:p>
            <a:r>
              <a:rPr lang="uk-UA" dirty="0"/>
              <a:t>У свою чергу, </a:t>
            </a:r>
            <a:r>
              <a:rPr lang="uk-UA" b="1" dirty="0"/>
              <a:t>бізнес-процеси</a:t>
            </a:r>
            <a:r>
              <a:rPr lang="uk-UA" dirty="0"/>
              <a:t> реалізують зовнішній </a:t>
            </a:r>
            <a:r>
              <a:rPr lang="uk-UA" b="1" dirty="0"/>
              <a:t>бізнес-сервіс</a:t>
            </a:r>
            <a:r>
              <a:rPr lang="uk-UA" dirty="0"/>
              <a:t> «Сервіс продажу страховок</a:t>
            </a:r>
            <a:r>
              <a:rPr lang="uk-UA" dirty="0" smtClean="0"/>
              <a:t>». Цей </a:t>
            </a:r>
            <a:r>
              <a:rPr lang="uk-UA" dirty="0"/>
              <a:t>сервіс доступний через інтерфейс продавця страховок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50324" y="1114405"/>
            <a:ext cx="2105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Функціонал «Адміністрування запитів» виступає як постачальник внутрішніх </a:t>
            </a:r>
            <a:r>
              <a:rPr lang="uk-UA" b="1" dirty="0"/>
              <a:t>бізнес-сервісів.</a:t>
            </a:r>
          </a:p>
        </p:txBody>
      </p:sp>
    </p:spTree>
    <p:extLst>
      <p:ext uri="{BB962C8B-B14F-4D97-AF65-F5344CB8AC3E}">
        <p14:creationId xmlns:p14="http://schemas.microsoft.com/office/powerpoint/2010/main" val="199504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571" y="1057573"/>
            <a:ext cx="8764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Пасивні </a:t>
            </a:r>
            <a:r>
              <a:rPr lang="uk-UA" dirty="0"/>
              <a:t>структурні елементи в бізнес-шарі представляють важливі з точки зору бізнесу поняття.</a:t>
            </a:r>
          </a:p>
          <a:p>
            <a:r>
              <a:rPr lang="uk-UA" dirty="0"/>
              <a:t>Ці поняття активно використовуються в різних бізнес-областях</a:t>
            </a:r>
            <a:r>
              <a:rPr lang="uk-UA" dirty="0" smtClean="0"/>
              <a:t>.</a:t>
            </a:r>
          </a:p>
          <a:p>
            <a:r>
              <a:rPr lang="uk-UA" dirty="0" smtClean="0"/>
              <a:t>До пасивних елементів відносяться: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Бізнес-об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err="1" smtClean="0">
                <a:solidFill>
                  <a:srgbClr val="0000CC"/>
                </a:solidFill>
              </a:rPr>
              <a:t>єкт</a:t>
            </a:r>
            <a:r>
              <a:rPr lang="uk-UA" dirty="0" smtClean="0">
                <a:solidFill>
                  <a:srgbClr val="0000CC"/>
                </a:solidFill>
              </a:rPr>
              <a:t>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Образ об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err="1" smtClean="0">
                <a:solidFill>
                  <a:srgbClr val="0000CC"/>
                </a:solidFill>
              </a:rPr>
              <a:t>єкта</a:t>
            </a:r>
            <a:endParaRPr lang="uk-UA" dirty="0" smtClean="0">
              <a:solidFill>
                <a:srgbClr val="0000CC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Змістове значення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Цінність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Продукт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Контракт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9024" y="104259"/>
            <a:ext cx="533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Пасивні структурні елементи</a:t>
            </a:r>
          </a:p>
        </p:txBody>
      </p:sp>
    </p:spTree>
    <p:extLst>
      <p:ext uri="{BB962C8B-B14F-4D97-AF65-F5344CB8AC3E}">
        <p14:creationId xmlns:p14="http://schemas.microsoft.com/office/powerpoint/2010/main" val="2844357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87500"/>
            <a:ext cx="91440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Бізнес-об'єкт визначається як пасивний елемент, який має значимість з точки зору бізнесу.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Бізнес-об'єкти - це «інформаційні» або «понятійні» елементи, через які здійснюється подання певних бізнес-областей.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 </a:t>
            </a:r>
            <a:r>
              <a:rPr lang="uk-UA" dirty="0"/>
              <a:t>більшості випадків бізнес-об'єкт використовується для моделювання </a:t>
            </a:r>
            <a:r>
              <a:rPr lang="uk-UA" b="1" dirty="0"/>
              <a:t>типів об'єктів</a:t>
            </a:r>
            <a:r>
              <a:rPr lang="uk-UA" dirty="0"/>
              <a:t>, екземпляри яких можуть існувати всередині організації.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Зазвичай бізнес-об'єкт - це </a:t>
            </a:r>
            <a:r>
              <a:rPr lang="uk-UA" dirty="0" smtClean="0"/>
              <a:t>деяке </a:t>
            </a:r>
            <a:r>
              <a:rPr lang="uk-UA" dirty="0"/>
              <a:t>абстрактне поняття, що створюється або використовується бізнес-процесом (функціоналом) (наприклад, рахунок, платіж, замовлення</a:t>
            </a:r>
            <a:r>
              <a:rPr lang="uk-UA" dirty="0" smtClean="0"/>
              <a:t>). Тобто </a:t>
            </a:r>
            <a:r>
              <a:rPr lang="uk-UA" dirty="0"/>
              <a:t>зазвичай бізнес-об'єкт використовується для подання інформаційних активів, які є значущими з точки зору бізнесу.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Але бізнес-об'єкт може представляти і фізичні об'єкти.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Бізнес-об'єкти пасивні в тому сенсі, що вони не запускають і не виконують елементи поведінки.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Бізнес-об'єкт </a:t>
            </a:r>
            <a:r>
              <a:rPr lang="uk-UA" dirty="0" smtClean="0"/>
              <a:t>може </a:t>
            </a:r>
            <a:r>
              <a:rPr lang="uk-UA" dirty="0"/>
              <a:t>бути реалізований </a:t>
            </a:r>
            <a:r>
              <a:rPr lang="uk-UA" dirty="0" smtClean="0"/>
              <a:t>образом об'єкта</a:t>
            </a:r>
            <a:r>
              <a:rPr lang="uk-UA" dirty="0"/>
              <a:t>, об'єктом даних або і тим і іншим.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До бізнес-об'єктів можуть мати доступ бізнес-процеси, функціонали, взаємодії, події і сервіси.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У разі інформаційних об'єктів вони можуть створюватися, </a:t>
            </a:r>
            <a:r>
              <a:rPr lang="uk-UA" dirty="0" err="1"/>
              <a:t>читатися</a:t>
            </a:r>
            <a:r>
              <a:rPr lang="uk-UA" dirty="0"/>
              <a:t> і записуватися.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Бізнес-об'єкт може мати відношення </a:t>
            </a:r>
            <a:r>
              <a:rPr lang="uk-UA" b="1" dirty="0"/>
              <a:t>«асоціація», «спеціалізація», «об'єднання» і «композиція</a:t>
            </a:r>
            <a:r>
              <a:rPr lang="uk-UA" dirty="0"/>
              <a:t>» з іншими бізнес-об'єктами.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5250" y="155446"/>
            <a:ext cx="2494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Бізнес-об'єкт</a:t>
            </a:r>
          </a:p>
        </p:txBody>
      </p:sp>
    </p:spTree>
    <p:extLst>
      <p:ext uri="{BB962C8B-B14F-4D97-AF65-F5344CB8AC3E}">
        <p14:creationId xmlns:p14="http://schemas.microsoft.com/office/powerpoint/2010/main" val="1657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8296"/>
            <a:ext cx="9235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/>
              <a:t>Відношення між бізнес-об'єктами та іншими елементами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3102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створюється, </a:t>
            </a:r>
            <a:r>
              <a:rPr lang="uk-UA" dirty="0" err="1"/>
              <a:t>читається</a:t>
            </a:r>
            <a:r>
              <a:rPr lang="uk-UA" dirty="0"/>
              <a:t>, модифікується або руйнується бізнес-процесом або бізнес-функціоналом (через відношення </a:t>
            </a:r>
            <a:r>
              <a:rPr lang="uk-UA" dirty="0" smtClean="0"/>
              <a:t>«</a:t>
            </a:r>
            <a:r>
              <a:rPr lang="uk-UA" dirty="0" smtClean="0">
                <a:solidFill>
                  <a:srgbClr val="0000CC"/>
                </a:solidFill>
              </a:rPr>
              <a:t>доступ</a:t>
            </a:r>
            <a:r>
              <a:rPr lang="uk-UA" dirty="0" smtClean="0"/>
              <a:t>»);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може мати </a:t>
            </a:r>
            <a:r>
              <a:rPr lang="uk-UA" dirty="0" smtClean="0">
                <a:solidFill>
                  <a:srgbClr val="0000CC"/>
                </a:solidFill>
              </a:rPr>
              <a:t>спеціалізації</a:t>
            </a:r>
            <a:r>
              <a:rPr lang="uk-UA" dirty="0" smtClean="0"/>
              <a:t> (відношення </a:t>
            </a:r>
            <a:r>
              <a:rPr lang="uk-UA" dirty="0" smtClean="0">
                <a:solidFill>
                  <a:srgbClr val="0000CC"/>
                </a:solidFill>
              </a:rPr>
              <a:t>«спеціалізація»</a:t>
            </a:r>
            <a:r>
              <a:rPr lang="uk-UA" dirty="0" smtClean="0"/>
              <a:t>);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може </a:t>
            </a:r>
            <a:r>
              <a:rPr lang="uk-UA" dirty="0">
                <a:solidFill>
                  <a:srgbClr val="0000CC"/>
                </a:solidFill>
              </a:rPr>
              <a:t>реалізуватися</a:t>
            </a:r>
            <a:r>
              <a:rPr lang="uk-UA" dirty="0"/>
              <a:t> </a:t>
            </a:r>
            <a:r>
              <a:rPr lang="uk-UA" dirty="0" smtClean="0"/>
              <a:t>образом об'єкта (відношення «</a:t>
            </a:r>
            <a:r>
              <a:rPr lang="uk-UA" dirty="0" smtClean="0">
                <a:solidFill>
                  <a:srgbClr val="0000CC"/>
                </a:solidFill>
              </a:rPr>
              <a:t>реалізація</a:t>
            </a:r>
            <a:r>
              <a:rPr lang="uk-UA" dirty="0" smtClean="0"/>
              <a:t>»);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може </a:t>
            </a:r>
            <a:r>
              <a:rPr lang="uk-UA" dirty="0" smtClean="0"/>
              <a:t>об'єктом </a:t>
            </a:r>
            <a:r>
              <a:rPr lang="uk-UA" dirty="0"/>
              <a:t>даних;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може входити до складу інших бізнес-об'єктів (через відношення «</a:t>
            </a:r>
            <a:r>
              <a:rPr lang="uk-UA" dirty="0">
                <a:solidFill>
                  <a:srgbClr val="0000CC"/>
                </a:solidFill>
              </a:rPr>
              <a:t>об'єднання</a:t>
            </a:r>
            <a:r>
              <a:rPr lang="uk-UA" dirty="0"/>
              <a:t>»);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Бізнес-об'єкт </a:t>
            </a:r>
            <a:r>
              <a:rPr lang="uk-UA" dirty="0"/>
              <a:t>може складатися з інших бізнес-об'єктів (через відношення «</a:t>
            </a:r>
            <a:r>
              <a:rPr lang="uk-UA" dirty="0">
                <a:solidFill>
                  <a:srgbClr val="0000CC"/>
                </a:solidFill>
              </a:rPr>
              <a:t>композиція</a:t>
            </a:r>
            <a:r>
              <a:rPr lang="uk-UA" dirty="0"/>
              <a:t>»)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108445" y="3348365"/>
            <a:ext cx="8818986" cy="3201539"/>
            <a:chOff x="108445" y="3348365"/>
            <a:chExt cx="8818986" cy="320153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464" y="3348365"/>
              <a:ext cx="5661660" cy="314146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grpSp>
          <p:nvGrpSpPr>
            <p:cNvPr id="41" name="Группа 40"/>
            <p:cNvGrpSpPr/>
            <p:nvPr/>
          </p:nvGrpSpPr>
          <p:grpSpPr>
            <a:xfrm>
              <a:off x="108445" y="3767435"/>
              <a:ext cx="8818986" cy="2782469"/>
              <a:chOff x="108445" y="3767435"/>
              <a:chExt cx="8818986" cy="2782469"/>
            </a:xfrm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3313107" y="3767435"/>
                <a:ext cx="4836483" cy="635794"/>
                <a:chOff x="3313107" y="3767435"/>
                <a:chExt cx="4836483" cy="635794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7305128" y="3767435"/>
                  <a:ext cx="8444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uk-UA" dirty="0">
                      <a:solidFill>
                        <a:srgbClr val="00B050"/>
                      </a:solidFill>
                    </a:rPr>
                    <a:t>доступ</a:t>
                  </a:r>
                </a:p>
              </p:txBody>
            </p:sp>
            <p:cxnSp>
              <p:nvCxnSpPr>
                <p:cNvPr id="27" name="Прямая со стрелкой 26"/>
                <p:cNvCxnSpPr/>
                <p:nvPr/>
              </p:nvCxnSpPr>
              <p:spPr>
                <a:xfrm flipH="1">
                  <a:off x="5120640" y="4060195"/>
                  <a:ext cx="2184488" cy="343034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/>
                <p:nvPr/>
              </p:nvCxnSpPr>
              <p:spPr>
                <a:xfrm flipH="1">
                  <a:off x="3313107" y="4060195"/>
                  <a:ext cx="4075137" cy="22288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Группа 39"/>
              <p:cNvGrpSpPr/>
              <p:nvPr/>
            </p:nvGrpSpPr>
            <p:grpSpPr>
              <a:xfrm>
                <a:off x="108445" y="4831318"/>
                <a:ext cx="8818986" cy="1718586"/>
                <a:chOff x="108445" y="4831318"/>
                <a:chExt cx="8818986" cy="1718586"/>
              </a:xfrm>
            </p:grpSpPr>
            <p:cxnSp>
              <p:nvCxnSpPr>
                <p:cNvPr id="10" name="Прямая со стрелкой 9"/>
                <p:cNvCxnSpPr/>
                <p:nvPr/>
              </p:nvCxnSpPr>
              <p:spPr>
                <a:xfrm flipH="1">
                  <a:off x="5452110" y="5097780"/>
                  <a:ext cx="2251710" cy="445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Прямая со стрелкой 10"/>
                <p:cNvCxnSpPr>
                  <a:stCxn id="16" idx="3"/>
                </p:cNvCxnSpPr>
                <p:nvPr/>
              </p:nvCxnSpPr>
              <p:spPr>
                <a:xfrm flipV="1">
                  <a:off x="1410404" y="4910078"/>
                  <a:ext cx="1750607" cy="3800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Прямоугольник 14"/>
                <p:cNvSpPr/>
                <p:nvPr/>
              </p:nvSpPr>
              <p:spPr>
                <a:xfrm>
                  <a:off x="7609506" y="4831318"/>
                  <a:ext cx="1317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uk-UA" dirty="0">
                      <a:solidFill>
                        <a:srgbClr val="0000CC"/>
                      </a:solidFill>
                    </a:rPr>
                    <a:t>композиція</a:t>
                  </a:r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108445" y="5105480"/>
                  <a:ext cx="1301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uk-UA" dirty="0">
                      <a:solidFill>
                        <a:srgbClr val="0000CC"/>
                      </a:solidFill>
                    </a:rPr>
                    <a:t>об'єднання</a:t>
                  </a:r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108445" y="5608479"/>
                  <a:ext cx="12506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uk-UA" dirty="0" smtClean="0">
                      <a:solidFill>
                        <a:srgbClr val="FF0000"/>
                      </a:solidFill>
                    </a:rPr>
                    <a:t>реалізація </a:t>
                  </a:r>
                  <a:endParaRPr lang="uk-UA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Прямая со стрелкой 21"/>
                <p:cNvCxnSpPr/>
                <p:nvPr/>
              </p:nvCxnSpPr>
              <p:spPr>
                <a:xfrm flipV="1">
                  <a:off x="1177641" y="5543550"/>
                  <a:ext cx="1983370" cy="25426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 стрелкой 32"/>
                <p:cNvCxnSpPr>
                  <a:stCxn id="19" idx="3"/>
                </p:cNvCxnSpPr>
                <p:nvPr/>
              </p:nvCxnSpPr>
              <p:spPr>
                <a:xfrm flipV="1">
                  <a:off x="1359108" y="4943980"/>
                  <a:ext cx="3991567" cy="8491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 стрелкой 36"/>
                <p:cNvCxnSpPr/>
                <p:nvPr/>
              </p:nvCxnSpPr>
              <p:spPr>
                <a:xfrm flipH="1" flipV="1">
                  <a:off x="4247353" y="5580733"/>
                  <a:ext cx="1360170" cy="7941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Прямоугольник 37"/>
                <p:cNvSpPr/>
                <p:nvPr/>
              </p:nvSpPr>
              <p:spPr>
                <a:xfrm>
                  <a:off x="5452110" y="6180572"/>
                  <a:ext cx="14718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uk-UA" dirty="0" smtClean="0">
                      <a:solidFill>
                        <a:srgbClr val="0000CC"/>
                      </a:solidFill>
                    </a:rPr>
                    <a:t>спеціалізація</a:t>
                  </a:r>
                  <a:endParaRPr lang="uk-U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456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8420" y="486142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</a:t>
            </a:r>
            <a:r>
              <a:rPr lang="uk-UA" b="1" dirty="0"/>
              <a:t> бізнес-процес </a:t>
            </a:r>
            <a:r>
              <a:rPr lang="uk-UA" dirty="0"/>
              <a:t>«Створити накладну» створює накладну і рядки накладної. </a:t>
            </a:r>
            <a:r>
              <a:rPr lang="uk-UA" b="1" dirty="0"/>
              <a:t>Бізнес-об'єкт</a:t>
            </a:r>
            <a:r>
              <a:rPr lang="uk-UA" dirty="0"/>
              <a:t> «Накладна» об'єднує </a:t>
            </a:r>
            <a:r>
              <a:rPr lang="uk-UA" b="1" dirty="0"/>
              <a:t>бізнес-об'єкти</a:t>
            </a:r>
            <a:r>
              <a:rPr lang="uk-UA" dirty="0"/>
              <a:t> «Рядок накладної».</a:t>
            </a:r>
          </a:p>
          <a:p>
            <a:r>
              <a:rPr lang="uk-UA" dirty="0"/>
              <a:t>Показані дві можливі реалізації бізнес-об'єкта: через </a:t>
            </a:r>
            <a:r>
              <a:rPr lang="uk-UA" b="1" dirty="0"/>
              <a:t>об'єкт даних </a:t>
            </a:r>
            <a:r>
              <a:rPr lang="uk-UA" dirty="0"/>
              <a:t>«Електронна накладна» і через </a:t>
            </a:r>
            <a:r>
              <a:rPr lang="uk-UA" b="1" dirty="0"/>
              <a:t>образ об'єкта </a:t>
            </a:r>
            <a:r>
              <a:rPr lang="uk-UA" dirty="0"/>
              <a:t>«Паперова накладна».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58840" y="99690"/>
            <a:ext cx="424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Бізнес-об'єкт. Приклад</a:t>
            </a:r>
            <a:endParaRPr lang="uk-UA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8" y="1225473"/>
            <a:ext cx="8420100" cy="36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42" y="994755"/>
            <a:ext cx="1571160" cy="70762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4965" y="1702377"/>
            <a:ext cx="8999034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Образ об'єкта (Образ) визначається як форма </a:t>
            </a:r>
            <a:r>
              <a:rPr lang="uk-UA" dirty="0" smtClean="0"/>
              <a:t>інформації, що сприймається та міститься </a:t>
            </a:r>
            <a:r>
              <a:rPr lang="uk-UA" dirty="0"/>
              <a:t>в бізнес-об'єкті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Образи (наприклад, повідомлення або документи) - це </a:t>
            </a:r>
            <a:r>
              <a:rPr lang="uk-UA" dirty="0" smtClean="0"/>
              <a:t>зрозумілі носії інформації, що сприймаються, </a:t>
            </a:r>
            <a:r>
              <a:rPr lang="uk-UA" dirty="0"/>
              <a:t>пов'язані з бізнес-об'єктами, або реальні </a:t>
            </a:r>
            <a:r>
              <a:rPr lang="uk-UA" dirty="0" smtClean="0"/>
              <a:t>фізичні об'єкти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Образи можна класифікувати різними способами, наприклад, за типами носія (електронний, паперовий, звуковий) або за форматами (HTML, ASCII, </a:t>
            </a:r>
            <a:r>
              <a:rPr lang="en-US" dirty="0" smtClean="0"/>
              <a:t>pdf</a:t>
            </a:r>
            <a:r>
              <a:rPr lang="uk-UA" dirty="0" smtClean="0"/>
              <a:t>, </a:t>
            </a:r>
            <a:r>
              <a:rPr lang="en-US" dirty="0" smtClean="0"/>
              <a:t>rtf</a:t>
            </a:r>
            <a:r>
              <a:rPr lang="uk-UA" dirty="0" smtClean="0"/>
              <a:t>).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Один образ може реалізувати один або більше бізнес-об'єктів.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Один бізнес-об'єкт може мати кілька різних образів.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Можна сказати, що образ об'єкта - це ще один спосіб реалізації, представлення </a:t>
            </a:r>
            <a:r>
              <a:rPr lang="uk-UA" dirty="0" smtClean="0"/>
              <a:t>бізнес-об'єкта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72953" y="108344"/>
            <a:ext cx="2743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Образ об'єкта </a:t>
            </a:r>
          </a:p>
        </p:txBody>
      </p:sp>
    </p:spTree>
    <p:extLst>
      <p:ext uri="{BB962C8B-B14F-4D97-AF65-F5344CB8AC3E}">
        <p14:creationId xmlns:p14="http://schemas.microsoft.com/office/powerpoint/2010/main" val="11951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06" y="1011092"/>
            <a:ext cx="7439025" cy="58469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0854" y="0"/>
            <a:ext cx="7760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Ієрархія поведінки та структурні елементи</a:t>
            </a:r>
          </a:p>
        </p:txBody>
      </p:sp>
    </p:spTree>
    <p:extLst>
      <p:ext uri="{BB962C8B-B14F-4D97-AF65-F5344CB8AC3E}">
        <p14:creationId xmlns:p14="http://schemas.microsoft.com/office/powerpoint/2010/main" val="27365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0" y="1025913"/>
            <a:ext cx="7385088" cy="27960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7628" y="3906032"/>
            <a:ext cx="887637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загальним</a:t>
            </a:r>
            <a:r>
              <a:rPr lang="ru-RU" dirty="0"/>
              <a:t>, </a:t>
            </a:r>
            <a:r>
              <a:rPr lang="ru-RU" dirty="0" err="1"/>
              <a:t>розділений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(</a:t>
            </a:r>
            <a:r>
              <a:rPr lang="ru-RU" dirty="0" err="1"/>
              <a:t>роздруківка</a:t>
            </a:r>
            <a:r>
              <a:rPr lang="ru-RU" dirty="0"/>
              <a:t>, PDF файл, веб-</a:t>
            </a:r>
            <a:r>
              <a:rPr lang="ru-RU" dirty="0" err="1"/>
              <a:t>сторінка</a:t>
            </a:r>
            <a:r>
              <a:rPr lang="ru-RU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З образом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пов'язано</a:t>
            </a:r>
            <a:r>
              <a:rPr lang="ru-RU" dirty="0"/>
              <a:t> </a:t>
            </a:r>
            <a:r>
              <a:rPr lang="ru-RU" dirty="0" err="1"/>
              <a:t>смислове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Смислове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, яке </a:t>
            </a:r>
            <a:r>
              <a:rPr lang="ru-RU" dirty="0" err="1"/>
              <a:t>висловлює</a:t>
            </a:r>
            <a:r>
              <a:rPr lang="ru-RU" dirty="0"/>
              <a:t> </a:t>
            </a:r>
            <a:r>
              <a:rPr lang="ru-RU" dirty="0" err="1"/>
              <a:t>намір</a:t>
            </a:r>
            <a:r>
              <a:rPr lang="ru-RU" dirty="0"/>
              <a:t> Образа.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нести по </a:t>
            </a:r>
            <a:r>
              <a:rPr lang="ru-RU" dirty="0" err="1"/>
              <a:t>суті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. </a:t>
            </a:r>
            <a:r>
              <a:rPr lang="ru-RU" sz="1700" dirty="0" err="1"/>
              <a:t>Наприклад</a:t>
            </a:r>
            <a:r>
              <a:rPr lang="ru-RU" sz="1700" dirty="0"/>
              <a:t>, </a:t>
            </a:r>
            <a:r>
              <a:rPr lang="ru-RU" sz="1700" dirty="0" err="1"/>
              <a:t>різні</a:t>
            </a:r>
            <a:r>
              <a:rPr lang="ru-RU" sz="1700" dirty="0"/>
              <a:t> </a:t>
            </a:r>
            <a:r>
              <a:rPr lang="ru-RU" sz="1700" dirty="0" err="1"/>
              <a:t>документи</a:t>
            </a:r>
            <a:r>
              <a:rPr lang="ru-RU" sz="1700" dirty="0"/>
              <a:t> (веб-документ,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заповнена</a:t>
            </a:r>
            <a:r>
              <a:rPr lang="ru-RU" sz="1700" dirty="0"/>
              <a:t> </a:t>
            </a:r>
            <a:r>
              <a:rPr lang="ru-RU" sz="1700" dirty="0" err="1"/>
              <a:t>паперова</a:t>
            </a:r>
            <a:r>
              <a:rPr lang="ru-RU" sz="1700" dirty="0"/>
              <a:t> форма, </a:t>
            </a:r>
            <a:r>
              <a:rPr lang="ru-RU" sz="1700" dirty="0" err="1"/>
              <a:t>звіт</a:t>
            </a:r>
            <a:r>
              <a:rPr lang="ru-RU" sz="1700" dirty="0"/>
              <a:t> про контакт з </a:t>
            </a:r>
            <a:r>
              <a:rPr lang="ru-RU" sz="1700" dirty="0" err="1"/>
              <a:t>клієнтом</a:t>
            </a:r>
            <a:r>
              <a:rPr lang="ru-RU" sz="1700" dirty="0"/>
              <a:t>) </a:t>
            </a:r>
            <a:r>
              <a:rPr lang="ru-RU" sz="1700" dirty="0" err="1"/>
              <a:t>можуть</a:t>
            </a:r>
            <a:r>
              <a:rPr lang="ru-RU" sz="1700" dirty="0"/>
              <a:t> </a:t>
            </a:r>
            <a:r>
              <a:rPr lang="ru-RU" sz="1700" dirty="0" err="1"/>
              <a:t>містити</a:t>
            </a:r>
            <a:r>
              <a:rPr lang="ru-RU" sz="1700" dirty="0"/>
              <a:t> </a:t>
            </a:r>
            <a:r>
              <a:rPr lang="ru-RU" sz="1700" dirty="0" err="1"/>
              <a:t>ті</a:t>
            </a:r>
            <a:r>
              <a:rPr lang="ru-RU" sz="1700" dirty="0"/>
              <a:t> </a:t>
            </a:r>
            <a:r>
              <a:rPr lang="ru-RU" sz="1700" dirty="0" err="1"/>
              <a:t>самі</a:t>
            </a:r>
            <a:r>
              <a:rPr lang="ru-RU" sz="1700" dirty="0"/>
              <a:t> </a:t>
            </a:r>
            <a:r>
              <a:rPr lang="ru-RU" sz="1700" dirty="0" err="1"/>
              <a:t>значення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Бажан</a:t>
            </a:r>
            <a:r>
              <a:rPr lang="uk-UA" dirty="0"/>
              <a:t>а</a:t>
            </a:r>
            <a:r>
              <a:rPr lang="ru-RU" dirty="0"/>
              <a:t>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- </a:t>
            </a:r>
            <a:r>
              <a:rPr lang="ru-RU" dirty="0" err="1"/>
              <a:t>іменник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2953" y="108344"/>
            <a:ext cx="2743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Образ об'єкта </a:t>
            </a:r>
          </a:p>
        </p:txBody>
      </p:sp>
    </p:spTree>
    <p:extLst>
      <p:ext uri="{BB962C8B-B14F-4D97-AF65-F5344CB8AC3E}">
        <p14:creationId xmlns:p14="http://schemas.microsoft.com/office/powerpoint/2010/main" val="36670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8" y="947853"/>
            <a:ext cx="8414385" cy="32004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6478" y="4519136"/>
            <a:ext cx="8501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показані </a:t>
            </a:r>
            <a:r>
              <a:rPr lang="uk-UA" b="1" dirty="0"/>
              <a:t>бізнес-об'єкт</a:t>
            </a:r>
            <a:r>
              <a:rPr lang="uk-UA" dirty="0"/>
              <a:t> «Запит на страховку» і </a:t>
            </a:r>
            <a:r>
              <a:rPr lang="uk-UA" b="1" dirty="0"/>
              <a:t>бізнес-об'єкт</a:t>
            </a:r>
            <a:r>
              <a:rPr lang="uk-UA" dirty="0"/>
              <a:t> «Рахунок», які реалізовані (представлені) у вигляді паперових документів «Форма запиту» і «Бланк рахунку» відповідно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70065" y="0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Образ </a:t>
            </a:r>
            <a:r>
              <a:rPr lang="uk-UA" sz="3200" b="1" dirty="0" smtClean="0"/>
              <a:t>об'єкта. Приклад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8611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384" y="1123360"/>
            <a:ext cx="53079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Смислове значення визначається як знання або експертиза, виражена бізнес-об'єктом або чином об'єкта з урахуванням певного контексту.</a:t>
            </a:r>
          </a:p>
          <a:p>
            <a:r>
              <a:rPr lang="uk-UA" dirty="0"/>
              <a:t>Смислове значення є інформаційним доповненням цінності: воно показує намір бізнес-об'єкта або подання.</a:t>
            </a:r>
          </a:p>
          <a:p>
            <a:r>
              <a:rPr lang="uk-UA" dirty="0"/>
              <a:t>Смислове значення може бути асоційоване з образом об'єкта, що несе це значення.</a:t>
            </a:r>
          </a:p>
          <a:p>
            <a:r>
              <a:rPr lang="uk-UA" dirty="0" smtClean="0"/>
              <a:t>Бажана назва </a:t>
            </a:r>
            <a:r>
              <a:rPr lang="uk-UA" dirty="0"/>
              <a:t>елемента - іменник або вираз.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81" y="1423639"/>
            <a:ext cx="2143125" cy="1066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29125" y="110841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Смислове значення </a:t>
            </a:r>
          </a:p>
        </p:txBody>
      </p:sp>
    </p:spTree>
    <p:extLst>
      <p:ext uri="{BB962C8B-B14F-4D97-AF65-F5344CB8AC3E}">
        <p14:creationId xmlns:p14="http://schemas.microsoft.com/office/powerpoint/2010/main" val="26481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57"/>
            <a:ext cx="5382322" cy="42473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47659" y="88539"/>
            <a:ext cx="5562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Смислове </a:t>
            </a:r>
            <a:r>
              <a:rPr lang="uk-UA" sz="3200" b="1" dirty="0" smtClean="0"/>
              <a:t>значення. Приклад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64820" y="1091658"/>
            <a:ext cx="3479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документ «Поліс страхування», який є </a:t>
            </a:r>
            <a:r>
              <a:rPr lang="uk-UA" b="1" dirty="0"/>
              <a:t>образом бізнес-об'єкта </a:t>
            </a:r>
            <a:r>
              <a:rPr lang="uk-UA" dirty="0"/>
              <a:t>«Поліс страхування».</a:t>
            </a:r>
          </a:p>
          <a:p>
            <a:r>
              <a:rPr lang="uk-UA" b="1" dirty="0"/>
              <a:t>Образ об'єкта </a:t>
            </a:r>
            <a:r>
              <a:rPr lang="uk-UA" dirty="0"/>
              <a:t>«Поліс страхування» реалізує </a:t>
            </a:r>
            <a:r>
              <a:rPr lang="uk-UA" b="1" dirty="0"/>
              <a:t>бізнес-об'єкт </a:t>
            </a:r>
            <a:r>
              <a:rPr lang="uk-UA" dirty="0"/>
              <a:t>«Поліс страхування».</a:t>
            </a:r>
          </a:p>
          <a:p>
            <a:r>
              <a:rPr lang="uk-UA" b="1" dirty="0">
                <a:solidFill>
                  <a:srgbClr val="0000CC"/>
                </a:solidFill>
              </a:rPr>
              <a:t>Смислове значення </a:t>
            </a:r>
            <a:r>
              <a:rPr lang="uk-UA" dirty="0"/>
              <a:t>«Повідомлення про полісі страхування», пов'язане з документом, є повідомленням про полісі страхування і включає </a:t>
            </a:r>
            <a:r>
              <a:rPr lang="uk-UA" b="1" dirty="0">
                <a:solidFill>
                  <a:srgbClr val="0000CC"/>
                </a:solidFill>
              </a:rPr>
              <a:t>смислові значення </a:t>
            </a:r>
            <a:r>
              <a:rPr lang="uk-UA" dirty="0"/>
              <a:t>«Опис покриття», «Тлумачення поліса» і «Реєстрація страхування».</a:t>
            </a:r>
          </a:p>
        </p:txBody>
      </p:sp>
    </p:spTree>
    <p:extLst>
      <p:ext uri="{BB962C8B-B14F-4D97-AF65-F5344CB8AC3E}">
        <p14:creationId xmlns:p14="http://schemas.microsoft.com/office/powerpoint/2010/main" val="6708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964929"/>
            <a:ext cx="2390775" cy="1114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44377"/>
            <a:ext cx="6969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Цінність визначається як відносна значимість, корисність або важливість бізнес-сервісу або продукту.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Цінність </a:t>
            </a:r>
            <a:r>
              <a:rPr lang="uk-UA" dirty="0"/>
              <a:t>може </a:t>
            </a:r>
            <a:r>
              <a:rPr lang="uk-UA" dirty="0" smtClean="0"/>
              <a:t>відноситися до </a:t>
            </a:r>
            <a:r>
              <a:rPr lang="uk-UA" dirty="0"/>
              <a:t>того, що сторона (людина, учасник, група) отримує, продаючи або роблячи доступним деякий продукт або послугу, або може ставитися до того, що сторона отримує, купуючи або отримуючи доступ </a:t>
            </a:r>
            <a:r>
              <a:rPr lang="uk-UA" dirty="0" smtClean="0"/>
              <a:t>до продукту </a:t>
            </a:r>
            <a:r>
              <a:rPr lang="uk-UA" dirty="0"/>
              <a:t>або послуги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75729" y="14429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Цінність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3075702"/>
            <a:ext cx="9143999" cy="33855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Цінність часто виражається в грошовому </a:t>
            </a:r>
            <a:r>
              <a:rPr lang="uk-UA" dirty="0" smtClean="0"/>
              <a:t>виразі. </a:t>
            </a:r>
            <a:r>
              <a:rPr lang="uk-UA" dirty="0"/>
              <a:t>Але може мати і немонетарну цінність. </a:t>
            </a:r>
            <a:r>
              <a:rPr lang="uk-UA" sz="1700" dirty="0"/>
              <a:t>Наприклад, практична / функціональна цінність (включаючи право використовувати послугу), цінність інформації або знання.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Цінність може бути асоційована з бізнес-сервісами і з продуктами, частиною яких вони є, а також з бізнес-ролями і виконавцями, які використовують бізнес-сервіси.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Хоча найменування цінності може бути виражено різними способами (наприклад, вказуючи кількісні параметри або цілі), в </a:t>
            </a:r>
            <a:r>
              <a:rPr lang="uk-UA" dirty="0" smtClean="0"/>
              <a:t>яких зачіпається </a:t>
            </a:r>
            <a:r>
              <a:rPr lang="uk-UA" dirty="0"/>
              <a:t>«функціональна» цінність сервісу, рекомендується висловлювати назву елемента через </a:t>
            </a:r>
            <a:r>
              <a:rPr lang="uk-UA" b="1" dirty="0"/>
              <a:t>дію</a:t>
            </a:r>
            <a:r>
              <a:rPr lang="uk-UA" dirty="0"/>
              <a:t> або </a:t>
            </a:r>
            <a:r>
              <a:rPr lang="uk-UA" b="1" dirty="0"/>
              <a:t>стан</a:t>
            </a:r>
            <a:r>
              <a:rPr lang="uk-UA" dirty="0"/>
              <a:t>, який може бути виконано або досягнуто як результат відповідного сервісу.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Цінність може бути виражена і в емоційних поняттях.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Наприклад, для послуги страхування цінність - «економічна безпека» або «бути здатним спати спокійно ночами».</a:t>
            </a:r>
          </a:p>
        </p:txBody>
      </p:sp>
    </p:spTree>
    <p:extLst>
      <p:ext uri="{BB962C8B-B14F-4D97-AF65-F5344CB8AC3E}">
        <p14:creationId xmlns:p14="http://schemas.microsoft.com/office/powerpoint/2010/main" val="10557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4536" y="1084561"/>
            <a:ext cx="8697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</a:t>
            </a:r>
            <a:r>
              <a:rPr lang="uk-UA" dirty="0" smtClean="0"/>
              <a:t>показано</a:t>
            </a:r>
            <a:r>
              <a:rPr lang="uk-UA" dirty="0"/>
              <a:t>, що цінність «Бути </a:t>
            </a:r>
            <a:r>
              <a:rPr lang="uk-UA" dirty="0" smtClean="0"/>
              <a:t>застрахованим» </a:t>
            </a:r>
            <a:r>
              <a:rPr lang="uk-UA" dirty="0"/>
              <a:t>складається з трьох </a:t>
            </a:r>
            <a:r>
              <a:rPr lang="uk-UA" dirty="0" err="1" smtClean="0"/>
              <a:t>підцінностей</a:t>
            </a:r>
            <a:r>
              <a:rPr lang="uk-UA" dirty="0"/>
              <a:t>, </a:t>
            </a:r>
            <a:r>
              <a:rPr lang="uk-UA" dirty="0" smtClean="0"/>
              <a:t>і є </a:t>
            </a:r>
            <a:r>
              <a:rPr lang="uk-UA" dirty="0"/>
              <a:t>виразом того, що бізнес-сервіс «Надати страховку» надає клієнту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80" y="2004895"/>
            <a:ext cx="5774241" cy="40726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17085" y="70397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Цінність. Приклад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7025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1" y="933101"/>
            <a:ext cx="2295525" cy="11334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4966" y="2244996"/>
            <a:ext cx="89990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Продукт визначається як пов'язаний набір сервісів, </a:t>
            </a:r>
            <a:r>
              <a:rPr lang="uk-UA" dirty="0" smtClean="0"/>
              <a:t>що супроводжується </a:t>
            </a:r>
            <a:r>
              <a:rPr lang="uk-UA" dirty="0"/>
              <a:t>контрактом / набором угод, який пропонується як єдине ціле споживачам (зовнішнім або внутрішнім)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Дане визначення описує фінансові або інформаційні, засновані на сервісах продукти, які більш характерні для </a:t>
            </a:r>
            <a:r>
              <a:rPr lang="uk-UA" dirty="0" smtClean="0"/>
              <a:t>інформаційно насичених </a:t>
            </a:r>
            <a:r>
              <a:rPr lang="uk-UA" dirty="0"/>
              <a:t>організацій, ніж для фізичних продуктів.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Купівля продукту дає споживачеві право використовувати пов'язані з продуктом сервіси.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це назва, яка використовується в комунікації зі споживачами.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Продукт може об'єднувати бізнес-послуги, послуги додатків, інфраструктурні сервіси, а також і контракт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 </a:t>
            </a:r>
            <a:r>
              <a:rPr lang="uk-UA" dirty="0"/>
              <a:t>З продуктом може бути асоційована цінність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28567" y="0"/>
            <a:ext cx="1757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Продукт </a:t>
            </a:r>
          </a:p>
        </p:txBody>
      </p:sp>
    </p:spTree>
    <p:extLst>
      <p:ext uri="{BB962C8B-B14F-4D97-AF65-F5344CB8AC3E}">
        <p14:creationId xmlns:p14="http://schemas.microsoft.com/office/powerpoint/2010/main" val="8609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5" y="988624"/>
            <a:ext cx="7740869" cy="36725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7989" y="4700343"/>
            <a:ext cx="8697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Продукт - незвичайний елемент: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Це </a:t>
            </a:r>
            <a:r>
              <a:rPr lang="uk-UA" dirty="0"/>
              <a:t>частина пасивної структури (над ним відбуваються дії);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Об'єднує </a:t>
            </a:r>
            <a:r>
              <a:rPr lang="uk-UA" dirty="0"/>
              <a:t>елементи поведінки (сервіси);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Це </a:t>
            </a:r>
            <a:r>
              <a:rPr lang="uk-UA" dirty="0"/>
              <a:t>елемент бізнес-шару, але може включати елементи шару додатків і технологічного шару.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096" y="0"/>
            <a:ext cx="5129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Склад елемента «Продукт»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1943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9" y="1115122"/>
            <a:ext cx="6908401" cy="39093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36108" y="0"/>
            <a:ext cx="351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Продукт. Приклад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109517"/>
            <a:ext cx="9144000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700" dirty="0"/>
              <a:t>У прикладі показаний </a:t>
            </a:r>
            <a:r>
              <a:rPr lang="uk-UA" sz="1700" b="1" dirty="0"/>
              <a:t>продукт</a:t>
            </a:r>
            <a:r>
              <a:rPr lang="uk-UA" sz="1700" dirty="0"/>
              <a:t> «Рахунок </a:t>
            </a:r>
            <a:r>
              <a:rPr lang="uk-UA" sz="1700" dirty="0" err="1"/>
              <a:t>телебанкінгу</a:t>
            </a:r>
            <a:r>
              <a:rPr lang="uk-UA" sz="1700" dirty="0"/>
              <a:t>», пропонований банком своїм клієнтам. Відкриття рахунку та підтримка додатків (наприклад, </a:t>
            </a:r>
            <a:r>
              <a:rPr lang="uk-UA" sz="1700" dirty="0" err="1"/>
              <a:t>helpdesk</a:t>
            </a:r>
            <a:r>
              <a:rPr lang="uk-UA" sz="1700" dirty="0"/>
              <a:t> і </a:t>
            </a:r>
            <a:r>
              <a:rPr lang="uk-UA" sz="1700" dirty="0" smtClean="0"/>
              <a:t>подібні) здійснюється </a:t>
            </a:r>
            <a:r>
              <a:rPr lang="uk-UA" sz="1700" dirty="0"/>
              <a:t>відповідними </a:t>
            </a:r>
            <a:r>
              <a:rPr lang="uk-UA" sz="1700" b="1" dirty="0"/>
              <a:t>бізнес-сервісами</a:t>
            </a:r>
            <a:r>
              <a:rPr lang="uk-UA" sz="1700" dirty="0"/>
              <a:t>, які реалізуються </a:t>
            </a:r>
            <a:r>
              <a:rPr lang="uk-UA" sz="1700" b="1" dirty="0"/>
              <a:t>бізнес-виконавцем</a:t>
            </a:r>
            <a:r>
              <a:rPr lang="uk-UA" sz="1700" dirty="0"/>
              <a:t> «Клієнтський відділ». </a:t>
            </a:r>
            <a:endParaRPr lang="uk-UA" sz="1700" dirty="0" smtClean="0"/>
          </a:p>
          <a:p>
            <a:r>
              <a:rPr lang="uk-UA" sz="1700" dirty="0" smtClean="0"/>
              <a:t>Як </a:t>
            </a:r>
            <a:r>
              <a:rPr lang="uk-UA" sz="1700" dirty="0"/>
              <a:t>частина продукту клієнт може використовувати банківський сервіс, який пропонує такі сервіси додатків, як електронний грошовий переказ і управління статусом рахунку</a:t>
            </a:r>
            <a:r>
              <a:rPr lang="uk-UA" sz="1700" dirty="0" smtClean="0"/>
              <a:t>.</a:t>
            </a:r>
          </a:p>
          <a:p>
            <a:r>
              <a:rPr lang="uk-UA" sz="1700" dirty="0" smtClean="0"/>
              <a:t> </a:t>
            </a:r>
            <a:r>
              <a:rPr lang="uk-UA" sz="1700" dirty="0"/>
              <a:t>Сервіси додатків реалізуються компонентом додатків «</a:t>
            </a:r>
            <a:r>
              <a:rPr lang="uk-UA" sz="1700" dirty="0" err="1"/>
              <a:t>Телебанкінг</a:t>
            </a:r>
            <a:r>
              <a:rPr lang="uk-UA" sz="17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9563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38" y="1120930"/>
            <a:ext cx="2324100" cy="1047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5146" y="2703929"/>
            <a:ext cx="8718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Контракт </a:t>
            </a:r>
            <a:r>
              <a:rPr lang="uk-UA" dirty="0"/>
              <a:t>визначається як формальна або неформальна специфікація угоди, яка визначає права та обов'язки, пов'язані з продуктом.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Поняття «контракт» може використовуватися для моделювання контрактів в юридичному сенсі цього слова, але також і більш неформальних </a:t>
            </a:r>
            <a:r>
              <a:rPr lang="uk-UA" dirty="0" smtClean="0"/>
              <a:t>угод, пов'язаних </a:t>
            </a:r>
            <a:r>
              <a:rPr lang="uk-UA" dirty="0"/>
              <a:t>з продуктом.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Контракт </a:t>
            </a:r>
            <a:r>
              <a:rPr lang="uk-UA" dirty="0"/>
              <a:t>може включати угоду про рівень послуг (</a:t>
            </a:r>
            <a:r>
              <a:rPr lang="uk-UA" dirty="0" err="1"/>
              <a:t>Service</a:t>
            </a:r>
            <a:r>
              <a:rPr lang="uk-UA" dirty="0"/>
              <a:t> </a:t>
            </a:r>
            <a:r>
              <a:rPr lang="uk-UA" dirty="0" err="1"/>
              <a:t>Level</a:t>
            </a:r>
            <a:r>
              <a:rPr lang="uk-UA" dirty="0"/>
              <a:t> </a:t>
            </a:r>
            <a:r>
              <a:rPr lang="uk-UA" dirty="0" err="1"/>
              <a:t>Agreement</a:t>
            </a:r>
            <a:r>
              <a:rPr lang="uk-UA" dirty="0"/>
              <a:t> (SLA)), </a:t>
            </a:r>
            <a:r>
              <a:rPr lang="uk-UA" dirty="0" smtClean="0"/>
              <a:t>яка </a:t>
            </a:r>
            <a:r>
              <a:rPr lang="uk-UA" dirty="0"/>
              <a:t>описує угоду про функціональність і якість сервісів, які є частиною продукту.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2029" y="906"/>
            <a:ext cx="1894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Контракт </a:t>
            </a:r>
          </a:p>
        </p:txBody>
      </p:sp>
    </p:spTree>
    <p:extLst>
      <p:ext uri="{BB962C8B-B14F-4D97-AF65-F5344CB8AC3E}">
        <p14:creationId xmlns:p14="http://schemas.microsoft.com/office/powerpoint/2010/main" val="893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7" y="1092820"/>
            <a:ext cx="8140334" cy="53518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52311" y="121992"/>
            <a:ext cx="5034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Огляд </a:t>
            </a:r>
            <a:r>
              <a:rPr lang="uk-UA" sz="2800" b="1" dirty="0" smtClean="0"/>
              <a:t>відношень з </a:t>
            </a:r>
            <a:r>
              <a:rPr lang="uk-UA" sz="2800" b="1" dirty="0" err="1" smtClean="0"/>
              <a:t>ArchiMate</a:t>
            </a:r>
            <a:r>
              <a:rPr lang="uk-UA" sz="2800" b="1" dirty="0" smtClean="0"/>
              <a:t> 3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4552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72595" y="0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Контракт. Приклад 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9102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контракт «Контракт </a:t>
            </a:r>
            <a:r>
              <a:rPr lang="uk-UA" dirty="0" err="1"/>
              <a:t>Телебанкінгу</a:t>
            </a:r>
            <a:r>
              <a:rPr lang="uk-UA" dirty="0"/>
              <a:t>», пов'язаний з продуктом «Рахунок </a:t>
            </a:r>
            <a:r>
              <a:rPr lang="uk-UA" dirty="0" err="1"/>
              <a:t>телебанкінгу</a:t>
            </a:r>
            <a:r>
              <a:rPr lang="uk-UA" dirty="0"/>
              <a:t>». Контракт складається з двох </a:t>
            </a:r>
            <a:r>
              <a:rPr lang="uk-UA" dirty="0" err="1" smtClean="0"/>
              <a:t>субконтрактів</a:t>
            </a:r>
            <a:r>
              <a:rPr lang="uk-UA" dirty="0"/>
              <a:t>: «Умови надання</a:t>
            </a:r>
          </a:p>
          <a:p>
            <a:r>
              <a:rPr lang="uk-UA" dirty="0" smtClean="0"/>
              <a:t>послуг» і «Угода </a:t>
            </a:r>
            <a:r>
              <a:rPr lang="uk-UA" dirty="0"/>
              <a:t>про рівень </a:t>
            </a:r>
            <a:r>
              <a:rPr lang="uk-UA" dirty="0" smtClean="0"/>
              <a:t>послуг»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00" y="2207468"/>
            <a:ext cx="5425185" cy="38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497" y="122663"/>
            <a:ext cx="514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Case study</a:t>
            </a:r>
            <a:r>
              <a:rPr lang="uk-UA" sz="3200" b="1" dirty="0" smtClean="0"/>
              <a:t>  </a:t>
            </a:r>
            <a:r>
              <a:rPr lang="en-US" sz="3200" b="1" dirty="0" smtClean="0"/>
              <a:t> </a:t>
            </a:r>
            <a:r>
              <a:rPr lang="uk-UA" sz="3200" b="1" dirty="0" smtClean="0"/>
              <a:t>для бізнес шару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07438"/>
            <a:ext cx="914400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600" dirty="0" smtClean="0"/>
              <a:t>Іван пропонує </a:t>
            </a:r>
            <a:r>
              <a:rPr lang="uk-UA" sz="1600" dirty="0"/>
              <a:t>екскурсійні </a:t>
            </a:r>
            <a:r>
              <a:rPr lang="uk-UA" sz="1600" dirty="0" smtClean="0"/>
              <a:t>рейси вертольотами </a:t>
            </a:r>
            <a:r>
              <a:rPr lang="uk-UA" sz="1600" dirty="0"/>
              <a:t>та плавзасобами для туристів, а також для зацікавлених місцевих </a:t>
            </a:r>
            <a:r>
              <a:rPr lang="uk-UA" sz="1600" dirty="0" smtClean="0"/>
              <a:t>жителів. Для цього він має парк літаків та обслуговуючий персонал. Він </a:t>
            </a:r>
            <a:r>
              <a:rPr lang="uk-UA" sz="1600" dirty="0"/>
              <a:t>побудував </a:t>
            </a:r>
            <a:r>
              <a:rPr lang="uk-UA" sz="1600" dirty="0" smtClean="0"/>
              <a:t>клієнтську базу, </a:t>
            </a:r>
            <a:r>
              <a:rPr lang="uk-UA" sz="1600" dirty="0"/>
              <a:t>має хороший </a:t>
            </a:r>
            <a:r>
              <a:rPr lang="uk-UA" sz="1600" dirty="0" smtClean="0"/>
              <a:t>запас інвентаря </a:t>
            </a:r>
            <a:r>
              <a:rPr lang="uk-UA" sz="1600" dirty="0"/>
              <a:t>та добре </a:t>
            </a:r>
            <a:r>
              <a:rPr lang="uk-UA" sz="1600" dirty="0" smtClean="0"/>
              <a:t>функціонуючу </a:t>
            </a:r>
            <a:r>
              <a:rPr lang="uk-UA" sz="1600" dirty="0"/>
              <a:t>організація з 20 працівниками </a:t>
            </a:r>
            <a:r>
              <a:rPr lang="uk-UA" sz="1600" dirty="0" smtClean="0"/>
              <a:t>(5 </a:t>
            </a:r>
            <a:r>
              <a:rPr lang="uk-UA" sz="1600" dirty="0"/>
              <a:t>механіків + 10 льотчиків + </a:t>
            </a:r>
            <a:r>
              <a:rPr lang="uk-UA" sz="1600" dirty="0" smtClean="0"/>
              <a:t>4 службовці </a:t>
            </a:r>
            <a:r>
              <a:rPr lang="uk-UA" sz="1600" dirty="0"/>
              <a:t>для роботи в офісі).</a:t>
            </a:r>
          </a:p>
          <a:p>
            <a:r>
              <a:rPr lang="uk-UA" sz="1600" dirty="0" smtClean="0"/>
              <a:t>Іван планує передати свій </a:t>
            </a:r>
            <a:r>
              <a:rPr lang="uk-UA" sz="1600" dirty="0"/>
              <a:t>бізнес </a:t>
            </a:r>
            <a:r>
              <a:rPr lang="uk-UA" sz="1600" dirty="0" smtClean="0"/>
              <a:t>сину Петру, який є випускником бізнес-школи. Петро </a:t>
            </a:r>
            <a:r>
              <a:rPr lang="uk-UA" sz="1600" dirty="0"/>
              <a:t>мріє керувати великою </a:t>
            </a:r>
            <a:r>
              <a:rPr lang="uk-UA" sz="1600" dirty="0" smtClean="0"/>
              <a:t>компанією. Після ретельного </a:t>
            </a:r>
            <a:r>
              <a:rPr lang="uk-UA" sz="1600" dirty="0"/>
              <a:t>вивчення бізнесу </a:t>
            </a:r>
            <a:r>
              <a:rPr lang="uk-UA" sz="1600" dirty="0" smtClean="0"/>
              <a:t>батька Петро вирішує розширити </a:t>
            </a:r>
            <a:r>
              <a:rPr lang="uk-UA" sz="1600" dirty="0"/>
              <a:t>бізнес і </a:t>
            </a:r>
            <a:r>
              <a:rPr lang="uk-UA" sz="1600" dirty="0" smtClean="0"/>
              <a:t>впровадити </a:t>
            </a:r>
            <a:r>
              <a:rPr lang="uk-UA" sz="1600" dirty="0"/>
              <a:t>нові </a:t>
            </a:r>
            <a:r>
              <a:rPr lang="uk-UA" sz="1600" dirty="0" smtClean="0"/>
              <a:t>послуги: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Екскурсійні рейси </a:t>
            </a:r>
            <a:r>
              <a:rPr lang="uk-UA" sz="1600" dirty="0"/>
              <a:t>залишаються з невеликими змінами.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Багатомовний </a:t>
            </a:r>
            <a:r>
              <a:rPr lang="uk-UA" sz="1600" dirty="0"/>
              <a:t>туристичний гід повинен покращити спілкування з туристами з-за кордону.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Замість </a:t>
            </a:r>
            <a:r>
              <a:rPr lang="uk-UA" sz="1600" dirty="0"/>
              <a:t>того, щоб ремонтувати тільки літаки, що належать компанії, Петро орендує ремонтний </a:t>
            </a:r>
            <a:r>
              <a:rPr lang="uk-UA" sz="1600" dirty="0" smtClean="0"/>
              <a:t>центр для тих ентузіастів, </a:t>
            </a:r>
            <a:r>
              <a:rPr lang="uk-UA" sz="1600" dirty="0"/>
              <a:t>які хочуть самостійно ремонтувати свої літаки.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Петро зосередиться </a:t>
            </a:r>
            <a:r>
              <a:rPr lang="uk-UA" sz="1600" dirty="0"/>
              <a:t>на старих літаках і </a:t>
            </a:r>
            <a:r>
              <a:rPr lang="uk-UA" sz="1600" dirty="0" smtClean="0"/>
              <a:t>запропонує посередницьке </a:t>
            </a:r>
            <a:r>
              <a:rPr lang="uk-UA" sz="1600" dirty="0"/>
              <a:t>обслуговування рідкісних деталей</a:t>
            </a:r>
            <a:r>
              <a:rPr lang="uk-UA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Буде </a:t>
            </a:r>
            <a:r>
              <a:rPr lang="uk-UA" sz="1600" dirty="0"/>
              <a:t>запропоновано три сервісні пакети (</a:t>
            </a:r>
            <a:r>
              <a:rPr lang="uk-UA" sz="1600" dirty="0" smtClean="0"/>
              <a:t>основний, «срібло», «золото») </a:t>
            </a:r>
            <a:r>
              <a:rPr lang="uk-UA" sz="1600" dirty="0"/>
              <a:t>для клієнтів з власними літаками.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Як </a:t>
            </a:r>
            <a:r>
              <a:rPr lang="uk-UA" sz="1600" dirty="0"/>
              <a:t>сервіс для клієнтів він забезпечить простір, машини та інструменти, а також експертизу двох механіків щогодини.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Нові </a:t>
            </a:r>
            <a:r>
              <a:rPr lang="uk-UA" sz="1600" dirty="0"/>
              <a:t>місця для зберігання забезпечать місце для зовнішніх літаків.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За </a:t>
            </a:r>
            <a:r>
              <a:rPr lang="uk-UA" sz="1600" dirty="0"/>
              <a:t>окрему плату приватні літальні апарати можуть бути залишені на складах компанії, що належать компанії. Ці клієнти також можуть </a:t>
            </a:r>
            <a:r>
              <a:rPr lang="uk-UA" sz="1600"/>
              <a:t>використовувати </a:t>
            </a:r>
            <a:r>
              <a:rPr lang="uk-UA" sz="1600" smtClean="0"/>
              <a:t>злітно-посадкову </a:t>
            </a:r>
            <a:r>
              <a:rPr lang="uk-UA" sz="1600" dirty="0"/>
              <a:t>смугу для зльоту і посадки за зниженою ціною. </a:t>
            </a:r>
            <a:endParaRPr lang="uk-UA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Крім </a:t>
            </a:r>
            <a:r>
              <a:rPr lang="uk-UA" sz="1600" dirty="0"/>
              <a:t>того, пакет послуг розширюється за рахунок </a:t>
            </a:r>
            <a:r>
              <a:rPr lang="uk-UA" sz="1600" dirty="0" smtClean="0"/>
              <a:t>уроків польотів. Учителя, </a:t>
            </a:r>
            <a:r>
              <a:rPr lang="uk-UA" sz="1600" dirty="0"/>
              <a:t>який пояснює технологію літальних апаратів, а також правила дорожнього руху та проводить короткі навчальні польоти, можна щоденно забронювати.</a:t>
            </a:r>
          </a:p>
        </p:txBody>
      </p:sp>
    </p:spTree>
    <p:extLst>
      <p:ext uri="{BB962C8B-B14F-4D97-AF65-F5344CB8AC3E}">
        <p14:creationId xmlns:p14="http://schemas.microsoft.com/office/powerpoint/2010/main" val="17057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5337" y="0"/>
            <a:ext cx="6275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latin typeface="Arial Narrow" panose="020B0606020202030204" pitchFamily="34" charset="0"/>
              </a:rPr>
              <a:t>Задачі </a:t>
            </a:r>
            <a:r>
              <a:rPr lang="en-US" sz="3200" b="1" dirty="0" smtClean="0">
                <a:latin typeface="Arial Narrow" panose="020B0606020202030204" pitchFamily="34" charset="0"/>
              </a:rPr>
              <a:t>Case </a:t>
            </a:r>
            <a:r>
              <a:rPr lang="en-US" sz="3200" b="1" dirty="0">
                <a:latin typeface="Arial Narrow" panose="020B0606020202030204" pitchFamily="34" charset="0"/>
              </a:rPr>
              <a:t>Study Tasks: </a:t>
            </a:r>
            <a:r>
              <a:rPr lang="uk-UA" sz="3200" b="1" dirty="0" smtClean="0">
                <a:latin typeface="Arial Narrow" panose="020B0606020202030204" pitchFamily="34" charset="0"/>
              </a:rPr>
              <a:t>Бізнес шар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191" y="1225502"/>
            <a:ext cx="73375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Створити бізнес-модель.</a:t>
            </a:r>
          </a:p>
          <a:p>
            <a:r>
              <a:rPr lang="uk-UA" dirty="0" smtClean="0"/>
              <a:t>1.1 Визначити бізнес-елементи</a:t>
            </a: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 smtClean="0"/>
              <a:t>актор,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Роль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Співпраця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Процес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Функція (функціонал)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Взаємодія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Подія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Сервіс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Продукт</a:t>
            </a:r>
          </a:p>
          <a:p>
            <a:r>
              <a:rPr lang="uk-UA" dirty="0" smtClean="0"/>
              <a:t>1.2 Здійснити моделювання бізнес-елементів.</a:t>
            </a:r>
            <a:endParaRPr lang="uk-UA" dirty="0"/>
          </a:p>
          <a:p>
            <a:r>
              <a:rPr lang="uk-UA" dirty="0" smtClean="0"/>
              <a:t>2. Визначити відношення між елементами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26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388250"/>
            <a:ext cx="914399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Dietz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Tool. </a:t>
            </a:r>
            <a:r>
              <a:rPr lang="en-US" dirty="0" err="1">
                <a:solidFill>
                  <a:prstClr val="black"/>
                </a:solidFill>
              </a:rPr>
              <a:t>Virsion</a:t>
            </a:r>
            <a:r>
              <a:rPr lang="en-US" dirty="0">
                <a:solidFill>
                  <a:prstClr val="black"/>
                </a:solidFill>
              </a:rPr>
              <a:t> 3.0. User Guide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    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en-US" u="sng" dirty="0">
                <a:solidFill>
                  <a:prstClr val="black"/>
                </a:solidFill>
                <a:hlinkClick r:id="rId2"/>
              </a:rPr>
              <a:t>http://www.archimatetool.com/downloads/latest/Archi%20User%20Guide.pdf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http://www.archimatetool.com/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2.1 Specification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4"/>
              </a:rPr>
              <a:t>https://www2.opengroup.org/ogsys/catalog/c13L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Welcome to TOGAF Version 9.1 Enterprise Edition 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5"/>
              </a:rPr>
              <a:t>http://www.opengroup.org/togaf/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Левенчук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Архимейт</a:t>
            </a:r>
            <a:r>
              <a:rPr lang="en-US" dirty="0">
                <a:solidFill>
                  <a:prstClr val="black"/>
                </a:solidFill>
              </a:rPr>
              <a:t>.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Организация работ людей, программ, оборудования.  [Электронный ресурс] – </a:t>
            </a:r>
            <a:r>
              <a:rPr lang="en-US" dirty="0">
                <a:solidFill>
                  <a:prstClr val="black"/>
                </a:solidFill>
              </a:rPr>
              <a:t>LiveJournal,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, 2012.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6"/>
              </a:rPr>
              <a:t>http://ailev.livejournal.com/987391.html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Коптелов</a:t>
            </a:r>
            <a:r>
              <a:rPr lang="ru-RU" dirty="0">
                <a:solidFill>
                  <a:prstClr val="black"/>
                </a:solidFill>
              </a:rPr>
              <a:t>. Краткий обзор продукта </a:t>
            </a:r>
            <a:r>
              <a:rPr lang="en-US" dirty="0">
                <a:solidFill>
                  <a:prstClr val="black"/>
                </a:solidFill>
              </a:rPr>
              <a:t>Archi –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[</a:t>
            </a:r>
            <a:r>
              <a:rPr lang="ru-RU" dirty="0">
                <a:solidFill>
                  <a:prstClr val="black"/>
                </a:solidFill>
              </a:rPr>
              <a:t>Электронный ресурс] – Холдинг РБК, 2012. – Режим доступа:  </a:t>
            </a:r>
            <a:r>
              <a:rPr lang="en-US" u="sng" dirty="0">
                <a:solidFill>
                  <a:prstClr val="black"/>
                </a:solidFill>
                <a:hlinkClick r:id="rId7"/>
              </a:rPr>
              <a:t>http://club.cnews.ru/blogs/entry/kratkij_obzor_produkta_archi_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Основы </a:t>
            </a:r>
            <a:r>
              <a:rPr lang="ru-RU" dirty="0">
                <a:solidFill>
                  <a:prstClr val="black"/>
                </a:solidFill>
              </a:rPr>
              <a:t>языка моделирования архитектуры предприятия </a:t>
            </a:r>
            <a:r>
              <a:rPr lang="ru-RU" dirty="0" err="1">
                <a:solidFill>
                  <a:prstClr val="black"/>
                </a:solidFill>
              </a:rPr>
              <a:t>ArchiMate</a:t>
            </a:r>
            <a:r>
              <a:rPr lang="ru-RU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  <a:hlinkClick r:id="rId8"/>
              </a:rPr>
              <a:t>https://www.cfin.ru/itm/EA_ArchiMate.shtml</a:t>
            </a:r>
            <a:r>
              <a:rPr lang="uk-UA" dirty="0">
                <a:solidFill>
                  <a:prstClr val="black"/>
                </a:solidFill>
              </a:rPr>
              <a:t> 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242F3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uk-UA" spc="25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1005" y="1452110"/>
            <a:ext cx="446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https://www.cfin.ru/itm/EA_ArchiMate.shtml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61005" y="2467464"/>
            <a:ext cx="410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https://ailev.livejournal.com/988360.html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61005" y="3195566"/>
            <a:ext cx="330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https://www.archimatetool.com/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8047" y="3776395"/>
            <a:ext cx="840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http://dthomas-software.co.uk/course/online-archimate-training-introduction-to-archimate/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8046" y="4550509"/>
            <a:ext cx="8738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https://zapdoc.tips/togaf-framework-and-archimate-modeling-language-harmonizatio.html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5008" y="5058186"/>
            <a:ext cx="8430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https</a:t>
            </a:r>
            <a:r>
              <a:rPr lang="uk-UA" smtClean="0"/>
              <a:t>://play.google.com/books/reader?id=SHBZDwAAQBAJ&amp;hl=uk&amp;printsec=frontcover&amp;pg=GBS.PA1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49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94" y="1035157"/>
            <a:ext cx="5882269" cy="10473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44" y="2505947"/>
            <a:ext cx="6609056" cy="4099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138350"/>
            <a:ext cx="2534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Choose the modeling component (sheet and pen icon)</a:t>
            </a:r>
          </a:p>
          <a:p>
            <a:r>
              <a:rPr lang="en-US" dirty="0">
                <a:latin typeface="Arial Narrow" panose="020B0606020202030204" pitchFamily="34" charset="0"/>
              </a:rPr>
              <a:t>• Model -&gt; </a:t>
            </a:r>
            <a:r>
              <a:rPr lang="en-US" dirty="0" smtClean="0">
                <a:latin typeface="Arial Narrow" panose="020B0606020202030204" pitchFamily="34" charset="0"/>
              </a:rPr>
              <a:t>new</a:t>
            </a:r>
          </a:p>
          <a:p>
            <a:r>
              <a:rPr lang="en-US" dirty="0"/>
              <a:t>• Choose the model type</a:t>
            </a:r>
          </a:p>
          <a:p>
            <a:r>
              <a:rPr lang="en-US" dirty="0"/>
              <a:t>• Choose a name</a:t>
            </a:r>
          </a:p>
          <a:p>
            <a:r>
              <a:rPr lang="en-US" dirty="0"/>
              <a:t>• Choose a folder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01309" y="26975"/>
            <a:ext cx="4708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How to create a new model?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6967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60811" y="1031709"/>
            <a:ext cx="617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бізнес-шару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8" y="1616484"/>
            <a:ext cx="8178801" cy="40576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5388" y="169934"/>
            <a:ext cx="690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Моделювання бізнес-архітектури</a:t>
            </a:r>
          </a:p>
        </p:txBody>
      </p:sp>
    </p:spTree>
    <p:extLst>
      <p:ext uri="{BB962C8B-B14F-4D97-AF65-F5344CB8AC3E}">
        <p14:creationId xmlns:p14="http://schemas.microsoft.com/office/powerpoint/2010/main" val="41293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46104" y="88539"/>
            <a:ext cx="4655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>
                <a:solidFill>
                  <a:srgbClr val="00339A"/>
                </a:solidFill>
                <a:latin typeface="Arial-BoldMT"/>
              </a:rPr>
              <a:t>Метамодель</a:t>
            </a:r>
            <a:r>
              <a:rPr lang="uk-UA" sz="28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uk-UA" sz="2800" b="1" dirty="0" smtClean="0">
                <a:solidFill>
                  <a:srgbClr val="00339A"/>
                </a:solidFill>
                <a:latin typeface="Arial-BoldMT"/>
              </a:rPr>
              <a:t>бізнес</a:t>
            </a:r>
            <a:r>
              <a:rPr lang="uk-UA" sz="2800" b="1" dirty="0" smtClean="0">
                <a:solidFill>
                  <a:srgbClr val="00339A"/>
                </a:solidFill>
                <a:latin typeface="Arial" panose="020B0604020202020204" pitchFamily="34" charset="0"/>
              </a:rPr>
              <a:t>-</a:t>
            </a:r>
            <a:r>
              <a:rPr lang="uk-UA" sz="2800" b="1" dirty="0" smtClean="0">
                <a:solidFill>
                  <a:srgbClr val="00339A"/>
                </a:solidFill>
                <a:latin typeface="Arial-BoldMT"/>
              </a:rPr>
              <a:t>шару</a:t>
            </a: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5745"/>
            <a:ext cx="9144000" cy="5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4175" y="1156153"/>
            <a:ext cx="872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Базовий шаблон в бізнес-шарі також включає наступні 5 елементів:</a:t>
            </a:r>
          </a:p>
          <a:p>
            <a:r>
              <a:rPr lang="uk-UA" b="1" dirty="0"/>
              <a:t>Виконавець - Функціонал - Інтерфейс - Сервіс - Об'єкт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061600"/>
            <a:ext cx="7772401" cy="2734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37340" y="78059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Базовий </a:t>
            </a:r>
            <a:r>
              <a:rPr lang="uk-UA" sz="2800" b="1" dirty="0" smtClean="0"/>
              <a:t>шаблон </a:t>
            </a:r>
            <a:r>
              <a:rPr lang="uk-UA" sz="2800" b="1" dirty="0"/>
              <a:t>в бізнес-шарі</a:t>
            </a:r>
            <a:r>
              <a:rPr lang="uk-UA" sz="2800" b="1" dirty="0" smtClean="0"/>
              <a:t> </a:t>
            </a:r>
            <a:endParaRPr lang="uk-UA" sz="2800" b="1" dirty="0"/>
          </a:p>
        </p:txBody>
      </p:sp>
      <p:sp>
        <p:nvSpPr>
          <p:cNvPr id="6" name="Полилиния 5"/>
          <p:cNvSpPr/>
          <p:nvPr/>
        </p:nvSpPr>
        <p:spPr>
          <a:xfrm>
            <a:off x="133815" y="1761893"/>
            <a:ext cx="6869151" cy="3769112"/>
          </a:xfrm>
          <a:custGeom>
            <a:avLst/>
            <a:gdLst>
              <a:gd name="connsiteX0" fmla="*/ 1070517 w 6869151"/>
              <a:gd name="connsiteY0" fmla="*/ 0 h 3769112"/>
              <a:gd name="connsiteX1" fmla="*/ 1014761 w 6869151"/>
              <a:gd name="connsiteY1" fmla="*/ 33453 h 3769112"/>
              <a:gd name="connsiteX2" fmla="*/ 914400 w 6869151"/>
              <a:gd name="connsiteY2" fmla="*/ 89209 h 3769112"/>
              <a:gd name="connsiteX3" fmla="*/ 825190 w 6869151"/>
              <a:gd name="connsiteY3" fmla="*/ 167268 h 3769112"/>
              <a:gd name="connsiteX4" fmla="*/ 802887 w 6869151"/>
              <a:gd name="connsiteY4" fmla="*/ 189570 h 3769112"/>
              <a:gd name="connsiteX5" fmla="*/ 758283 w 6869151"/>
              <a:gd name="connsiteY5" fmla="*/ 245327 h 3769112"/>
              <a:gd name="connsiteX6" fmla="*/ 713678 w 6869151"/>
              <a:gd name="connsiteY6" fmla="*/ 267629 h 3769112"/>
              <a:gd name="connsiteX7" fmla="*/ 669073 w 6869151"/>
              <a:gd name="connsiteY7" fmla="*/ 312234 h 3769112"/>
              <a:gd name="connsiteX8" fmla="*/ 591014 w 6869151"/>
              <a:gd name="connsiteY8" fmla="*/ 367990 h 3769112"/>
              <a:gd name="connsiteX9" fmla="*/ 557561 w 6869151"/>
              <a:gd name="connsiteY9" fmla="*/ 379141 h 3769112"/>
              <a:gd name="connsiteX10" fmla="*/ 490653 w 6869151"/>
              <a:gd name="connsiteY10" fmla="*/ 434897 h 3769112"/>
              <a:gd name="connsiteX11" fmla="*/ 446048 w 6869151"/>
              <a:gd name="connsiteY11" fmla="*/ 479502 h 3769112"/>
              <a:gd name="connsiteX12" fmla="*/ 423746 w 6869151"/>
              <a:gd name="connsiteY12" fmla="*/ 524107 h 3769112"/>
              <a:gd name="connsiteX13" fmla="*/ 401444 w 6869151"/>
              <a:gd name="connsiteY13" fmla="*/ 557561 h 3769112"/>
              <a:gd name="connsiteX14" fmla="*/ 379141 w 6869151"/>
              <a:gd name="connsiteY14" fmla="*/ 613317 h 3769112"/>
              <a:gd name="connsiteX15" fmla="*/ 323385 w 6869151"/>
              <a:gd name="connsiteY15" fmla="*/ 702527 h 3769112"/>
              <a:gd name="connsiteX16" fmla="*/ 312234 w 6869151"/>
              <a:gd name="connsiteY16" fmla="*/ 747131 h 3769112"/>
              <a:gd name="connsiteX17" fmla="*/ 289931 w 6869151"/>
              <a:gd name="connsiteY17" fmla="*/ 769434 h 3769112"/>
              <a:gd name="connsiteX18" fmla="*/ 278780 w 6869151"/>
              <a:gd name="connsiteY18" fmla="*/ 836341 h 3769112"/>
              <a:gd name="connsiteX19" fmla="*/ 256478 w 6869151"/>
              <a:gd name="connsiteY19" fmla="*/ 925551 h 3769112"/>
              <a:gd name="connsiteX20" fmla="*/ 211873 w 6869151"/>
              <a:gd name="connsiteY20" fmla="*/ 1014761 h 3769112"/>
              <a:gd name="connsiteX21" fmla="*/ 189570 w 6869151"/>
              <a:gd name="connsiteY21" fmla="*/ 1092819 h 3769112"/>
              <a:gd name="connsiteX22" fmla="*/ 167268 w 6869151"/>
              <a:gd name="connsiteY22" fmla="*/ 1137424 h 3769112"/>
              <a:gd name="connsiteX23" fmla="*/ 144965 w 6869151"/>
              <a:gd name="connsiteY23" fmla="*/ 1226634 h 3769112"/>
              <a:gd name="connsiteX24" fmla="*/ 122663 w 6869151"/>
              <a:gd name="connsiteY24" fmla="*/ 1271239 h 3769112"/>
              <a:gd name="connsiteX25" fmla="*/ 111512 w 6869151"/>
              <a:gd name="connsiteY25" fmla="*/ 1326995 h 3769112"/>
              <a:gd name="connsiteX26" fmla="*/ 89209 w 6869151"/>
              <a:gd name="connsiteY26" fmla="*/ 1371600 h 3769112"/>
              <a:gd name="connsiteX27" fmla="*/ 78058 w 6869151"/>
              <a:gd name="connsiteY27" fmla="*/ 1438507 h 3769112"/>
              <a:gd name="connsiteX28" fmla="*/ 66907 w 6869151"/>
              <a:gd name="connsiteY28" fmla="*/ 1483112 h 3769112"/>
              <a:gd name="connsiteX29" fmla="*/ 55756 w 6869151"/>
              <a:gd name="connsiteY29" fmla="*/ 1583473 h 3769112"/>
              <a:gd name="connsiteX30" fmla="*/ 33453 w 6869151"/>
              <a:gd name="connsiteY30" fmla="*/ 1650380 h 3769112"/>
              <a:gd name="connsiteX31" fmla="*/ 22302 w 6869151"/>
              <a:gd name="connsiteY31" fmla="*/ 1784195 h 3769112"/>
              <a:gd name="connsiteX32" fmla="*/ 11151 w 6869151"/>
              <a:gd name="connsiteY32" fmla="*/ 1828800 h 3769112"/>
              <a:gd name="connsiteX33" fmla="*/ 0 w 6869151"/>
              <a:gd name="connsiteY33" fmla="*/ 1929161 h 3769112"/>
              <a:gd name="connsiteX34" fmla="*/ 11151 w 6869151"/>
              <a:gd name="connsiteY34" fmla="*/ 2732048 h 3769112"/>
              <a:gd name="connsiteX35" fmla="*/ 44605 w 6869151"/>
              <a:gd name="connsiteY35" fmla="*/ 2932770 h 3769112"/>
              <a:gd name="connsiteX36" fmla="*/ 78058 w 6869151"/>
              <a:gd name="connsiteY36" fmla="*/ 3010829 h 3769112"/>
              <a:gd name="connsiteX37" fmla="*/ 111512 w 6869151"/>
              <a:gd name="connsiteY37" fmla="*/ 3100039 h 3769112"/>
              <a:gd name="connsiteX38" fmla="*/ 144965 w 6869151"/>
              <a:gd name="connsiteY38" fmla="*/ 3144644 h 3769112"/>
              <a:gd name="connsiteX39" fmla="*/ 167268 w 6869151"/>
              <a:gd name="connsiteY39" fmla="*/ 3189248 h 3769112"/>
              <a:gd name="connsiteX40" fmla="*/ 211873 w 6869151"/>
              <a:gd name="connsiteY40" fmla="*/ 3256156 h 3769112"/>
              <a:gd name="connsiteX41" fmla="*/ 289931 w 6869151"/>
              <a:gd name="connsiteY41" fmla="*/ 3345366 h 3769112"/>
              <a:gd name="connsiteX42" fmla="*/ 367990 w 6869151"/>
              <a:gd name="connsiteY42" fmla="*/ 3401122 h 3769112"/>
              <a:gd name="connsiteX43" fmla="*/ 401444 w 6869151"/>
              <a:gd name="connsiteY43" fmla="*/ 3412273 h 3769112"/>
              <a:gd name="connsiteX44" fmla="*/ 524107 w 6869151"/>
              <a:gd name="connsiteY44" fmla="*/ 3479180 h 3769112"/>
              <a:gd name="connsiteX45" fmla="*/ 557561 w 6869151"/>
              <a:gd name="connsiteY45" fmla="*/ 3490331 h 3769112"/>
              <a:gd name="connsiteX46" fmla="*/ 702526 w 6869151"/>
              <a:gd name="connsiteY46" fmla="*/ 3546087 h 3769112"/>
              <a:gd name="connsiteX47" fmla="*/ 802887 w 6869151"/>
              <a:gd name="connsiteY47" fmla="*/ 3568390 h 3769112"/>
              <a:gd name="connsiteX48" fmla="*/ 858644 w 6869151"/>
              <a:gd name="connsiteY48" fmla="*/ 3579541 h 3769112"/>
              <a:gd name="connsiteX49" fmla="*/ 947853 w 6869151"/>
              <a:gd name="connsiteY49" fmla="*/ 3601844 h 3769112"/>
              <a:gd name="connsiteX50" fmla="*/ 1014761 w 6869151"/>
              <a:gd name="connsiteY50" fmla="*/ 3612995 h 3769112"/>
              <a:gd name="connsiteX51" fmla="*/ 1126273 w 6869151"/>
              <a:gd name="connsiteY51" fmla="*/ 3635297 h 3769112"/>
              <a:gd name="connsiteX52" fmla="*/ 1393902 w 6869151"/>
              <a:gd name="connsiteY52" fmla="*/ 3657600 h 3769112"/>
              <a:gd name="connsiteX53" fmla="*/ 1505414 w 6869151"/>
              <a:gd name="connsiteY53" fmla="*/ 3679902 h 3769112"/>
              <a:gd name="connsiteX54" fmla="*/ 2163336 w 6869151"/>
              <a:gd name="connsiteY54" fmla="*/ 3724507 h 3769112"/>
              <a:gd name="connsiteX55" fmla="*/ 2274848 w 6869151"/>
              <a:gd name="connsiteY55" fmla="*/ 3735658 h 3769112"/>
              <a:gd name="connsiteX56" fmla="*/ 2966224 w 6869151"/>
              <a:gd name="connsiteY56" fmla="*/ 3769112 h 3769112"/>
              <a:gd name="connsiteX57" fmla="*/ 3824868 w 6869151"/>
              <a:gd name="connsiteY57" fmla="*/ 3757961 h 3769112"/>
              <a:gd name="connsiteX58" fmla="*/ 4059044 w 6869151"/>
              <a:gd name="connsiteY58" fmla="*/ 3735658 h 3769112"/>
              <a:gd name="connsiteX59" fmla="*/ 4360126 w 6869151"/>
              <a:gd name="connsiteY59" fmla="*/ 3713356 h 3769112"/>
              <a:gd name="connsiteX60" fmla="*/ 4895385 w 6869151"/>
              <a:gd name="connsiteY60" fmla="*/ 3679902 h 3769112"/>
              <a:gd name="connsiteX61" fmla="*/ 5096107 w 6869151"/>
              <a:gd name="connsiteY61" fmla="*/ 3657600 h 3769112"/>
              <a:gd name="connsiteX62" fmla="*/ 5229922 w 6869151"/>
              <a:gd name="connsiteY62" fmla="*/ 3646448 h 3769112"/>
              <a:gd name="connsiteX63" fmla="*/ 5553307 w 6869151"/>
              <a:gd name="connsiteY63" fmla="*/ 3601844 h 3769112"/>
              <a:gd name="connsiteX64" fmla="*/ 5720575 w 6869151"/>
              <a:gd name="connsiteY64" fmla="*/ 3579541 h 3769112"/>
              <a:gd name="connsiteX65" fmla="*/ 5809785 w 6869151"/>
              <a:gd name="connsiteY65" fmla="*/ 3557239 h 3769112"/>
              <a:gd name="connsiteX66" fmla="*/ 5932448 w 6869151"/>
              <a:gd name="connsiteY66" fmla="*/ 3546087 h 3769112"/>
              <a:gd name="connsiteX67" fmla="*/ 6055112 w 6869151"/>
              <a:gd name="connsiteY67" fmla="*/ 3512634 h 3769112"/>
              <a:gd name="connsiteX68" fmla="*/ 6133170 w 6869151"/>
              <a:gd name="connsiteY68" fmla="*/ 3479180 h 3769112"/>
              <a:gd name="connsiteX69" fmla="*/ 6166624 w 6869151"/>
              <a:gd name="connsiteY69" fmla="*/ 3468029 h 3769112"/>
              <a:gd name="connsiteX70" fmla="*/ 6300439 w 6869151"/>
              <a:gd name="connsiteY70" fmla="*/ 3389970 h 3769112"/>
              <a:gd name="connsiteX71" fmla="*/ 6389648 w 6869151"/>
              <a:gd name="connsiteY71" fmla="*/ 3334214 h 3769112"/>
              <a:gd name="connsiteX72" fmla="*/ 6634975 w 6869151"/>
              <a:gd name="connsiteY72" fmla="*/ 3222702 h 3769112"/>
              <a:gd name="connsiteX73" fmla="*/ 6690731 w 6869151"/>
              <a:gd name="connsiteY73" fmla="*/ 3178097 h 3769112"/>
              <a:gd name="connsiteX74" fmla="*/ 6713034 w 6869151"/>
              <a:gd name="connsiteY74" fmla="*/ 3133492 h 3769112"/>
              <a:gd name="connsiteX75" fmla="*/ 6779941 w 6869151"/>
              <a:gd name="connsiteY75" fmla="*/ 3044283 h 3769112"/>
              <a:gd name="connsiteX76" fmla="*/ 6791092 w 6869151"/>
              <a:gd name="connsiteY76" fmla="*/ 3010829 h 3769112"/>
              <a:gd name="connsiteX77" fmla="*/ 6846848 w 6869151"/>
              <a:gd name="connsiteY77" fmla="*/ 2943922 h 3769112"/>
              <a:gd name="connsiteX78" fmla="*/ 6858000 w 6869151"/>
              <a:gd name="connsiteY78" fmla="*/ 2910468 h 3769112"/>
              <a:gd name="connsiteX79" fmla="*/ 6869151 w 6869151"/>
              <a:gd name="connsiteY79" fmla="*/ 2888166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869151" h="3769112">
                <a:moveTo>
                  <a:pt x="1070517" y="0"/>
                </a:moveTo>
                <a:cubicBezTo>
                  <a:pt x="1051932" y="11151"/>
                  <a:pt x="1034147" y="23760"/>
                  <a:pt x="1014761" y="33453"/>
                </a:cubicBezTo>
                <a:cubicBezTo>
                  <a:pt x="958676" y="61496"/>
                  <a:pt x="984709" y="18898"/>
                  <a:pt x="914400" y="89209"/>
                </a:cubicBezTo>
                <a:cubicBezTo>
                  <a:pt x="776856" y="226755"/>
                  <a:pt x="917385" y="93515"/>
                  <a:pt x="825190" y="167268"/>
                </a:cubicBezTo>
                <a:cubicBezTo>
                  <a:pt x="816980" y="173836"/>
                  <a:pt x="809455" y="181360"/>
                  <a:pt x="802887" y="189570"/>
                </a:cubicBezTo>
                <a:cubicBezTo>
                  <a:pt x="785845" y="210872"/>
                  <a:pt x="781360" y="229942"/>
                  <a:pt x="758283" y="245327"/>
                </a:cubicBezTo>
                <a:cubicBezTo>
                  <a:pt x="744452" y="254548"/>
                  <a:pt x="726977" y="257655"/>
                  <a:pt x="713678" y="267629"/>
                </a:cubicBezTo>
                <a:cubicBezTo>
                  <a:pt x="696856" y="280245"/>
                  <a:pt x="685895" y="299618"/>
                  <a:pt x="669073" y="312234"/>
                </a:cubicBezTo>
                <a:cubicBezTo>
                  <a:pt x="658975" y="319808"/>
                  <a:pt x="607316" y="359839"/>
                  <a:pt x="591014" y="367990"/>
                </a:cubicBezTo>
                <a:cubicBezTo>
                  <a:pt x="580501" y="373247"/>
                  <a:pt x="568712" y="375424"/>
                  <a:pt x="557561" y="379141"/>
                </a:cubicBezTo>
                <a:cubicBezTo>
                  <a:pt x="492125" y="444577"/>
                  <a:pt x="596685" y="342120"/>
                  <a:pt x="490653" y="434897"/>
                </a:cubicBezTo>
                <a:cubicBezTo>
                  <a:pt x="474829" y="448743"/>
                  <a:pt x="446048" y="479502"/>
                  <a:pt x="446048" y="479502"/>
                </a:cubicBezTo>
                <a:cubicBezTo>
                  <a:pt x="438614" y="494370"/>
                  <a:pt x="431993" y="509674"/>
                  <a:pt x="423746" y="524107"/>
                </a:cubicBezTo>
                <a:cubicBezTo>
                  <a:pt x="417097" y="535743"/>
                  <a:pt x="407438" y="545574"/>
                  <a:pt x="401444" y="557561"/>
                </a:cubicBezTo>
                <a:cubicBezTo>
                  <a:pt x="392492" y="575465"/>
                  <a:pt x="388631" y="595693"/>
                  <a:pt x="379141" y="613317"/>
                </a:cubicBezTo>
                <a:cubicBezTo>
                  <a:pt x="362516" y="644192"/>
                  <a:pt x="323385" y="702527"/>
                  <a:pt x="323385" y="702527"/>
                </a:cubicBezTo>
                <a:cubicBezTo>
                  <a:pt x="319668" y="717395"/>
                  <a:pt x="319088" y="733423"/>
                  <a:pt x="312234" y="747131"/>
                </a:cubicBezTo>
                <a:cubicBezTo>
                  <a:pt x="307532" y="756535"/>
                  <a:pt x="293623" y="759590"/>
                  <a:pt x="289931" y="769434"/>
                </a:cubicBezTo>
                <a:cubicBezTo>
                  <a:pt x="281992" y="790604"/>
                  <a:pt x="282825" y="814096"/>
                  <a:pt x="278780" y="836341"/>
                </a:cubicBezTo>
                <a:cubicBezTo>
                  <a:pt x="274065" y="862276"/>
                  <a:pt x="268201" y="899759"/>
                  <a:pt x="256478" y="925551"/>
                </a:cubicBezTo>
                <a:cubicBezTo>
                  <a:pt x="242721" y="955818"/>
                  <a:pt x="219936" y="982507"/>
                  <a:pt x="211873" y="1014761"/>
                </a:cubicBezTo>
                <a:cubicBezTo>
                  <a:pt x="206212" y="1037406"/>
                  <a:pt x="199172" y="1070415"/>
                  <a:pt x="189570" y="1092819"/>
                </a:cubicBezTo>
                <a:cubicBezTo>
                  <a:pt x="183022" y="1108098"/>
                  <a:pt x="173816" y="1122145"/>
                  <a:pt x="167268" y="1137424"/>
                </a:cubicBezTo>
                <a:cubicBezTo>
                  <a:pt x="142234" y="1195838"/>
                  <a:pt x="171144" y="1148098"/>
                  <a:pt x="144965" y="1226634"/>
                </a:cubicBezTo>
                <a:cubicBezTo>
                  <a:pt x="139708" y="1242404"/>
                  <a:pt x="130097" y="1256371"/>
                  <a:pt x="122663" y="1271239"/>
                </a:cubicBezTo>
                <a:cubicBezTo>
                  <a:pt x="118946" y="1289824"/>
                  <a:pt x="117506" y="1309014"/>
                  <a:pt x="111512" y="1326995"/>
                </a:cubicBezTo>
                <a:cubicBezTo>
                  <a:pt x="106255" y="1342765"/>
                  <a:pt x="93986" y="1355678"/>
                  <a:pt x="89209" y="1371600"/>
                </a:cubicBezTo>
                <a:cubicBezTo>
                  <a:pt x="82712" y="1393256"/>
                  <a:pt x="82492" y="1416336"/>
                  <a:pt x="78058" y="1438507"/>
                </a:cubicBezTo>
                <a:cubicBezTo>
                  <a:pt x="75052" y="1453535"/>
                  <a:pt x="70624" y="1468244"/>
                  <a:pt x="66907" y="1483112"/>
                </a:cubicBezTo>
                <a:cubicBezTo>
                  <a:pt x="63190" y="1516566"/>
                  <a:pt x="62357" y="1550467"/>
                  <a:pt x="55756" y="1583473"/>
                </a:cubicBezTo>
                <a:cubicBezTo>
                  <a:pt x="51145" y="1606525"/>
                  <a:pt x="33453" y="1650380"/>
                  <a:pt x="33453" y="1650380"/>
                </a:cubicBezTo>
                <a:cubicBezTo>
                  <a:pt x="29736" y="1694985"/>
                  <a:pt x="27854" y="1739781"/>
                  <a:pt x="22302" y="1784195"/>
                </a:cubicBezTo>
                <a:cubicBezTo>
                  <a:pt x="20401" y="1799403"/>
                  <a:pt x="13481" y="1813652"/>
                  <a:pt x="11151" y="1828800"/>
                </a:cubicBezTo>
                <a:cubicBezTo>
                  <a:pt x="6033" y="1862068"/>
                  <a:pt x="3717" y="1895707"/>
                  <a:pt x="0" y="1929161"/>
                </a:cubicBezTo>
                <a:cubicBezTo>
                  <a:pt x="3717" y="2196790"/>
                  <a:pt x="4855" y="2464467"/>
                  <a:pt x="11151" y="2732048"/>
                </a:cubicBezTo>
                <a:cubicBezTo>
                  <a:pt x="15598" y="2921048"/>
                  <a:pt x="7705" y="2822072"/>
                  <a:pt x="44605" y="2932770"/>
                </a:cubicBezTo>
                <a:cubicBezTo>
                  <a:pt x="68609" y="3004781"/>
                  <a:pt x="38858" y="2952027"/>
                  <a:pt x="78058" y="3010829"/>
                </a:cubicBezTo>
                <a:cubicBezTo>
                  <a:pt x="88761" y="3053643"/>
                  <a:pt x="87214" y="3061161"/>
                  <a:pt x="111512" y="3100039"/>
                </a:cubicBezTo>
                <a:cubicBezTo>
                  <a:pt x="121362" y="3115799"/>
                  <a:pt x="135115" y="3128884"/>
                  <a:pt x="144965" y="3144644"/>
                </a:cubicBezTo>
                <a:cubicBezTo>
                  <a:pt x="153775" y="3158740"/>
                  <a:pt x="158715" y="3174994"/>
                  <a:pt x="167268" y="3189248"/>
                </a:cubicBezTo>
                <a:cubicBezTo>
                  <a:pt x="181059" y="3212233"/>
                  <a:pt x="197005" y="3233853"/>
                  <a:pt x="211873" y="3256156"/>
                </a:cubicBezTo>
                <a:cubicBezTo>
                  <a:pt x="237666" y="3294846"/>
                  <a:pt x="246446" y="3312753"/>
                  <a:pt x="289931" y="3345366"/>
                </a:cubicBezTo>
                <a:cubicBezTo>
                  <a:pt x="300029" y="3352939"/>
                  <a:pt x="351688" y="3392971"/>
                  <a:pt x="367990" y="3401122"/>
                </a:cubicBezTo>
                <a:cubicBezTo>
                  <a:pt x="378504" y="3406379"/>
                  <a:pt x="390930" y="3407016"/>
                  <a:pt x="401444" y="3412273"/>
                </a:cubicBezTo>
                <a:cubicBezTo>
                  <a:pt x="457705" y="3440403"/>
                  <a:pt x="472795" y="3457190"/>
                  <a:pt x="524107" y="3479180"/>
                </a:cubicBezTo>
                <a:cubicBezTo>
                  <a:pt x="534911" y="3483810"/>
                  <a:pt x="546555" y="3486204"/>
                  <a:pt x="557561" y="3490331"/>
                </a:cubicBezTo>
                <a:cubicBezTo>
                  <a:pt x="606037" y="3508510"/>
                  <a:pt x="651759" y="3535933"/>
                  <a:pt x="702526" y="3546087"/>
                </a:cubicBezTo>
                <a:cubicBezTo>
                  <a:pt x="870774" y="3579738"/>
                  <a:pt x="661089" y="3536880"/>
                  <a:pt x="802887" y="3568390"/>
                </a:cubicBezTo>
                <a:cubicBezTo>
                  <a:pt x="821389" y="3572502"/>
                  <a:pt x="840176" y="3575279"/>
                  <a:pt x="858644" y="3579541"/>
                </a:cubicBezTo>
                <a:cubicBezTo>
                  <a:pt x="888511" y="3586433"/>
                  <a:pt x="917882" y="3595422"/>
                  <a:pt x="947853" y="3601844"/>
                </a:cubicBezTo>
                <a:cubicBezTo>
                  <a:pt x="969961" y="3606582"/>
                  <a:pt x="992590" y="3608561"/>
                  <a:pt x="1014761" y="3612995"/>
                </a:cubicBezTo>
                <a:cubicBezTo>
                  <a:pt x="1116362" y="3633315"/>
                  <a:pt x="992521" y="3616190"/>
                  <a:pt x="1126273" y="3635297"/>
                </a:cubicBezTo>
                <a:cubicBezTo>
                  <a:pt x="1241646" y="3651778"/>
                  <a:pt x="1251123" y="3648676"/>
                  <a:pt x="1393902" y="3657600"/>
                </a:cubicBezTo>
                <a:cubicBezTo>
                  <a:pt x="1431073" y="3665034"/>
                  <a:pt x="1467739" y="3675716"/>
                  <a:pt x="1505414" y="3679902"/>
                </a:cubicBezTo>
                <a:cubicBezTo>
                  <a:pt x="1948459" y="3729129"/>
                  <a:pt x="1659816" y="3674156"/>
                  <a:pt x="2163336" y="3724507"/>
                </a:cubicBezTo>
                <a:cubicBezTo>
                  <a:pt x="2200507" y="3728224"/>
                  <a:pt x="2237562" y="3733375"/>
                  <a:pt x="2274848" y="3735658"/>
                </a:cubicBezTo>
                <a:cubicBezTo>
                  <a:pt x="2503715" y="3749670"/>
                  <a:pt x="2736568" y="3759127"/>
                  <a:pt x="2966224" y="3769112"/>
                </a:cubicBezTo>
                <a:lnTo>
                  <a:pt x="3824868" y="3757961"/>
                </a:lnTo>
                <a:cubicBezTo>
                  <a:pt x="3903243" y="3755562"/>
                  <a:pt x="3980903" y="3742170"/>
                  <a:pt x="4059044" y="3735658"/>
                </a:cubicBezTo>
                <a:lnTo>
                  <a:pt x="4360126" y="3713356"/>
                </a:lnTo>
                <a:cubicBezTo>
                  <a:pt x="4538498" y="3701465"/>
                  <a:pt x="4717351" y="3696087"/>
                  <a:pt x="4895385" y="3679902"/>
                </a:cubicBezTo>
                <a:cubicBezTo>
                  <a:pt x="5529640" y="3622243"/>
                  <a:pt x="4666646" y="3702807"/>
                  <a:pt x="5096107" y="3657600"/>
                </a:cubicBezTo>
                <a:cubicBezTo>
                  <a:pt x="5140621" y="3652914"/>
                  <a:pt x="5185317" y="3650165"/>
                  <a:pt x="5229922" y="3646448"/>
                </a:cubicBezTo>
                <a:cubicBezTo>
                  <a:pt x="5395624" y="3599105"/>
                  <a:pt x="5254660" y="3634130"/>
                  <a:pt x="5553307" y="3601844"/>
                </a:cubicBezTo>
                <a:cubicBezTo>
                  <a:pt x="5609231" y="3595798"/>
                  <a:pt x="5665157" y="3589179"/>
                  <a:pt x="5720575" y="3579541"/>
                </a:cubicBezTo>
                <a:cubicBezTo>
                  <a:pt x="5750774" y="3574289"/>
                  <a:pt x="5779508" y="3562020"/>
                  <a:pt x="5809785" y="3557239"/>
                </a:cubicBezTo>
                <a:cubicBezTo>
                  <a:pt x="5850339" y="3550836"/>
                  <a:pt x="5891560" y="3549804"/>
                  <a:pt x="5932448" y="3546087"/>
                </a:cubicBezTo>
                <a:cubicBezTo>
                  <a:pt x="6126428" y="3468498"/>
                  <a:pt x="5836046" y="3580040"/>
                  <a:pt x="6055112" y="3512634"/>
                </a:cubicBezTo>
                <a:cubicBezTo>
                  <a:pt x="6082168" y="3504309"/>
                  <a:pt x="6106886" y="3489693"/>
                  <a:pt x="6133170" y="3479180"/>
                </a:cubicBezTo>
                <a:cubicBezTo>
                  <a:pt x="6144084" y="3474814"/>
                  <a:pt x="6156252" y="3473561"/>
                  <a:pt x="6166624" y="3468029"/>
                </a:cubicBezTo>
                <a:cubicBezTo>
                  <a:pt x="6212188" y="3443728"/>
                  <a:pt x="6256159" y="3416538"/>
                  <a:pt x="6300439" y="3389970"/>
                </a:cubicBezTo>
                <a:cubicBezTo>
                  <a:pt x="6330508" y="3371928"/>
                  <a:pt x="6356381" y="3345303"/>
                  <a:pt x="6389648" y="3334214"/>
                </a:cubicBezTo>
                <a:cubicBezTo>
                  <a:pt x="6474307" y="3305995"/>
                  <a:pt x="6563741" y="3279690"/>
                  <a:pt x="6634975" y="3222702"/>
                </a:cubicBezTo>
                <a:lnTo>
                  <a:pt x="6690731" y="3178097"/>
                </a:lnTo>
                <a:cubicBezTo>
                  <a:pt x="6698165" y="3163229"/>
                  <a:pt x="6704786" y="3147925"/>
                  <a:pt x="6713034" y="3133492"/>
                </a:cubicBezTo>
                <a:cubicBezTo>
                  <a:pt x="6730787" y="3102425"/>
                  <a:pt x="6758489" y="3071097"/>
                  <a:pt x="6779941" y="3044283"/>
                </a:cubicBezTo>
                <a:cubicBezTo>
                  <a:pt x="6783658" y="3033132"/>
                  <a:pt x="6784572" y="3020609"/>
                  <a:pt x="6791092" y="3010829"/>
                </a:cubicBezTo>
                <a:cubicBezTo>
                  <a:pt x="6840419" y="2936837"/>
                  <a:pt x="6810362" y="3016893"/>
                  <a:pt x="6846848" y="2943922"/>
                </a:cubicBezTo>
                <a:cubicBezTo>
                  <a:pt x="6852105" y="2933408"/>
                  <a:pt x="6853634" y="2921382"/>
                  <a:pt x="6858000" y="2910468"/>
                </a:cubicBezTo>
                <a:cubicBezTo>
                  <a:pt x="6861087" y="2902751"/>
                  <a:pt x="6865434" y="2895600"/>
                  <a:pt x="6869151" y="28881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37340" y="1802484"/>
            <a:ext cx="1420621" cy="192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57600" y="1761893"/>
            <a:ext cx="3345366" cy="39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4109</Words>
  <Application>Microsoft Office PowerPoint</Application>
  <PresentationFormat>Экран (4:3)</PresentationFormat>
  <Paragraphs>384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Arial Narrow</vt:lpstr>
      <vt:lpstr>Arial-BoldMT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61</cp:revision>
  <dcterms:created xsi:type="dcterms:W3CDTF">2018-10-07T16:38:26Z</dcterms:created>
  <dcterms:modified xsi:type="dcterms:W3CDTF">2020-11-20T06:19:26Z</dcterms:modified>
</cp:coreProperties>
</file>